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heme/themeOverride1.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6" r:id="rId5"/>
  </p:sldMasterIdLst>
  <p:notesMasterIdLst>
    <p:notesMasterId r:id="rId68"/>
  </p:notesMasterIdLst>
  <p:sldIdLst>
    <p:sldId id="354" r:id="rId6"/>
    <p:sldId id="355" r:id="rId7"/>
    <p:sldId id="367" r:id="rId8"/>
    <p:sldId id="429" r:id="rId9"/>
    <p:sldId id="430" r:id="rId10"/>
    <p:sldId id="431" r:id="rId11"/>
    <p:sldId id="432" r:id="rId12"/>
    <p:sldId id="436" r:id="rId13"/>
    <p:sldId id="437" r:id="rId14"/>
    <p:sldId id="295" r:id="rId15"/>
    <p:sldId id="296" r:id="rId16"/>
    <p:sldId id="297" r:id="rId17"/>
    <p:sldId id="298" r:id="rId18"/>
    <p:sldId id="299" r:id="rId19"/>
    <p:sldId id="301" r:id="rId20"/>
    <p:sldId id="438" r:id="rId21"/>
    <p:sldId id="267" r:id="rId22"/>
    <p:sldId id="268" r:id="rId23"/>
    <p:sldId id="458" r:id="rId24"/>
    <p:sldId id="269" r:id="rId25"/>
    <p:sldId id="282" r:id="rId26"/>
    <p:sldId id="283" r:id="rId27"/>
    <p:sldId id="433" r:id="rId28"/>
    <p:sldId id="279" r:id="rId29"/>
    <p:sldId id="263" r:id="rId30"/>
    <p:sldId id="441" r:id="rId31"/>
    <p:sldId id="330" r:id="rId32"/>
    <p:sldId id="442" r:id="rId33"/>
    <p:sldId id="443" r:id="rId34"/>
    <p:sldId id="444" r:id="rId35"/>
    <p:sldId id="445" r:id="rId36"/>
    <p:sldId id="446" r:id="rId37"/>
    <p:sldId id="447" r:id="rId38"/>
    <p:sldId id="448" r:id="rId39"/>
    <p:sldId id="449" r:id="rId40"/>
    <p:sldId id="450" r:id="rId41"/>
    <p:sldId id="313" r:id="rId42"/>
    <p:sldId id="451" r:id="rId43"/>
    <p:sldId id="452" r:id="rId44"/>
    <p:sldId id="319" r:id="rId45"/>
    <p:sldId id="453" r:id="rId46"/>
    <p:sldId id="454" r:id="rId47"/>
    <p:sldId id="323" r:id="rId48"/>
    <p:sldId id="324" r:id="rId49"/>
    <p:sldId id="325" r:id="rId50"/>
    <p:sldId id="455" r:id="rId51"/>
    <p:sldId id="457" r:id="rId52"/>
    <p:sldId id="304" r:id="rId53"/>
    <p:sldId id="305" r:id="rId54"/>
    <p:sldId id="286" r:id="rId55"/>
    <p:sldId id="272" r:id="rId56"/>
    <p:sldId id="292" r:id="rId57"/>
    <p:sldId id="459" r:id="rId58"/>
    <p:sldId id="287" r:id="rId59"/>
    <p:sldId id="288" r:id="rId60"/>
    <p:sldId id="289" r:id="rId61"/>
    <p:sldId id="290" r:id="rId62"/>
    <p:sldId id="261" r:id="rId63"/>
    <p:sldId id="291" r:id="rId64"/>
    <p:sldId id="440" r:id="rId65"/>
    <p:sldId id="276" r:id="rId66"/>
    <p:sldId id="271" r:id="rId67"/>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Kulatilaka, Hemali" initials="KH" lastIdx="22" clrIdx="6">
    <p:extLst>
      <p:ext uri="{19B8F6BF-5375-455C-9EA6-DF929625EA0E}">
        <p15:presenceInfo xmlns:p15="http://schemas.microsoft.com/office/powerpoint/2012/main" userId="S-1-5-21-344340502-4252695000-2390403120-1201468" providerId="AD"/>
      </p:ext>
    </p:extLst>
  </p:cmAuthor>
  <p:cmAuthor id="1" name="Hart, Lauren" initials="HL" lastIdx="30" clrIdx="0">
    <p:extLst/>
  </p:cmAuthor>
  <p:cmAuthor id="8" name="gcaryeetey@gmail.com" initials="g" lastIdx="4" clrIdx="7">
    <p:extLst>
      <p:ext uri="{19B8F6BF-5375-455C-9EA6-DF929625EA0E}">
        <p15:presenceInfo xmlns:p15="http://schemas.microsoft.com/office/powerpoint/2012/main" userId="22db41d1b9f5d703" providerId="Windows Live"/>
      </p:ext>
    </p:extLst>
  </p:cmAuthor>
  <p:cmAuthor id="2" name="Munson, Alexandra" initials="MA" lastIdx="19" clrIdx="1">
    <p:extLst/>
  </p:cmAuthor>
  <p:cmAuthor id="9" name="Hoover, Donald Wayne" initials="HDW" lastIdx="1" clrIdx="8">
    <p:extLst>
      <p:ext uri="{19B8F6BF-5375-455C-9EA6-DF929625EA0E}">
        <p15:presenceInfo xmlns:p15="http://schemas.microsoft.com/office/powerpoint/2012/main" userId="S-1-5-21-344340502-4252695000-2390403120-1217475" providerId="AD"/>
      </p:ext>
    </p:extLst>
  </p:cmAuthor>
  <p:cmAuthor id="3" name="Andy Beke" initials="AB" lastIdx="4" clrIdx="2">
    <p:extLst/>
  </p:cmAuthor>
  <p:cmAuthor id="10" name="Kulatilaka, Hemali" initials="KH [2]" lastIdx="1" clrIdx="9">
    <p:extLst>
      <p:ext uri="{19B8F6BF-5375-455C-9EA6-DF929625EA0E}">
        <p15:presenceInfo xmlns:p15="http://schemas.microsoft.com/office/powerpoint/2012/main" userId="S::hkulatil@ad.unc.edu::b7995276-b9da-4d1b-b43b-b3341366e19f" providerId="AD"/>
      </p:ext>
    </p:extLst>
  </p:cmAuthor>
  <p:cmAuthor id="4" name="Alexandra Munson" initials="AM" lastIdx="1" clrIdx="3">
    <p:extLst/>
  </p:cmAuthor>
  <p:cmAuthor id="5" name="Alexandra Munson" initials="AM [2]" lastIdx="1" clrIdx="4">
    <p:extLst/>
  </p:cmAuthor>
  <p:cmAuthor id="6" name="Alexandra Munson" initials="AM [3]"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1739"/>
    <a:srgbClr val="ECCE18"/>
    <a:srgbClr val="5E9A8F"/>
    <a:srgbClr val="C83537"/>
    <a:srgbClr val="005B74"/>
    <a:srgbClr val="D19F2A"/>
    <a:srgbClr val="002F3C"/>
    <a:srgbClr val="1E1860"/>
    <a:srgbClr val="F7E7C7"/>
    <a:srgbClr val="6621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64" autoAdjust="0"/>
    <p:restoredTop sz="74356" autoAdjust="0"/>
  </p:normalViewPr>
  <p:slideViewPr>
    <p:cSldViewPr>
      <p:cViewPr varScale="1">
        <p:scale>
          <a:sx n="68" d="100"/>
          <a:sy n="68" d="100"/>
        </p:scale>
        <p:origin x="1794" y="78"/>
      </p:cViewPr>
      <p:guideLst>
        <p:guide orient="horz" pos="2448"/>
        <p:guide pos="3168"/>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notesMaster" Target="notesMasters/notesMaster1.xml"/><Relationship Id="rId7" Type="http://schemas.openxmlformats.org/officeDocument/2006/relationships/slide" Target="slides/slide2.xml"/><Relationship Id="rId71"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commentAuthors" Target="commentAuthor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C40FB3-1AF9-4803-8F67-437F27EF81D6}" type="doc">
      <dgm:prSet loTypeId="urn:diagrams.loki3.com/BracketList" loCatId="list" qsTypeId="urn:microsoft.com/office/officeart/2005/8/quickstyle/simple1" qsCatId="simple" csTypeId="urn:microsoft.com/office/officeart/2005/8/colors/accent1_2" csCatId="accent1" phldr="1"/>
      <dgm:spPr/>
      <dgm:t>
        <a:bodyPr/>
        <a:lstStyle/>
        <a:p>
          <a:endParaRPr lang="en-US"/>
        </a:p>
      </dgm:t>
    </dgm:pt>
    <dgm:pt modelId="{45E2053A-D8C1-4F33-B8A5-45B8E28C5DC4}">
      <dgm:prSet phldrT="[Text]" custT="1"/>
      <dgm:spPr/>
      <dgm:t>
        <a:bodyPr/>
        <a:lstStyle/>
        <a:p>
          <a:pPr algn="l"/>
          <a:r>
            <a:rPr lang="en-US" sz="2400" dirty="0">
              <a:latin typeface="Century Gothic" panose="020B0502020202020204" pitchFamily="34" charset="0"/>
            </a:rPr>
            <a:t>Non-participants are often </a:t>
          </a:r>
          <a:br>
            <a:rPr lang="en-US" sz="2400" dirty="0">
              <a:latin typeface="Century Gothic" panose="020B0502020202020204" pitchFamily="34" charset="0"/>
            </a:rPr>
          </a:br>
          <a:r>
            <a:rPr lang="en-US" sz="2400" dirty="0">
              <a:latin typeface="Century Gothic" panose="020B0502020202020204" pitchFamily="34" charset="0"/>
            </a:rPr>
            <a:t>a poor comparison group for participants</a:t>
          </a:r>
        </a:p>
      </dgm:t>
    </dgm:pt>
    <dgm:pt modelId="{CC875620-22C6-4672-9DF5-8D97BBEBD4DE}" type="parTrans" cxnId="{AA9553F0-4C9A-4570-8CAD-775BE30EFA14}">
      <dgm:prSet/>
      <dgm:spPr/>
      <dgm:t>
        <a:bodyPr/>
        <a:lstStyle/>
        <a:p>
          <a:endParaRPr lang="en-US" sz="2800"/>
        </a:p>
      </dgm:t>
    </dgm:pt>
    <dgm:pt modelId="{C9755C7F-DD7A-461B-8E2B-E35FF03BD64C}" type="sibTrans" cxnId="{AA9553F0-4C9A-4570-8CAD-775BE30EFA14}">
      <dgm:prSet/>
      <dgm:spPr/>
      <dgm:t>
        <a:bodyPr/>
        <a:lstStyle/>
        <a:p>
          <a:endParaRPr lang="en-US" sz="2800"/>
        </a:p>
      </dgm:t>
    </dgm:pt>
    <dgm:pt modelId="{7AEFDB8A-8320-465F-BA03-422AFCCC3B52}">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200" spc="-40" baseline="0" dirty="0">
              <a:latin typeface="Century Gothic" panose="020B0502020202020204" pitchFamily="34" charset="0"/>
            </a:rPr>
            <a:t>Participants are not a random sample of the target population</a:t>
          </a:r>
        </a:p>
      </dgm:t>
    </dgm:pt>
    <dgm:pt modelId="{07D6FCCB-A61F-4E4C-913B-92C63473B267}" type="parTrans" cxnId="{BA40EC00-0384-4062-B7BD-B94BF80DED4C}">
      <dgm:prSet/>
      <dgm:spPr/>
      <dgm:t>
        <a:bodyPr/>
        <a:lstStyle/>
        <a:p>
          <a:endParaRPr lang="en-US" sz="2800"/>
        </a:p>
      </dgm:t>
    </dgm:pt>
    <dgm:pt modelId="{72FF3564-FB9F-45B1-A53A-C14DA6695C19}" type="sibTrans" cxnId="{BA40EC00-0384-4062-B7BD-B94BF80DED4C}">
      <dgm:prSet/>
      <dgm:spPr/>
      <dgm:t>
        <a:bodyPr/>
        <a:lstStyle/>
        <a:p>
          <a:endParaRPr lang="en-US" sz="2800"/>
        </a:p>
      </dgm:t>
    </dgm:pt>
    <dgm:pt modelId="{4D6FF23F-B1EC-4E2F-8EB6-613AB250B00A}">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200" spc="-40" baseline="0" dirty="0">
              <a:latin typeface="Century Gothic" panose="020B0502020202020204" pitchFamily="34" charset="0"/>
            </a:rPr>
            <a:t>Participants selected through program placement rules </a:t>
          </a:r>
          <a:br>
            <a:rPr lang="en-US" sz="2200" spc="-40" baseline="0" dirty="0">
              <a:latin typeface="Century Gothic" panose="020B0502020202020204" pitchFamily="34" charset="0"/>
            </a:rPr>
          </a:br>
          <a:r>
            <a:rPr lang="en-US" sz="2200" spc="-40" baseline="0" dirty="0">
              <a:latin typeface="Century Gothic" panose="020B0502020202020204" pitchFamily="34" charset="0"/>
            </a:rPr>
            <a:t>and self-selection</a:t>
          </a:r>
        </a:p>
      </dgm:t>
    </dgm:pt>
    <dgm:pt modelId="{DD7409E4-8A99-43F4-982A-44302D2D0EA1}" type="parTrans" cxnId="{1629AF66-FF97-48F4-B8BA-CCC18056A1F8}">
      <dgm:prSet/>
      <dgm:spPr/>
      <dgm:t>
        <a:bodyPr/>
        <a:lstStyle/>
        <a:p>
          <a:endParaRPr lang="en-US"/>
        </a:p>
      </dgm:t>
    </dgm:pt>
    <dgm:pt modelId="{83B0C091-0568-4A3B-B949-F7B6BDA648CC}" type="sibTrans" cxnId="{1629AF66-FF97-48F4-B8BA-CCC18056A1F8}">
      <dgm:prSet/>
      <dgm:spPr/>
      <dgm:t>
        <a:bodyPr/>
        <a:lstStyle/>
        <a:p>
          <a:endParaRPr lang="en-US"/>
        </a:p>
      </dgm:t>
    </dgm:pt>
    <dgm:pt modelId="{A71F1839-9808-4F7A-907F-1B062BC9D94E}">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200" spc="-40" baseline="0" dirty="0">
              <a:latin typeface="Century Gothic" panose="020B0502020202020204" pitchFamily="34" charset="0"/>
            </a:rPr>
            <a:t>Participants may differ systematically from non-participants</a:t>
          </a:r>
        </a:p>
      </dgm:t>
    </dgm:pt>
    <dgm:pt modelId="{E0D763DD-C819-4E86-83E5-AF1F931C5526}" type="parTrans" cxnId="{560E562A-AF18-44A9-96CC-8E44D0EEAEE0}">
      <dgm:prSet/>
      <dgm:spPr/>
      <dgm:t>
        <a:bodyPr/>
        <a:lstStyle/>
        <a:p>
          <a:endParaRPr lang="en-US"/>
        </a:p>
      </dgm:t>
    </dgm:pt>
    <dgm:pt modelId="{E8BDB503-F990-4CC7-87C3-F1FDF5FBA005}" type="sibTrans" cxnId="{560E562A-AF18-44A9-96CC-8E44D0EEAEE0}">
      <dgm:prSet/>
      <dgm:spPr/>
      <dgm:t>
        <a:bodyPr/>
        <a:lstStyle/>
        <a:p>
          <a:endParaRPr lang="en-US"/>
        </a:p>
      </dgm:t>
    </dgm:pt>
    <dgm:pt modelId="{0AC9F174-3C24-474D-96DF-D4E7F2B7130F}" type="pres">
      <dgm:prSet presAssocID="{F9C40FB3-1AF9-4803-8F67-437F27EF81D6}" presName="Name0" presStyleCnt="0">
        <dgm:presLayoutVars>
          <dgm:dir/>
          <dgm:animLvl val="lvl"/>
          <dgm:resizeHandles val="exact"/>
        </dgm:presLayoutVars>
      </dgm:prSet>
      <dgm:spPr/>
    </dgm:pt>
    <dgm:pt modelId="{5F38B5F0-6838-49A2-975C-C464F23967E8}" type="pres">
      <dgm:prSet presAssocID="{45E2053A-D8C1-4F33-B8A5-45B8E28C5DC4}" presName="linNode" presStyleCnt="0"/>
      <dgm:spPr/>
    </dgm:pt>
    <dgm:pt modelId="{A7571B04-0A9C-4C2B-9F1B-741524EDD87B}" type="pres">
      <dgm:prSet presAssocID="{45E2053A-D8C1-4F33-B8A5-45B8E28C5DC4}" presName="parTx" presStyleLbl="revTx" presStyleIdx="0" presStyleCnt="1" custScaleX="123919" custScaleY="2000000">
        <dgm:presLayoutVars>
          <dgm:chMax val="1"/>
          <dgm:bulletEnabled val="1"/>
        </dgm:presLayoutVars>
      </dgm:prSet>
      <dgm:spPr/>
    </dgm:pt>
    <dgm:pt modelId="{83DC0EA8-5B20-4A3B-9DE7-D46038BFFD6A}" type="pres">
      <dgm:prSet presAssocID="{45E2053A-D8C1-4F33-B8A5-45B8E28C5DC4}" presName="bracket" presStyleLbl="parChTrans1D1" presStyleIdx="0" presStyleCnt="1"/>
      <dgm:spPr/>
    </dgm:pt>
    <dgm:pt modelId="{F6120735-81FF-418C-9A93-B7401427D282}" type="pres">
      <dgm:prSet presAssocID="{45E2053A-D8C1-4F33-B8A5-45B8E28C5DC4}" presName="spH" presStyleCnt="0"/>
      <dgm:spPr/>
    </dgm:pt>
    <dgm:pt modelId="{75C8CE79-802E-4444-B94F-113911148E41}" type="pres">
      <dgm:prSet presAssocID="{45E2053A-D8C1-4F33-B8A5-45B8E28C5DC4}" presName="desTx" presStyleLbl="node1" presStyleIdx="0" presStyleCnt="1" custScaleX="96690" custScaleY="97835">
        <dgm:presLayoutVars>
          <dgm:bulletEnabled val="1"/>
        </dgm:presLayoutVars>
      </dgm:prSet>
      <dgm:spPr/>
    </dgm:pt>
  </dgm:ptLst>
  <dgm:cxnLst>
    <dgm:cxn modelId="{BA40EC00-0384-4062-B7BD-B94BF80DED4C}" srcId="{45E2053A-D8C1-4F33-B8A5-45B8E28C5DC4}" destId="{7AEFDB8A-8320-465F-BA03-422AFCCC3B52}" srcOrd="0" destOrd="0" parTransId="{07D6FCCB-A61F-4E4C-913B-92C63473B267}" sibTransId="{72FF3564-FB9F-45B1-A53A-C14DA6695C19}"/>
    <dgm:cxn modelId="{5430F928-4129-4313-8E6D-CD7FD209F8FD}" type="presOf" srcId="{7AEFDB8A-8320-465F-BA03-422AFCCC3B52}" destId="{75C8CE79-802E-4444-B94F-113911148E41}" srcOrd="0" destOrd="0" presId="urn:diagrams.loki3.com/BracketList"/>
    <dgm:cxn modelId="{560E562A-AF18-44A9-96CC-8E44D0EEAEE0}" srcId="{45E2053A-D8C1-4F33-B8A5-45B8E28C5DC4}" destId="{A71F1839-9808-4F7A-907F-1B062BC9D94E}" srcOrd="2" destOrd="0" parTransId="{E0D763DD-C819-4E86-83E5-AF1F931C5526}" sibTransId="{E8BDB503-F990-4CC7-87C3-F1FDF5FBA005}"/>
    <dgm:cxn modelId="{1629AF66-FF97-48F4-B8BA-CCC18056A1F8}" srcId="{45E2053A-D8C1-4F33-B8A5-45B8E28C5DC4}" destId="{4D6FF23F-B1EC-4E2F-8EB6-613AB250B00A}" srcOrd="1" destOrd="0" parTransId="{DD7409E4-8A99-43F4-982A-44302D2D0EA1}" sibTransId="{83B0C091-0568-4A3B-B949-F7B6BDA648CC}"/>
    <dgm:cxn modelId="{F1B5F686-038C-4200-9D82-C577DF619175}" type="presOf" srcId="{F9C40FB3-1AF9-4803-8F67-437F27EF81D6}" destId="{0AC9F174-3C24-474D-96DF-D4E7F2B7130F}" srcOrd="0" destOrd="0" presId="urn:diagrams.loki3.com/BracketList"/>
    <dgm:cxn modelId="{776DBC99-88E6-4A44-89DE-CA717450DEA1}" type="presOf" srcId="{45E2053A-D8C1-4F33-B8A5-45B8E28C5DC4}" destId="{A7571B04-0A9C-4C2B-9F1B-741524EDD87B}" srcOrd="0" destOrd="0" presId="urn:diagrams.loki3.com/BracketList"/>
    <dgm:cxn modelId="{E4C408BC-27CF-4E37-A399-AA0CADCDB1D4}" type="presOf" srcId="{4D6FF23F-B1EC-4E2F-8EB6-613AB250B00A}" destId="{75C8CE79-802E-4444-B94F-113911148E41}" srcOrd="0" destOrd="1" presId="urn:diagrams.loki3.com/BracketList"/>
    <dgm:cxn modelId="{371108F0-4193-4882-BD8C-D3F2F00915C0}" type="presOf" srcId="{A71F1839-9808-4F7A-907F-1B062BC9D94E}" destId="{75C8CE79-802E-4444-B94F-113911148E41}" srcOrd="0" destOrd="2" presId="urn:diagrams.loki3.com/BracketList"/>
    <dgm:cxn modelId="{AA9553F0-4C9A-4570-8CAD-775BE30EFA14}" srcId="{F9C40FB3-1AF9-4803-8F67-437F27EF81D6}" destId="{45E2053A-D8C1-4F33-B8A5-45B8E28C5DC4}" srcOrd="0" destOrd="0" parTransId="{CC875620-22C6-4672-9DF5-8D97BBEBD4DE}" sibTransId="{C9755C7F-DD7A-461B-8E2B-E35FF03BD64C}"/>
    <dgm:cxn modelId="{A161AF43-5CCC-435F-A155-F66C26EB0844}" type="presParOf" srcId="{0AC9F174-3C24-474D-96DF-D4E7F2B7130F}" destId="{5F38B5F0-6838-49A2-975C-C464F23967E8}" srcOrd="0" destOrd="0" presId="urn:diagrams.loki3.com/BracketList"/>
    <dgm:cxn modelId="{0C3C93AA-5B1A-4DD2-B6F4-598126827C4C}" type="presParOf" srcId="{5F38B5F0-6838-49A2-975C-C464F23967E8}" destId="{A7571B04-0A9C-4C2B-9F1B-741524EDD87B}" srcOrd="0" destOrd="0" presId="urn:diagrams.loki3.com/BracketList"/>
    <dgm:cxn modelId="{C41259BE-4649-4BB1-A00E-826215222BD4}" type="presParOf" srcId="{5F38B5F0-6838-49A2-975C-C464F23967E8}" destId="{83DC0EA8-5B20-4A3B-9DE7-D46038BFFD6A}" srcOrd="1" destOrd="0" presId="urn:diagrams.loki3.com/BracketList"/>
    <dgm:cxn modelId="{5AD269E6-9C9D-4360-A3B3-C58F5A1C3B22}" type="presParOf" srcId="{5F38B5F0-6838-49A2-975C-C464F23967E8}" destId="{F6120735-81FF-418C-9A93-B7401427D282}" srcOrd="2" destOrd="0" presId="urn:diagrams.loki3.com/BracketList"/>
    <dgm:cxn modelId="{0123AEEC-CBF2-45A3-8B1E-CB9A3DE33E2D}" type="presParOf" srcId="{5F38B5F0-6838-49A2-975C-C464F23967E8}" destId="{75C8CE79-802E-4444-B94F-113911148E41}" srcOrd="3" destOrd="0" presId="urn:diagrams.loki3.com/Bracke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E54F3C8-632F-4731-964E-C91AB769EEF7}"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GB"/>
        </a:p>
      </dgm:t>
    </dgm:pt>
    <dgm:pt modelId="{5E46D329-4A89-4BE4-80BA-B3F54ECDC7A5}">
      <dgm:prSet phldrT="[Text]" custT="1"/>
      <dgm:spPr/>
      <dgm:t>
        <a:bodyPr/>
        <a:lstStyle/>
        <a:p>
          <a:r>
            <a:rPr lang="en-GB" sz="2400" b="1" dirty="0">
              <a:solidFill>
                <a:schemeClr val="bg1"/>
              </a:solidFill>
              <a:latin typeface="Century Gothic" panose="020B0502020202020204" pitchFamily="34" charset="0"/>
            </a:rPr>
            <a:t>Data collected</a:t>
          </a:r>
        </a:p>
      </dgm:t>
    </dgm:pt>
    <dgm:pt modelId="{017CAEC9-57BB-4F2E-A701-6E448EBA90EF}" type="parTrans" cxnId="{A1F1661C-A64E-47A2-9B07-22E8A8064AE9}">
      <dgm:prSet/>
      <dgm:spPr/>
      <dgm:t>
        <a:bodyPr/>
        <a:lstStyle/>
        <a:p>
          <a:endParaRPr lang="en-GB">
            <a:latin typeface="Century Gothic" panose="020B0502020202020204" pitchFamily="34" charset="0"/>
          </a:endParaRPr>
        </a:p>
      </dgm:t>
    </dgm:pt>
    <dgm:pt modelId="{6C37D9C1-445E-48AB-9ECE-CD1D527132F9}" type="sibTrans" cxnId="{A1F1661C-A64E-47A2-9B07-22E8A8064AE9}">
      <dgm:prSet/>
      <dgm:spPr>
        <a:solidFill>
          <a:schemeClr val="tx1">
            <a:lumMod val="40000"/>
            <a:lumOff val="60000"/>
          </a:schemeClr>
        </a:solidFill>
      </dgm:spPr>
      <dgm:t>
        <a:bodyPr/>
        <a:lstStyle/>
        <a:p>
          <a:endParaRPr lang="en-GB" dirty="0">
            <a:latin typeface="Century Gothic" panose="020B0502020202020204" pitchFamily="34" charset="0"/>
          </a:endParaRPr>
        </a:p>
      </dgm:t>
    </dgm:pt>
    <dgm:pt modelId="{347D45E7-AB56-4F5F-84C8-2CE9B480FE04}">
      <dgm:prSet phldrT="[Text]" custT="1"/>
      <dgm:spPr/>
      <dgm:t>
        <a:bodyPr/>
        <a:lstStyle/>
        <a:p>
          <a:r>
            <a:rPr lang="en-GB" sz="2400" b="1" dirty="0">
              <a:solidFill>
                <a:schemeClr val="bg1"/>
              </a:solidFill>
              <a:latin typeface="Century Gothic" panose="020B0502020202020204" pitchFamily="34" charset="0"/>
            </a:rPr>
            <a:t>Data processed</a:t>
          </a:r>
        </a:p>
      </dgm:t>
    </dgm:pt>
    <dgm:pt modelId="{5CE2AF46-9594-4CD4-B591-4A01AF36F842}" type="parTrans" cxnId="{4923AF82-1344-4ED7-9C9B-9864C72C36F1}">
      <dgm:prSet/>
      <dgm:spPr/>
      <dgm:t>
        <a:bodyPr/>
        <a:lstStyle/>
        <a:p>
          <a:endParaRPr lang="en-GB">
            <a:latin typeface="Century Gothic" panose="020B0502020202020204" pitchFamily="34" charset="0"/>
          </a:endParaRPr>
        </a:p>
      </dgm:t>
    </dgm:pt>
    <dgm:pt modelId="{CC55E62F-B831-4268-B4A5-D81FDB8A35E3}" type="sibTrans" cxnId="{4923AF82-1344-4ED7-9C9B-9864C72C36F1}">
      <dgm:prSet/>
      <dgm:spPr>
        <a:solidFill>
          <a:schemeClr val="tx1">
            <a:lumMod val="40000"/>
            <a:lumOff val="60000"/>
          </a:schemeClr>
        </a:solidFill>
      </dgm:spPr>
      <dgm:t>
        <a:bodyPr/>
        <a:lstStyle/>
        <a:p>
          <a:endParaRPr lang="en-GB" dirty="0">
            <a:latin typeface="Century Gothic" panose="020B0502020202020204" pitchFamily="34" charset="0"/>
          </a:endParaRPr>
        </a:p>
      </dgm:t>
    </dgm:pt>
    <dgm:pt modelId="{514B1C4D-933F-4551-A1AE-D2A0429130B0}">
      <dgm:prSet phldrT="[Text]" custT="1"/>
      <dgm:spPr/>
      <dgm:t>
        <a:bodyPr/>
        <a:lstStyle/>
        <a:p>
          <a:r>
            <a:rPr lang="en-GB" sz="2400" b="1" dirty="0">
              <a:solidFill>
                <a:schemeClr val="bg1"/>
              </a:solidFill>
              <a:latin typeface="Century Gothic" panose="020B0502020202020204" pitchFamily="34" charset="0"/>
            </a:rPr>
            <a:t>Data analysed</a:t>
          </a:r>
        </a:p>
      </dgm:t>
    </dgm:pt>
    <dgm:pt modelId="{47CA6139-E6A8-4093-9600-98DF3F1D1C26}" type="parTrans" cxnId="{D0F7FD63-5B00-4A89-83E7-4DE2ABABE416}">
      <dgm:prSet/>
      <dgm:spPr/>
      <dgm:t>
        <a:bodyPr/>
        <a:lstStyle/>
        <a:p>
          <a:endParaRPr lang="en-GB">
            <a:latin typeface="Century Gothic" panose="020B0502020202020204" pitchFamily="34" charset="0"/>
          </a:endParaRPr>
        </a:p>
      </dgm:t>
    </dgm:pt>
    <dgm:pt modelId="{7F4C03BD-CDE4-4885-BC20-CA0E8C45CA39}" type="sibTrans" cxnId="{D0F7FD63-5B00-4A89-83E7-4DE2ABABE416}">
      <dgm:prSet/>
      <dgm:spPr>
        <a:solidFill>
          <a:schemeClr val="tx1">
            <a:lumMod val="40000"/>
            <a:lumOff val="60000"/>
          </a:schemeClr>
        </a:solidFill>
      </dgm:spPr>
      <dgm:t>
        <a:bodyPr/>
        <a:lstStyle/>
        <a:p>
          <a:endParaRPr lang="en-GB" dirty="0">
            <a:latin typeface="Century Gothic" panose="020B0502020202020204" pitchFamily="34" charset="0"/>
          </a:endParaRPr>
        </a:p>
      </dgm:t>
    </dgm:pt>
    <dgm:pt modelId="{92A3FFBB-73D9-4906-8133-947487AA248D}" type="pres">
      <dgm:prSet presAssocID="{1E54F3C8-632F-4731-964E-C91AB769EEF7}" presName="cycle" presStyleCnt="0">
        <dgm:presLayoutVars>
          <dgm:dir/>
          <dgm:resizeHandles val="exact"/>
        </dgm:presLayoutVars>
      </dgm:prSet>
      <dgm:spPr/>
    </dgm:pt>
    <dgm:pt modelId="{6EB251C3-C775-45DE-8E12-E0F233213E3B}" type="pres">
      <dgm:prSet presAssocID="{5E46D329-4A89-4BE4-80BA-B3F54ECDC7A5}" presName="node" presStyleLbl="node1" presStyleIdx="0" presStyleCnt="3" custScaleX="124627" custScaleY="87150">
        <dgm:presLayoutVars>
          <dgm:bulletEnabled val="1"/>
        </dgm:presLayoutVars>
      </dgm:prSet>
      <dgm:spPr/>
    </dgm:pt>
    <dgm:pt modelId="{F580231B-9051-4C76-8C83-FBAC0740B312}" type="pres">
      <dgm:prSet presAssocID="{6C37D9C1-445E-48AB-9ECE-CD1D527132F9}" presName="sibTrans" presStyleLbl="sibTrans2D1" presStyleIdx="0" presStyleCnt="3" custScaleX="123188" custScaleY="131948" custLinFactNeighborX="8263" custLinFactNeighborY="4379"/>
      <dgm:spPr/>
    </dgm:pt>
    <dgm:pt modelId="{9B32D9E5-3C38-4530-AF19-9A022AA28195}" type="pres">
      <dgm:prSet presAssocID="{6C37D9C1-445E-48AB-9ECE-CD1D527132F9}" presName="connectorText" presStyleLbl="sibTrans2D1" presStyleIdx="0" presStyleCnt="3"/>
      <dgm:spPr/>
    </dgm:pt>
    <dgm:pt modelId="{2A907DEF-154F-411C-9AD9-AA21FE0A652B}" type="pres">
      <dgm:prSet presAssocID="{347D45E7-AB56-4F5F-84C8-2CE9B480FE04}" presName="node" presStyleLbl="node1" presStyleIdx="1" presStyleCnt="3" custScaleX="125720" custRadScaleRad="111033" custRadScaleInc="-5393">
        <dgm:presLayoutVars>
          <dgm:bulletEnabled val="1"/>
        </dgm:presLayoutVars>
      </dgm:prSet>
      <dgm:spPr/>
    </dgm:pt>
    <dgm:pt modelId="{8E0F1F9A-BE83-48B2-9F33-8F93B468113D}" type="pres">
      <dgm:prSet presAssocID="{CC55E62F-B831-4268-B4A5-D81FDB8A35E3}" presName="sibTrans" presStyleLbl="sibTrans2D1" presStyleIdx="1" presStyleCnt="3" custScaleX="165490"/>
      <dgm:spPr/>
    </dgm:pt>
    <dgm:pt modelId="{2E276FAD-9100-48E1-8527-D4CA637BCF72}" type="pres">
      <dgm:prSet presAssocID="{CC55E62F-B831-4268-B4A5-D81FDB8A35E3}" presName="connectorText" presStyleLbl="sibTrans2D1" presStyleIdx="1" presStyleCnt="3"/>
      <dgm:spPr/>
    </dgm:pt>
    <dgm:pt modelId="{778C1F41-5643-40EC-8B04-2D0A6AA63BAB}" type="pres">
      <dgm:prSet presAssocID="{514B1C4D-933F-4551-A1AE-D2A0429130B0}" presName="node" presStyleLbl="node1" presStyleIdx="2" presStyleCnt="3" custScaleX="120540">
        <dgm:presLayoutVars>
          <dgm:bulletEnabled val="1"/>
        </dgm:presLayoutVars>
      </dgm:prSet>
      <dgm:spPr/>
    </dgm:pt>
    <dgm:pt modelId="{4F5AC630-9ACE-4EBE-AD3F-63386776256D}" type="pres">
      <dgm:prSet presAssocID="{7F4C03BD-CDE4-4885-BC20-CA0E8C45CA39}" presName="sibTrans" presStyleLbl="sibTrans2D1" presStyleIdx="2" presStyleCnt="3" custScaleX="134639" custScaleY="131538"/>
      <dgm:spPr/>
    </dgm:pt>
    <dgm:pt modelId="{62EBC3D6-33B0-456E-8DAD-A711979C7577}" type="pres">
      <dgm:prSet presAssocID="{7F4C03BD-CDE4-4885-BC20-CA0E8C45CA39}" presName="connectorText" presStyleLbl="sibTrans2D1" presStyleIdx="2" presStyleCnt="3"/>
      <dgm:spPr/>
    </dgm:pt>
  </dgm:ptLst>
  <dgm:cxnLst>
    <dgm:cxn modelId="{F5449A07-E5DA-264F-822B-3D26E6F53339}" type="presOf" srcId="{514B1C4D-933F-4551-A1AE-D2A0429130B0}" destId="{778C1F41-5643-40EC-8B04-2D0A6AA63BAB}" srcOrd="0" destOrd="0" presId="urn:microsoft.com/office/officeart/2005/8/layout/cycle2"/>
    <dgm:cxn modelId="{691EA816-76A0-974A-BBC8-11F071BC7590}" type="presOf" srcId="{7F4C03BD-CDE4-4885-BC20-CA0E8C45CA39}" destId="{4F5AC630-9ACE-4EBE-AD3F-63386776256D}" srcOrd="0" destOrd="0" presId="urn:microsoft.com/office/officeart/2005/8/layout/cycle2"/>
    <dgm:cxn modelId="{A1F1661C-A64E-47A2-9B07-22E8A8064AE9}" srcId="{1E54F3C8-632F-4731-964E-C91AB769EEF7}" destId="{5E46D329-4A89-4BE4-80BA-B3F54ECDC7A5}" srcOrd="0" destOrd="0" parTransId="{017CAEC9-57BB-4F2E-A701-6E448EBA90EF}" sibTransId="{6C37D9C1-445E-48AB-9ECE-CD1D527132F9}"/>
    <dgm:cxn modelId="{89470A2D-8F29-1D48-82D8-370A461DA13B}" type="presOf" srcId="{6C37D9C1-445E-48AB-9ECE-CD1D527132F9}" destId="{F580231B-9051-4C76-8C83-FBAC0740B312}" srcOrd="0" destOrd="0" presId="urn:microsoft.com/office/officeart/2005/8/layout/cycle2"/>
    <dgm:cxn modelId="{7250633A-D799-554D-BAEB-E6F6D612132F}" type="presOf" srcId="{1E54F3C8-632F-4731-964E-C91AB769EEF7}" destId="{92A3FFBB-73D9-4906-8133-947487AA248D}" srcOrd="0" destOrd="0" presId="urn:microsoft.com/office/officeart/2005/8/layout/cycle2"/>
    <dgm:cxn modelId="{716B545D-F9B9-6741-B2EC-A508846F9F09}" type="presOf" srcId="{7F4C03BD-CDE4-4885-BC20-CA0E8C45CA39}" destId="{62EBC3D6-33B0-456E-8DAD-A711979C7577}" srcOrd="1" destOrd="0" presId="urn:microsoft.com/office/officeart/2005/8/layout/cycle2"/>
    <dgm:cxn modelId="{DE612D43-AC8A-A642-85E4-2C31C8F8171A}" type="presOf" srcId="{6C37D9C1-445E-48AB-9ECE-CD1D527132F9}" destId="{9B32D9E5-3C38-4530-AF19-9A022AA28195}" srcOrd="1" destOrd="0" presId="urn:microsoft.com/office/officeart/2005/8/layout/cycle2"/>
    <dgm:cxn modelId="{D0F7FD63-5B00-4A89-83E7-4DE2ABABE416}" srcId="{1E54F3C8-632F-4731-964E-C91AB769EEF7}" destId="{514B1C4D-933F-4551-A1AE-D2A0429130B0}" srcOrd="2" destOrd="0" parTransId="{47CA6139-E6A8-4093-9600-98DF3F1D1C26}" sibTransId="{7F4C03BD-CDE4-4885-BC20-CA0E8C45CA39}"/>
    <dgm:cxn modelId="{A5B5416F-9F94-644B-BB07-A4715386112F}" type="presOf" srcId="{5E46D329-4A89-4BE4-80BA-B3F54ECDC7A5}" destId="{6EB251C3-C775-45DE-8E12-E0F233213E3B}" srcOrd="0" destOrd="0" presId="urn:microsoft.com/office/officeart/2005/8/layout/cycle2"/>
    <dgm:cxn modelId="{4923AF82-1344-4ED7-9C9B-9864C72C36F1}" srcId="{1E54F3C8-632F-4731-964E-C91AB769EEF7}" destId="{347D45E7-AB56-4F5F-84C8-2CE9B480FE04}" srcOrd="1" destOrd="0" parTransId="{5CE2AF46-9594-4CD4-B591-4A01AF36F842}" sibTransId="{CC55E62F-B831-4268-B4A5-D81FDB8A35E3}"/>
    <dgm:cxn modelId="{BD73BA91-A6C9-2540-8EE1-042A3E9B462E}" type="presOf" srcId="{CC55E62F-B831-4268-B4A5-D81FDB8A35E3}" destId="{2E276FAD-9100-48E1-8527-D4CA637BCF72}" srcOrd="1" destOrd="0" presId="urn:microsoft.com/office/officeart/2005/8/layout/cycle2"/>
    <dgm:cxn modelId="{8BE6F9A2-4F04-D149-959F-A661C28B0A75}" type="presOf" srcId="{CC55E62F-B831-4268-B4A5-D81FDB8A35E3}" destId="{8E0F1F9A-BE83-48B2-9F33-8F93B468113D}" srcOrd="0" destOrd="0" presId="urn:microsoft.com/office/officeart/2005/8/layout/cycle2"/>
    <dgm:cxn modelId="{A7130BFD-C598-B444-8CDC-55603E6656E5}" type="presOf" srcId="{347D45E7-AB56-4F5F-84C8-2CE9B480FE04}" destId="{2A907DEF-154F-411C-9AD9-AA21FE0A652B}" srcOrd="0" destOrd="0" presId="urn:microsoft.com/office/officeart/2005/8/layout/cycle2"/>
    <dgm:cxn modelId="{AB1E1400-3159-F341-89B0-929F57023E88}" type="presParOf" srcId="{92A3FFBB-73D9-4906-8133-947487AA248D}" destId="{6EB251C3-C775-45DE-8E12-E0F233213E3B}" srcOrd="0" destOrd="0" presId="urn:microsoft.com/office/officeart/2005/8/layout/cycle2"/>
    <dgm:cxn modelId="{DEB30063-A0DE-EA48-8AFF-F62A05FBCB1A}" type="presParOf" srcId="{92A3FFBB-73D9-4906-8133-947487AA248D}" destId="{F580231B-9051-4C76-8C83-FBAC0740B312}" srcOrd="1" destOrd="0" presId="urn:microsoft.com/office/officeart/2005/8/layout/cycle2"/>
    <dgm:cxn modelId="{C9453EE0-029D-C242-A01B-0D91222EDA1C}" type="presParOf" srcId="{F580231B-9051-4C76-8C83-FBAC0740B312}" destId="{9B32D9E5-3C38-4530-AF19-9A022AA28195}" srcOrd="0" destOrd="0" presId="urn:microsoft.com/office/officeart/2005/8/layout/cycle2"/>
    <dgm:cxn modelId="{F7610EB4-6A83-AF49-9C1B-D41C45014A6B}" type="presParOf" srcId="{92A3FFBB-73D9-4906-8133-947487AA248D}" destId="{2A907DEF-154F-411C-9AD9-AA21FE0A652B}" srcOrd="2" destOrd="0" presId="urn:microsoft.com/office/officeart/2005/8/layout/cycle2"/>
    <dgm:cxn modelId="{5833AD4A-2330-9C47-9CE3-2B16558C88EC}" type="presParOf" srcId="{92A3FFBB-73D9-4906-8133-947487AA248D}" destId="{8E0F1F9A-BE83-48B2-9F33-8F93B468113D}" srcOrd="3" destOrd="0" presId="urn:microsoft.com/office/officeart/2005/8/layout/cycle2"/>
    <dgm:cxn modelId="{0ADC0A2F-B057-C845-8995-8473505BE03A}" type="presParOf" srcId="{8E0F1F9A-BE83-48B2-9F33-8F93B468113D}" destId="{2E276FAD-9100-48E1-8527-D4CA637BCF72}" srcOrd="0" destOrd="0" presId="urn:microsoft.com/office/officeart/2005/8/layout/cycle2"/>
    <dgm:cxn modelId="{6D11B508-69E9-724F-AF91-481E2C3642CF}" type="presParOf" srcId="{92A3FFBB-73D9-4906-8133-947487AA248D}" destId="{778C1F41-5643-40EC-8B04-2D0A6AA63BAB}" srcOrd="4" destOrd="0" presId="urn:microsoft.com/office/officeart/2005/8/layout/cycle2"/>
    <dgm:cxn modelId="{3D736344-8594-6F46-BB5B-14BE3400F60A}" type="presParOf" srcId="{92A3FFBB-73D9-4906-8133-947487AA248D}" destId="{4F5AC630-9ACE-4EBE-AD3F-63386776256D}" srcOrd="5" destOrd="0" presId="urn:microsoft.com/office/officeart/2005/8/layout/cycle2"/>
    <dgm:cxn modelId="{9B6385C4-CEB0-CA46-9E08-4C76A53FA46D}" type="presParOf" srcId="{4F5AC630-9ACE-4EBE-AD3F-63386776256D}" destId="{62EBC3D6-33B0-456E-8DAD-A711979C7577}"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571B04-0A9C-4C2B-9F1B-741524EDD87B}">
      <dsp:nvSpPr>
        <dsp:cNvPr id="0" name=""/>
        <dsp:cNvSpPr/>
      </dsp:nvSpPr>
      <dsp:spPr>
        <a:xfrm>
          <a:off x="761" y="3272"/>
          <a:ext cx="2385714" cy="33462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60960" rIns="170688" bIns="6096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Century Gothic" panose="020B0502020202020204" pitchFamily="34" charset="0"/>
            </a:rPr>
            <a:t>Non-participants are often </a:t>
          </a:r>
          <a:br>
            <a:rPr lang="en-US" sz="2400" kern="1200" dirty="0">
              <a:latin typeface="Century Gothic" panose="020B0502020202020204" pitchFamily="34" charset="0"/>
            </a:rPr>
          </a:br>
          <a:r>
            <a:rPr lang="en-US" sz="2400" kern="1200" dirty="0">
              <a:latin typeface="Century Gothic" panose="020B0502020202020204" pitchFamily="34" charset="0"/>
            </a:rPr>
            <a:t>a poor comparison group for participants</a:t>
          </a:r>
        </a:p>
      </dsp:txBody>
      <dsp:txXfrm>
        <a:off x="761" y="3272"/>
        <a:ext cx="2385714" cy="3346254"/>
      </dsp:txXfrm>
    </dsp:sp>
    <dsp:sp modelId="{83DC0EA8-5B20-4A3B-9DE7-D46038BFFD6A}">
      <dsp:nvSpPr>
        <dsp:cNvPr id="0" name=""/>
        <dsp:cNvSpPr/>
      </dsp:nvSpPr>
      <dsp:spPr>
        <a:xfrm>
          <a:off x="2386476" y="381877"/>
          <a:ext cx="385044" cy="2589045"/>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C8CE79-802E-4444-B94F-113911148E41}">
      <dsp:nvSpPr>
        <dsp:cNvPr id="0" name=""/>
        <dsp:cNvSpPr/>
      </dsp:nvSpPr>
      <dsp:spPr>
        <a:xfrm>
          <a:off x="2925538" y="409903"/>
          <a:ext cx="5063269" cy="253299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None/>
            <a:tabLst/>
            <a:defRPr/>
          </a:pPr>
          <a:r>
            <a:rPr lang="en-US" sz="2200" kern="1200" spc="-40" baseline="0" dirty="0">
              <a:latin typeface="Century Gothic" panose="020B0502020202020204" pitchFamily="34" charset="0"/>
            </a:rPr>
            <a:t>Participants are not a random sample of the target population</a:t>
          </a:r>
        </a:p>
        <a:p>
          <a:pPr marL="0" marR="0" lvl="1" indent="0" algn="l" defTabSz="914400" eaLnBrk="1" fontAlgn="auto" latinLnBrk="0" hangingPunct="1">
            <a:lnSpc>
              <a:spcPct val="100000"/>
            </a:lnSpc>
            <a:spcBef>
              <a:spcPct val="0"/>
            </a:spcBef>
            <a:spcAft>
              <a:spcPts val="0"/>
            </a:spcAft>
            <a:buClrTx/>
            <a:buSzTx/>
            <a:buFontTx/>
            <a:buNone/>
            <a:tabLst/>
            <a:defRPr/>
          </a:pPr>
          <a:r>
            <a:rPr lang="en-US" sz="2200" kern="1200" spc="-40" baseline="0" dirty="0">
              <a:latin typeface="Century Gothic" panose="020B0502020202020204" pitchFamily="34" charset="0"/>
            </a:rPr>
            <a:t>Participants selected through program placement rules </a:t>
          </a:r>
          <a:br>
            <a:rPr lang="en-US" sz="2200" kern="1200" spc="-40" baseline="0" dirty="0">
              <a:latin typeface="Century Gothic" panose="020B0502020202020204" pitchFamily="34" charset="0"/>
            </a:rPr>
          </a:br>
          <a:r>
            <a:rPr lang="en-US" sz="2200" kern="1200" spc="-40" baseline="0" dirty="0">
              <a:latin typeface="Century Gothic" panose="020B0502020202020204" pitchFamily="34" charset="0"/>
            </a:rPr>
            <a:t>and self-selection</a:t>
          </a:r>
        </a:p>
        <a:p>
          <a:pPr marL="0" marR="0" lvl="1" indent="0" algn="l" defTabSz="914400" eaLnBrk="1" fontAlgn="auto" latinLnBrk="0" hangingPunct="1">
            <a:lnSpc>
              <a:spcPct val="100000"/>
            </a:lnSpc>
            <a:spcBef>
              <a:spcPct val="0"/>
            </a:spcBef>
            <a:spcAft>
              <a:spcPts val="0"/>
            </a:spcAft>
            <a:buClrTx/>
            <a:buSzTx/>
            <a:buFontTx/>
            <a:buNone/>
            <a:tabLst/>
            <a:defRPr/>
          </a:pPr>
          <a:r>
            <a:rPr lang="en-US" sz="2200" kern="1200" spc="-40" baseline="0" dirty="0">
              <a:latin typeface="Century Gothic" panose="020B0502020202020204" pitchFamily="34" charset="0"/>
            </a:rPr>
            <a:t>Participants may differ systematically from non-participants</a:t>
          </a:r>
        </a:p>
      </dsp:txBody>
      <dsp:txXfrm>
        <a:off x="2925538" y="409903"/>
        <a:ext cx="5063269" cy="25329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B251C3-C775-45DE-8E12-E0F233213E3B}">
      <dsp:nvSpPr>
        <dsp:cNvPr id="0" name=""/>
        <dsp:cNvSpPr/>
      </dsp:nvSpPr>
      <dsp:spPr>
        <a:xfrm>
          <a:off x="1816195" y="117833"/>
          <a:ext cx="2264154" cy="158329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GB" sz="2400" b="1" kern="1200" dirty="0">
              <a:solidFill>
                <a:schemeClr val="bg1"/>
              </a:solidFill>
              <a:latin typeface="Century Gothic" panose="020B0502020202020204" pitchFamily="34" charset="0"/>
            </a:rPr>
            <a:t>Data collected</a:t>
          </a:r>
        </a:p>
      </dsp:txBody>
      <dsp:txXfrm>
        <a:off x="2147773" y="349701"/>
        <a:ext cx="1600998" cy="1119557"/>
      </dsp:txXfrm>
    </dsp:sp>
    <dsp:sp modelId="{F580231B-9051-4C76-8C83-FBAC0740B312}">
      <dsp:nvSpPr>
        <dsp:cNvPr id="0" name=""/>
        <dsp:cNvSpPr/>
      </dsp:nvSpPr>
      <dsp:spPr>
        <a:xfrm rot="3392317">
          <a:off x="3407836" y="1658780"/>
          <a:ext cx="658941" cy="809041"/>
        </a:xfrm>
        <a:prstGeom prst="rightArrow">
          <a:avLst>
            <a:gd name="adj1" fmla="val 60000"/>
            <a:gd name="adj2" fmla="val 50000"/>
          </a:avLst>
        </a:prstGeom>
        <a:solidFill>
          <a:schemeClr val="tx1">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511300">
            <a:lnSpc>
              <a:spcPct val="90000"/>
            </a:lnSpc>
            <a:spcBef>
              <a:spcPct val="0"/>
            </a:spcBef>
            <a:spcAft>
              <a:spcPct val="35000"/>
            </a:spcAft>
            <a:buNone/>
          </a:pPr>
          <a:endParaRPr lang="en-GB" sz="3400" kern="1200" dirty="0">
            <a:latin typeface="Century Gothic" panose="020B0502020202020204" pitchFamily="34" charset="0"/>
          </a:endParaRPr>
        </a:p>
      </dsp:txBody>
      <dsp:txXfrm>
        <a:off x="3452179" y="1738129"/>
        <a:ext cx="461259" cy="485425"/>
      </dsp:txXfrm>
    </dsp:sp>
    <dsp:sp modelId="{2A907DEF-154F-411C-9AD9-AA21FE0A652B}">
      <dsp:nvSpPr>
        <dsp:cNvPr id="0" name=""/>
        <dsp:cNvSpPr/>
      </dsp:nvSpPr>
      <dsp:spPr>
        <a:xfrm>
          <a:off x="3369090" y="2365736"/>
          <a:ext cx="2284011" cy="181674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GB" sz="2400" b="1" kern="1200" dirty="0">
              <a:solidFill>
                <a:schemeClr val="bg1"/>
              </a:solidFill>
              <a:latin typeface="Century Gothic" panose="020B0502020202020204" pitchFamily="34" charset="0"/>
            </a:rPr>
            <a:t>Data processed</a:t>
          </a:r>
        </a:p>
      </dsp:txBody>
      <dsp:txXfrm>
        <a:off x="3703576" y="2631792"/>
        <a:ext cx="1615039" cy="1284632"/>
      </dsp:txXfrm>
    </dsp:sp>
    <dsp:sp modelId="{8E0F1F9A-BE83-48B2-9F33-8F93B468113D}">
      <dsp:nvSpPr>
        <dsp:cNvPr id="0" name=""/>
        <dsp:cNvSpPr/>
      </dsp:nvSpPr>
      <dsp:spPr>
        <a:xfrm rot="10800007">
          <a:off x="2730843" y="2967530"/>
          <a:ext cx="606145" cy="613151"/>
        </a:xfrm>
        <a:prstGeom prst="rightArrow">
          <a:avLst>
            <a:gd name="adj1" fmla="val 60000"/>
            <a:gd name="adj2" fmla="val 50000"/>
          </a:avLst>
        </a:prstGeom>
        <a:solidFill>
          <a:schemeClr val="tx1">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55700">
            <a:lnSpc>
              <a:spcPct val="90000"/>
            </a:lnSpc>
            <a:spcBef>
              <a:spcPct val="0"/>
            </a:spcBef>
            <a:spcAft>
              <a:spcPct val="35000"/>
            </a:spcAft>
            <a:buNone/>
          </a:pPr>
          <a:endParaRPr lang="en-GB" sz="2600" kern="1200" dirty="0">
            <a:latin typeface="Century Gothic" panose="020B0502020202020204" pitchFamily="34" charset="0"/>
          </a:endParaRPr>
        </a:p>
      </dsp:txBody>
      <dsp:txXfrm rot="10800000">
        <a:off x="2912686" y="3090160"/>
        <a:ext cx="424302" cy="367891"/>
      </dsp:txXfrm>
    </dsp:sp>
    <dsp:sp modelId="{778C1F41-5643-40EC-8B04-2D0A6AA63BAB}">
      <dsp:nvSpPr>
        <dsp:cNvPr id="0" name=""/>
        <dsp:cNvSpPr/>
      </dsp:nvSpPr>
      <dsp:spPr>
        <a:xfrm>
          <a:off x="488104" y="2365730"/>
          <a:ext cx="2189904" cy="181674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GB" sz="2400" b="1" kern="1200" dirty="0">
              <a:solidFill>
                <a:schemeClr val="bg1"/>
              </a:solidFill>
              <a:latin typeface="Century Gothic" panose="020B0502020202020204" pitchFamily="34" charset="0"/>
            </a:rPr>
            <a:t>Data analysed</a:t>
          </a:r>
        </a:p>
      </dsp:txBody>
      <dsp:txXfrm>
        <a:off x="808808" y="2631786"/>
        <a:ext cx="1548496" cy="1284632"/>
      </dsp:txXfrm>
    </dsp:sp>
    <dsp:sp modelId="{4F5AC630-9ACE-4EBE-AD3F-63386776256D}">
      <dsp:nvSpPr>
        <dsp:cNvPr id="0" name=""/>
        <dsp:cNvSpPr/>
      </dsp:nvSpPr>
      <dsp:spPr>
        <a:xfrm rot="18000000">
          <a:off x="1948978" y="1658111"/>
          <a:ext cx="668493" cy="806527"/>
        </a:xfrm>
        <a:prstGeom prst="rightArrow">
          <a:avLst>
            <a:gd name="adj1" fmla="val 60000"/>
            <a:gd name="adj2" fmla="val 50000"/>
          </a:avLst>
        </a:prstGeom>
        <a:solidFill>
          <a:schemeClr val="tx1">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511300">
            <a:lnSpc>
              <a:spcPct val="90000"/>
            </a:lnSpc>
            <a:spcBef>
              <a:spcPct val="0"/>
            </a:spcBef>
            <a:spcAft>
              <a:spcPct val="35000"/>
            </a:spcAft>
            <a:buNone/>
          </a:pPr>
          <a:endParaRPr lang="en-GB" sz="3400" kern="1200" dirty="0">
            <a:latin typeface="Century Gothic" panose="020B0502020202020204" pitchFamily="34" charset="0"/>
          </a:endParaRPr>
        </a:p>
      </dsp:txBody>
      <dsp:txXfrm>
        <a:off x="1999115" y="1906256"/>
        <a:ext cx="467945" cy="483917"/>
      </dsp:txXfrm>
    </dsp:sp>
  </dsp:spTree>
</dsp:drawing>
</file>

<file path=ppt/diagrams/layout1.xml><?xml version="1.0" encoding="utf-8"?>
<dgm:layoutDef xmlns:dgm="http://schemas.openxmlformats.org/drawingml/2006/diagram" xmlns:a="http://schemas.openxmlformats.org/drawingml/2006/main" uniqueId="urn:diagrams.loki3.com/BracketList">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5964308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3998325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400" dirty="0">
                <a:latin typeface="Century Gothic" panose="020B0502020202020204" pitchFamily="34" charset="0"/>
              </a:rPr>
              <a:t>Answer key:</a:t>
            </a:r>
          </a:p>
          <a:p>
            <a:pPr marL="640080" lvl="1" indent="-274320">
              <a:buFont typeface="+mj-lt"/>
              <a:buAutoNum type="arabicPeriod"/>
            </a:pPr>
            <a:r>
              <a:rPr lang="en-US" sz="1400" dirty="0">
                <a:latin typeface="Century Gothic" panose="020B0502020202020204" pitchFamily="34" charset="0"/>
              </a:rPr>
              <a:t>No, you could test positive for malaria parasites and have no symptoms in stable transmission areas</a:t>
            </a:r>
          </a:p>
          <a:p>
            <a:pPr marL="640080" lvl="1" indent="-274320">
              <a:buFont typeface="+mj-lt"/>
              <a:buAutoNum type="arabicPeriod"/>
            </a:pPr>
            <a:r>
              <a:rPr lang="en-US" sz="1400" dirty="0">
                <a:latin typeface="Century Gothic" panose="020B0502020202020204" pitchFamily="34" charset="0"/>
              </a:rPr>
              <a:t>No, fever can be caused by other diseases (e.g., pneumonia)</a:t>
            </a:r>
          </a:p>
          <a:p>
            <a:pPr marL="640080" lvl="1" indent="-274320">
              <a:buFont typeface="+mj-lt"/>
              <a:buAutoNum type="arabicPeriod"/>
            </a:pPr>
            <a:r>
              <a:rPr lang="en-US" sz="1400" dirty="0">
                <a:latin typeface="Century Gothic" panose="020B0502020202020204" pitchFamily="34" charset="0"/>
              </a:rPr>
              <a:t>Yes, because it measures what it says it measures</a:t>
            </a:r>
          </a:p>
          <a:p>
            <a:pPr marL="640080" lvl="1" indent="-274320">
              <a:buFont typeface="+mj-lt"/>
              <a:buAutoNum type="arabicPeriod"/>
            </a:pPr>
            <a:r>
              <a:rPr lang="en-US" sz="1400" dirty="0">
                <a:latin typeface="Century Gothic" panose="020B0502020202020204" pitchFamily="34" charset="0"/>
              </a:rPr>
              <a:t>No, they could be reached and have no knowledge</a:t>
            </a:r>
          </a:p>
        </p:txBody>
      </p:sp>
      <p:sp>
        <p:nvSpPr>
          <p:cNvPr id="4" name="Slide Number Placeholder 3"/>
          <p:cNvSpPr>
            <a:spLocks noGrp="1"/>
          </p:cNvSpPr>
          <p:nvPr>
            <p:ph type="sldNum" sz="quarter" idx="5"/>
          </p:nvPr>
        </p:nvSpPr>
        <p:spPr/>
        <p:txBody>
          <a:bodyPr/>
          <a:lstStyle/>
          <a:p>
            <a:pPr>
              <a:defRPr/>
            </a:pPr>
            <a:fld id="{5835C499-C93E-45D2-B582-07B0FB46D135}" type="slidenum">
              <a:rPr lang="en-US" smtClean="0"/>
              <a:pPr>
                <a:defRPr/>
              </a:pPr>
              <a:t>11</a:t>
            </a:fld>
            <a:endParaRPr lang="en-US" dirty="0"/>
          </a:p>
        </p:txBody>
      </p:sp>
    </p:spTree>
    <p:extLst>
      <p:ext uri="{BB962C8B-B14F-4D97-AF65-F5344CB8AC3E}">
        <p14:creationId xmlns:p14="http://schemas.microsoft.com/office/powerpoint/2010/main" val="12738053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buFontTx/>
              <a:buNone/>
            </a:pPr>
            <a:r>
              <a:rPr lang="en-US" sz="1400" dirty="0">
                <a:latin typeface="Century Gothic" panose="020B0502020202020204" pitchFamily="34" charset="0"/>
              </a:rPr>
              <a:t>Answer key:</a:t>
            </a:r>
          </a:p>
          <a:p>
            <a:pPr marL="640080" lvl="1" indent="-274320">
              <a:buFontTx/>
              <a:buAutoNum type="arabicPeriod"/>
            </a:pPr>
            <a:r>
              <a:rPr lang="en-US" sz="1400" dirty="0">
                <a:latin typeface="Century Gothic" panose="020B0502020202020204" pitchFamily="34" charset="0"/>
              </a:rPr>
              <a:t>Yes</a:t>
            </a:r>
          </a:p>
          <a:p>
            <a:pPr marL="640080" lvl="1" indent="-274320">
              <a:buFontTx/>
              <a:buAutoNum type="arabicPeriod"/>
            </a:pPr>
            <a:r>
              <a:rPr lang="en-US" sz="1400" dirty="0">
                <a:latin typeface="Century Gothic" panose="020B0502020202020204" pitchFamily="34" charset="0"/>
              </a:rPr>
              <a:t>No, unless observed </a:t>
            </a:r>
          </a:p>
          <a:p>
            <a:pPr marL="640080" lvl="1" indent="-274320">
              <a:buFontTx/>
              <a:buAutoNum type="arabicPeriod"/>
            </a:pPr>
            <a:r>
              <a:rPr lang="en-US" sz="1400" dirty="0">
                <a:latin typeface="Century Gothic" panose="020B0502020202020204" pitchFamily="34" charset="0"/>
              </a:rPr>
              <a:t>Yes</a:t>
            </a:r>
          </a:p>
          <a:p>
            <a:pPr marL="640080" lvl="1" indent="-274320">
              <a:buFontTx/>
              <a:buAutoNum type="arabicPeriod"/>
            </a:pPr>
            <a:r>
              <a:rPr lang="en-US" sz="1400" dirty="0">
                <a:latin typeface="Century Gothic" panose="020B0502020202020204" pitchFamily="34" charset="0"/>
              </a:rPr>
              <a:t>Yes</a:t>
            </a:r>
          </a:p>
          <a:p>
            <a:pPr marL="228600" indent="-228600"/>
            <a:endParaRPr lang="en-US" dirty="0"/>
          </a:p>
        </p:txBody>
      </p:sp>
      <p:sp>
        <p:nvSpPr>
          <p:cNvPr id="4" name="Slide Number Placeholder 3"/>
          <p:cNvSpPr>
            <a:spLocks noGrp="1"/>
          </p:cNvSpPr>
          <p:nvPr>
            <p:ph type="sldNum" sz="quarter" idx="5"/>
          </p:nvPr>
        </p:nvSpPr>
        <p:spPr/>
        <p:txBody>
          <a:bodyPr/>
          <a:lstStyle/>
          <a:p>
            <a:pPr>
              <a:defRPr/>
            </a:pPr>
            <a:fld id="{9F4A1C49-0C17-49CB-ACE1-AC6B4194431A}" type="slidenum">
              <a:rPr lang="en-US" smtClean="0"/>
              <a:pPr>
                <a:defRPr/>
              </a:pPr>
              <a:t>12</a:t>
            </a:fld>
            <a:endParaRPr lang="en-US" dirty="0"/>
          </a:p>
        </p:txBody>
      </p:sp>
    </p:spTree>
    <p:extLst>
      <p:ext uri="{BB962C8B-B14F-4D97-AF65-F5344CB8AC3E}">
        <p14:creationId xmlns:p14="http://schemas.microsoft.com/office/powerpoint/2010/main" val="3558595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marL="274320" indent="-274320">
              <a:buFont typeface="+mj-lt"/>
              <a:buAutoNum type="arabicPeriod"/>
            </a:pPr>
            <a:r>
              <a:rPr lang="en-US" sz="1400" dirty="0">
                <a:latin typeface="Century Gothic" panose="020B0502020202020204" pitchFamily="34" charset="0"/>
              </a:rPr>
              <a:t>Yes</a:t>
            </a:r>
          </a:p>
          <a:p>
            <a:pPr marL="274320" indent="-274320">
              <a:buFont typeface="+mj-lt"/>
              <a:buAutoNum type="arabicPeriod"/>
            </a:pPr>
            <a:r>
              <a:rPr lang="en-US" sz="1400" dirty="0">
                <a:latin typeface="Century Gothic" panose="020B0502020202020204" pitchFamily="34" charset="0"/>
              </a:rPr>
              <a:t>No, it should be the number of CBWs providing ACTs</a:t>
            </a:r>
          </a:p>
        </p:txBody>
      </p:sp>
      <p:sp>
        <p:nvSpPr>
          <p:cNvPr id="4" name="Slide Number Placeholder 3"/>
          <p:cNvSpPr>
            <a:spLocks noGrp="1"/>
          </p:cNvSpPr>
          <p:nvPr>
            <p:ph type="sldNum" sz="quarter" idx="5"/>
          </p:nvPr>
        </p:nvSpPr>
        <p:spPr/>
        <p:txBody>
          <a:bodyPr/>
          <a:lstStyle/>
          <a:p>
            <a:pPr>
              <a:defRPr/>
            </a:pPr>
            <a:fld id="{F3F0534F-1588-4D0A-B5CF-6D6828E2EBAD}" type="slidenum">
              <a:rPr lang="en-US" smtClean="0"/>
              <a:pPr>
                <a:defRPr/>
              </a:pPr>
              <a:t>13</a:t>
            </a:fld>
            <a:endParaRPr lang="en-US" dirty="0"/>
          </a:p>
        </p:txBody>
      </p:sp>
    </p:spTree>
    <p:extLst>
      <p:ext uri="{BB962C8B-B14F-4D97-AF65-F5344CB8AC3E}">
        <p14:creationId xmlns:p14="http://schemas.microsoft.com/office/powerpoint/2010/main" val="26238195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617E80D-E081-4F28-BAFF-FD8982DEB66A}" type="slidenum">
              <a:rPr lang="en-US" smtClean="0"/>
              <a:pPr fontAlgn="base">
                <a:spcBef>
                  <a:spcPct val="0"/>
                </a:spcBef>
                <a:spcAft>
                  <a:spcPct val="0"/>
                </a:spcAft>
                <a:defRPr/>
              </a:pPr>
              <a:t>14</a:t>
            </a:fld>
            <a:endParaRPr lang="en-US" dirty="0"/>
          </a:p>
        </p:txBody>
      </p:sp>
      <p:sp>
        <p:nvSpPr>
          <p:cNvPr id="78851" name="Rectangle 2"/>
          <p:cNvSpPr>
            <a:spLocks noGrp="1" noRot="1" noChangeAspect="1" noChangeArrowheads="1" noTextEdit="1"/>
          </p:cNvSpPr>
          <p:nvPr>
            <p:ph type="sldImg"/>
          </p:nvPr>
        </p:nvSpPr>
        <p:spPr bwMode="auto">
          <a:xfrm>
            <a:off x="1947863" y="304800"/>
            <a:ext cx="2811462" cy="2173288"/>
          </a:xfrm>
          <a:noFill/>
          <a:ln>
            <a:solidFill>
              <a:srgbClr val="000000"/>
            </a:solidFill>
            <a:miter lim="800000"/>
            <a:headEnd/>
            <a:tailEnd/>
          </a:ln>
        </p:spPr>
      </p:sp>
    </p:spTree>
    <p:extLst>
      <p:ext uri="{BB962C8B-B14F-4D97-AF65-F5344CB8AC3E}">
        <p14:creationId xmlns:p14="http://schemas.microsoft.com/office/powerpoint/2010/main" val="7761127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D20ACC5-6D15-42D2-86FB-93DA7C725A7F}" type="slidenum">
              <a:rPr lang="en-US" smtClean="0"/>
              <a:pPr fontAlgn="base">
                <a:spcBef>
                  <a:spcPct val="0"/>
                </a:spcBef>
                <a:spcAft>
                  <a:spcPct val="0"/>
                </a:spcAft>
                <a:defRPr/>
              </a:pPr>
              <a:t>15</a:t>
            </a:fld>
            <a:endParaRPr lang="en-US" dirty="0"/>
          </a:p>
        </p:txBody>
      </p:sp>
      <p:sp>
        <p:nvSpPr>
          <p:cNvPr id="82947" name="Rectangle 2"/>
          <p:cNvSpPr>
            <a:spLocks noGrp="1" noRot="1" noChangeAspect="1" noChangeArrowheads="1" noTextEdit="1"/>
          </p:cNvSpPr>
          <p:nvPr>
            <p:ph type="sldImg"/>
          </p:nvPr>
        </p:nvSpPr>
        <p:spPr bwMode="auto">
          <a:xfrm>
            <a:off x="1811338" y="671513"/>
            <a:ext cx="3568700" cy="2757487"/>
          </a:xfrm>
          <a:noFill/>
          <a:ln>
            <a:solidFill>
              <a:srgbClr val="000000"/>
            </a:solidFill>
            <a:miter lim="800000"/>
            <a:headEnd/>
            <a:tailEnd/>
          </a:ln>
        </p:spPr>
      </p:sp>
      <p:sp>
        <p:nvSpPr>
          <p:cNvPr id="82948" name="Rectangle 3"/>
          <p:cNvSpPr>
            <a:spLocks noGrp="1" noChangeArrowheads="1"/>
          </p:cNvSpPr>
          <p:nvPr>
            <p:ph type="body" idx="1"/>
          </p:nvPr>
        </p:nvSpPr>
        <p:spPr bwMode="auto">
          <a:xfrm>
            <a:off x="887413" y="3897313"/>
            <a:ext cx="5030787" cy="4114800"/>
          </a:xfrm>
          <a:noFill/>
        </p:spPr>
        <p:txBody>
          <a:bodyPr wrap="square" numCol="1" anchor="t" anchorCtr="0" compatLnSpc="1">
            <a:prstTxWarp prst="textNoShape">
              <a:avLst/>
            </a:prstTxWarp>
          </a:bodyPr>
          <a:lstStyle/>
          <a:p>
            <a:pPr eaLnBrk="1" hangingPunct="1">
              <a:lnSpc>
                <a:spcPct val="90000"/>
              </a:lnSpc>
              <a:spcBef>
                <a:spcPct val="0"/>
              </a:spcBef>
            </a:pPr>
            <a:r>
              <a:rPr lang="en-US" sz="1400" u="sng" dirty="0">
                <a:latin typeface="Century Gothic" panose="020B0502020202020204" pitchFamily="34" charset="0"/>
              </a:rPr>
              <a:t>Speaker notes:</a:t>
            </a:r>
            <a:endParaRPr lang="en-US" sz="1400" i="1" dirty="0">
              <a:latin typeface="Century Gothic" panose="020B0502020202020204" pitchFamily="34" charset="0"/>
            </a:endParaRPr>
          </a:p>
          <a:p>
            <a:pPr eaLnBrk="1" hangingPunct="1">
              <a:lnSpc>
                <a:spcPct val="90000"/>
              </a:lnSpc>
              <a:spcBef>
                <a:spcPct val="0"/>
              </a:spcBef>
            </a:pPr>
            <a:r>
              <a:rPr lang="en-US" sz="1400" dirty="0">
                <a:latin typeface="Century Gothic" panose="020B0502020202020204" pitchFamily="34" charset="0"/>
              </a:rPr>
              <a:t>This example demonstrates how indicators are related to logic models. Ask participants to think of an indicator for output, outcome, and impact before showing them.</a:t>
            </a:r>
          </a:p>
          <a:p>
            <a:pPr eaLnBrk="1" hangingPunct="1">
              <a:lnSpc>
                <a:spcPct val="90000"/>
              </a:lnSpc>
              <a:spcBef>
                <a:spcPct val="0"/>
              </a:spcBef>
            </a:pPr>
            <a:r>
              <a:rPr lang="en-US" sz="1400" dirty="0">
                <a:latin typeface="Century Gothic" panose="020B0502020202020204" pitchFamily="34" charset="0"/>
              </a:rPr>
              <a:t> </a:t>
            </a:r>
          </a:p>
          <a:p>
            <a:pPr eaLnBrk="1" hangingPunct="1">
              <a:lnSpc>
                <a:spcPct val="90000"/>
              </a:lnSpc>
              <a:spcBef>
                <a:spcPct val="0"/>
              </a:spcBef>
            </a:pPr>
            <a:endParaRPr lang="en-US" sz="1100" dirty="0"/>
          </a:p>
        </p:txBody>
      </p:sp>
    </p:spTree>
    <p:extLst>
      <p:ext uri="{BB962C8B-B14F-4D97-AF65-F5344CB8AC3E}">
        <p14:creationId xmlns:p14="http://schemas.microsoft.com/office/powerpoint/2010/main" val="33025493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D20ACC5-6D15-42D2-86FB-93DA7C725A7F}" type="slidenum">
              <a:rPr lang="en-US" smtClean="0"/>
              <a:pPr fontAlgn="base">
                <a:spcBef>
                  <a:spcPct val="0"/>
                </a:spcBef>
                <a:spcAft>
                  <a:spcPct val="0"/>
                </a:spcAft>
                <a:defRPr/>
              </a:pPr>
              <a:t>16</a:t>
            </a:fld>
            <a:endParaRPr lang="en-US" dirty="0"/>
          </a:p>
        </p:txBody>
      </p:sp>
      <p:sp>
        <p:nvSpPr>
          <p:cNvPr id="82947" name="Rectangle 2"/>
          <p:cNvSpPr>
            <a:spLocks noGrp="1" noRot="1" noChangeAspect="1" noChangeArrowheads="1" noTextEdit="1"/>
          </p:cNvSpPr>
          <p:nvPr>
            <p:ph type="sldImg"/>
          </p:nvPr>
        </p:nvSpPr>
        <p:spPr bwMode="auto">
          <a:xfrm>
            <a:off x="1811338" y="671513"/>
            <a:ext cx="3568700" cy="2757487"/>
          </a:xfrm>
          <a:noFill/>
          <a:ln>
            <a:solidFill>
              <a:srgbClr val="000000"/>
            </a:solidFill>
            <a:miter lim="800000"/>
            <a:headEnd/>
            <a:tailEnd/>
          </a:ln>
        </p:spPr>
      </p:sp>
      <p:sp>
        <p:nvSpPr>
          <p:cNvPr id="82948" name="Rectangle 3"/>
          <p:cNvSpPr>
            <a:spLocks noGrp="1" noChangeArrowheads="1"/>
          </p:cNvSpPr>
          <p:nvPr>
            <p:ph type="body" idx="1"/>
          </p:nvPr>
        </p:nvSpPr>
        <p:spPr bwMode="auto">
          <a:xfrm>
            <a:off x="887413" y="3897313"/>
            <a:ext cx="5030787" cy="4114800"/>
          </a:xfrm>
          <a:noFill/>
        </p:spPr>
        <p:txBody>
          <a:bodyPr wrap="square" numCol="1" anchor="t" anchorCtr="0" compatLnSpc="1">
            <a:prstTxWarp prst="textNoShape">
              <a:avLst/>
            </a:prstTxWarp>
          </a:bodyPr>
          <a:lstStyle/>
          <a:p>
            <a:pPr eaLnBrk="1" hangingPunct="1">
              <a:spcBef>
                <a:spcPct val="0"/>
              </a:spcBef>
            </a:pPr>
            <a:r>
              <a:rPr lang="en-US" sz="1400" dirty="0">
                <a:latin typeface="Century Gothic" panose="020B0502020202020204" pitchFamily="34" charset="0"/>
              </a:rPr>
              <a:t>Ask participants to think of an indicator for each IR before showing them.</a:t>
            </a:r>
          </a:p>
          <a:p>
            <a:pPr eaLnBrk="1" hangingPunct="1">
              <a:lnSpc>
                <a:spcPct val="90000"/>
              </a:lnSpc>
              <a:spcBef>
                <a:spcPct val="0"/>
              </a:spcBef>
            </a:pPr>
            <a:endParaRPr lang="en-US" sz="1100" dirty="0"/>
          </a:p>
          <a:p>
            <a:pPr eaLnBrk="1" hangingPunct="1">
              <a:lnSpc>
                <a:spcPct val="90000"/>
              </a:lnSpc>
              <a:spcBef>
                <a:spcPct val="0"/>
              </a:spcBef>
            </a:pPr>
            <a:r>
              <a:rPr lang="en-US" sz="1100" dirty="0"/>
              <a:t> </a:t>
            </a:r>
          </a:p>
          <a:p>
            <a:pPr eaLnBrk="1" hangingPunct="1">
              <a:lnSpc>
                <a:spcPct val="90000"/>
              </a:lnSpc>
              <a:spcBef>
                <a:spcPct val="0"/>
              </a:spcBef>
            </a:pPr>
            <a:endParaRPr lang="en-US" sz="1100" dirty="0"/>
          </a:p>
        </p:txBody>
      </p:sp>
    </p:spTree>
    <p:extLst>
      <p:ext uri="{BB962C8B-B14F-4D97-AF65-F5344CB8AC3E}">
        <p14:creationId xmlns:p14="http://schemas.microsoft.com/office/powerpoint/2010/main" val="37650047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i="0" u="sng" dirty="0">
                <a:latin typeface="Century Gothic" panose="020B0502020202020204" pitchFamily="34" charset="0"/>
              </a:rPr>
              <a:t>Speaker notes:</a:t>
            </a:r>
          </a:p>
          <a:p>
            <a:pPr marL="640080" lvl="1" indent="-274320">
              <a:buFont typeface="Wingdings" panose="05000000000000000000" pitchFamily="2" charset="2"/>
              <a:buChar char="§"/>
            </a:pPr>
            <a:r>
              <a:rPr lang="en-GB" sz="1400" dirty="0">
                <a:latin typeface="Century Gothic" panose="020B0502020202020204" pitchFamily="34" charset="0"/>
              </a:rPr>
              <a:t>If it is a new intervention you are introducing, then the baseline will be the time just before the intervention; here all indicators relevant for the projection would have been identified and should be measured at the baseline before the intervention</a:t>
            </a:r>
          </a:p>
          <a:p>
            <a:pPr marL="640080" lvl="1" indent="-274320">
              <a:buFont typeface="Wingdings" panose="05000000000000000000" pitchFamily="2" charset="2"/>
              <a:buChar char="§"/>
            </a:pPr>
            <a:r>
              <a:rPr lang="en-GB" sz="1400" dirty="0">
                <a:latin typeface="Century Gothic" panose="020B0502020202020204" pitchFamily="34" charset="0"/>
              </a:rPr>
              <a:t>If the program or project already exists, then you will need to settle on an appropriate baseline</a:t>
            </a:r>
          </a:p>
        </p:txBody>
      </p:sp>
      <p:sp>
        <p:nvSpPr>
          <p:cNvPr id="4" name="Slide Number Placeholder 3"/>
          <p:cNvSpPr>
            <a:spLocks noGrp="1"/>
          </p:cNvSpPr>
          <p:nvPr>
            <p:ph type="sldNum" sz="quarter" idx="10"/>
          </p:nvPr>
        </p:nvSpPr>
        <p:spPr/>
        <p:txBody>
          <a:bodyPr/>
          <a:lstStyle/>
          <a:p>
            <a:fld id="{A0803D9C-BB4A-488F-97F9-D67B4CA7304A}" type="slidenum">
              <a:rPr lang="en-GB" smtClean="0"/>
              <a:t>17</a:t>
            </a:fld>
            <a:endParaRPr lang="en-GB" dirty="0"/>
          </a:p>
        </p:txBody>
      </p:sp>
    </p:spTree>
    <p:extLst>
      <p:ext uri="{BB962C8B-B14F-4D97-AF65-F5344CB8AC3E}">
        <p14:creationId xmlns:p14="http://schemas.microsoft.com/office/powerpoint/2010/main" val="3604232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u="sng" dirty="0">
                <a:latin typeface="Century Gothic" panose="020B0502020202020204" pitchFamily="34" charset="0"/>
              </a:rPr>
              <a:t>Speaker notes:</a:t>
            </a:r>
          </a:p>
          <a:p>
            <a:pPr marL="640080" lvl="1" indent="-274320">
              <a:buFont typeface="+mj-lt"/>
              <a:buAutoNum type="arabicPeriod"/>
            </a:pPr>
            <a:r>
              <a:rPr lang="en-US" sz="1400" dirty="0">
                <a:latin typeface="Century Gothic" panose="020B0502020202020204" pitchFamily="34" charset="0"/>
              </a:rPr>
              <a:t>Let’s brainstorm about what goes into short-, medium-, and long-term targets</a:t>
            </a:r>
          </a:p>
          <a:p>
            <a:pPr marL="640080" lvl="1" indent="-274320">
              <a:buFont typeface="+mj-lt"/>
              <a:buAutoNum type="arabicPeriod"/>
            </a:pPr>
            <a:r>
              <a:rPr lang="en-US" sz="1400" dirty="0">
                <a:latin typeface="Century Gothic" panose="020B0502020202020204" pitchFamily="34" charset="0"/>
              </a:rPr>
              <a:t>Let’s give examples of outcome indicators and targets </a:t>
            </a:r>
          </a:p>
          <a:p>
            <a:endParaRPr lang="en-GB" dirty="0"/>
          </a:p>
        </p:txBody>
      </p:sp>
      <p:sp>
        <p:nvSpPr>
          <p:cNvPr id="4" name="Slide Number Placeholder 3"/>
          <p:cNvSpPr>
            <a:spLocks noGrp="1"/>
          </p:cNvSpPr>
          <p:nvPr>
            <p:ph type="sldNum" sz="quarter" idx="10"/>
          </p:nvPr>
        </p:nvSpPr>
        <p:spPr/>
        <p:txBody>
          <a:bodyPr/>
          <a:lstStyle/>
          <a:p>
            <a:fld id="{A0803D9C-BB4A-488F-97F9-D67B4CA7304A}" type="slidenum">
              <a:rPr lang="en-GB" smtClean="0"/>
              <a:t>18</a:t>
            </a:fld>
            <a:endParaRPr lang="en-GB" dirty="0"/>
          </a:p>
        </p:txBody>
      </p:sp>
    </p:spTree>
    <p:extLst>
      <p:ext uri="{BB962C8B-B14F-4D97-AF65-F5344CB8AC3E}">
        <p14:creationId xmlns:p14="http://schemas.microsoft.com/office/powerpoint/2010/main" val="31380078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4004572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400" dirty="0">
                <a:latin typeface="Century Gothic" panose="020B0502020202020204" pitchFamily="34" charset="0"/>
              </a:rPr>
              <a:t>This module covers evaluating results. </a:t>
            </a:r>
            <a:r>
              <a:rPr lang="en-US" sz="1400" b="1" dirty="0">
                <a:latin typeface="Century Gothic" panose="020B0502020202020204" pitchFamily="34" charset="0"/>
              </a:rPr>
              <a:t>At the end of the module, students will be able to:</a:t>
            </a:r>
          </a:p>
          <a:p>
            <a:pPr marL="640080" lvl="1" indent="-274320">
              <a:buFont typeface="+mj-lt"/>
              <a:buAutoNum type="arabicPeriod"/>
            </a:pPr>
            <a:r>
              <a:rPr lang="en-US" sz="1400" dirty="0">
                <a:latin typeface="Century Gothic" panose="020B0502020202020204" pitchFamily="34" charset="0"/>
              </a:rPr>
              <a:t>Identify data sources to analyze program performance and track program outcomes</a:t>
            </a:r>
          </a:p>
          <a:p>
            <a:pPr marL="640080" lvl="1" indent="-274320">
              <a:buFont typeface="+mj-lt"/>
              <a:buAutoNum type="arabicPeriod"/>
            </a:pPr>
            <a:r>
              <a:rPr lang="en-US" sz="1400" dirty="0">
                <a:latin typeface="Century Gothic" panose="020B0502020202020204" pitchFamily="34" charset="0"/>
              </a:rPr>
              <a:t>Illustrate the use of qualitative and quantitative data to assess program performance</a:t>
            </a:r>
          </a:p>
          <a:p>
            <a:pPr marL="640080" lvl="1" indent="-274320">
              <a:buFont typeface="+mj-lt"/>
              <a:buAutoNum type="arabicPeriod"/>
            </a:pPr>
            <a:r>
              <a:rPr lang="en-US" sz="1400" dirty="0">
                <a:latin typeface="Century Gothic" panose="020B0502020202020204" pitchFamily="34" charset="0"/>
              </a:rPr>
              <a:t>Track program results and compare actual performance versus goals</a:t>
            </a:r>
          </a:p>
          <a:p>
            <a:endParaRPr lang="en-US" sz="1400" dirty="0">
              <a:latin typeface="Century Gothic" panose="020B0502020202020204" pitchFamily="34" charset="0"/>
            </a:endParaRPr>
          </a:p>
          <a:p>
            <a:r>
              <a:rPr lang="en-US" sz="1400" dirty="0">
                <a:latin typeface="Century Gothic" panose="020B0502020202020204" pitchFamily="34" charset="0"/>
              </a:rPr>
              <a:t>This module is divided into two sessions. The second session is also divided up into two sub-sessions.</a:t>
            </a:r>
          </a:p>
          <a:p>
            <a:pPr marL="640080" lvl="1" indent="-274320">
              <a:buFont typeface="Wingdings" panose="05000000000000000000" pitchFamily="2" charset="2"/>
              <a:buChar char="§"/>
            </a:pPr>
            <a:r>
              <a:rPr lang="en-US" sz="1400" dirty="0">
                <a:latin typeface="Century Gothic" panose="020B0502020202020204" pitchFamily="34" charset="0"/>
              </a:rPr>
              <a:t>Tracking results/changes</a:t>
            </a:r>
          </a:p>
          <a:p>
            <a:pPr marL="640080" lvl="1" indent="-274320">
              <a:buFont typeface="Wingdings" panose="05000000000000000000" pitchFamily="2" charset="2"/>
              <a:buChar char="§"/>
            </a:pPr>
            <a:r>
              <a:rPr lang="en-US" sz="1400" dirty="0">
                <a:latin typeface="Century Gothic" panose="020B0502020202020204" pitchFamily="34" charset="0"/>
              </a:rPr>
              <a:t>Appraising results</a:t>
            </a:r>
          </a:p>
        </p:txBody>
      </p:sp>
    </p:spTree>
    <p:extLst>
      <p:ext uri="{BB962C8B-B14F-4D97-AF65-F5344CB8AC3E}">
        <p14:creationId xmlns:p14="http://schemas.microsoft.com/office/powerpoint/2010/main" val="28020839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u="sng" dirty="0">
                <a:latin typeface="Century Gothic" panose="020B0502020202020204" pitchFamily="34" charset="0"/>
              </a:rPr>
              <a:t>Speaker notes:</a:t>
            </a:r>
            <a:endParaRPr lang="en-US" sz="1400" dirty="0">
              <a:latin typeface="Century Gothic" panose="020B0502020202020204" pitchFamily="34" charset="0"/>
            </a:endParaRPr>
          </a:p>
          <a:p>
            <a:r>
              <a:rPr lang="en-US" sz="1400" dirty="0">
                <a:latin typeface="Century Gothic" panose="020B0502020202020204" pitchFamily="34" charset="0"/>
              </a:rPr>
              <a:t>The next section of the plan describes from where the information for the indicators will come. This section would include the various sources of information and diagrams of how that information is reported and how the M&amp;E unit would obtain that information. There will be a more detailed session on M&amp;E information sources later.</a:t>
            </a:r>
          </a:p>
          <a:p>
            <a:endParaRPr lang="en-US" sz="1400" dirty="0">
              <a:latin typeface="Century Gothic" panose="020B0502020202020204" pitchFamily="34" charset="0"/>
            </a:endParaRPr>
          </a:p>
        </p:txBody>
      </p:sp>
      <p:sp>
        <p:nvSpPr>
          <p:cNvPr id="4" name="Slide Number Placeholder 3"/>
          <p:cNvSpPr>
            <a:spLocks noGrp="1"/>
          </p:cNvSpPr>
          <p:nvPr>
            <p:ph type="sldNum" sz="quarter" idx="10"/>
          </p:nvPr>
        </p:nvSpPr>
        <p:spPr/>
        <p:txBody>
          <a:bodyPr/>
          <a:lstStyle/>
          <a:p>
            <a:fld id="{A0803D9C-BB4A-488F-97F9-D67B4CA7304A}" type="slidenum">
              <a:rPr lang="en-GB" smtClean="0"/>
              <a:t>20</a:t>
            </a:fld>
            <a:endParaRPr lang="en-GB" dirty="0"/>
          </a:p>
        </p:txBody>
      </p:sp>
    </p:spTree>
    <p:extLst>
      <p:ext uri="{BB962C8B-B14F-4D97-AF65-F5344CB8AC3E}">
        <p14:creationId xmlns:p14="http://schemas.microsoft.com/office/powerpoint/2010/main" val="13642442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DB89387F-63A9-4426-A6BC-6603F587E7F7}" type="slidenum">
              <a:rPr lang="en-US" smtClean="0">
                <a:latin typeface="Arial" pitchFamily="34" charset="0"/>
              </a:rPr>
              <a:pPr/>
              <a:t>21</a:t>
            </a:fld>
            <a:endParaRPr lang="en-US" dirty="0">
              <a:latin typeface="Arial" pitchFamily="34"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xfrm>
            <a:off x="914400" y="4343400"/>
            <a:ext cx="5029200" cy="4114800"/>
          </a:xfrm>
          <a:noFill/>
          <a:ln/>
        </p:spPr>
        <p:txBody>
          <a:bodyPr/>
          <a:lstStyle/>
          <a:p>
            <a:r>
              <a:rPr lang="en-US" sz="1400" u="sng" dirty="0">
                <a:latin typeface="Century Gothic" panose="020B0502020202020204" pitchFamily="34" charset="0"/>
              </a:rPr>
              <a:t>Speaker notes:</a:t>
            </a:r>
            <a:endParaRPr lang="en-US" sz="1400" dirty="0">
              <a:latin typeface="Century Gothic" panose="020B0502020202020204" pitchFamily="34" charset="0"/>
            </a:endParaRPr>
          </a:p>
          <a:p>
            <a:endParaRPr lang="en-US" sz="1400" dirty="0">
              <a:latin typeface="Century Gothic" panose="020B0502020202020204" pitchFamily="34" charset="0"/>
            </a:endParaRPr>
          </a:p>
          <a:p>
            <a:r>
              <a:rPr lang="en-US" sz="1400" dirty="0">
                <a:latin typeface="Century Gothic" panose="020B0502020202020204" pitchFamily="34" charset="0"/>
              </a:rPr>
              <a:t>An analysis of the strength of the information system would be important to assess the validity of the information that is obtained.</a:t>
            </a:r>
          </a:p>
          <a:p>
            <a:r>
              <a:rPr lang="en-US" sz="1400" dirty="0">
                <a:latin typeface="Century Gothic" panose="020B0502020202020204" pitchFamily="34" charset="0"/>
              </a:rPr>
              <a:t>  </a:t>
            </a:r>
          </a:p>
          <a:p>
            <a:r>
              <a:rPr lang="en-US" sz="1400" dirty="0">
                <a:latin typeface="Century Gothic" panose="020B0502020202020204" pitchFamily="34" charset="0"/>
              </a:rPr>
              <a:t>For data collected by the program’s M&amp;E unit, there should be more detail given than for data collected by organizations external to the M&amp;E program.</a:t>
            </a:r>
            <a:endParaRPr lang="en-US" sz="1400" u="sng" dirty="0">
              <a:latin typeface="Century Gothic" panose="020B0502020202020204" pitchFamily="34" charset="0"/>
            </a:endParaRPr>
          </a:p>
        </p:txBody>
      </p:sp>
    </p:spTree>
    <p:extLst>
      <p:ext uri="{BB962C8B-B14F-4D97-AF65-F5344CB8AC3E}">
        <p14:creationId xmlns:p14="http://schemas.microsoft.com/office/powerpoint/2010/main" val="13380863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3D01F8E7-2E56-4EFF-9824-B6872B3308E0}" type="slidenum">
              <a:rPr lang="en-US" smtClean="0">
                <a:latin typeface="Arial" pitchFamily="34" charset="0"/>
              </a:rPr>
              <a:pPr/>
              <a:t>22</a:t>
            </a:fld>
            <a:endParaRPr lang="en-US" dirty="0">
              <a:latin typeface="Arial" pitchFamily="34"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a:lnSpc>
                <a:spcPct val="90000"/>
              </a:lnSpc>
            </a:pPr>
            <a:r>
              <a:rPr lang="en-US" sz="1400" b="1" u="sng" dirty="0">
                <a:latin typeface="Century Gothic" panose="020B0502020202020204" pitchFamily="34" charset="0"/>
              </a:rPr>
              <a:t>Criteria of data quality</a:t>
            </a:r>
          </a:p>
          <a:p>
            <a:pPr>
              <a:lnSpc>
                <a:spcPct val="90000"/>
              </a:lnSpc>
            </a:pPr>
            <a:endParaRPr lang="en-US" sz="1400" dirty="0">
              <a:latin typeface="Century Gothic" panose="020B0502020202020204" pitchFamily="34" charset="0"/>
            </a:endParaRPr>
          </a:p>
          <a:p>
            <a:pPr>
              <a:lnSpc>
                <a:spcPct val="90000"/>
              </a:lnSpc>
            </a:pPr>
            <a:r>
              <a:rPr lang="en-US" sz="1400" dirty="0">
                <a:latin typeface="Century Gothic" panose="020B0502020202020204" pitchFamily="34" charset="0"/>
              </a:rPr>
              <a:t>Validity</a:t>
            </a:r>
          </a:p>
          <a:p>
            <a:pPr marL="640080" lvl="1" indent="-274320">
              <a:lnSpc>
                <a:spcPct val="90000"/>
              </a:lnSpc>
              <a:buFont typeface="Wingdings" panose="05000000000000000000" pitchFamily="2" charset="2"/>
              <a:buChar char="§"/>
            </a:pPr>
            <a:r>
              <a:rPr lang="en-US" sz="1400" dirty="0">
                <a:latin typeface="Century Gothic" panose="020B0502020202020204" pitchFamily="34" charset="0"/>
              </a:rPr>
              <a:t>Characteristic of a measurement tool measures what the researcher actually wants to measure</a:t>
            </a:r>
          </a:p>
          <a:p>
            <a:pPr marL="640080" lvl="1" indent="-274320">
              <a:lnSpc>
                <a:spcPct val="90000"/>
              </a:lnSpc>
              <a:buFont typeface="Wingdings" panose="05000000000000000000" pitchFamily="2" charset="2"/>
              <a:buChar char="§"/>
            </a:pPr>
            <a:r>
              <a:rPr lang="en-US" sz="1400" dirty="0">
                <a:latin typeface="Century Gothic" panose="020B0502020202020204" pitchFamily="34" charset="0"/>
              </a:rPr>
              <a:t>Have we actually measured what we intended?</a:t>
            </a:r>
            <a:br>
              <a:rPr lang="en-US" sz="1400" dirty="0">
                <a:latin typeface="Century Gothic" panose="020B0502020202020204" pitchFamily="34" charset="0"/>
              </a:rPr>
            </a:br>
            <a:endParaRPr lang="en-US" sz="1400" dirty="0">
              <a:latin typeface="Century Gothic" panose="020B0502020202020204" pitchFamily="34" charset="0"/>
            </a:endParaRPr>
          </a:p>
          <a:p>
            <a:pPr>
              <a:lnSpc>
                <a:spcPct val="90000"/>
              </a:lnSpc>
            </a:pPr>
            <a:r>
              <a:rPr lang="en-US" sz="1400" dirty="0">
                <a:latin typeface="Century Gothic" panose="020B0502020202020204" pitchFamily="34" charset="0"/>
              </a:rPr>
              <a:t>Reliability</a:t>
            </a:r>
          </a:p>
          <a:p>
            <a:pPr marL="640080" lvl="1" indent="-274320">
              <a:lnSpc>
                <a:spcPct val="90000"/>
              </a:lnSpc>
              <a:buFont typeface="Wingdings" panose="05000000000000000000" pitchFamily="2" charset="2"/>
              <a:buChar char="§"/>
            </a:pPr>
            <a:r>
              <a:rPr lang="en-US" sz="1400" dirty="0">
                <a:latin typeface="Century Gothic" panose="020B0502020202020204" pitchFamily="34" charset="0"/>
              </a:rPr>
              <a:t>“A characteristic of measurement concerned with consistency”</a:t>
            </a:r>
          </a:p>
          <a:p>
            <a:pPr marL="640080" lvl="1" indent="-274320">
              <a:lnSpc>
                <a:spcPct val="90000"/>
              </a:lnSpc>
              <a:buFont typeface="Wingdings" panose="05000000000000000000" pitchFamily="2" charset="2"/>
              <a:buChar char="§"/>
            </a:pPr>
            <a:r>
              <a:rPr lang="en-US" sz="1400" dirty="0">
                <a:latin typeface="Century Gothic" panose="020B0502020202020204" pitchFamily="34" charset="0"/>
              </a:rPr>
              <a:t>Can we consistently measure what we intended?</a:t>
            </a:r>
            <a:br>
              <a:rPr lang="en-US" sz="1400" dirty="0">
                <a:latin typeface="Century Gothic" panose="020B0502020202020204" pitchFamily="34" charset="0"/>
              </a:rPr>
            </a:br>
            <a:endParaRPr lang="en-US" sz="1400" dirty="0">
              <a:latin typeface="Century Gothic" panose="020B0502020202020204" pitchFamily="34" charset="0"/>
            </a:endParaRPr>
          </a:p>
          <a:p>
            <a:pPr>
              <a:lnSpc>
                <a:spcPct val="90000"/>
              </a:lnSpc>
            </a:pPr>
            <a:r>
              <a:rPr lang="en-US" sz="1400" dirty="0">
                <a:latin typeface="Century Gothic" panose="020B0502020202020204" pitchFamily="34" charset="0"/>
              </a:rPr>
              <a:t>Timeliness</a:t>
            </a:r>
          </a:p>
          <a:p>
            <a:pPr marL="640080" lvl="1" indent="-274320">
              <a:lnSpc>
                <a:spcPct val="90000"/>
              </a:lnSpc>
              <a:buFont typeface="Wingdings" panose="05000000000000000000" pitchFamily="2" charset="2"/>
              <a:buChar char="§"/>
            </a:pPr>
            <a:r>
              <a:rPr lang="en-US" sz="1400" dirty="0">
                <a:latin typeface="Century Gothic" panose="020B0502020202020204" pitchFamily="34" charset="0"/>
              </a:rPr>
              <a:t>The relationship between the time of collection, collation, and reporting to the relevance of the data for decision-making processes</a:t>
            </a:r>
          </a:p>
          <a:p>
            <a:pPr marL="640080" lvl="1" indent="-274320">
              <a:lnSpc>
                <a:spcPct val="90000"/>
              </a:lnSpc>
              <a:buFont typeface="Wingdings" panose="05000000000000000000" pitchFamily="2" charset="2"/>
              <a:buChar char="§"/>
            </a:pPr>
            <a:r>
              <a:rPr lang="en-US" sz="1400" dirty="0">
                <a:latin typeface="Century Gothic" panose="020B0502020202020204" pitchFamily="34" charset="0"/>
              </a:rPr>
              <a:t>Does the data still have relevance and value when reported?</a:t>
            </a:r>
          </a:p>
          <a:p>
            <a:pPr marL="640080" lvl="1" indent="-274320">
              <a:lnSpc>
                <a:spcPct val="90000"/>
              </a:lnSpc>
              <a:buFont typeface="Wingdings" panose="05000000000000000000" pitchFamily="2" charset="2"/>
              <a:buChar char="§"/>
            </a:pPr>
            <a:endParaRPr lang="en-US" sz="1400" dirty="0">
              <a:latin typeface="Century Gothic" panose="020B0502020202020204" pitchFamily="34" charset="0"/>
            </a:endParaRPr>
          </a:p>
          <a:p>
            <a:pPr>
              <a:lnSpc>
                <a:spcPct val="90000"/>
              </a:lnSpc>
            </a:pPr>
            <a:r>
              <a:rPr lang="en-US" sz="1400" dirty="0">
                <a:latin typeface="Century Gothic" panose="020B0502020202020204" pitchFamily="34" charset="0"/>
              </a:rPr>
              <a:t>Precision</a:t>
            </a:r>
          </a:p>
          <a:p>
            <a:pPr marL="640080" lvl="1" indent="-274320">
              <a:lnSpc>
                <a:spcPct val="90000"/>
              </a:lnSpc>
              <a:buFont typeface="Wingdings" panose="05000000000000000000" pitchFamily="2" charset="2"/>
              <a:buChar char="§"/>
            </a:pPr>
            <a:r>
              <a:rPr lang="en-US" sz="1400" dirty="0">
                <a:latin typeface="Century Gothic" panose="020B0502020202020204" pitchFamily="34" charset="0"/>
              </a:rPr>
              <a:t>Accuracy (measure of bias)</a:t>
            </a:r>
          </a:p>
          <a:p>
            <a:pPr marL="640080" lvl="1" indent="-274320">
              <a:lnSpc>
                <a:spcPct val="90000"/>
              </a:lnSpc>
              <a:buFont typeface="Wingdings" panose="05000000000000000000" pitchFamily="2" charset="2"/>
              <a:buChar char="§"/>
            </a:pPr>
            <a:r>
              <a:rPr lang="en-US" sz="1400" dirty="0">
                <a:latin typeface="Century Gothic" panose="020B0502020202020204" pitchFamily="34" charset="0"/>
              </a:rPr>
              <a:t>Precision (measure of error)</a:t>
            </a:r>
          </a:p>
          <a:p>
            <a:pPr marL="640080" lvl="1" indent="-274320">
              <a:lnSpc>
                <a:spcPct val="90000"/>
              </a:lnSpc>
              <a:buFont typeface="Wingdings" panose="05000000000000000000" pitchFamily="2" charset="2"/>
              <a:buChar char="§"/>
            </a:pPr>
            <a:r>
              <a:rPr lang="en-US" sz="1400" dirty="0">
                <a:latin typeface="Century Gothic" panose="020B0502020202020204" pitchFamily="34" charset="0"/>
              </a:rPr>
              <a:t>Is the margin of error in the data less than the expected change the project was designed to effect?</a:t>
            </a:r>
          </a:p>
          <a:p>
            <a:pPr marL="640080" lvl="1" indent="-274320">
              <a:lnSpc>
                <a:spcPct val="90000"/>
              </a:lnSpc>
              <a:buFont typeface="Wingdings" panose="05000000000000000000" pitchFamily="2" charset="2"/>
              <a:buChar char="§"/>
            </a:pPr>
            <a:endParaRPr lang="en-US" sz="1400" dirty="0">
              <a:latin typeface="Century Gothic" panose="020B0502020202020204" pitchFamily="34" charset="0"/>
            </a:endParaRPr>
          </a:p>
          <a:p>
            <a:pPr>
              <a:lnSpc>
                <a:spcPct val="90000"/>
              </a:lnSpc>
            </a:pPr>
            <a:r>
              <a:rPr lang="en-US" sz="1400" dirty="0">
                <a:latin typeface="Century Gothic" panose="020B0502020202020204" pitchFamily="34" charset="0"/>
              </a:rPr>
              <a:t>Integrity</a:t>
            </a:r>
          </a:p>
          <a:p>
            <a:pPr marL="640080" lvl="1" indent="-274320">
              <a:lnSpc>
                <a:spcPct val="90000"/>
              </a:lnSpc>
              <a:buFont typeface="Wingdings" panose="05000000000000000000" pitchFamily="2" charset="2"/>
              <a:buChar char="§"/>
            </a:pPr>
            <a:r>
              <a:rPr lang="en-US" sz="1400" dirty="0">
                <a:latin typeface="Century Gothic" panose="020B0502020202020204" pitchFamily="34" charset="0"/>
              </a:rPr>
              <a:t>Measure of “truthfulness” of the data</a:t>
            </a:r>
          </a:p>
          <a:p>
            <a:pPr marL="640080" lvl="1" indent="-274320">
              <a:lnSpc>
                <a:spcPct val="90000"/>
              </a:lnSpc>
              <a:buFont typeface="Wingdings" panose="05000000000000000000" pitchFamily="2" charset="2"/>
              <a:buChar char="§"/>
            </a:pPr>
            <a:r>
              <a:rPr lang="en-US" sz="1400" dirty="0">
                <a:latin typeface="Century Gothic" panose="020B0502020202020204" pitchFamily="34" charset="0"/>
              </a:rPr>
              <a:t>Is the data free from “untruth” introduced by either human or technical means, willfully or unconsciously?</a:t>
            </a:r>
          </a:p>
        </p:txBody>
      </p:sp>
    </p:spTree>
    <p:extLst>
      <p:ext uri="{BB962C8B-B14F-4D97-AF65-F5344CB8AC3E}">
        <p14:creationId xmlns:p14="http://schemas.microsoft.com/office/powerpoint/2010/main" val="29509398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u="sng" dirty="0">
                <a:latin typeface="Century Gothic" panose="020B0502020202020204" pitchFamily="34" charset="0"/>
              </a:rPr>
              <a:t>Speaker notes:</a:t>
            </a:r>
          </a:p>
          <a:p>
            <a:r>
              <a:rPr lang="en-GB" sz="1400" dirty="0">
                <a:latin typeface="Century Gothic" panose="020B0502020202020204" pitchFamily="34" charset="0"/>
              </a:rPr>
              <a:t>Analyse short-, medium-, and long-term impacts of a project/program.</a:t>
            </a:r>
          </a:p>
        </p:txBody>
      </p:sp>
      <p:sp>
        <p:nvSpPr>
          <p:cNvPr id="4" name="Slide Number Placeholder 3"/>
          <p:cNvSpPr>
            <a:spLocks noGrp="1"/>
          </p:cNvSpPr>
          <p:nvPr>
            <p:ph type="sldNum" sz="quarter" idx="10"/>
          </p:nvPr>
        </p:nvSpPr>
        <p:spPr/>
        <p:txBody>
          <a:bodyPr/>
          <a:lstStyle/>
          <a:p>
            <a:fld id="{A0803D9C-BB4A-488F-97F9-D67B4CA7304A}" type="slidenum">
              <a:rPr lang="en-GB" smtClean="0"/>
              <a:t>23</a:t>
            </a:fld>
            <a:endParaRPr lang="en-GB" dirty="0"/>
          </a:p>
        </p:txBody>
      </p:sp>
    </p:spTree>
    <p:extLst>
      <p:ext uri="{BB962C8B-B14F-4D97-AF65-F5344CB8AC3E}">
        <p14:creationId xmlns:p14="http://schemas.microsoft.com/office/powerpoint/2010/main" val="39447344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A0803D9C-BB4A-488F-97F9-D67B4CA7304A}" type="slidenum">
              <a:rPr lang="en-GB" smtClean="0"/>
              <a:t>25</a:t>
            </a:fld>
            <a:endParaRPr lang="en-GB" dirty="0"/>
          </a:p>
        </p:txBody>
      </p:sp>
    </p:spTree>
    <p:extLst>
      <p:ext uri="{BB962C8B-B14F-4D97-AF65-F5344CB8AC3E}">
        <p14:creationId xmlns:p14="http://schemas.microsoft.com/office/powerpoint/2010/main" val="5944938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b="0" dirty="0">
                <a:latin typeface="Century Gothic" panose="020B0502020202020204" pitchFamily="34" charset="0"/>
              </a:rPr>
              <a:t>Now, we will touch on a some challenges with respect to evaluating results, such as </a:t>
            </a:r>
            <a:r>
              <a:rPr lang="en-US" sz="1400" kern="1200" dirty="0">
                <a:solidFill>
                  <a:schemeClr val="tx1"/>
                </a:solidFill>
                <a:effectLst/>
                <a:latin typeface="Century Gothic" panose="020B0502020202020204" pitchFamily="34" charset="0"/>
                <a:ea typeface="+mn-ea"/>
                <a:cs typeface="+mn-cs"/>
              </a:rPr>
              <a:t>confounding, bias, selection, and statistical power.</a:t>
            </a:r>
            <a:endParaRPr lang="en-GB" sz="1400" b="1" dirty="0">
              <a:latin typeface="Century Gothic" panose="020B0502020202020204" pitchFamily="34" charset="0"/>
            </a:endParaRPr>
          </a:p>
        </p:txBody>
      </p:sp>
      <p:sp>
        <p:nvSpPr>
          <p:cNvPr id="4" name="Slide Number Placeholder 3"/>
          <p:cNvSpPr>
            <a:spLocks noGrp="1"/>
          </p:cNvSpPr>
          <p:nvPr>
            <p:ph type="sldNum" sz="quarter" idx="10"/>
          </p:nvPr>
        </p:nvSpPr>
        <p:spPr/>
        <p:txBody>
          <a:bodyPr/>
          <a:lstStyle/>
          <a:p>
            <a:fld id="{A0803D9C-BB4A-488F-97F9-D67B4CA7304A}" type="slidenum">
              <a:rPr lang="en-GB" smtClean="0"/>
              <a:t>26</a:t>
            </a:fld>
            <a:endParaRPr lang="en-GB" dirty="0"/>
          </a:p>
        </p:txBody>
      </p:sp>
    </p:spTree>
    <p:extLst>
      <p:ext uri="{BB962C8B-B14F-4D97-AF65-F5344CB8AC3E}">
        <p14:creationId xmlns:p14="http://schemas.microsoft.com/office/powerpoint/2010/main" val="23479529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A600CF-E518-4060-A686-3657571B8575}"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9985591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A0803D9C-BB4A-488F-97F9-D67B4CA7304A}" type="slidenum">
              <a:rPr lang="en-GB" smtClean="0"/>
              <a:t>28</a:t>
            </a:fld>
            <a:endParaRPr lang="en-GB" dirty="0"/>
          </a:p>
        </p:txBody>
      </p:sp>
    </p:spTree>
    <p:extLst>
      <p:ext uri="{BB962C8B-B14F-4D97-AF65-F5344CB8AC3E}">
        <p14:creationId xmlns:p14="http://schemas.microsoft.com/office/powerpoint/2010/main" val="18592185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A0803D9C-BB4A-488F-97F9-D67B4CA7304A}" type="slidenum">
              <a:rPr lang="en-GB" smtClean="0"/>
              <a:t>29</a:t>
            </a:fld>
            <a:endParaRPr lang="en-GB" dirty="0"/>
          </a:p>
        </p:txBody>
      </p:sp>
    </p:spTree>
    <p:extLst>
      <p:ext uri="{BB962C8B-B14F-4D97-AF65-F5344CB8AC3E}">
        <p14:creationId xmlns:p14="http://schemas.microsoft.com/office/powerpoint/2010/main" val="35592384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A0803D9C-BB4A-488F-97F9-D67B4CA7304A}" type="slidenum">
              <a:rPr lang="en-GB" smtClean="0"/>
              <a:t>30</a:t>
            </a:fld>
            <a:endParaRPr lang="en-GB" dirty="0"/>
          </a:p>
        </p:txBody>
      </p:sp>
    </p:spTree>
    <p:extLst>
      <p:ext uri="{BB962C8B-B14F-4D97-AF65-F5344CB8AC3E}">
        <p14:creationId xmlns:p14="http://schemas.microsoft.com/office/powerpoint/2010/main" val="354002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17307478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a:buFont typeface="Wingdings" panose="05000000000000000000" pitchFamily="2" charset="2"/>
              <a:buNone/>
            </a:pPr>
            <a:r>
              <a:rPr lang="en-GB" sz="1400" dirty="0">
                <a:latin typeface="Century Gothic" panose="020B0502020202020204" pitchFamily="34" charset="0"/>
              </a:rPr>
              <a:t>Treatment on the treated estimate (TOT): This is when the basic impact evaluation formula is applied to those units to whom the program has been offered and </a:t>
            </a:r>
            <a:r>
              <a:rPr lang="en-GB" sz="1400" b="1" dirty="0">
                <a:latin typeface="Century Gothic" panose="020B0502020202020204" pitchFamily="34" charset="0"/>
              </a:rPr>
              <a:t>who have actually enrolled</a:t>
            </a:r>
            <a:r>
              <a:rPr lang="en-GB" sz="1400" dirty="0">
                <a:latin typeface="Century Gothic" panose="020B0502020202020204" pitchFamily="34" charset="0"/>
              </a:rPr>
              <a:t>. </a:t>
            </a:r>
          </a:p>
          <a:p>
            <a:pPr marL="0" lvl="0" indent="0" algn="l">
              <a:buFont typeface="Wingdings" panose="05000000000000000000" pitchFamily="2" charset="2"/>
              <a:buNone/>
            </a:pPr>
            <a:endParaRPr lang="en-GB" sz="1400" dirty="0">
              <a:latin typeface="Century Gothic" panose="020B0502020202020204" pitchFamily="34" charset="0"/>
            </a:endParaRPr>
          </a:p>
          <a:p>
            <a:pPr marL="0" lvl="0" indent="0" algn="l">
              <a:buFont typeface="Wingdings" panose="05000000000000000000" pitchFamily="2" charset="2"/>
              <a:buNone/>
            </a:pPr>
            <a:r>
              <a:rPr lang="en-GB" sz="1400" dirty="0">
                <a:latin typeface="Century Gothic" panose="020B0502020202020204" pitchFamily="34" charset="0"/>
              </a:rPr>
              <a:t>Remember: The ITT and TOT estimates will be the same when there is full compliance; that is, when all units to whom a program has been offered actually decide to enroll in it.</a:t>
            </a:r>
          </a:p>
          <a:p>
            <a:pPr marL="0" indent="0" algn="l">
              <a:buNone/>
            </a:pPr>
            <a:endParaRPr lang="en-US" sz="1400" dirty="0">
              <a:latin typeface="Century Gothic" panose="020B0502020202020204" pitchFamily="34" charset="0"/>
            </a:endParaRPr>
          </a:p>
          <a:p>
            <a:pPr marL="0" indent="0" algn="l">
              <a:buNone/>
            </a:pPr>
            <a:r>
              <a:rPr lang="en-US" sz="1400" b="1" dirty="0">
                <a:latin typeface="Century Gothic" panose="020B0502020202020204" pitchFamily="34" charset="0"/>
              </a:rPr>
              <a:t>Discuss results based on program objectives:</a:t>
            </a:r>
          </a:p>
          <a:p>
            <a:pPr marL="640080" indent="-274320" algn="l">
              <a:buFont typeface="Wingdings" panose="05000000000000000000" pitchFamily="2" charset="2"/>
              <a:buChar char="§"/>
            </a:pPr>
            <a:r>
              <a:rPr lang="en-US" sz="1400" dirty="0">
                <a:latin typeface="Century Gothic" panose="020B0502020202020204" pitchFamily="34" charset="0"/>
              </a:rPr>
              <a:t>Were the objectives achieved? If not, what could be possible explanations for why the target was not achieved?</a:t>
            </a:r>
          </a:p>
          <a:p>
            <a:pPr marL="640080" indent="-274320" algn="l">
              <a:buFont typeface="Wingdings" panose="05000000000000000000" pitchFamily="2" charset="2"/>
              <a:buChar char="§"/>
            </a:pPr>
            <a:r>
              <a:rPr lang="en-US" sz="1400" dirty="0">
                <a:latin typeface="Century Gothic" panose="020B0502020202020204" pitchFamily="34" charset="0"/>
              </a:rPr>
              <a:t>If the target was achieved, what could account for that for sustainability?</a:t>
            </a:r>
            <a:endParaRPr lang="en-GB" b="1" dirty="0"/>
          </a:p>
        </p:txBody>
      </p:sp>
      <p:sp>
        <p:nvSpPr>
          <p:cNvPr id="4" name="Slide Number Placeholder 3"/>
          <p:cNvSpPr>
            <a:spLocks noGrp="1"/>
          </p:cNvSpPr>
          <p:nvPr>
            <p:ph type="sldNum" sz="quarter" idx="10"/>
          </p:nvPr>
        </p:nvSpPr>
        <p:spPr/>
        <p:txBody>
          <a:bodyPr/>
          <a:lstStyle/>
          <a:p>
            <a:fld id="{A0803D9C-BB4A-488F-97F9-D67B4CA7304A}" type="slidenum">
              <a:rPr lang="en-GB" smtClean="0"/>
              <a:t>31</a:t>
            </a:fld>
            <a:endParaRPr lang="en-GB" dirty="0"/>
          </a:p>
        </p:txBody>
      </p:sp>
    </p:spTree>
    <p:extLst>
      <p:ext uri="{BB962C8B-B14F-4D97-AF65-F5344CB8AC3E}">
        <p14:creationId xmlns:p14="http://schemas.microsoft.com/office/powerpoint/2010/main" val="37996779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7906835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latin typeface="Century Gothic" panose="020B0502020202020204" pitchFamily="34" charset="0"/>
              </a:rPr>
              <a:t>Study designs in qualitative research include:</a:t>
            </a:r>
          </a:p>
          <a:p>
            <a:endParaRPr lang="en-US" sz="1400" dirty="0">
              <a:latin typeface="Century Gothic" panose="020B0502020202020204" pitchFamily="34" charset="0"/>
            </a:endParaRPr>
          </a:p>
          <a:p>
            <a:r>
              <a:rPr lang="en-US" sz="1400" b="1" dirty="0">
                <a:latin typeface="Century Gothic" panose="020B0502020202020204" pitchFamily="34" charset="0"/>
              </a:rPr>
              <a:t>Phenomenology</a:t>
            </a:r>
          </a:p>
          <a:p>
            <a:pPr marL="640080" lvl="1" indent="-274320">
              <a:buFont typeface="Wingdings" panose="05000000000000000000" pitchFamily="2" charset="2"/>
              <a:buChar char="§"/>
            </a:pPr>
            <a:r>
              <a:rPr lang="en-US" sz="1400" dirty="0">
                <a:latin typeface="Century Gothic" panose="020B0502020202020204" pitchFamily="34" charset="0"/>
              </a:rPr>
              <a:t>Purpose: to describe experiences as they are lived</a:t>
            </a:r>
          </a:p>
          <a:p>
            <a:endParaRPr lang="en-US" sz="1400" dirty="0">
              <a:latin typeface="Century Gothic" panose="020B0502020202020204" pitchFamily="34" charset="0"/>
            </a:endParaRPr>
          </a:p>
          <a:p>
            <a:r>
              <a:rPr lang="en-US" sz="1400" b="1" dirty="0">
                <a:latin typeface="Century Gothic" panose="020B0502020202020204" pitchFamily="34" charset="0"/>
              </a:rPr>
              <a:t>Grounded theory</a:t>
            </a:r>
          </a:p>
          <a:p>
            <a:pPr marL="640080" lvl="1" indent="-274320">
              <a:buFont typeface="Wingdings" panose="05000000000000000000" pitchFamily="2" charset="2"/>
              <a:buChar char="§"/>
            </a:pPr>
            <a:r>
              <a:rPr lang="en-US" sz="1400" dirty="0">
                <a:latin typeface="Century Gothic" panose="020B0502020202020204" pitchFamily="34" charset="0"/>
              </a:rPr>
              <a:t>Purpose: theory development</a:t>
            </a:r>
          </a:p>
          <a:p>
            <a:endParaRPr lang="en-US" sz="1400" dirty="0">
              <a:latin typeface="Century Gothic" panose="020B0502020202020204" pitchFamily="34" charset="0"/>
            </a:endParaRPr>
          </a:p>
          <a:p>
            <a:r>
              <a:rPr lang="en-US" sz="1400" b="1" dirty="0">
                <a:latin typeface="Century Gothic" panose="020B0502020202020204" pitchFamily="34" charset="0"/>
              </a:rPr>
              <a:t>Ethnography</a:t>
            </a:r>
          </a:p>
          <a:p>
            <a:pPr marL="640080" lvl="1" indent="-274320">
              <a:buFont typeface="Wingdings" panose="05000000000000000000" pitchFamily="2" charset="2"/>
              <a:buChar char="§"/>
            </a:pPr>
            <a:r>
              <a:rPr lang="en-US" sz="1400" dirty="0">
                <a:latin typeface="Century Gothic" panose="020B0502020202020204" pitchFamily="34" charset="0"/>
              </a:rPr>
              <a:t>Purpose-to describe a culture's characteristics and its impact on the behaviour/outcome we are interested in</a:t>
            </a:r>
          </a:p>
          <a:p>
            <a:endParaRPr lang="en-GB" b="1" dirty="0"/>
          </a:p>
        </p:txBody>
      </p:sp>
      <p:sp>
        <p:nvSpPr>
          <p:cNvPr id="4" name="Slide Number Placeholder 3"/>
          <p:cNvSpPr>
            <a:spLocks noGrp="1"/>
          </p:cNvSpPr>
          <p:nvPr>
            <p:ph type="sldNum" sz="quarter" idx="10"/>
          </p:nvPr>
        </p:nvSpPr>
        <p:spPr/>
        <p:txBody>
          <a:bodyPr/>
          <a:lstStyle/>
          <a:p>
            <a:fld id="{A0803D9C-BB4A-488F-97F9-D67B4CA7304A}" type="slidenum">
              <a:rPr lang="en-GB" smtClean="0"/>
              <a:t>33</a:t>
            </a:fld>
            <a:endParaRPr lang="en-GB" dirty="0"/>
          </a:p>
        </p:txBody>
      </p:sp>
    </p:spTree>
    <p:extLst>
      <p:ext uri="{BB962C8B-B14F-4D97-AF65-F5344CB8AC3E}">
        <p14:creationId xmlns:p14="http://schemas.microsoft.com/office/powerpoint/2010/main" val="15707804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A0803D9C-BB4A-488F-97F9-D67B4CA7304A}" type="slidenum">
              <a:rPr lang="en-GB" smtClean="0"/>
              <a:t>34</a:t>
            </a:fld>
            <a:endParaRPr lang="en-GB" dirty="0"/>
          </a:p>
        </p:txBody>
      </p:sp>
    </p:spTree>
    <p:extLst>
      <p:ext uri="{BB962C8B-B14F-4D97-AF65-F5344CB8AC3E}">
        <p14:creationId xmlns:p14="http://schemas.microsoft.com/office/powerpoint/2010/main" val="28275605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A0803D9C-BB4A-488F-97F9-D67B4CA7304A}" type="slidenum">
              <a:rPr lang="en-GB" smtClean="0"/>
              <a:t>35</a:t>
            </a:fld>
            <a:endParaRPr lang="en-GB" dirty="0"/>
          </a:p>
        </p:txBody>
      </p:sp>
    </p:spTree>
    <p:extLst>
      <p:ext uri="{BB962C8B-B14F-4D97-AF65-F5344CB8AC3E}">
        <p14:creationId xmlns:p14="http://schemas.microsoft.com/office/powerpoint/2010/main" val="81306085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GB" sz="1400" b="1" dirty="0">
                <a:latin typeface="Century Gothic" panose="020B0502020202020204" pitchFamily="34" charset="0"/>
              </a:rPr>
              <a:t>Stratified purposive sampling </a:t>
            </a:r>
            <a:r>
              <a:rPr lang="en-GB" sz="1400" dirty="0">
                <a:latin typeface="Century Gothic" panose="020B0502020202020204" pitchFamily="34" charset="0"/>
              </a:rPr>
              <a:t>(stratify accordingly to known groups)</a:t>
            </a:r>
          </a:p>
          <a:p>
            <a:pPr>
              <a:lnSpc>
                <a:spcPct val="90000"/>
              </a:lnSpc>
            </a:pPr>
            <a:endParaRPr lang="en-GB" sz="1400" dirty="0">
              <a:latin typeface="Century Gothic" panose="020B0502020202020204" pitchFamily="34" charset="0"/>
            </a:endParaRPr>
          </a:p>
          <a:p>
            <a:pPr>
              <a:lnSpc>
                <a:spcPct val="90000"/>
              </a:lnSpc>
            </a:pPr>
            <a:r>
              <a:rPr lang="en-GB" sz="1400" b="1" dirty="0">
                <a:latin typeface="Century Gothic" panose="020B0502020202020204" pitchFamily="34" charset="0"/>
              </a:rPr>
              <a:t>Snowballing</a:t>
            </a:r>
            <a:r>
              <a:rPr lang="en-GB" sz="1400" dirty="0">
                <a:latin typeface="Century Gothic" panose="020B0502020202020204" pitchFamily="34" charset="0"/>
              </a:rPr>
              <a:t> (e.g., select initial respondents, then initial respondents help to recruit more)</a:t>
            </a:r>
          </a:p>
          <a:p>
            <a:pPr>
              <a:lnSpc>
                <a:spcPct val="90000"/>
              </a:lnSpc>
            </a:pPr>
            <a:endParaRPr lang="en-GB" sz="1400" dirty="0">
              <a:latin typeface="Century Gothic" panose="020B0502020202020204" pitchFamily="34" charset="0"/>
            </a:endParaRPr>
          </a:p>
          <a:p>
            <a:pPr>
              <a:lnSpc>
                <a:spcPct val="90000"/>
              </a:lnSpc>
            </a:pPr>
            <a:r>
              <a:rPr lang="en-GB" sz="1400" b="1" dirty="0">
                <a:latin typeface="Century Gothic" panose="020B0502020202020204" pitchFamily="34" charset="0"/>
              </a:rPr>
              <a:t>Maximum variation</a:t>
            </a:r>
            <a:r>
              <a:rPr lang="en-GB" sz="1400" dirty="0">
                <a:latin typeface="Century Gothic" panose="020B0502020202020204" pitchFamily="34" charset="0"/>
              </a:rPr>
              <a:t> (as wide a range as possible; e.g., old, young, men, women)</a:t>
            </a:r>
          </a:p>
          <a:p>
            <a:pPr>
              <a:lnSpc>
                <a:spcPct val="90000"/>
              </a:lnSpc>
            </a:pPr>
            <a:endParaRPr lang="en-GB" sz="1400" dirty="0">
              <a:latin typeface="Century Gothic" panose="020B0502020202020204" pitchFamily="34" charset="0"/>
            </a:endParaRPr>
          </a:p>
          <a:p>
            <a:pPr>
              <a:lnSpc>
                <a:spcPct val="90000"/>
              </a:lnSpc>
            </a:pPr>
            <a:r>
              <a:rPr lang="en-GB" sz="1400" b="1" dirty="0">
                <a:latin typeface="Century Gothic" panose="020B0502020202020204" pitchFamily="34" charset="0"/>
              </a:rPr>
              <a:t>Key informants/experts</a:t>
            </a:r>
            <a:r>
              <a:rPr lang="en-GB" sz="1400" dirty="0">
                <a:latin typeface="Century Gothic" panose="020B0502020202020204" pitchFamily="34" charset="0"/>
              </a:rPr>
              <a:t> (selection of especially knowledgeable or relevant people)</a:t>
            </a:r>
          </a:p>
          <a:p>
            <a:endParaRPr lang="en-GB" sz="1400" b="1" dirty="0">
              <a:latin typeface="Century Gothic" panose="020B0502020202020204" pitchFamily="34" charset="0"/>
            </a:endParaRPr>
          </a:p>
          <a:p>
            <a:r>
              <a:rPr lang="en-GB" sz="1400" b="1" dirty="0">
                <a:latin typeface="Century Gothic" panose="020B0502020202020204" pitchFamily="34" charset="0"/>
              </a:rPr>
              <a:t>Consecutive</a:t>
            </a:r>
            <a:r>
              <a:rPr lang="en-GB" sz="1400" dirty="0">
                <a:latin typeface="Century Gothic" panose="020B0502020202020204" pitchFamily="34" charset="0"/>
              </a:rPr>
              <a:t> (e.g., consecutive patients)</a:t>
            </a:r>
          </a:p>
          <a:p>
            <a:endParaRPr lang="en-GB" sz="1400" b="1" dirty="0">
              <a:latin typeface="Century Gothic" panose="020B0502020202020204" pitchFamily="34" charset="0"/>
            </a:endParaRPr>
          </a:p>
          <a:p>
            <a:r>
              <a:rPr lang="en-GB" sz="1400" b="1" dirty="0">
                <a:latin typeface="Century Gothic" panose="020B0502020202020204" pitchFamily="34" charset="0"/>
              </a:rPr>
              <a:t>Convenience</a:t>
            </a:r>
            <a:r>
              <a:rPr lang="en-GB" sz="1400" dirty="0">
                <a:latin typeface="Century Gothic" panose="020B0502020202020204" pitchFamily="34" charset="0"/>
              </a:rPr>
              <a:t> (e.g., people who are available)</a:t>
            </a:r>
          </a:p>
          <a:p>
            <a:endParaRPr lang="en-GB" b="1" dirty="0"/>
          </a:p>
        </p:txBody>
      </p:sp>
      <p:sp>
        <p:nvSpPr>
          <p:cNvPr id="4" name="Slide Number Placeholder 3"/>
          <p:cNvSpPr>
            <a:spLocks noGrp="1"/>
          </p:cNvSpPr>
          <p:nvPr>
            <p:ph type="sldNum" sz="quarter" idx="10"/>
          </p:nvPr>
        </p:nvSpPr>
        <p:spPr/>
        <p:txBody>
          <a:bodyPr/>
          <a:lstStyle/>
          <a:p>
            <a:fld id="{A0803D9C-BB4A-488F-97F9-D67B4CA7304A}" type="slidenum">
              <a:rPr lang="en-GB" smtClean="0"/>
              <a:t>36</a:t>
            </a:fld>
            <a:endParaRPr lang="en-GB" dirty="0"/>
          </a:p>
        </p:txBody>
      </p:sp>
    </p:spTree>
    <p:extLst>
      <p:ext uri="{BB962C8B-B14F-4D97-AF65-F5344CB8AC3E}">
        <p14:creationId xmlns:p14="http://schemas.microsoft.com/office/powerpoint/2010/main" val="32209182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entury Gothic" panose="020B0502020202020204" pitchFamily="34" charset="0"/>
              </a:rPr>
              <a:t>Whatever be your chosen methods of data collection—please pilot and review the data from</a:t>
            </a:r>
            <a:r>
              <a:rPr lang="en-US" sz="1400" baseline="0" dirty="0">
                <a:latin typeface="Century Gothic" panose="020B0502020202020204" pitchFamily="34" charset="0"/>
              </a:rPr>
              <a:t> the pilot to ensure that you have chosen the most appropriate data collection methods for your evaluation.</a:t>
            </a:r>
            <a:endParaRPr lang="en-US" sz="1400" dirty="0">
              <a:latin typeface="Century Gothic" panose="020B0502020202020204" pitchFamily="34" charset="0"/>
            </a:endParaRPr>
          </a:p>
          <a:p>
            <a:pPr marL="285750" indent="-285750">
              <a:buFont typeface="Wingdings" panose="05000000000000000000" pitchFamily="2" charset="2"/>
              <a:buChar char="§"/>
            </a:pPr>
            <a:endParaRPr lang="en-GB" sz="1400" dirty="0">
              <a:latin typeface="Century Gothic" panose="020B0502020202020204" pitchFamily="34" charset="0"/>
            </a:endParaRPr>
          </a:p>
          <a:p>
            <a:pPr marL="640080" indent="-274320">
              <a:buFont typeface="Wingdings" panose="05000000000000000000" pitchFamily="2" charset="2"/>
              <a:buChar char="§"/>
            </a:pPr>
            <a:r>
              <a:rPr lang="en-GB" sz="1400" dirty="0">
                <a:latin typeface="Century Gothic" panose="020B0502020202020204" pitchFamily="34" charset="0"/>
              </a:rPr>
              <a:t>Participatory rapid appraisal, rapid anthropological procedures, rapid ethnographic assessment</a:t>
            </a:r>
          </a:p>
          <a:p>
            <a:pPr marL="640080" indent="-274320">
              <a:buFont typeface="Wingdings" panose="05000000000000000000" pitchFamily="2" charset="2"/>
              <a:buChar char="§"/>
            </a:pPr>
            <a:endParaRPr lang="en-GB" sz="1400" dirty="0">
              <a:latin typeface="Century Gothic" panose="020B0502020202020204" pitchFamily="34" charset="0"/>
            </a:endParaRPr>
          </a:p>
          <a:p>
            <a:pPr marL="640080" indent="-274320">
              <a:buFont typeface="Wingdings" panose="05000000000000000000" pitchFamily="2" charset="2"/>
              <a:buChar char="§"/>
            </a:pPr>
            <a:r>
              <a:rPr lang="en-GB" sz="1400" dirty="0">
                <a:latin typeface="Century Gothic" panose="020B0502020202020204" pitchFamily="34" charset="0"/>
              </a:rPr>
              <a:t>Body mapping: Social maps of resources, maps of barriers</a:t>
            </a:r>
          </a:p>
          <a:p>
            <a:pPr marL="640080" indent="-274320">
              <a:buFont typeface="Wingdings" panose="05000000000000000000" pitchFamily="2" charset="2"/>
              <a:buChar char="§"/>
            </a:pPr>
            <a:endParaRPr lang="en-GB" sz="1400" dirty="0">
              <a:latin typeface="Century Gothic" panose="020B0502020202020204" pitchFamily="34" charset="0"/>
            </a:endParaRPr>
          </a:p>
          <a:p>
            <a:pPr marL="640080" indent="-274320">
              <a:buFont typeface="Wingdings" panose="05000000000000000000" pitchFamily="2" charset="2"/>
              <a:buChar char="§"/>
            </a:pPr>
            <a:r>
              <a:rPr lang="en-GB" sz="1400" dirty="0">
                <a:latin typeface="Century Gothic" panose="020B0502020202020204" pitchFamily="34" charset="0"/>
              </a:rPr>
              <a:t>Pile sorting: Cards which list out common sources of malaria and participants asked to choose/list in order of importance</a:t>
            </a:r>
            <a:r>
              <a:rPr lang="en-GB" sz="1400" baseline="0" dirty="0">
                <a:latin typeface="Century Gothic" panose="020B0502020202020204" pitchFamily="34" charset="0"/>
              </a:rPr>
              <a:t> what is there</a:t>
            </a:r>
          </a:p>
        </p:txBody>
      </p:sp>
      <p:sp>
        <p:nvSpPr>
          <p:cNvPr id="4" name="Slide Number Placeholder 3"/>
          <p:cNvSpPr>
            <a:spLocks noGrp="1"/>
          </p:cNvSpPr>
          <p:nvPr>
            <p:ph type="sldNum" sz="quarter" idx="10"/>
          </p:nvPr>
        </p:nvSpPr>
        <p:spPr/>
        <p:txBody>
          <a:bodyPr/>
          <a:lstStyle/>
          <a:p>
            <a:fld id="{A0803D9C-BB4A-488F-97F9-D67B4CA7304A}" type="slidenum">
              <a:rPr lang="en-GB" smtClean="0"/>
              <a:t>38</a:t>
            </a:fld>
            <a:endParaRPr lang="en-GB" dirty="0"/>
          </a:p>
        </p:txBody>
      </p:sp>
    </p:spTree>
    <p:extLst>
      <p:ext uri="{BB962C8B-B14F-4D97-AF65-F5344CB8AC3E}">
        <p14:creationId xmlns:p14="http://schemas.microsoft.com/office/powerpoint/2010/main" val="259983584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400" b="1" dirty="0">
                <a:latin typeface="Century Gothic" panose="020B0502020202020204" pitchFamily="34" charset="0"/>
              </a:rPr>
              <a:t>Making copies</a:t>
            </a:r>
          </a:p>
          <a:p>
            <a:pPr marL="640080" lvl="1" indent="-274320">
              <a:buFont typeface="Wingdings" panose="05000000000000000000" pitchFamily="2" charset="2"/>
              <a:buChar char="§"/>
            </a:pPr>
            <a:r>
              <a:rPr lang="en-US" sz="1400" dirty="0">
                <a:latin typeface="Century Gothic" panose="020B0502020202020204" pitchFamily="34" charset="0"/>
              </a:rPr>
              <a:t>Hard copy vs. soft copy</a:t>
            </a:r>
          </a:p>
          <a:p>
            <a:pPr marL="640080" lvl="1" indent="-274320">
              <a:buFont typeface="Wingdings" panose="05000000000000000000" pitchFamily="2" charset="2"/>
              <a:buChar char="§"/>
            </a:pPr>
            <a:r>
              <a:rPr lang="en-US" sz="1400" dirty="0">
                <a:latin typeface="Century Gothic" panose="020B0502020202020204" pitchFamily="34" charset="0"/>
              </a:rPr>
              <a:t>Store copies in different formats, and in different locations</a:t>
            </a:r>
            <a:br>
              <a:rPr lang="en-US" sz="1400" dirty="0">
                <a:latin typeface="Century Gothic" panose="020B0502020202020204" pitchFamily="34" charset="0"/>
              </a:rPr>
            </a:br>
            <a:endParaRPr lang="en-US" sz="1400" dirty="0">
              <a:latin typeface="Century Gothic" panose="020B0502020202020204" pitchFamily="34" charset="0"/>
            </a:endParaRPr>
          </a:p>
          <a:p>
            <a:pPr marL="0" lvl="1"/>
            <a:r>
              <a:rPr lang="en-US" sz="1400" b="1" dirty="0">
                <a:latin typeface="Century Gothic" panose="020B0502020202020204" pitchFamily="34" charset="0"/>
              </a:rPr>
              <a:t>Various ways available to maintain field notes</a:t>
            </a:r>
          </a:p>
          <a:p>
            <a:pPr marL="640080" lvl="2" indent="-274320">
              <a:buFont typeface="Wingdings" panose="05000000000000000000" pitchFamily="2" charset="2"/>
              <a:buChar char="§"/>
            </a:pPr>
            <a:r>
              <a:rPr lang="en-US" sz="1400" dirty="0">
                <a:latin typeface="Century Gothic" panose="020B0502020202020204" pitchFamily="34" charset="0"/>
              </a:rPr>
              <a:t>Chronological</a:t>
            </a:r>
          </a:p>
          <a:p>
            <a:pPr marL="640080" lvl="2" indent="-274320">
              <a:buFont typeface="Wingdings" panose="05000000000000000000" pitchFamily="2" charset="2"/>
              <a:buChar char="§"/>
            </a:pPr>
            <a:r>
              <a:rPr lang="en-US" sz="1400" dirty="0">
                <a:latin typeface="Century Gothic" panose="020B0502020202020204" pitchFamily="34" charset="0"/>
              </a:rPr>
              <a:t>Genre files</a:t>
            </a:r>
          </a:p>
          <a:p>
            <a:pPr marL="640080" lvl="2" indent="-274320">
              <a:buFont typeface="Wingdings" panose="05000000000000000000" pitchFamily="2" charset="2"/>
              <a:buChar char="§"/>
            </a:pPr>
            <a:r>
              <a:rPr lang="en-US" sz="1400" dirty="0">
                <a:latin typeface="Century Gothic" panose="020B0502020202020204" pitchFamily="34" charset="0"/>
              </a:rPr>
              <a:t>Topical files</a:t>
            </a:r>
            <a:br>
              <a:rPr lang="en-US" sz="1400" dirty="0">
                <a:latin typeface="Century Gothic" panose="020B0502020202020204" pitchFamily="34" charset="0"/>
              </a:rPr>
            </a:br>
            <a:endParaRPr lang="en-US" sz="1400" dirty="0">
              <a:latin typeface="Century Gothic" panose="020B0502020202020204" pitchFamily="34" charset="0"/>
            </a:endParaRPr>
          </a:p>
          <a:p>
            <a:pPr marL="0" lvl="1"/>
            <a:r>
              <a:rPr lang="en-US" sz="1400" b="1" dirty="0">
                <a:latin typeface="Century Gothic" panose="020B0502020202020204" pitchFamily="34" charset="0"/>
              </a:rPr>
              <a:t>Management system</a:t>
            </a:r>
          </a:p>
          <a:p>
            <a:pPr marL="640080" lvl="1" indent="-274320">
              <a:buFont typeface="Wingdings" panose="05000000000000000000" pitchFamily="2" charset="2"/>
              <a:buChar char="§"/>
            </a:pPr>
            <a:r>
              <a:rPr lang="en-US" sz="1400" dirty="0">
                <a:latin typeface="Century Gothic" panose="020B0502020202020204" pitchFamily="34" charset="0"/>
              </a:rPr>
              <a:t>Label each recording/note(s)</a:t>
            </a:r>
          </a:p>
          <a:p>
            <a:pPr marL="640080" lvl="1" indent="-274320">
              <a:buFont typeface="Wingdings" panose="05000000000000000000" pitchFamily="2" charset="2"/>
              <a:buChar char="§"/>
            </a:pPr>
            <a:r>
              <a:rPr lang="en-US" sz="1400" dirty="0">
                <a:latin typeface="Century Gothic" panose="020B0502020202020204" pitchFamily="34" charset="0"/>
              </a:rPr>
              <a:t>Use an identification number for each interview/FGD transcript</a:t>
            </a:r>
          </a:p>
          <a:p>
            <a:pPr marL="640080" lvl="1" indent="-274320">
              <a:buFont typeface="Wingdings" panose="05000000000000000000" pitchFamily="2" charset="2"/>
              <a:buChar char="§"/>
            </a:pPr>
            <a:r>
              <a:rPr lang="en-US" sz="1400" dirty="0">
                <a:latin typeface="Century Gothic" panose="020B0502020202020204" pitchFamily="34" charset="0"/>
              </a:rPr>
              <a:t>Helps to monitor progress and easy retrieval</a:t>
            </a:r>
            <a:br>
              <a:rPr lang="en-US" sz="1400" dirty="0">
                <a:latin typeface="Century Gothic" panose="020B0502020202020204" pitchFamily="34" charset="0"/>
              </a:rPr>
            </a:br>
            <a:endParaRPr lang="en-US" sz="1400" dirty="0">
              <a:latin typeface="Century Gothic" panose="020B0502020202020204" pitchFamily="34" charset="0"/>
            </a:endParaRPr>
          </a:p>
          <a:p>
            <a:pPr marL="0" lvl="1"/>
            <a:r>
              <a:rPr lang="en-US" sz="1400" b="1" dirty="0">
                <a:latin typeface="Century Gothic" panose="020B0502020202020204" pitchFamily="34" charset="0"/>
              </a:rPr>
              <a:t>Cataloging</a:t>
            </a:r>
            <a:r>
              <a:rPr lang="en-US" sz="1400" dirty="0">
                <a:latin typeface="Century Gothic" panose="020B0502020202020204" pitchFamily="34" charset="0"/>
              </a:rPr>
              <a:t> </a:t>
            </a:r>
          </a:p>
          <a:p>
            <a:pPr marL="640080" lvl="1" indent="-274320">
              <a:buFont typeface="Wingdings" panose="05000000000000000000" pitchFamily="2" charset="2"/>
              <a:buChar char="§"/>
            </a:pPr>
            <a:r>
              <a:rPr lang="en-US" sz="1400" dirty="0">
                <a:latin typeface="Century Gothic" panose="020B0502020202020204" pitchFamily="34" charset="0"/>
              </a:rPr>
              <a:t>Helps in quick retrieval</a:t>
            </a:r>
          </a:p>
          <a:p>
            <a:pPr marL="640080" lvl="1" indent="-274320">
              <a:buFont typeface="Wingdings" panose="05000000000000000000" pitchFamily="2" charset="2"/>
              <a:buChar char="§"/>
            </a:pPr>
            <a:r>
              <a:rPr lang="en-US" sz="1400" dirty="0">
                <a:latin typeface="Century Gothic" panose="020B0502020202020204" pitchFamily="34" charset="0"/>
              </a:rPr>
              <a:t>Keep the catalog separate from the original data</a:t>
            </a:r>
            <a:br>
              <a:rPr lang="en-US" sz="1400" dirty="0">
                <a:latin typeface="Century Gothic" panose="020B0502020202020204" pitchFamily="34" charset="0"/>
              </a:rPr>
            </a:br>
            <a:endParaRPr lang="en-US" sz="1400" dirty="0">
              <a:latin typeface="Century Gothic" panose="020B0502020202020204" pitchFamily="34" charset="0"/>
            </a:endParaRPr>
          </a:p>
          <a:p>
            <a:pPr marL="0" lvl="1" indent="0">
              <a:buFont typeface="Wingdings" panose="05000000000000000000" pitchFamily="2" charset="2"/>
              <a:buNone/>
            </a:pPr>
            <a:r>
              <a:rPr lang="en-US" sz="1400" b="1" dirty="0">
                <a:latin typeface="Century Gothic" panose="020B0502020202020204" pitchFamily="34" charset="0"/>
              </a:rPr>
              <a:t>Missing data</a:t>
            </a:r>
          </a:p>
          <a:p>
            <a:pPr marL="640080" lvl="1" indent="-274320">
              <a:buFont typeface="Wingdings" panose="05000000000000000000" pitchFamily="2" charset="2"/>
              <a:buChar char="§"/>
            </a:pPr>
            <a:r>
              <a:rPr lang="en-US" sz="1400" dirty="0">
                <a:latin typeface="Century Gothic" panose="020B0502020202020204" pitchFamily="34" charset="0"/>
              </a:rPr>
              <a:t>Easier to obtain data when you are still in the field or immediately after you have left it</a:t>
            </a:r>
            <a:endParaRPr lang="en-GB" b="1" dirty="0"/>
          </a:p>
        </p:txBody>
      </p:sp>
      <p:sp>
        <p:nvSpPr>
          <p:cNvPr id="4" name="Slide Number Placeholder 3"/>
          <p:cNvSpPr>
            <a:spLocks noGrp="1"/>
          </p:cNvSpPr>
          <p:nvPr>
            <p:ph type="sldNum" sz="quarter" idx="10"/>
          </p:nvPr>
        </p:nvSpPr>
        <p:spPr/>
        <p:txBody>
          <a:bodyPr/>
          <a:lstStyle/>
          <a:p>
            <a:fld id="{A0803D9C-BB4A-488F-97F9-D67B4CA7304A}" type="slidenum">
              <a:rPr lang="en-GB" smtClean="0"/>
              <a:t>39</a:t>
            </a:fld>
            <a:endParaRPr lang="en-GB" dirty="0"/>
          </a:p>
        </p:txBody>
      </p:sp>
    </p:spTree>
    <p:extLst>
      <p:ext uri="{BB962C8B-B14F-4D97-AF65-F5344CB8AC3E}">
        <p14:creationId xmlns:p14="http://schemas.microsoft.com/office/powerpoint/2010/main" val="27458029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10"/>
          </p:nvPr>
        </p:nvSpPr>
        <p:spPr/>
        <p:txBody>
          <a:bodyPr/>
          <a:lstStyle/>
          <a:p>
            <a:fld id="{A0803D9C-BB4A-488F-97F9-D67B4CA7304A}" type="slidenum">
              <a:rPr lang="en-GB" smtClean="0"/>
              <a:t>41</a:t>
            </a:fld>
            <a:endParaRPr lang="en-GB" dirty="0"/>
          </a:p>
        </p:txBody>
      </p:sp>
    </p:spTree>
    <p:extLst>
      <p:ext uri="{BB962C8B-B14F-4D97-AF65-F5344CB8AC3E}">
        <p14:creationId xmlns:p14="http://schemas.microsoft.com/office/powerpoint/2010/main" val="4549496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9000"/>
              </a:lnSpc>
            </a:pPr>
            <a:r>
              <a:rPr lang="en-GB" sz="1400" b="1" dirty="0">
                <a:latin typeface="Century Gothic" panose="020B0502020202020204" pitchFamily="34" charset="0"/>
              </a:rPr>
              <a:t>Strategies for interpretation</a:t>
            </a:r>
          </a:p>
          <a:p>
            <a:pPr>
              <a:lnSpc>
                <a:spcPct val="89000"/>
              </a:lnSpc>
            </a:pPr>
            <a:r>
              <a:rPr lang="en-GB" sz="1400" u="sng" dirty="0">
                <a:latin typeface="Century Gothic" panose="020B0502020202020204" pitchFamily="34" charset="0"/>
              </a:rPr>
              <a:t>Ethnography:</a:t>
            </a:r>
            <a:r>
              <a:rPr lang="en-GB" sz="1400" dirty="0">
                <a:latin typeface="Century Gothic" panose="020B0502020202020204" pitchFamily="34" charset="0"/>
              </a:rPr>
              <a:t> Mainly stems from anthropology—immerses researcher in a setting and the researcher examines social structure (local social organization, hierarchies, subgroupings; i.e., arrangements of power) and culture (practices and meanings). This approach examines as much as possible—so that the research includes context and environment as well as individuals. </a:t>
            </a:r>
          </a:p>
          <a:p>
            <a:pPr>
              <a:lnSpc>
                <a:spcPct val="89000"/>
              </a:lnSpc>
            </a:pPr>
            <a:endParaRPr lang="en-GB" sz="1400" dirty="0">
              <a:latin typeface="Century Gothic" panose="020B0502020202020204" pitchFamily="34" charset="0"/>
            </a:endParaRPr>
          </a:p>
          <a:p>
            <a:pPr>
              <a:lnSpc>
                <a:spcPct val="89000"/>
              </a:lnSpc>
            </a:pPr>
            <a:r>
              <a:rPr lang="en-GB" sz="1400" dirty="0">
                <a:latin typeface="Century Gothic" panose="020B0502020202020204" pitchFamily="34" charset="0"/>
              </a:rPr>
              <a:t>Ethnography is also highly reflexive—it acknowledges, and to a certain extent embraces, the presence and role of the researcher.  </a:t>
            </a:r>
          </a:p>
          <a:p>
            <a:pPr>
              <a:lnSpc>
                <a:spcPct val="89000"/>
              </a:lnSpc>
            </a:pPr>
            <a:endParaRPr lang="en-GB" sz="1400" dirty="0">
              <a:latin typeface="Century Gothic" panose="020B0502020202020204" pitchFamily="34" charset="0"/>
            </a:endParaRPr>
          </a:p>
          <a:p>
            <a:pPr>
              <a:lnSpc>
                <a:spcPct val="89000"/>
              </a:lnSpc>
            </a:pPr>
            <a:r>
              <a:rPr lang="en-GB" sz="1400" dirty="0">
                <a:latin typeface="Century Gothic" panose="020B0502020202020204" pitchFamily="34" charset="0"/>
              </a:rPr>
              <a:t>Information gathering and interpretation are thereby intertwined. </a:t>
            </a:r>
            <a:br>
              <a:rPr lang="en-GB" sz="1400" dirty="0">
                <a:latin typeface="Century Gothic" panose="020B0502020202020204" pitchFamily="34" charset="0"/>
              </a:rPr>
            </a:br>
            <a:endParaRPr lang="en-GB" sz="1400" dirty="0">
              <a:latin typeface="Century Gothic" panose="020B0502020202020204" pitchFamily="34" charset="0"/>
            </a:endParaRPr>
          </a:p>
          <a:p>
            <a:pPr>
              <a:lnSpc>
                <a:spcPct val="89000"/>
              </a:lnSpc>
            </a:pPr>
            <a:r>
              <a:rPr lang="en-GB" sz="1400" dirty="0">
                <a:latin typeface="Century Gothic" panose="020B0502020202020204" pitchFamily="34" charset="0"/>
              </a:rPr>
              <a:t>Second, Glaser and Strauss developed a strategy, called grounded theory, for dealing systematically with data.</a:t>
            </a:r>
          </a:p>
          <a:p>
            <a:pPr marL="640080" indent="-274320">
              <a:lnSpc>
                <a:spcPct val="89000"/>
              </a:lnSpc>
              <a:buFont typeface="Wingdings" panose="05000000000000000000" pitchFamily="2" charset="2"/>
              <a:buChar char="§"/>
            </a:pPr>
            <a:r>
              <a:rPr lang="en-GB" sz="1400" dirty="0">
                <a:latin typeface="Century Gothic" panose="020B0502020202020204" pitchFamily="34" charset="0"/>
              </a:rPr>
              <a:t>In this, information is interpreted through coding, comparison, and a constant process of to-ing and fro-ing within the data set</a:t>
            </a:r>
          </a:p>
          <a:p>
            <a:pPr marL="1108710" lvl="1" indent="-285750">
              <a:lnSpc>
                <a:spcPct val="89000"/>
              </a:lnSpc>
              <a:buFont typeface="Arial" panose="020B0604020202020204" pitchFamily="34" charset="0"/>
              <a:buChar char="•"/>
            </a:pPr>
            <a:r>
              <a:rPr lang="en-GB" sz="1400" dirty="0">
                <a:latin typeface="Century Gothic" panose="020B0502020202020204" pitchFamily="34" charset="0"/>
              </a:rPr>
              <a:t>The idea is to develop theoretical notions from the material itself; there is a drive to develop theory in a process of moving from the particular to the general—induction</a:t>
            </a:r>
          </a:p>
          <a:p>
            <a:pPr>
              <a:lnSpc>
                <a:spcPct val="89000"/>
              </a:lnSpc>
            </a:pPr>
            <a:endParaRPr lang="en-GB" sz="1400" dirty="0">
              <a:latin typeface="Century Gothic" panose="020B0502020202020204" pitchFamily="34" charset="0"/>
            </a:endParaRPr>
          </a:p>
          <a:p>
            <a:pPr>
              <a:lnSpc>
                <a:spcPct val="89000"/>
              </a:lnSpc>
            </a:pPr>
            <a:r>
              <a:rPr lang="en-GB" sz="1400" dirty="0">
                <a:latin typeface="Century Gothic" panose="020B0502020202020204" pitchFamily="34" charset="0"/>
              </a:rPr>
              <a:t>Similar to grounded theory you may come across the </a:t>
            </a:r>
            <a:r>
              <a:rPr lang="ja-JP" altLang="en-GB" sz="1400" dirty="0">
                <a:latin typeface="Century Gothic" panose="020B0502020202020204" pitchFamily="34" charset="0"/>
              </a:rPr>
              <a:t>“</a:t>
            </a:r>
            <a:r>
              <a:rPr lang="en-GB" altLang="ja-JP" sz="1400" b="1" dirty="0">
                <a:latin typeface="Century Gothic" panose="020B0502020202020204" pitchFamily="34" charset="0"/>
              </a:rPr>
              <a:t>f</a:t>
            </a:r>
            <a:r>
              <a:rPr lang="en-GB" sz="1400" b="1" dirty="0">
                <a:latin typeface="Century Gothic" panose="020B0502020202020204" pitchFamily="34" charset="0"/>
              </a:rPr>
              <a:t>ramework method,</a:t>
            </a:r>
            <a:r>
              <a:rPr lang="ja-JP" altLang="en-GB" sz="1400" b="1" dirty="0">
                <a:latin typeface="Century Gothic" panose="020B0502020202020204" pitchFamily="34" charset="0"/>
              </a:rPr>
              <a:t>”</a:t>
            </a:r>
            <a:r>
              <a:rPr lang="en-GB" sz="1400" dirty="0">
                <a:latin typeface="Century Gothic" panose="020B0502020202020204" pitchFamily="34" charset="0"/>
              </a:rPr>
              <a:t> which was developed by the </a:t>
            </a:r>
            <a:r>
              <a:rPr lang="en-GB" sz="1400" i="1" dirty="0">
                <a:latin typeface="Century Gothic" panose="020B0502020202020204" pitchFamily="34" charset="0"/>
              </a:rPr>
              <a:t>National Centre</a:t>
            </a:r>
            <a:r>
              <a:rPr lang="en-GB" sz="1400" dirty="0">
                <a:latin typeface="Century Gothic" panose="020B0502020202020204" pitchFamily="34" charset="0"/>
              </a:rPr>
              <a:t> for Social Research especially for interview and focus group material. It is a content analysis method which involves summarising and classifying data within a matrix (</a:t>
            </a:r>
            <a:r>
              <a:rPr lang="en-US" sz="1400" dirty="0">
                <a:latin typeface="Century Gothic" panose="020B0502020202020204" pitchFamily="34" charset="0"/>
              </a:rPr>
              <a:t>“</a:t>
            </a:r>
            <a:r>
              <a:rPr lang="en-GB" sz="1400" dirty="0">
                <a:latin typeface="Century Gothic" panose="020B0502020202020204" pitchFamily="34" charset="0"/>
              </a:rPr>
              <a:t>charting”) and hence a thematic framework. It is favoured for policy analysis.</a:t>
            </a:r>
            <a:endParaRPr lang="en-GB" b="1" dirty="0"/>
          </a:p>
        </p:txBody>
      </p:sp>
      <p:sp>
        <p:nvSpPr>
          <p:cNvPr id="4" name="Slide Number Placeholder 3"/>
          <p:cNvSpPr>
            <a:spLocks noGrp="1"/>
          </p:cNvSpPr>
          <p:nvPr>
            <p:ph type="sldNum" sz="quarter" idx="10"/>
          </p:nvPr>
        </p:nvSpPr>
        <p:spPr/>
        <p:txBody>
          <a:bodyPr/>
          <a:lstStyle/>
          <a:p>
            <a:fld id="{A0803D9C-BB4A-488F-97F9-D67B4CA7304A}" type="slidenum">
              <a:rPr lang="en-GB" smtClean="0"/>
              <a:t>42</a:t>
            </a:fld>
            <a:endParaRPr lang="en-GB" dirty="0"/>
          </a:p>
        </p:txBody>
      </p:sp>
    </p:spTree>
    <p:extLst>
      <p:ext uri="{BB962C8B-B14F-4D97-AF65-F5344CB8AC3E}">
        <p14:creationId xmlns:p14="http://schemas.microsoft.com/office/powerpoint/2010/main" val="1380873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400" u="sng" dirty="0">
                <a:solidFill>
                  <a:srgbClr val="FF0000"/>
                </a:solidFill>
                <a:latin typeface="Century Gothic" panose="020B0502020202020204" pitchFamily="34" charset="0"/>
              </a:rPr>
              <a:t>Speaker notes:</a:t>
            </a:r>
            <a:endParaRPr lang="en-US" sz="1400" u="sng" kern="0" dirty="0">
              <a:latin typeface="Century Gothic" panose="020B0502020202020204" pitchFamily="34" charset="0"/>
            </a:endParaRPr>
          </a:p>
          <a:p>
            <a:pPr marL="640080" lvl="1" indent="-274320" algn="just">
              <a:lnSpc>
                <a:spcPct val="90000"/>
              </a:lnSpc>
              <a:spcBef>
                <a:spcPts val="1000"/>
              </a:spcBef>
              <a:buFont typeface="Wingdings" panose="05000000000000000000" pitchFamily="2" charset="2"/>
              <a:buChar char="§"/>
            </a:pPr>
            <a:r>
              <a:rPr lang="en-US" sz="1400" kern="0" dirty="0">
                <a:latin typeface="Century Gothic" panose="020B0502020202020204" pitchFamily="34" charset="0"/>
              </a:rPr>
              <a:t>Session 1 introduced us to the development and components of an M&amp;E plan </a:t>
            </a:r>
          </a:p>
          <a:p>
            <a:pPr marL="640080" lvl="1" indent="-274320" algn="just">
              <a:lnSpc>
                <a:spcPct val="90000"/>
              </a:lnSpc>
              <a:spcBef>
                <a:spcPts val="1000"/>
              </a:spcBef>
              <a:buFont typeface="Wingdings" panose="05000000000000000000" pitchFamily="2" charset="2"/>
              <a:buChar char="§"/>
            </a:pPr>
            <a:r>
              <a:rPr lang="en-US" sz="1400" kern="0" dirty="0">
                <a:latin typeface="Century Gothic" panose="020B0502020202020204" pitchFamily="34" charset="0"/>
              </a:rPr>
              <a:t>In this session, we will be covering, in more detail, implementing an M&amp;E Plan or tracking program results. Specifically:</a:t>
            </a:r>
          </a:p>
          <a:p>
            <a:pPr marL="1005840" lvl="2" indent="-274320" algn="just">
              <a:buFont typeface="Arial" panose="020B0604020202020204" pitchFamily="34" charset="0"/>
              <a:buChar char="•"/>
            </a:pPr>
            <a:r>
              <a:rPr lang="en-US" sz="1400" dirty="0">
                <a:latin typeface="Century Gothic" panose="020B0502020202020204" pitchFamily="34" charset="0"/>
              </a:rPr>
              <a:t>Definition: What is meant by tracking program results </a:t>
            </a:r>
            <a:endParaRPr lang="en-GB" sz="1400" dirty="0">
              <a:latin typeface="Century Gothic" panose="020B0502020202020204" pitchFamily="34" charset="0"/>
            </a:endParaRPr>
          </a:p>
          <a:p>
            <a:pPr marL="1005840" lvl="2" indent="-274320" algn="just">
              <a:buFont typeface="Arial" panose="020B0604020202020204" pitchFamily="34" charset="0"/>
              <a:buChar char="•"/>
            </a:pPr>
            <a:r>
              <a:rPr lang="en-US" sz="1400" dirty="0">
                <a:latin typeface="Century Gothic" panose="020B0502020202020204" pitchFamily="34" charset="0"/>
              </a:rPr>
              <a:t>Importance of tracking program results</a:t>
            </a:r>
          </a:p>
          <a:p>
            <a:pPr marL="1005840" lvl="2" indent="-274320" algn="just">
              <a:buFont typeface="Arial" panose="020B0604020202020204" pitchFamily="34" charset="0"/>
              <a:buChar char="•"/>
            </a:pPr>
            <a:r>
              <a:rPr lang="en-US" sz="1400" dirty="0">
                <a:latin typeface="Century Gothic" panose="020B0502020202020204" pitchFamily="34" charset="0"/>
              </a:rPr>
              <a:t>Key steps in tracking program results</a:t>
            </a:r>
            <a:endParaRPr lang="en-GB" sz="1400" dirty="0">
              <a:latin typeface="Century Gothic" panose="020B0502020202020204" pitchFamily="34" charset="0"/>
            </a:endParaRPr>
          </a:p>
          <a:p>
            <a:pPr marL="1005840" lvl="2" indent="-274320" algn="just">
              <a:buFont typeface="Arial" panose="020B0604020202020204" pitchFamily="34" charset="0"/>
              <a:buChar char="•"/>
            </a:pPr>
            <a:r>
              <a:rPr lang="en-US" sz="1400" dirty="0">
                <a:latin typeface="Century Gothic" panose="020B0502020202020204" pitchFamily="34" charset="0"/>
              </a:rPr>
              <a:t>Selecting and evaluating key performance indicators to monitor outcomes</a:t>
            </a:r>
          </a:p>
          <a:p>
            <a:pPr marL="1005840" lvl="2" indent="-274320">
              <a:buFont typeface="Arial" panose="020B0604020202020204" pitchFamily="34" charset="0"/>
              <a:buChar char="•"/>
            </a:pPr>
            <a:r>
              <a:rPr lang="en-US" sz="1400" kern="1200" dirty="0">
                <a:solidFill>
                  <a:schemeClr val="tx1"/>
                </a:solidFill>
                <a:effectLst/>
                <a:latin typeface="Century Gothic" panose="020B0502020202020204" pitchFamily="34" charset="0"/>
                <a:ea typeface="+mn-ea"/>
                <a:cs typeface="+mn-cs"/>
              </a:rPr>
              <a:t>Developing a data collection plan</a:t>
            </a:r>
          </a:p>
          <a:p>
            <a:pPr marL="1005840" lvl="2" indent="-274320">
              <a:buFont typeface="Arial" panose="020B0604020202020204" pitchFamily="34" charset="0"/>
              <a:buChar char="•"/>
            </a:pPr>
            <a:r>
              <a:rPr lang="en-US" sz="1400" kern="1200" dirty="0">
                <a:solidFill>
                  <a:schemeClr val="tx1"/>
                </a:solidFill>
                <a:effectLst/>
                <a:latin typeface="Century Gothic" panose="020B0502020202020204" pitchFamily="34" charset="0"/>
                <a:ea typeface="+mn-ea"/>
                <a:cs typeface="+mn-cs"/>
              </a:rPr>
              <a:t>Data analysis</a:t>
            </a:r>
          </a:p>
          <a:p>
            <a:pPr marL="1005840" lvl="2" indent="-274320">
              <a:buFont typeface="Arial" panose="020B0604020202020204" pitchFamily="34" charset="0"/>
              <a:buChar char="•"/>
            </a:pPr>
            <a:r>
              <a:rPr lang="en-US" sz="1400" kern="1200" dirty="0">
                <a:solidFill>
                  <a:schemeClr val="tx1"/>
                </a:solidFill>
                <a:effectLst/>
                <a:latin typeface="Century Gothic" panose="020B0502020202020204" pitchFamily="34" charset="0"/>
                <a:ea typeface="+mn-ea"/>
                <a:cs typeface="+mn-cs"/>
              </a:rPr>
              <a:t>Dissemination plan</a:t>
            </a:r>
          </a:p>
          <a:p>
            <a:pPr marL="1005840" lvl="2" indent="-274320">
              <a:buFont typeface="Arial" panose="020B0604020202020204" pitchFamily="34" charset="0"/>
              <a:buChar char="•"/>
            </a:pPr>
            <a:r>
              <a:rPr lang="en-US" sz="1400" kern="1200" dirty="0">
                <a:solidFill>
                  <a:schemeClr val="tx1"/>
                </a:solidFill>
                <a:effectLst/>
                <a:latin typeface="Century Gothic" panose="020B0502020202020204" pitchFamily="34" charset="0"/>
                <a:ea typeface="+mn-ea"/>
                <a:cs typeface="+mn-cs"/>
              </a:rPr>
              <a:t>Cost of implementing M&amp;E plan</a:t>
            </a:r>
            <a:endParaRPr lang="en-GB" sz="1400" dirty="0">
              <a:latin typeface="Century Gothic" panose="020B0502020202020204" pitchFamily="34" charset="0"/>
            </a:endParaRPr>
          </a:p>
          <a:p>
            <a:pPr marL="1005840" lvl="2" indent="-274320" algn="just">
              <a:buFont typeface="Arial" panose="020B0604020202020204" pitchFamily="34" charset="0"/>
              <a:buChar char="•"/>
            </a:pPr>
            <a:r>
              <a:rPr lang="en-US" sz="1400" dirty="0">
                <a:latin typeface="Century Gothic" panose="020B0502020202020204" pitchFamily="34" charset="0"/>
              </a:rPr>
              <a:t>Challenges with tracking program results</a:t>
            </a:r>
            <a:endParaRPr lang="en-GB" sz="1400" dirty="0">
              <a:latin typeface="Century Gothic" panose="020B0502020202020204" pitchFamily="34" charset="0"/>
            </a:endParaRPr>
          </a:p>
          <a:p>
            <a:pPr marL="685800" lvl="1" indent="-228600" algn="just">
              <a:lnSpc>
                <a:spcPct val="90000"/>
              </a:lnSpc>
              <a:spcBef>
                <a:spcPts val="1000"/>
              </a:spcBef>
              <a:buFont typeface="Arial" panose="020B0604020202020204" pitchFamily="34" charset="0"/>
              <a:buChar char="•"/>
            </a:pPr>
            <a:endParaRPr lang="en-US" sz="1200" kern="0" dirty="0">
              <a:latin typeface="Century Gothic" panose="020B0502020202020204" pitchFamily="34" charset="0"/>
            </a:endParaRPr>
          </a:p>
          <a:p>
            <a:endParaRPr lang="en-US" dirty="0"/>
          </a:p>
        </p:txBody>
      </p:sp>
    </p:spTree>
    <p:extLst>
      <p:ext uri="{BB962C8B-B14F-4D97-AF65-F5344CB8AC3E}">
        <p14:creationId xmlns:p14="http://schemas.microsoft.com/office/powerpoint/2010/main" val="10227850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34718057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95F88AC8-8E44-4064-A783-1E2823B33D4B}" type="slidenum">
              <a:rPr lang="en-US" smtClean="0">
                <a:latin typeface="Arial" pitchFamily="34" charset="0"/>
              </a:rPr>
              <a:pPr/>
              <a:t>47</a:t>
            </a:fld>
            <a:endParaRPr lang="en-US" dirty="0">
              <a:latin typeface="Arial" pitchFamily="34"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r>
              <a:rPr lang="en-US" altLang="en-US" sz="1400" u="sng" dirty="0">
                <a:latin typeface="Century Gothic" panose="020B0502020202020204" pitchFamily="34" charset="0"/>
              </a:rPr>
              <a:t>Speaker notes:</a:t>
            </a:r>
          </a:p>
          <a:p>
            <a:r>
              <a:rPr lang="en-US" altLang="en-US" sz="1400" dirty="0">
                <a:latin typeface="Century Gothic" panose="020B0502020202020204" pitchFamily="34" charset="0"/>
              </a:rPr>
              <a:t>Evaluation designs will be not be addressed in detail in this session. Rather, they will be covered in other modules.</a:t>
            </a:r>
          </a:p>
          <a:p>
            <a:endParaRPr lang="en-US" altLang="en-US" sz="1400" dirty="0">
              <a:latin typeface="Century Gothic" panose="020B0502020202020204" pitchFamily="34" charset="0"/>
            </a:endParaRPr>
          </a:p>
          <a:p>
            <a:r>
              <a:rPr lang="en-US" altLang="en-US" sz="1400" dirty="0">
                <a:latin typeface="Century Gothic" panose="020B0502020202020204" pitchFamily="34" charset="0"/>
              </a:rPr>
              <a:t>In this session, we will just touch on evaluation design by examining appropriate and inappropriate criteria for inferring causality and identifying various group designs, including: experimental, quasi-experimental, and non-experimental, and the ways in which they attempt to show causality.</a:t>
            </a:r>
            <a:endParaRPr lang="en-US" altLang="en-US" dirty="0">
              <a:latin typeface="Times New Roman" panose="02020603050405020304" pitchFamily="18" charset="0"/>
            </a:endParaRPr>
          </a:p>
        </p:txBody>
      </p:sp>
    </p:spTree>
    <p:extLst>
      <p:ext uri="{BB962C8B-B14F-4D97-AF65-F5344CB8AC3E}">
        <p14:creationId xmlns:p14="http://schemas.microsoft.com/office/powerpoint/2010/main" val="228923945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7042"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anose="020B0604020202020204" pitchFamily="34" charset="0"/>
                <a:ea typeface="DejaVu Sans" charset="0"/>
                <a:cs typeface="DejaVu Sans" charset="0"/>
              </a:defRPr>
            </a:lvl1pPr>
            <a:lvl2pPr eaLnBrk="0" hangingPunct="0">
              <a:tabLst>
                <a:tab pos="723900" algn="l"/>
                <a:tab pos="1447800" algn="l"/>
                <a:tab pos="2171700" algn="l"/>
                <a:tab pos="2895600" algn="l"/>
              </a:tabLst>
              <a:defRPr>
                <a:solidFill>
                  <a:schemeClr val="bg1"/>
                </a:solidFill>
                <a:latin typeface="Arial" panose="020B0604020202020204" pitchFamily="34" charset="0"/>
                <a:ea typeface="DejaVu Sans" charset="0"/>
                <a:cs typeface="DejaVu Sans" charset="0"/>
              </a:defRPr>
            </a:lvl2pPr>
            <a:lvl3pPr eaLnBrk="0" hangingPunct="0">
              <a:tabLst>
                <a:tab pos="723900" algn="l"/>
                <a:tab pos="1447800" algn="l"/>
                <a:tab pos="2171700" algn="l"/>
                <a:tab pos="2895600" algn="l"/>
              </a:tabLst>
              <a:defRPr>
                <a:solidFill>
                  <a:schemeClr val="bg1"/>
                </a:solidFill>
                <a:latin typeface="Arial" panose="020B0604020202020204" pitchFamily="34" charset="0"/>
                <a:ea typeface="DejaVu Sans" charset="0"/>
                <a:cs typeface="DejaVu Sans" charset="0"/>
              </a:defRPr>
            </a:lvl3pPr>
            <a:lvl4pPr eaLnBrk="0" hangingPunct="0">
              <a:tabLst>
                <a:tab pos="723900" algn="l"/>
                <a:tab pos="1447800" algn="l"/>
                <a:tab pos="2171700" algn="l"/>
                <a:tab pos="2895600" algn="l"/>
              </a:tabLst>
              <a:defRPr>
                <a:solidFill>
                  <a:schemeClr val="bg1"/>
                </a:solidFill>
                <a:latin typeface="Arial" panose="020B0604020202020204" pitchFamily="34" charset="0"/>
                <a:ea typeface="DejaVu Sans" charset="0"/>
                <a:cs typeface="DejaVu Sans" charset="0"/>
              </a:defRPr>
            </a:lvl4pPr>
            <a:lvl5pPr eaLnBrk="0" hangingPunct="0">
              <a:tabLst>
                <a:tab pos="723900" algn="l"/>
                <a:tab pos="1447800" algn="l"/>
                <a:tab pos="2171700" algn="l"/>
                <a:tab pos="2895600" algn="l"/>
              </a:tabLst>
              <a:defRPr>
                <a:solidFill>
                  <a:schemeClr val="bg1"/>
                </a:solidFill>
                <a:latin typeface="Arial" panose="020B0604020202020204" pitchFamily="34"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bg1"/>
                </a:solidFill>
                <a:latin typeface="Arial" panose="020B0604020202020204" pitchFamily="34"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bg1"/>
                </a:solidFill>
                <a:latin typeface="Arial" panose="020B0604020202020204" pitchFamily="34"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bg1"/>
                </a:solidFill>
                <a:latin typeface="Arial" panose="020B0604020202020204" pitchFamily="34"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bg1"/>
                </a:solidFill>
                <a:latin typeface="Arial" panose="020B0604020202020204" pitchFamily="34" charset="0"/>
                <a:ea typeface="DejaVu Sans" charset="0"/>
                <a:cs typeface="DejaVu Sans" charset="0"/>
              </a:defRPr>
            </a:lvl9pPr>
          </a:lstStyle>
          <a:p>
            <a:pPr eaLnBrk="1" hangingPunct="1"/>
            <a:fld id="{5466475F-EA00-4677-A868-B14E1FC1BDE4}" type="slidenum">
              <a:rPr lang="en-US" altLang="en-US">
                <a:solidFill>
                  <a:srgbClr val="000000"/>
                </a:solidFill>
                <a:latin typeface="Calibri" panose="020F0502020204030204" pitchFamily="34" charset="0"/>
              </a:rPr>
              <a:pPr eaLnBrk="1" hangingPunct="1"/>
              <a:t>48</a:t>
            </a:fld>
            <a:endParaRPr lang="en-US" altLang="en-US" dirty="0">
              <a:solidFill>
                <a:srgbClr val="000000"/>
              </a:solidFill>
              <a:latin typeface="Calibri" panose="020F0502020204030204" pitchFamily="34" charset="0"/>
            </a:endParaRPr>
          </a:p>
        </p:txBody>
      </p:sp>
      <p:sp>
        <p:nvSpPr>
          <p:cNvPr id="87043" name="Text Box 1"/>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9pPr>
          </a:lstStyle>
          <a:p>
            <a:pPr algn="r" defTabSz="457200" eaLnBrk="1" fontAlgn="base" hangingPunct="1">
              <a:spcBef>
                <a:spcPct val="0"/>
              </a:spcBef>
              <a:spcAft>
                <a:spcPct val="0"/>
              </a:spcAft>
              <a:buSzPct val="100000"/>
            </a:pPr>
            <a:fld id="{FA70EEA1-6F73-4001-9DBC-C47F63ADD4E9}" type="slidenum">
              <a:rPr lang="en-US" altLang="en-US" sz="1200">
                <a:solidFill>
                  <a:srgbClr val="000000"/>
                </a:solidFill>
              </a:rPr>
              <a:pPr algn="r" defTabSz="457200" eaLnBrk="1" fontAlgn="base" hangingPunct="1">
                <a:spcBef>
                  <a:spcPct val="0"/>
                </a:spcBef>
                <a:spcAft>
                  <a:spcPct val="0"/>
                </a:spcAft>
                <a:buSzPct val="100000"/>
              </a:pPr>
              <a:t>48</a:t>
            </a:fld>
            <a:endParaRPr lang="en-US" altLang="en-US" sz="1200" dirty="0">
              <a:solidFill>
                <a:srgbClr val="000000"/>
              </a:solidFill>
            </a:endParaRPr>
          </a:p>
        </p:txBody>
      </p:sp>
      <p:sp>
        <p:nvSpPr>
          <p:cNvPr id="87044" name="Rectangle 2"/>
          <p:cNvSpPr>
            <a:spLocks noGrp="1" noRot="1" noChangeAspect="1" noChangeArrowheads="1" noTextEdit="1"/>
          </p:cNvSpPr>
          <p:nvPr>
            <p:ph type="sldImg"/>
          </p:nvPr>
        </p:nvSpPr>
        <p:spPr>
          <a:xfrm>
            <a:off x="1209675" y="685800"/>
            <a:ext cx="4438650" cy="3429000"/>
          </a:xfrm>
          <a:solidFill>
            <a:srgbClr val="FFFFFF"/>
          </a:solidFill>
          <a:ln/>
        </p:spPr>
      </p:sp>
      <p:sp>
        <p:nvSpPr>
          <p:cNvPr id="87045" name="Rectangle 3"/>
          <p:cNvSpPr>
            <a:spLocks noChangeArrowheads="1"/>
          </p:cNvSpPr>
          <p:nvPr/>
        </p:nvSpPr>
        <p:spPr bwMode="auto">
          <a:xfrm>
            <a:off x="685800" y="4343400"/>
            <a:ext cx="5486400" cy="411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defTabSz="457200" fontAlgn="base">
              <a:spcBef>
                <a:spcPct val="0"/>
              </a:spcBef>
              <a:spcAft>
                <a:spcPct val="0"/>
              </a:spcAft>
              <a:buClr>
                <a:srgbClr val="000000"/>
              </a:buClr>
              <a:buSzPct val="100000"/>
              <a:buFont typeface="Times New Roman" panose="02020603050405020304" pitchFamily="18" charset="0"/>
              <a:buNone/>
            </a:pPr>
            <a:endParaRPr lang="en-US" altLang="en-US" dirty="0">
              <a:solidFill>
                <a:srgbClr val="FFFFFF"/>
              </a:solidFill>
              <a:latin typeface="Arial" panose="020B0604020202020204" pitchFamily="34" charset="0"/>
              <a:ea typeface="DejaVu Sans" charset="0"/>
              <a:cs typeface="DejaVu Sans" charset="0"/>
            </a:endParaRPr>
          </a:p>
        </p:txBody>
      </p:sp>
      <p:sp>
        <p:nvSpPr>
          <p:cNvPr id="87046" name="Text Box 4"/>
          <p:cNvSpPr txBox="1">
            <a:spLocks noChangeArrowheads="1"/>
          </p:cNvSpPr>
          <p:nvPr/>
        </p:nvSpPr>
        <p:spPr bwMode="auto">
          <a:xfrm>
            <a:off x="1096963" y="4389438"/>
            <a:ext cx="4664075" cy="219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9pPr>
          </a:lstStyle>
          <a:p>
            <a:pPr defTabSz="457200" eaLnBrk="1" fontAlgn="base" hangingPunct="1">
              <a:spcBef>
                <a:spcPts val="450"/>
              </a:spcBef>
              <a:spcAft>
                <a:spcPct val="0"/>
              </a:spcAft>
              <a:buSzPct val="100000"/>
            </a:pPr>
            <a:r>
              <a:rPr lang="en-US" altLang="en-US" sz="1200" u="sng" dirty="0">
                <a:solidFill>
                  <a:srgbClr val="000000"/>
                </a:solidFill>
                <a:latin typeface="Calibri" panose="020F0502020204030204" pitchFamily="34" charset="0"/>
              </a:rPr>
              <a:t>Speaker Notes</a:t>
            </a:r>
          </a:p>
          <a:p>
            <a:pPr defTabSz="457200" eaLnBrk="1" fontAlgn="base" hangingPunct="1">
              <a:spcBef>
                <a:spcPts val="450"/>
              </a:spcBef>
              <a:spcAft>
                <a:spcPct val="0"/>
              </a:spcAft>
              <a:buSzPct val="100000"/>
            </a:pPr>
            <a:r>
              <a:rPr lang="en-US" altLang="en-US" sz="1200" dirty="0">
                <a:solidFill>
                  <a:srgbClr val="000000"/>
                </a:solidFill>
                <a:latin typeface="Calibri" panose="020F0502020204030204" pitchFamily="34" charset="0"/>
              </a:rPr>
              <a:t>There are three types of evaluation designs – 1) one (experimental) is very close to a laboratory environment, 2) non-experimental, the one furthest removed from an ideal laboratory environment and 3) one which is in the middle between the two in terms of idealness. The three differ in the sort of conclusions you can draw and some are more expensive than others.</a:t>
            </a:r>
          </a:p>
        </p:txBody>
      </p:sp>
      <p:sp>
        <p:nvSpPr>
          <p:cNvPr id="87047" name="Notes Placeholder 7"/>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1400" u="sng" dirty="0">
                <a:latin typeface="Century Gothic" panose="020B0502020202020204" pitchFamily="34" charset="0"/>
                <a:ea typeface="DejaVu Sans" charset="0"/>
                <a:cs typeface="DejaVu Sans" charset="0"/>
              </a:rPr>
              <a:t>Speaker notes:</a:t>
            </a:r>
          </a:p>
          <a:p>
            <a:r>
              <a:rPr lang="en-US" altLang="en-US" sz="1400" dirty="0">
                <a:latin typeface="Century Gothic" panose="020B0502020202020204" pitchFamily="34" charset="0"/>
              </a:rPr>
              <a:t>There are three main evaluation design categories. We will cover each of these in more detail. </a:t>
            </a:r>
          </a:p>
          <a:p>
            <a:endParaRPr lang="en-US" altLang="en-US" sz="1400" dirty="0">
              <a:latin typeface="Century Gothic" panose="020B0502020202020204" pitchFamily="34" charset="0"/>
            </a:endParaRPr>
          </a:p>
          <a:p>
            <a:r>
              <a:rPr lang="en-US" altLang="en-US" sz="1400" dirty="0">
                <a:latin typeface="Century Gothic" panose="020B0502020202020204" pitchFamily="34" charset="0"/>
              </a:rPr>
              <a:t>Experimental design is the strongest design for demonstrating causality, but it is also the most expensive. </a:t>
            </a:r>
          </a:p>
          <a:p>
            <a:endParaRPr lang="en-US" altLang="en-US" sz="1400" dirty="0">
              <a:latin typeface="Century Gothic" panose="020B0502020202020204" pitchFamily="34" charset="0"/>
            </a:endParaRPr>
          </a:p>
          <a:p>
            <a:r>
              <a:rPr lang="en-US" altLang="en-US" sz="1400" dirty="0">
                <a:latin typeface="Century Gothic" panose="020B0502020202020204" pitchFamily="34" charset="0"/>
              </a:rPr>
              <a:t>Quasi-experimental design is not as good for demonstrating causality, but is less expensive than experimental design.</a:t>
            </a:r>
          </a:p>
          <a:p>
            <a:endParaRPr lang="en-US" altLang="en-US" sz="1400" dirty="0">
              <a:latin typeface="Century Gothic" panose="020B0502020202020204" pitchFamily="34" charset="0"/>
            </a:endParaRPr>
          </a:p>
          <a:p>
            <a:r>
              <a:rPr lang="en-US" altLang="en-US" sz="1400" dirty="0">
                <a:latin typeface="Century Gothic" panose="020B0502020202020204" pitchFamily="34" charset="0"/>
              </a:rPr>
              <a:t>Non-experimental design is the weakest for demonstrating causality and is also the least expensive evaluation design. </a:t>
            </a:r>
          </a:p>
        </p:txBody>
      </p:sp>
    </p:spTree>
    <p:extLst>
      <p:ext uri="{BB962C8B-B14F-4D97-AF65-F5344CB8AC3E}">
        <p14:creationId xmlns:p14="http://schemas.microsoft.com/office/powerpoint/2010/main" val="119930250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Rectangle 8"/>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a:solidFill>
                  <a:schemeClr val="bg1"/>
                </a:solidFill>
                <a:latin typeface="Arial" panose="020B0604020202020204" pitchFamily="34" charset="0"/>
                <a:ea typeface="DejaVu Sans" charset="0"/>
                <a:cs typeface="DejaVu Sans" charset="0"/>
              </a:defRPr>
            </a:lvl1pPr>
            <a:lvl2pPr eaLnBrk="0" hangingPunct="0">
              <a:tabLst>
                <a:tab pos="723900" algn="l"/>
                <a:tab pos="1447800" algn="l"/>
                <a:tab pos="2171700" algn="l"/>
                <a:tab pos="2895600" algn="l"/>
              </a:tabLst>
              <a:defRPr>
                <a:solidFill>
                  <a:schemeClr val="bg1"/>
                </a:solidFill>
                <a:latin typeface="Arial" panose="020B0604020202020204" pitchFamily="34" charset="0"/>
                <a:ea typeface="DejaVu Sans" charset="0"/>
                <a:cs typeface="DejaVu Sans" charset="0"/>
              </a:defRPr>
            </a:lvl2pPr>
            <a:lvl3pPr eaLnBrk="0" hangingPunct="0">
              <a:tabLst>
                <a:tab pos="723900" algn="l"/>
                <a:tab pos="1447800" algn="l"/>
                <a:tab pos="2171700" algn="l"/>
                <a:tab pos="2895600" algn="l"/>
              </a:tabLst>
              <a:defRPr>
                <a:solidFill>
                  <a:schemeClr val="bg1"/>
                </a:solidFill>
                <a:latin typeface="Arial" panose="020B0604020202020204" pitchFamily="34" charset="0"/>
                <a:ea typeface="DejaVu Sans" charset="0"/>
                <a:cs typeface="DejaVu Sans" charset="0"/>
              </a:defRPr>
            </a:lvl3pPr>
            <a:lvl4pPr eaLnBrk="0" hangingPunct="0">
              <a:tabLst>
                <a:tab pos="723900" algn="l"/>
                <a:tab pos="1447800" algn="l"/>
                <a:tab pos="2171700" algn="l"/>
                <a:tab pos="2895600" algn="l"/>
              </a:tabLst>
              <a:defRPr>
                <a:solidFill>
                  <a:schemeClr val="bg1"/>
                </a:solidFill>
                <a:latin typeface="Arial" panose="020B0604020202020204" pitchFamily="34" charset="0"/>
                <a:ea typeface="DejaVu Sans" charset="0"/>
                <a:cs typeface="DejaVu Sans" charset="0"/>
              </a:defRPr>
            </a:lvl4pPr>
            <a:lvl5pPr eaLnBrk="0" hangingPunct="0">
              <a:tabLst>
                <a:tab pos="723900" algn="l"/>
                <a:tab pos="1447800" algn="l"/>
                <a:tab pos="2171700" algn="l"/>
                <a:tab pos="2895600" algn="l"/>
              </a:tabLst>
              <a:defRPr>
                <a:solidFill>
                  <a:schemeClr val="bg1"/>
                </a:solidFill>
                <a:latin typeface="Arial" panose="020B0604020202020204" pitchFamily="34"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bg1"/>
                </a:solidFill>
                <a:latin typeface="Arial" panose="020B0604020202020204" pitchFamily="34"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bg1"/>
                </a:solidFill>
                <a:latin typeface="Arial" panose="020B0604020202020204" pitchFamily="34"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bg1"/>
                </a:solidFill>
                <a:latin typeface="Arial" panose="020B0604020202020204" pitchFamily="34"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chemeClr val="bg1"/>
                </a:solidFill>
                <a:latin typeface="Arial" panose="020B0604020202020204" pitchFamily="34" charset="0"/>
                <a:ea typeface="DejaVu Sans" charset="0"/>
                <a:cs typeface="DejaVu Sans" charset="0"/>
              </a:defRPr>
            </a:lvl9pPr>
          </a:lstStyle>
          <a:p>
            <a:pPr marL="0" marR="0" lvl="0" indent="0" algn="r" defTabSz="914400" rtl="0" eaLnBrk="1" fontAlgn="auto" latinLnBrk="0" hangingPunct="1">
              <a:lnSpc>
                <a:spcPct val="100000"/>
              </a:lnSpc>
              <a:spcBef>
                <a:spcPts val="0"/>
              </a:spcBef>
              <a:spcAft>
                <a:spcPts val="0"/>
              </a:spcAft>
              <a:buClrTx/>
              <a:buSzTx/>
              <a:buFontTx/>
              <a:buNone/>
              <a:tabLst>
                <a:tab pos="723900" algn="l"/>
                <a:tab pos="1447800" algn="l"/>
                <a:tab pos="2171700" algn="l"/>
                <a:tab pos="2895600" algn="l"/>
              </a:tabLst>
              <a:defRPr/>
            </a:pPr>
            <a:fld id="{1A28CB05-94CC-4E29-BDB3-3329BA55FA31}" type="slidenum">
              <a:rPr kumimoji="0" lang="en-US" altLang="en-US" sz="1200" b="0" i="0" u="none" strike="noStrike" kern="1200" cap="none" spc="0" normalizeH="0" baseline="0" noProof="0">
                <a:ln>
                  <a:noFill/>
                </a:ln>
                <a:solidFill>
                  <a:srgbClr val="000000"/>
                </a:solidFill>
                <a:effectLst/>
                <a:uLnTx/>
                <a:uFillTx/>
                <a:latin typeface="Calibri" panose="020F0502020204030204" pitchFamily="34" charset="0"/>
              </a:rPr>
              <a:pPr marL="0" marR="0" lvl="0" indent="0" algn="r" defTabSz="914400" rtl="0" eaLnBrk="1" fontAlgn="auto" latinLnBrk="0" hangingPunct="1">
                <a:lnSpc>
                  <a:spcPct val="100000"/>
                </a:lnSpc>
                <a:spcBef>
                  <a:spcPts val="0"/>
                </a:spcBef>
                <a:spcAft>
                  <a:spcPts val="0"/>
                </a:spcAft>
                <a:buClrTx/>
                <a:buSzTx/>
                <a:buFontTx/>
                <a:buNone/>
                <a:tabLst>
                  <a:tab pos="723900" algn="l"/>
                  <a:tab pos="1447800" algn="l"/>
                  <a:tab pos="2171700" algn="l"/>
                  <a:tab pos="2895600" algn="l"/>
                </a:tabLst>
                <a:defRPr/>
              </a:pPr>
              <a:t>49</a:t>
            </a:fld>
            <a:endParaRPr kumimoji="0" lang="en-US" altLang="en-US" sz="1200" b="0" i="0" u="none" strike="noStrike" kern="1200" cap="none" spc="0" normalizeH="0" baseline="0" noProof="0" dirty="0">
              <a:ln>
                <a:noFill/>
              </a:ln>
              <a:solidFill>
                <a:srgbClr val="000000"/>
              </a:solidFill>
              <a:effectLst/>
              <a:uLnTx/>
              <a:uFillTx/>
              <a:latin typeface="Calibri" panose="020F0502020204030204" pitchFamily="34" charset="0"/>
            </a:endParaRPr>
          </a:p>
        </p:txBody>
      </p:sp>
      <p:sp>
        <p:nvSpPr>
          <p:cNvPr id="84995" name="Rectangle 1"/>
          <p:cNvSpPr>
            <a:spLocks noGrp="1" noRot="1" noChangeAspect="1" noChangeArrowheads="1" noTextEdit="1"/>
          </p:cNvSpPr>
          <p:nvPr>
            <p:ph type="sldImg"/>
          </p:nvPr>
        </p:nvSpPr>
        <p:spPr>
          <a:xfrm>
            <a:off x="1209675" y="685800"/>
            <a:ext cx="4438650" cy="3429000"/>
          </a:xfrm>
          <a:solidFill>
            <a:srgbClr val="FFFFFF"/>
          </a:solidFill>
          <a:ln/>
        </p:spPr>
      </p:sp>
      <p:sp>
        <p:nvSpPr>
          <p:cNvPr id="84996" name="Text Box 2"/>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spcBef>
                <a:spcPts val="450"/>
              </a:spcBef>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en-US" sz="1400" u="sng" dirty="0">
                <a:latin typeface="Century Gothic" panose="020B0502020202020204" pitchFamily="34" charset="0"/>
                <a:ea typeface="DejaVu Sans" charset="0"/>
                <a:cs typeface="DejaVu Sans" charset="0"/>
              </a:rPr>
              <a:t>Speaker notes:</a:t>
            </a:r>
          </a:p>
          <a:p>
            <a:pPr>
              <a:spcBef>
                <a:spcPts val="450"/>
              </a:spcBef>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en-US" sz="1400" dirty="0">
                <a:latin typeface="Century Gothic" panose="020B0502020202020204" pitchFamily="34" charset="0"/>
                <a:ea typeface="DejaVu Sans" charset="0"/>
                <a:cs typeface="DejaVu Sans" charset="0"/>
              </a:rPr>
              <a:t>This is a diagram which simply demonstrates the effect of a program over time. The lower line shows that without the program, the effect we are looking at has a certain natural trend. It could be upward or downward or some other trend. For instance, deaths could have been declining well before your program as a result of overall improvements in housing and nutrition in a population. The upper curve shows what happens when you intervene; for instance, you introduce a better curriculum in a school, as well as better teachers, and there is an increase in the overall math scores. The evaluator would then compare the trend before the intervention to that after the intervention. The difference—the red part of the diagram—is the program or intervention effect.</a:t>
            </a:r>
            <a:endParaRPr lang="en-US" altLang="en-US" dirty="0">
              <a:latin typeface="Calibri" panose="020F0502020204030204" pitchFamily="34" charset="0"/>
              <a:ea typeface="DejaVu Sans" charset="0"/>
              <a:cs typeface="DejaVu Sans" charset="0"/>
            </a:endParaRPr>
          </a:p>
        </p:txBody>
      </p:sp>
      <p:sp>
        <p:nvSpPr>
          <p:cNvPr id="84997" name="Text Box 3"/>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9pPr>
          </a:lstStyle>
          <a:p>
            <a:pPr marL="0" marR="0" lvl="0" indent="0" algn="r" defTabSz="457200" rtl="0" eaLnBrk="1" fontAlgn="base" latinLnBrk="0" hangingPunct="1">
              <a:lnSpc>
                <a:spcPct val="100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69E03F84-55F0-4C65-8EF7-AA7419EA562D}" type="slidenum">
              <a:rPr kumimoji="0" lang="en-US" altLang="en-US" sz="1200" b="0" i="0" u="none" strike="noStrike" kern="1200" cap="none" spc="0" normalizeH="0" baseline="0" noProof="0">
                <a:ln>
                  <a:noFill/>
                </a:ln>
                <a:solidFill>
                  <a:srgbClr val="000000"/>
                </a:solidFill>
                <a:effectLst/>
                <a:uLnTx/>
                <a:uFillTx/>
                <a:latin typeface="Calibri" panose="020F0502020204030204" pitchFamily="34" charset="0"/>
              </a:rPr>
              <a:pPr marL="0" marR="0" lvl="0" indent="0" algn="r" defTabSz="457200" rtl="0" eaLnBrk="1" fontAlgn="base" latinLnBrk="0" hangingPunct="1">
                <a:lnSpc>
                  <a:spcPct val="100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49</a:t>
            </a:fld>
            <a:endParaRPr kumimoji="0" lang="en-US" altLang="en-US" sz="1200" b="0" i="0" u="none" strike="noStrike" kern="1200" cap="none" spc="0" normalizeH="0" baseline="0" noProof="0" dirty="0">
              <a:ln>
                <a:noFill/>
              </a:ln>
              <a:solidFill>
                <a:srgbClr val="000000"/>
              </a:solidFill>
              <a:effectLst/>
              <a:uLnTx/>
              <a:uFillTx/>
              <a:latin typeface="Calibri" panose="020F0502020204030204" pitchFamily="34" charset="0"/>
            </a:endParaRPr>
          </a:p>
        </p:txBody>
      </p:sp>
    </p:spTree>
    <p:extLst>
      <p:ext uri="{BB962C8B-B14F-4D97-AF65-F5344CB8AC3E}">
        <p14:creationId xmlns:p14="http://schemas.microsoft.com/office/powerpoint/2010/main" val="173984469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15BC2C78-E1FB-4652-B473-5088C46C1B46}" type="slidenum">
              <a:rPr lang="en-US" smtClean="0">
                <a:latin typeface="Arial" pitchFamily="34" charset="0"/>
              </a:rPr>
              <a:pPr/>
              <a:t>50</a:t>
            </a:fld>
            <a:endParaRPr lang="en-US" dirty="0">
              <a:latin typeface="Arial" pitchFamily="34"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xfrm>
            <a:off x="914400" y="4343400"/>
            <a:ext cx="5029200" cy="4114800"/>
          </a:xfrm>
          <a:noFill/>
          <a:ln/>
        </p:spPr>
        <p:txBody>
          <a:bodyPr/>
          <a:lstStyle/>
          <a:p>
            <a:r>
              <a:rPr lang="en-US" sz="1400" dirty="0">
                <a:latin typeface="Century Gothic" panose="020B0502020202020204" pitchFamily="34" charset="0"/>
              </a:rPr>
              <a:t>The next section of the plan will describe how the information that the M&amp;E plan describes will be disseminated and used.</a:t>
            </a:r>
          </a:p>
          <a:p>
            <a:endParaRPr lang="en-US" sz="1400" dirty="0">
              <a:latin typeface="Century Gothic" panose="020B0502020202020204" pitchFamily="34" charset="0"/>
            </a:endParaRPr>
          </a:p>
          <a:p>
            <a:r>
              <a:rPr lang="en-US" sz="1400" dirty="0">
                <a:latin typeface="Century Gothic" panose="020B0502020202020204" pitchFamily="34" charset="0"/>
              </a:rPr>
              <a:t>This ensures that findings from M&amp;E efforts are not wasted because they were not shared. Desired information should be defined at the beginning of the M&amp;E planning stage so that results and feedback are planned accordingly. This portion of the plan highlights that skills in communicating to a variety of audiences, including policymakers and program officials, are critical.</a:t>
            </a:r>
          </a:p>
          <a:p>
            <a:endParaRPr lang="en-US" sz="1400" dirty="0">
              <a:latin typeface="Century Gothic" panose="020B0502020202020204" pitchFamily="34" charset="0"/>
            </a:endParaRPr>
          </a:p>
          <a:p>
            <a:r>
              <a:rPr lang="en-US" sz="1400" dirty="0">
                <a:latin typeface="Century Gothic" panose="020B0502020202020204" pitchFamily="34" charset="0"/>
              </a:rPr>
              <a:t>A database may be used to store indicator information or catalogue research findings and other resources.</a:t>
            </a:r>
          </a:p>
          <a:p>
            <a:endParaRPr lang="en-US" sz="1400" dirty="0">
              <a:latin typeface="Century Gothic" panose="020B0502020202020204" pitchFamily="34" charset="0"/>
            </a:endParaRPr>
          </a:p>
          <a:p>
            <a:r>
              <a:rPr lang="en-US" sz="1400" dirty="0">
                <a:latin typeface="Century Gothic" panose="020B0502020202020204" pitchFamily="34" charset="0"/>
              </a:rPr>
              <a:t>Users of the various types of information should be clearly defined and the reports that will be produced described.</a:t>
            </a:r>
          </a:p>
          <a:p>
            <a:endParaRPr lang="en-US" sz="1400" dirty="0">
              <a:latin typeface="Century Gothic" panose="020B0502020202020204" pitchFamily="34" charset="0"/>
            </a:endParaRPr>
          </a:p>
          <a:p>
            <a:r>
              <a:rPr lang="en-US" sz="1400" dirty="0">
                <a:latin typeface="Century Gothic" panose="020B0502020202020204" pitchFamily="34" charset="0"/>
              </a:rPr>
              <a:t>Sometimes, information utilization models will be used and these should be listed. This would create a picture of how information is kept, disseminated, and utilized by policymakers and others.</a:t>
            </a:r>
          </a:p>
        </p:txBody>
      </p:sp>
    </p:spTree>
    <p:extLst>
      <p:ext uri="{BB962C8B-B14F-4D97-AF65-F5344CB8AC3E}">
        <p14:creationId xmlns:p14="http://schemas.microsoft.com/office/powerpoint/2010/main" val="339939682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entury Gothic" panose="020B0502020202020204" pitchFamily="34" charset="0"/>
              </a:rPr>
              <a:t>Source: This was adapted from the United States Environmental Protection Agency’s (</a:t>
            </a:r>
            <a:r>
              <a:rPr lang="en-US" sz="1400" i="1" dirty="0">
                <a:latin typeface="Century Gothic" panose="020B0502020202020204" pitchFamily="34" charset="0"/>
              </a:rPr>
              <a:t>US EPA) State and Local Climate and Energy Program November 18, 2014.</a:t>
            </a:r>
            <a:endParaRPr lang="en-US" sz="1400" i="1" dirty="0">
              <a:solidFill>
                <a:srgbClr val="FF0000"/>
              </a:solidFill>
              <a:latin typeface="Century Gothic" panose="020B0502020202020204" pitchFamily="34" charset="0"/>
            </a:endParaRPr>
          </a:p>
        </p:txBody>
      </p:sp>
      <p:sp>
        <p:nvSpPr>
          <p:cNvPr id="4" name="Slide Number Placeholder 3"/>
          <p:cNvSpPr>
            <a:spLocks noGrp="1"/>
          </p:cNvSpPr>
          <p:nvPr>
            <p:ph type="sldNum" sz="quarter" idx="10"/>
          </p:nvPr>
        </p:nvSpPr>
        <p:spPr/>
        <p:txBody>
          <a:bodyPr/>
          <a:lstStyle/>
          <a:p>
            <a:fld id="{A0803D9C-BB4A-488F-97F9-D67B4CA7304A}" type="slidenum">
              <a:rPr lang="en-GB" smtClean="0"/>
              <a:t>51</a:t>
            </a:fld>
            <a:endParaRPr lang="en-GB" dirty="0"/>
          </a:p>
        </p:txBody>
      </p:sp>
    </p:spTree>
    <p:extLst>
      <p:ext uri="{BB962C8B-B14F-4D97-AF65-F5344CB8AC3E}">
        <p14:creationId xmlns:p14="http://schemas.microsoft.com/office/powerpoint/2010/main" val="356082193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95F88AC8-8E44-4064-A783-1E2823B33D4B}" type="slidenum">
              <a:rPr lang="en-US" smtClean="0">
                <a:latin typeface="Arial" pitchFamily="34" charset="0"/>
              </a:rPr>
              <a:pPr/>
              <a:t>52</a:t>
            </a:fld>
            <a:endParaRPr lang="en-US" dirty="0">
              <a:latin typeface="Arial" pitchFamily="34"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entury Gothic" panose="020B0502020202020204" pitchFamily="34" charset="0"/>
              </a:rPr>
              <a:t>Refer to the case study on control and management of the JE outbreak.</a:t>
            </a:r>
          </a:p>
          <a:p>
            <a:endParaRPr lang="en-US" sz="1400" b="1" u="sng" dirty="0">
              <a:latin typeface="Century Gothic" panose="020B0502020202020204" pitchFamily="34" charset="0"/>
            </a:endParaRPr>
          </a:p>
          <a:p>
            <a:r>
              <a:rPr lang="en-US" sz="1400" b="1" u="sng" dirty="0">
                <a:latin typeface="Century Gothic" panose="020B0502020202020204" pitchFamily="34" charset="0"/>
              </a:rPr>
              <a:t>Class activity 4</a:t>
            </a:r>
            <a:r>
              <a:rPr lang="en-US" sz="1400" b="1" dirty="0">
                <a:latin typeface="Century Gothic" panose="020B0502020202020204" pitchFamily="34" charset="0"/>
              </a:rPr>
              <a:t>:</a:t>
            </a:r>
          </a:p>
          <a:p>
            <a:r>
              <a:rPr lang="en-US" sz="1400" b="0" dirty="0">
                <a:latin typeface="Century Gothic" panose="020B0502020202020204" pitchFamily="34" charset="0"/>
              </a:rPr>
              <a:t>Gather into your groups and develop a data collection matrix for your project. Please consider the issues listed above. You have 30 minutes for this group exercise. Then, each group will have 7 minutes to share their results with the rest of the class.</a:t>
            </a:r>
          </a:p>
        </p:txBody>
      </p:sp>
    </p:spTree>
    <p:extLst>
      <p:ext uri="{BB962C8B-B14F-4D97-AF65-F5344CB8AC3E}">
        <p14:creationId xmlns:p14="http://schemas.microsoft.com/office/powerpoint/2010/main" val="26193202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319866028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718EE964-92B5-44F6-9857-171EABF6110E}" type="slidenum">
              <a:rPr lang="en-US" smtClean="0">
                <a:latin typeface="Arial" pitchFamily="34" charset="0"/>
              </a:rPr>
              <a:pPr/>
              <a:t>54</a:t>
            </a:fld>
            <a:endParaRPr lang="en-US" dirty="0">
              <a:latin typeface="Arial" pitchFamily="34"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xfrm>
            <a:off x="914400" y="4343400"/>
            <a:ext cx="5029200" cy="4114800"/>
          </a:xfrm>
          <a:noFill/>
          <a:ln/>
        </p:spPr>
        <p:txBody>
          <a:bodyPr/>
          <a:lstStyle/>
          <a:p>
            <a:r>
              <a:rPr lang="en-US" sz="1400" u="sng" dirty="0">
                <a:latin typeface="Century Gothic" panose="020B0502020202020204" pitchFamily="34" charset="0"/>
              </a:rPr>
              <a:t>Speaker notes:</a:t>
            </a:r>
            <a:endParaRPr lang="en-US" sz="1400" dirty="0">
              <a:latin typeface="Century Gothic" panose="020B0502020202020204" pitchFamily="34" charset="0"/>
            </a:endParaRPr>
          </a:p>
          <a:p>
            <a:r>
              <a:rPr lang="en-US" sz="1400" dirty="0">
                <a:latin typeface="Century Gothic" panose="020B0502020202020204" pitchFamily="34" charset="0"/>
              </a:rPr>
              <a:t>The previous sections outlined what the M&amp;E unit will do and the information that will be collected, stored, and disseminated. The next section of the M&amp;E plan details what capacity is needed to implement those functions and how this will be addressed.</a:t>
            </a:r>
          </a:p>
          <a:p>
            <a:endParaRPr lang="en-US" u="sng" dirty="0">
              <a:latin typeface="Arial" pitchFamily="34" charset="0"/>
            </a:endParaRPr>
          </a:p>
        </p:txBody>
      </p:sp>
    </p:spTree>
    <p:extLst>
      <p:ext uri="{BB962C8B-B14F-4D97-AF65-F5344CB8AC3E}">
        <p14:creationId xmlns:p14="http://schemas.microsoft.com/office/powerpoint/2010/main" val="426431074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6D03D3BF-D1C6-4330-9594-FFF8E76C5F0A}" type="slidenum">
              <a:rPr lang="en-US" smtClean="0">
                <a:latin typeface="Arial" pitchFamily="34" charset="0"/>
              </a:rPr>
              <a:pPr/>
              <a:t>55</a:t>
            </a:fld>
            <a:endParaRPr lang="en-US" dirty="0">
              <a:latin typeface="Arial" pitchFamily="34"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r>
              <a:rPr lang="en-US" sz="1400" u="sng" dirty="0">
                <a:latin typeface="Century Gothic" panose="020B0502020202020204" pitchFamily="34" charset="0"/>
              </a:rPr>
              <a:t>Speaker notes:</a:t>
            </a:r>
            <a:endParaRPr lang="en-US" sz="1400" dirty="0">
              <a:latin typeface="Century Gothic" panose="020B0502020202020204" pitchFamily="34" charset="0"/>
            </a:endParaRPr>
          </a:p>
          <a:p>
            <a:r>
              <a:rPr lang="en-US" sz="1400" dirty="0">
                <a:latin typeface="Century Gothic" panose="020B0502020202020204" pitchFamily="34" charset="0"/>
              </a:rPr>
              <a:t>The costs of the various components of an M&amp;E system will also determine its complexity. Costs that should be considered are those related to the cost of data collection and information dissemination and use and those for M&amp;E coordination.</a:t>
            </a:r>
          </a:p>
          <a:p>
            <a:endParaRPr lang="en-US" sz="1400" dirty="0">
              <a:latin typeface="Century Gothic" panose="020B0502020202020204" pitchFamily="34" charset="0"/>
            </a:endParaRPr>
          </a:p>
          <a:p>
            <a:r>
              <a:rPr lang="en-US" sz="1400" dirty="0">
                <a:latin typeface="Century Gothic" panose="020B0502020202020204" pitchFamily="34" charset="0"/>
              </a:rPr>
              <a:t>The next slide will provide an idea about the relative costs of different information systems. The costs of information dissemination and use include those of publishing reports and holding dissemination meetings. The costs of the program’s M&amp;E unit for the coordination of information collection and facility of information use are primarily related to the cost of the human resources and the infrastructure and technology to support them.</a:t>
            </a:r>
          </a:p>
        </p:txBody>
      </p:sp>
    </p:spTree>
    <p:extLst>
      <p:ext uri="{BB962C8B-B14F-4D97-AF65-F5344CB8AC3E}">
        <p14:creationId xmlns:p14="http://schemas.microsoft.com/office/powerpoint/2010/main" val="3191104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GB" sz="1400" u="sng" dirty="0">
                <a:latin typeface="Century Gothic" panose="020B0502020202020204" pitchFamily="34" charset="0"/>
              </a:rPr>
              <a:t>Speaker notes:</a:t>
            </a:r>
          </a:p>
          <a:p>
            <a:pPr marL="640080" lvl="1" indent="-274320">
              <a:buFont typeface="Wingdings" panose="05000000000000000000" pitchFamily="2" charset="2"/>
              <a:buChar char="§"/>
            </a:pPr>
            <a:r>
              <a:rPr lang="en-GB" sz="1400" dirty="0">
                <a:latin typeface="Century Gothic" panose="020B0502020202020204" pitchFamily="34" charset="0"/>
              </a:rPr>
              <a:t>Tracking results involves implementation of the M&amp;E plan, which was discussed in detail in Session 1</a:t>
            </a:r>
          </a:p>
          <a:p>
            <a:pPr marL="640080" lvl="1" indent="-274320">
              <a:buFont typeface="Wingdings" panose="05000000000000000000" pitchFamily="2" charset="2"/>
              <a:buChar char="§"/>
            </a:pPr>
            <a:r>
              <a:rPr lang="en-GB" sz="1400" dirty="0">
                <a:latin typeface="Century Gothic" panose="020B0502020202020204" pitchFamily="34" charset="0"/>
              </a:rPr>
              <a:t>Emphasise that tracking results is not a static process—it continues with the project until the end, and sometimes even a few months afterwards</a:t>
            </a:r>
          </a:p>
          <a:p>
            <a:endParaRPr dirty="0"/>
          </a:p>
        </p:txBody>
      </p:sp>
    </p:spTree>
    <p:extLst>
      <p:ext uri="{BB962C8B-B14F-4D97-AF65-F5344CB8AC3E}">
        <p14:creationId xmlns:p14="http://schemas.microsoft.com/office/powerpoint/2010/main" val="168535250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0BD5E83A-8A48-4380-AEEC-6A857A503BC7}" type="slidenum">
              <a:rPr lang="en-US" smtClean="0">
                <a:latin typeface="Arial" pitchFamily="34" charset="0"/>
              </a:rPr>
              <a:pPr/>
              <a:t>56</a:t>
            </a:fld>
            <a:endParaRPr lang="en-US" dirty="0">
              <a:latin typeface="Arial" pitchFamily="34"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r>
              <a:rPr lang="en-US" sz="1400" u="sng" dirty="0">
                <a:latin typeface="Century Gothic" panose="020B0502020202020204" pitchFamily="34" charset="0"/>
              </a:rPr>
              <a:t>Speaker notes:</a:t>
            </a:r>
            <a:endParaRPr lang="en-US" sz="1400" dirty="0">
              <a:latin typeface="Century Gothic" panose="020B0502020202020204" pitchFamily="34" charset="0"/>
            </a:endParaRPr>
          </a:p>
          <a:p>
            <a:r>
              <a:rPr lang="en-US" sz="1400" dirty="0">
                <a:latin typeface="Century Gothic" panose="020B0502020202020204" pitchFamily="34" charset="0"/>
              </a:rPr>
              <a:t>This example is for a more general system, but many of the components add to the overall HIV/AIDS M&amp;E system at the national level. For example, the DHS measures behavior change, disease surveillance, and opportunistic infections such as TB.</a:t>
            </a:r>
          </a:p>
          <a:p>
            <a:endParaRPr lang="en-US" sz="1400" dirty="0">
              <a:latin typeface="Century Gothic" panose="020B0502020202020204" pitchFamily="34" charset="0"/>
            </a:endParaRPr>
          </a:p>
          <a:p>
            <a:r>
              <a:rPr lang="en-US" sz="1400" dirty="0">
                <a:latin typeface="Century Gothic" panose="020B0502020202020204" pitchFamily="34" charset="0"/>
              </a:rPr>
              <a:t>There are not many studies about the relative costs of different information systems. One study in Tanzania looked at the costs of information systems that collected health-related indicators. The results are presented here.</a:t>
            </a:r>
          </a:p>
          <a:p>
            <a:endParaRPr lang="en-US" sz="1400" dirty="0">
              <a:latin typeface="Century Gothic" panose="020B0502020202020204" pitchFamily="34" charset="0"/>
            </a:endParaRPr>
          </a:p>
          <a:p>
            <a:r>
              <a:rPr lang="en-US" sz="1400" dirty="0">
                <a:latin typeface="Century Gothic" panose="020B0502020202020204" pitchFamily="34" charset="0"/>
              </a:rPr>
              <a:t>The authors of this document remind us that the estimates should be compared with caution because of the differing abilities of the organizations to account for their costs. For example, while all the estimates are supposed to be based on costs, the estimates for integrated disease surveillance are based on budgets.</a:t>
            </a:r>
          </a:p>
          <a:p>
            <a:endParaRPr lang="en-US" sz="1400" dirty="0">
              <a:latin typeface="Century Gothic" panose="020B0502020202020204" pitchFamily="34" charset="0"/>
            </a:endParaRPr>
          </a:p>
          <a:p>
            <a:r>
              <a:rPr lang="en-US" sz="1400" dirty="0">
                <a:latin typeface="Century Gothic" panose="020B0502020202020204" pitchFamily="34" charset="0"/>
              </a:rPr>
              <a:t>These systems not only differ in the frequency of data collection, but they differ in the number of people that data is collected from. In Tanzania, the National Sentinel System is a system that looks at the health issues of four distinct geographically-based populations. The HMIS covers the entire nation geographically, but only for people who attend health facilities. The IDS and vital registration systems are supposed to cover the entire population of the nation.</a:t>
            </a:r>
          </a:p>
          <a:p>
            <a:endParaRPr lang="en-US" sz="1400" dirty="0">
              <a:latin typeface="Century Gothic" panose="020B0502020202020204" pitchFamily="34" charset="0"/>
            </a:endParaRPr>
          </a:p>
          <a:p>
            <a:r>
              <a:rPr lang="en-US" sz="1400" dirty="0">
                <a:latin typeface="Century Gothic" panose="020B0502020202020204" pitchFamily="34" charset="0"/>
              </a:rPr>
              <a:t>The DHS and household budget survey only survey a nationally-representative sample of households. The national census covers the entire population.</a:t>
            </a:r>
          </a:p>
          <a:p>
            <a:endParaRPr lang="en-US" sz="1400" dirty="0">
              <a:latin typeface="Century Gothic" panose="020B0502020202020204" pitchFamily="34" charset="0"/>
            </a:endParaRPr>
          </a:p>
          <a:p>
            <a:r>
              <a:rPr lang="en-US" sz="1400" u="sng" dirty="0">
                <a:latin typeface="Century Gothic" panose="020B0502020202020204" pitchFamily="34" charset="0"/>
              </a:rPr>
              <a:t>Group discussion</a:t>
            </a:r>
            <a:endParaRPr lang="en-US" sz="1400" dirty="0">
              <a:latin typeface="Century Gothic" panose="020B0502020202020204" pitchFamily="34" charset="0"/>
            </a:endParaRPr>
          </a:p>
          <a:p>
            <a:r>
              <a:rPr lang="en-US" sz="1400" dirty="0">
                <a:latin typeface="Century Gothic" panose="020B0502020202020204" pitchFamily="34" charset="0"/>
              </a:rPr>
              <a:t>Any comments or reactions?</a:t>
            </a:r>
          </a:p>
          <a:p>
            <a:pPr marL="640080" lvl="1" indent="-274320">
              <a:buFont typeface="Wingdings" panose="05000000000000000000" pitchFamily="2" charset="2"/>
              <a:buChar char="§"/>
            </a:pPr>
            <a:r>
              <a:rPr lang="en-US" sz="1400" dirty="0">
                <a:latin typeface="Century Gothic" panose="020B0502020202020204" pitchFamily="34" charset="0"/>
              </a:rPr>
              <a:t>Cost of a national survey are just under $1,000,000</a:t>
            </a:r>
          </a:p>
          <a:p>
            <a:pPr marL="640080" lvl="1" indent="-274320">
              <a:buFont typeface="Wingdings" panose="05000000000000000000" pitchFamily="2" charset="2"/>
              <a:buChar char="§"/>
            </a:pPr>
            <a:r>
              <a:rPr lang="en-US" sz="1400" dirty="0">
                <a:latin typeface="Century Gothic" panose="020B0502020202020204" pitchFamily="34" charset="0"/>
              </a:rPr>
              <a:t>The more people that data are collected on (national census, and IDS and HMIS) the more the cost; vital registration disobeys this rule—perhaps a reflection of the weakness of the vital registration?</a:t>
            </a:r>
          </a:p>
          <a:p>
            <a:pPr marL="640080" lvl="1" indent="-274320">
              <a:buFont typeface="Wingdings" panose="05000000000000000000" pitchFamily="2" charset="2"/>
              <a:buChar char="§"/>
            </a:pPr>
            <a:r>
              <a:rPr lang="en-US" sz="1400" dirty="0">
                <a:latin typeface="Century Gothic" panose="020B0502020202020204" pitchFamily="34" charset="0"/>
              </a:rPr>
              <a:t>If the price of an HMIS is as high as they report, why would you want to use this type of information system? </a:t>
            </a:r>
          </a:p>
          <a:p>
            <a:pPr marL="640080" lvl="1" indent="-274320">
              <a:buFont typeface="Wingdings" panose="05000000000000000000" pitchFamily="2" charset="2"/>
              <a:buChar char="§"/>
            </a:pPr>
            <a:r>
              <a:rPr lang="en-US" sz="1400" dirty="0">
                <a:latin typeface="Century Gothic" panose="020B0502020202020204" pitchFamily="34" charset="0"/>
              </a:rPr>
              <a:t>If it is comprehensive, complete, and rigorous, it will give an accurate picture of health service utilization </a:t>
            </a:r>
          </a:p>
          <a:p>
            <a:pPr marL="1108710" lvl="2" indent="-285750">
              <a:buFont typeface="Arial" panose="020B0604020202020204" pitchFamily="34" charset="0"/>
              <a:buChar char="•"/>
            </a:pPr>
            <a:r>
              <a:rPr lang="en-US" sz="1400" dirty="0">
                <a:latin typeface="Century Gothic" panose="020B0502020202020204" pitchFamily="34" charset="0"/>
              </a:rPr>
              <a:t>Health service utilization information is difficult to get from a household survey</a:t>
            </a:r>
          </a:p>
          <a:p>
            <a:pPr marL="640080" lvl="1" indent="-274320">
              <a:buFont typeface="Wingdings" panose="05000000000000000000" pitchFamily="2" charset="2"/>
              <a:buChar char="§"/>
            </a:pPr>
            <a:r>
              <a:rPr lang="en-US" sz="1400" dirty="0">
                <a:latin typeface="Century Gothic" panose="020B0502020202020204" pitchFamily="34" charset="0"/>
              </a:rPr>
              <a:t>We don’t know if these HMIS costs include setting up the system, overhauling it, or upgrading it—that type of work would be more costly than maintaining the system</a:t>
            </a:r>
            <a:endParaRPr lang="en-US" sz="1400" u="sng" dirty="0">
              <a:latin typeface="Century Gothic" panose="020B0502020202020204" pitchFamily="34" charset="0"/>
            </a:endParaRPr>
          </a:p>
        </p:txBody>
      </p:sp>
    </p:spTree>
    <p:extLst>
      <p:ext uri="{BB962C8B-B14F-4D97-AF65-F5344CB8AC3E}">
        <p14:creationId xmlns:p14="http://schemas.microsoft.com/office/powerpoint/2010/main" val="396351309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ln>
            <a:miter lim="800000"/>
            <a:headEnd/>
            <a:tailEnd/>
          </a:ln>
        </p:spPr>
        <p:txBody>
          <a:bodyPr/>
          <a:lstStyle/>
          <a:p>
            <a:pPr>
              <a:defRPr/>
            </a:pPr>
            <a:fld id="{036EFB9D-21BF-420B-9603-AB356C337F5F}" type="slidenum">
              <a:rPr lang="en-US"/>
              <a:pPr>
                <a:defRPr/>
              </a:pPr>
              <a:t>57</a:t>
            </a:fld>
            <a:endParaRPr lang="en-US" dirty="0"/>
          </a:p>
        </p:txBody>
      </p:sp>
      <p:sp>
        <p:nvSpPr>
          <p:cNvPr id="849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49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r>
              <a:rPr lang="en-US" sz="1400" u="sng" dirty="0">
                <a:latin typeface="Century Gothic" panose="020B0502020202020204" pitchFamily="34" charset="0"/>
              </a:rPr>
              <a:t>Speaker notes:</a:t>
            </a:r>
          </a:p>
          <a:p>
            <a:pPr eaLnBrk="1" hangingPunct="1">
              <a:lnSpc>
                <a:spcPct val="90000"/>
              </a:lnSpc>
              <a:spcBef>
                <a:spcPct val="0"/>
              </a:spcBef>
            </a:pPr>
            <a:r>
              <a:rPr lang="en-US" sz="1400" dirty="0">
                <a:latin typeface="Century Gothic" panose="020B0502020202020204" pitchFamily="34" charset="0"/>
              </a:rPr>
              <a:t>We’ve talked about an M&amp;E unit. On this slide, we present some of the possible tasks of an M&amp;E unit. </a:t>
            </a:r>
          </a:p>
          <a:p>
            <a:pPr eaLnBrk="1" hangingPunct="1">
              <a:lnSpc>
                <a:spcPct val="90000"/>
              </a:lnSpc>
              <a:spcBef>
                <a:spcPct val="0"/>
              </a:spcBef>
            </a:pPr>
            <a:br>
              <a:rPr lang="en-US" sz="1400" dirty="0">
                <a:latin typeface="Century Gothic" panose="020B0502020202020204" pitchFamily="34" charset="0"/>
              </a:rPr>
            </a:br>
            <a:r>
              <a:rPr lang="en-US" sz="1400" dirty="0">
                <a:latin typeface="Century Gothic" panose="020B0502020202020204" pitchFamily="34" charset="0"/>
              </a:rPr>
              <a:t>The unit itself may be responsible for actually development (i.e., writing the M&amp;E plan), but in order to do so it may require the building of consensus among stakeholders and coordinating multiple activities.</a:t>
            </a:r>
          </a:p>
          <a:p>
            <a:pPr eaLnBrk="1" hangingPunct="1">
              <a:lnSpc>
                <a:spcPct val="90000"/>
              </a:lnSpc>
              <a:spcBef>
                <a:spcPct val="0"/>
              </a:spcBef>
            </a:pPr>
            <a:endParaRPr lang="en-US" sz="1400" dirty="0">
              <a:latin typeface="Century Gothic" panose="020B0502020202020204" pitchFamily="34" charset="0"/>
            </a:endParaRPr>
          </a:p>
          <a:p>
            <a:pPr eaLnBrk="1" hangingPunct="1">
              <a:lnSpc>
                <a:spcPct val="90000"/>
              </a:lnSpc>
              <a:spcBef>
                <a:spcPct val="0"/>
              </a:spcBef>
            </a:pPr>
            <a:r>
              <a:rPr lang="en-US" sz="1400" dirty="0">
                <a:latin typeface="Century Gothic" panose="020B0502020202020204" pitchFamily="34" charset="0"/>
              </a:rPr>
              <a:t>What is meant by coordination?</a:t>
            </a:r>
          </a:p>
          <a:p>
            <a:pPr marL="640080" indent="-274320" eaLnBrk="1" hangingPunct="1">
              <a:lnSpc>
                <a:spcPct val="90000"/>
              </a:lnSpc>
              <a:spcBef>
                <a:spcPct val="0"/>
              </a:spcBef>
              <a:buFont typeface="Wingdings" panose="05000000000000000000" pitchFamily="2" charset="2"/>
              <a:buChar char="§"/>
            </a:pPr>
            <a:r>
              <a:rPr lang="en-US" sz="1400" dirty="0">
                <a:latin typeface="Century Gothic" panose="020B0502020202020204" pitchFamily="34" charset="0"/>
              </a:rPr>
              <a:t>Coordinating between various program components (e.g., meeting with staff from different program areas, even within the same program; for example, within HIV/AIDS, meeting with staff from VCT, PMTCT, ARV, CS, etc., to review the indicators that will be used to monitor and evaluate their programs)</a:t>
            </a:r>
          </a:p>
          <a:p>
            <a:pPr marL="640080" indent="-274320" eaLnBrk="1" hangingPunct="1">
              <a:lnSpc>
                <a:spcPct val="90000"/>
              </a:lnSpc>
              <a:spcBef>
                <a:spcPct val="0"/>
              </a:spcBef>
              <a:buFont typeface="Wingdings" panose="05000000000000000000" pitchFamily="2" charset="2"/>
              <a:buChar char="§"/>
            </a:pPr>
            <a:r>
              <a:rPr lang="en-US" sz="1400" dirty="0">
                <a:latin typeface="Century Gothic" panose="020B0502020202020204" pitchFamily="34" charset="0"/>
              </a:rPr>
              <a:t>Coordinating between other stakeholders to avoid duplication of data collection efforts</a:t>
            </a:r>
          </a:p>
          <a:p>
            <a:pPr marL="640080" indent="-274320" eaLnBrk="1" hangingPunct="1">
              <a:lnSpc>
                <a:spcPct val="90000"/>
              </a:lnSpc>
              <a:spcBef>
                <a:spcPct val="0"/>
              </a:spcBef>
              <a:buFont typeface="Wingdings" panose="05000000000000000000" pitchFamily="2" charset="2"/>
              <a:buChar char="§"/>
            </a:pPr>
            <a:r>
              <a:rPr lang="en-US" sz="1400" dirty="0">
                <a:latin typeface="Century Gothic" panose="020B0502020202020204" pitchFamily="34" charset="0"/>
              </a:rPr>
              <a:t>Coordinating some data collection efforts (e.g., special surveys/studies)</a:t>
            </a:r>
          </a:p>
          <a:p>
            <a:pPr eaLnBrk="1" hangingPunct="1">
              <a:lnSpc>
                <a:spcPct val="90000"/>
              </a:lnSpc>
              <a:spcBef>
                <a:spcPct val="0"/>
              </a:spcBef>
            </a:pPr>
            <a:endParaRPr lang="en-US" sz="1400" dirty="0">
              <a:latin typeface="Century Gothic" panose="020B0502020202020204" pitchFamily="34" charset="0"/>
            </a:endParaRPr>
          </a:p>
          <a:p>
            <a:pPr eaLnBrk="1" hangingPunct="1">
              <a:lnSpc>
                <a:spcPct val="90000"/>
              </a:lnSpc>
              <a:spcBef>
                <a:spcPct val="0"/>
              </a:spcBef>
            </a:pPr>
            <a:r>
              <a:rPr lang="en-US" sz="1400" dirty="0">
                <a:latin typeface="Century Gothic" panose="020B0502020202020204" pitchFamily="34" charset="0"/>
              </a:rPr>
              <a:t>Data manipulation might include actual data entry and analysis.</a:t>
            </a:r>
          </a:p>
          <a:p>
            <a:pPr eaLnBrk="1" hangingPunct="1">
              <a:lnSpc>
                <a:spcPct val="90000"/>
              </a:lnSpc>
              <a:spcBef>
                <a:spcPct val="0"/>
              </a:spcBef>
            </a:pPr>
            <a:endParaRPr lang="en-US" sz="1400" dirty="0">
              <a:latin typeface="Century Gothic" panose="020B0502020202020204" pitchFamily="34" charset="0"/>
            </a:endParaRPr>
          </a:p>
          <a:p>
            <a:pPr eaLnBrk="1" hangingPunct="1">
              <a:lnSpc>
                <a:spcPct val="90000"/>
              </a:lnSpc>
              <a:spcBef>
                <a:spcPct val="0"/>
              </a:spcBef>
            </a:pPr>
            <a:r>
              <a:rPr lang="en-US" sz="1400" dirty="0">
                <a:latin typeface="Century Gothic" panose="020B0502020202020204" pitchFamily="34" charset="0"/>
              </a:rPr>
              <a:t>Reporting would include actual writing of a regular M&amp;E report or updating on indicators.</a:t>
            </a:r>
          </a:p>
          <a:p>
            <a:pPr eaLnBrk="1" hangingPunct="1">
              <a:lnSpc>
                <a:spcPct val="90000"/>
              </a:lnSpc>
              <a:spcBef>
                <a:spcPct val="0"/>
              </a:spcBef>
            </a:pPr>
            <a:endParaRPr lang="en-US" sz="1400" dirty="0">
              <a:latin typeface="Century Gothic" panose="020B0502020202020204" pitchFamily="34" charset="0"/>
            </a:endParaRPr>
          </a:p>
          <a:p>
            <a:pPr eaLnBrk="1" hangingPunct="1">
              <a:lnSpc>
                <a:spcPct val="90000"/>
              </a:lnSpc>
              <a:spcBef>
                <a:spcPct val="0"/>
              </a:spcBef>
            </a:pPr>
            <a:r>
              <a:rPr lang="en-US" sz="1400" dirty="0">
                <a:latin typeface="Century Gothic" panose="020B0502020202020204" pitchFamily="34" charset="0"/>
              </a:rPr>
              <a:t>The M&amp;E unit might be responsible for disseminating an annual M&amp;E report to all stakeholders and coordinating a review of results to assess program performance and make adjustments. </a:t>
            </a:r>
          </a:p>
          <a:p>
            <a:pPr eaLnBrk="1" hangingPunct="1">
              <a:lnSpc>
                <a:spcPct val="90000"/>
              </a:lnSpc>
              <a:spcBef>
                <a:spcPct val="0"/>
              </a:spcBef>
            </a:pPr>
            <a:endParaRPr lang="en-US" sz="1400" dirty="0">
              <a:latin typeface="Century Gothic" panose="020B0502020202020204" pitchFamily="34" charset="0"/>
            </a:endParaRPr>
          </a:p>
          <a:p>
            <a:pPr eaLnBrk="1" hangingPunct="1">
              <a:lnSpc>
                <a:spcPct val="90000"/>
              </a:lnSpc>
              <a:spcBef>
                <a:spcPct val="0"/>
              </a:spcBef>
            </a:pPr>
            <a:r>
              <a:rPr lang="en-US" sz="1400" dirty="0">
                <a:latin typeface="Century Gothic" panose="020B0502020202020204" pitchFamily="34" charset="0"/>
              </a:rPr>
              <a:t>What are some of the roles/tasks you see as the responsibility of this unit?</a:t>
            </a:r>
            <a:endParaRPr lang="en-US" sz="1000" dirty="0"/>
          </a:p>
        </p:txBody>
      </p:sp>
    </p:spTree>
    <p:extLst>
      <p:ext uri="{BB962C8B-B14F-4D97-AF65-F5344CB8AC3E}">
        <p14:creationId xmlns:p14="http://schemas.microsoft.com/office/powerpoint/2010/main" val="376209977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03D9C-BB4A-488F-97F9-D67B4CA7304A}" type="slidenum">
              <a:rPr lang="en-GB" smtClean="0"/>
              <a:t>58</a:t>
            </a:fld>
            <a:endParaRPr lang="en-GB" dirty="0"/>
          </a:p>
        </p:txBody>
      </p:sp>
    </p:spTree>
    <p:extLst>
      <p:ext uri="{BB962C8B-B14F-4D97-AF65-F5344CB8AC3E}">
        <p14:creationId xmlns:p14="http://schemas.microsoft.com/office/powerpoint/2010/main" val="172373053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z="1400" u="sng" dirty="0">
                <a:latin typeface="Century Gothic" panose="020B0502020202020204" pitchFamily="34" charset="0"/>
              </a:rPr>
              <a:t>Speaker notes:</a:t>
            </a:r>
          </a:p>
          <a:p>
            <a:pPr marL="640080" indent="-274320" eaLnBrk="1" hangingPunct="1">
              <a:buFont typeface="Wingdings" panose="05000000000000000000" pitchFamily="2" charset="2"/>
              <a:buChar char="§"/>
            </a:pPr>
            <a:r>
              <a:rPr lang="en-US" sz="1400" dirty="0">
                <a:latin typeface="Century Gothic" panose="020B0502020202020204" pitchFamily="34" charset="0"/>
              </a:rPr>
              <a:t>Sometimes need is not seen because “strategies may have been proven to work”</a:t>
            </a:r>
          </a:p>
          <a:p>
            <a:pPr marL="640080" indent="-274320" eaLnBrk="1" hangingPunct="1">
              <a:buFont typeface="Wingdings" panose="05000000000000000000" pitchFamily="2" charset="2"/>
              <a:buChar char="§"/>
            </a:pPr>
            <a:r>
              <a:rPr lang="en-US" sz="1400" dirty="0">
                <a:latin typeface="Century Gothic" panose="020B0502020202020204" pitchFamily="34" charset="0"/>
              </a:rPr>
              <a:t>Costly—stakeholders may find it a wastage of money</a:t>
            </a:r>
          </a:p>
          <a:p>
            <a:pPr marL="640080" indent="-274320" eaLnBrk="1" hangingPunct="1">
              <a:buFont typeface="Wingdings" panose="05000000000000000000" pitchFamily="2" charset="2"/>
              <a:buChar char="§"/>
            </a:pPr>
            <a:r>
              <a:rPr lang="en-US" sz="1400" dirty="0">
                <a:latin typeface="Century Gothic" panose="020B0502020202020204" pitchFamily="34" charset="0"/>
              </a:rPr>
              <a:t>Lack of expertise—the program implementing team may not</a:t>
            </a:r>
            <a:r>
              <a:rPr lang="en-US" sz="1400" baseline="0" dirty="0">
                <a:latin typeface="Century Gothic" panose="020B0502020202020204" pitchFamily="34" charset="0"/>
              </a:rPr>
              <a:t> have the technical capacity to perform M&amp;E activities</a:t>
            </a:r>
            <a:endParaRPr lang="en-US" sz="1400" dirty="0">
              <a:latin typeface="Century Gothic" panose="020B0502020202020204" pitchFamily="34" charset="0"/>
            </a:endParaRPr>
          </a:p>
          <a:p>
            <a:pPr marL="640080" indent="-274320" eaLnBrk="1" hangingPunct="1">
              <a:buFont typeface="Wingdings" panose="05000000000000000000" pitchFamily="2" charset="2"/>
              <a:buChar char="§"/>
            </a:pPr>
            <a:r>
              <a:rPr lang="en-US" sz="1400" dirty="0">
                <a:latin typeface="Century Gothic" panose="020B0502020202020204" pitchFamily="34" charset="0"/>
              </a:rPr>
              <a:t>Time consuming—properly designing and implementing an M&amp;E plan can take substantial amounts of time that may not</a:t>
            </a:r>
            <a:r>
              <a:rPr lang="en-US" sz="1400" baseline="0" dirty="0">
                <a:latin typeface="Century Gothic" panose="020B0502020202020204" pitchFamily="34" charset="0"/>
              </a:rPr>
              <a:t> be appreciated/valued by stakeholders</a:t>
            </a:r>
            <a:r>
              <a:rPr lang="en-US" sz="1400" dirty="0">
                <a:latin typeface="Century Gothic" panose="020B0502020202020204" pitchFamily="34" charset="0"/>
              </a:rPr>
              <a:t> </a:t>
            </a:r>
          </a:p>
          <a:p>
            <a:pPr marL="640080" indent="-274320" eaLnBrk="1" hangingPunct="1">
              <a:buFont typeface="Wingdings" panose="05000000000000000000" pitchFamily="2" charset="2"/>
              <a:buChar char="§"/>
            </a:pPr>
            <a:r>
              <a:rPr lang="en-US" sz="1400" dirty="0">
                <a:latin typeface="Century Gothic" panose="020B0502020202020204" pitchFamily="34" charset="0"/>
              </a:rPr>
              <a:t>Sometimes requires rigorous experimental design, which makes M&amp;E activities unaffordable and unattainable for small-scale programs</a:t>
            </a:r>
          </a:p>
          <a:p>
            <a:endParaRPr lang="en-GB" dirty="0"/>
          </a:p>
        </p:txBody>
      </p:sp>
      <p:sp>
        <p:nvSpPr>
          <p:cNvPr id="68612" name="Slide Number Placeholder 3"/>
          <p:cNvSpPr>
            <a:spLocks noGrp="1"/>
          </p:cNvSpPr>
          <p:nvPr>
            <p:ph type="sldNum" sz="quarter" idx="5"/>
          </p:nvPr>
        </p:nvSpPr>
        <p:spPr bwMode="auto">
          <a:ln>
            <a:miter lim="800000"/>
            <a:headEnd/>
            <a:tailEnd/>
          </a:ln>
        </p:spPr>
        <p:txBody>
          <a:bodyPr/>
          <a:lstStyle/>
          <a:p>
            <a:pPr>
              <a:defRPr/>
            </a:pPr>
            <a:fld id="{02415F01-E076-4EB1-BA7A-EA03DBA0BDAE}" type="slidenum">
              <a:rPr lang="en-US"/>
              <a:pPr>
                <a:defRPr/>
              </a:pPr>
              <a:t>59</a:t>
            </a:fld>
            <a:endParaRPr lang="en-US" dirty="0"/>
          </a:p>
        </p:txBody>
      </p:sp>
    </p:spTree>
    <p:extLst>
      <p:ext uri="{BB962C8B-B14F-4D97-AF65-F5344CB8AC3E}">
        <p14:creationId xmlns:p14="http://schemas.microsoft.com/office/powerpoint/2010/main" val="132213510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1400" u="sng" dirty="0">
                <a:solidFill>
                  <a:srgbClr val="FF0000"/>
                </a:solidFill>
                <a:latin typeface="Century Gothic" panose="020B0502020202020204" pitchFamily="34" charset="0"/>
              </a:rPr>
              <a:t>Speaker notes:</a:t>
            </a:r>
            <a:endParaRPr lang="en-US" sz="1400" u="sng" kern="0" dirty="0">
              <a:latin typeface="Century Gothic" panose="020B0502020202020204" pitchFamily="34" charset="0"/>
            </a:endParaRPr>
          </a:p>
          <a:p>
            <a:pPr marL="640080" lvl="0" indent="-274320" algn="just">
              <a:lnSpc>
                <a:spcPct val="90000"/>
              </a:lnSpc>
              <a:spcBef>
                <a:spcPts val="1000"/>
              </a:spcBef>
              <a:buFont typeface="Wingdings" panose="05000000000000000000" pitchFamily="2" charset="2"/>
              <a:buChar char="§"/>
            </a:pPr>
            <a:r>
              <a:rPr lang="en-US" sz="1400" kern="0" dirty="0">
                <a:latin typeface="Century Gothic" panose="020B0502020202020204" pitchFamily="34" charset="0"/>
              </a:rPr>
              <a:t>Session 1 introduced us to the development and components of an M&amp;E plan </a:t>
            </a:r>
          </a:p>
          <a:p>
            <a:pPr marL="640080" lvl="0" indent="-274320" algn="just">
              <a:lnSpc>
                <a:spcPct val="90000"/>
              </a:lnSpc>
              <a:spcBef>
                <a:spcPts val="1000"/>
              </a:spcBef>
              <a:buFont typeface="Wingdings" panose="05000000000000000000" pitchFamily="2" charset="2"/>
              <a:buChar char="§"/>
            </a:pPr>
            <a:r>
              <a:rPr lang="en-US" sz="1400" kern="0" dirty="0">
                <a:latin typeface="Century Gothic" panose="020B0502020202020204" pitchFamily="34" charset="0"/>
              </a:rPr>
              <a:t>In this session, we covered implementing an M&amp;E plan and tracking program results. Specifically:</a:t>
            </a:r>
          </a:p>
          <a:p>
            <a:pPr marL="1097280" lvl="1" indent="-274320" algn="just">
              <a:buFont typeface="Arial" panose="020B0604020202020204" pitchFamily="34" charset="0"/>
              <a:buChar char="•"/>
            </a:pPr>
            <a:r>
              <a:rPr lang="en-US" sz="1400" dirty="0">
                <a:latin typeface="Century Gothic" panose="020B0502020202020204" pitchFamily="34" charset="0"/>
              </a:rPr>
              <a:t>Definition: What is meant by tracking program results </a:t>
            </a:r>
            <a:endParaRPr lang="en-GB" sz="1400" dirty="0">
              <a:latin typeface="Century Gothic" panose="020B0502020202020204" pitchFamily="34" charset="0"/>
            </a:endParaRPr>
          </a:p>
          <a:p>
            <a:pPr marL="1097280" lvl="1" indent="-274320" algn="just">
              <a:buFont typeface="Arial" panose="020B0604020202020204" pitchFamily="34" charset="0"/>
              <a:buChar char="•"/>
            </a:pPr>
            <a:r>
              <a:rPr lang="en-US" sz="1400" dirty="0">
                <a:latin typeface="Century Gothic" panose="020B0502020202020204" pitchFamily="34" charset="0"/>
              </a:rPr>
              <a:t>Importance of tracking program results</a:t>
            </a:r>
          </a:p>
          <a:p>
            <a:pPr marL="1097280" lvl="1" indent="-274320" algn="just">
              <a:buFont typeface="Arial" panose="020B0604020202020204" pitchFamily="34" charset="0"/>
              <a:buChar char="•"/>
            </a:pPr>
            <a:r>
              <a:rPr lang="en-US" sz="1400" dirty="0">
                <a:latin typeface="Century Gothic" panose="020B0502020202020204" pitchFamily="34" charset="0"/>
              </a:rPr>
              <a:t>Key steps in tracking program results</a:t>
            </a:r>
            <a:endParaRPr lang="en-GB" sz="1400" dirty="0">
              <a:latin typeface="Century Gothic" panose="020B0502020202020204" pitchFamily="34" charset="0"/>
            </a:endParaRPr>
          </a:p>
          <a:p>
            <a:pPr marL="1097280" lvl="1" indent="-274320" algn="just">
              <a:buFont typeface="Arial" panose="020B0604020202020204" pitchFamily="34" charset="0"/>
              <a:buChar char="•"/>
            </a:pPr>
            <a:r>
              <a:rPr lang="en-US" sz="1400" dirty="0">
                <a:latin typeface="Century Gothic" panose="020B0502020202020204" pitchFamily="34" charset="0"/>
              </a:rPr>
              <a:t>Selecting and evaluating key performance indicators to monitor outcomes</a:t>
            </a:r>
          </a:p>
          <a:p>
            <a:pPr marL="1097280" lvl="1" indent="-274320">
              <a:buFont typeface="Arial" panose="020B0604020202020204" pitchFamily="34" charset="0"/>
              <a:buChar char="•"/>
            </a:pPr>
            <a:r>
              <a:rPr lang="en-US" sz="1400" kern="1200" dirty="0">
                <a:solidFill>
                  <a:schemeClr val="tx1"/>
                </a:solidFill>
                <a:effectLst/>
                <a:latin typeface="Century Gothic" panose="020B0502020202020204" pitchFamily="34" charset="0"/>
                <a:ea typeface="+mn-ea"/>
                <a:cs typeface="+mn-cs"/>
              </a:rPr>
              <a:t>Developing a data collection plan</a:t>
            </a:r>
          </a:p>
          <a:p>
            <a:pPr marL="1097280" lvl="1" indent="-274320">
              <a:buFont typeface="Arial" panose="020B0604020202020204" pitchFamily="34" charset="0"/>
              <a:buChar char="•"/>
            </a:pPr>
            <a:r>
              <a:rPr lang="en-US" sz="1400" kern="1200" dirty="0">
                <a:solidFill>
                  <a:schemeClr val="tx1"/>
                </a:solidFill>
                <a:effectLst/>
                <a:latin typeface="Century Gothic" panose="020B0502020202020204" pitchFamily="34" charset="0"/>
                <a:ea typeface="+mn-ea"/>
                <a:cs typeface="+mn-cs"/>
              </a:rPr>
              <a:t>Data analysis</a:t>
            </a:r>
          </a:p>
          <a:p>
            <a:pPr marL="1097280" lvl="1" indent="-274320">
              <a:buFont typeface="Arial" panose="020B0604020202020204" pitchFamily="34" charset="0"/>
              <a:buChar char="•"/>
            </a:pPr>
            <a:r>
              <a:rPr lang="en-US" sz="1400" kern="1200" dirty="0">
                <a:solidFill>
                  <a:schemeClr val="tx1"/>
                </a:solidFill>
                <a:effectLst/>
                <a:latin typeface="Century Gothic" panose="020B0502020202020204" pitchFamily="34" charset="0"/>
                <a:ea typeface="+mn-ea"/>
                <a:cs typeface="+mn-cs"/>
              </a:rPr>
              <a:t>Dissemination plan</a:t>
            </a:r>
          </a:p>
          <a:p>
            <a:pPr marL="1097280" lvl="1" indent="-274320">
              <a:buFont typeface="Arial" panose="020B0604020202020204" pitchFamily="34" charset="0"/>
              <a:buChar char="•"/>
            </a:pPr>
            <a:r>
              <a:rPr lang="en-US" sz="1400" kern="1200" dirty="0">
                <a:solidFill>
                  <a:schemeClr val="tx1"/>
                </a:solidFill>
                <a:effectLst/>
                <a:latin typeface="Century Gothic" panose="020B0502020202020204" pitchFamily="34" charset="0"/>
                <a:ea typeface="+mn-ea"/>
                <a:cs typeface="+mn-cs"/>
              </a:rPr>
              <a:t>Cost of implementing a M&amp;E plan</a:t>
            </a:r>
            <a:endParaRPr lang="en-GB" sz="1400" dirty="0">
              <a:latin typeface="Century Gothic" panose="020B0502020202020204" pitchFamily="34" charset="0"/>
            </a:endParaRPr>
          </a:p>
          <a:p>
            <a:pPr marL="1097280" lvl="1" indent="-274320" algn="just">
              <a:buFont typeface="Arial" panose="020B0604020202020204" pitchFamily="34" charset="0"/>
              <a:buChar char="•"/>
            </a:pPr>
            <a:r>
              <a:rPr lang="en-US" sz="1400" dirty="0">
                <a:latin typeface="Century Gothic" panose="020B0502020202020204" pitchFamily="34" charset="0"/>
              </a:rPr>
              <a:t>Challenges with tracking program results</a:t>
            </a:r>
            <a:endParaRPr lang="en-US" dirty="0"/>
          </a:p>
        </p:txBody>
      </p:sp>
    </p:spTree>
    <p:extLst>
      <p:ext uri="{BB962C8B-B14F-4D97-AF65-F5344CB8AC3E}">
        <p14:creationId xmlns:p14="http://schemas.microsoft.com/office/powerpoint/2010/main" val="386829849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1505312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pPr marL="0" indent="0">
              <a:buFont typeface="Arial" panose="020B0604020202020204" pitchFamily="34" charset="0"/>
              <a:buNone/>
            </a:pPr>
            <a:r>
              <a:rPr lang="en-GB" sz="1400" u="sng" dirty="0">
                <a:latin typeface="Century Gothic" panose="020B0502020202020204" pitchFamily="34" charset="0"/>
              </a:rPr>
              <a:t>Speaker notes: </a:t>
            </a:r>
          </a:p>
          <a:p>
            <a:pPr marL="640080" lvl="1" indent="-274320">
              <a:buFont typeface="Wingdings" panose="05000000000000000000" pitchFamily="2" charset="2"/>
              <a:buChar char="§"/>
            </a:pPr>
            <a:r>
              <a:rPr lang="en-GB" sz="1400" dirty="0">
                <a:latin typeface="Century Gothic" panose="020B0502020202020204" pitchFamily="34" charset="0"/>
              </a:rPr>
              <a:t>Ask participants to discuss the importance of program tracking</a:t>
            </a:r>
          </a:p>
          <a:p>
            <a:pPr marL="640080" lvl="1" indent="-274320">
              <a:buFont typeface="Wingdings" panose="05000000000000000000" pitchFamily="2" charset="2"/>
              <a:buChar char="§"/>
            </a:pPr>
            <a:r>
              <a:rPr lang="en-GB" sz="1400" dirty="0">
                <a:latin typeface="Century Gothic" panose="020B0502020202020204" pitchFamily="34" charset="0"/>
              </a:rPr>
              <a:t>All participants should be allowed to make a contribution</a:t>
            </a:r>
          </a:p>
          <a:p>
            <a:endParaRPr dirty="0"/>
          </a:p>
        </p:txBody>
      </p:sp>
    </p:spTree>
    <p:extLst>
      <p:ext uri="{BB962C8B-B14F-4D97-AF65-F5344CB8AC3E}">
        <p14:creationId xmlns:p14="http://schemas.microsoft.com/office/powerpoint/2010/main" val="30071080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u="sng" dirty="0">
                <a:latin typeface="Century Gothic" panose="020B0502020202020204" pitchFamily="34" charset="0"/>
              </a:rPr>
              <a:t>Speaker notes:</a:t>
            </a:r>
          </a:p>
          <a:p>
            <a:pPr marL="640080" lvl="1" indent="-274320">
              <a:buFont typeface="Wingdings" panose="05000000000000000000" pitchFamily="2" charset="2"/>
              <a:buChar char="§"/>
            </a:pPr>
            <a:r>
              <a:rPr lang="en-GB" sz="1400" dirty="0">
                <a:latin typeface="Century Gothic" panose="020B0502020202020204" pitchFamily="34" charset="0"/>
              </a:rPr>
              <a:t>Emphasise this point as most important: The aim is to guide students to understand how to track program results</a:t>
            </a:r>
          </a:p>
          <a:p>
            <a:pPr marL="640080" lvl="1" indent="-274320">
              <a:buFont typeface="Wingdings" panose="05000000000000000000" pitchFamily="2" charset="2"/>
              <a:buChar char="§"/>
            </a:pPr>
            <a:r>
              <a:rPr lang="en-GB" sz="1400" dirty="0">
                <a:latin typeface="Century Gothic" panose="020B0502020202020204" pitchFamily="34" charset="0"/>
              </a:rPr>
              <a:t>Note that the development of a plan here is different from the M&amp;E plan; this is more of a plan on your goals and how you intend to track your results, including using data sources, identifying relevant indicators, and analysing data analysis among other things</a:t>
            </a:r>
          </a:p>
          <a:p>
            <a:pPr marL="1108710" lvl="2" indent="-285750">
              <a:buFont typeface="Arial" panose="020B0604020202020204" pitchFamily="34" charset="0"/>
              <a:buChar char="•"/>
            </a:pPr>
            <a:r>
              <a:rPr lang="en-GB" sz="1400" dirty="0">
                <a:latin typeface="Century Gothic" panose="020B0502020202020204" pitchFamily="34" charset="0"/>
              </a:rPr>
              <a:t>While some of the steps overlap with developing an M&amp;E plan, they are action-based steps that should complement and draw from the M&amp;E plan</a:t>
            </a:r>
          </a:p>
        </p:txBody>
      </p:sp>
      <p:sp>
        <p:nvSpPr>
          <p:cNvPr id="4" name="Slide Number Placeholder 3"/>
          <p:cNvSpPr>
            <a:spLocks noGrp="1"/>
          </p:cNvSpPr>
          <p:nvPr>
            <p:ph type="sldNum" sz="quarter" idx="10"/>
          </p:nvPr>
        </p:nvSpPr>
        <p:spPr/>
        <p:txBody>
          <a:bodyPr/>
          <a:lstStyle/>
          <a:p>
            <a:fld id="{A0803D9C-BB4A-488F-97F9-D67B4CA7304A}" type="slidenum">
              <a:rPr lang="en-GB" smtClean="0"/>
              <a:t>7</a:t>
            </a:fld>
            <a:endParaRPr lang="en-GB" dirty="0"/>
          </a:p>
        </p:txBody>
      </p:sp>
    </p:spTree>
    <p:extLst>
      <p:ext uri="{BB962C8B-B14F-4D97-AF65-F5344CB8AC3E}">
        <p14:creationId xmlns:p14="http://schemas.microsoft.com/office/powerpoint/2010/main" val="668961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58CD7BAC-BBB2-45BD-BDCF-672E4EF6D2D7}" type="slidenum">
              <a:rPr lang="en-US" smtClean="0">
                <a:latin typeface="Arial" pitchFamily="34" charset="0"/>
              </a:rPr>
              <a:pPr/>
              <a:t>8</a:t>
            </a:fld>
            <a:endParaRPr lang="en-US" dirty="0">
              <a:latin typeface="Arial" pitchFamily="34"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r>
              <a:rPr lang="en-GB" sz="1400" u="sng" dirty="0">
                <a:latin typeface="Century Gothic" panose="020B0502020202020204" pitchFamily="34" charset="0"/>
              </a:rPr>
              <a:t>Speaker notes:</a:t>
            </a:r>
          </a:p>
          <a:p>
            <a:r>
              <a:rPr lang="en-GB" sz="1400" dirty="0">
                <a:latin typeface="Century Gothic" panose="020B0502020202020204" pitchFamily="34" charset="0"/>
              </a:rPr>
              <a:t>In Session 1, you were introduced to “performance indicators” as a key component of an M&amp;E plan.  Here, we will go into more detail about </a:t>
            </a:r>
            <a:r>
              <a:rPr lang="en-US" sz="1400" b="0" i="0" u="none" strike="noStrike" kern="1200" baseline="0" dirty="0">
                <a:solidFill>
                  <a:schemeClr val="tx1"/>
                </a:solidFill>
                <a:latin typeface="Century Gothic" panose="020B0502020202020204" pitchFamily="34" charset="0"/>
                <a:ea typeface="+mn-ea"/>
                <a:cs typeface="+mn-cs"/>
              </a:rPr>
              <a:t>selecting indicators, operationalizing indicators, linking indicators to frameworks, and setting targets, and have the opportunity to participate in class activities relating to indicators as well.</a:t>
            </a:r>
          </a:p>
          <a:p>
            <a:endParaRPr lang="en-US" sz="1400" b="0" i="0" u="none" strike="noStrike" kern="1200" baseline="0" dirty="0">
              <a:solidFill>
                <a:schemeClr val="tx1"/>
              </a:solidFill>
              <a:latin typeface="Century Gothic" panose="020B0502020202020204" pitchFamily="34" charset="0"/>
              <a:ea typeface="+mn-ea"/>
              <a:cs typeface="+mn-cs"/>
            </a:endParaRPr>
          </a:p>
          <a:p>
            <a:r>
              <a:rPr lang="en-GB" sz="1400" dirty="0">
                <a:latin typeface="Century Gothic" panose="020B0502020202020204" pitchFamily="34" charset="0"/>
              </a:rPr>
              <a:t>Step 1: identifying key performance indicators</a:t>
            </a:r>
          </a:p>
          <a:p>
            <a:pPr marL="640080" lvl="1" indent="-274320">
              <a:buFont typeface="Wingdings" panose="05000000000000000000" pitchFamily="2" charset="2"/>
              <a:buChar char="§"/>
            </a:pPr>
            <a:r>
              <a:rPr lang="en-GB" sz="1400" dirty="0">
                <a:latin typeface="Century Gothic" panose="020B0502020202020204" pitchFamily="34" charset="0"/>
              </a:rPr>
              <a:t>Indicator metrics</a:t>
            </a:r>
          </a:p>
          <a:p>
            <a:pPr marL="1200150" lvl="2" indent="-285750">
              <a:lnSpc>
                <a:spcPct val="90000"/>
              </a:lnSpc>
              <a:buFont typeface="Arial" panose="020B0604020202020204" pitchFamily="34" charset="0"/>
              <a:buChar char="•"/>
            </a:pPr>
            <a:r>
              <a:rPr lang="en-US" altLang="en-US" sz="1400" b="1" dirty="0">
                <a:latin typeface="Century Gothic" panose="020B0502020202020204" pitchFamily="34" charset="0"/>
              </a:rPr>
              <a:t>Counts</a:t>
            </a:r>
          </a:p>
          <a:p>
            <a:pPr marL="1657350" lvl="3" indent="-285750">
              <a:lnSpc>
                <a:spcPct val="90000"/>
              </a:lnSpc>
              <a:buFont typeface="Courier New" panose="02070309020205020404" pitchFamily="49" charset="0"/>
              <a:buChar char="o"/>
            </a:pPr>
            <a:r>
              <a:rPr lang="en-US" altLang="en-US" sz="1400" dirty="0">
                <a:latin typeface="Century Gothic" panose="020B0502020202020204" pitchFamily="34" charset="0"/>
              </a:rPr>
              <a:t>Number of providers trained</a:t>
            </a:r>
          </a:p>
          <a:p>
            <a:pPr marL="1657350" lvl="3" indent="-285750">
              <a:lnSpc>
                <a:spcPct val="90000"/>
              </a:lnSpc>
              <a:buFont typeface="Courier New" panose="02070309020205020404" pitchFamily="49" charset="0"/>
              <a:buChar char="o"/>
            </a:pPr>
            <a:r>
              <a:rPr lang="en-US" altLang="en-US" sz="1400" dirty="0">
                <a:latin typeface="Century Gothic" panose="020B0502020202020204" pitchFamily="34" charset="0"/>
              </a:rPr>
              <a:t>Number of condoms distributed</a:t>
            </a:r>
          </a:p>
          <a:p>
            <a:pPr marL="1200150" lvl="2" indent="-285750">
              <a:lnSpc>
                <a:spcPct val="90000"/>
              </a:lnSpc>
              <a:buFont typeface="Arial" panose="020B0604020202020204" pitchFamily="34" charset="0"/>
              <a:buChar char="•"/>
            </a:pPr>
            <a:r>
              <a:rPr lang="en-US" altLang="en-US" sz="1400" b="1" dirty="0">
                <a:latin typeface="Century Gothic" panose="020B0502020202020204" pitchFamily="34" charset="0"/>
              </a:rPr>
              <a:t>Calculations: percentages, rates, ratios</a:t>
            </a:r>
          </a:p>
          <a:p>
            <a:pPr marL="1657350" lvl="3" indent="-285750">
              <a:lnSpc>
                <a:spcPct val="90000"/>
              </a:lnSpc>
              <a:buFont typeface="Courier New" panose="02070309020205020404" pitchFamily="49" charset="0"/>
              <a:buChar char="o"/>
            </a:pPr>
            <a:r>
              <a:rPr lang="en-US" altLang="en-US" sz="1400" dirty="0">
                <a:latin typeface="Century Gothic" panose="020B0502020202020204" pitchFamily="34" charset="0"/>
              </a:rPr>
              <a:t>% of facilities with trained provider</a:t>
            </a:r>
          </a:p>
          <a:p>
            <a:pPr marL="1657350" lvl="3" indent="-285750">
              <a:lnSpc>
                <a:spcPct val="90000"/>
              </a:lnSpc>
              <a:buFont typeface="Courier New" panose="02070309020205020404" pitchFamily="49" charset="0"/>
              <a:buChar char="o"/>
            </a:pPr>
            <a:r>
              <a:rPr lang="en-US" altLang="en-US" sz="1400" dirty="0">
                <a:latin typeface="Century Gothic" panose="020B0502020202020204" pitchFamily="34" charset="0"/>
              </a:rPr>
              <a:t>Maternal mortality ratio; total fertility rate</a:t>
            </a:r>
          </a:p>
          <a:p>
            <a:pPr marL="1200150" lvl="2" indent="-285750">
              <a:lnSpc>
                <a:spcPct val="90000"/>
              </a:lnSpc>
              <a:buFont typeface="Arial" panose="020B0604020202020204" pitchFamily="34" charset="0"/>
              <a:buChar char="•"/>
            </a:pPr>
            <a:r>
              <a:rPr lang="en-US" altLang="en-US" sz="1400" b="1" dirty="0">
                <a:latin typeface="Century Gothic" panose="020B0502020202020204" pitchFamily="34" charset="0"/>
              </a:rPr>
              <a:t>Index, composite measures</a:t>
            </a:r>
          </a:p>
          <a:p>
            <a:pPr marL="1657350" lvl="3" indent="-285750">
              <a:lnSpc>
                <a:spcPct val="90000"/>
              </a:lnSpc>
              <a:buFont typeface="Courier New" panose="02070309020205020404" pitchFamily="49" charset="0"/>
              <a:buChar char="o"/>
            </a:pPr>
            <a:r>
              <a:rPr lang="en-US" altLang="en-US" sz="1400" dirty="0">
                <a:latin typeface="Century Gothic" panose="020B0502020202020204" pitchFamily="34" charset="0"/>
              </a:rPr>
              <a:t>Quality index comprising the sum of scores on six quality outcome indicators</a:t>
            </a:r>
          </a:p>
          <a:p>
            <a:pPr marL="1657350" lvl="3" indent="-285750">
              <a:lnSpc>
                <a:spcPct val="90000"/>
              </a:lnSpc>
              <a:buFont typeface="Courier New" panose="02070309020205020404" pitchFamily="49" charset="0"/>
              <a:buChar char="o"/>
            </a:pPr>
            <a:r>
              <a:rPr lang="en-US" altLang="en-US" sz="1400" dirty="0">
                <a:latin typeface="Century Gothic" panose="020B0502020202020204" pitchFamily="34" charset="0"/>
              </a:rPr>
              <a:t>Disability adjusted life years (DALY)</a:t>
            </a:r>
            <a:endParaRPr lang="en-US" altLang="en-US" sz="1400" b="1" dirty="0">
              <a:latin typeface="Century Gothic" panose="020B0502020202020204" pitchFamily="34" charset="0"/>
            </a:endParaRPr>
          </a:p>
          <a:p>
            <a:pPr marL="1200150" lvl="2" indent="-285750">
              <a:lnSpc>
                <a:spcPct val="90000"/>
              </a:lnSpc>
              <a:buFont typeface="Arial" panose="020B0604020202020204" pitchFamily="34" charset="0"/>
              <a:buChar char="•"/>
            </a:pPr>
            <a:r>
              <a:rPr lang="en-US" altLang="en-US" sz="1400" b="1" dirty="0">
                <a:latin typeface="Century Gothic" panose="020B0502020202020204" pitchFamily="34" charset="0"/>
              </a:rPr>
              <a:t>Thresholds</a:t>
            </a:r>
          </a:p>
          <a:p>
            <a:pPr marL="1657350" lvl="3" indent="-285750">
              <a:lnSpc>
                <a:spcPct val="90000"/>
              </a:lnSpc>
              <a:buFont typeface="Courier New" panose="02070309020205020404" pitchFamily="49" charset="0"/>
              <a:buChar char="o"/>
            </a:pPr>
            <a:r>
              <a:rPr lang="en-US" altLang="en-US" sz="1400" dirty="0">
                <a:latin typeface="Century Gothic" panose="020B0502020202020204" pitchFamily="34" charset="0"/>
              </a:rPr>
              <a:t>Presence; absence</a:t>
            </a:r>
          </a:p>
          <a:p>
            <a:pPr marL="1657350" lvl="3" indent="-285750">
              <a:lnSpc>
                <a:spcPct val="90000"/>
              </a:lnSpc>
              <a:buFont typeface="Courier New" panose="02070309020205020404" pitchFamily="49" charset="0"/>
              <a:buChar char="o"/>
            </a:pPr>
            <a:r>
              <a:rPr lang="en-US" altLang="en-US" sz="1400" dirty="0">
                <a:latin typeface="Century Gothic" panose="020B0502020202020204" pitchFamily="34" charset="0"/>
              </a:rPr>
              <a:t>Predetermined level or standard</a:t>
            </a:r>
            <a:r>
              <a:rPr lang="en-GB" sz="1400" dirty="0">
                <a:latin typeface="Century Gothic" panose="020B0502020202020204" pitchFamily="34" charset="0"/>
              </a:rPr>
              <a:t> </a:t>
            </a:r>
          </a:p>
          <a:p>
            <a:pPr lvl="3">
              <a:lnSpc>
                <a:spcPct val="90000"/>
              </a:lnSpc>
            </a:pPr>
            <a:endParaRPr lang="en-GB" sz="1400" dirty="0">
              <a:latin typeface="Century Gothic" panose="020B0502020202020204" pitchFamily="34" charset="0"/>
            </a:endParaRPr>
          </a:p>
          <a:p>
            <a:pPr marL="640080" lvl="1" indent="-274320">
              <a:buFont typeface="Wingdings" panose="05000000000000000000" pitchFamily="2" charset="2"/>
              <a:buChar char="§"/>
            </a:pPr>
            <a:r>
              <a:rPr lang="en-GB" sz="1400" dirty="0">
                <a:latin typeface="Century Gothic" panose="020B0502020202020204" pitchFamily="34" charset="0"/>
              </a:rPr>
              <a:t>Engage students in discussion on their understanding of process and outcome indicators</a:t>
            </a:r>
            <a:endParaRPr lang="en-US" dirty="0">
              <a:latin typeface="Arial" pitchFamily="34" charset="0"/>
            </a:endParaRPr>
          </a:p>
        </p:txBody>
      </p:sp>
    </p:spTree>
    <p:extLst>
      <p:ext uri="{BB962C8B-B14F-4D97-AF65-F5344CB8AC3E}">
        <p14:creationId xmlns:p14="http://schemas.microsoft.com/office/powerpoint/2010/main" val="31406834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58CD7BAC-BBB2-45BD-BDCF-672E4EF6D2D7}" type="slidenum">
              <a:rPr lang="en-US" smtClean="0">
                <a:latin typeface="Arial" pitchFamily="34" charset="0"/>
              </a:rPr>
              <a:pPr/>
              <a:t>9</a:t>
            </a:fld>
            <a:endParaRPr lang="en-US" dirty="0">
              <a:latin typeface="Arial" pitchFamily="34"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r>
              <a:rPr lang="en-GB" sz="1400" u="sng" dirty="0">
                <a:latin typeface="Century Gothic" panose="020B0502020202020204" pitchFamily="34" charset="0"/>
              </a:rPr>
              <a:t>Speaker notes</a:t>
            </a:r>
            <a:r>
              <a:rPr lang="en-US" sz="1400" u="sng" dirty="0">
                <a:latin typeface="Century Gothic" panose="020B0502020202020204" pitchFamily="34" charset="0"/>
              </a:rPr>
              <a:t>: </a:t>
            </a:r>
          </a:p>
          <a:p>
            <a:r>
              <a:rPr lang="en-US" sz="1400" dirty="0">
                <a:latin typeface="Century Gothic" panose="020B0502020202020204" pitchFamily="34" charset="0"/>
              </a:rPr>
              <a:t>Team should brainstorm based on the characteristics of a good performance indicator, such as being:</a:t>
            </a:r>
          </a:p>
          <a:p>
            <a:pPr marL="640080" lvl="1" indent="-274320">
              <a:buFont typeface="Wingdings" panose="05000000000000000000" pitchFamily="2" charset="2"/>
              <a:buChar char="§"/>
            </a:pPr>
            <a:r>
              <a:rPr lang="en-US" sz="1400" dirty="0">
                <a:latin typeface="Century Gothic" panose="020B0502020202020204" pitchFamily="34" charset="0"/>
              </a:rPr>
              <a:t>Measurable</a:t>
            </a:r>
          </a:p>
          <a:p>
            <a:pPr marL="640080" lvl="1" indent="-274320">
              <a:buFont typeface="Wingdings" panose="05000000000000000000" pitchFamily="2" charset="2"/>
              <a:buChar char="§"/>
            </a:pPr>
            <a:r>
              <a:rPr lang="en-US" sz="1400" dirty="0">
                <a:latin typeface="Century Gothic" panose="020B0502020202020204" pitchFamily="34" charset="0"/>
              </a:rPr>
              <a:t>Accessible</a:t>
            </a:r>
          </a:p>
          <a:p>
            <a:pPr marL="640080" lvl="1" indent="-274320">
              <a:buFont typeface="Wingdings" panose="05000000000000000000" pitchFamily="2" charset="2"/>
              <a:buChar char="§"/>
            </a:pPr>
            <a:r>
              <a:rPr lang="en-US" sz="1400" dirty="0">
                <a:latin typeface="Century Gothic" panose="020B0502020202020204" pitchFamily="34" charset="0"/>
              </a:rPr>
              <a:t>Relevant in reference to the project objectives</a:t>
            </a:r>
          </a:p>
          <a:p>
            <a:endParaRPr lang="en-US" dirty="0">
              <a:latin typeface="Arial" pitchFamily="34" charset="0"/>
            </a:endParaRPr>
          </a:p>
        </p:txBody>
      </p:sp>
    </p:spTree>
    <p:extLst>
      <p:ext uri="{BB962C8B-B14F-4D97-AF65-F5344CB8AC3E}">
        <p14:creationId xmlns:p14="http://schemas.microsoft.com/office/powerpoint/2010/main" val="8300733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143000"/>
            <a:ext cx="10058400" cy="544245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dirty="0"/>
          </a:p>
        </p:txBody>
      </p:sp>
      <p:sp>
        <p:nvSpPr>
          <p:cNvPr id="11" name="object 8"/>
          <p:cNvSpPr txBox="1"/>
          <p:nvPr userDrawn="1"/>
        </p:nvSpPr>
        <p:spPr>
          <a:xfrm>
            <a:off x="914400" y="379900"/>
            <a:ext cx="7483475" cy="4167808"/>
          </a:xfrm>
          <a:prstGeom prst="rect">
            <a:avLst/>
          </a:prstGeom>
        </p:spPr>
        <p:txBody>
          <a:bodyPr vert="horz" wrap="square" lIns="0" tIns="0" rIns="0" bIns="0" rtlCol="0">
            <a:spAutoFit/>
          </a:bodyPr>
          <a:lstStyle/>
          <a:p>
            <a:pPr marL="12700">
              <a:lnSpc>
                <a:spcPts val="6495"/>
              </a:lnSpc>
            </a:pPr>
            <a:r>
              <a:rPr lang="en-US" sz="5700" b="1" spc="-265" dirty="0">
                <a:solidFill>
                  <a:srgbClr val="ECCE18"/>
                </a:solidFill>
                <a:latin typeface="Century Gothic" panose="020B0502020202020204" pitchFamily="34" charset="0"/>
                <a:cs typeface="Gill Sans MT"/>
              </a:rPr>
              <a:t>Headline goes here</a:t>
            </a:r>
          </a:p>
          <a:p>
            <a:pPr marL="12700">
              <a:lnSpc>
                <a:spcPts val="6495"/>
              </a:lnSpc>
            </a:pPr>
            <a:r>
              <a:rPr lang="en-US" sz="5700" b="1" spc="-265" dirty="0">
                <a:solidFill>
                  <a:schemeClr val="bg1"/>
                </a:solidFill>
                <a:latin typeface="Century Gothic" panose="020B0502020202020204" pitchFamily="34" charset="0"/>
                <a:cs typeface="Gill Sans MT"/>
              </a:rPr>
              <a:t>Headline goes here</a:t>
            </a:r>
          </a:p>
          <a:p>
            <a:pPr marL="12700" marR="0" indent="0" algn="l" defTabSz="914400" rtl="0" eaLnBrk="1" fontAlgn="auto" latinLnBrk="0" hangingPunct="1">
              <a:lnSpc>
                <a:spcPts val="6495"/>
              </a:lnSpc>
              <a:spcBef>
                <a:spcPts val="0"/>
              </a:spcBef>
              <a:spcAft>
                <a:spcPts val="0"/>
              </a:spcAft>
              <a:buClrTx/>
              <a:buSzTx/>
              <a:buFontTx/>
              <a:buNone/>
              <a:tabLst/>
              <a:defRPr/>
            </a:pPr>
            <a:r>
              <a:rPr lang="en-US" sz="5700" b="0" spc="-265" dirty="0">
                <a:solidFill>
                  <a:srgbClr val="ECCE18"/>
                </a:solidFill>
                <a:latin typeface="Century Gothic" panose="020B0502020202020204" pitchFamily="34" charset="0"/>
                <a:cs typeface="Gill Sans MT"/>
              </a:rPr>
              <a:t>Headline goes here</a:t>
            </a:r>
            <a:endParaRPr lang="en-US" sz="5700" b="0" dirty="0">
              <a:solidFill>
                <a:srgbClr val="ECCE18"/>
              </a:solidFill>
              <a:latin typeface="Century Gothic" panose="020B0502020202020204" pitchFamily="34" charset="0"/>
              <a:cs typeface="Gill Sans MT"/>
            </a:endParaRPr>
          </a:p>
          <a:p>
            <a:pPr marL="12700">
              <a:lnSpc>
                <a:spcPts val="6495"/>
              </a:lnSpc>
            </a:pPr>
            <a:endParaRPr lang="en-US" sz="5700" dirty="0">
              <a:solidFill>
                <a:schemeClr val="bg1"/>
              </a:solidFill>
              <a:latin typeface="Century Gothic" panose="020B0502020202020204" pitchFamily="34" charset="0"/>
              <a:cs typeface="Gill Sans MT"/>
            </a:endParaRPr>
          </a:p>
          <a:p>
            <a:pPr marL="12700">
              <a:lnSpc>
                <a:spcPts val="6495"/>
              </a:lnSpc>
            </a:pPr>
            <a:endParaRPr sz="5700" dirty="0">
              <a:solidFill>
                <a:srgbClr val="1E185F"/>
              </a:solidFill>
              <a:latin typeface="Century Gothic" panose="020B0502020202020204" pitchFamily="34" charset="0"/>
              <a:cs typeface="Gill Sans MT"/>
            </a:endParaRPr>
          </a:p>
        </p:txBody>
      </p:sp>
      <p:sp>
        <p:nvSpPr>
          <p:cNvPr id="12" name="object 9"/>
          <p:cNvSpPr txBox="1"/>
          <p:nvPr userDrawn="1"/>
        </p:nvSpPr>
        <p:spPr>
          <a:xfrm>
            <a:off x="4495800" y="4572000"/>
            <a:ext cx="4493260" cy="1646605"/>
          </a:xfrm>
          <a:prstGeom prst="rect">
            <a:avLst/>
          </a:prstGeom>
        </p:spPr>
        <p:txBody>
          <a:bodyPr vert="horz" wrap="square" lIns="0" tIns="0" rIns="0" bIns="0" rtlCol="0">
            <a:spAutoFit/>
          </a:bodyPr>
          <a:lstStyle/>
          <a:p>
            <a:pPr marL="12700">
              <a:lnSpc>
                <a:spcPts val="2250"/>
              </a:lnSpc>
            </a:pPr>
            <a:r>
              <a:rPr sz="1600" dirty="0">
                <a:solidFill>
                  <a:srgbClr val="ECCE18"/>
                </a:solidFill>
                <a:latin typeface="Futura LT Pro Book"/>
                <a:cs typeface="Futura LT Pro Book"/>
              </a:rPr>
              <a:t>Author Name and Degree Here</a:t>
            </a:r>
          </a:p>
          <a:p>
            <a:pPr marL="12700">
              <a:lnSpc>
                <a:spcPts val="2250"/>
              </a:lnSpc>
            </a:pPr>
            <a:r>
              <a:rPr sz="1600" b="1" dirty="0">
                <a:solidFill>
                  <a:srgbClr val="ECCE18"/>
                </a:solidFill>
                <a:latin typeface="Futura LT Pro Book"/>
                <a:cs typeface="Futura LT Pro Book"/>
              </a:rPr>
              <a:t>MEASURE Evaluation</a:t>
            </a:r>
            <a:endParaRPr sz="1600" dirty="0">
              <a:solidFill>
                <a:srgbClr val="ECCE18"/>
              </a:solidFill>
              <a:latin typeface="Futura LT Pro Book"/>
              <a:cs typeface="Futura LT Pro Book"/>
            </a:endParaRPr>
          </a:p>
          <a:p>
            <a:pPr marL="12700">
              <a:lnSpc>
                <a:spcPct val="100000"/>
              </a:lnSpc>
            </a:pPr>
            <a:r>
              <a:rPr sz="1600" dirty="0">
                <a:solidFill>
                  <a:srgbClr val="ECCE18"/>
                </a:solidFill>
                <a:latin typeface="Futura LT Pro Book"/>
                <a:cs typeface="Futura LT Pro Book"/>
              </a:rPr>
              <a:t>Your organization here</a:t>
            </a:r>
          </a:p>
          <a:p>
            <a:pPr>
              <a:lnSpc>
                <a:spcPct val="100000"/>
              </a:lnSpc>
              <a:spcBef>
                <a:spcPts val="45"/>
              </a:spcBef>
            </a:pPr>
            <a:endParaRPr sz="1600" dirty="0">
              <a:solidFill>
                <a:srgbClr val="ECCE18"/>
              </a:solidFill>
              <a:latin typeface="Times New Roman"/>
              <a:cs typeface="Times New Roman"/>
            </a:endParaRPr>
          </a:p>
          <a:p>
            <a:pPr marL="12700">
              <a:lnSpc>
                <a:spcPts val="2200"/>
              </a:lnSpc>
            </a:pPr>
            <a:r>
              <a:rPr lang="en-US" sz="1600" dirty="0">
                <a:solidFill>
                  <a:srgbClr val="ECCE18"/>
                </a:solidFill>
                <a:latin typeface="Futura LT Pro Book"/>
                <a:cs typeface="Futura LT Pro Book"/>
              </a:rPr>
              <a:t>Date for presentation</a:t>
            </a:r>
            <a:r>
              <a:rPr lang="en-US" sz="1600" baseline="0" dirty="0">
                <a:solidFill>
                  <a:srgbClr val="ECCE18"/>
                </a:solidFill>
                <a:latin typeface="Futura LT Pro Book"/>
                <a:cs typeface="Futura LT Pro Book"/>
              </a:rPr>
              <a:t> if necessary</a:t>
            </a:r>
            <a:endParaRPr sz="1600" dirty="0">
              <a:solidFill>
                <a:srgbClr val="ECCE18"/>
              </a:solidFill>
              <a:latin typeface="Futura LT Pro Book"/>
              <a:cs typeface="Futura LT Pro Book"/>
            </a:endParaRPr>
          </a:p>
          <a:p>
            <a:pPr marL="12700">
              <a:lnSpc>
                <a:spcPts val="2200"/>
              </a:lnSpc>
            </a:pPr>
            <a:r>
              <a:rPr lang="en-US" sz="1600" b="1" dirty="0">
                <a:solidFill>
                  <a:srgbClr val="ECCE18"/>
                </a:solidFill>
                <a:latin typeface="Futura LT Pro Book"/>
                <a:cs typeface="Futura LT Pro Book"/>
              </a:rPr>
              <a:t>Name of meeting</a:t>
            </a:r>
            <a:endParaRPr sz="1600" dirty="0">
              <a:solidFill>
                <a:srgbClr val="ECCE18"/>
              </a:solidFill>
              <a:latin typeface="Futura LT Pro Book"/>
              <a:cs typeface="Futura LT Pro Book"/>
            </a:endParaRPr>
          </a:p>
        </p:txBody>
      </p:sp>
      <p:sp>
        <p:nvSpPr>
          <p:cNvPr id="8" name="Rectangle 7"/>
          <p:cNvSpPr>
            <a:spLocks noChangeArrowheads="1"/>
          </p:cNvSpPr>
          <p:nvPr userDrawn="1"/>
        </p:nvSpPr>
        <p:spPr bwMode="auto">
          <a:xfrm>
            <a:off x="-1087826" y="732736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13" name="Picture 12"/>
          <p:cNvPicPr>
            <a:picLocks noChangeAspect="1"/>
          </p:cNvPicPr>
          <p:nvPr userDrawn="1"/>
        </p:nvPicPr>
        <p:blipFill rotWithShape="1">
          <a:blip r:embed="rId2">
            <a:extLst>
              <a:ext uri="{28A0092B-C50C-407E-A947-70E740481C1C}">
                <a14:useLocalDpi xmlns:a14="http://schemas.microsoft.com/office/drawing/2010/main" val="0"/>
              </a:ext>
            </a:extLst>
          </a:blip>
          <a:srcRect l="40134" b="23721"/>
          <a:stretch/>
        </p:blipFill>
        <p:spPr>
          <a:xfrm>
            <a:off x="5770174" y="6750269"/>
            <a:ext cx="2159599" cy="990600"/>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95800" y="6643295"/>
            <a:ext cx="1274374" cy="108959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16318" y="311256"/>
            <a:ext cx="8539163" cy="1295400"/>
          </a:xfrm>
        </p:spPr>
        <p:txBody>
          <a:bodyPr/>
          <a:lstStyle/>
          <a:p>
            <a:r>
              <a:rPr lang="en-US"/>
              <a:t>Click to edit Master title style</a:t>
            </a:r>
          </a:p>
        </p:txBody>
      </p:sp>
      <p:sp>
        <p:nvSpPr>
          <p:cNvPr id="3" name="Table Placeholder 2"/>
          <p:cNvSpPr>
            <a:spLocks noGrp="1"/>
          </p:cNvSpPr>
          <p:nvPr>
            <p:ph type="tbl" idx="1"/>
          </p:nvPr>
        </p:nvSpPr>
        <p:spPr>
          <a:xfrm>
            <a:off x="1016318" y="1813560"/>
            <a:ext cx="8539163" cy="4490720"/>
          </a:xfrm>
        </p:spPr>
        <p:txBody>
          <a:bodyPr/>
          <a:lstStyle/>
          <a:p>
            <a:pPr lvl="0"/>
            <a:endParaRPr lang="en-US" noProof="0" dirty="0"/>
          </a:p>
        </p:txBody>
      </p:sp>
      <p:sp>
        <p:nvSpPr>
          <p:cNvPr id="4" name="Slide Number Placeholder 3"/>
          <p:cNvSpPr>
            <a:spLocks noGrp="1"/>
          </p:cNvSpPr>
          <p:nvPr>
            <p:ph type="sldNum" sz="quarter" idx="10"/>
          </p:nvPr>
        </p:nvSpPr>
        <p:spPr/>
        <p:txBody>
          <a:bodyPr/>
          <a:lstStyle>
            <a:lvl1pPr>
              <a:defRPr/>
            </a:lvl1pPr>
          </a:lstStyle>
          <a:p>
            <a:pPr>
              <a:defRPr/>
            </a:pPr>
            <a:fld id="{8DD620BF-4E29-4FE9-AF47-217679447246}" type="slidenum">
              <a:rPr lang="en-US"/>
              <a:pPr>
                <a:defRPr/>
              </a:pPr>
              <a:t>‹#›</a:t>
            </a:fld>
            <a:endParaRPr lang="en-US" sz="990" dirty="0"/>
          </a:p>
        </p:txBody>
      </p:sp>
      <p:sp>
        <p:nvSpPr>
          <p:cNvPr id="5" name="Footer Placeholder 4"/>
          <p:cNvSpPr>
            <a:spLocks noGrp="1"/>
          </p:cNvSpPr>
          <p:nvPr>
            <p:ph type="ftr" sz="quarter" idx="11"/>
          </p:nvPr>
        </p:nvSpPr>
        <p:spPr>
          <a:xfrm>
            <a:off x="745649" y="6712691"/>
            <a:ext cx="4610100" cy="539750"/>
          </a:xfrm>
        </p:spPr>
        <p:txBody>
          <a:bodyPr/>
          <a:lstStyle>
            <a:lvl1pPr>
              <a:defRPr/>
            </a:lvl1pPr>
          </a:lstStyle>
          <a:p>
            <a:pPr>
              <a:defRPr/>
            </a:pPr>
            <a:endParaRPr lang="en-US" dirty="0"/>
          </a:p>
        </p:txBody>
      </p:sp>
    </p:spTree>
    <p:extLst>
      <p:ext uri="{BB962C8B-B14F-4D97-AF65-F5344CB8AC3E}">
        <p14:creationId xmlns:p14="http://schemas.microsoft.com/office/powerpoint/2010/main" val="2589784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D7274-04DD-401E-85D3-966C959F417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0ADAC8B-F9DD-4E98-9461-B441A941C536}"/>
              </a:ext>
            </a:extLst>
          </p:cNvPr>
          <p:cNvSpPr>
            <a:spLocks noGrp="1"/>
          </p:cNvSpPr>
          <p:nvPr>
            <p:ph sz="half" idx="1"/>
          </p:nvPr>
        </p:nvSpPr>
        <p:spPr>
          <a:xfrm>
            <a:off x="691515" y="2069042"/>
            <a:ext cx="4274820" cy="49315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F45CB5A-319D-4D6D-9A44-C3FF655515A4}"/>
              </a:ext>
            </a:extLst>
          </p:cNvPr>
          <p:cNvSpPr>
            <a:spLocks noGrp="1"/>
          </p:cNvSpPr>
          <p:nvPr>
            <p:ph sz="half" idx="2"/>
          </p:nvPr>
        </p:nvSpPr>
        <p:spPr>
          <a:xfrm>
            <a:off x="5092065" y="2069042"/>
            <a:ext cx="4274820" cy="49315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9BBF9D9-3FF9-4751-AE5A-5AB135DDC12D}"/>
              </a:ext>
            </a:extLst>
          </p:cNvPr>
          <p:cNvSpPr>
            <a:spLocks noGrp="1"/>
          </p:cNvSpPr>
          <p:nvPr>
            <p:ph type="dt" sz="half" idx="10"/>
          </p:nvPr>
        </p:nvSpPr>
        <p:spPr/>
        <p:txBody>
          <a:bodyPr/>
          <a:lstStyle/>
          <a:p>
            <a:fld id="{3893D530-AF2B-4098-B3F0-BB6456E10641}" type="datetimeFigureOut">
              <a:rPr lang="en-GB" smtClean="0"/>
              <a:t>06/12/2018</a:t>
            </a:fld>
            <a:endParaRPr lang="en-GB" dirty="0"/>
          </a:p>
        </p:txBody>
      </p:sp>
      <p:sp>
        <p:nvSpPr>
          <p:cNvPr id="6" name="Footer Placeholder 5">
            <a:extLst>
              <a:ext uri="{FF2B5EF4-FFF2-40B4-BE49-F238E27FC236}">
                <a16:creationId xmlns:a16="http://schemas.microsoft.com/office/drawing/2014/main" id="{8E4F88C6-178F-4F61-BFE6-0445BA941E47}"/>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2AF7E86E-B021-4865-AFFD-DCC361650111}"/>
              </a:ext>
            </a:extLst>
          </p:cNvPr>
          <p:cNvSpPr>
            <a:spLocks noGrp="1"/>
          </p:cNvSpPr>
          <p:nvPr>
            <p:ph type="sldNum" sz="quarter" idx="12"/>
          </p:nvPr>
        </p:nvSpPr>
        <p:spPr/>
        <p:txBody>
          <a:bodyPr/>
          <a:lstStyle/>
          <a:p>
            <a:fld id="{086B0CB6-AEC8-4CE2-9FE5-4657AD27C9BF}" type="slidenum">
              <a:rPr lang="en-GB" smtClean="0"/>
              <a:t>‹#›</a:t>
            </a:fld>
            <a:endParaRPr lang="en-GB" dirty="0"/>
          </a:p>
        </p:txBody>
      </p:sp>
    </p:spTree>
    <p:extLst>
      <p:ext uri="{BB962C8B-B14F-4D97-AF65-F5344CB8AC3E}">
        <p14:creationId xmlns:p14="http://schemas.microsoft.com/office/powerpoint/2010/main" val="16661995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664AD-DC50-4BF1-B487-79FB198399FC}"/>
              </a:ext>
            </a:extLst>
          </p:cNvPr>
          <p:cNvSpPr>
            <a:spLocks noGrp="1"/>
          </p:cNvSpPr>
          <p:nvPr>
            <p:ph type="ctrTitle"/>
          </p:nvPr>
        </p:nvSpPr>
        <p:spPr>
          <a:xfrm>
            <a:off x="1257300" y="1272011"/>
            <a:ext cx="7543800" cy="2705947"/>
          </a:xfrm>
        </p:spPr>
        <p:txBody>
          <a:bodyPr anchor="b"/>
          <a:lstStyle>
            <a:lvl1pPr algn="ctr">
              <a:defRPr sz="4950"/>
            </a:lvl1pPr>
          </a:lstStyle>
          <a:p>
            <a:r>
              <a:rPr lang="en-US"/>
              <a:t>Click to edit Master title style</a:t>
            </a:r>
            <a:endParaRPr lang="en-GB"/>
          </a:p>
        </p:txBody>
      </p:sp>
      <p:sp>
        <p:nvSpPr>
          <p:cNvPr id="3" name="Subtitle 2">
            <a:extLst>
              <a:ext uri="{FF2B5EF4-FFF2-40B4-BE49-F238E27FC236}">
                <a16:creationId xmlns:a16="http://schemas.microsoft.com/office/drawing/2014/main" id="{5FB03D53-489E-4FF8-8DA1-C49C632995E1}"/>
              </a:ext>
            </a:extLst>
          </p:cNvPr>
          <p:cNvSpPr>
            <a:spLocks noGrp="1"/>
          </p:cNvSpPr>
          <p:nvPr>
            <p:ph type="subTitle" idx="1"/>
          </p:nvPr>
        </p:nvSpPr>
        <p:spPr>
          <a:xfrm>
            <a:off x="1257300" y="4082310"/>
            <a:ext cx="7543800" cy="1876530"/>
          </a:xfrm>
        </p:spPr>
        <p:txBody>
          <a:bodyPr/>
          <a:lstStyle>
            <a:lvl1pPr marL="0" indent="0" algn="ctr">
              <a:buNone/>
              <a:defRPr sz="1980"/>
            </a:lvl1pPr>
            <a:lvl2pPr marL="377190" indent="0" algn="ctr">
              <a:buNone/>
              <a:defRPr sz="1650"/>
            </a:lvl2pPr>
            <a:lvl3pPr marL="754380" indent="0" algn="ctr">
              <a:buNone/>
              <a:defRPr sz="1485"/>
            </a:lvl3pPr>
            <a:lvl4pPr marL="1131570" indent="0" algn="ctr">
              <a:buNone/>
              <a:defRPr sz="1320"/>
            </a:lvl4pPr>
            <a:lvl5pPr marL="1508760" indent="0" algn="ctr">
              <a:buNone/>
              <a:defRPr sz="1320"/>
            </a:lvl5pPr>
            <a:lvl6pPr marL="1885950" indent="0" algn="ctr">
              <a:buNone/>
              <a:defRPr sz="1320"/>
            </a:lvl6pPr>
            <a:lvl7pPr marL="2263140" indent="0" algn="ctr">
              <a:buNone/>
              <a:defRPr sz="1320"/>
            </a:lvl7pPr>
            <a:lvl8pPr marL="2640330" indent="0" algn="ctr">
              <a:buNone/>
              <a:defRPr sz="1320"/>
            </a:lvl8pPr>
            <a:lvl9pPr marL="3017520" indent="0" algn="ctr">
              <a:buNone/>
              <a:defRPr sz="132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AC0F5AF-AD1E-44C7-BA40-2B82E8AFA25B}"/>
              </a:ext>
            </a:extLst>
          </p:cNvPr>
          <p:cNvSpPr>
            <a:spLocks noGrp="1"/>
          </p:cNvSpPr>
          <p:nvPr>
            <p:ph type="dt" sz="half" idx="10"/>
          </p:nvPr>
        </p:nvSpPr>
        <p:spPr/>
        <p:txBody>
          <a:bodyPr/>
          <a:lstStyle/>
          <a:p>
            <a:fld id="{3893D530-AF2B-4098-B3F0-BB6456E10641}" type="datetimeFigureOut">
              <a:rPr lang="en-GB" smtClean="0"/>
              <a:t>06/12/2018</a:t>
            </a:fld>
            <a:endParaRPr lang="en-GB" dirty="0"/>
          </a:p>
        </p:txBody>
      </p:sp>
      <p:sp>
        <p:nvSpPr>
          <p:cNvPr id="5" name="Footer Placeholder 4">
            <a:extLst>
              <a:ext uri="{FF2B5EF4-FFF2-40B4-BE49-F238E27FC236}">
                <a16:creationId xmlns:a16="http://schemas.microsoft.com/office/drawing/2014/main" id="{481E93E3-9E76-49A0-A383-8043E422DD4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8D5F30AF-AAEC-42B0-8574-C9AD08F526B3}"/>
              </a:ext>
            </a:extLst>
          </p:cNvPr>
          <p:cNvSpPr>
            <a:spLocks noGrp="1"/>
          </p:cNvSpPr>
          <p:nvPr>
            <p:ph type="sldNum" sz="quarter" idx="12"/>
          </p:nvPr>
        </p:nvSpPr>
        <p:spPr/>
        <p:txBody>
          <a:bodyPr/>
          <a:lstStyle/>
          <a:p>
            <a:fld id="{086B0CB6-AEC8-4CE2-9FE5-4657AD27C9BF}" type="slidenum">
              <a:rPr lang="en-GB" smtClean="0"/>
              <a:t>‹#›</a:t>
            </a:fld>
            <a:endParaRPr lang="en-GB" dirty="0"/>
          </a:p>
        </p:txBody>
      </p:sp>
    </p:spTree>
    <p:extLst>
      <p:ext uri="{BB962C8B-B14F-4D97-AF65-F5344CB8AC3E}">
        <p14:creationId xmlns:p14="http://schemas.microsoft.com/office/powerpoint/2010/main" val="15202258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A362D-BBA6-4B1F-89DB-018516C3CCA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789CB25-8B42-46CC-A9B4-790A4965B8D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DC33929-9860-4C9C-B513-889ABCA7F753}"/>
              </a:ext>
            </a:extLst>
          </p:cNvPr>
          <p:cNvSpPr>
            <a:spLocks noGrp="1"/>
          </p:cNvSpPr>
          <p:nvPr>
            <p:ph type="dt" sz="half" idx="10"/>
          </p:nvPr>
        </p:nvSpPr>
        <p:spPr/>
        <p:txBody>
          <a:bodyPr/>
          <a:lstStyle/>
          <a:p>
            <a:fld id="{3893D530-AF2B-4098-B3F0-BB6456E10641}" type="datetimeFigureOut">
              <a:rPr lang="en-GB" smtClean="0"/>
              <a:t>06/12/2018</a:t>
            </a:fld>
            <a:endParaRPr lang="en-GB" dirty="0"/>
          </a:p>
        </p:txBody>
      </p:sp>
      <p:sp>
        <p:nvSpPr>
          <p:cNvPr id="5" name="Footer Placeholder 4">
            <a:extLst>
              <a:ext uri="{FF2B5EF4-FFF2-40B4-BE49-F238E27FC236}">
                <a16:creationId xmlns:a16="http://schemas.microsoft.com/office/drawing/2014/main" id="{76D4996E-BBB7-4033-8D83-B8C00D8040C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3A077C7-0E38-4BF3-B5BB-DDB25E97D174}"/>
              </a:ext>
            </a:extLst>
          </p:cNvPr>
          <p:cNvSpPr>
            <a:spLocks noGrp="1"/>
          </p:cNvSpPr>
          <p:nvPr>
            <p:ph type="sldNum" sz="quarter" idx="12"/>
          </p:nvPr>
        </p:nvSpPr>
        <p:spPr/>
        <p:txBody>
          <a:bodyPr/>
          <a:lstStyle/>
          <a:p>
            <a:fld id="{086B0CB6-AEC8-4CE2-9FE5-4657AD27C9BF}" type="slidenum">
              <a:rPr lang="en-GB" smtClean="0"/>
              <a:t>‹#›</a:t>
            </a:fld>
            <a:endParaRPr lang="en-GB" dirty="0"/>
          </a:p>
        </p:txBody>
      </p:sp>
    </p:spTree>
    <p:extLst>
      <p:ext uri="{BB962C8B-B14F-4D97-AF65-F5344CB8AC3E}">
        <p14:creationId xmlns:p14="http://schemas.microsoft.com/office/powerpoint/2010/main" val="30408582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FB135-6594-4A06-9B12-162D01D91D1B}"/>
              </a:ext>
            </a:extLst>
          </p:cNvPr>
          <p:cNvSpPr>
            <a:spLocks noGrp="1"/>
          </p:cNvSpPr>
          <p:nvPr>
            <p:ph type="title"/>
          </p:nvPr>
        </p:nvSpPr>
        <p:spPr>
          <a:xfrm>
            <a:off x="686276" y="1937704"/>
            <a:ext cx="8675370" cy="3233102"/>
          </a:xfrm>
        </p:spPr>
        <p:txBody>
          <a:bodyPr anchor="b"/>
          <a:lstStyle>
            <a:lvl1pPr>
              <a:defRPr sz="495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84850BB-ADD3-48B5-AAB3-8FA9D19C21D2}"/>
              </a:ext>
            </a:extLst>
          </p:cNvPr>
          <p:cNvSpPr>
            <a:spLocks noGrp="1"/>
          </p:cNvSpPr>
          <p:nvPr>
            <p:ph type="body" idx="1"/>
          </p:nvPr>
        </p:nvSpPr>
        <p:spPr>
          <a:xfrm>
            <a:off x="686276" y="5201392"/>
            <a:ext cx="8675370" cy="1700212"/>
          </a:xfrm>
        </p:spPr>
        <p:txBody>
          <a:bodyPr/>
          <a:lstStyle>
            <a:lvl1pPr marL="0" indent="0">
              <a:buNone/>
              <a:defRPr sz="1980">
                <a:solidFill>
                  <a:schemeClr val="tx1">
                    <a:tint val="75000"/>
                  </a:schemeClr>
                </a:solidFill>
              </a:defRPr>
            </a:lvl1pPr>
            <a:lvl2pPr marL="377190" indent="0">
              <a:buNone/>
              <a:defRPr sz="1650">
                <a:solidFill>
                  <a:schemeClr val="tx1">
                    <a:tint val="75000"/>
                  </a:schemeClr>
                </a:solidFill>
              </a:defRPr>
            </a:lvl2pPr>
            <a:lvl3pPr marL="754380" indent="0">
              <a:buNone/>
              <a:defRPr sz="1485">
                <a:solidFill>
                  <a:schemeClr val="tx1">
                    <a:tint val="75000"/>
                  </a:schemeClr>
                </a:solidFill>
              </a:defRPr>
            </a:lvl3pPr>
            <a:lvl4pPr marL="1131570" indent="0">
              <a:buNone/>
              <a:defRPr sz="1320">
                <a:solidFill>
                  <a:schemeClr val="tx1">
                    <a:tint val="75000"/>
                  </a:schemeClr>
                </a:solidFill>
              </a:defRPr>
            </a:lvl4pPr>
            <a:lvl5pPr marL="1508760" indent="0">
              <a:buNone/>
              <a:defRPr sz="1320">
                <a:solidFill>
                  <a:schemeClr val="tx1">
                    <a:tint val="75000"/>
                  </a:schemeClr>
                </a:solidFill>
              </a:defRPr>
            </a:lvl5pPr>
            <a:lvl6pPr marL="1885950" indent="0">
              <a:buNone/>
              <a:defRPr sz="1320">
                <a:solidFill>
                  <a:schemeClr val="tx1">
                    <a:tint val="75000"/>
                  </a:schemeClr>
                </a:solidFill>
              </a:defRPr>
            </a:lvl6pPr>
            <a:lvl7pPr marL="2263140" indent="0">
              <a:buNone/>
              <a:defRPr sz="1320">
                <a:solidFill>
                  <a:schemeClr val="tx1">
                    <a:tint val="75000"/>
                  </a:schemeClr>
                </a:solidFill>
              </a:defRPr>
            </a:lvl7pPr>
            <a:lvl8pPr marL="2640330" indent="0">
              <a:buNone/>
              <a:defRPr sz="1320">
                <a:solidFill>
                  <a:schemeClr val="tx1">
                    <a:tint val="75000"/>
                  </a:schemeClr>
                </a:solidFill>
              </a:defRPr>
            </a:lvl8pPr>
            <a:lvl9pPr marL="3017520" indent="0">
              <a:buNone/>
              <a:defRPr sz="132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9CB3446-2788-41CA-A5D5-12CE5BCC7032}"/>
              </a:ext>
            </a:extLst>
          </p:cNvPr>
          <p:cNvSpPr>
            <a:spLocks noGrp="1"/>
          </p:cNvSpPr>
          <p:nvPr>
            <p:ph type="dt" sz="half" idx="10"/>
          </p:nvPr>
        </p:nvSpPr>
        <p:spPr/>
        <p:txBody>
          <a:bodyPr/>
          <a:lstStyle/>
          <a:p>
            <a:fld id="{3893D530-AF2B-4098-B3F0-BB6456E10641}" type="datetimeFigureOut">
              <a:rPr lang="en-GB" smtClean="0"/>
              <a:t>06/12/2018</a:t>
            </a:fld>
            <a:endParaRPr lang="en-GB" dirty="0"/>
          </a:p>
        </p:txBody>
      </p:sp>
      <p:sp>
        <p:nvSpPr>
          <p:cNvPr id="5" name="Footer Placeholder 4">
            <a:extLst>
              <a:ext uri="{FF2B5EF4-FFF2-40B4-BE49-F238E27FC236}">
                <a16:creationId xmlns:a16="http://schemas.microsoft.com/office/drawing/2014/main" id="{47762F27-D2A0-4B70-9253-DB5D32D67F22}"/>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8FA237E-EBBD-4AD0-901F-63640D91C6B6}"/>
              </a:ext>
            </a:extLst>
          </p:cNvPr>
          <p:cNvSpPr>
            <a:spLocks noGrp="1"/>
          </p:cNvSpPr>
          <p:nvPr>
            <p:ph type="sldNum" sz="quarter" idx="12"/>
          </p:nvPr>
        </p:nvSpPr>
        <p:spPr/>
        <p:txBody>
          <a:bodyPr/>
          <a:lstStyle/>
          <a:p>
            <a:fld id="{086B0CB6-AEC8-4CE2-9FE5-4657AD27C9BF}" type="slidenum">
              <a:rPr lang="en-GB" smtClean="0"/>
              <a:t>‹#›</a:t>
            </a:fld>
            <a:endParaRPr lang="en-GB" dirty="0"/>
          </a:p>
        </p:txBody>
      </p:sp>
    </p:spTree>
    <p:extLst>
      <p:ext uri="{BB962C8B-B14F-4D97-AF65-F5344CB8AC3E}">
        <p14:creationId xmlns:p14="http://schemas.microsoft.com/office/powerpoint/2010/main" val="3910305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D7274-04DD-401E-85D3-966C959F417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0ADAC8B-F9DD-4E98-9461-B441A941C536}"/>
              </a:ext>
            </a:extLst>
          </p:cNvPr>
          <p:cNvSpPr>
            <a:spLocks noGrp="1"/>
          </p:cNvSpPr>
          <p:nvPr>
            <p:ph sz="half" idx="1"/>
          </p:nvPr>
        </p:nvSpPr>
        <p:spPr>
          <a:xfrm>
            <a:off x="691515" y="2069042"/>
            <a:ext cx="4274820" cy="49315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F45CB5A-319D-4D6D-9A44-C3FF655515A4}"/>
              </a:ext>
            </a:extLst>
          </p:cNvPr>
          <p:cNvSpPr>
            <a:spLocks noGrp="1"/>
          </p:cNvSpPr>
          <p:nvPr>
            <p:ph sz="half" idx="2"/>
          </p:nvPr>
        </p:nvSpPr>
        <p:spPr>
          <a:xfrm>
            <a:off x="5092065" y="2069042"/>
            <a:ext cx="4274820" cy="49315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9BBF9D9-3FF9-4751-AE5A-5AB135DDC12D}"/>
              </a:ext>
            </a:extLst>
          </p:cNvPr>
          <p:cNvSpPr>
            <a:spLocks noGrp="1"/>
          </p:cNvSpPr>
          <p:nvPr>
            <p:ph type="dt" sz="half" idx="10"/>
          </p:nvPr>
        </p:nvSpPr>
        <p:spPr/>
        <p:txBody>
          <a:bodyPr/>
          <a:lstStyle/>
          <a:p>
            <a:fld id="{3893D530-AF2B-4098-B3F0-BB6456E10641}" type="datetimeFigureOut">
              <a:rPr lang="en-GB" smtClean="0"/>
              <a:t>06/12/2018</a:t>
            </a:fld>
            <a:endParaRPr lang="en-GB" dirty="0"/>
          </a:p>
        </p:txBody>
      </p:sp>
      <p:sp>
        <p:nvSpPr>
          <p:cNvPr id="6" name="Footer Placeholder 5">
            <a:extLst>
              <a:ext uri="{FF2B5EF4-FFF2-40B4-BE49-F238E27FC236}">
                <a16:creationId xmlns:a16="http://schemas.microsoft.com/office/drawing/2014/main" id="{8E4F88C6-178F-4F61-BFE6-0445BA941E47}"/>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2AF7E86E-B021-4865-AFFD-DCC361650111}"/>
              </a:ext>
            </a:extLst>
          </p:cNvPr>
          <p:cNvSpPr>
            <a:spLocks noGrp="1"/>
          </p:cNvSpPr>
          <p:nvPr>
            <p:ph type="sldNum" sz="quarter" idx="12"/>
          </p:nvPr>
        </p:nvSpPr>
        <p:spPr/>
        <p:txBody>
          <a:bodyPr/>
          <a:lstStyle/>
          <a:p>
            <a:fld id="{086B0CB6-AEC8-4CE2-9FE5-4657AD27C9BF}" type="slidenum">
              <a:rPr lang="en-GB" smtClean="0"/>
              <a:t>‹#›</a:t>
            </a:fld>
            <a:endParaRPr lang="en-GB" dirty="0"/>
          </a:p>
        </p:txBody>
      </p:sp>
    </p:spTree>
    <p:extLst>
      <p:ext uri="{BB962C8B-B14F-4D97-AF65-F5344CB8AC3E}">
        <p14:creationId xmlns:p14="http://schemas.microsoft.com/office/powerpoint/2010/main" val="10090414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931F6-CDB8-44C1-B44C-CFF49F858A9E}"/>
              </a:ext>
            </a:extLst>
          </p:cNvPr>
          <p:cNvSpPr>
            <a:spLocks noGrp="1"/>
          </p:cNvSpPr>
          <p:nvPr>
            <p:ph type="title"/>
          </p:nvPr>
        </p:nvSpPr>
        <p:spPr>
          <a:xfrm>
            <a:off x="692825" y="413809"/>
            <a:ext cx="8675370" cy="1502305"/>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B0F9395-9076-4659-9C58-AA91048C40F4}"/>
              </a:ext>
            </a:extLst>
          </p:cNvPr>
          <p:cNvSpPr>
            <a:spLocks noGrp="1"/>
          </p:cNvSpPr>
          <p:nvPr>
            <p:ph type="body" idx="1"/>
          </p:nvPr>
        </p:nvSpPr>
        <p:spPr>
          <a:xfrm>
            <a:off x="692826" y="1905318"/>
            <a:ext cx="4255174" cy="933767"/>
          </a:xfrm>
        </p:spPr>
        <p:txBody>
          <a:bodyPr anchor="b"/>
          <a:lstStyle>
            <a:lvl1pPr marL="0" indent="0">
              <a:buNone/>
              <a:defRPr sz="1980" b="1"/>
            </a:lvl1pPr>
            <a:lvl2pPr marL="377190" indent="0">
              <a:buNone/>
              <a:defRPr sz="1650" b="1"/>
            </a:lvl2pPr>
            <a:lvl3pPr marL="754380" indent="0">
              <a:buNone/>
              <a:defRPr sz="1485" b="1"/>
            </a:lvl3pPr>
            <a:lvl4pPr marL="1131570" indent="0">
              <a:buNone/>
              <a:defRPr sz="1320" b="1"/>
            </a:lvl4pPr>
            <a:lvl5pPr marL="1508760" indent="0">
              <a:buNone/>
              <a:defRPr sz="1320" b="1"/>
            </a:lvl5pPr>
            <a:lvl6pPr marL="1885950" indent="0">
              <a:buNone/>
              <a:defRPr sz="1320" b="1"/>
            </a:lvl6pPr>
            <a:lvl7pPr marL="2263140" indent="0">
              <a:buNone/>
              <a:defRPr sz="1320" b="1"/>
            </a:lvl7pPr>
            <a:lvl8pPr marL="2640330" indent="0">
              <a:buNone/>
              <a:defRPr sz="1320" b="1"/>
            </a:lvl8pPr>
            <a:lvl9pPr marL="3017520" indent="0">
              <a:buNone/>
              <a:defRPr sz="1320" b="1"/>
            </a:lvl9pPr>
          </a:lstStyle>
          <a:p>
            <a:pPr lvl="0"/>
            <a:r>
              <a:rPr lang="en-US"/>
              <a:t>Edit Master text styles</a:t>
            </a:r>
          </a:p>
        </p:txBody>
      </p:sp>
      <p:sp>
        <p:nvSpPr>
          <p:cNvPr id="4" name="Content Placeholder 3">
            <a:extLst>
              <a:ext uri="{FF2B5EF4-FFF2-40B4-BE49-F238E27FC236}">
                <a16:creationId xmlns:a16="http://schemas.microsoft.com/office/drawing/2014/main" id="{5737D7BF-2FE3-49B9-B38E-81680D25BD70}"/>
              </a:ext>
            </a:extLst>
          </p:cNvPr>
          <p:cNvSpPr>
            <a:spLocks noGrp="1"/>
          </p:cNvSpPr>
          <p:nvPr>
            <p:ph sz="half" idx="2"/>
          </p:nvPr>
        </p:nvSpPr>
        <p:spPr>
          <a:xfrm>
            <a:off x="692826" y="2839085"/>
            <a:ext cx="4255174" cy="41758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D8DC1CC-FE7E-43B1-9098-FB8901880C77}"/>
              </a:ext>
            </a:extLst>
          </p:cNvPr>
          <p:cNvSpPr>
            <a:spLocks noGrp="1"/>
          </p:cNvSpPr>
          <p:nvPr>
            <p:ph type="body" sz="quarter" idx="3"/>
          </p:nvPr>
        </p:nvSpPr>
        <p:spPr>
          <a:xfrm>
            <a:off x="5092065" y="1905318"/>
            <a:ext cx="4276130" cy="933767"/>
          </a:xfrm>
        </p:spPr>
        <p:txBody>
          <a:bodyPr anchor="b"/>
          <a:lstStyle>
            <a:lvl1pPr marL="0" indent="0">
              <a:buNone/>
              <a:defRPr sz="1980" b="1"/>
            </a:lvl1pPr>
            <a:lvl2pPr marL="377190" indent="0">
              <a:buNone/>
              <a:defRPr sz="1650" b="1"/>
            </a:lvl2pPr>
            <a:lvl3pPr marL="754380" indent="0">
              <a:buNone/>
              <a:defRPr sz="1485" b="1"/>
            </a:lvl3pPr>
            <a:lvl4pPr marL="1131570" indent="0">
              <a:buNone/>
              <a:defRPr sz="1320" b="1"/>
            </a:lvl4pPr>
            <a:lvl5pPr marL="1508760" indent="0">
              <a:buNone/>
              <a:defRPr sz="1320" b="1"/>
            </a:lvl5pPr>
            <a:lvl6pPr marL="1885950" indent="0">
              <a:buNone/>
              <a:defRPr sz="1320" b="1"/>
            </a:lvl6pPr>
            <a:lvl7pPr marL="2263140" indent="0">
              <a:buNone/>
              <a:defRPr sz="1320" b="1"/>
            </a:lvl7pPr>
            <a:lvl8pPr marL="2640330" indent="0">
              <a:buNone/>
              <a:defRPr sz="1320" b="1"/>
            </a:lvl8pPr>
            <a:lvl9pPr marL="3017520" indent="0">
              <a:buNone/>
              <a:defRPr sz="1320" b="1"/>
            </a:lvl9pPr>
          </a:lstStyle>
          <a:p>
            <a:pPr lvl="0"/>
            <a:r>
              <a:rPr lang="en-US"/>
              <a:t>Edit Master text styles</a:t>
            </a:r>
          </a:p>
        </p:txBody>
      </p:sp>
      <p:sp>
        <p:nvSpPr>
          <p:cNvPr id="6" name="Content Placeholder 5">
            <a:extLst>
              <a:ext uri="{FF2B5EF4-FFF2-40B4-BE49-F238E27FC236}">
                <a16:creationId xmlns:a16="http://schemas.microsoft.com/office/drawing/2014/main" id="{6606CB3C-B30B-41C3-B2AD-BAF3964DE480}"/>
              </a:ext>
            </a:extLst>
          </p:cNvPr>
          <p:cNvSpPr>
            <a:spLocks noGrp="1"/>
          </p:cNvSpPr>
          <p:nvPr>
            <p:ph sz="quarter" idx="4"/>
          </p:nvPr>
        </p:nvSpPr>
        <p:spPr>
          <a:xfrm>
            <a:off x="5092065" y="2839085"/>
            <a:ext cx="4276130" cy="41758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6275D75-66ED-4B44-9ADD-7137782C8FA8}"/>
              </a:ext>
            </a:extLst>
          </p:cNvPr>
          <p:cNvSpPr>
            <a:spLocks noGrp="1"/>
          </p:cNvSpPr>
          <p:nvPr>
            <p:ph type="dt" sz="half" idx="10"/>
          </p:nvPr>
        </p:nvSpPr>
        <p:spPr/>
        <p:txBody>
          <a:bodyPr/>
          <a:lstStyle/>
          <a:p>
            <a:fld id="{3893D530-AF2B-4098-B3F0-BB6456E10641}" type="datetimeFigureOut">
              <a:rPr lang="en-GB" smtClean="0"/>
              <a:t>06/12/2018</a:t>
            </a:fld>
            <a:endParaRPr lang="en-GB" dirty="0"/>
          </a:p>
        </p:txBody>
      </p:sp>
      <p:sp>
        <p:nvSpPr>
          <p:cNvPr id="8" name="Footer Placeholder 7">
            <a:extLst>
              <a:ext uri="{FF2B5EF4-FFF2-40B4-BE49-F238E27FC236}">
                <a16:creationId xmlns:a16="http://schemas.microsoft.com/office/drawing/2014/main" id="{40EE4A2E-6C94-40A9-9A70-1E6429D07263}"/>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6260F239-4A2E-4AD1-A9B8-A48C9D4926F5}"/>
              </a:ext>
            </a:extLst>
          </p:cNvPr>
          <p:cNvSpPr>
            <a:spLocks noGrp="1"/>
          </p:cNvSpPr>
          <p:nvPr>
            <p:ph type="sldNum" sz="quarter" idx="12"/>
          </p:nvPr>
        </p:nvSpPr>
        <p:spPr/>
        <p:txBody>
          <a:bodyPr/>
          <a:lstStyle/>
          <a:p>
            <a:fld id="{086B0CB6-AEC8-4CE2-9FE5-4657AD27C9BF}" type="slidenum">
              <a:rPr lang="en-GB" smtClean="0"/>
              <a:t>‹#›</a:t>
            </a:fld>
            <a:endParaRPr lang="en-GB" dirty="0"/>
          </a:p>
        </p:txBody>
      </p:sp>
    </p:spTree>
    <p:extLst>
      <p:ext uri="{BB962C8B-B14F-4D97-AF65-F5344CB8AC3E}">
        <p14:creationId xmlns:p14="http://schemas.microsoft.com/office/powerpoint/2010/main" val="20595504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242B3-097B-4E88-A640-11630A6979B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FB8FD3A-14AA-4D5E-9842-8E2BD14B5ED2}"/>
              </a:ext>
            </a:extLst>
          </p:cNvPr>
          <p:cNvSpPr>
            <a:spLocks noGrp="1"/>
          </p:cNvSpPr>
          <p:nvPr>
            <p:ph type="dt" sz="half" idx="10"/>
          </p:nvPr>
        </p:nvSpPr>
        <p:spPr/>
        <p:txBody>
          <a:bodyPr/>
          <a:lstStyle/>
          <a:p>
            <a:fld id="{3893D530-AF2B-4098-B3F0-BB6456E10641}" type="datetimeFigureOut">
              <a:rPr lang="en-GB" smtClean="0"/>
              <a:t>06/12/2018</a:t>
            </a:fld>
            <a:endParaRPr lang="en-GB" dirty="0"/>
          </a:p>
        </p:txBody>
      </p:sp>
      <p:sp>
        <p:nvSpPr>
          <p:cNvPr id="4" name="Footer Placeholder 3">
            <a:extLst>
              <a:ext uri="{FF2B5EF4-FFF2-40B4-BE49-F238E27FC236}">
                <a16:creationId xmlns:a16="http://schemas.microsoft.com/office/drawing/2014/main" id="{2113585C-8873-4562-AB16-675DAF4BCA57}"/>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00E5085B-F0D6-4A81-971E-A972EB273783}"/>
              </a:ext>
            </a:extLst>
          </p:cNvPr>
          <p:cNvSpPr>
            <a:spLocks noGrp="1"/>
          </p:cNvSpPr>
          <p:nvPr>
            <p:ph type="sldNum" sz="quarter" idx="12"/>
          </p:nvPr>
        </p:nvSpPr>
        <p:spPr/>
        <p:txBody>
          <a:bodyPr/>
          <a:lstStyle/>
          <a:p>
            <a:fld id="{086B0CB6-AEC8-4CE2-9FE5-4657AD27C9BF}" type="slidenum">
              <a:rPr lang="en-GB" smtClean="0"/>
              <a:t>‹#›</a:t>
            </a:fld>
            <a:endParaRPr lang="en-GB" dirty="0"/>
          </a:p>
        </p:txBody>
      </p:sp>
    </p:spTree>
    <p:extLst>
      <p:ext uri="{BB962C8B-B14F-4D97-AF65-F5344CB8AC3E}">
        <p14:creationId xmlns:p14="http://schemas.microsoft.com/office/powerpoint/2010/main" val="26503138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5B2C95-BE3A-425C-85EF-34CAD67728AD}"/>
              </a:ext>
            </a:extLst>
          </p:cNvPr>
          <p:cNvSpPr>
            <a:spLocks noGrp="1"/>
          </p:cNvSpPr>
          <p:nvPr>
            <p:ph type="dt" sz="half" idx="10"/>
          </p:nvPr>
        </p:nvSpPr>
        <p:spPr/>
        <p:txBody>
          <a:bodyPr/>
          <a:lstStyle/>
          <a:p>
            <a:fld id="{3893D530-AF2B-4098-B3F0-BB6456E10641}" type="datetimeFigureOut">
              <a:rPr lang="en-GB" smtClean="0"/>
              <a:t>06/12/2018</a:t>
            </a:fld>
            <a:endParaRPr lang="en-GB" dirty="0"/>
          </a:p>
        </p:txBody>
      </p:sp>
      <p:sp>
        <p:nvSpPr>
          <p:cNvPr id="3" name="Footer Placeholder 2">
            <a:extLst>
              <a:ext uri="{FF2B5EF4-FFF2-40B4-BE49-F238E27FC236}">
                <a16:creationId xmlns:a16="http://schemas.microsoft.com/office/drawing/2014/main" id="{10A9066B-EA8F-419D-B189-4D04C413A53E}"/>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9A043089-E8D3-4E10-9049-542EF1B1A2B1}"/>
              </a:ext>
            </a:extLst>
          </p:cNvPr>
          <p:cNvSpPr>
            <a:spLocks noGrp="1"/>
          </p:cNvSpPr>
          <p:nvPr>
            <p:ph type="sldNum" sz="quarter" idx="12"/>
          </p:nvPr>
        </p:nvSpPr>
        <p:spPr/>
        <p:txBody>
          <a:bodyPr/>
          <a:lstStyle/>
          <a:p>
            <a:fld id="{086B0CB6-AEC8-4CE2-9FE5-4657AD27C9BF}" type="slidenum">
              <a:rPr lang="en-GB" smtClean="0"/>
              <a:t>‹#›</a:t>
            </a:fld>
            <a:endParaRPr lang="en-GB" dirty="0"/>
          </a:p>
        </p:txBody>
      </p:sp>
    </p:spTree>
    <p:extLst>
      <p:ext uri="{BB962C8B-B14F-4D97-AF65-F5344CB8AC3E}">
        <p14:creationId xmlns:p14="http://schemas.microsoft.com/office/powerpoint/2010/main" val="18479632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32394-8D63-4003-9BB1-C669C809872C}"/>
              </a:ext>
            </a:extLst>
          </p:cNvPr>
          <p:cNvSpPr>
            <a:spLocks noGrp="1"/>
          </p:cNvSpPr>
          <p:nvPr>
            <p:ph type="title"/>
          </p:nvPr>
        </p:nvSpPr>
        <p:spPr>
          <a:xfrm>
            <a:off x="692825" y="518160"/>
            <a:ext cx="3244096" cy="1813560"/>
          </a:xfrm>
        </p:spPr>
        <p:txBody>
          <a:bodyPr anchor="b"/>
          <a:lstStyle>
            <a:lvl1pPr>
              <a:defRPr sz="264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5DF64B7-01E2-4161-B400-F36EBA0A78BE}"/>
              </a:ext>
            </a:extLst>
          </p:cNvPr>
          <p:cNvSpPr>
            <a:spLocks noGrp="1"/>
          </p:cNvSpPr>
          <p:nvPr>
            <p:ph idx="1"/>
          </p:nvPr>
        </p:nvSpPr>
        <p:spPr>
          <a:xfrm>
            <a:off x="4276130" y="1119082"/>
            <a:ext cx="5092065" cy="5523442"/>
          </a:xfrm>
        </p:spPr>
        <p:txBody>
          <a:bodyPr/>
          <a:lstStyle>
            <a:lvl1pPr>
              <a:defRPr sz="2640"/>
            </a:lvl1pPr>
            <a:lvl2pPr>
              <a:defRPr sz="2310"/>
            </a:lvl2pPr>
            <a:lvl3pPr>
              <a:defRPr sz="1980"/>
            </a:lvl3pPr>
            <a:lvl4pPr>
              <a:defRPr sz="1650"/>
            </a:lvl4pPr>
            <a:lvl5pPr>
              <a:defRPr sz="1650"/>
            </a:lvl5pPr>
            <a:lvl6pPr>
              <a:defRPr sz="1650"/>
            </a:lvl6pPr>
            <a:lvl7pPr>
              <a:defRPr sz="1650"/>
            </a:lvl7pPr>
            <a:lvl8pPr>
              <a:defRPr sz="1650"/>
            </a:lvl8pPr>
            <a:lvl9pPr>
              <a:defRPr sz="16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DD66528-3BBD-4AA0-9DA5-AF327426D604}"/>
              </a:ext>
            </a:extLst>
          </p:cNvPr>
          <p:cNvSpPr>
            <a:spLocks noGrp="1"/>
          </p:cNvSpPr>
          <p:nvPr>
            <p:ph type="body" sz="half" idx="2"/>
          </p:nvPr>
        </p:nvSpPr>
        <p:spPr>
          <a:xfrm>
            <a:off x="692825" y="2331720"/>
            <a:ext cx="3244096" cy="4319800"/>
          </a:xfrm>
        </p:spPr>
        <p:txBody>
          <a:bodyPr/>
          <a:lstStyle>
            <a:lvl1pPr marL="0" indent="0">
              <a:buNone/>
              <a:defRPr sz="1320"/>
            </a:lvl1pPr>
            <a:lvl2pPr marL="377190" indent="0">
              <a:buNone/>
              <a:defRPr sz="1155"/>
            </a:lvl2pPr>
            <a:lvl3pPr marL="754380" indent="0">
              <a:buNone/>
              <a:defRPr sz="990"/>
            </a:lvl3pPr>
            <a:lvl4pPr marL="1131570" indent="0">
              <a:buNone/>
              <a:defRPr sz="825"/>
            </a:lvl4pPr>
            <a:lvl5pPr marL="1508760" indent="0">
              <a:buNone/>
              <a:defRPr sz="825"/>
            </a:lvl5pPr>
            <a:lvl6pPr marL="1885950" indent="0">
              <a:buNone/>
              <a:defRPr sz="825"/>
            </a:lvl6pPr>
            <a:lvl7pPr marL="2263140" indent="0">
              <a:buNone/>
              <a:defRPr sz="825"/>
            </a:lvl7pPr>
            <a:lvl8pPr marL="2640330" indent="0">
              <a:buNone/>
              <a:defRPr sz="825"/>
            </a:lvl8pPr>
            <a:lvl9pPr marL="3017520" indent="0">
              <a:buNone/>
              <a:defRPr sz="825"/>
            </a:lvl9pPr>
          </a:lstStyle>
          <a:p>
            <a:pPr lvl="0"/>
            <a:r>
              <a:rPr lang="en-US"/>
              <a:t>Edit Master text styles</a:t>
            </a:r>
          </a:p>
        </p:txBody>
      </p:sp>
      <p:sp>
        <p:nvSpPr>
          <p:cNvPr id="5" name="Date Placeholder 4">
            <a:extLst>
              <a:ext uri="{FF2B5EF4-FFF2-40B4-BE49-F238E27FC236}">
                <a16:creationId xmlns:a16="http://schemas.microsoft.com/office/drawing/2014/main" id="{42266637-6EB5-432A-BFCB-5431657D1DC6}"/>
              </a:ext>
            </a:extLst>
          </p:cNvPr>
          <p:cNvSpPr>
            <a:spLocks noGrp="1"/>
          </p:cNvSpPr>
          <p:nvPr>
            <p:ph type="dt" sz="half" idx="10"/>
          </p:nvPr>
        </p:nvSpPr>
        <p:spPr/>
        <p:txBody>
          <a:bodyPr/>
          <a:lstStyle/>
          <a:p>
            <a:fld id="{3893D530-AF2B-4098-B3F0-BB6456E10641}" type="datetimeFigureOut">
              <a:rPr lang="en-GB" smtClean="0"/>
              <a:t>06/12/2018</a:t>
            </a:fld>
            <a:endParaRPr lang="en-GB" dirty="0"/>
          </a:p>
        </p:txBody>
      </p:sp>
      <p:sp>
        <p:nvSpPr>
          <p:cNvPr id="6" name="Footer Placeholder 5">
            <a:extLst>
              <a:ext uri="{FF2B5EF4-FFF2-40B4-BE49-F238E27FC236}">
                <a16:creationId xmlns:a16="http://schemas.microsoft.com/office/drawing/2014/main" id="{53B7A674-3743-4781-B06A-D77009B0D99E}"/>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9686F45A-59B0-4C31-B92C-69E68EF28FD6}"/>
              </a:ext>
            </a:extLst>
          </p:cNvPr>
          <p:cNvSpPr>
            <a:spLocks noGrp="1"/>
          </p:cNvSpPr>
          <p:nvPr>
            <p:ph type="sldNum" sz="quarter" idx="12"/>
          </p:nvPr>
        </p:nvSpPr>
        <p:spPr/>
        <p:txBody>
          <a:bodyPr/>
          <a:lstStyle/>
          <a:p>
            <a:fld id="{086B0CB6-AEC8-4CE2-9FE5-4657AD27C9BF}" type="slidenum">
              <a:rPr lang="en-GB" smtClean="0"/>
              <a:t>‹#›</a:t>
            </a:fld>
            <a:endParaRPr lang="en-GB" dirty="0"/>
          </a:p>
        </p:txBody>
      </p:sp>
    </p:spTree>
    <p:extLst>
      <p:ext uri="{BB962C8B-B14F-4D97-AF65-F5344CB8AC3E}">
        <p14:creationId xmlns:p14="http://schemas.microsoft.com/office/powerpoint/2010/main" val="337880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dirty="0"/>
          </a:p>
        </p:txBody>
      </p:sp>
      <p:sp>
        <p:nvSpPr>
          <p:cNvPr id="12" name="Title 11"/>
          <p:cNvSpPr>
            <a:spLocks noGrp="1"/>
          </p:cNvSpPr>
          <p:nvPr>
            <p:ph type="title" hasCustomPrompt="1"/>
          </p:nvPr>
        </p:nvSpPr>
        <p:spPr>
          <a:xfrm>
            <a:off x="611769" y="366812"/>
            <a:ext cx="8674100" cy="1143000"/>
          </a:xfrm>
          <a:prstGeom prst="rect">
            <a:avLst/>
          </a:prstGeom>
        </p:spPr>
        <p:txBody>
          <a:bodyPr/>
          <a:lstStyle>
            <a:lvl1pPr>
              <a:defRPr sz="4800" b="1">
                <a:solidFill>
                  <a:srgbClr val="ECCE18"/>
                </a:solidFill>
                <a:latin typeface="Century Gothic" panose="020B0502020202020204" pitchFamily="34" charset="0"/>
              </a:defRPr>
            </a:lvl1pPr>
          </a:lstStyle>
          <a:p>
            <a:r>
              <a:rPr lang="en-US" dirty="0"/>
              <a:t>Headline goes here</a:t>
            </a:r>
            <a:br>
              <a:rPr lang="en-US" dirty="0"/>
            </a:br>
            <a:endParaRPr lang="en-US" dirty="0"/>
          </a:p>
        </p:txBody>
      </p:sp>
      <p:sp>
        <p:nvSpPr>
          <p:cNvPr id="23" name="Text Placeholder 22"/>
          <p:cNvSpPr>
            <a:spLocks noGrp="1"/>
          </p:cNvSpPr>
          <p:nvPr>
            <p:ph type="body" sz="quarter" idx="10"/>
          </p:nvPr>
        </p:nvSpPr>
        <p:spPr>
          <a:xfrm>
            <a:off x="685800" y="2702611"/>
            <a:ext cx="8305800" cy="2590800"/>
          </a:xfrm>
          <a:prstGeom prst="rect">
            <a:avLst/>
          </a:prstGeom>
        </p:spPr>
        <p:txBody>
          <a:bodyPr/>
          <a:lstStyle>
            <a:lvl1pPr>
              <a:defRPr sz="2800">
                <a:solidFill>
                  <a:schemeClr val="tx1"/>
                </a:solidFill>
                <a:latin typeface="Century Gothic" panose="020B0502020202020204" pitchFamily="34" charset="0"/>
              </a:defRPr>
            </a:lvl1pPr>
            <a:lvl2pPr>
              <a:defRPr sz="2400">
                <a:solidFill>
                  <a:schemeClr val="tx1"/>
                </a:solidFill>
                <a:latin typeface="Century Gothic" panose="020B0502020202020204" pitchFamily="34" charset="0"/>
              </a:defRPr>
            </a:lvl2pPr>
            <a:lvl3pPr>
              <a:defRPr sz="2000">
                <a:solidFill>
                  <a:schemeClr val="tx1"/>
                </a:solidFill>
                <a:latin typeface="Century Gothic" panose="020B0502020202020204" pitchFamily="34" charset="0"/>
              </a:defRPr>
            </a:lvl3pPr>
            <a:lvl4pPr>
              <a:defRPr>
                <a:solidFill>
                  <a:schemeClr val="tx1"/>
                </a:solidFill>
                <a:latin typeface="Century Gothic" panose="020B0502020202020204" pitchFamily="34" charset="0"/>
              </a:defRPr>
            </a:lvl4pPr>
            <a:lvl5pPr>
              <a:defRPr>
                <a:solidFill>
                  <a:schemeClr val="tx1"/>
                </a:solidFill>
                <a:latin typeface="Futura LT Pro Book" panose="020B05020202040203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25" name="Text Placeholder 24"/>
          <p:cNvSpPr>
            <a:spLocks noGrp="1"/>
          </p:cNvSpPr>
          <p:nvPr>
            <p:ph type="body" sz="quarter" idx="11" hasCustomPrompt="1"/>
          </p:nvPr>
        </p:nvSpPr>
        <p:spPr>
          <a:xfrm>
            <a:off x="611769" y="1039411"/>
            <a:ext cx="6629400" cy="1066800"/>
          </a:xfrm>
          <a:prstGeom prst="rect">
            <a:avLst/>
          </a:prstGeom>
        </p:spPr>
        <p:txBody>
          <a:bodyPr/>
          <a:lstStyle>
            <a:lvl1pPr>
              <a:defRPr sz="4400">
                <a:solidFill>
                  <a:srgbClr val="301739"/>
                </a:solidFill>
                <a:latin typeface="Century Gothic" panose="020B0502020202020204" pitchFamily="34" charset="0"/>
              </a:defRPr>
            </a:lvl1pPr>
          </a:lstStyle>
          <a:p>
            <a:pPr lvl="0"/>
            <a:r>
              <a:rPr lang="en-US" dirty="0"/>
              <a:t>Subtitle goes here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4EFF3-44E3-4BB8-9A92-6FFCA5C8CB71}"/>
              </a:ext>
            </a:extLst>
          </p:cNvPr>
          <p:cNvSpPr>
            <a:spLocks noGrp="1"/>
          </p:cNvSpPr>
          <p:nvPr>
            <p:ph type="title"/>
          </p:nvPr>
        </p:nvSpPr>
        <p:spPr>
          <a:xfrm>
            <a:off x="692825" y="518160"/>
            <a:ext cx="3244096" cy="1813560"/>
          </a:xfrm>
        </p:spPr>
        <p:txBody>
          <a:bodyPr anchor="b"/>
          <a:lstStyle>
            <a:lvl1pPr>
              <a:defRPr sz="264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DCA8D06-CDC7-48C4-807C-D11566BAFD94}"/>
              </a:ext>
            </a:extLst>
          </p:cNvPr>
          <p:cNvSpPr>
            <a:spLocks noGrp="1"/>
          </p:cNvSpPr>
          <p:nvPr>
            <p:ph type="pic" idx="1"/>
          </p:nvPr>
        </p:nvSpPr>
        <p:spPr>
          <a:xfrm>
            <a:off x="4276130" y="1119082"/>
            <a:ext cx="5092065" cy="5523442"/>
          </a:xfrm>
        </p:spPr>
        <p:txBody>
          <a:bodyPr/>
          <a:lstStyle>
            <a:lvl1pPr marL="0" indent="0">
              <a:buNone/>
              <a:defRPr sz="2640"/>
            </a:lvl1pPr>
            <a:lvl2pPr marL="377190" indent="0">
              <a:buNone/>
              <a:defRPr sz="2310"/>
            </a:lvl2pPr>
            <a:lvl3pPr marL="754380" indent="0">
              <a:buNone/>
              <a:defRPr sz="1980"/>
            </a:lvl3pPr>
            <a:lvl4pPr marL="1131570" indent="0">
              <a:buNone/>
              <a:defRPr sz="1650"/>
            </a:lvl4pPr>
            <a:lvl5pPr marL="1508760" indent="0">
              <a:buNone/>
              <a:defRPr sz="1650"/>
            </a:lvl5pPr>
            <a:lvl6pPr marL="1885950" indent="0">
              <a:buNone/>
              <a:defRPr sz="1650"/>
            </a:lvl6pPr>
            <a:lvl7pPr marL="2263140" indent="0">
              <a:buNone/>
              <a:defRPr sz="1650"/>
            </a:lvl7pPr>
            <a:lvl8pPr marL="2640330" indent="0">
              <a:buNone/>
              <a:defRPr sz="1650"/>
            </a:lvl8pPr>
            <a:lvl9pPr marL="3017520" indent="0">
              <a:buNone/>
              <a:defRPr sz="1650"/>
            </a:lvl9pPr>
          </a:lstStyle>
          <a:p>
            <a:endParaRPr lang="en-GB" dirty="0"/>
          </a:p>
        </p:txBody>
      </p:sp>
      <p:sp>
        <p:nvSpPr>
          <p:cNvPr id="4" name="Text Placeholder 3">
            <a:extLst>
              <a:ext uri="{FF2B5EF4-FFF2-40B4-BE49-F238E27FC236}">
                <a16:creationId xmlns:a16="http://schemas.microsoft.com/office/drawing/2014/main" id="{DAFD4CBF-BCF7-4003-9D2F-99C7741C34FD}"/>
              </a:ext>
            </a:extLst>
          </p:cNvPr>
          <p:cNvSpPr>
            <a:spLocks noGrp="1"/>
          </p:cNvSpPr>
          <p:nvPr>
            <p:ph type="body" sz="half" idx="2"/>
          </p:nvPr>
        </p:nvSpPr>
        <p:spPr>
          <a:xfrm>
            <a:off x="692825" y="2331720"/>
            <a:ext cx="3244096" cy="4319800"/>
          </a:xfrm>
        </p:spPr>
        <p:txBody>
          <a:bodyPr/>
          <a:lstStyle>
            <a:lvl1pPr marL="0" indent="0">
              <a:buNone/>
              <a:defRPr sz="1320"/>
            </a:lvl1pPr>
            <a:lvl2pPr marL="377190" indent="0">
              <a:buNone/>
              <a:defRPr sz="1155"/>
            </a:lvl2pPr>
            <a:lvl3pPr marL="754380" indent="0">
              <a:buNone/>
              <a:defRPr sz="990"/>
            </a:lvl3pPr>
            <a:lvl4pPr marL="1131570" indent="0">
              <a:buNone/>
              <a:defRPr sz="825"/>
            </a:lvl4pPr>
            <a:lvl5pPr marL="1508760" indent="0">
              <a:buNone/>
              <a:defRPr sz="825"/>
            </a:lvl5pPr>
            <a:lvl6pPr marL="1885950" indent="0">
              <a:buNone/>
              <a:defRPr sz="825"/>
            </a:lvl6pPr>
            <a:lvl7pPr marL="2263140" indent="0">
              <a:buNone/>
              <a:defRPr sz="825"/>
            </a:lvl7pPr>
            <a:lvl8pPr marL="2640330" indent="0">
              <a:buNone/>
              <a:defRPr sz="825"/>
            </a:lvl8pPr>
            <a:lvl9pPr marL="3017520" indent="0">
              <a:buNone/>
              <a:defRPr sz="825"/>
            </a:lvl9pPr>
          </a:lstStyle>
          <a:p>
            <a:pPr lvl="0"/>
            <a:r>
              <a:rPr lang="en-US"/>
              <a:t>Edit Master text styles</a:t>
            </a:r>
          </a:p>
        </p:txBody>
      </p:sp>
      <p:sp>
        <p:nvSpPr>
          <p:cNvPr id="5" name="Date Placeholder 4">
            <a:extLst>
              <a:ext uri="{FF2B5EF4-FFF2-40B4-BE49-F238E27FC236}">
                <a16:creationId xmlns:a16="http://schemas.microsoft.com/office/drawing/2014/main" id="{D13D1A7C-68FE-41A5-AD25-8642D6F4FF81}"/>
              </a:ext>
            </a:extLst>
          </p:cNvPr>
          <p:cNvSpPr>
            <a:spLocks noGrp="1"/>
          </p:cNvSpPr>
          <p:nvPr>
            <p:ph type="dt" sz="half" idx="10"/>
          </p:nvPr>
        </p:nvSpPr>
        <p:spPr/>
        <p:txBody>
          <a:bodyPr/>
          <a:lstStyle/>
          <a:p>
            <a:fld id="{3893D530-AF2B-4098-B3F0-BB6456E10641}" type="datetimeFigureOut">
              <a:rPr lang="en-GB" smtClean="0"/>
              <a:t>06/12/2018</a:t>
            </a:fld>
            <a:endParaRPr lang="en-GB" dirty="0"/>
          </a:p>
        </p:txBody>
      </p:sp>
      <p:sp>
        <p:nvSpPr>
          <p:cNvPr id="6" name="Footer Placeholder 5">
            <a:extLst>
              <a:ext uri="{FF2B5EF4-FFF2-40B4-BE49-F238E27FC236}">
                <a16:creationId xmlns:a16="http://schemas.microsoft.com/office/drawing/2014/main" id="{9EABC2A0-F8B9-480A-8E4F-FF7571B35872}"/>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E83758CF-98A2-42EC-86D1-9F06FBF6A604}"/>
              </a:ext>
            </a:extLst>
          </p:cNvPr>
          <p:cNvSpPr>
            <a:spLocks noGrp="1"/>
          </p:cNvSpPr>
          <p:nvPr>
            <p:ph type="sldNum" sz="quarter" idx="12"/>
          </p:nvPr>
        </p:nvSpPr>
        <p:spPr/>
        <p:txBody>
          <a:bodyPr/>
          <a:lstStyle/>
          <a:p>
            <a:fld id="{086B0CB6-AEC8-4CE2-9FE5-4657AD27C9BF}" type="slidenum">
              <a:rPr lang="en-GB" smtClean="0"/>
              <a:t>‹#›</a:t>
            </a:fld>
            <a:endParaRPr lang="en-GB" dirty="0"/>
          </a:p>
        </p:txBody>
      </p:sp>
    </p:spTree>
    <p:extLst>
      <p:ext uri="{BB962C8B-B14F-4D97-AF65-F5344CB8AC3E}">
        <p14:creationId xmlns:p14="http://schemas.microsoft.com/office/powerpoint/2010/main" val="8511698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47281-5154-4324-8A88-88D48BD1DCA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F1F1E97-50DE-4FED-B876-255F963C3FC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BE0748-B6A4-4735-AFED-DDCB3EBF128C}"/>
              </a:ext>
            </a:extLst>
          </p:cNvPr>
          <p:cNvSpPr>
            <a:spLocks noGrp="1"/>
          </p:cNvSpPr>
          <p:nvPr>
            <p:ph type="dt" sz="half" idx="10"/>
          </p:nvPr>
        </p:nvSpPr>
        <p:spPr/>
        <p:txBody>
          <a:bodyPr/>
          <a:lstStyle/>
          <a:p>
            <a:fld id="{3893D530-AF2B-4098-B3F0-BB6456E10641}" type="datetimeFigureOut">
              <a:rPr lang="en-GB" smtClean="0"/>
              <a:t>06/12/2018</a:t>
            </a:fld>
            <a:endParaRPr lang="en-GB" dirty="0"/>
          </a:p>
        </p:txBody>
      </p:sp>
      <p:sp>
        <p:nvSpPr>
          <p:cNvPr id="5" name="Footer Placeholder 4">
            <a:extLst>
              <a:ext uri="{FF2B5EF4-FFF2-40B4-BE49-F238E27FC236}">
                <a16:creationId xmlns:a16="http://schemas.microsoft.com/office/drawing/2014/main" id="{B76A687B-7DE6-422C-BF0B-2C6ECB353A7A}"/>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05FEF37-43A4-4544-B35F-E9FF2EFAEC51}"/>
              </a:ext>
            </a:extLst>
          </p:cNvPr>
          <p:cNvSpPr>
            <a:spLocks noGrp="1"/>
          </p:cNvSpPr>
          <p:nvPr>
            <p:ph type="sldNum" sz="quarter" idx="12"/>
          </p:nvPr>
        </p:nvSpPr>
        <p:spPr/>
        <p:txBody>
          <a:bodyPr/>
          <a:lstStyle/>
          <a:p>
            <a:fld id="{086B0CB6-AEC8-4CE2-9FE5-4657AD27C9BF}" type="slidenum">
              <a:rPr lang="en-GB" smtClean="0"/>
              <a:t>‹#›</a:t>
            </a:fld>
            <a:endParaRPr lang="en-GB" dirty="0"/>
          </a:p>
        </p:txBody>
      </p:sp>
    </p:spTree>
    <p:extLst>
      <p:ext uri="{BB962C8B-B14F-4D97-AF65-F5344CB8AC3E}">
        <p14:creationId xmlns:p14="http://schemas.microsoft.com/office/powerpoint/2010/main" val="18770435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5F85E29-EB98-41FF-A4AD-758232DB9857}"/>
              </a:ext>
            </a:extLst>
          </p:cNvPr>
          <p:cNvSpPr>
            <a:spLocks noGrp="1"/>
          </p:cNvSpPr>
          <p:nvPr>
            <p:ph type="title" orient="vert"/>
          </p:nvPr>
        </p:nvSpPr>
        <p:spPr>
          <a:xfrm>
            <a:off x="7198042" y="413808"/>
            <a:ext cx="2168843" cy="6586750"/>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7C982E5-8B55-4DC5-853B-4A445D0E277A}"/>
              </a:ext>
            </a:extLst>
          </p:cNvPr>
          <p:cNvSpPr>
            <a:spLocks noGrp="1"/>
          </p:cNvSpPr>
          <p:nvPr>
            <p:ph type="body" orient="vert" idx="1"/>
          </p:nvPr>
        </p:nvSpPr>
        <p:spPr>
          <a:xfrm>
            <a:off x="691515" y="413808"/>
            <a:ext cx="6380798" cy="65867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55FEE81-66D0-4F36-B7D0-8894F1666CDB}"/>
              </a:ext>
            </a:extLst>
          </p:cNvPr>
          <p:cNvSpPr>
            <a:spLocks noGrp="1"/>
          </p:cNvSpPr>
          <p:nvPr>
            <p:ph type="dt" sz="half" idx="10"/>
          </p:nvPr>
        </p:nvSpPr>
        <p:spPr/>
        <p:txBody>
          <a:bodyPr/>
          <a:lstStyle/>
          <a:p>
            <a:fld id="{3893D530-AF2B-4098-B3F0-BB6456E10641}" type="datetimeFigureOut">
              <a:rPr lang="en-GB" smtClean="0"/>
              <a:t>06/12/2018</a:t>
            </a:fld>
            <a:endParaRPr lang="en-GB" dirty="0"/>
          </a:p>
        </p:txBody>
      </p:sp>
      <p:sp>
        <p:nvSpPr>
          <p:cNvPr id="5" name="Footer Placeholder 4">
            <a:extLst>
              <a:ext uri="{FF2B5EF4-FFF2-40B4-BE49-F238E27FC236}">
                <a16:creationId xmlns:a16="http://schemas.microsoft.com/office/drawing/2014/main" id="{12A3BAE3-DB75-4C5D-B974-E6D19B8B8A00}"/>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B5EBD79E-69B3-4AE0-9BDE-8231A65C94B6}"/>
              </a:ext>
            </a:extLst>
          </p:cNvPr>
          <p:cNvSpPr>
            <a:spLocks noGrp="1"/>
          </p:cNvSpPr>
          <p:nvPr>
            <p:ph type="sldNum" sz="quarter" idx="12"/>
          </p:nvPr>
        </p:nvSpPr>
        <p:spPr/>
        <p:txBody>
          <a:bodyPr/>
          <a:lstStyle/>
          <a:p>
            <a:fld id="{086B0CB6-AEC8-4CE2-9FE5-4657AD27C9BF}" type="slidenum">
              <a:rPr lang="en-GB" smtClean="0"/>
              <a:t>‹#›</a:t>
            </a:fld>
            <a:endParaRPr lang="en-GB" dirty="0"/>
          </a:p>
        </p:txBody>
      </p:sp>
    </p:spTree>
    <p:extLst>
      <p:ext uri="{BB962C8B-B14F-4D97-AF65-F5344CB8AC3E}">
        <p14:creationId xmlns:p14="http://schemas.microsoft.com/office/powerpoint/2010/main" val="20543858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16318" y="311256"/>
            <a:ext cx="8539163" cy="1295400"/>
          </a:xfrm>
        </p:spPr>
        <p:txBody>
          <a:bodyPr/>
          <a:lstStyle/>
          <a:p>
            <a:r>
              <a:rPr lang="en-US"/>
              <a:t>Click to edit Master title style</a:t>
            </a:r>
          </a:p>
        </p:txBody>
      </p:sp>
      <p:sp>
        <p:nvSpPr>
          <p:cNvPr id="3" name="Text Placeholder 2"/>
          <p:cNvSpPr>
            <a:spLocks noGrp="1"/>
          </p:cNvSpPr>
          <p:nvPr>
            <p:ph type="body" sz="half" idx="1"/>
          </p:nvPr>
        </p:nvSpPr>
        <p:spPr>
          <a:xfrm>
            <a:off x="1016318" y="1813560"/>
            <a:ext cx="4185762" cy="4490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369721" y="1813560"/>
            <a:ext cx="4185760" cy="4490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p:txBody>
          <a:bodyPr/>
          <a:lstStyle>
            <a:lvl1pPr>
              <a:defRPr/>
            </a:lvl1pPr>
          </a:lstStyle>
          <a:p>
            <a:pPr>
              <a:defRPr/>
            </a:pPr>
            <a:fld id="{D6ACF481-54EE-4E34-8B90-48AA7A91E409}" type="slidenum">
              <a:rPr lang="en-US"/>
              <a:pPr>
                <a:defRPr/>
              </a:pPr>
              <a:t>‹#›</a:t>
            </a:fld>
            <a:endParaRPr lang="en-US" sz="990" dirty="0"/>
          </a:p>
        </p:txBody>
      </p:sp>
      <p:sp>
        <p:nvSpPr>
          <p:cNvPr id="6" name="Footer Placeholder 5"/>
          <p:cNvSpPr>
            <a:spLocks noGrp="1"/>
          </p:cNvSpPr>
          <p:nvPr>
            <p:ph type="ftr" sz="quarter" idx="11"/>
          </p:nvPr>
        </p:nvSpPr>
        <p:spPr>
          <a:xfrm>
            <a:off x="745649" y="6712691"/>
            <a:ext cx="4610100" cy="539750"/>
          </a:xfrm>
        </p:spPr>
        <p:txBody>
          <a:bodyPr/>
          <a:lstStyle>
            <a:lvl1pPr>
              <a:defRPr/>
            </a:lvl1pPr>
          </a:lstStyle>
          <a:p>
            <a:pPr>
              <a:defRPr/>
            </a:pPr>
            <a:endParaRPr lang="en-US" dirty="0"/>
          </a:p>
        </p:txBody>
      </p:sp>
    </p:spTree>
    <p:extLst>
      <p:ext uri="{BB962C8B-B14F-4D97-AF65-F5344CB8AC3E}">
        <p14:creationId xmlns:p14="http://schemas.microsoft.com/office/powerpoint/2010/main" val="12987751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16318" y="311256"/>
            <a:ext cx="8539163" cy="1295400"/>
          </a:xfrm>
        </p:spPr>
        <p:txBody>
          <a:bodyPr/>
          <a:lstStyle/>
          <a:p>
            <a:r>
              <a:rPr lang="en-US"/>
              <a:t>Click to edit Master title style</a:t>
            </a:r>
          </a:p>
        </p:txBody>
      </p:sp>
      <p:sp>
        <p:nvSpPr>
          <p:cNvPr id="3" name="Table Placeholder 2"/>
          <p:cNvSpPr>
            <a:spLocks noGrp="1"/>
          </p:cNvSpPr>
          <p:nvPr>
            <p:ph type="tbl" idx="1"/>
          </p:nvPr>
        </p:nvSpPr>
        <p:spPr>
          <a:xfrm>
            <a:off x="1016318" y="1813560"/>
            <a:ext cx="8539163" cy="4490720"/>
          </a:xfrm>
        </p:spPr>
        <p:txBody>
          <a:bodyPr/>
          <a:lstStyle/>
          <a:p>
            <a:pPr lvl="0"/>
            <a:endParaRPr lang="en-US" noProof="0" dirty="0"/>
          </a:p>
        </p:txBody>
      </p:sp>
      <p:sp>
        <p:nvSpPr>
          <p:cNvPr id="4" name="Slide Number Placeholder 3"/>
          <p:cNvSpPr>
            <a:spLocks noGrp="1"/>
          </p:cNvSpPr>
          <p:nvPr>
            <p:ph type="sldNum" sz="quarter" idx="10"/>
          </p:nvPr>
        </p:nvSpPr>
        <p:spPr/>
        <p:txBody>
          <a:bodyPr/>
          <a:lstStyle>
            <a:lvl1pPr>
              <a:defRPr/>
            </a:lvl1pPr>
          </a:lstStyle>
          <a:p>
            <a:pPr>
              <a:defRPr/>
            </a:pPr>
            <a:fld id="{8DD620BF-4E29-4FE9-AF47-217679447246}" type="slidenum">
              <a:rPr lang="en-US"/>
              <a:pPr>
                <a:defRPr/>
              </a:pPr>
              <a:t>‹#›</a:t>
            </a:fld>
            <a:endParaRPr lang="en-US" sz="990" dirty="0"/>
          </a:p>
        </p:txBody>
      </p:sp>
      <p:sp>
        <p:nvSpPr>
          <p:cNvPr id="5" name="Footer Placeholder 4"/>
          <p:cNvSpPr>
            <a:spLocks noGrp="1"/>
          </p:cNvSpPr>
          <p:nvPr>
            <p:ph type="ftr" sz="quarter" idx="11"/>
          </p:nvPr>
        </p:nvSpPr>
        <p:spPr>
          <a:xfrm>
            <a:off x="745649" y="6712691"/>
            <a:ext cx="4610100" cy="539750"/>
          </a:xfrm>
        </p:spPr>
        <p:txBody>
          <a:bodyPr/>
          <a:lstStyle>
            <a:lvl1pPr>
              <a:defRPr/>
            </a:lvl1pPr>
          </a:lstStyle>
          <a:p>
            <a:pPr>
              <a:defRPr/>
            </a:pPr>
            <a:endParaRPr lang="en-US" dirty="0"/>
          </a:p>
        </p:txBody>
      </p:sp>
    </p:spTree>
    <p:extLst>
      <p:ext uri="{BB962C8B-B14F-4D97-AF65-F5344CB8AC3E}">
        <p14:creationId xmlns:p14="http://schemas.microsoft.com/office/powerpoint/2010/main" val="1763258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dirty="0"/>
          </a:p>
        </p:txBody>
      </p:sp>
      <p:sp>
        <p:nvSpPr>
          <p:cNvPr id="9" name="object 3"/>
          <p:cNvSpPr/>
          <p:nvPr userDrawn="1"/>
        </p:nvSpPr>
        <p:spPr>
          <a:xfrm>
            <a:off x="-11723" y="0"/>
            <a:ext cx="10058400" cy="118586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598854" y="457200"/>
            <a:ext cx="8674100" cy="1143000"/>
          </a:xfrm>
          <a:prstGeom prst="rect">
            <a:avLst/>
          </a:prstGeom>
        </p:spPr>
        <p:txBody>
          <a:bodyPr/>
          <a:lstStyle>
            <a:lvl1pPr>
              <a:defRPr sz="4800" b="1">
                <a:solidFill>
                  <a:srgbClr val="ECCE18"/>
                </a:solidFill>
                <a:latin typeface="Century Gothic" panose="020B0502020202020204" pitchFamily="34" charset="0"/>
              </a:defRPr>
            </a:lvl1pPr>
          </a:lstStyle>
          <a:p>
            <a:r>
              <a:rPr lang="en-US" dirty="0"/>
              <a:t>Headline goes here</a:t>
            </a:r>
            <a:br>
              <a:rPr lang="en-US" dirty="0"/>
            </a:br>
            <a:endParaRPr lang="en-US" dirty="0"/>
          </a:p>
        </p:txBody>
      </p:sp>
      <p:sp>
        <p:nvSpPr>
          <p:cNvPr id="3" name="Text Placeholder 2"/>
          <p:cNvSpPr>
            <a:spLocks noGrp="1"/>
          </p:cNvSpPr>
          <p:nvPr>
            <p:ph type="body" sz="quarter" idx="11" hasCustomPrompt="1"/>
          </p:nvPr>
        </p:nvSpPr>
        <p:spPr>
          <a:xfrm>
            <a:off x="598854" y="1069181"/>
            <a:ext cx="6629400" cy="1147762"/>
          </a:xfrm>
          <a:prstGeom prst="rect">
            <a:avLst/>
          </a:prstGeom>
        </p:spPr>
        <p:txBody>
          <a:bodyPr/>
          <a:lstStyle>
            <a:lvl1pPr>
              <a:defRPr sz="4400">
                <a:solidFill>
                  <a:srgbClr val="301739"/>
                </a:solidFill>
                <a:latin typeface="Century Gothic" panose="020B0502020202020204" pitchFamily="34" charset="0"/>
              </a:defRPr>
            </a:lvl1pPr>
          </a:lstStyle>
          <a:p>
            <a:pPr lvl="0"/>
            <a:r>
              <a:rPr lang="en-US" dirty="0"/>
              <a:t>Subtitle goes here</a:t>
            </a:r>
          </a:p>
        </p:txBody>
      </p:sp>
      <p:sp>
        <p:nvSpPr>
          <p:cNvPr id="5" name="Text Placeholder 4"/>
          <p:cNvSpPr>
            <a:spLocks noGrp="1"/>
          </p:cNvSpPr>
          <p:nvPr>
            <p:ph type="body" sz="quarter" idx="12" hasCustomPrompt="1"/>
          </p:nvPr>
        </p:nvSpPr>
        <p:spPr>
          <a:xfrm>
            <a:off x="598854" y="2819400"/>
            <a:ext cx="6781800" cy="2857500"/>
          </a:xfrm>
          <a:prstGeom prst="rect">
            <a:avLst/>
          </a:prstGeom>
        </p:spPr>
        <p:txBody>
          <a:bodyPr/>
          <a:lstStyle>
            <a:lvl1pPr>
              <a:defRPr sz="2800">
                <a:solidFill>
                  <a:schemeClr val="tx1"/>
                </a:solidFill>
                <a:latin typeface="Century Gothic" panose="020B0502020202020204" pitchFamily="34" charset="0"/>
              </a:defRPr>
            </a:lvl1pPr>
            <a:lvl2pPr marL="800100" indent="-342900">
              <a:buFont typeface="Arial" panose="020B0604020202020204" pitchFamily="34" charset="0"/>
              <a:buChar char="•"/>
              <a:defRPr sz="2400" baseline="0">
                <a:latin typeface="Century Gothic" panose="020B0502020202020204" pitchFamily="34" charset="0"/>
              </a:defRPr>
            </a:lvl2pPr>
            <a:lvl3pPr marL="1200150" indent="-285750">
              <a:buFont typeface="Arial" panose="020B0604020202020204" pitchFamily="34" charset="0"/>
              <a:buChar char="•"/>
              <a:defRPr>
                <a:latin typeface="Century Gothic" panose="020B0502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Tree>
    <p:extLst>
      <p:ext uri="{BB962C8B-B14F-4D97-AF65-F5344CB8AC3E}">
        <p14:creationId xmlns:p14="http://schemas.microsoft.com/office/powerpoint/2010/main" val="3806649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dirty="0"/>
          </a:p>
        </p:txBody>
      </p:sp>
      <p:sp>
        <p:nvSpPr>
          <p:cNvPr id="9" name="object 3"/>
          <p:cNvSpPr/>
          <p:nvPr userDrawn="1"/>
        </p:nvSpPr>
        <p:spPr>
          <a:xfrm>
            <a:off x="-11723" y="0"/>
            <a:ext cx="10058400" cy="11430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680427" y="342900"/>
            <a:ext cx="8674100" cy="1143000"/>
          </a:xfrm>
          <a:prstGeom prst="rect">
            <a:avLst/>
          </a:prstGeom>
        </p:spPr>
        <p:txBody>
          <a:bodyPr/>
          <a:lstStyle>
            <a:lvl1pPr>
              <a:defRPr sz="4800" b="1">
                <a:solidFill>
                  <a:srgbClr val="ECCE18"/>
                </a:solidFill>
                <a:latin typeface="Century Gothic" panose="020B0502020202020204" pitchFamily="34" charset="0"/>
              </a:defRPr>
            </a:lvl1pPr>
          </a:lstStyle>
          <a:p>
            <a:r>
              <a:rPr lang="en-US" dirty="0"/>
              <a:t>Headline goes here</a:t>
            </a:r>
            <a:br>
              <a:rPr lang="en-US" dirty="0"/>
            </a:br>
            <a:endParaRPr lang="en-US" dirty="0"/>
          </a:p>
        </p:txBody>
      </p:sp>
      <p:sp>
        <p:nvSpPr>
          <p:cNvPr id="3" name="Text Placeholder 2"/>
          <p:cNvSpPr>
            <a:spLocks noGrp="1"/>
          </p:cNvSpPr>
          <p:nvPr>
            <p:ph type="body" sz="quarter" idx="11" hasCustomPrompt="1"/>
          </p:nvPr>
        </p:nvSpPr>
        <p:spPr>
          <a:xfrm>
            <a:off x="680427" y="974834"/>
            <a:ext cx="6629400" cy="1147762"/>
          </a:xfrm>
          <a:prstGeom prst="rect">
            <a:avLst/>
          </a:prstGeom>
        </p:spPr>
        <p:txBody>
          <a:bodyPr/>
          <a:lstStyle>
            <a:lvl1pPr>
              <a:defRPr sz="4400">
                <a:solidFill>
                  <a:srgbClr val="301739"/>
                </a:solidFill>
                <a:latin typeface="Century Gothic" panose="020B0502020202020204" pitchFamily="34" charset="0"/>
              </a:defRPr>
            </a:lvl1pPr>
          </a:lstStyle>
          <a:p>
            <a:pPr lvl="0"/>
            <a:r>
              <a:rPr lang="en-US" dirty="0"/>
              <a:t>Subtitle goes here</a:t>
            </a:r>
          </a:p>
        </p:txBody>
      </p:sp>
      <p:sp>
        <p:nvSpPr>
          <p:cNvPr id="4" name="Picture Placeholder 3"/>
          <p:cNvSpPr>
            <a:spLocks noGrp="1"/>
          </p:cNvSpPr>
          <p:nvPr>
            <p:ph type="pic" sz="quarter" idx="12"/>
          </p:nvPr>
        </p:nvSpPr>
        <p:spPr>
          <a:xfrm>
            <a:off x="685800" y="3276600"/>
            <a:ext cx="4038600" cy="3962400"/>
          </a:xfrm>
          <a:prstGeom prst="rect">
            <a:avLst/>
          </a:prstGeom>
        </p:spPr>
        <p:txBody>
          <a:bodyPr/>
          <a:lstStyle/>
          <a:p>
            <a:r>
              <a:rPr lang="en-US" dirty="0"/>
              <a:t>Click icon to add picture</a:t>
            </a:r>
          </a:p>
        </p:txBody>
      </p:sp>
      <p:sp>
        <p:nvSpPr>
          <p:cNvPr id="7" name="Picture Placeholder 6"/>
          <p:cNvSpPr>
            <a:spLocks noGrp="1"/>
          </p:cNvSpPr>
          <p:nvPr>
            <p:ph type="pic" sz="quarter" idx="13"/>
          </p:nvPr>
        </p:nvSpPr>
        <p:spPr>
          <a:xfrm>
            <a:off x="5017477" y="3276600"/>
            <a:ext cx="4191000" cy="3962400"/>
          </a:xfrm>
          <a:prstGeom prst="rect">
            <a:avLst/>
          </a:prstGeom>
        </p:spPr>
        <p:txBody>
          <a:bodyPr/>
          <a:lstStyle/>
          <a:p>
            <a:r>
              <a:rPr lang="en-US" dirty="0"/>
              <a:t>Click icon to add picture</a:t>
            </a:r>
          </a:p>
        </p:txBody>
      </p:sp>
    </p:spTree>
    <p:extLst>
      <p:ext uri="{BB962C8B-B14F-4D97-AF65-F5344CB8AC3E}">
        <p14:creationId xmlns:p14="http://schemas.microsoft.com/office/powerpoint/2010/main" val="821872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dirty="0"/>
          </a:p>
        </p:txBody>
      </p:sp>
      <p:sp>
        <p:nvSpPr>
          <p:cNvPr id="9" name="object 3"/>
          <p:cNvSpPr/>
          <p:nvPr userDrawn="1"/>
        </p:nvSpPr>
        <p:spPr>
          <a:xfrm>
            <a:off x="-11723" y="0"/>
            <a:ext cx="10058400" cy="12192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97784" y="1216819"/>
            <a:ext cx="6629400" cy="1147762"/>
          </a:xfrm>
          <a:prstGeom prst="rect">
            <a:avLst/>
          </a:prstGeom>
        </p:spPr>
        <p:txBody>
          <a:bodyPr/>
          <a:lstStyle>
            <a:lvl1pPr>
              <a:defRPr sz="4400" baseline="0">
                <a:solidFill>
                  <a:srgbClr val="301739"/>
                </a:solidFill>
                <a:latin typeface="Century Gothic" panose="020B0502020202020204" pitchFamily="34" charset="0"/>
              </a:defRPr>
            </a:lvl1pPr>
          </a:lstStyle>
          <a:p>
            <a:pPr lvl="0"/>
            <a:r>
              <a:rPr lang="en-US" dirty="0"/>
              <a:t>Title for art goes here</a:t>
            </a:r>
          </a:p>
        </p:txBody>
      </p:sp>
      <p:sp>
        <p:nvSpPr>
          <p:cNvPr id="7" name="Picture Placeholder 6"/>
          <p:cNvSpPr>
            <a:spLocks noGrp="1"/>
          </p:cNvSpPr>
          <p:nvPr>
            <p:ph type="pic" sz="quarter" idx="13"/>
          </p:nvPr>
        </p:nvSpPr>
        <p:spPr>
          <a:xfrm>
            <a:off x="5017477" y="2362200"/>
            <a:ext cx="4191000" cy="3962400"/>
          </a:xfrm>
          <a:prstGeom prst="rect">
            <a:avLst/>
          </a:prstGeom>
        </p:spPr>
        <p:txBody>
          <a:bodyPr/>
          <a:lstStyle/>
          <a:p>
            <a:r>
              <a:rPr lang="en-US" dirty="0"/>
              <a:t>Click icon to add picture</a:t>
            </a:r>
          </a:p>
        </p:txBody>
      </p:sp>
      <p:sp>
        <p:nvSpPr>
          <p:cNvPr id="5" name="Text Placeholder 4"/>
          <p:cNvSpPr>
            <a:spLocks noGrp="1"/>
          </p:cNvSpPr>
          <p:nvPr>
            <p:ph type="body" sz="quarter" idx="14" hasCustomPrompt="1"/>
          </p:nvPr>
        </p:nvSpPr>
        <p:spPr>
          <a:xfrm>
            <a:off x="533400" y="2362200"/>
            <a:ext cx="4267200" cy="4648200"/>
          </a:xfrm>
          <a:prstGeom prst="rect">
            <a:avLst/>
          </a:prstGeom>
        </p:spPr>
        <p:txBody>
          <a:bodyPr/>
          <a:lstStyle>
            <a:lvl1pPr>
              <a:defRPr sz="2800">
                <a:latin typeface="Century Gothic" panose="020B0502020202020204" pitchFamily="34" charset="0"/>
              </a:defRPr>
            </a:lvl1pPr>
            <a:lvl2pPr marL="800100" indent="-342900">
              <a:buFont typeface="Arial" panose="020B0604020202020204" pitchFamily="34" charset="0"/>
              <a:buChar char="•"/>
              <a:defRPr sz="2000">
                <a:latin typeface="Century Gothic" panose="020B0502020202020204" pitchFamily="34" charset="0"/>
              </a:defRPr>
            </a:lvl2pPr>
            <a:lvl3pPr marL="1200150" indent="-285750">
              <a:buFont typeface="Arial" panose="020B0604020202020204" pitchFamily="34" charset="0"/>
              <a:buChar char="•"/>
              <a:defRPr>
                <a:latin typeface="Century Gothic" panose="020B0502020202020204" pitchFamily="34" charset="0"/>
              </a:defRPr>
            </a:lvl3pPr>
            <a:lvl4pPr marL="1657350" indent="-285750">
              <a:buFont typeface="Arial" panose="020B0604020202020204" pitchFamily="34" charset="0"/>
              <a:buChar char="•"/>
              <a:defRPr>
                <a:latin typeface="Century Gothic" panose="020B0502020202020204" pitchFamily="34" charset="0"/>
              </a:defRPr>
            </a:lvl4pPr>
            <a:lvl5pPr marL="2114550" indent="-285750">
              <a:buFont typeface="Arial" panose="020B0604020202020204" pitchFamily="34" charset="0"/>
              <a:buChar char="•"/>
              <a:defRPr>
                <a:latin typeface="Century Gothic" panose="020B0502020202020204" pitchFamily="34"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21444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dirty="0"/>
          </a:p>
        </p:txBody>
      </p:sp>
      <p:sp>
        <p:nvSpPr>
          <p:cNvPr id="9" name="object 3"/>
          <p:cNvSpPr/>
          <p:nvPr userDrawn="1"/>
        </p:nvSpPr>
        <p:spPr>
          <a:xfrm>
            <a:off x="-11723" y="0"/>
            <a:ext cx="10058400" cy="11430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533400" y="1143000"/>
            <a:ext cx="7696200" cy="1147762"/>
          </a:xfrm>
          <a:prstGeom prst="rect">
            <a:avLst/>
          </a:prstGeom>
        </p:spPr>
        <p:txBody>
          <a:bodyPr/>
          <a:lstStyle>
            <a:lvl1pPr algn="l">
              <a:defRPr sz="4400" baseline="0">
                <a:solidFill>
                  <a:srgbClr val="301739"/>
                </a:solidFill>
                <a:latin typeface="Century Gothic" panose="020B0502020202020204" pitchFamily="34" charset="0"/>
              </a:defRPr>
            </a:lvl1pPr>
          </a:lstStyle>
          <a:p>
            <a:pPr lvl="0"/>
            <a:r>
              <a:rPr lang="en-US" dirty="0"/>
              <a:t>Title for (</a:t>
            </a:r>
            <a:r>
              <a:rPr lang="en-US" dirty="0" err="1"/>
              <a:t>ch</a:t>
            </a:r>
            <a:r>
              <a:rPr lang="en-US" dirty="0"/>
              <a:t>)art goes here</a:t>
            </a:r>
          </a:p>
        </p:txBody>
      </p:sp>
      <p:sp>
        <p:nvSpPr>
          <p:cNvPr id="5" name="Picture Placeholder 4"/>
          <p:cNvSpPr>
            <a:spLocks noGrp="1"/>
          </p:cNvSpPr>
          <p:nvPr>
            <p:ph type="pic" sz="quarter" idx="12"/>
          </p:nvPr>
        </p:nvSpPr>
        <p:spPr>
          <a:xfrm>
            <a:off x="543732" y="2057400"/>
            <a:ext cx="8991600" cy="5486400"/>
          </a:xfrm>
          <a:prstGeom prst="rect">
            <a:avLst/>
          </a:prstGeom>
        </p:spPr>
        <p:txBody>
          <a:bodyPr/>
          <a:lstStyle/>
          <a:p>
            <a:r>
              <a:rPr lang="en-US" dirty="0"/>
              <a:t>Click icon to add picture</a:t>
            </a:r>
          </a:p>
        </p:txBody>
      </p:sp>
    </p:spTree>
    <p:extLst>
      <p:ext uri="{BB962C8B-B14F-4D97-AF65-F5344CB8AC3E}">
        <p14:creationId xmlns:p14="http://schemas.microsoft.com/office/powerpoint/2010/main" val="4069477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pPr marL="469900" lvl="1" algn="l">
              <a:lnSpc>
                <a:spcPts val="3400"/>
              </a:lnSpc>
            </a:pPr>
            <a:endParaRPr lang="en-US" sz="1800" dirty="0">
              <a:solidFill>
                <a:schemeClr val="bg1"/>
              </a:solidFill>
              <a:latin typeface="Futura LT Pro Book"/>
              <a:cs typeface="Futura LT Pro Book"/>
            </a:endParaRPr>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dirty="0"/>
          </a:p>
        </p:txBody>
      </p:sp>
      <p:sp>
        <p:nvSpPr>
          <p:cNvPr id="10" name="object 5"/>
          <p:cNvSpPr/>
          <p:nvPr userDrawn="1"/>
        </p:nvSpPr>
        <p:spPr>
          <a:xfrm>
            <a:off x="0" y="1219200"/>
            <a:ext cx="10058400" cy="533108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dirty="0">
              <a:solidFill>
                <a:srgbClr val="A7BF39"/>
              </a:solidFill>
            </a:endParaRPr>
          </a:p>
        </p:txBody>
      </p:sp>
      <p:sp>
        <p:nvSpPr>
          <p:cNvPr id="5" name="Rectangle 4"/>
          <p:cNvSpPr/>
          <p:nvPr userDrawn="1"/>
        </p:nvSpPr>
        <p:spPr>
          <a:xfrm>
            <a:off x="1066800" y="2971800"/>
            <a:ext cx="8077200" cy="2698175"/>
          </a:xfrm>
          <a:prstGeom prst="rect">
            <a:avLst/>
          </a:prstGeom>
        </p:spPr>
        <p:txBody>
          <a:bodyPr wrap="square">
            <a:spAutoFit/>
          </a:bodyPr>
          <a:lstStyle/>
          <a:p>
            <a:r>
              <a:rPr lang="en-US" sz="1800" spc="-100" dirty="0">
                <a:solidFill>
                  <a:schemeClr val="bg1"/>
                </a:solidFill>
                <a:latin typeface="Futura LT Pro Book" panose="020B0502020204020303" pitchFamily="34"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1800" b="1" spc="-100" dirty="0">
                <a:solidFill>
                  <a:srgbClr val="ECCE18"/>
                </a:solidFill>
                <a:latin typeface="Futura LT Pro Book" panose="020B0502020204020303" pitchFamily="34" charset="0"/>
                <a:cs typeface="Futura LT Pro Book"/>
              </a:rPr>
              <a:t>www.measureevaluation.org</a:t>
            </a:r>
          </a:p>
        </p:txBody>
      </p:sp>
      <p:sp>
        <p:nvSpPr>
          <p:cNvPr id="7" name="Rectangle 6"/>
          <p:cNvSpPr>
            <a:spLocks noChangeArrowheads="1"/>
          </p:cNvSpPr>
          <p:nvPr userDrawn="1"/>
        </p:nvSpPr>
        <p:spPr bwMode="auto">
          <a:xfrm>
            <a:off x="-173426" y="7332329"/>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l="40134" b="23721"/>
          <a:stretch/>
        </p:blipFill>
        <p:spPr>
          <a:xfrm>
            <a:off x="6858000" y="6755238"/>
            <a:ext cx="2159599" cy="990600"/>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10200" y="6648264"/>
            <a:ext cx="1274374" cy="108959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92487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16318" y="311256"/>
            <a:ext cx="8539163" cy="1295400"/>
          </a:xfrm>
        </p:spPr>
        <p:txBody>
          <a:bodyPr/>
          <a:lstStyle/>
          <a:p>
            <a:r>
              <a:rPr lang="en-US"/>
              <a:t>Click to edit Master title style</a:t>
            </a:r>
          </a:p>
        </p:txBody>
      </p:sp>
      <p:sp>
        <p:nvSpPr>
          <p:cNvPr id="3" name="Text Placeholder 2"/>
          <p:cNvSpPr>
            <a:spLocks noGrp="1"/>
          </p:cNvSpPr>
          <p:nvPr>
            <p:ph type="body" sz="half" idx="1"/>
          </p:nvPr>
        </p:nvSpPr>
        <p:spPr>
          <a:xfrm>
            <a:off x="1016318" y="1813560"/>
            <a:ext cx="4185762" cy="4490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369721" y="1813560"/>
            <a:ext cx="4185760" cy="4490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p:txBody>
          <a:bodyPr/>
          <a:lstStyle>
            <a:lvl1pPr>
              <a:defRPr/>
            </a:lvl1pPr>
          </a:lstStyle>
          <a:p>
            <a:pPr>
              <a:defRPr/>
            </a:pPr>
            <a:fld id="{D6ACF481-54EE-4E34-8B90-48AA7A91E409}" type="slidenum">
              <a:rPr lang="en-US"/>
              <a:pPr>
                <a:defRPr/>
              </a:pPr>
              <a:t>‹#›</a:t>
            </a:fld>
            <a:endParaRPr lang="en-US" sz="990" dirty="0"/>
          </a:p>
        </p:txBody>
      </p:sp>
      <p:sp>
        <p:nvSpPr>
          <p:cNvPr id="6" name="Footer Placeholder 5"/>
          <p:cNvSpPr>
            <a:spLocks noGrp="1"/>
          </p:cNvSpPr>
          <p:nvPr>
            <p:ph type="ftr" sz="quarter" idx="11"/>
          </p:nvPr>
        </p:nvSpPr>
        <p:spPr>
          <a:xfrm>
            <a:off x="745649" y="6712691"/>
            <a:ext cx="4610100" cy="539750"/>
          </a:xfrm>
        </p:spPr>
        <p:txBody>
          <a:bodyPr/>
          <a:lstStyle>
            <a:lvl1pPr>
              <a:defRPr/>
            </a:lvl1pPr>
          </a:lstStyle>
          <a:p>
            <a:pPr>
              <a:defRPr/>
            </a:pPr>
            <a:endParaRPr lang="en-US" dirty="0"/>
          </a:p>
        </p:txBody>
      </p:sp>
    </p:spTree>
    <p:extLst>
      <p:ext uri="{BB962C8B-B14F-4D97-AF65-F5344CB8AC3E}">
        <p14:creationId xmlns:p14="http://schemas.microsoft.com/office/powerpoint/2010/main" val="965504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8" r:id="rId4"/>
    <p:sldLayoutId id="2147483669" r:id="rId5"/>
    <p:sldLayoutId id="2147483670" r:id="rId6"/>
    <p:sldLayoutId id="2147483665" r:id="rId7"/>
    <p:sldLayoutId id="2147483671" r:id="rId8"/>
    <p:sldLayoutId id="2147483673" r:id="rId9"/>
    <p:sldLayoutId id="2147483674" r:id="rId10"/>
    <p:sldLayoutId id="2147483675" r:id="rId11"/>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27E3AB-6054-4C56-9838-53DF7554B941}"/>
              </a:ext>
            </a:extLst>
          </p:cNvPr>
          <p:cNvSpPr>
            <a:spLocks noGrp="1"/>
          </p:cNvSpPr>
          <p:nvPr>
            <p:ph type="title"/>
          </p:nvPr>
        </p:nvSpPr>
        <p:spPr>
          <a:xfrm>
            <a:off x="691515" y="413809"/>
            <a:ext cx="8675370" cy="150230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C3D3F8-2921-47C2-8721-8B5CEA5F3DAE}"/>
              </a:ext>
            </a:extLst>
          </p:cNvPr>
          <p:cNvSpPr>
            <a:spLocks noGrp="1"/>
          </p:cNvSpPr>
          <p:nvPr>
            <p:ph type="body" idx="1"/>
          </p:nvPr>
        </p:nvSpPr>
        <p:spPr>
          <a:xfrm>
            <a:off x="691515" y="2069042"/>
            <a:ext cx="8675370" cy="49315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E0D3EFE-425A-46B3-8FDA-D791C661150B}"/>
              </a:ext>
            </a:extLst>
          </p:cNvPr>
          <p:cNvSpPr>
            <a:spLocks noGrp="1"/>
          </p:cNvSpPr>
          <p:nvPr>
            <p:ph type="dt" sz="half" idx="2"/>
          </p:nvPr>
        </p:nvSpPr>
        <p:spPr>
          <a:xfrm>
            <a:off x="691515" y="7203864"/>
            <a:ext cx="2263140" cy="413808"/>
          </a:xfrm>
          <a:prstGeom prst="rect">
            <a:avLst/>
          </a:prstGeom>
        </p:spPr>
        <p:txBody>
          <a:bodyPr vert="horz" lIns="91440" tIns="45720" rIns="91440" bIns="45720" rtlCol="0" anchor="ctr"/>
          <a:lstStyle>
            <a:lvl1pPr algn="l">
              <a:defRPr sz="990">
                <a:solidFill>
                  <a:schemeClr val="tx1">
                    <a:tint val="75000"/>
                  </a:schemeClr>
                </a:solidFill>
              </a:defRPr>
            </a:lvl1pPr>
          </a:lstStyle>
          <a:p>
            <a:fld id="{3893D530-AF2B-4098-B3F0-BB6456E10641}" type="datetimeFigureOut">
              <a:rPr lang="en-GB" smtClean="0"/>
              <a:t>06/12/2018</a:t>
            </a:fld>
            <a:endParaRPr lang="en-GB" dirty="0"/>
          </a:p>
        </p:txBody>
      </p:sp>
      <p:sp>
        <p:nvSpPr>
          <p:cNvPr id="5" name="Footer Placeholder 4">
            <a:extLst>
              <a:ext uri="{FF2B5EF4-FFF2-40B4-BE49-F238E27FC236}">
                <a16:creationId xmlns:a16="http://schemas.microsoft.com/office/drawing/2014/main" id="{0CA25D03-2B75-4388-BDB2-23F45B493C7F}"/>
              </a:ext>
            </a:extLst>
          </p:cNvPr>
          <p:cNvSpPr>
            <a:spLocks noGrp="1"/>
          </p:cNvSpPr>
          <p:nvPr>
            <p:ph type="ftr" sz="quarter" idx="3"/>
          </p:nvPr>
        </p:nvSpPr>
        <p:spPr>
          <a:xfrm>
            <a:off x="3331845" y="7203864"/>
            <a:ext cx="3394710" cy="413808"/>
          </a:xfrm>
          <a:prstGeom prst="rect">
            <a:avLst/>
          </a:prstGeom>
        </p:spPr>
        <p:txBody>
          <a:bodyPr vert="horz" lIns="91440" tIns="45720" rIns="91440" bIns="45720" rtlCol="0" anchor="ctr"/>
          <a:lstStyle>
            <a:lvl1pPr algn="ctr">
              <a:defRPr sz="99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78006A85-26AA-49E7-833F-6254361EA4A6}"/>
              </a:ext>
            </a:extLst>
          </p:cNvPr>
          <p:cNvSpPr>
            <a:spLocks noGrp="1"/>
          </p:cNvSpPr>
          <p:nvPr>
            <p:ph type="sldNum" sz="quarter" idx="4"/>
          </p:nvPr>
        </p:nvSpPr>
        <p:spPr>
          <a:xfrm>
            <a:off x="7103745" y="7203864"/>
            <a:ext cx="2263140" cy="413808"/>
          </a:xfrm>
          <a:prstGeom prst="rect">
            <a:avLst/>
          </a:prstGeom>
        </p:spPr>
        <p:txBody>
          <a:bodyPr vert="horz" lIns="91440" tIns="45720" rIns="91440" bIns="45720" rtlCol="0" anchor="ctr"/>
          <a:lstStyle>
            <a:lvl1pPr algn="r">
              <a:defRPr sz="990">
                <a:solidFill>
                  <a:schemeClr val="tx1">
                    <a:tint val="75000"/>
                  </a:schemeClr>
                </a:solidFill>
              </a:defRPr>
            </a:lvl1pPr>
          </a:lstStyle>
          <a:p>
            <a:fld id="{086B0CB6-AEC8-4CE2-9FE5-4657AD27C9BF}" type="slidenum">
              <a:rPr lang="en-GB" smtClean="0"/>
              <a:t>‹#›</a:t>
            </a:fld>
            <a:endParaRPr lang="en-GB" dirty="0"/>
          </a:p>
        </p:txBody>
      </p:sp>
    </p:spTree>
    <p:extLst>
      <p:ext uri="{BB962C8B-B14F-4D97-AF65-F5344CB8AC3E}">
        <p14:creationId xmlns:p14="http://schemas.microsoft.com/office/powerpoint/2010/main" val="131556470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p:txStyles>
    <p:titleStyle>
      <a:lvl1pPr algn="l" defTabSz="754380" rtl="0" eaLnBrk="1" latinLnBrk="0" hangingPunct="1">
        <a:lnSpc>
          <a:spcPct val="90000"/>
        </a:lnSpc>
        <a:spcBef>
          <a:spcPct val="0"/>
        </a:spcBef>
        <a:buNone/>
        <a:defRPr sz="3630" kern="1200">
          <a:solidFill>
            <a:schemeClr val="tx1"/>
          </a:solidFill>
          <a:latin typeface="+mj-lt"/>
          <a:ea typeface="+mj-ea"/>
          <a:cs typeface="+mj-cs"/>
        </a:defRPr>
      </a:lvl1pPr>
    </p:titleStyle>
    <p:bodyStyle>
      <a:lvl1pPr marL="188595" indent="-188595" algn="l" defTabSz="754380" rtl="0" eaLnBrk="1" latinLnBrk="0" hangingPunct="1">
        <a:lnSpc>
          <a:spcPct val="90000"/>
        </a:lnSpc>
        <a:spcBef>
          <a:spcPts val="825"/>
        </a:spcBef>
        <a:buFont typeface="Arial" panose="020B0604020202020204" pitchFamily="34" charset="0"/>
        <a:buChar char="•"/>
        <a:defRPr sz="2310" kern="1200">
          <a:solidFill>
            <a:schemeClr val="tx1"/>
          </a:solidFill>
          <a:latin typeface="+mn-lt"/>
          <a:ea typeface="+mn-ea"/>
          <a:cs typeface="+mn-cs"/>
        </a:defRPr>
      </a:lvl1pPr>
      <a:lvl2pPr marL="565785" indent="-188595" algn="l" defTabSz="754380" rtl="0" eaLnBrk="1" latinLnBrk="0" hangingPunct="1">
        <a:lnSpc>
          <a:spcPct val="90000"/>
        </a:lnSpc>
        <a:spcBef>
          <a:spcPts val="413"/>
        </a:spcBef>
        <a:buFont typeface="Arial" panose="020B0604020202020204" pitchFamily="34" charset="0"/>
        <a:buChar char="•"/>
        <a:defRPr sz="1980" kern="1200">
          <a:solidFill>
            <a:schemeClr val="tx1"/>
          </a:solidFill>
          <a:latin typeface="+mn-lt"/>
          <a:ea typeface="+mn-ea"/>
          <a:cs typeface="+mn-cs"/>
        </a:defRPr>
      </a:lvl2pPr>
      <a:lvl3pPr marL="942975" indent="-188595" algn="l" defTabSz="754380" rtl="0" eaLnBrk="1" latinLnBrk="0" hangingPunct="1">
        <a:lnSpc>
          <a:spcPct val="90000"/>
        </a:lnSpc>
        <a:spcBef>
          <a:spcPts val="413"/>
        </a:spcBef>
        <a:buFont typeface="Arial" panose="020B0604020202020204" pitchFamily="34" charset="0"/>
        <a:buChar char="•"/>
        <a:defRPr sz="1650" kern="1200">
          <a:solidFill>
            <a:schemeClr val="tx1"/>
          </a:solidFill>
          <a:latin typeface="+mn-lt"/>
          <a:ea typeface="+mn-ea"/>
          <a:cs typeface="+mn-cs"/>
        </a:defRPr>
      </a:lvl3pPr>
      <a:lvl4pPr marL="1320165" indent="-188595" algn="l" defTabSz="754380" rtl="0" eaLnBrk="1" latinLnBrk="0" hangingPunct="1">
        <a:lnSpc>
          <a:spcPct val="90000"/>
        </a:lnSpc>
        <a:spcBef>
          <a:spcPts val="413"/>
        </a:spcBef>
        <a:buFont typeface="Arial" panose="020B0604020202020204" pitchFamily="34" charset="0"/>
        <a:buChar char="•"/>
        <a:defRPr sz="1485" kern="1200">
          <a:solidFill>
            <a:schemeClr val="tx1"/>
          </a:solidFill>
          <a:latin typeface="+mn-lt"/>
          <a:ea typeface="+mn-ea"/>
          <a:cs typeface="+mn-cs"/>
        </a:defRPr>
      </a:lvl4pPr>
      <a:lvl5pPr marL="1697355" indent="-188595" algn="l" defTabSz="754380" rtl="0" eaLnBrk="1" latinLnBrk="0" hangingPunct="1">
        <a:lnSpc>
          <a:spcPct val="90000"/>
        </a:lnSpc>
        <a:spcBef>
          <a:spcPts val="413"/>
        </a:spcBef>
        <a:buFont typeface="Arial" panose="020B0604020202020204" pitchFamily="34" charset="0"/>
        <a:buChar char="•"/>
        <a:defRPr sz="1485" kern="1200">
          <a:solidFill>
            <a:schemeClr val="tx1"/>
          </a:solidFill>
          <a:latin typeface="+mn-lt"/>
          <a:ea typeface="+mn-ea"/>
          <a:cs typeface="+mn-cs"/>
        </a:defRPr>
      </a:lvl5pPr>
      <a:lvl6pPr marL="2074545" indent="-188595" algn="l" defTabSz="754380" rtl="0" eaLnBrk="1" latinLnBrk="0" hangingPunct="1">
        <a:lnSpc>
          <a:spcPct val="90000"/>
        </a:lnSpc>
        <a:spcBef>
          <a:spcPts val="413"/>
        </a:spcBef>
        <a:buFont typeface="Arial" panose="020B0604020202020204" pitchFamily="34" charset="0"/>
        <a:buChar char="•"/>
        <a:defRPr sz="1485" kern="1200">
          <a:solidFill>
            <a:schemeClr val="tx1"/>
          </a:solidFill>
          <a:latin typeface="+mn-lt"/>
          <a:ea typeface="+mn-ea"/>
          <a:cs typeface="+mn-cs"/>
        </a:defRPr>
      </a:lvl6pPr>
      <a:lvl7pPr marL="2451735" indent="-188595" algn="l" defTabSz="754380" rtl="0" eaLnBrk="1" latinLnBrk="0" hangingPunct="1">
        <a:lnSpc>
          <a:spcPct val="90000"/>
        </a:lnSpc>
        <a:spcBef>
          <a:spcPts val="413"/>
        </a:spcBef>
        <a:buFont typeface="Arial" panose="020B0604020202020204" pitchFamily="34" charset="0"/>
        <a:buChar char="•"/>
        <a:defRPr sz="1485" kern="1200">
          <a:solidFill>
            <a:schemeClr val="tx1"/>
          </a:solidFill>
          <a:latin typeface="+mn-lt"/>
          <a:ea typeface="+mn-ea"/>
          <a:cs typeface="+mn-cs"/>
        </a:defRPr>
      </a:lvl7pPr>
      <a:lvl8pPr marL="2828925" indent="-188595" algn="l" defTabSz="754380" rtl="0" eaLnBrk="1" latinLnBrk="0" hangingPunct="1">
        <a:lnSpc>
          <a:spcPct val="90000"/>
        </a:lnSpc>
        <a:spcBef>
          <a:spcPts val="413"/>
        </a:spcBef>
        <a:buFont typeface="Arial" panose="020B0604020202020204" pitchFamily="34" charset="0"/>
        <a:buChar char="•"/>
        <a:defRPr sz="1485" kern="1200">
          <a:solidFill>
            <a:schemeClr val="tx1"/>
          </a:solidFill>
          <a:latin typeface="+mn-lt"/>
          <a:ea typeface="+mn-ea"/>
          <a:cs typeface="+mn-cs"/>
        </a:defRPr>
      </a:lvl8pPr>
      <a:lvl9pPr marL="3206115" indent="-188595" algn="l" defTabSz="754380" rtl="0" eaLnBrk="1" latinLnBrk="0" hangingPunct="1">
        <a:lnSpc>
          <a:spcPct val="90000"/>
        </a:lnSpc>
        <a:spcBef>
          <a:spcPts val="413"/>
        </a:spcBef>
        <a:buFont typeface="Arial" panose="020B0604020202020204" pitchFamily="34" charset="0"/>
        <a:buChar char="•"/>
        <a:defRPr sz="1485" kern="1200">
          <a:solidFill>
            <a:schemeClr val="tx1"/>
          </a:solidFill>
          <a:latin typeface="+mn-lt"/>
          <a:ea typeface="+mn-ea"/>
          <a:cs typeface="+mn-cs"/>
        </a:defRPr>
      </a:lvl9pPr>
    </p:bodyStyle>
    <p:otherStyle>
      <a:defPPr>
        <a:defRPr lang="en-US"/>
      </a:defPPr>
      <a:lvl1pPr marL="0" algn="l" defTabSz="754380" rtl="0" eaLnBrk="1" latinLnBrk="0" hangingPunct="1">
        <a:defRPr sz="1485" kern="1200">
          <a:solidFill>
            <a:schemeClr val="tx1"/>
          </a:solidFill>
          <a:latin typeface="+mn-lt"/>
          <a:ea typeface="+mn-ea"/>
          <a:cs typeface="+mn-cs"/>
        </a:defRPr>
      </a:lvl1pPr>
      <a:lvl2pPr marL="377190" algn="l" defTabSz="754380" rtl="0" eaLnBrk="1" latinLnBrk="0" hangingPunct="1">
        <a:defRPr sz="1485" kern="1200">
          <a:solidFill>
            <a:schemeClr val="tx1"/>
          </a:solidFill>
          <a:latin typeface="+mn-lt"/>
          <a:ea typeface="+mn-ea"/>
          <a:cs typeface="+mn-cs"/>
        </a:defRPr>
      </a:lvl2pPr>
      <a:lvl3pPr marL="754380" algn="l" defTabSz="754380" rtl="0" eaLnBrk="1" latinLnBrk="0" hangingPunct="1">
        <a:defRPr sz="1485" kern="1200">
          <a:solidFill>
            <a:schemeClr val="tx1"/>
          </a:solidFill>
          <a:latin typeface="+mn-lt"/>
          <a:ea typeface="+mn-ea"/>
          <a:cs typeface="+mn-cs"/>
        </a:defRPr>
      </a:lvl3pPr>
      <a:lvl4pPr marL="1131570" algn="l" defTabSz="754380" rtl="0" eaLnBrk="1" latinLnBrk="0" hangingPunct="1">
        <a:defRPr sz="1485" kern="1200">
          <a:solidFill>
            <a:schemeClr val="tx1"/>
          </a:solidFill>
          <a:latin typeface="+mn-lt"/>
          <a:ea typeface="+mn-ea"/>
          <a:cs typeface="+mn-cs"/>
        </a:defRPr>
      </a:lvl4pPr>
      <a:lvl5pPr marL="1508760" algn="l" defTabSz="754380" rtl="0" eaLnBrk="1" latinLnBrk="0" hangingPunct="1">
        <a:defRPr sz="1485" kern="1200">
          <a:solidFill>
            <a:schemeClr val="tx1"/>
          </a:solidFill>
          <a:latin typeface="+mn-lt"/>
          <a:ea typeface="+mn-ea"/>
          <a:cs typeface="+mn-cs"/>
        </a:defRPr>
      </a:lvl5pPr>
      <a:lvl6pPr marL="1885950" algn="l" defTabSz="754380" rtl="0" eaLnBrk="1" latinLnBrk="0" hangingPunct="1">
        <a:defRPr sz="1485" kern="1200">
          <a:solidFill>
            <a:schemeClr val="tx1"/>
          </a:solidFill>
          <a:latin typeface="+mn-lt"/>
          <a:ea typeface="+mn-ea"/>
          <a:cs typeface="+mn-cs"/>
        </a:defRPr>
      </a:lvl6pPr>
      <a:lvl7pPr marL="2263140" algn="l" defTabSz="754380" rtl="0" eaLnBrk="1" latinLnBrk="0" hangingPunct="1">
        <a:defRPr sz="1485" kern="1200">
          <a:solidFill>
            <a:schemeClr val="tx1"/>
          </a:solidFill>
          <a:latin typeface="+mn-lt"/>
          <a:ea typeface="+mn-ea"/>
          <a:cs typeface="+mn-cs"/>
        </a:defRPr>
      </a:lvl7pPr>
      <a:lvl8pPr marL="2640330" algn="l" defTabSz="754380" rtl="0" eaLnBrk="1" latinLnBrk="0" hangingPunct="1">
        <a:defRPr sz="1485" kern="1200">
          <a:solidFill>
            <a:schemeClr val="tx1"/>
          </a:solidFill>
          <a:latin typeface="+mn-lt"/>
          <a:ea typeface="+mn-ea"/>
          <a:cs typeface="+mn-cs"/>
        </a:defRPr>
      </a:lvl8pPr>
      <a:lvl9pPr marL="3017520" algn="l" defTabSz="754380" rtl="0" eaLnBrk="1" latinLnBrk="0" hangingPunct="1">
        <a:defRPr sz="148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xml"/><Relationship Id="rId1" Type="http://schemas.openxmlformats.org/officeDocument/2006/relationships/themeOverride" Target="../theme/themeOverride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6.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3.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8" Type="http://schemas.openxmlformats.org/officeDocument/2006/relationships/hyperlink" Target="https://www.measureevaluation.org/resources/training/capacity-building-resources/workshop-on-impact-evaluation-of-population-health-and-nutrition-programs/workshop-on-impact-evaluation-of-population-health-and-nutrition-programs-landing-page" TargetMode="External"/><Relationship Id="rId3" Type="http://schemas.openxmlformats.org/officeDocument/2006/relationships/hyperlink" Target="http://www.fhi360.org/sites/default/files/media/documents/Monitoring%20HIV-AIDS%20Programs%20(Facilitator)%20-%20Module%203.pdf" TargetMode="External"/><Relationship Id="rId7" Type="http://schemas.openxmlformats.org/officeDocument/2006/relationships/hyperlink" Target="http://www.civicpartnerships.org/" TargetMode="External"/><Relationship Id="rId2" Type="http://schemas.openxmlformats.org/officeDocument/2006/relationships/hyperlink" Target="http://www.cdc.gov/healthyyouth/evaluation/pdf/brief4.pdf" TargetMode="External"/><Relationship Id="rId1" Type="http://schemas.openxmlformats.org/officeDocument/2006/relationships/slideLayout" Target="../slideLayouts/slideLayout8.xml"/><Relationship Id="rId6" Type="http://schemas.openxmlformats.org/officeDocument/2006/relationships/hyperlink" Target="https://www.interaction.org/impact-evaluation-notes" TargetMode="External"/><Relationship Id="rId5" Type="http://schemas.openxmlformats.org/officeDocument/2006/relationships/hyperlink" Target="http://www.worldbank.org/pdt" TargetMode="External"/><Relationship Id="rId4" Type="http://schemas.openxmlformats.org/officeDocument/2006/relationships/hyperlink" Target="https://www.oecd.org/dac/peer-reviews/World%20bank%202004%2010_Steps_to_a_Results_Based_ME_System.pdf" TargetMode="External"/></Relationships>
</file>

<file path=ppt/slides/_rels/slide6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bject 5">
            <a:extLst>
              <a:ext uri="{FF2B5EF4-FFF2-40B4-BE49-F238E27FC236}">
                <a16:creationId xmlns:a16="http://schemas.microsoft.com/office/drawing/2014/main" id="{DC846118-F764-447D-8E85-4031C9E700CF}"/>
              </a:ext>
            </a:extLst>
          </p:cNvPr>
          <p:cNvSpPr/>
          <p:nvPr/>
        </p:nvSpPr>
        <p:spPr>
          <a:xfrm>
            <a:off x="0" y="1190824"/>
            <a:ext cx="10058400" cy="475680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a:p>
        </p:txBody>
      </p:sp>
      <p:sp>
        <p:nvSpPr>
          <p:cNvPr id="24" name="object 9">
            <a:extLst>
              <a:ext uri="{FF2B5EF4-FFF2-40B4-BE49-F238E27FC236}">
                <a16:creationId xmlns:a16="http://schemas.microsoft.com/office/drawing/2014/main" id="{6BAB6A62-9843-4BE2-B5CB-79ED111EDCCC}"/>
              </a:ext>
            </a:extLst>
          </p:cNvPr>
          <p:cNvSpPr txBox="1"/>
          <p:nvPr/>
        </p:nvSpPr>
        <p:spPr>
          <a:xfrm>
            <a:off x="838203" y="4524295"/>
            <a:ext cx="4167355" cy="884858"/>
          </a:xfrm>
          <a:prstGeom prst="rect">
            <a:avLst/>
          </a:prstGeom>
        </p:spPr>
        <p:txBody>
          <a:bodyPr vert="horz" wrap="square" lIns="0" tIns="0" rIns="0" bIns="0" rtlCol="0">
            <a:spAutoFit/>
          </a:bodyPr>
          <a:lstStyle/>
          <a:p>
            <a:pPr marL="12700">
              <a:lnSpc>
                <a:spcPts val="2250"/>
              </a:lnSpc>
            </a:pPr>
            <a:r>
              <a:rPr lang="en-US" sz="1600" dirty="0">
                <a:solidFill>
                  <a:srgbClr val="ECCE18"/>
                </a:solidFill>
                <a:latin typeface="Century Gothic" panose="020B0502020202020204" pitchFamily="34" charset="0"/>
                <a:cs typeface="Futura LT Pro Book"/>
              </a:rPr>
              <a:t>Developed by the GEMNet-Health Task Group on Curriculum for Postgraduate Evaluation Courses</a:t>
            </a:r>
            <a:endParaRPr sz="1600" dirty="0">
              <a:solidFill>
                <a:srgbClr val="ECCE18"/>
              </a:solidFill>
              <a:latin typeface="Century Gothic" panose="020B0502020202020204" pitchFamily="34" charset="0"/>
              <a:cs typeface="Futura LT Pro Book"/>
            </a:endParaRPr>
          </a:p>
        </p:txBody>
      </p:sp>
      <p:pic>
        <p:nvPicPr>
          <p:cNvPr id="25" name="Picture 24">
            <a:extLst>
              <a:ext uri="{FF2B5EF4-FFF2-40B4-BE49-F238E27FC236}">
                <a16:creationId xmlns:a16="http://schemas.microsoft.com/office/drawing/2014/main" id="{763D7812-0D1A-407F-9331-D89C9BF61B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6417" y="6248329"/>
            <a:ext cx="5805565" cy="1280160"/>
          </a:xfrm>
          <a:prstGeom prst="rect">
            <a:avLst/>
          </a:prstGeom>
        </p:spPr>
      </p:pic>
      <p:pic>
        <p:nvPicPr>
          <p:cNvPr id="26" name="Picture 25">
            <a:extLst>
              <a:ext uri="{FF2B5EF4-FFF2-40B4-BE49-F238E27FC236}">
                <a16:creationId xmlns:a16="http://schemas.microsoft.com/office/drawing/2014/main" id="{084ED015-20E2-400E-AB56-1A4222B6737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51419"/>
          <a:stretch/>
        </p:blipFill>
        <p:spPr>
          <a:xfrm>
            <a:off x="6248401" y="1824772"/>
            <a:ext cx="3429000" cy="3468588"/>
          </a:xfrm>
          <a:prstGeom prst="ellipse">
            <a:avLst/>
          </a:prstGeom>
          <a:ln w="31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3" name="object 3"/>
          <p:cNvSpPr/>
          <p:nvPr/>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8" name="object 8"/>
          <p:cNvSpPr txBox="1"/>
          <p:nvPr/>
        </p:nvSpPr>
        <p:spPr>
          <a:xfrm>
            <a:off x="838203" y="1524000"/>
            <a:ext cx="8534395" cy="2251899"/>
          </a:xfrm>
          <a:prstGeom prst="rect">
            <a:avLst/>
          </a:prstGeom>
        </p:spPr>
        <p:txBody>
          <a:bodyPr vert="horz" wrap="square" lIns="0" tIns="0" rIns="0" bIns="0" rtlCol="0">
            <a:spAutoFit/>
          </a:bodyPr>
          <a:lstStyle/>
          <a:p>
            <a:pPr marL="12700">
              <a:lnSpc>
                <a:spcPts val="6495"/>
              </a:lnSpc>
            </a:pPr>
            <a:r>
              <a:rPr lang="en-US" sz="5000" b="1" spc="-100" dirty="0">
                <a:solidFill>
                  <a:srgbClr val="ECCE18"/>
                </a:solidFill>
                <a:latin typeface="Century Gothic" panose="020B0502020202020204" pitchFamily="34" charset="0"/>
                <a:cs typeface="Gill Sans MT"/>
              </a:rPr>
              <a:t>MODULE 6: </a:t>
            </a:r>
          </a:p>
          <a:p>
            <a:pPr marL="12700"/>
            <a:r>
              <a:rPr lang="en-US" sz="3800" spc="-100" dirty="0">
                <a:solidFill>
                  <a:srgbClr val="ECCE18"/>
                </a:solidFill>
                <a:latin typeface="Century Gothic" panose="020B0502020202020204" pitchFamily="34" charset="0"/>
                <a:cs typeface="Gill Sans MT"/>
              </a:rPr>
              <a:t>Evaluating Results</a:t>
            </a:r>
            <a:endParaRPr lang="en-US" sz="5700" dirty="0">
              <a:solidFill>
                <a:srgbClr val="ECCE18"/>
              </a:solidFill>
              <a:latin typeface="Futura Lt BT" panose="020B0402020204020303" pitchFamily="34" charset="0"/>
              <a:cs typeface="Gill Sans MT"/>
            </a:endParaRPr>
          </a:p>
          <a:p>
            <a:pPr marL="12700">
              <a:lnSpc>
                <a:spcPts val="6495"/>
              </a:lnSpc>
            </a:pPr>
            <a:endParaRPr sz="5700" dirty="0">
              <a:solidFill>
                <a:schemeClr val="bg1"/>
              </a:solidFill>
              <a:latin typeface="Futura Lt BT" panose="020B0402020204020303" pitchFamily="34" charset="0"/>
              <a:cs typeface="Gill Sans MT"/>
            </a:endParaRPr>
          </a:p>
        </p:txBody>
      </p:sp>
      <p:sp>
        <p:nvSpPr>
          <p:cNvPr id="6" name="Rectangle 1"/>
          <p:cNvSpPr>
            <a:spLocks noChangeArrowheads="1"/>
          </p:cNvSpPr>
          <p:nvPr/>
        </p:nvSpPr>
        <p:spPr bwMode="auto">
          <a:xfrm>
            <a:off x="-762000" y="728269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7" name="Rectangle 2"/>
          <p:cNvSpPr>
            <a:spLocks noChangeArrowheads="1"/>
          </p:cNvSpPr>
          <p:nvPr/>
        </p:nvSpPr>
        <p:spPr bwMode="auto">
          <a:xfrm>
            <a:off x="-3620356" y="698506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9"/>
          <p:cNvSpPr>
            <a:spLocks noChangeArrowheads="1"/>
          </p:cNvSpPr>
          <p:nvPr/>
        </p:nvSpPr>
        <p:spPr bwMode="auto">
          <a:xfrm>
            <a:off x="-549928" y="734385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3" name="TextBox 7">
            <a:extLst>
              <a:ext uri="{FF2B5EF4-FFF2-40B4-BE49-F238E27FC236}">
                <a16:creationId xmlns:a16="http://schemas.microsoft.com/office/drawing/2014/main" id="{B4B7FD8B-00D2-43B5-93D6-A8503FAE16D2}"/>
              </a:ext>
            </a:extLst>
          </p:cNvPr>
          <p:cNvSpPr txBox="1">
            <a:spLocks noChangeArrowheads="1"/>
          </p:cNvSpPr>
          <p:nvPr/>
        </p:nvSpPr>
        <p:spPr bwMode="auto">
          <a:xfrm>
            <a:off x="76211" y="249238"/>
            <a:ext cx="990598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US" altLang="en-US" sz="2200" b="1" dirty="0">
                <a:solidFill>
                  <a:schemeClr val="bg1"/>
                </a:solidFill>
                <a:latin typeface="Century Gothic" charset="0"/>
                <a:ea typeface="Century Gothic" charset="0"/>
                <a:cs typeface="Century Gothic" charset="0"/>
              </a:rPr>
              <a:t>					</a:t>
            </a:r>
            <a:r>
              <a:rPr lang="en-US" altLang="en-US" sz="2400" b="1" dirty="0">
                <a:solidFill>
                  <a:schemeClr val="bg1"/>
                </a:solidFill>
                <a:latin typeface="Century Gothic" charset="0"/>
                <a:ea typeface="Century Gothic" charset="0"/>
                <a:cs typeface="Century Gothic" charset="0"/>
              </a:rPr>
              <a:t>Evaluation of Health Programs</a:t>
            </a:r>
            <a:r>
              <a:rPr lang="en-US" altLang="en-US" sz="2400" b="1" dirty="0">
                <a:solidFill>
                  <a:schemeClr val="bg1"/>
                </a:solidFill>
                <a:ea typeface="Century Gothic" charset="0"/>
              </a:rPr>
              <a:t>						</a:t>
            </a:r>
            <a:r>
              <a:rPr lang="en-US" altLang="en-US" sz="2400" dirty="0">
                <a:solidFill>
                  <a:schemeClr val="bg1"/>
                </a:solidFill>
                <a:latin typeface="Century Gothic" charset="0"/>
                <a:ea typeface="Century Gothic" charset="0"/>
                <a:cs typeface="Century Gothic" charset="0"/>
              </a:rPr>
              <a:t>A Postgraduate Overview Course</a:t>
            </a:r>
          </a:p>
        </p:txBody>
      </p:sp>
    </p:spTree>
    <p:extLst>
      <p:ext uri="{BB962C8B-B14F-4D97-AF65-F5344CB8AC3E}">
        <p14:creationId xmlns:p14="http://schemas.microsoft.com/office/powerpoint/2010/main" val="2547022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Title 1"/>
          <p:cNvSpPr>
            <a:spLocks noGrp="1"/>
          </p:cNvSpPr>
          <p:nvPr>
            <p:ph type="title"/>
          </p:nvPr>
        </p:nvSpPr>
        <p:spPr bwMode="auto">
          <a:noFill/>
          <a:ln>
            <a:miter lim="800000"/>
            <a:headEnd/>
            <a:tailEnd/>
          </a:ln>
        </p:spPr>
        <p:txBody>
          <a:bodyPr vert="horz" wrap="square" lIns="75438" tIns="37719" rIns="75438" bIns="37719" numCol="1" rtlCol="0" anchor="t" anchorCtr="0" compatLnSpc="1">
            <a:prstTxWarp prst="textNoShape">
              <a:avLst/>
            </a:prstTxWarp>
            <a:noAutofit/>
          </a:bodyPr>
          <a:lstStyle/>
          <a:p>
            <a:pPr eaLnBrk="1" hangingPunct="1"/>
            <a:r>
              <a:rPr lang="en-US" sz="4800" b="1" kern="1200" spc="-100" dirty="0">
                <a:solidFill>
                  <a:srgbClr val="ECCE18"/>
                </a:solidFill>
                <a:latin typeface="Century Gothic" panose="020B0502020202020204" pitchFamily="34" charset="0"/>
                <a:ea typeface="+mn-ea"/>
              </a:rPr>
              <a:t>  </a:t>
            </a:r>
          </a:p>
        </p:txBody>
      </p:sp>
      <p:sp>
        <p:nvSpPr>
          <p:cNvPr id="3" name="Content Placeholder 2"/>
          <p:cNvSpPr>
            <a:spLocks noGrp="1"/>
          </p:cNvSpPr>
          <p:nvPr>
            <p:ph idx="1"/>
          </p:nvPr>
        </p:nvSpPr>
        <p:spPr>
          <a:xfrm>
            <a:off x="762000" y="1600200"/>
            <a:ext cx="8839200" cy="5715000"/>
          </a:xfrm>
        </p:spPr>
        <p:txBody>
          <a:bodyPr>
            <a:noAutofit/>
          </a:bodyPr>
          <a:lstStyle/>
          <a:p>
            <a:pPr marL="461963" indent="-461963" algn="l" defTabSz="681038">
              <a:spcBef>
                <a:spcPts val="900"/>
              </a:spcBef>
              <a:buFont typeface="+mj-lt"/>
              <a:buAutoNum type="arabicPeriod"/>
              <a:defRPr/>
            </a:pPr>
            <a:r>
              <a:rPr lang="en-US" sz="2600" b="1" kern="1200" spc="-30" dirty="0">
                <a:solidFill>
                  <a:prstClr val="black"/>
                </a:solidFill>
                <a:latin typeface="Century Gothic" panose="020B0502020202020204" pitchFamily="34" charset="0"/>
              </a:rPr>
              <a:t>Valid</a:t>
            </a:r>
            <a:r>
              <a:rPr lang="en-US" sz="2600" kern="1200" spc="-30" dirty="0">
                <a:solidFill>
                  <a:prstClr val="black"/>
                </a:solidFill>
                <a:latin typeface="Century Gothic" panose="020B0502020202020204" pitchFamily="34" charset="0"/>
              </a:rPr>
              <a:t>: accurate measure of a behavior, practice, </a:t>
            </a:r>
            <a:br>
              <a:rPr lang="en-US" sz="2600" kern="1200" spc="-30" dirty="0">
                <a:solidFill>
                  <a:prstClr val="black"/>
                </a:solidFill>
                <a:latin typeface="Century Gothic" panose="020B0502020202020204" pitchFamily="34" charset="0"/>
              </a:rPr>
            </a:br>
            <a:r>
              <a:rPr lang="en-US" sz="2600" kern="1200" spc="-30" dirty="0">
                <a:solidFill>
                  <a:prstClr val="black"/>
                </a:solidFill>
                <a:latin typeface="Century Gothic" panose="020B0502020202020204" pitchFamily="34" charset="0"/>
              </a:rPr>
              <a:t>or task</a:t>
            </a:r>
          </a:p>
          <a:p>
            <a:pPr marL="461963" indent="-461963" algn="l" defTabSz="681038">
              <a:spcBef>
                <a:spcPts val="900"/>
              </a:spcBef>
              <a:buFont typeface="+mj-lt"/>
              <a:buAutoNum type="arabicPeriod"/>
              <a:defRPr/>
            </a:pPr>
            <a:r>
              <a:rPr lang="en-US" sz="2600" b="1" kern="1200" spc="-30" dirty="0">
                <a:solidFill>
                  <a:prstClr val="black"/>
                </a:solidFill>
                <a:latin typeface="Century Gothic" panose="020B0502020202020204" pitchFamily="34" charset="0"/>
              </a:rPr>
              <a:t>Reliable</a:t>
            </a:r>
            <a:r>
              <a:rPr lang="en-US" sz="2600" kern="1200" spc="-30" dirty="0">
                <a:solidFill>
                  <a:prstClr val="black"/>
                </a:solidFill>
                <a:latin typeface="Century Gothic" panose="020B0502020202020204" pitchFamily="34" charset="0"/>
              </a:rPr>
              <a:t>: consistently measurable in the same way by different observers</a:t>
            </a:r>
          </a:p>
          <a:p>
            <a:pPr marL="461963" indent="-461963" algn="l" defTabSz="681038">
              <a:spcBef>
                <a:spcPts val="900"/>
              </a:spcBef>
              <a:buFont typeface="+mj-lt"/>
              <a:buAutoNum type="arabicPeriod"/>
              <a:defRPr/>
            </a:pPr>
            <a:r>
              <a:rPr lang="en-US" sz="2600" b="1" kern="1200" spc="-30" dirty="0">
                <a:solidFill>
                  <a:prstClr val="black"/>
                </a:solidFill>
                <a:latin typeface="Century Gothic" panose="020B0502020202020204" pitchFamily="34" charset="0"/>
              </a:rPr>
              <a:t>Precise</a:t>
            </a:r>
            <a:r>
              <a:rPr lang="en-US" sz="2600" kern="1200" spc="-30" dirty="0">
                <a:solidFill>
                  <a:prstClr val="black"/>
                </a:solidFill>
                <a:latin typeface="Century Gothic" panose="020B0502020202020204" pitchFamily="34" charset="0"/>
              </a:rPr>
              <a:t>: operationally defined in clear terms</a:t>
            </a:r>
          </a:p>
          <a:p>
            <a:pPr marL="461963" indent="-461963" algn="l" defTabSz="681038">
              <a:spcBef>
                <a:spcPts val="900"/>
              </a:spcBef>
              <a:buFont typeface="+mj-lt"/>
              <a:buAutoNum type="arabicPeriod"/>
              <a:defRPr/>
            </a:pPr>
            <a:r>
              <a:rPr lang="en-US" sz="2600" b="1" kern="1200" spc="-30" dirty="0">
                <a:solidFill>
                  <a:prstClr val="black"/>
                </a:solidFill>
                <a:latin typeface="Century Gothic" panose="020B0502020202020204" pitchFamily="34" charset="0"/>
              </a:rPr>
              <a:t>Measurable</a:t>
            </a:r>
            <a:r>
              <a:rPr lang="en-US" sz="2600" kern="1200" spc="-30" dirty="0">
                <a:solidFill>
                  <a:prstClr val="black"/>
                </a:solidFill>
                <a:latin typeface="Century Gothic" panose="020B0502020202020204" pitchFamily="34" charset="0"/>
              </a:rPr>
              <a:t>: quantifiable using available tools </a:t>
            </a:r>
            <a:br>
              <a:rPr lang="en-US" sz="2600" kern="1200" spc="-30" dirty="0">
                <a:solidFill>
                  <a:prstClr val="black"/>
                </a:solidFill>
                <a:latin typeface="Century Gothic" panose="020B0502020202020204" pitchFamily="34" charset="0"/>
              </a:rPr>
            </a:br>
            <a:r>
              <a:rPr lang="en-US" sz="2600" kern="1200" spc="-30" dirty="0">
                <a:solidFill>
                  <a:prstClr val="black"/>
                </a:solidFill>
                <a:latin typeface="Century Gothic" panose="020B0502020202020204" pitchFamily="34" charset="0"/>
              </a:rPr>
              <a:t>and methods</a:t>
            </a:r>
          </a:p>
          <a:p>
            <a:pPr marL="461963" indent="-461963" algn="l" defTabSz="681038">
              <a:spcBef>
                <a:spcPts val="900"/>
              </a:spcBef>
              <a:buFont typeface="+mj-lt"/>
              <a:buAutoNum type="arabicPeriod"/>
              <a:defRPr/>
            </a:pPr>
            <a:r>
              <a:rPr lang="en-US" sz="2600" b="1" kern="1200" spc="-30" dirty="0">
                <a:solidFill>
                  <a:prstClr val="black"/>
                </a:solidFill>
                <a:latin typeface="Century Gothic" panose="020B0502020202020204" pitchFamily="34" charset="0"/>
              </a:rPr>
              <a:t>Timely</a:t>
            </a:r>
            <a:r>
              <a:rPr lang="en-US" sz="2600" kern="1200" spc="-30" dirty="0">
                <a:solidFill>
                  <a:prstClr val="black"/>
                </a:solidFill>
                <a:latin typeface="Century Gothic" panose="020B0502020202020204" pitchFamily="34" charset="0"/>
              </a:rPr>
              <a:t>: provides a measurement at time intervals relevant and appropriate in terms of program goals </a:t>
            </a:r>
            <a:br>
              <a:rPr lang="en-US" sz="2600" kern="1200" spc="-30" dirty="0">
                <a:solidFill>
                  <a:prstClr val="black"/>
                </a:solidFill>
                <a:latin typeface="Century Gothic" panose="020B0502020202020204" pitchFamily="34" charset="0"/>
              </a:rPr>
            </a:br>
            <a:r>
              <a:rPr lang="en-US" sz="2600" kern="1200" spc="-30" dirty="0">
                <a:solidFill>
                  <a:prstClr val="black"/>
                </a:solidFill>
                <a:latin typeface="Century Gothic" panose="020B0502020202020204" pitchFamily="34" charset="0"/>
              </a:rPr>
              <a:t>and activities</a:t>
            </a:r>
          </a:p>
          <a:p>
            <a:pPr marL="461963" indent="-461963" algn="l" defTabSz="681038">
              <a:spcBef>
                <a:spcPts val="900"/>
              </a:spcBef>
              <a:buFont typeface="+mj-lt"/>
              <a:buAutoNum type="arabicPeriod"/>
              <a:defRPr/>
            </a:pPr>
            <a:r>
              <a:rPr lang="en-US" sz="2600" b="1" kern="1200" spc="-30" dirty="0">
                <a:solidFill>
                  <a:prstClr val="black"/>
                </a:solidFill>
                <a:latin typeface="Century Gothic" panose="020B0502020202020204" pitchFamily="34" charset="0"/>
              </a:rPr>
              <a:t>Programmatically</a:t>
            </a:r>
            <a:r>
              <a:rPr lang="en-US" sz="2600" kern="1200" spc="-30" dirty="0">
                <a:solidFill>
                  <a:prstClr val="black"/>
                </a:solidFill>
                <a:latin typeface="Century Gothic" panose="020B0502020202020204" pitchFamily="34" charset="0"/>
              </a:rPr>
              <a:t> </a:t>
            </a:r>
            <a:r>
              <a:rPr lang="en-US" sz="2600" b="1" kern="1200" spc="-30" dirty="0">
                <a:solidFill>
                  <a:prstClr val="black"/>
                </a:solidFill>
                <a:latin typeface="Century Gothic" panose="020B0502020202020204" pitchFamily="34" charset="0"/>
              </a:rPr>
              <a:t>important</a:t>
            </a:r>
            <a:r>
              <a:rPr lang="en-US" sz="2600" kern="1200" spc="-30" dirty="0">
                <a:solidFill>
                  <a:prstClr val="black"/>
                </a:solidFill>
                <a:latin typeface="Century Gothic" panose="020B0502020202020204" pitchFamily="34" charset="0"/>
              </a:rPr>
              <a:t>: linked to a public health impact or to achieving the objectives that are needed for impact</a:t>
            </a:r>
          </a:p>
        </p:txBody>
      </p:sp>
      <p:sp>
        <p:nvSpPr>
          <p:cNvPr id="2" name="Rectangle 1">
            <a:extLst>
              <a:ext uri="{FF2B5EF4-FFF2-40B4-BE49-F238E27FC236}">
                <a16:creationId xmlns:a16="http://schemas.microsoft.com/office/drawing/2014/main" id="{7673AE3E-3BA1-460E-97DA-D7FCF64D5D26}"/>
              </a:ext>
            </a:extLst>
          </p:cNvPr>
          <p:cNvSpPr/>
          <p:nvPr/>
        </p:nvSpPr>
        <p:spPr>
          <a:xfrm>
            <a:off x="228600" y="464403"/>
            <a:ext cx="9448800" cy="830997"/>
          </a:xfrm>
          <a:prstGeom prst="rect">
            <a:avLst/>
          </a:prstGeom>
        </p:spPr>
        <p:txBody>
          <a:bodyPr wrap="square">
            <a:spAutoFit/>
          </a:bodyPr>
          <a:lstStyle/>
          <a:p>
            <a:r>
              <a:rPr lang="en-US" sz="4800" b="1" spc="-200" dirty="0">
                <a:solidFill>
                  <a:srgbClr val="ECCE18"/>
                </a:solidFill>
                <a:latin typeface="Century Gothic" panose="020B0502020202020204" pitchFamily="34" charset="0"/>
                <a:cs typeface="+mj-cs"/>
              </a:rPr>
              <a:t>Characteristics of Good Indicators</a:t>
            </a:r>
          </a:p>
        </p:txBody>
      </p:sp>
    </p:spTree>
    <p:extLst>
      <p:ext uri="{BB962C8B-B14F-4D97-AF65-F5344CB8AC3E}">
        <p14:creationId xmlns:p14="http://schemas.microsoft.com/office/powerpoint/2010/main" val="277431091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noFill/>
          <a:ln>
            <a:miter lim="800000"/>
            <a:headEnd/>
            <a:tailEnd/>
          </a:ln>
        </p:spPr>
        <p:txBody>
          <a:bodyPr vert="horz" wrap="square" lIns="75438" tIns="37719" rIns="75438" bIns="37719" numCol="1" rtlCol="0" anchor="t" anchorCtr="0" compatLnSpc="1">
            <a:prstTxWarp prst="textNoShape">
              <a:avLst/>
            </a:prstTxWarp>
            <a:normAutofit fontScale="90000"/>
          </a:bodyPr>
          <a:lstStyle/>
          <a:p>
            <a:pPr eaLnBrk="1" hangingPunct="1"/>
            <a:r>
              <a:rPr lang="en-US" dirty="0"/>
              <a:t> </a:t>
            </a:r>
          </a:p>
        </p:txBody>
      </p:sp>
      <p:sp>
        <p:nvSpPr>
          <p:cNvPr id="14339" name="Content Placeholder 2"/>
          <p:cNvSpPr>
            <a:spLocks noGrp="1"/>
          </p:cNvSpPr>
          <p:nvPr>
            <p:ph idx="1"/>
          </p:nvPr>
        </p:nvSpPr>
        <p:spPr bwMode="auto">
          <a:xfrm>
            <a:off x="457200" y="1905000"/>
            <a:ext cx="9144000" cy="4570095"/>
          </a:xfrm>
          <a:noFill/>
          <a:ln>
            <a:miter lim="800000"/>
            <a:headEnd/>
            <a:tailEnd/>
          </a:ln>
        </p:spPr>
        <p:txBody>
          <a:bodyPr vert="horz" wrap="square" lIns="75438" tIns="37719" rIns="75438" bIns="37719" numCol="1" rtlCol="0" anchor="t" anchorCtr="0" compatLnSpc="1">
            <a:prstTxWarp prst="textNoShape">
              <a:avLst/>
            </a:prstTxWarp>
            <a:noAutofit/>
          </a:bodyPr>
          <a:lstStyle/>
          <a:p>
            <a:pPr marL="377190" lvl="1">
              <a:spcAft>
                <a:spcPts val="1800"/>
              </a:spcAft>
            </a:pPr>
            <a:r>
              <a:rPr lang="en-US" sz="2800" b="1" u="sng" kern="1200" dirty="0">
                <a:solidFill>
                  <a:prstClr val="black"/>
                </a:solidFill>
                <a:latin typeface="Century Gothic" panose="020B0502020202020204" pitchFamily="34" charset="0"/>
              </a:rPr>
              <a:t>Class discussion:</a:t>
            </a:r>
          </a:p>
          <a:p>
            <a:pPr marL="966788" lvl="1" indent="-452438">
              <a:spcAft>
                <a:spcPts val="1800"/>
              </a:spcAft>
              <a:buFont typeface="Calibri" pitchFamily="34" charset="0"/>
              <a:buAutoNum type="arabicPeriod"/>
            </a:pPr>
            <a:r>
              <a:rPr lang="en-US" sz="2800" kern="1200" dirty="0">
                <a:solidFill>
                  <a:prstClr val="black"/>
                </a:solidFill>
                <a:latin typeface="Century Gothic" panose="020B0502020202020204" pitchFamily="34" charset="0"/>
              </a:rPr>
              <a:t>Is parasitemia a valid measure of morbidity?</a:t>
            </a:r>
          </a:p>
          <a:p>
            <a:pPr marL="966788" lvl="1" indent="-452438">
              <a:spcAft>
                <a:spcPts val="1800"/>
              </a:spcAft>
              <a:buFont typeface="Calibri" pitchFamily="34" charset="0"/>
              <a:buAutoNum type="arabicPeriod"/>
            </a:pPr>
            <a:r>
              <a:rPr lang="en-US" sz="2800" kern="1200" dirty="0">
                <a:solidFill>
                  <a:prstClr val="black"/>
                </a:solidFill>
                <a:latin typeface="Century Gothic" panose="020B0502020202020204" pitchFamily="34" charset="0"/>
              </a:rPr>
              <a:t>Is fever a valid measure for malaria?</a:t>
            </a:r>
          </a:p>
          <a:p>
            <a:pPr marL="966788" lvl="1" indent="-452438">
              <a:spcAft>
                <a:spcPts val="1800"/>
              </a:spcAft>
              <a:buFont typeface="Calibri" pitchFamily="34" charset="0"/>
              <a:buAutoNum type="arabicPeriod"/>
            </a:pPr>
            <a:r>
              <a:rPr lang="en-US" sz="2800" kern="1200" dirty="0">
                <a:solidFill>
                  <a:prstClr val="black"/>
                </a:solidFill>
                <a:latin typeface="Century Gothic" panose="020B0502020202020204" pitchFamily="34" charset="0"/>
              </a:rPr>
              <a:t>Is parasite testing a valid measure for parasite prevalence?</a:t>
            </a:r>
          </a:p>
          <a:p>
            <a:pPr marL="966788" lvl="1" indent="-452438">
              <a:spcAft>
                <a:spcPts val="1800"/>
              </a:spcAft>
              <a:buFont typeface="Calibri" pitchFamily="34" charset="0"/>
              <a:buAutoNum type="arabicPeriod"/>
            </a:pPr>
            <a:r>
              <a:rPr lang="en-US" sz="2800" kern="1200" dirty="0">
                <a:solidFill>
                  <a:prstClr val="black"/>
                </a:solidFill>
                <a:latin typeface="Century Gothic" panose="020B0502020202020204" pitchFamily="34" charset="0"/>
              </a:rPr>
              <a:t>Is the number of people reached by behavior change communication (BCC) campaigns a valid measure of malaria knowledge?</a:t>
            </a:r>
          </a:p>
          <a:p>
            <a:pPr marL="424339" indent="-424339">
              <a:buFont typeface="Calibri" pitchFamily="34" charset="0"/>
              <a:buAutoNum type="arabicPeriod"/>
            </a:pPr>
            <a:endParaRPr lang="en-US" dirty="0">
              <a:solidFill>
                <a:srgbClr val="FF0000"/>
              </a:solidFill>
            </a:endParaRPr>
          </a:p>
        </p:txBody>
      </p:sp>
      <p:sp>
        <p:nvSpPr>
          <p:cNvPr id="4" name="Rectangle 3">
            <a:extLst>
              <a:ext uri="{FF2B5EF4-FFF2-40B4-BE49-F238E27FC236}">
                <a16:creationId xmlns:a16="http://schemas.microsoft.com/office/drawing/2014/main" id="{4EBBAA38-FE10-4B5A-9964-2FDFE1EF5D0F}"/>
              </a:ext>
            </a:extLst>
          </p:cNvPr>
          <p:cNvSpPr/>
          <p:nvPr/>
        </p:nvSpPr>
        <p:spPr>
          <a:xfrm>
            <a:off x="457200" y="381000"/>
            <a:ext cx="9144000" cy="830997"/>
          </a:xfrm>
          <a:prstGeom prst="rect">
            <a:avLst/>
          </a:prstGeom>
        </p:spPr>
        <p:txBody>
          <a:bodyPr wrap="square">
            <a:spAutoFit/>
          </a:bodyPr>
          <a:lstStyle/>
          <a:p>
            <a:r>
              <a:rPr lang="en-US" sz="4800" b="1" dirty="0">
                <a:solidFill>
                  <a:srgbClr val="ECCE18"/>
                </a:solidFill>
                <a:latin typeface="Century Gothic" panose="020B0502020202020204" pitchFamily="34" charset="0"/>
                <a:cs typeface="+mj-cs"/>
              </a:rPr>
              <a:t>Validity: Class Activity 1</a:t>
            </a:r>
          </a:p>
        </p:txBody>
      </p:sp>
    </p:spTree>
    <p:extLst>
      <p:ext uri="{BB962C8B-B14F-4D97-AF65-F5344CB8AC3E}">
        <p14:creationId xmlns:p14="http://schemas.microsoft.com/office/powerpoint/2010/main" val="25361977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9448800" cy="942975"/>
          </a:xfrm>
        </p:spPr>
        <p:txBody>
          <a:bodyPr>
            <a:noAutofit/>
          </a:bodyPr>
          <a:lstStyle/>
          <a:p>
            <a:pPr>
              <a:defRPr/>
            </a:pPr>
            <a:r>
              <a:rPr lang="en-US" sz="4800" b="1" kern="1200" spc="-100" dirty="0">
                <a:solidFill>
                  <a:srgbClr val="ECCE18"/>
                </a:solidFill>
                <a:latin typeface="Century Gothic" panose="020B0502020202020204" pitchFamily="34" charset="0"/>
                <a:ea typeface="+mn-ea"/>
              </a:rPr>
              <a:t>Measurable: Class Activity 2</a:t>
            </a:r>
          </a:p>
        </p:txBody>
      </p:sp>
      <p:sp>
        <p:nvSpPr>
          <p:cNvPr id="3" name="Content Placeholder 2"/>
          <p:cNvSpPr>
            <a:spLocks noGrp="1"/>
          </p:cNvSpPr>
          <p:nvPr>
            <p:ph idx="1"/>
          </p:nvPr>
        </p:nvSpPr>
        <p:spPr>
          <a:xfrm>
            <a:off x="990600" y="1981200"/>
            <a:ext cx="8382000" cy="4341495"/>
          </a:xfrm>
        </p:spPr>
        <p:txBody>
          <a:bodyPr>
            <a:noAutofit/>
          </a:bodyPr>
          <a:lstStyle/>
          <a:p>
            <a:pPr defTabSz="681038">
              <a:spcAft>
                <a:spcPts val="1800"/>
              </a:spcAft>
              <a:defRPr/>
            </a:pPr>
            <a:r>
              <a:rPr lang="en-US" sz="2800" b="1" u="sng" kern="1200" dirty="0">
                <a:solidFill>
                  <a:prstClr val="black"/>
                </a:solidFill>
                <a:latin typeface="Century Gothic" panose="020B0502020202020204" pitchFamily="34" charset="0"/>
              </a:rPr>
              <a:t>Class discussion:</a:t>
            </a:r>
          </a:p>
          <a:p>
            <a:pPr defTabSz="681038">
              <a:spcAft>
                <a:spcPts val="1800"/>
              </a:spcAft>
              <a:defRPr/>
            </a:pPr>
            <a:r>
              <a:rPr lang="en-US" sz="2800" kern="1200" dirty="0">
                <a:solidFill>
                  <a:prstClr val="black"/>
                </a:solidFill>
                <a:latin typeface="Century Gothic" panose="020B0502020202020204" pitchFamily="34" charset="0"/>
              </a:rPr>
              <a:t>How would you measure this (what method, source, tool, etc.)?</a:t>
            </a:r>
          </a:p>
          <a:p>
            <a:pPr marL="630238" lvl="1" indent="-461963" defTabSz="681038">
              <a:spcAft>
                <a:spcPts val="1800"/>
              </a:spcAft>
              <a:buFont typeface="+mj-lt"/>
              <a:buAutoNum type="arabicPeriod"/>
              <a:defRPr/>
            </a:pPr>
            <a:r>
              <a:rPr lang="en-US" sz="2800" kern="1200" dirty="0">
                <a:solidFill>
                  <a:prstClr val="black"/>
                </a:solidFill>
                <a:latin typeface="Century Gothic" panose="020B0502020202020204" pitchFamily="34" charset="0"/>
              </a:rPr>
              <a:t>Number of ITNs distributed</a:t>
            </a:r>
          </a:p>
          <a:p>
            <a:pPr marL="630238" lvl="1" indent="-461963" defTabSz="681038">
              <a:spcAft>
                <a:spcPts val="1800"/>
              </a:spcAft>
              <a:buFont typeface="+mj-lt"/>
              <a:buAutoNum type="arabicPeriod"/>
              <a:defRPr/>
            </a:pPr>
            <a:r>
              <a:rPr lang="en-US" sz="2800" kern="1200" dirty="0">
                <a:solidFill>
                  <a:prstClr val="black"/>
                </a:solidFill>
                <a:latin typeface="Century Gothic" panose="020B0502020202020204" pitchFamily="34" charset="0"/>
              </a:rPr>
              <a:t>Compliance to antimalarial treatment</a:t>
            </a:r>
          </a:p>
          <a:p>
            <a:pPr marL="630238" lvl="1" indent="-461963" defTabSz="681038">
              <a:spcAft>
                <a:spcPts val="1800"/>
              </a:spcAft>
              <a:buFont typeface="+mj-lt"/>
              <a:buAutoNum type="arabicPeriod"/>
              <a:defRPr/>
            </a:pPr>
            <a:r>
              <a:rPr lang="en-US" sz="2800" kern="1200" dirty="0">
                <a:solidFill>
                  <a:prstClr val="black"/>
                </a:solidFill>
                <a:latin typeface="Century Gothic" panose="020B0502020202020204" pitchFamily="34" charset="0"/>
              </a:rPr>
              <a:t>Anemia </a:t>
            </a:r>
          </a:p>
          <a:p>
            <a:pPr marL="630238" lvl="1" indent="-461963" defTabSz="681038">
              <a:spcAft>
                <a:spcPts val="1800"/>
              </a:spcAft>
              <a:buFont typeface="+mj-lt"/>
              <a:buAutoNum type="arabicPeriod"/>
              <a:defRPr/>
            </a:pPr>
            <a:r>
              <a:rPr lang="en-US" sz="2800" kern="1200" dirty="0">
                <a:solidFill>
                  <a:prstClr val="black"/>
                </a:solidFill>
                <a:latin typeface="Century Gothic" panose="020B0502020202020204" pitchFamily="34" charset="0"/>
              </a:rPr>
              <a:t>Parasitemia</a:t>
            </a:r>
          </a:p>
          <a:p>
            <a:pPr marL="226314" indent="-226314">
              <a:spcBef>
                <a:spcPts val="479"/>
              </a:spcBef>
              <a:buFont typeface="Wingdings 2"/>
              <a:buChar char=""/>
              <a:defRPr/>
            </a:pPr>
            <a:endParaRPr lang="en-US" dirty="0"/>
          </a:p>
        </p:txBody>
      </p:sp>
    </p:spTree>
    <p:extLst>
      <p:ext uri="{BB962C8B-B14F-4D97-AF65-F5344CB8AC3E}">
        <p14:creationId xmlns:p14="http://schemas.microsoft.com/office/powerpoint/2010/main" val="542382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610600" cy="1053653"/>
          </a:xfrm>
        </p:spPr>
        <p:txBody>
          <a:bodyPr>
            <a:noAutofit/>
          </a:bodyPr>
          <a:lstStyle/>
          <a:p>
            <a:pPr>
              <a:defRPr/>
            </a:pPr>
            <a:r>
              <a:rPr lang="en-US" sz="4800" b="1" kern="1200" spc="-100" dirty="0">
                <a:solidFill>
                  <a:srgbClr val="ECCE18"/>
                </a:solidFill>
                <a:latin typeface="Century Gothic" panose="020B0502020202020204" pitchFamily="34" charset="0"/>
                <a:ea typeface="+mn-ea"/>
              </a:rPr>
              <a:t>Programmatically Important: </a:t>
            </a:r>
            <a:r>
              <a:rPr lang="en-US" sz="4800" kern="1200" spc="-100" dirty="0">
                <a:solidFill>
                  <a:srgbClr val="301739"/>
                </a:solidFill>
                <a:latin typeface="Century Gothic" panose="020B0502020202020204" pitchFamily="34" charset="0"/>
                <a:ea typeface="+mn-ea"/>
              </a:rPr>
              <a:t>Class activity 3</a:t>
            </a:r>
          </a:p>
        </p:txBody>
      </p:sp>
      <p:sp>
        <p:nvSpPr>
          <p:cNvPr id="3" name="Content Placeholder 2"/>
          <p:cNvSpPr>
            <a:spLocks noGrp="1"/>
          </p:cNvSpPr>
          <p:nvPr>
            <p:ph idx="1"/>
          </p:nvPr>
        </p:nvSpPr>
        <p:spPr>
          <a:xfrm>
            <a:off x="762000" y="2133600"/>
            <a:ext cx="8915400" cy="5029200"/>
          </a:xfrm>
        </p:spPr>
        <p:txBody>
          <a:bodyPr>
            <a:noAutofit/>
          </a:bodyPr>
          <a:lstStyle/>
          <a:p>
            <a:pPr algn="l" defTabSz="681038">
              <a:spcAft>
                <a:spcPts val="1800"/>
              </a:spcAft>
              <a:defRPr/>
            </a:pPr>
            <a:r>
              <a:rPr lang="en-US" sz="2800" b="1" u="sng" dirty="0">
                <a:latin typeface="Century Gothic" panose="020B0502020202020204" pitchFamily="34" charset="0"/>
              </a:rPr>
              <a:t>Class discussion: </a:t>
            </a:r>
          </a:p>
          <a:p>
            <a:pPr algn="l" defTabSz="681038">
              <a:spcAft>
                <a:spcPts val="1200"/>
              </a:spcAft>
              <a:defRPr/>
            </a:pPr>
            <a:r>
              <a:rPr lang="en-US" sz="2800" dirty="0">
                <a:latin typeface="Century Gothic" panose="020B0502020202020204" pitchFamily="34" charset="0"/>
              </a:rPr>
              <a:t>Are the following indicators programmatically important (i.e., linked to a public health impact or to achieving the objectives needed for impact)?</a:t>
            </a:r>
          </a:p>
          <a:p>
            <a:pPr marL="457200" indent="-341313" algn="l" defTabSz="681038">
              <a:spcAft>
                <a:spcPts val="600"/>
              </a:spcAft>
              <a:buClr>
                <a:srgbClr val="FF0000"/>
              </a:buClr>
              <a:buFont typeface="Wingdings" panose="05000000000000000000" pitchFamily="2" charset="2"/>
              <a:buChar char="§"/>
              <a:defRPr/>
            </a:pPr>
            <a:r>
              <a:rPr lang="en-US" sz="2800" b="1" dirty="0">
                <a:latin typeface="Century Gothic" panose="020B0502020202020204" pitchFamily="34" charset="0"/>
              </a:rPr>
              <a:t>Example 1: </a:t>
            </a:r>
            <a:r>
              <a:rPr lang="en-US" sz="2800" dirty="0">
                <a:latin typeface="Century Gothic" panose="020B0502020202020204" pitchFamily="34" charset="0"/>
              </a:rPr>
              <a:t>Insecticide-treated mosquito nets (ITN) distribution program</a:t>
            </a:r>
          </a:p>
          <a:p>
            <a:pPr marL="966788" lvl="1" indent="-336550" algn="l" defTabSz="681038">
              <a:spcAft>
                <a:spcPts val="1200"/>
              </a:spcAft>
              <a:buClr>
                <a:srgbClr val="301739"/>
              </a:buClr>
              <a:buSzPct val="115000"/>
              <a:buFont typeface="Arial" panose="020B0604020202020204" pitchFamily="34" charset="0"/>
              <a:buChar char="•"/>
              <a:defRPr/>
            </a:pPr>
            <a:r>
              <a:rPr lang="en-US" sz="2600" dirty="0">
                <a:latin typeface="Century Gothic" panose="020B0502020202020204" pitchFamily="34" charset="0"/>
              </a:rPr>
              <a:t>Indicator: # of ITNs distributed in the past quarter </a:t>
            </a:r>
          </a:p>
          <a:p>
            <a:pPr marL="457200" indent="-341313" algn="l" defTabSz="681038">
              <a:spcAft>
                <a:spcPts val="600"/>
              </a:spcAft>
              <a:buClr>
                <a:srgbClr val="FF0000"/>
              </a:buClr>
              <a:buFont typeface="Wingdings" panose="05000000000000000000" pitchFamily="2" charset="2"/>
              <a:buChar char="§"/>
              <a:defRPr/>
            </a:pPr>
            <a:r>
              <a:rPr lang="en-US" sz="2800" b="1" dirty="0">
                <a:latin typeface="Century Gothic" panose="020B0502020202020204" pitchFamily="34" charset="0"/>
              </a:rPr>
              <a:t>Example 2: </a:t>
            </a:r>
            <a:r>
              <a:rPr lang="en-US" sz="2800" dirty="0">
                <a:latin typeface="Century Gothic" panose="020B0502020202020204" pitchFamily="34" charset="0"/>
              </a:rPr>
              <a:t>Program to increase access to ACTs through community-based health workers</a:t>
            </a:r>
          </a:p>
          <a:p>
            <a:pPr marL="966788" lvl="1" indent="-336550" algn="l" defTabSz="681038">
              <a:buClr>
                <a:srgbClr val="301739"/>
              </a:buClr>
              <a:buSzPct val="115000"/>
              <a:buFont typeface="Arial" panose="020B0604020202020204" pitchFamily="34" charset="0"/>
              <a:buChar char="•"/>
              <a:defRPr/>
            </a:pPr>
            <a:r>
              <a:rPr lang="en-US" sz="2600" dirty="0">
                <a:latin typeface="Century Gothic" panose="020B0502020202020204" pitchFamily="34" charset="0"/>
              </a:rPr>
              <a:t>Indicator: Number of ACT sales points with antimalarial drugs</a:t>
            </a:r>
          </a:p>
          <a:p>
            <a:pPr marL="226314" indent="-226314">
              <a:buFont typeface="Wingdings 2"/>
              <a:buChar char=""/>
              <a:defRPr/>
            </a:pPr>
            <a:endParaRPr lang="en-US" dirty="0">
              <a:latin typeface="+mj-lt"/>
            </a:endParaRPr>
          </a:p>
        </p:txBody>
      </p:sp>
    </p:spTree>
    <p:extLst>
      <p:ext uri="{BB962C8B-B14F-4D97-AF65-F5344CB8AC3E}">
        <p14:creationId xmlns:p14="http://schemas.microsoft.com/office/powerpoint/2010/main" val="3316995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bwMode="auto">
          <a:xfrm>
            <a:off x="481964" y="381000"/>
            <a:ext cx="8966836" cy="691515"/>
          </a:xfrm>
          <a:noFill/>
          <a:ln>
            <a:miter lim="800000"/>
            <a:headEnd/>
            <a:tailEnd/>
          </a:ln>
        </p:spPr>
        <p:txBody>
          <a:bodyPr vert="horz" wrap="square" lIns="75438" tIns="37719" rIns="75438" bIns="37719" numCol="1" rtlCol="0" anchor="t" anchorCtr="0" compatLnSpc="1">
            <a:prstTxWarp prst="textNoShape">
              <a:avLst/>
            </a:prstTxWarp>
            <a:noAutofit/>
          </a:bodyPr>
          <a:lstStyle/>
          <a:p>
            <a:pPr eaLnBrk="1" hangingPunct="1"/>
            <a:r>
              <a:rPr lang="en-US" sz="4800" b="1" kern="1200" spc="-100" dirty="0">
                <a:solidFill>
                  <a:srgbClr val="ECCE18"/>
                </a:solidFill>
                <a:latin typeface="Century Gothic" panose="020B0502020202020204" pitchFamily="34" charset="0"/>
                <a:ea typeface="+mn-ea"/>
              </a:rPr>
              <a:t>Operationalizing Indicators</a:t>
            </a:r>
          </a:p>
        </p:txBody>
      </p:sp>
      <p:sp>
        <p:nvSpPr>
          <p:cNvPr id="21507" name="Rectangle 3"/>
          <p:cNvSpPr>
            <a:spLocks noGrp="1" noChangeArrowheads="1"/>
          </p:cNvSpPr>
          <p:nvPr>
            <p:ph idx="1"/>
          </p:nvPr>
        </p:nvSpPr>
        <p:spPr bwMode="auto">
          <a:xfrm>
            <a:off x="838200" y="1600200"/>
            <a:ext cx="8610600" cy="5715000"/>
          </a:xfrm>
          <a:noFill/>
          <a:ln>
            <a:miter lim="800000"/>
            <a:headEnd/>
            <a:tailEnd/>
          </a:ln>
        </p:spPr>
        <p:txBody>
          <a:bodyPr vert="horz" wrap="square" lIns="75438" tIns="37719" rIns="75438" bIns="37719" numCol="1" rtlCol="0" anchor="t" anchorCtr="0" compatLnSpc="1">
            <a:prstTxWarp prst="textNoShape">
              <a:avLst/>
            </a:prstTxWarp>
            <a:noAutofit/>
          </a:bodyPr>
          <a:lstStyle/>
          <a:p>
            <a:pPr eaLnBrk="1" hangingPunct="1">
              <a:spcAft>
                <a:spcPts val="1200"/>
              </a:spcAft>
              <a:buClr>
                <a:schemeClr val="tx1"/>
              </a:buClr>
              <a:buFont typeface="Wingdings 2" pitchFamily="18" charset="2"/>
              <a:buNone/>
            </a:pPr>
            <a:r>
              <a:rPr lang="en-US" sz="3000" dirty="0">
                <a:latin typeface="Century Gothic" panose="020B0502020202020204" pitchFamily="34" charset="0"/>
              </a:rPr>
              <a:t>Establish e</a:t>
            </a:r>
            <a:r>
              <a:rPr lang="en-US" sz="3000" i="1" dirty="0">
                <a:latin typeface="Century Gothic" panose="020B0502020202020204" pitchFamily="34" charset="0"/>
              </a:rPr>
              <a:t>xactly</a:t>
            </a:r>
            <a:r>
              <a:rPr lang="en-US" sz="3000" dirty="0">
                <a:latin typeface="Century Gothic" panose="020B0502020202020204" pitchFamily="34" charset="0"/>
              </a:rPr>
              <a:t> how a given concept/</a:t>
            </a:r>
            <a:br>
              <a:rPr lang="en-US" sz="3000" dirty="0">
                <a:latin typeface="Century Gothic" panose="020B0502020202020204" pitchFamily="34" charset="0"/>
              </a:rPr>
            </a:br>
            <a:r>
              <a:rPr lang="en-US" sz="3000" dirty="0">
                <a:latin typeface="Century Gothic" panose="020B0502020202020204" pitchFamily="34" charset="0"/>
              </a:rPr>
              <a:t>behavior will be measured</a:t>
            </a:r>
          </a:p>
          <a:p>
            <a:pPr marL="568325" lvl="1" indent="-336550">
              <a:spcAft>
                <a:spcPts val="900"/>
              </a:spcAft>
              <a:buClr>
                <a:srgbClr val="FF0000"/>
              </a:buClr>
              <a:buFont typeface="Wingdings" panose="05000000000000000000" pitchFamily="2" charset="2"/>
              <a:buChar char="§"/>
            </a:pPr>
            <a:r>
              <a:rPr lang="en-US" sz="2800" dirty="0">
                <a:latin typeface="Century Gothic" panose="020B0502020202020204" pitchFamily="34" charset="0"/>
              </a:rPr>
              <a:t>Precise definition and metric </a:t>
            </a:r>
          </a:p>
          <a:p>
            <a:pPr marL="568325" lvl="1" indent="-336550">
              <a:spcAft>
                <a:spcPts val="900"/>
              </a:spcAft>
              <a:buClr>
                <a:srgbClr val="FF0000"/>
              </a:buClr>
              <a:buFont typeface="Wingdings" panose="05000000000000000000" pitchFamily="2" charset="2"/>
              <a:buChar char="§"/>
            </a:pPr>
            <a:r>
              <a:rPr lang="en-US" sz="2800" dirty="0">
                <a:latin typeface="Century Gothic" panose="020B0502020202020204" pitchFamily="34" charset="0"/>
              </a:rPr>
              <a:t>How the value will be reliably calculated </a:t>
            </a:r>
          </a:p>
          <a:p>
            <a:pPr marL="568325" lvl="1" indent="-336550">
              <a:spcAft>
                <a:spcPts val="900"/>
              </a:spcAft>
              <a:buClr>
                <a:srgbClr val="FF0000"/>
              </a:buClr>
              <a:buFont typeface="Wingdings" panose="05000000000000000000" pitchFamily="2" charset="2"/>
              <a:buChar char="§"/>
            </a:pPr>
            <a:r>
              <a:rPr lang="en-US" sz="2800" dirty="0">
                <a:latin typeface="Century Gothic" panose="020B0502020202020204" pitchFamily="34" charset="0"/>
              </a:rPr>
              <a:t>Anyone using the same data will arrive at exactly the same indicator value</a:t>
            </a:r>
          </a:p>
          <a:p>
            <a:pPr marL="568325" lvl="1" indent="-336550">
              <a:spcAft>
                <a:spcPts val="900"/>
              </a:spcAft>
              <a:buClr>
                <a:srgbClr val="FF0000"/>
              </a:buClr>
              <a:buFont typeface="Wingdings" panose="05000000000000000000" pitchFamily="2" charset="2"/>
              <a:buChar char="§"/>
            </a:pPr>
            <a:r>
              <a:rPr lang="en-US" sz="2800" dirty="0">
                <a:latin typeface="Century Gothic" panose="020B0502020202020204" pitchFamily="34" charset="0"/>
              </a:rPr>
              <a:t>Challenges</a:t>
            </a:r>
          </a:p>
          <a:p>
            <a:pPr marL="1198563" lvl="2" indent="-400050" eaLnBrk="1" hangingPunct="1">
              <a:spcAft>
                <a:spcPts val="900"/>
              </a:spcAft>
              <a:buClr>
                <a:srgbClr val="301739"/>
              </a:buClr>
              <a:buSzPct val="115000"/>
              <a:buFont typeface="Arial" panose="020B0604020202020204" pitchFamily="34" charset="0"/>
              <a:buChar char="•"/>
            </a:pPr>
            <a:r>
              <a:rPr lang="en-US" sz="2600" dirty="0">
                <a:latin typeface="Century Gothic" panose="020B0502020202020204" pitchFamily="34" charset="0"/>
              </a:rPr>
              <a:t>Subjective judgment</a:t>
            </a:r>
          </a:p>
          <a:p>
            <a:pPr marL="1198563" lvl="2" indent="-400050" eaLnBrk="1" hangingPunct="1">
              <a:spcAft>
                <a:spcPts val="900"/>
              </a:spcAft>
              <a:buClr>
                <a:srgbClr val="301739"/>
              </a:buClr>
              <a:buSzPct val="115000"/>
              <a:buFont typeface="Arial" panose="020B0604020202020204" pitchFamily="34" charset="0"/>
              <a:buChar char="•"/>
            </a:pPr>
            <a:r>
              <a:rPr lang="en-US" sz="2600" dirty="0">
                <a:latin typeface="Century Gothic" panose="020B0502020202020204" pitchFamily="34" charset="0"/>
              </a:rPr>
              <a:t>Local conditions</a:t>
            </a:r>
          </a:p>
          <a:p>
            <a:pPr marL="1198563" lvl="2" indent="-400050" eaLnBrk="1" hangingPunct="1">
              <a:spcAft>
                <a:spcPts val="900"/>
              </a:spcAft>
              <a:buClr>
                <a:srgbClr val="301739"/>
              </a:buClr>
              <a:buSzPct val="115000"/>
              <a:buFont typeface="Arial" panose="020B0604020202020204" pitchFamily="34" charset="0"/>
              <a:buChar char="•"/>
            </a:pPr>
            <a:r>
              <a:rPr lang="en-US" sz="2600" dirty="0">
                <a:latin typeface="Century Gothic" panose="020B0502020202020204" pitchFamily="34" charset="0"/>
              </a:rPr>
              <a:t>Unclear yardsticks</a:t>
            </a:r>
          </a:p>
          <a:p>
            <a:pPr marL="1198563" lvl="2" indent="-400050" eaLnBrk="1" hangingPunct="1">
              <a:spcAft>
                <a:spcPts val="900"/>
              </a:spcAft>
              <a:buClr>
                <a:srgbClr val="301739"/>
              </a:buClr>
              <a:buSzPct val="115000"/>
              <a:buFont typeface="Arial" panose="020B0604020202020204" pitchFamily="34" charset="0"/>
              <a:buChar char="•"/>
            </a:pPr>
            <a:r>
              <a:rPr lang="en-US" sz="2600" dirty="0">
                <a:latin typeface="Century Gothic" panose="020B0502020202020204" pitchFamily="34" charset="0"/>
              </a:rPr>
              <a:t>Skills of the users</a:t>
            </a:r>
          </a:p>
        </p:txBody>
      </p:sp>
    </p:spTree>
    <p:extLst>
      <p:ext uri="{BB962C8B-B14F-4D97-AF65-F5344CB8AC3E}">
        <p14:creationId xmlns:p14="http://schemas.microsoft.com/office/powerpoint/2010/main" val="1951713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6" name="Rectangle 11"/>
          <p:cNvSpPr>
            <a:spLocks noChangeArrowheads="1"/>
          </p:cNvSpPr>
          <p:nvPr/>
        </p:nvSpPr>
        <p:spPr bwMode="auto">
          <a:xfrm>
            <a:off x="1697355" y="1183005"/>
            <a:ext cx="7103745" cy="698064"/>
          </a:xfrm>
          <a:prstGeom prst="rect">
            <a:avLst/>
          </a:prstGeom>
          <a:noFill/>
          <a:ln w="9525">
            <a:noFill/>
            <a:miter lim="800000"/>
            <a:headEnd/>
            <a:tailEnd/>
          </a:ln>
        </p:spPr>
        <p:txBody>
          <a:bodyPr lIns="75435" tIns="37717" rIns="75435" bIns="37717" anchor="ctr"/>
          <a:lstStyle/>
          <a:p>
            <a:pPr algn="ctr"/>
            <a:endParaRPr lang="en-US" sz="2970" dirty="0">
              <a:solidFill>
                <a:schemeClr val="accent2"/>
              </a:solidFill>
            </a:endParaRPr>
          </a:p>
        </p:txBody>
      </p:sp>
      <p:sp>
        <p:nvSpPr>
          <p:cNvPr id="2" name="Rectangle 1">
            <a:extLst>
              <a:ext uri="{FF2B5EF4-FFF2-40B4-BE49-F238E27FC236}">
                <a16:creationId xmlns:a16="http://schemas.microsoft.com/office/drawing/2014/main" id="{F318461C-0971-4A68-8BEF-E4FF3C531495}"/>
              </a:ext>
            </a:extLst>
          </p:cNvPr>
          <p:cNvSpPr/>
          <p:nvPr/>
        </p:nvSpPr>
        <p:spPr>
          <a:xfrm>
            <a:off x="228600" y="511314"/>
            <a:ext cx="9829800" cy="707886"/>
          </a:xfrm>
          <a:prstGeom prst="rect">
            <a:avLst/>
          </a:prstGeom>
        </p:spPr>
        <p:txBody>
          <a:bodyPr wrap="square">
            <a:spAutoFit/>
          </a:bodyPr>
          <a:lstStyle/>
          <a:p>
            <a:r>
              <a:rPr lang="en-US" sz="4000" b="1" spc="-140" dirty="0">
                <a:solidFill>
                  <a:srgbClr val="ECCE18"/>
                </a:solidFill>
                <a:latin typeface="Century Gothic" panose="020B0502020202020204" pitchFamily="34" charset="0"/>
                <a:cs typeface="+mj-cs"/>
              </a:rPr>
              <a:t>How Indicators Are Linked to Frameworks</a:t>
            </a:r>
          </a:p>
        </p:txBody>
      </p:sp>
      <p:sp>
        <p:nvSpPr>
          <p:cNvPr id="3" name="Title 2">
            <a:extLst>
              <a:ext uri="{FF2B5EF4-FFF2-40B4-BE49-F238E27FC236}">
                <a16:creationId xmlns:a16="http://schemas.microsoft.com/office/drawing/2014/main" id="{E07E845B-151A-4627-BAFA-E47944314E27}"/>
              </a:ext>
            </a:extLst>
          </p:cNvPr>
          <p:cNvSpPr>
            <a:spLocks noGrp="1"/>
          </p:cNvSpPr>
          <p:nvPr>
            <p:ph type="title"/>
          </p:nvPr>
        </p:nvSpPr>
        <p:spPr/>
        <p:txBody>
          <a:bodyPr/>
          <a:lstStyle/>
          <a:p>
            <a:endParaRPr lang="en-US" dirty="0"/>
          </a:p>
        </p:txBody>
      </p:sp>
      <p:pic>
        <p:nvPicPr>
          <p:cNvPr id="4" name="Picture 3">
            <a:extLst>
              <a:ext uri="{FF2B5EF4-FFF2-40B4-BE49-F238E27FC236}">
                <a16:creationId xmlns:a16="http://schemas.microsoft.com/office/drawing/2014/main" id="{9929F954-2187-4FDB-BE2C-23F9CAAC386C}"/>
              </a:ext>
            </a:extLst>
          </p:cNvPr>
          <p:cNvPicPr>
            <a:picLocks noChangeAspect="1"/>
          </p:cNvPicPr>
          <p:nvPr/>
        </p:nvPicPr>
        <p:blipFill>
          <a:blip r:embed="rId3"/>
          <a:stretch>
            <a:fillRect/>
          </a:stretch>
        </p:blipFill>
        <p:spPr>
          <a:xfrm>
            <a:off x="336289" y="1676400"/>
            <a:ext cx="9385822" cy="5760720"/>
          </a:xfrm>
          <a:prstGeom prst="rect">
            <a:avLst/>
          </a:prstGeom>
        </p:spPr>
      </p:pic>
    </p:spTree>
    <p:extLst>
      <p:ext uri="{BB962C8B-B14F-4D97-AF65-F5344CB8AC3E}">
        <p14:creationId xmlns:p14="http://schemas.microsoft.com/office/powerpoint/2010/main" val="29975483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6" name="Rectangle 11"/>
          <p:cNvSpPr>
            <a:spLocks noChangeArrowheads="1"/>
          </p:cNvSpPr>
          <p:nvPr/>
        </p:nvSpPr>
        <p:spPr bwMode="auto">
          <a:xfrm>
            <a:off x="1697355" y="1183005"/>
            <a:ext cx="7103745" cy="698064"/>
          </a:xfrm>
          <a:prstGeom prst="rect">
            <a:avLst/>
          </a:prstGeom>
          <a:noFill/>
          <a:ln w="9525">
            <a:noFill/>
            <a:miter lim="800000"/>
            <a:headEnd/>
            <a:tailEnd/>
          </a:ln>
        </p:spPr>
        <p:txBody>
          <a:bodyPr lIns="75435" tIns="37717" rIns="75435" bIns="37717" anchor="ctr"/>
          <a:lstStyle/>
          <a:p>
            <a:pPr algn="ctr"/>
            <a:endParaRPr lang="en-US" sz="2970" dirty="0">
              <a:solidFill>
                <a:schemeClr val="accent2"/>
              </a:solidFill>
            </a:endParaRPr>
          </a:p>
        </p:txBody>
      </p:sp>
      <p:sp>
        <p:nvSpPr>
          <p:cNvPr id="29714" name="Title 21"/>
          <p:cNvSpPr>
            <a:spLocks noGrp="1"/>
          </p:cNvSpPr>
          <p:nvPr>
            <p:ph type="title"/>
          </p:nvPr>
        </p:nvSpPr>
        <p:spPr bwMode="auto">
          <a:xfrm>
            <a:off x="285781" y="1752897"/>
            <a:ext cx="6475095" cy="942975"/>
          </a:xfrm>
          <a:noFill/>
          <a:ln>
            <a:miter lim="800000"/>
            <a:headEnd/>
            <a:tailEnd/>
          </a:ln>
        </p:spPr>
        <p:txBody>
          <a:bodyPr vert="horz" wrap="square" lIns="75438" tIns="37719" rIns="75438" bIns="37719" numCol="1" rtlCol="0" anchor="t" anchorCtr="0" compatLnSpc="1">
            <a:prstTxWarp prst="textNoShape">
              <a:avLst/>
            </a:prstTxWarp>
            <a:normAutofit/>
          </a:bodyPr>
          <a:lstStyle/>
          <a:p>
            <a:pPr eaLnBrk="1" hangingPunct="1"/>
            <a:r>
              <a:rPr lang="en-US" sz="2800" dirty="0">
                <a:latin typeface="Century Gothic" panose="020B0502020202020204" pitchFamily="34" charset="0"/>
              </a:rPr>
              <a:t>Results frameworks use</a:t>
            </a:r>
            <a:r>
              <a:rPr lang="en-US" sz="2800" dirty="0">
                <a:latin typeface="Century Gothic" panose="020B0502020202020204" pitchFamily="34" charset="0"/>
                <a:sym typeface="Wingdings" panose="05000000000000000000" pitchFamily="2" charset="2"/>
              </a:rPr>
              <a:t> i</a:t>
            </a:r>
            <a:r>
              <a:rPr lang="en-US" sz="2800" dirty="0">
                <a:latin typeface="Century Gothic" panose="020B0502020202020204" pitchFamily="34" charset="0"/>
              </a:rPr>
              <a:t>ndicators</a:t>
            </a:r>
          </a:p>
        </p:txBody>
      </p:sp>
      <p:sp>
        <p:nvSpPr>
          <p:cNvPr id="25" name="Rectangle 24">
            <a:extLst>
              <a:ext uri="{FF2B5EF4-FFF2-40B4-BE49-F238E27FC236}">
                <a16:creationId xmlns:a16="http://schemas.microsoft.com/office/drawing/2014/main" id="{4C2A5119-B919-4BD2-8C49-FBE48FF3DD1E}"/>
              </a:ext>
            </a:extLst>
          </p:cNvPr>
          <p:cNvSpPr/>
          <p:nvPr/>
        </p:nvSpPr>
        <p:spPr>
          <a:xfrm>
            <a:off x="228600" y="511314"/>
            <a:ext cx="9829800" cy="707886"/>
          </a:xfrm>
          <a:prstGeom prst="rect">
            <a:avLst/>
          </a:prstGeom>
        </p:spPr>
        <p:txBody>
          <a:bodyPr wrap="square">
            <a:spAutoFit/>
          </a:bodyPr>
          <a:lstStyle/>
          <a:p>
            <a:r>
              <a:rPr lang="en-US" sz="4000" b="1" spc="-140" dirty="0">
                <a:solidFill>
                  <a:srgbClr val="ECCE18"/>
                </a:solidFill>
                <a:latin typeface="Century Gothic" panose="020B0502020202020204" pitchFamily="34" charset="0"/>
                <a:cs typeface="+mj-cs"/>
              </a:rPr>
              <a:t>How Indicators Are Linked to Frameworks</a:t>
            </a:r>
          </a:p>
        </p:txBody>
      </p:sp>
      <p:pic>
        <p:nvPicPr>
          <p:cNvPr id="4" name="Picture 3">
            <a:extLst>
              <a:ext uri="{FF2B5EF4-FFF2-40B4-BE49-F238E27FC236}">
                <a16:creationId xmlns:a16="http://schemas.microsoft.com/office/drawing/2014/main" id="{AC05D31E-1991-474C-945D-D53103AD38F9}"/>
              </a:ext>
            </a:extLst>
          </p:cNvPr>
          <p:cNvPicPr>
            <a:picLocks noChangeAspect="1"/>
          </p:cNvPicPr>
          <p:nvPr/>
        </p:nvPicPr>
        <p:blipFill>
          <a:blip r:embed="rId3"/>
          <a:stretch>
            <a:fillRect/>
          </a:stretch>
        </p:blipFill>
        <p:spPr>
          <a:xfrm>
            <a:off x="285781" y="2414766"/>
            <a:ext cx="9486837" cy="4846320"/>
          </a:xfrm>
          <a:prstGeom prst="rect">
            <a:avLst/>
          </a:prstGeom>
        </p:spPr>
      </p:pic>
    </p:spTree>
    <p:extLst>
      <p:ext uri="{BB962C8B-B14F-4D97-AF65-F5344CB8AC3E}">
        <p14:creationId xmlns:p14="http://schemas.microsoft.com/office/powerpoint/2010/main" val="28063778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4357" y="1752600"/>
            <a:ext cx="8909685" cy="5410200"/>
          </a:xfrm>
        </p:spPr>
        <p:txBody>
          <a:bodyPr/>
          <a:lstStyle/>
          <a:p>
            <a:pPr marL="457200" indent="-403225">
              <a:spcAft>
                <a:spcPts val="900"/>
              </a:spcAft>
              <a:buClr>
                <a:srgbClr val="FF0000"/>
              </a:buClr>
              <a:buFont typeface="Wingdings" panose="05000000000000000000" pitchFamily="2" charset="2"/>
              <a:buChar char="§"/>
            </a:pPr>
            <a:r>
              <a:rPr lang="en-US" sz="3200" dirty="0">
                <a:latin typeface="Century Gothic" panose="020B0502020202020204" pitchFamily="34" charset="0"/>
              </a:rPr>
              <a:t>Choose a particular year that would be logical for the baseline year</a:t>
            </a:r>
          </a:p>
          <a:p>
            <a:pPr marL="457200" indent="-403225">
              <a:spcAft>
                <a:spcPts val="900"/>
              </a:spcAft>
              <a:buClr>
                <a:srgbClr val="FF0000"/>
              </a:buClr>
              <a:buFont typeface="Wingdings" panose="05000000000000000000" pitchFamily="2" charset="2"/>
              <a:buChar char="§"/>
            </a:pPr>
            <a:r>
              <a:rPr lang="en-US" sz="3200" dirty="0">
                <a:latin typeface="Century Gothic" panose="020B0502020202020204" pitchFamily="34" charset="0"/>
              </a:rPr>
              <a:t>Remember: You will compare the performance of the project to the baseline year</a:t>
            </a:r>
          </a:p>
          <a:p>
            <a:pPr marL="1033463" lvl="1" indent="-401638">
              <a:spcAft>
                <a:spcPts val="900"/>
              </a:spcAft>
              <a:buClr>
                <a:srgbClr val="301739"/>
              </a:buClr>
              <a:buSzPct val="115000"/>
              <a:buFont typeface="Arial" panose="020B0604020202020204" pitchFamily="34" charset="0"/>
              <a:buChar char="•"/>
            </a:pPr>
            <a:r>
              <a:rPr lang="en-US" sz="3000" dirty="0">
                <a:latin typeface="Century Gothic" panose="020B0502020202020204" pitchFamily="34" charset="0"/>
              </a:rPr>
              <a:t>What do we need before we choose a particular year as the baseline line year?</a:t>
            </a:r>
          </a:p>
          <a:p>
            <a:pPr marL="1033463" lvl="1" indent="-401638">
              <a:spcAft>
                <a:spcPts val="900"/>
              </a:spcAft>
              <a:buClr>
                <a:srgbClr val="301739"/>
              </a:buClr>
              <a:buSzPct val="115000"/>
              <a:buFont typeface="Arial" panose="020B0604020202020204" pitchFamily="34" charset="0"/>
              <a:buChar char="•"/>
            </a:pPr>
            <a:r>
              <a:rPr lang="en-US" sz="3000" dirty="0">
                <a:latin typeface="Century Gothic" panose="020B0502020202020204" pitchFamily="34" charset="0"/>
              </a:rPr>
              <a:t>Key: Are data measuring key performance indicators available </a:t>
            </a:r>
            <a:br>
              <a:rPr lang="en-US" sz="3000" dirty="0">
                <a:latin typeface="Century Gothic" panose="020B0502020202020204" pitchFamily="34" charset="0"/>
              </a:rPr>
            </a:br>
            <a:r>
              <a:rPr lang="en-US" sz="3000" dirty="0">
                <a:latin typeface="Century Gothic" panose="020B0502020202020204" pitchFamily="34" charset="0"/>
              </a:rPr>
              <a:t>for that year?</a:t>
            </a:r>
          </a:p>
        </p:txBody>
      </p:sp>
      <p:sp>
        <p:nvSpPr>
          <p:cNvPr id="4" name="Title 1">
            <a:extLst>
              <a:ext uri="{FF2B5EF4-FFF2-40B4-BE49-F238E27FC236}">
                <a16:creationId xmlns:a16="http://schemas.microsoft.com/office/drawing/2014/main" id="{4B5C3886-3339-4ED2-A933-39136858A017}"/>
              </a:ext>
            </a:extLst>
          </p:cNvPr>
          <p:cNvSpPr txBox="1">
            <a:spLocks/>
          </p:cNvSpPr>
          <p:nvPr/>
        </p:nvSpPr>
        <p:spPr>
          <a:xfrm>
            <a:off x="380999" y="381000"/>
            <a:ext cx="9296401" cy="1053653"/>
          </a:xfrm>
        </p:spPr>
        <p:txBody>
          <a:bodyPr>
            <a:noAutofit/>
          </a:bodyPr>
          <a:lstStyle>
            <a:lvl1pPr eaLnBrk="1" hangingPunct="1">
              <a:defRPr>
                <a:latin typeface="+mj-lt"/>
                <a:ea typeface="+mj-ea"/>
                <a:cs typeface="+mj-cs"/>
              </a:defRPr>
            </a:lvl1pPr>
          </a:lstStyle>
          <a:p>
            <a:pPr>
              <a:defRPr/>
            </a:pPr>
            <a:r>
              <a:rPr lang="en-US" sz="4800" b="1" kern="1200" spc="-140" dirty="0">
                <a:solidFill>
                  <a:srgbClr val="ECCE18"/>
                </a:solidFill>
                <a:latin typeface="Century Gothic" panose="020B0502020202020204" pitchFamily="34" charset="0"/>
                <a:ea typeface="+mn-ea"/>
              </a:rPr>
              <a:t>Step 2: Setting the Baseline </a:t>
            </a:r>
            <a:r>
              <a:rPr lang="en-US" sz="4800" b="1" spc="-140" dirty="0">
                <a:solidFill>
                  <a:srgbClr val="ECCE18"/>
                </a:solidFill>
                <a:latin typeface="Century Gothic" panose="020B0502020202020204" pitchFamily="34" charset="0"/>
                <a:ea typeface="+mn-ea"/>
              </a:rPr>
              <a:t>Y</a:t>
            </a:r>
            <a:r>
              <a:rPr lang="en-US" sz="4800" b="1" kern="1200" spc="-140" dirty="0">
                <a:solidFill>
                  <a:srgbClr val="ECCE18"/>
                </a:solidFill>
                <a:latin typeface="Century Gothic" panose="020B0502020202020204" pitchFamily="34" charset="0"/>
                <a:ea typeface="+mn-ea"/>
              </a:rPr>
              <a:t>ear</a:t>
            </a:r>
          </a:p>
        </p:txBody>
      </p:sp>
      <p:sp>
        <p:nvSpPr>
          <p:cNvPr id="6" name="Title 5">
            <a:extLst>
              <a:ext uri="{FF2B5EF4-FFF2-40B4-BE49-F238E27FC236}">
                <a16:creationId xmlns:a16="http://schemas.microsoft.com/office/drawing/2014/main" id="{62DF9D91-43ED-45D5-948F-DB634130B601}"/>
              </a:ext>
            </a:extLst>
          </p:cNvPr>
          <p:cNvSpPr>
            <a:spLocks noGrp="1"/>
          </p:cNvSpPr>
          <p:nvPr>
            <p:ph type="title"/>
          </p:nvPr>
        </p:nvSpPr>
        <p:spPr/>
        <p:txBody>
          <a:bodyPr/>
          <a:lstStyle/>
          <a:p>
            <a:r>
              <a:rPr lang="en-US" dirty="0"/>
              <a:t> </a:t>
            </a:r>
          </a:p>
        </p:txBody>
      </p:sp>
    </p:spTree>
    <p:extLst>
      <p:ext uri="{BB962C8B-B14F-4D97-AF65-F5344CB8AC3E}">
        <p14:creationId xmlns:p14="http://schemas.microsoft.com/office/powerpoint/2010/main" val="40089622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1098" y="381000"/>
            <a:ext cx="8675370" cy="734637"/>
          </a:xfrm>
        </p:spPr>
        <p:txBody>
          <a:bodyPr>
            <a:noAutofit/>
          </a:bodyPr>
          <a:lstStyle/>
          <a:p>
            <a:pPr algn="l"/>
            <a:r>
              <a:rPr lang="en-US" sz="4800" b="1" kern="1200" spc="-100" dirty="0">
                <a:solidFill>
                  <a:srgbClr val="ECCE18"/>
                </a:solidFill>
                <a:latin typeface="Century Gothic" panose="020B0502020202020204" pitchFamily="34" charset="0"/>
                <a:ea typeface="+mn-ea"/>
              </a:rPr>
              <a:t>Step 3: Defining Target</a:t>
            </a:r>
          </a:p>
        </p:txBody>
      </p:sp>
      <p:sp>
        <p:nvSpPr>
          <p:cNvPr id="3" name="Content Placeholder 2"/>
          <p:cNvSpPr>
            <a:spLocks noGrp="1"/>
          </p:cNvSpPr>
          <p:nvPr>
            <p:ph idx="1"/>
          </p:nvPr>
        </p:nvSpPr>
        <p:spPr>
          <a:xfrm>
            <a:off x="914400" y="1828800"/>
            <a:ext cx="7932138" cy="5450659"/>
          </a:xfrm>
        </p:spPr>
        <p:txBody>
          <a:bodyPr/>
          <a:lstStyle/>
          <a:p>
            <a:pPr>
              <a:spcAft>
                <a:spcPts val="600"/>
              </a:spcAft>
            </a:pPr>
            <a:r>
              <a:rPr lang="en-US" sz="3200" dirty="0">
                <a:latin typeface="Century Gothic" panose="020B0502020202020204" pitchFamily="34" charset="0"/>
              </a:rPr>
              <a:t>Program target can be three-fold:</a:t>
            </a:r>
          </a:p>
          <a:p>
            <a:pPr marL="631825" lvl="1" indent="-403225">
              <a:spcAft>
                <a:spcPts val="600"/>
              </a:spcAft>
              <a:buClr>
                <a:srgbClr val="FF0000"/>
              </a:buClr>
              <a:buFont typeface="Wingdings" panose="05000000000000000000" pitchFamily="2" charset="2"/>
              <a:buChar char="§"/>
            </a:pPr>
            <a:r>
              <a:rPr lang="en-US" sz="3000" dirty="0">
                <a:latin typeface="Century Gothic" panose="020B0502020202020204" pitchFamily="34" charset="0"/>
              </a:rPr>
              <a:t>Short-term</a:t>
            </a:r>
          </a:p>
          <a:p>
            <a:pPr marL="631825" lvl="1" indent="-403225">
              <a:spcAft>
                <a:spcPts val="600"/>
              </a:spcAft>
              <a:buClr>
                <a:srgbClr val="FF0000"/>
              </a:buClr>
              <a:buFont typeface="Wingdings" panose="05000000000000000000" pitchFamily="2" charset="2"/>
              <a:buChar char="§"/>
            </a:pPr>
            <a:r>
              <a:rPr lang="en-US" sz="3000" dirty="0">
                <a:latin typeface="Century Gothic" panose="020B0502020202020204" pitchFamily="34" charset="0"/>
              </a:rPr>
              <a:t>Mid-term</a:t>
            </a:r>
          </a:p>
          <a:p>
            <a:pPr marL="631825" lvl="1" indent="-403225">
              <a:spcAft>
                <a:spcPts val="2400"/>
              </a:spcAft>
              <a:buClr>
                <a:srgbClr val="FF0000"/>
              </a:buClr>
              <a:buFont typeface="Wingdings" panose="05000000000000000000" pitchFamily="2" charset="2"/>
              <a:buChar char="§"/>
            </a:pPr>
            <a:r>
              <a:rPr lang="en-US" sz="3000" dirty="0">
                <a:latin typeface="Century Gothic" panose="020B0502020202020204" pitchFamily="34" charset="0"/>
              </a:rPr>
              <a:t>Long-term</a:t>
            </a:r>
          </a:p>
          <a:p>
            <a:pPr marL="457200" indent="-457200">
              <a:spcAft>
                <a:spcPts val="1200"/>
              </a:spcAft>
              <a:buAutoNum type="arabicPeriod"/>
            </a:pPr>
            <a:r>
              <a:rPr lang="en-US" sz="2800" dirty="0">
                <a:latin typeface="Century Gothic" panose="020B0502020202020204" pitchFamily="34" charset="0"/>
              </a:rPr>
              <a:t>Let’s brainstorm about what goes into short-, medium-, and long-term targets</a:t>
            </a:r>
          </a:p>
          <a:p>
            <a:pPr marL="457200" indent="-457200">
              <a:spcAft>
                <a:spcPts val="1200"/>
              </a:spcAft>
              <a:buAutoNum type="arabicPeriod"/>
            </a:pPr>
            <a:r>
              <a:rPr lang="en-US" sz="2800" dirty="0">
                <a:latin typeface="Century Gothic" panose="020B0502020202020204" pitchFamily="34" charset="0"/>
              </a:rPr>
              <a:t>Let’s give examples of outcome indicators and targets for each indicator</a:t>
            </a:r>
          </a:p>
          <a:p>
            <a:endParaRPr lang="en-US" dirty="0">
              <a:solidFill>
                <a:srgbClr val="FF0000"/>
              </a:solidFill>
            </a:endParaRPr>
          </a:p>
        </p:txBody>
      </p:sp>
    </p:spTree>
    <p:extLst>
      <p:ext uri="{BB962C8B-B14F-4D97-AF65-F5344CB8AC3E}">
        <p14:creationId xmlns:p14="http://schemas.microsoft.com/office/powerpoint/2010/main" val="2640504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5">
            <a:extLst>
              <a:ext uri="{FF2B5EF4-FFF2-40B4-BE49-F238E27FC236}">
                <a16:creationId xmlns:a16="http://schemas.microsoft.com/office/drawing/2014/main" id="{E99813EA-543A-418D-8412-2A2485ACDFE8}"/>
              </a:ext>
            </a:extLst>
          </p:cNvPr>
          <p:cNvSpPr/>
          <p:nvPr/>
        </p:nvSpPr>
        <p:spPr>
          <a:xfrm>
            <a:off x="-18288" y="2388246"/>
            <a:ext cx="10076688" cy="340295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dirty="0"/>
          </a:p>
        </p:txBody>
      </p:sp>
      <p:sp>
        <p:nvSpPr>
          <p:cNvPr id="5" name="object 3"/>
          <p:cNvSpPr/>
          <p:nvPr/>
        </p:nvSpPr>
        <p:spPr>
          <a:xfrm>
            <a:off x="0" y="1094731"/>
            <a:ext cx="10058400" cy="129351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304800" y="1741488"/>
            <a:ext cx="9107806" cy="1410643"/>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Data Collection, Analysis,</a:t>
            </a:r>
            <a:br>
              <a:rPr lang="en-US" sz="4800" b="1" spc="-100" dirty="0">
                <a:solidFill>
                  <a:srgbClr val="ECCE18"/>
                </a:solidFill>
                <a:latin typeface="Century Gothic" panose="020B0502020202020204" pitchFamily="34" charset="0"/>
                <a:cs typeface="Gill Sans MT"/>
              </a:rPr>
            </a:br>
            <a:r>
              <a:rPr lang="en-US" sz="4800" spc="-100" dirty="0">
                <a:solidFill>
                  <a:srgbClr val="ECCE18"/>
                </a:solidFill>
                <a:latin typeface="Century Gothic" panose="020B0502020202020204" pitchFamily="34" charset="0"/>
                <a:cs typeface="Gill Sans MT"/>
              </a:rPr>
              <a:t>and</a:t>
            </a:r>
            <a:r>
              <a:rPr lang="en-US" sz="4800" b="1" spc="-100" dirty="0">
                <a:solidFill>
                  <a:srgbClr val="ECCE18"/>
                </a:solidFill>
                <a:latin typeface="Century Gothic" panose="020B0502020202020204" pitchFamily="34" charset="0"/>
                <a:cs typeface="Gill Sans MT"/>
              </a:rPr>
              <a:t> </a:t>
            </a:r>
            <a:r>
              <a:rPr lang="en-US" sz="4800" spc="-100" dirty="0">
                <a:solidFill>
                  <a:srgbClr val="ECCE18"/>
                </a:solidFill>
                <a:latin typeface="Century Gothic" panose="020B0502020202020204" pitchFamily="34" charset="0"/>
                <a:cs typeface="Gill Sans MT"/>
              </a:rPr>
              <a:t>interpretation</a:t>
            </a:r>
            <a:endParaRPr sz="4800" spc="-100" dirty="0">
              <a:solidFill>
                <a:srgbClr val="ECCE18"/>
              </a:solidFill>
              <a:latin typeface="Century Gothic" panose="020B0502020202020204" pitchFamily="34" charset="0"/>
              <a:cs typeface="Gill Sans MT"/>
            </a:endParaRPr>
          </a:p>
        </p:txBody>
      </p:sp>
    </p:spTree>
    <p:extLst>
      <p:ext uri="{BB962C8B-B14F-4D97-AF65-F5344CB8AC3E}">
        <p14:creationId xmlns:p14="http://schemas.microsoft.com/office/powerpoint/2010/main" val="4200603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5560B-0935-49F2-AA83-34BE7ADDA727}"/>
              </a:ext>
            </a:extLst>
          </p:cNvPr>
          <p:cNvSpPr>
            <a:spLocks noGrp="1"/>
          </p:cNvSpPr>
          <p:nvPr>
            <p:ph type="title"/>
          </p:nvPr>
        </p:nvSpPr>
        <p:spPr/>
        <p:txBody>
          <a:bodyPr/>
          <a:lstStyle/>
          <a:p>
            <a:r>
              <a:rPr lang="en-US" dirty="0"/>
              <a:t>Module 6</a:t>
            </a:r>
          </a:p>
        </p:txBody>
      </p:sp>
      <p:sp>
        <p:nvSpPr>
          <p:cNvPr id="3" name="Text Placeholder 2">
            <a:extLst>
              <a:ext uri="{FF2B5EF4-FFF2-40B4-BE49-F238E27FC236}">
                <a16:creationId xmlns:a16="http://schemas.microsoft.com/office/drawing/2014/main" id="{2F4E731D-2C46-40A3-B7BA-AEF5B694B255}"/>
              </a:ext>
            </a:extLst>
          </p:cNvPr>
          <p:cNvSpPr>
            <a:spLocks noGrp="1"/>
          </p:cNvSpPr>
          <p:nvPr>
            <p:ph type="body" sz="quarter" idx="10"/>
          </p:nvPr>
        </p:nvSpPr>
        <p:spPr>
          <a:xfrm>
            <a:off x="948319" y="2044200"/>
            <a:ext cx="8337550" cy="5361388"/>
          </a:xfrm>
        </p:spPr>
        <p:txBody>
          <a:bodyPr/>
          <a:lstStyle/>
          <a:p>
            <a:pPr>
              <a:spcAft>
                <a:spcPts val="600"/>
              </a:spcAft>
            </a:pPr>
            <a:r>
              <a:rPr lang="en-US" sz="2600" b="1" dirty="0"/>
              <a:t>At the end of the module, students will be able to:</a:t>
            </a:r>
          </a:p>
          <a:p>
            <a:pPr marL="630238" lvl="0" indent="-398463">
              <a:spcAft>
                <a:spcPts val="300"/>
              </a:spcAft>
              <a:buFont typeface="+mj-lt"/>
              <a:buAutoNum type="arabicPeriod"/>
            </a:pPr>
            <a:r>
              <a:rPr lang="en-US" sz="2400" dirty="0"/>
              <a:t>Identify data sources to analyze program performance and track program outcomes</a:t>
            </a:r>
          </a:p>
          <a:p>
            <a:pPr marL="630238" lvl="0" indent="-398463">
              <a:spcAft>
                <a:spcPts val="300"/>
              </a:spcAft>
              <a:buFont typeface="+mj-lt"/>
              <a:buAutoNum type="arabicPeriod"/>
            </a:pPr>
            <a:r>
              <a:rPr lang="en-US" sz="2400" dirty="0"/>
              <a:t>Illustrate the use of qualitative and quantitative data to assess program performance</a:t>
            </a:r>
          </a:p>
          <a:p>
            <a:pPr marL="630238" lvl="0" indent="-398463">
              <a:spcAft>
                <a:spcPts val="2400"/>
              </a:spcAft>
              <a:buFont typeface="+mj-lt"/>
              <a:buAutoNum type="arabicPeriod"/>
            </a:pPr>
            <a:r>
              <a:rPr lang="en-US" sz="2400" dirty="0"/>
              <a:t>Track program results and compare actual performance versus goals</a:t>
            </a:r>
          </a:p>
          <a:p>
            <a:pPr>
              <a:spcAft>
                <a:spcPts val="600"/>
              </a:spcAft>
            </a:pPr>
            <a:r>
              <a:rPr lang="en-US" sz="2600" b="1" dirty="0"/>
              <a:t>Sessions:</a:t>
            </a:r>
          </a:p>
          <a:p>
            <a:pPr marL="630238" indent="-398463">
              <a:spcAft>
                <a:spcPts val="300"/>
              </a:spcAft>
              <a:buClr>
                <a:srgbClr val="FF0000"/>
              </a:buClr>
              <a:buFont typeface="Wingdings" panose="05000000000000000000" pitchFamily="2" charset="2"/>
              <a:buChar char="§"/>
            </a:pPr>
            <a:r>
              <a:rPr lang="en-US" sz="2400" b="1" dirty="0"/>
              <a:t>Session 1: </a:t>
            </a:r>
            <a:r>
              <a:rPr lang="en-US" sz="2400" dirty="0"/>
              <a:t>Developing Performance Monitoring Plans/M&amp;E Plans (3 hours)</a:t>
            </a:r>
          </a:p>
          <a:p>
            <a:pPr marL="630238" indent="-398463">
              <a:spcAft>
                <a:spcPts val="300"/>
              </a:spcAft>
              <a:buClr>
                <a:srgbClr val="FF0000"/>
              </a:buClr>
              <a:buFont typeface="Wingdings" panose="05000000000000000000" pitchFamily="2" charset="2"/>
              <a:buChar char="§"/>
            </a:pPr>
            <a:r>
              <a:rPr lang="en-US" sz="2400" b="1" dirty="0"/>
              <a:t>Session 2a: </a:t>
            </a:r>
            <a:r>
              <a:rPr lang="en-US" sz="2400" dirty="0"/>
              <a:t>Tracking Results/Changes (3 hours)</a:t>
            </a:r>
          </a:p>
          <a:p>
            <a:pPr marL="630238" indent="-398463">
              <a:buClr>
                <a:srgbClr val="FF0000"/>
              </a:buClr>
              <a:buFont typeface="Wingdings" panose="05000000000000000000" pitchFamily="2" charset="2"/>
              <a:buChar char="§"/>
            </a:pPr>
            <a:r>
              <a:rPr lang="en-US" sz="2400" b="1" dirty="0"/>
              <a:t>Session 2b: </a:t>
            </a:r>
            <a:r>
              <a:rPr lang="en-US" sz="2400" dirty="0"/>
              <a:t>Appraising Results (4 hours)</a:t>
            </a:r>
          </a:p>
          <a:p>
            <a:endParaRPr lang="en-US" sz="2400" dirty="0"/>
          </a:p>
        </p:txBody>
      </p:sp>
      <p:sp>
        <p:nvSpPr>
          <p:cNvPr id="4" name="Text Placeholder 3">
            <a:extLst>
              <a:ext uri="{FF2B5EF4-FFF2-40B4-BE49-F238E27FC236}">
                <a16:creationId xmlns:a16="http://schemas.microsoft.com/office/drawing/2014/main" id="{3EFFBA7C-C99B-46F1-A570-662FFDDBDBAA}"/>
              </a:ext>
            </a:extLst>
          </p:cNvPr>
          <p:cNvSpPr>
            <a:spLocks noGrp="1"/>
          </p:cNvSpPr>
          <p:nvPr>
            <p:ph type="body" sz="quarter" idx="11"/>
          </p:nvPr>
        </p:nvSpPr>
        <p:spPr>
          <a:xfrm>
            <a:off x="611768" y="1039411"/>
            <a:ext cx="8989431" cy="1066800"/>
          </a:xfrm>
        </p:spPr>
        <p:txBody>
          <a:bodyPr/>
          <a:lstStyle/>
          <a:p>
            <a:r>
              <a:rPr lang="en-US" dirty="0"/>
              <a:t>Learning objectives and sessions</a:t>
            </a:r>
          </a:p>
        </p:txBody>
      </p:sp>
    </p:spTree>
    <p:extLst>
      <p:ext uri="{BB962C8B-B14F-4D97-AF65-F5344CB8AC3E}">
        <p14:creationId xmlns:p14="http://schemas.microsoft.com/office/powerpoint/2010/main" val="42241080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3" name="Content Placeholder 2"/>
          <p:cNvSpPr>
            <a:spLocks noGrp="1"/>
          </p:cNvSpPr>
          <p:nvPr>
            <p:ph idx="1"/>
          </p:nvPr>
        </p:nvSpPr>
        <p:spPr>
          <a:xfrm>
            <a:off x="480221" y="2133599"/>
            <a:ext cx="9328702" cy="5257801"/>
          </a:xfrm>
        </p:spPr>
        <p:txBody>
          <a:bodyPr>
            <a:noAutofit/>
          </a:bodyPr>
          <a:lstStyle/>
          <a:p>
            <a:pPr marL="457200" indent="-282575" algn="l">
              <a:spcAft>
                <a:spcPts val="900"/>
              </a:spcAft>
              <a:buClr>
                <a:srgbClr val="FF0000"/>
              </a:buClr>
              <a:buFont typeface="Wingdings" panose="05000000000000000000" pitchFamily="2" charset="2"/>
              <a:buChar char="§"/>
            </a:pPr>
            <a:r>
              <a:rPr lang="en-US" sz="2000" spc="-30" dirty="0">
                <a:latin typeface="Century Gothic" panose="020B0502020202020204" pitchFamily="34" charset="0"/>
              </a:rPr>
              <a:t>Based on the project goals develop a consistent, efficient, and reliable process for data collection and management</a:t>
            </a:r>
          </a:p>
          <a:p>
            <a:pPr marL="457200" indent="-282575" algn="l">
              <a:spcAft>
                <a:spcPts val="900"/>
              </a:spcAft>
              <a:buClr>
                <a:srgbClr val="FF0000"/>
              </a:buClr>
              <a:buFont typeface="Wingdings" panose="05000000000000000000" pitchFamily="2" charset="2"/>
              <a:buChar char="§"/>
            </a:pPr>
            <a:r>
              <a:rPr lang="en-US" sz="2000" spc="-30" dirty="0">
                <a:latin typeface="Century Gothic" panose="020B0502020202020204" pitchFamily="34" charset="0"/>
              </a:rPr>
              <a:t>Identify persons responsible for collecting data for each performance indicator, managing the dataset, creating and submitting reports</a:t>
            </a:r>
          </a:p>
          <a:p>
            <a:pPr marL="457200" indent="-282575" algn="l">
              <a:spcAft>
                <a:spcPts val="900"/>
              </a:spcAft>
              <a:buClr>
                <a:srgbClr val="FF0000"/>
              </a:buClr>
              <a:buFont typeface="Wingdings" panose="05000000000000000000" pitchFamily="2" charset="2"/>
              <a:buChar char="§"/>
            </a:pPr>
            <a:r>
              <a:rPr lang="en-US" sz="2000" spc="-30" dirty="0">
                <a:latin typeface="Century Gothic" panose="020B0502020202020204" pitchFamily="34" charset="0"/>
              </a:rPr>
              <a:t>Identify protocols, templates, sources, units to be used in collecting data</a:t>
            </a:r>
          </a:p>
          <a:p>
            <a:pPr marL="457200" indent="-282575" algn="l">
              <a:spcAft>
                <a:spcPts val="900"/>
              </a:spcAft>
              <a:buClr>
                <a:srgbClr val="FF0000"/>
              </a:buClr>
              <a:buFont typeface="Wingdings" panose="05000000000000000000" pitchFamily="2" charset="2"/>
              <a:buChar char="§"/>
            </a:pPr>
            <a:r>
              <a:rPr lang="en-US" sz="2000" spc="-30" dirty="0">
                <a:latin typeface="Century Gothic" panose="020B0502020202020204" pitchFamily="34" charset="0"/>
              </a:rPr>
              <a:t>Provide timelines for data collection, analysis, and reporting</a:t>
            </a:r>
          </a:p>
          <a:p>
            <a:pPr marL="457200" indent="-282575" algn="l">
              <a:spcAft>
                <a:spcPts val="900"/>
              </a:spcAft>
              <a:buClr>
                <a:srgbClr val="FF0000"/>
              </a:buClr>
              <a:buFont typeface="Wingdings" panose="05000000000000000000" pitchFamily="2" charset="2"/>
              <a:buChar char="§"/>
            </a:pPr>
            <a:r>
              <a:rPr lang="en-US" sz="2000" spc="-30" dirty="0">
                <a:latin typeface="Century Gothic" panose="020B0502020202020204" pitchFamily="34" charset="0"/>
              </a:rPr>
              <a:t>Brainstorm on how to ensure data integrity and security</a:t>
            </a:r>
          </a:p>
          <a:p>
            <a:pPr marL="457200" indent="-282575" algn="l">
              <a:spcAft>
                <a:spcPts val="900"/>
              </a:spcAft>
              <a:buClr>
                <a:srgbClr val="FF0000"/>
              </a:buClr>
              <a:buFont typeface="Wingdings" panose="05000000000000000000" pitchFamily="2" charset="2"/>
              <a:buChar char="§"/>
            </a:pPr>
            <a:r>
              <a:rPr lang="en-US" sz="2000" spc="-30" dirty="0">
                <a:latin typeface="Century Gothic" panose="020B0502020202020204" pitchFamily="34" charset="0"/>
              </a:rPr>
              <a:t>Allocate sufficient resources (money, time, staff, etc.) for each activity associated with tracking and reporting</a:t>
            </a:r>
          </a:p>
          <a:p>
            <a:pPr marL="457200" indent="-282575" algn="l">
              <a:spcAft>
                <a:spcPts val="900"/>
              </a:spcAft>
              <a:buClr>
                <a:srgbClr val="FF0000"/>
              </a:buClr>
              <a:buFont typeface="Wingdings" panose="05000000000000000000" pitchFamily="2" charset="2"/>
              <a:buChar char="§"/>
            </a:pPr>
            <a:r>
              <a:rPr lang="en-US" sz="2000" spc="-30" dirty="0">
                <a:latin typeface="Century Gothic" panose="020B0502020202020204" pitchFamily="34" charset="0"/>
              </a:rPr>
              <a:t>Minimize the burden of data requests by integrating with existing processes and procedures</a:t>
            </a:r>
          </a:p>
          <a:p>
            <a:pPr marL="457200" indent="-282575" algn="l">
              <a:spcAft>
                <a:spcPts val="900"/>
              </a:spcAft>
              <a:buClr>
                <a:srgbClr val="FF0000"/>
              </a:buClr>
              <a:buFont typeface="Wingdings" panose="05000000000000000000" pitchFamily="2" charset="2"/>
              <a:buChar char="§"/>
            </a:pPr>
            <a:r>
              <a:rPr lang="en-US" sz="2000" spc="-30" dirty="0">
                <a:latin typeface="Century Gothic" panose="020B0502020202020204" pitchFamily="34" charset="0"/>
              </a:rPr>
              <a:t>Move to baseline data collection</a:t>
            </a:r>
          </a:p>
          <a:p>
            <a:pPr marL="457200" indent="-282575" algn="l">
              <a:spcAft>
                <a:spcPts val="900"/>
              </a:spcAft>
              <a:buClr>
                <a:srgbClr val="FF0000"/>
              </a:buClr>
              <a:buFont typeface="Wingdings" panose="05000000000000000000" pitchFamily="2" charset="2"/>
              <a:buChar char="§"/>
            </a:pPr>
            <a:r>
              <a:rPr lang="en-US" sz="2000" spc="-30" dirty="0">
                <a:latin typeface="Century Gothic" panose="020B0502020202020204" pitchFamily="34" charset="0"/>
              </a:rPr>
              <a:t>Start by collecting data for the baseline year</a:t>
            </a:r>
          </a:p>
          <a:p>
            <a:pPr marL="457200" indent="-282575" algn="l">
              <a:spcAft>
                <a:spcPts val="600"/>
              </a:spcAft>
              <a:buClr>
                <a:srgbClr val="FF0000"/>
              </a:buClr>
              <a:buFont typeface="Wingdings" panose="05000000000000000000" pitchFamily="2" charset="2"/>
              <a:buChar char="§"/>
            </a:pPr>
            <a:r>
              <a:rPr lang="en-US" sz="2000" spc="-30" dirty="0">
                <a:latin typeface="Century Gothic" panose="020B0502020202020204" pitchFamily="34" charset="0"/>
              </a:rPr>
              <a:t>Commence regular data collection based on the tracking plan</a:t>
            </a:r>
          </a:p>
          <a:p>
            <a:pPr marL="285750" indent="-285750" algn="just">
              <a:lnSpc>
                <a:spcPct val="100000"/>
              </a:lnSpc>
              <a:buFont typeface="Arial" panose="020B0604020202020204" pitchFamily="34" charset="0"/>
              <a:buChar char="•"/>
            </a:pPr>
            <a:endParaRPr lang="en-US" sz="2000" dirty="0">
              <a:latin typeface="Century Gothic" panose="020B0502020202020204" pitchFamily="34" charset="0"/>
            </a:endParaRPr>
          </a:p>
        </p:txBody>
      </p:sp>
      <p:sp>
        <p:nvSpPr>
          <p:cNvPr id="4" name="Title 1">
            <a:extLst>
              <a:ext uri="{FF2B5EF4-FFF2-40B4-BE49-F238E27FC236}">
                <a16:creationId xmlns:a16="http://schemas.microsoft.com/office/drawing/2014/main" id="{3CEAA72D-7E5C-4428-9A9E-44C73FB0DF9F}"/>
              </a:ext>
            </a:extLst>
          </p:cNvPr>
          <p:cNvSpPr txBox="1">
            <a:spLocks/>
          </p:cNvSpPr>
          <p:nvPr/>
        </p:nvSpPr>
        <p:spPr>
          <a:xfrm>
            <a:off x="501098" y="381000"/>
            <a:ext cx="8675370" cy="734637"/>
          </a:xfrm>
        </p:spPr>
        <p:txBody>
          <a:bodyPr>
            <a:noAutofit/>
          </a:bodyPr>
          <a:lstStyle>
            <a:lvl1pPr eaLnBrk="1" hangingPunct="1">
              <a:defRPr>
                <a:latin typeface="+mj-lt"/>
                <a:ea typeface="+mj-ea"/>
                <a:cs typeface="+mj-cs"/>
              </a:defRPr>
            </a:lvl1pPr>
          </a:lstStyle>
          <a:p>
            <a:pPr algn="l"/>
            <a:r>
              <a:rPr lang="en-US" sz="4800" b="1" kern="1200" spc="-100" dirty="0">
                <a:solidFill>
                  <a:srgbClr val="ECCE18"/>
                </a:solidFill>
                <a:latin typeface="Century Gothic" panose="020B0502020202020204" pitchFamily="34" charset="0"/>
                <a:ea typeface="+mn-ea"/>
              </a:rPr>
              <a:t>Step 4: Developing a Plan </a:t>
            </a:r>
            <a:br>
              <a:rPr lang="en-US" sz="4800" b="1" kern="1200" spc="-100" dirty="0">
                <a:solidFill>
                  <a:srgbClr val="ECCE18"/>
                </a:solidFill>
                <a:latin typeface="Century Gothic" panose="020B0502020202020204" pitchFamily="34" charset="0"/>
                <a:ea typeface="+mn-ea"/>
              </a:rPr>
            </a:br>
            <a:r>
              <a:rPr lang="en-US" sz="4800" kern="1200" spc="-100" dirty="0">
                <a:solidFill>
                  <a:srgbClr val="301739"/>
                </a:solidFill>
                <a:latin typeface="Century Gothic" panose="020B0502020202020204" pitchFamily="34" charset="0"/>
                <a:ea typeface="+mn-ea"/>
              </a:rPr>
              <a:t>for</a:t>
            </a:r>
            <a:r>
              <a:rPr lang="en-US" sz="4800" b="1" kern="1200" spc="-100" dirty="0">
                <a:solidFill>
                  <a:srgbClr val="ECCE18"/>
                </a:solidFill>
                <a:latin typeface="Century Gothic" panose="020B0502020202020204" pitchFamily="34" charset="0"/>
                <a:ea typeface="+mn-ea"/>
              </a:rPr>
              <a:t> </a:t>
            </a:r>
            <a:r>
              <a:rPr lang="en-US" sz="4800" kern="1200" spc="-100" dirty="0">
                <a:solidFill>
                  <a:srgbClr val="301739"/>
                </a:solidFill>
                <a:latin typeface="Century Gothic" panose="020B0502020202020204" pitchFamily="34" charset="0"/>
                <a:ea typeface="+mn-ea"/>
              </a:rPr>
              <a:t>data collection</a:t>
            </a:r>
          </a:p>
        </p:txBody>
      </p:sp>
    </p:spTree>
    <p:extLst>
      <p:ext uri="{BB962C8B-B14F-4D97-AF65-F5344CB8AC3E}">
        <p14:creationId xmlns:p14="http://schemas.microsoft.com/office/powerpoint/2010/main" val="12511933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80999" y="609600"/>
            <a:ext cx="9067801" cy="1066800"/>
          </a:xfrm>
        </p:spPr>
        <p:txBody>
          <a:bodyPr/>
          <a:lstStyle/>
          <a:p>
            <a:pPr>
              <a:lnSpc>
                <a:spcPct val="85000"/>
              </a:lnSpc>
            </a:pPr>
            <a:r>
              <a:rPr lang="en-US" sz="4800" b="1" kern="1200" spc="-100" dirty="0">
                <a:solidFill>
                  <a:srgbClr val="ECCE18"/>
                </a:solidFill>
                <a:latin typeface="Century Gothic" panose="020B0502020202020204" pitchFamily="34" charset="0"/>
                <a:ea typeface="+mn-ea"/>
              </a:rPr>
              <a:t>Step 5: </a:t>
            </a:r>
            <a:r>
              <a:rPr lang="en-US" sz="4000" b="1" kern="1200" spc="-100" dirty="0">
                <a:solidFill>
                  <a:srgbClr val="ECCE18"/>
                </a:solidFill>
                <a:latin typeface="Century Gothic" panose="020B0502020202020204" pitchFamily="34" charset="0"/>
                <a:ea typeface="+mn-ea"/>
              </a:rPr>
              <a:t>Collect Comprehensive Data </a:t>
            </a:r>
            <a:r>
              <a:rPr lang="en-US" sz="4000" kern="1200" spc="-100" dirty="0">
                <a:solidFill>
                  <a:srgbClr val="301739"/>
                </a:solidFill>
                <a:latin typeface="Century Gothic" panose="020B0502020202020204" pitchFamily="34" charset="0"/>
                <a:ea typeface="+mn-ea"/>
              </a:rPr>
              <a:t>on key indicators</a:t>
            </a:r>
          </a:p>
        </p:txBody>
      </p:sp>
      <p:sp>
        <p:nvSpPr>
          <p:cNvPr id="26627" name="Rectangle 3"/>
          <p:cNvSpPr>
            <a:spLocks noGrp="1" noChangeArrowheads="1"/>
          </p:cNvSpPr>
          <p:nvPr>
            <p:ph idx="1"/>
          </p:nvPr>
        </p:nvSpPr>
        <p:spPr>
          <a:xfrm>
            <a:off x="800099" y="1981200"/>
            <a:ext cx="8458201" cy="5486400"/>
          </a:xfrm>
        </p:spPr>
        <p:txBody>
          <a:bodyPr/>
          <a:lstStyle/>
          <a:p>
            <a:pPr marL="511175" indent="-511175" algn="l">
              <a:spcAft>
                <a:spcPts val="600"/>
              </a:spcAft>
              <a:buClr>
                <a:schemeClr val="tx1"/>
              </a:buClr>
              <a:buFontTx/>
              <a:buAutoNum type="alphaUcPeriod"/>
            </a:pPr>
            <a:r>
              <a:rPr lang="en-US" sz="2600" spc="-10" dirty="0">
                <a:latin typeface="Century Gothic" panose="020B0502020202020204" pitchFamily="34" charset="0"/>
              </a:rPr>
              <a:t>Sources of data for indicators</a:t>
            </a:r>
          </a:p>
          <a:p>
            <a:pPr marL="511175" indent="-511175" algn="l">
              <a:spcAft>
                <a:spcPts val="600"/>
              </a:spcAft>
              <a:buClr>
                <a:schemeClr val="tx1"/>
              </a:buClr>
              <a:buFontTx/>
              <a:buAutoNum type="alphaUcPeriod"/>
            </a:pPr>
            <a:r>
              <a:rPr lang="en-US" sz="2600" spc="-10" dirty="0">
                <a:latin typeface="Century Gothic" panose="020B0502020202020204" pitchFamily="34" charset="0"/>
              </a:rPr>
              <a:t>Diagram of data collection, processing, analysis, and reporting system</a:t>
            </a:r>
          </a:p>
          <a:p>
            <a:pPr marL="511175" indent="-511175" algn="l">
              <a:spcAft>
                <a:spcPts val="600"/>
              </a:spcAft>
              <a:buClr>
                <a:schemeClr val="tx1"/>
              </a:buClr>
              <a:buFontTx/>
              <a:buAutoNum type="alphaUcPeriod"/>
            </a:pPr>
            <a:r>
              <a:rPr lang="en-US" sz="2600" spc="-10" dirty="0">
                <a:latin typeface="Century Gothic" panose="020B0502020202020204" pitchFamily="34" charset="0"/>
              </a:rPr>
              <a:t>Data collection tools </a:t>
            </a:r>
          </a:p>
          <a:p>
            <a:pPr marL="1033463" lvl="1" indent="-347663" algn="l">
              <a:spcAft>
                <a:spcPts val="300"/>
              </a:spcAft>
              <a:buClr>
                <a:srgbClr val="FF0000"/>
              </a:buClr>
              <a:buFont typeface="Wingdings" panose="05000000000000000000" pitchFamily="2" charset="2"/>
              <a:buChar char="§"/>
            </a:pPr>
            <a:r>
              <a:rPr lang="en-US" sz="2400" spc="-10" dirty="0">
                <a:latin typeface="Century Gothic" panose="020B0502020202020204" pitchFamily="34" charset="0"/>
              </a:rPr>
              <a:t>Patient records or registers</a:t>
            </a:r>
          </a:p>
          <a:p>
            <a:pPr marL="1033463" lvl="1" indent="-347663" algn="l">
              <a:spcAft>
                <a:spcPts val="300"/>
              </a:spcAft>
              <a:buClr>
                <a:srgbClr val="FF0000"/>
              </a:buClr>
              <a:buFont typeface="Wingdings" panose="05000000000000000000" pitchFamily="2" charset="2"/>
              <a:buChar char="§"/>
            </a:pPr>
            <a:r>
              <a:rPr lang="en-US" sz="2400" spc="-10" dirty="0">
                <a:latin typeface="Century Gothic" panose="020B0502020202020204" pitchFamily="34" charset="0"/>
              </a:rPr>
              <a:t>Survey instruments</a:t>
            </a:r>
          </a:p>
          <a:p>
            <a:pPr marL="1033463" lvl="1" indent="-347663" algn="l">
              <a:spcAft>
                <a:spcPts val="300"/>
              </a:spcAft>
              <a:buClr>
                <a:srgbClr val="FF0000"/>
              </a:buClr>
              <a:buFont typeface="Wingdings" panose="05000000000000000000" pitchFamily="2" charset="2"/>
              <a:buChar char="§"/>
            </a:pPr>
            <a:r>
              <a:rPr lang="en-US" sz="2400" spc="-10" dirty="0">
                <a:latin typeface="Century Gothic" panose="020B0502020202020204" pitchFamily="34" charset="0"/>
              </a:rPr>
              <a:t>Commodity management forms (e.g., condoms)</a:t>
            </a:r>
          </a:p>
          <a:p>
            <a:pPr marL="1033463" lvl="1" indent="-347663" algn="l">
              <a:spcAft>
                <a:spcPts val="1200"/>
              </a:spcAft>
              <a:buClr>
                <a:srgbClr val="FF0000"/>
              </a:buClr>
              <a:buFont typeface="Wingdings" panose="05000000000000000000" pitchFamily="2" charset="2"/>
              <a:buChar char="§"/>
            </a:pPr>
            <a:r>
              <a:rPr lang="en-US" sz="2400" spc="-10" dirty="0">
                <a:latin typeface="Century Gothic" panose="020B0502020202020204" pitchFamily="34" charset="0"/>
              </a:rPr>
              <a:t>Others?</a:t>
            </a:r>
          </a:p>
          <a:p>
            <a:pPr marL="511175" indent="-511175" algn="l">
              <a:spcAft>
                <a:spcPts val="600"/>
              </a:spcAft>
              <a:buClr>
                <a:schemeClr val="tx1"/>
              </a:buClr>
              <a:buFont typeface="Wingdings" pitchFamily="2" charset="2"/>
              <a:buAutoNum type="alphaUcPeriod"/>
            </a:pPr>
            <a:r>
              <a:rPr lang="en-US" sz="2600" spc="-10" dirty="0">
                <a:latin typeface="Century Gothic" panose="020B0502020202020204" pitchFamily="34" charset="0"/>
              </a:rPr>
              <a:t>Management</a:t>
            </a:r>
          </a:p>
          <a:p>
            <a:pPr marL="1033463" lvl="1" indent="-347663" algn="l">
              <a:spcAft>
                <a:spcPts val="1200"/>
              </a:spcAft>
              <a:buClr>
                <a:srgbClr val="FF0000"/>
              </a:buClr>
              <a:buFont typeface="Wingdings" panose="05000000000000000000" pitchFamily="2" charset="2"/>
              <a:buChar char="§"/>
            </a:pPr>
            <a:r>
              <a:rPr lang="en-US" sz="2400" spc="-10" dirty="0">
                <a:latin typeface="Century Gothic" panose="020B0502020202020204" pitchFamily="34" charset="0"/>
              </a:rPr>
              <a:t>Roles and responsibilities of each group/member </a:t>
            </a:r>
            <a:br>
              <a:rPr lang="en-US" sz="2400" spc="-10" dirty="0">
                <a:latin typeface="Century Gothic" panose="020B0502020202020204" pitchFamily="34" charset="0"/>
              </a:rPr>
            </a:br>
            <a:r>
              <a:rPr lang="en-US" sz="2400" spc="-10" dirty="0">
                <a:latin typeface="Century Gothic" panose="020B0502020202020204" pitchFamily="34" charset="0"/>
              </a:rPr>
              <a:t>of the system</a:t>
            </a:r>
          </a:p>
          <a:p>
            <a:pPr marL="511175" indent="-511175" algn="l">
              <a:spcAft>
                <a:spcPts val="600"/>
              </a:spcAft>
              <a:buClr>
                <a:schemeClr val="tx1"/>
              </a:buClr>
              <a:buFont typeface="Wingdings" pitchFamily="2" charset="2"/>
              <a:buAutoNum type="alphaUcPeriod"/>
            </a:pPr>
            <a:r>
              <a:rPr lang="en-US" sz="2600" spc="-10" dirty="0">
                <a:latin typeface="Century Gothic" panose="020B0502020202020204" pitchFamily="34" charset="0"/>
              </a:rPr>
              <a:t>Data quality</a:t>
            </a:r>
          </a:p>
          <a:p>
            <a:pPr marL="607695" indent="-607695">
              <a:spcBef>
                <a:spcPct val="0"/>
              </a:spcBef>
              <a:buClr>
                <a:schemeClr val="tx1"/>
              </a:buClr>
            </a:pPr>
            <a:endParaRPr lang="en-US" sz="1650" dirty="0"/>
          </a:p>
        </p:txBody>
      </p:sp>
    </p:spTree>
    <p:extLst>
      <p:ext uri="{BB962C8B-B14F-4D97-AF65-F5344CB8AC3E}">
        <p14:creationId xmlns:p14="http://schemas.microsoft.com/office/powerpoint/2010/main" val="1578836353"/>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762000" y="457200"/>
            <a:ext cx="8793481" cy="1295400"/>
          </a:xfrm>
        </p:spPr>
        <p:txBody>
          <a:bodyPr/>
          <a:lstStyle/>
          <a:p>
            <a:r>
              <a:rPr lang="en-US" sz="4800" b="1" kern="1200" spc="-100" dirty="0">
                <a:solidFill>
                  <a:srgbClr val="ECCE18"/>
                </a:solidFill>
                <a:latin typeface="Century Gothic" panose="020B0502020202020204" pitchFamily="34" charset="0"/>
                <a:ea typeface="+mn-ea"/>
              </a:rPr>
              <a:t>Data Quality Constraints</a:t>
            </a:r>
          </a:p>
        </p:txBody>
      </p:sp>
      <p:sp>
        <p:nvSpPr>
          <p:cNvPr id="27651" name="Rectangle 3"/>
          <p:cNvSpPr>
            <a:spLocks noGrp="1" noChangeArrowheads="1"/>
          </p:cNvSpPr>
          <p:nvPr>
            <p:ph type="body" sz="half" idx="1"/>
          </p:nvPr>
        </p:nvSpPr>
        <p:spPr>
          <a:xfrm>
            <a:off x="914400" y="1828800"/>
            <a:ext cx="8229600" cy="1000101"/>
          </a:xfrm>
        </p:spPr>
        <p:txBody>
          <a:bodyPr/>
          <a:lstStyle/>
          <a:p>
            <a:r>
              <a:rPr lang="en-US" sz="2600" dirty="0">
                <a:latin typeface="Century Gothic" panose="020B0502020202020204" pitchFamily="34" charset="0"/>
              </a:rPr>
              <a:t>Describe known constraints to data quality and/or system performance and what will be done to address these</a:t>
            </a:r>
          </a:p>
        </p:txBody>
      </p:sp>
      <p:graphicFrame>
        <p:nvGraphicFramePr>
          <p:cNvPr id="271364" name="Group 4"/>
          <p:cNvGraphicFramePr>
            <a:graphicFrameLocks noGrp="1"/>
          </p:cNvGraphicFramePr>
          <p:nvPr>
            <p:ph sz="half" idx="2"/>
            <p:extLst>
              <p:ext uri="{D42A27DB-BD31-4B8C-83A1-F6EECF244321}">
                <p14:modId xmlns:p14="http://schemas.microsoft.com/office/powerpoint/2010/main" val="2723828687"/>
              </p:ext>
            </p:extLst>
          </p:nvPr>
        </p:nvGraphicFramePr>
        <p:xfrm>
          <a:off x="914400" y="3352800"/>
          <a:ext cx="8229600" cy="3442708"/>
        </p:xfrm>
        <a:graphic>
          <a:graphicData uri="http://schemas.openxmlformats.org/drawingml/2006/table">
            <a:tbl>
              <a:tblPr/>
              <a:tblGrid>
                <a:gridCol w="1290262">
                  <a:extLst>
                    <a:ext uri="{9D8B030D-6E8A-4147-A177-3AD203B41FA5}">
                      <a16:colId xmlns:a16="http://schemas.microsoft.com/office/drawing/2014/main" val="20000"/>
                    </a:ext>
                  </a:extLst>
                </a:gridCol>
                <a:gridCol w="2192776">
                  <a:extLst>
                    <a:ext uri="{9D8B030D-6E8A-4147-A177-3AD203B41FA5}">
                      <a16:colId xmlns:a16="http://schemas.microsoft.com/office/drawing/2014/main" val="20001"/>
                    </a:ext>
                  </a:extLst>
                </a:gridCol>
                <a:gridCol w="2575512">
                  <a:extLst>
                    <a:ext uri="{9D8B030D-6E8A-4147-A177-3AD203B41FA5}">
                      <a16:colId xmlns:a16="http://schemas.microsoft.com/office/drawing/2014/main" val="20002"/>
                    </a:ext>
                  </a:extLst>
                </a:gridCol>
                <a:gridCol w="2171050">
                  <a:extLst>
                    <a:ext uri="{9D8B030D-6E8A-4147-A177-3AD203B41FA5}">
                      <a16:colId xmlns:a16="http://schemas.microsoft.com/office/drawing/2014/main" val="20003"/>
                    </a:ext>
                  </a:extLst>
                </a:gridCol>
              </a:tblGrid>
              <a:tr h="898081">
                <a:tc>
                  <a:txBody>
                    <a:bodyPr/>
                    <a:lstStyle/>
                    <a:p>
                      <a:pPr marL="0" marR="0" lvl="0" indent="0" algn="l" defTabSz="914400" rtl="0" eaLnBrk="1" fontAlgn="base" latinLnBrk="0" hangingPunct="1">
                        <a:lnSpc>
                          <a:spcPct val="100000"/>
                        </a:lnSpc>
                        <a:spcBef>
                          <a:spcPct val="0"/>
                        </a:spcBef>
                        <a:spcAft>
                          <a:spcPct val="20000"/>
                        </a:spcAft>
                        <a:buClrTx/>
                        <a:buSzTx/>
                        <a:buFont typeface="Wingdings" pitchFamily="2" charset="2"/>
                        <a:buNone/>
                        <a:tabLst>
                          <a:tab pos="720725" algn="l"/>
                        </a:tabLst>
                      </a:pPr>
                      <a:r>
                        <a:rPr kumimoji="0" lang="en-GB" sz="1800" b="1" i="0" u="none" strike="noStrike" cap="none" normalizeH="0" baseline="0" dirty="0">
                          <a:ln>
                            <a:noFill/>
                          </a:ln>
                          <a:solidFill>
                            <a:srgbClr val="000000"/>
                          </a:solidFill>
                          <a:effectLst/>
                          <a:latin typeface="Century Gothic" panose="020B0502020202020204" pitchFamily="34" charset="0"/>
                          <a:ea typeface="Times New Roman" pitchFamily="18" charset="0"/>
                          <a:cs typeface="Arial" charset="0"/>
                        </a:rPr>
                        <a:t>Name of indicator</a:t>
                      </a:r>
                      <a:endParaRPr kumimoji="0" lang="en-GB" sz="1800" b="0" i="0" u="none" strike="noStrike" cap="none" normalizeH="0" baseline="0" dirty="0">
                        <a:ln>
                          <a:noFill/>
                        </a:ln>
                        <a:solidFill>
                          <a:srgbClr val="000000"/>
                        </a:solidFill>
                        <a:effectLst/>
                        <a:latin typeface="Century Gothic" panose="020B0502020202020204" pitchFamily="34" charset="0"/>
                        <a:ea typeface="Times New Roman" pitchFamily="18" charset="0"/>
                        <a:cs typeface="Arial" charset="0"/>
                      </a:endParaRPr>
                    </a:p>
                  </a:txBody>
                  <a:tcPr marL="75435" marR="75435" marT="37717" marB="37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20000"/>
                        </a:spcAft>
                        <a:buClrTx/>
                        <a:buSzTx/>
                        <a:buFont typeface="Wingdings" pitchFamily="2" charset="2"/>
                        <a:buNone/>
                        <a:tabLst>
                          <a:tab pos="720725" algn="l"/>
                        </a:tabLst>
                      </a:pPr>
                      <a:r>
                        <a:rPr kumimoji="0" lang="en-GB" sz="1800" b="1" i="0" u="none" strike="noStrike" cap="none" normalizeH="0" baseline="0" dirty="0">
                          <a:ln>
                            <a:noFill/>
                          </a:ln>
                          <a:solidFill>
                            <a:srgbClr val="000000"/>
                          </a:solidFill>
                          <a:effectLst/>
                          <a:latin typeface="Century Gothic" panose="020B0502020202020204" pitchFamily="34" charset="0"/>
                          <a:ea typeface="Times New Roman" pitchFamily="18" charset="0"/>
                          <a:cs typeface="Arial" charset="0"/>
                        </a:rPr>
                        <a:t>Data quality issues</a:t>
                      </a:r>
                      <a:endParaRPr kumimoji="0" lang="en-GB" sz="1800" b="0" i="0" u="none" strike="noStrike" cap="none" normalizeH="0" baseline="0" dirty="0">
                        <a:ln>
                          <a:noFill/>
                        </a:ln>
                        <a:solidFill>
                          <a:srgbClr val="000000"/>
                        </a:solidFill>
                        <a:effectLst/>
                        <a:latin typeface="Century Gothic" panose="020B0502020202020204" pitchFamily="34" charset="0"/>
                        <a:ea typeface="Times New Roman" pitchFamily="18" charset="0"/>
                        <a:cs typeface="Arial" charset="0"/>
                      </a:endParaRPr>
                    </a:p>
                  </a:txBody>
                  <a:tcPr marL="75435" marR="75435" marT="37717" marB="37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20000"/>
                        </a:spcAft>
                        <a:buClrTx/>
                        <a:buSzTx/>
                        <a:buFont typeface="Wingdings" pitchFamily="2" charset="2"/>
                        <a:buNone/>
                        <a:tabLst>
                          <a:tab pos="720725" algn="l"/>
                        </a:tabLst>
                      </a:pPr>
                      <a:r>
                        <a:rPr kumimoji="0" lang="en-GB" sz="1800" b="1" i="0" u="none" strike="noStrike" cap="none" normalizeH="0" baseline="0" dirty="0">
                          <a:ln>
                            <a:noFill/>
                          </a:ln>
                          <a:solidFill>
                            <a:srgbClr val="000000"/>
                          </a:solidFill>
                          <a:effectLst/>
                          <a:latin typeface="Century Gothic" panose="020B0502020202020204" pitchFamily="34" charset="0"/>
                          <a:ea typeface="Times New Roman" pitchFamily="18" charset="0"/>
                          <a:cs typeface="Arial" charset="0"/>
                        </a:rPr>
                        <a:t>Actions taken or planned to address this limitation</a:t>
                      </a:r>
                      <a:endParaRPr kumimoji="0" lang="en-GB" sz="1800" b="0" i="0" u="none" strike="noStrike" cap="none" normalizeH="0" baseline="0" dirty="0">
                        <a:ln>
                          <a:noFill/>
                        </a:ln>
                        <a:solidFill>
                          <a:srgbClr val="000000"/>
                        </a:solidFill>
                        <a:effectLst/>
                        <a:latin typeface="Century Gothic" panose="020B0502020202020204" pitchFamily="34" charset="0"/>
                        <a:ea typeface="Times New Roman" pitchFamily="18" charset="0"/>
                        <a:cs typeface="Arial" charset="0"/>
                      </a:endParaRPr>
                    </a:p>
                  </a:txBody>
                  <a:tcPr marL="75435" marR="75435" marT="37717" marB="37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1" fontAlgn="base" latinLnBrk="0" hangingPunct="1">
                        <a:lnSpc>
                          <a:spcPct val="100000"/>
                        </a:lnSpc>
                        <a:spcBef>
                          <a:spcPct val="0"/>
                        </a:spcBef>
                        <a:spcAft>
                          <a:spcPct val="20000"/>
                        </a:spcAft>
                        <a:buClrTx/>
                        <a:buSzTx/>
                        <a:buFont typeface="Wingdings" pitchFamily="2" charset="2"/>
                        <a:buNone/>
                        <a:tabLst>
                          <a:tab pos="720725" algn="l"/>
                        </a:tabLst>
                      </a:pPr>
                      <a:r>
                        <a:rPr kumimoji="0" lang="en-GB" sz="1800" b="1" i="0" u="none" strike="noStrike" cap="none" normalizeH="0" baseline="0" dirty="0">
                          <a:ln>
                            <a:noFill/>
                          </a:ln>
                          <a:solidFill>
                            <a:srgbClr val="000000"/>
                          </a:solidFill>
                          <a:effectLst/>
                          <a:latin typeface="Century Gothic" panose="020B0502020202020204" pitchFamily="34" charset="0"/>
                          <a:ea typeface="Times New Roman" pitchFamily="18" charset="0"/>
                          <a:cs typeface="Arial" charset="0"/>
                        </a:rPr>
                        <a:t>Additional comments</a:t>
                      </a:r>
                      <a:endParaRPr kumimoji="0" lang="en-GB" sz="1800" b="0" i="0" u="none" strike="noStrike" cap="none" normalizeH="0" baseline="0" dirty="0">
                        <a:ln>
                          <a:noFill/>
                        </a:ln>
                        <a:solidFill>
                          <a:srgbClr val="000000"/>
                        </a:solidFill>
                        <a:effectLst/>
                        <a:latin typeface="Century Gothic" panose="020B0502020202020204" pitchFamily="34" charset="0"/>
                        <a:ea typeface="Times New Roman" pitchFamily="18" charset="0"/>
                        <a:cs typeface="Arial" charset="0"/>
                      </a:endParaRPr>
                    </a:p>
                  </a:txBody>
                  <a:tcPr marL="75435" marR="75435" marT="37717" marB="37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extLst>
                  <a:ext uri="{0D108BD9-81ED-4DB2-BD59-A6C34878D82A}">
                    <a16:rowId xmlns:a16="http://schemas.microsoft.com/office/drawing/2014/main" val="10000"/>
                  </a:ext>
                </a:extLst>
              </a:tr>
              <a:tr h="2378519">
                <a:tc>
                  <a:txBody>
                    <a:bodyPr/>
                    <a:lstStyle/>
                    <a:p>
                      <a:pPr marL="0" marR="0" lvl="0" indent="0" algn="l" defTabSz="914400" rtl="0" eaLnBrk="1" fontAlgn="base" latinLnBrk="0" hangingPunct="1">
                        <a:lnSpc>
                          <a:spcPct val="100000"/>
                        </a:lnSpc>
                        <a:spcBef>
                          <a:spcPct val="0"/>
                        </a:spcBef>
                        <a:spcAft>
                          <a:spcPct val="20000"/>
                        </a:spcAft>
                        <a:buClrTx/>
                        <a:buSzTx/>
                        <a:buFont typeface="Wingdings" pitchFamily="2" charset="2"/>
                        <a:buNone/>
                        <a:tabLst>
                          <a:tab pos="720725" algn="l"/>
                        </a:tabLst>
                      </a:pPr>
                      <a:r>
                        <a:rPr kumimoji="0" lang="en-GB" sz="1800" b="0" i="1" u="none" strike="noStrike" cap="none" normalizeH="0" baseline="0" dirty="0">
                          <a:ln>
                            <a:noFill/>
                          </a:ln>
                          <a:solidFill>
                            <a:schemeClr val="tx1"/>
                          </a:solidFill>
                          <a:effectLst/>
                          <a:latin typeface="Century Gothic" panose="020B0502020202020204" pitchFamily="34" charset="0"/>
                          <a:ea typeface="Times New Roman" pitchFamily="18" charset="0"/>
                          <a:cs typeface="Arial" charset="0"/>
                        </a:rPr>
                        <a:t>(list by indicator)</a:t>
                      </a:r>
                      <a:endParaRPr kumimoji="0" lang="en-GB" sz="1800" b="0" i="0" u="none" strike="noStrike" cap="none" normalizeH="0" baseline="0" dirty="0">
                        <a:ln>
                          <a:noFill/>
                        </a:ln>
                        <a:solidFill>
                          <a:schemeClr val="tx1"/>
                        </a:solidFill>
                        <a:effectLst/>
                        <a:latin typeface="Century Gothic" panose="020B0502020202020204" pitchFamily="34" charset="0"/>
                        <a:ea typeface="Times New Roman" pitchFamily="18" charset="0"/>
                        <a:cs typeface="Arial" charset="0"/>
                      </a:endParaRPr>
                    </a:p>
                  </a:txBody>
                  <a:tcPr marL="75435" marR="75435" marT="37717" marB="37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Tx/>
                        <a:buSzTx/>
                        <a:buFont typeface="Wingdings" pitchFamily="2" charset="2"/>
                        <a:buNone/>
                        <a:tabLst>
                          <a:tab pos="720725" algn="l"/>
                        </a:tabLst>
                      </a:pPr>
                      <a:r>
                        <a:rPr kumimoji="0" lang="en-GB" sz="1800" b="0" i="1" u="none" strike="noStrike" cap="none" normalizeH="0" baseline="0" dirty="0">
                          <a:ln>
                            <a:noFill/>
                          </a:ln>
                          <a:solidFill>
                            <a:schemeClr val="tx1"/>
                          </a:solidFill>
                          <a:effectLst/>
                          <a:latin typeface="Century Gothic" panose="020B0502020202020204" pitchFamily="34" charset="0"/>
                          <a:ea typeface="Times New Roman" pitchFamily="18" charset="0"/>
                          <a:cs typeface="Arial" charset="0"/>
                        </a:rPr>
                        <a:t>List possible risks to the quality of data collected.  Consider the five criteria for data quality: validity, reliability, integrity, precision, and timeliness.  </a:t>
                      </a:r>
                      <a:endParaRPr kumimoji="0" lang="en-GB" sz="1800" b="0" i="0" u="none" strike="noStrike" cap="none" normalizeH="0" baseline="0" dirty="0">
                        <a:ln>
                          <a:noFill/>
                        </a:ln>
                        <a:solidFill>
                          <a:schemeClr val="tx1"/>
                        </a:solidFill>
                        <a:effectLst/>
                        <a:latin typeface="Century Gothic" panose="020B0502020202020204" pitchFamily="34" charset="0"/>
                        <a:ea typeface="Times New Roman" pitchFamily="18" charset="0"/>
                        <a:cs typeface="Arial" charset="0"/>
                      </a:endParaRPr>
                    </a:p>
                  </a:txBody>
                  <a:tcPr marL="75435" marR="75435" marT="37717" marB="37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0000"/>
                        </a:spcAft>
                        <a:buClrTx/>
                        <a:buSzTx/>
                        <a:buFont typeface="Wingdings" pitchFamily="2" charset="2"/>
                        <a:buNone/>
                        <a:tabLst>
                          <a:tab pos="720725" algn="l"/>
                        </a:tabLst>
                      </a:pPr>
                      <a:r>
                        <a:rPr kumimoji="0" lang="en-GB" sz="1800" b="0" i="1" u="none" strike="noStrike" cap="none" normalizeH="0" baseline="0" dirty="0">
                          <a:ln>
                            <a:noFill/>
                          </a:ln>
                          <a:solidFill>
                            <a:schemeClr val="tx1"/>
                          </a:solidFill>
                          <a:effectLst/>
                          <a:latin typeface="Century Gothic" panose="020B0502020202020204" pitchFamily="34" charset="0"/>
                          <a:ea typeface="Times New Roman" pitchFamily="18" charset="0"/>
                          <a:cs typeface="Arial" charset="0"/>
                        </a:rPr>
                        <a:t>How will the identified possible risks to the quality of data be managed?</a:t>
                      </a:r>
                      <a:endParaRPr kumimoji="0" lang="en-US" sz="1800" b="0" i="0" u="none" strike="noStrike" cap="none" normalizeH="0" baseline="0" dirty="0">
                        <a:ln>
                          <a:noFill/>
                        </a:ln>
                        <a:solidFill>
                          <a:schemeClr val="tx1"/>
                        </a:solidFill>
                        <a:effectLst/>
                        <a:latin typeface="Century Gothic" panose="020B0502020202020204" pitchFamily="34" charset="0"/>
                        <a:ea typeface="Times New Roman" pitchFamily="18" charset="0"/>
                        <a:cs typeface="Arial" charset="0"/>
                      </a:endParaRPr>
                    </a:p>
                  </a:txBody>
                  <a:tcPr marL="75435" marR="75435" marT="37717" marB="37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endParaRPr kumimoji="0" lang="en-US" sz="1800" b="0" i="0" u="none" strike="noStrike" cap="none" normalizeH="0" baseline="0" dirty="0">
                        <a:ln>
                          <a:noFill/>
                        </a:ln>
                        <a:solidFill>
                          <a:schemeClr val="tx1"/>
                        </a:solidFill>
                        <a:effectLst/>
                        <a:latin typeface="Century Gothic" panose="020B0502020202020204" pitchFamily="34" charset="0"/>
                      </a:endParaRPr>
                    </a:p>
                  </a:txBody>
                  <a:tcPr marL="75435" marR="75435" marT="37717" marB="3771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9506572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675370" cy="755168"/>
          </a:xfrm>
        </p:spPr>
        <p:txBody>
          <a:bodyPr>
            <a:noAutofit/>
          </a:bodyPr>
          <a:lstStyle/>
          <a:p>
            <a:pPr algn="l"/>
            <a:r>
              <a:rPr lang="en-US" sz="4800" b="1" kern="1200" spc="-100" dirty="0">
                <a:solidFill>
                  <a:srgbClr val="ECCE18"/>
                </a:solidFill>
                <a:latin typeface="Century Gothic" panose="020B0502020202020204" pitchFamily="34" charset="0"/>
                <a:ea typeface="+mn-ea"/>
              </a:rPr>
              <a:t>Step 6: Data Analysis </a:t>
            </a:r>
            <a:br>
              <a:rPr lang="en-US" sz="4800" b="1" kern="1200" spc="-100" dirty="0">
                <a:solidFill>
                  <a:srgbClr val="ECCE18"/>
                </a:solidFill>
                <a:latin typeface="Century Gothic" panose="020B0502020202020204" pitchFamily="34" charset="0"/>
                <a:ea typeface="+mn-ea"/>
              </a:rPr>
            </a:br>
            <a:r>
              <a:rPr lang="en-US" sz="4800" kern="1200" spc="-100" dirty="0">
                <a:solidFill>
                  <a:srgbClr val="301739"/>
                </a:solidFill>
                <a:latin typeface="Century Gothic" panose="020B0502020202020204" pitchFamily="34" charset="0"/>
                <a:ea typeface="+mn-ea"/>
              </a:rPr>
              <a:t>and evaluation</a:t>
            </a:r>
          </a:p>
        </p:txBody>
      </p:sp>
      <p:sp>
        <p:nvSpPr>
          <p:cNvPr id="3" name="Content Placeholder 2"/>
          <p:cNvSpPr>
            <a:spLocks noGrp="1"/>
          </p:cNvSpPr>
          <p:nvPr>
            <p:ph idx="1"/>
          </p:nvPr>
        </p:nvSpPr>
        <p:spPr>
          <a:xfrm>
            <a:off x="713286" y="2133600"/>
            <a:ext cx="8517255" cy="5430128"/>
          </a:xfrm>
        </p:spPr>
        <p:txBody>
          <a:bodyPr>
            <a:noAutofit/>
          </a:bodyPr>
          <a:lstStyle/>
          <a:p>
            <a:pPr algn="l">
              <a:lnSpc>
                <a:spcPts val="3200"/>
              </a:lnSpc>
              <a:spcAft>
                <a:spcPts val="1200"/>
              </a:spcAft>
            </a:pPr>
            <a:r>
              <a:rPr lang="en-US" sz="2800" b="1" dirty="0">
                <a:latin typeface="Century Gothic" panose="020B0502020202020204" pitchFamily="34" charset="0"/>
              </a:rPr>
              <a:t>Evaluation </a:t>
            </a:r>
            <a:r>
              <a:rPr lang="en-US" sz="2800" dirty="0">
                <a:latin typeface="Century Gothic" panose="020B0502020202020204" pitchFamily="34" charset="0"/>
              </a:rPr>
              <a:t>is the process of analyzing changes in your indicators to determine which elements of your program are effective and which aspect of the project needs to be modified </a:t>
            </a:r>
            <a:br>
              <a:rPr lang="en-US" sz="2800" dirty="0">
                <a:latin typeface="Century Gothic" panose="020B0502020202020204" pitchFamily="34" charset="0"/>
              </a:rPr>
            </a:br>
            <a:r>
              <a:rPr lang="en-US" sz="2800" dirty="0">
                <a:latin typeface="Century Gothic" panose="020B0502020202020204" pitchFamily="34" charset="0"/>
              </a:rPr>
              <a:t>to achieve project objectives</a:t>
            </a:r>
          </a:p>
          <a:p>
            <a:pPr marL="576263" lvl="1" indent="-347663" algn="l">
              <a:lnSpc>
                <a:spcPts val="3200"/>
              </a:lnSpc>
              <a:spcAft>
                <a:spcPts val="900"/>
              </a:spcAft>
              <a:buClr>
                <a:srgbClr val="FF0000"/>
              </a:buClr>
              <a:buFont typeface="Wingdings" panose="05000000000000000000" pitchFamily="2" charset="2"/>
              <a:buChar char="§"/>
            </a:pPr>
            <a:r>
              <a:rPr lang="en-US" sz="2600" dirty="0">
                <a:latin typeface="Century Gothic" panose="020B0502020202020204" pitchFamily="34" charset="0"/>
              </a:rPr>
              <a:t>Process evaluation: assess if the program is being implemented as planned or according </a:t>
            </a:r>
            <a:br>
              <a:rPr lang="en-US" sz="2600" dirty="0">
                <a:latin typeface="Century Gothic" panose="020B0502020202020204" pitchFamily="34" charset="0"/>
              </a:rPr>
            </a:br>
            <a:r>
              <a:rPr lang="en-US" sz="2600" dirty="0">
                <a:latin typeface="Century Gothic" panose="020B0502020202020204" pitchFamily="34" charset="0"/>
              </a:rPr>
              <a:t>to protocol</a:t>
            </a:r>
          </a:p>
          <a:p>
            <a:pPr marL="576263" lvl="1" indent="-347663" algn="l">
              <a:lnSpc>
                <a:spcPts val="3200"/>
              </a:lnSpc>
              <a:buClr>
                <a:srgbClr val="FF0000"/>
              </a:buClr>
              <a:buFont typeface="Wingdings" panose="05000000000000000000" pitchFamily="2" charset="2"/>
              <a:buChar char="§"/>
            </a:pPr>
            <a:r>
              <a:rPr lang="en-US" sz="2600" dirty="0">
                <a:latin typeface="Century Gothic" panose="020B0502020202020204" pitchFamily="34" charset="0"/>
              </a:rPr>
              <a:t>Impact evaluation: assess whether or not the program is having the desired impact or effect and that the observed change can be attributed to the implementation of the project</a:t>
            </a:r>
            <a:endParaRPr lang="en-US" sz="2600" dirty="0"/>
          </a:p>
        </p:txBody>
      </p:sp>
    </p:spTree>
    <p:extLst>
      <p:ext uri="{BB962C8B-B14F-4D97-AF65-F5344CB8AC3E}">
        <p14:creationId xmlns:p14="http://schemas.microsoft.com/office/powerpoint/2010/main" val="36215541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1515" y="1358504"/>
            <a:ext cx="8675370" cy="351817"/>
          </a:xfrm>
        </p:spPr>
        <p:txBody>
          <a:bodyPr>
            <a:normAutofit fontScale="90000"/>
          </a:bodyPr>
          <a:lstStyle/>
          <a:p>
            <a:pPr algn="ctr"/>
            <a:endParaRPr lang="en-US" dirty="0"/>
          </a:p>
        </p:txBody>
      </p:sp>
      <p:sp>
        <p:nvSpPr>
          <p:cNvPr id="3" name="Content Placeholder 2"/>
          <p:cNvSpPr>
            <a:spLocks noGrp="1"/>
          </p:cNvSpPr>
          <p:nvPr>
            <p:ph idx="1"/>
          </p:nvPr>
        </p:nvSpPr>
        <p:spPr>
          <a:xfrm>
            <a:off x="838200" y="2133599"/>
            <a:ext cx="8604885" cy="5286895"/>
          </a:xfrm>
        </p:spPr>
        <p:txBody>
          <a:bodyPr>
            <a:noAutofit/>
          </a:bodyPr>
          <a:lstStyle/>
          <a:p>
            <a:pPr>
              <a:lnSpc>
                <a:spcPts val="3200"/>
              </a:lnSpc>
              <a:spcAft>
                <a:spcPts val="1200"/>
              </a:spcAft>
            </a:pPr>
            <a:r>
              <a:rPr lang="en-US" sz="2800" b="1" dirty="0">
                <a:latin typeface="Century Gothic" panose="020B0502020202020204" pitchFamily="34" charset="0"/>
              </a:rPr>
              <a:t>Relevant questions</a:t>
            </a:r>
            <a:r>
              <a:rPr lang="en-US" sz="2800" dirty="0">
                <a:latin typeface="Century Gothic" panose="020B0502020202020204" pitchFamily="34" charset="0"/>
              </a:rPr>
              <a:t>: </a:t>
            </a:r>
          </a:p>
          <a:p>
            <a:pPr marL="800100" lvl="1" indent="-571500">
              <a:lnSpc>
                <a:spcPts val="3200"/>
              </a:lnSpc>
              <a:spcAft>
                <a:spcPts val="900"/>
              </a:spcAft>
              <a:buFont typeface="+mj-lt"/>
              <a:buAutoNum type="romanUcPeriod"/>
            </a:pPr>
            <a:r>
              <a:rPr lang="en-US" sz="2600" dirty="0">
                <a:latin typeface="Century Gothic" panose="020B0502020202020204" pitchFamily="34" charset="0"/>
              </a:rPr>
              <a:t>How much progress has been made between the baseline data and the post-implementation data? </a:t>
            </a:r>
          </a:p>
          <a:p>
            <a:pPr marL="800100" lvl="1" indent="-571500">
              <a:lnSpc>
                <a:spcPts val="3200"/>
              </a:lnSpc>
              <a:spcAft>
                <a:spcPts val="900"/>
              </a:spcAft>
              <a:buFont typeface="+mj-lt"/>
              <a:buAutoNum type="romanUcPeriod"/>
            </a:pPr>
            <a:r>
              <a:rPr lang="en-US" sz="2600" dirty="0">
                <a:latin typeface="Century Gothic" panose="020B0502020202020204" pitchFamily="34" charset="0"/>
              </a:rPr>
              <a:t>Are the results on track for achieving interim and long-term targets? </a:t>
            </a:r>
          </a:p>
          <a:p>
            <a:pPr marL="800100" lvl="1" indent="-571500">
              <a:lnSpc>
                <a:spcPts val="3200"/>
              </a:lnSpc>
              <a:spcAft>
                <a:spcPts val="900"/>
              </a:spcAft>
              <a:buFont typeface="+mj-lt"/>
              <a:buAutoNum type="romanUcPeriod"/>
            </a:pPr>
            <a:r>
              <a:rPr lang="en-US" sz="2600" dirty="0">
                <a:latin typeface="Century Gothic" panose="020B0502020202020204" pitchFamily="34" charset="0"/>
              </a:rPr>
              <a:t>What other factors or programs could have influenced the change between the baseline and post-implementation year? </a:t>
            </a:r>
          </a:p>
          <a:p>
            <a:pPr marL="800100" lvl="1" indent="-571500">
              <a:lnSpc>
                <a:spcPts val="3200"/>
              </a:lnSpc>
              <a:spcAft>
                <a:spcPts val="900"/>
              </a:spcAft>
              <a:buFont typeface="+mj-lt"/>
              <a:buAutoNum type="romanUcPeriod"/>
            </a:pPr>
            <a:r>
              <a:rPr lang="en-US" sz="2600" dirty="0">
                <a:latin typeface="Century Gothic" panose="020B0502020202020204" pitchFamily="34" charset="0"/>
              </a:rPr>
              <a:t>Do the data support our narrative? </a:t>
            </a:r>
          </a:p>
          <a:p>
            <a:pPr marL="800100" lvl="1" indent="-571500">
              <a:lnSpc>
                <a:spcPts val="3200"/>
              </a:lnSpc>
              <a:spcAft>
                <a:spcPts val="900"/>
              </a:spcAft>
              <a:buFont typeface="+mj-lt"/>
              <a:buAutoNum type="romanUcPeriod"/>
            </a:pPr>
            <a:r>
              <a:rPr lang="en-US" sz="2600" dirty="0">
                <a:latin typeface="Century Gothic" panose="020B0502020202020204" pitchFamily="34" charset="0"/>
              </a:rPr>
              <a:t>Document evaluation process and assumptions </a:t>
            </a:r>
          </a:p>
          <a:p>
            <a:endParaRPr lang="en-US" dirty="0"/>
          </a:p>
        </p:txBody>
      </p:sp>
      <p:sp>
        <p:nvSpPr>
          <p:cNvPr id="5" name="Title 1">
            <a:extLst>
              <a:ext uri="{FF2B5EF4-FFF2-40B4-BE49-F238E27FC236}">
                <a16:creationId xmlns:a16="http://schemas.microsoft.com/office/drawing/2014/main" id="{E45B885C-5655-4A40-A2E3-1B06D4A129E3}"/>
              </a:ext>
            </a:extLst>
          </p:cNvPr>
          <p:cNvSpPr txBox="1">
            <a:spLocks/>
          </p:cNvSpPr>
          <p:nvPr/>
        </p:nvSpPr>
        <p:spPr>
          <a:xfrm>
            <a:off x="533400" y="381000"/>
            <a:ext cx="8675370" cy="755168"/>
          </a:xfrm>
        </p:spPr>
        <p:txBody>
          <a:bodyPr>
            <a:noAutofit/>
          </a:bodyPr>
          <a:lstStyle>
            <a:lvl1pPr eaLnBrk="1" hangingPunct="1">
              <a:defRPr>
                <a:latin typeface="+mj-lt"/>
                <a:ea typeface="+mj-ea"/>
                <a:cs typeface="+mj-cs"/>
              </a:defRPr>
            </a:lvl1pPr>
          </a:lstStyle>
          <a:p>
            <a:pPr algn="l"/>
            <a:r>
              <a:rPr lang="en-US" sz="4800" b="1" kern="1200" spc="-100" dirty="0">
                <a:solidFill>
                  <a:srgbClr val="ECCE18"/>
                </a:solidFill>
                <a:latin typeface="Century Gothic" panose="020B0502020202020204" pitchFamily="34" charset="0"/>
                <a:ea typeface="+mn-ea"/>
              </a:rPr>
              <a:t>Step 6: Data Analysis </a:t>
            </a:r>
            <a:br>
              <a:rPr lang="en-US" sz="4800" b="1" kern="1200" spc="-100" dirty="0">
                <a:solidFill>
                  <a:srgbClr val="ECCE18"/>
                </a:solidFill>
                <a:latin typeface="Century Gothic" panose="020B0502020202020204" pitchFamily="34" charset="0"/>
                <a:ea typeface="+mn-ea"/>
              </a:rPr>
            </a:br>
            <a:r>
              <a:rPr lang="en-US" sz="4800" kern="1200" spc="-100" dirty="0">
                <a:solidFill>
                  <a:srgbClr val="301739"/>
                </a:solidFill>
                <a:latin typeface="Century Gothic" panose="020B0502020202020204" pitchFamily="34" charset="0"/>
                <a:ea typeface="+mn-ea"/>
              </a:rPr>
              <a:t>and evaluation</a:t>
            </a:r>
          </a:p>
        </p:txBody>
      </p:sp>
    </p:spTree>
    <p:extLst>
      <p:ext uri="{BB962C8B-B14F-4D97-AF65-F5344CB8AC3E}">
        <p14:creationId xmlns:p14="http://schemas.microsoft.com/office/powerpoint/2010/main" val="15623453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D3A78-23DB-4B5B-A0E9-77AB214ED320}"/>
              </a:ext>
            </a:extLst>
          </p:cNvPr>
          <p:cNvSpPr>
            <a:spLocks noGrp="1"/>
          </p:cNvSpPr>
          <p:nvPr>
            <p:ph type="title"/>
          </p:nvPr>
        </p:nvSpPr>
        <p:spPr>
          <a:xfrm>
            <a:off x="609600" y="457200"/>
            <a:ext cx="8370570" cy="599524"/>
          </a:xfrm>
        </p:spPr>
        <p:txBody>
          <a:bodyPr/>
          <a:lstStyle/>
          <a:p>
            <a:r>
              <a:rPr lang="en-GB" sz="4800" b="1" kern="1200" spc="-100" dirty="0">
                <a:solidFill>
                  <a:srgbClr val="ECCE18"/>
                </a:solidFill>
                <a:latin typeface="Century Gothic" panose="020B0502020202020204" pitchFamily="34" charset="0"/>
                <a:ea typeface="+mn-ea"/>
              </a:rPr>
              <a:t>Methods for Data Collection </a:t>
            </a:r>
            <a:r>
              <a:rPr lang="en-GB" sz="4800" kern="1200" spc="-100" dirty="0">
                <a:solidFill>
                  <a:srgbClr val="301739"/>
                </a:solidFill>
                <a:latin typeface="Century Gothic" panose="020B0502020202020204" pitchFamily="34" charset="0"/>
                <a:ea typeface="+mn-ea"/>
              </a:rPr>
              <a:t>and analysis</a:t>
            </a:r>
          </a:p>
        </p:txBody>
      </p:sp>
      <p:sp>
        <p:nvSpPr>
          <p:cNvPr id="3" name="Content Placeholder 2">
            <a:extLst>
              <a:ext uri="{FF2B5EF4-FFF2-40B4-BE49-F238E27FC236}">
                <a16:creationId xmlns:a16="http://schemas.microsoft.com/office/drawing/2014/main" id="{60BFDF22-8EE1-43B8-B836-C655429FE599}"/>
              </a:ext>
            </a:extLst>
          </p:cNvPr>
          <p:cNvSpPr>
            <a:spLocks noGrp="1"/>
          </p:cNvSpPr>
          <p:nvPr>
            <p:ph idx="1"/>
          </p:nvPr>
        </p:nvSpPr>
        <p:spPr>
          <a:xfrm>
            <a:off x="838200" y="2362200"/>
            <a:ext cx="8681085" cy="4495800"/>
          </a:xfrm>
        </p:spPr>
        <p:txBody>
          <a:bodyPr/>
          <a:lstStyle/>
          <a:p>
            <a:pPr algn="l">
              <a:spcAft>
                <a:spcPts val="1200"/>
              </a:spcAft>
            </a:pPr>
            <a:r>
              <a:rPr lang="en-GB" sz="2800" b="1" dirty="0">
                <a:latin typeface="Century Gothic" panose="020B0502020202020204" pitchFamily="34" charset="0"/>
              </a:rPr>
              <a:t>Quantitative design: </a:t>
            </a:r>
            <a:r>
              <a:rPr lang="en-GB" sz="2800" dirty="0">
                <a:latin typeface="Century Gothic" panose="020B0502020202020204" pitchFamily="34" charset="0"/>
              </a:rPr>
              <a:t>Structured questionnaire </a:t>
            </a:r>
            <a:br>
              <a:rPr lang="en-GB" sz="2800" dirty="0">
                <a:latin typeface="Century Gothic" panose="020B0502020202020204" pitchFamily="34" charset="0"/>
              </a:rPr>
            </a:br>
            <a:r>
              <a:rPr lang="en-GB" sz="2800" dirty="0">
                <a:latin typeface="Century Gothic" panose="020B0502020202020204" pitchFamily="34" charset="0"/>
              </a:rPr>
              <a:t>to measure performance indicators, review </a:t>
            </a:r>
            <a:br>
              <a:rPr lang="en-GB" sz="2800" dirty="0">
                <a:latin typeface="Century Gothic" panose="020B0502020202020204" pitchFamily="34" charset="0"/>
              </a:rPr>
            </a:br>
            <a:r>
              <a:rPr lang="en-GB" sz="2800" dirty="0">
                <a:latin typeface="Century Gothic" panose="020B0502020202020204" pitchFamily="34" charset="0"/>
              </a:rPr>
              <a:t>of records (secondary data)</a:t>
            </a:r>
          </a:p>
          <a:p>
            <a:pPr algn="l">
              <a:spcAft>
                <a:spcPts val="1200"/>
              </a:spcAft>
            </a:pPr>
            <a:r>
              <a:rPr lang="en-GB" sz="2800" b="1" dirty="0">
                <a:latin typeface="Century Gothic" panose="020B0502020202020204" pitchFamily="34" charset="0"/>
              </a:rPr>
              <a:t>Qualitative design: </a:t>
            </a:r>
            <a:r>
              <a:rPr lang="en-GB" sz="2800" dirty="0">
                <a:latin typeface="Century Gothic" panose="020B0502020202020204" pitchFamily="34" charset="0"/>
              </a:rPr>
              <a:t>Focus group discussion, </a:t>
            </a:r>
            <a:br>
              <a:rPr lang="en-GB" sz="2800" dirty="0">
                <a:latin typeface="Century Gothic" panose="020B0502020202020204" pitchFamily="34" charset="0"/>
              </a:rPr>
            </a:br>
            <a:r>
              <a:rPr lang="en-GB" sz="2800" dirty="0">
                <a:latin typeface="Century Gothic" panose="020B0502020202020204" pitchFamily="34" charset="0"/>
              </a:rPr>
              <a:t>in-depth interview</a:t>
            </a:r>
            <a:endParaRPr lang="en-GB" sz="2800" b="1" dirty="0">
              <a:latin typeface="Century Gothic" panose="020B0502020202020204" pitchFamily="34" charset="0"/>
            </a:endParaRPr>
          </a:p>
          <a:p>
            <a:pPr algn="l"/>
            <a:r>
              <a:rPr lang="en-GB" sz="2800" b="1" dirty="0">
                <a:latin typeface="Century Gothic" panose="020B0502020202020204" pitchFamily="34" charset="0"/>
              </a:rPr>
              <a:t>Analysis: </a:t>
            </a:r>
            <a:r>
              <a:rPr lang="en-GB" sz="2800" dirty="0">
                <a:latin typeface="Century Gothic" panose="020B0502020202020204" pitchFamily="34" charset="0"/>
              </a:rPr>
              <a:t>Frequency, percent frequency, rate, counts, </a:t>
            </a:r>
            <a:r>
              <a:rPr lang="en-GB" sz="2800" i="1" dirty="0">
                <a:latin typeface="Century Gothic" panose="020B0502020202020204" pitchFamily="34" charset="0"/>
              </a:rPr>
              <a:t>t</a:t>
            </a:r>
            <a:r>
              <a:rPr lang="en-GB" sz="2800" dirty="0">
                <a:latin typeface="Century Gothic" panose="020B0502020202020204" pitchFamily="34" charset="0"/>
              </a:rPr>
              <a:t>-test for comparing difference in means, </a:t>
            </a:r>
            <a:r>
              <a:rPr lang="en-GB" sz="2800" i="1" dirty="0">
                <a:latin typeface="Century Gothic" panose="020B0502020202020204" pitchFamily="34" charset="0"/>
              </a:rPr>
              <a:t>Z</a:t>
            </a:r>
            <a:r>
              <a:rPr lang="en-GB" sz="2800" dirty="0">
                <a:latin typeface="Century Gothic" panose="020B0502020202020204" pitchFamily="34" charset="0"/>
              </a:rPr>
              <a:t>-test for comparing difference in proportion, and quasi-experimental design procedures</a:t>
            </a:r>
          </a:p>
        </p:txBody>
      </p:sp>
    </p:spTree>
    <p:extLst>
      <p:ext uri="{BB962C8B-B14F-4D97-AF65-F5344CB8AC3E}">
        <p14:creationId xmlns:p14="http://schemas.microsoft.com/office/powerpoint/2010/main" val="21796189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D3A78-23DB-4B5B-A0E9-77AB214ED320}"/>
              </a:ext>
            </a:extLst>
          </p:cNvPr>
          <p:cNvSpPr>
            <a:spLocks noGrp="1"/>
          </p:cNvSpPr>
          <p:nvPr>
            <p:ph type="title"/>
          </p:nvPr>
        </p:nvSpPr>
        <p:spPr>
          <a:xfrm>
            <a:off x="609600" y="457200"/>
            <a:ext cx="8370570" cy="599524"/>
          </a:xfrm>
        </p:spPr>
        <p:txBody>
          <a:bodyPr/>
          <a:lstStyle/>
          <a:p>
            <a:r>
              <a:rPr lang="en-GB" sz="4800" b="1" kern="1200" spc="-100" dirty="0">
                <a:solidFill>
                  <a:srgbClr val="ECCE18"/>
                </a:solidFill>
                <a:latin typeface="Century Gothic" panose="020B0502020202020204" pitchFamily="34" charset="0"/>
                <a:ea typeface="+mn-ea"/>
              </a:rPr>
              <a:t>Confounders</a:t>
            </a:r>
          </a:p>
        </p:txBody>
      </p:sp>
      <p:sp>
        <p:nvSpPr>
          <p:cNvPr id="3" name="Content Placeholder 2">
            <a:extLst>
              <a:ext uri="{FF2B5EF4-FFF2-40B4-BE49-F238E27FC236}">
                <a16:creationId xmlns:a16="http://schemas.microsoft.com/office/drawing/2014/main" id="{60BFDF22-8EE1-43B8-B836-C655429FE599}"/>
              </a:ext>
            </a:extLst>
          </p:cNvPr>
          <p:cNvSpPr>
            <a:spLocks noGrp="1"/>
          </p:cNvSpPr>
          <p:nvPr>
            <p:ph idx="1"/>
          </p:nvPr>
        </p:nvSpPr>
        <p:spPr>
          <a:xfrm>
            <a:off x="838200" y="1602297"/>
            <a:ext cx="8839200" cy="5331902"/>
          </a:xfrm>
        </p:spPr>
        <p:txBody>
          <a:bodyPr/>
          <a:lstStyle/>
          <a:p>
            <a:pPr marL="403225" indent="-403225" algn="l">
              <a:spcAft>
                <a:spcPts val="1200"/>
              </a:spcAft>
              <a:buClr>
                <a:srgbClr val="FF0000"/>
              </a:buClr>
              <a:buFont typeface="Wingdings" panose="05000000000000000000" pitchFamily="2" charset="2"/>
              <a:buChar char="§"/>
            </a:pPr>
            <a:r>
              <a:rPr lang="en-US" sz="3200" spc="-30" dirty="0">
                <a:latin typeface="Century Gothic" panose="020B0502020202020204" pitchFamily="34" charset="0"/>
              </a:rPr>
              <a:t>A confounder is a variable that has an effect on a program, outcome variable </a:t>
            </a:r>
            <a:br>
              <a:rPr lang="en-US" sz="3200" spc="-30" dirty="0">
                <a:latin typeface="Century Gothic" panose="020B0502020202020204" pitchFamily="34" charset="0"/>
              </a:rPr>
            </a:br>
            <a:r>
              <a:rPr lang="en-US" sz="3200" spc="-30" dirty="0">
                <a:latin typeface="Century Gothic" panose="020B0502020202020204" pitchFamily="34" charset="0"/>
              </a:rPr>
              <a:t>of interest, or both</a:t>
            </a:r>
          </a:p>
          <a:p>
            <a:pPr marL="403225" indent="-403225" algn="l">
              <a:spcAft>
                <a:spcPts val="1200"/>
              </a:spcAft>
              <a:buClr>
                <a:srgbClr val="FF0000"/>
              </a:buClr>
              <a:buFont typeface="Wingdings" panose="05000000000000000000" pitchFamily="2" charset="2"/>
              <a:buChar char="§"/>
            </a:pPr>
            <a:r>
              <a:rPr lang="en-US" sz="3200" spc="-30" dirty="0">
                <a:latin typeface="Century Gothic" panose="020B0502020202020204" pitchFamily="34" charset="0"/>
              </a:rPr>
              <a:t>Essential to control for confounders to be able to quantify the effect of the program on the outcome of interest</a:t>
            </a:r>
          </a:p>
          <a:p>
            <a:pPr marL="403225" indent="-403225" algn="l">
              <a:spcAft>
                <a:spcPts val="1200"/>
              </a:spcAft>
              <a:buClr>
                <a:srgbClr val="FF0000"/>
              </a:buClr>
              <a:buFont typeface="Wingdings" panose="05000000000000000000" pitchFamily="2" charset="2"/>
              <a:buChar char="§"/>
            </a:pPr>
            <a:r>
              <a:rPr lang="en-US" sz="3200" spc="-30" dirty="0">
                <a:latin typeface="Century Gothic" panose="020B0502020202020204" pitchFamily="34" charset="0"/>
              </a:rPr>
              <a:t>Ways of controlling for confounders:</a:t>
            </a:r>
          </a:p>
          <a:p>
            <a:pPr marL="1089025" indent="-512763" algn="l">
              <a:spcAft>
                <a:spcPts val="1200"/>
              </a:spcAft>
              <a:buFont typeface="+mj-lt"/>
              <a:buAutoNum type="arabicPeriod"/>
            </a:pPr>
            <a:r>
              <a:rPr lang="en-US" sz="3000" spc="-30" dirty="0">
                <a:latin typeface="Century Gothic" panose="020B0502020202020204" pitchFamily="34" charset="0"/>
              </a:rPr>
              <a:t>Stratified analysis—Mantel Haenzel procedure</a:t>
            </a:r>
          </a:p>
          <a:p>
            <a:pPr marL="1089025" indent="-512763" algn="l">
              <a:spcAft>
                <a:spcPts val="1200"/>
              </a:spcAft>
              <a:buFont typeface="+mj-lt"/>
              <a:buAutoNum type="arabicPeriod"/>
            </a:pPr>
            <a:r>
              <a:rPr lang="en-US" sz="3000" spc="-30" dirty="0">
                <a:latin typeface="Century Gothic" panose="020B0502020202020204" pitchFamily="34" charset="0"/>
              </a:rPr>
              <a:t>The use of regression models</a:t>
            </a:r>
          </a:p>
        </p:txBody>
      </p:sp>
    </p:spTree>
    <p:extLst>
      <p:ext uri="{BB962C8B-B14F-4D97-AF65-F5344CB8AC3E}">
        <p14:creationId xmlns:p14="http://schemas.microsoft.com/office/powerpoint/2010/main" val="18271028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sz="4400" dirty="0"/>
          </a:p>
        </p:txBody>
      </p:sp>
      <p:sp>
        <p:nvSpPr>
          <p:cNvPr id="3" name="Content Placeholder 2"/>
          <p:cNvSpPr>
            <a:spLocks noGrp="1"/>
          </p:cNvSpPr>
          <p:nvPr>
            <p:ph idx="1"/>
          </p:nvPr>
        </p:nvSpPr>
        <p:spPr>
          <a:xfrm>
            <a:off x="653142" y="1447800"/>
            <a:ext cx="9024257" cy="5943600"/>
          </a:xfrm>
        </p:spPr>
        <p:txBody>
          <a:bodyPr>
            <a:noAutofit/>
          </a:bodyPr>
          <a:lstStyle/>
          <a:p>
            <a:r>
              <a:rPr lang="en-US" sz="2400" spc="-40" dirty="0">
                <a:latin typeface="Century Gothic" panose="020B0502020202020204" pitchFamily="34" charset="0"/>
              </a:rPr>
              <a:t>Selection bias arises when subjects are selected to receive the program based on characteristics that may also affect their outcomes.</a:t>
            </a:r>
          </a:p>
          <a:p>
            <a:endParaRPr lang="en-US" sz="2400" spc="-40" dirty="0">
              <a:latin typeface="Century Gothic" panose="020B0502020202020204" pitchFamily="34" charset="0"/>
            </a:endParaRPr>
          </a:p>
          <a:p>
            <a:endParaRPr lang="en-US" sz="2400" spc="-40" dirty="0">
              <a:latin typeface="Century Gothic" panose="020B0502020202020204" pitchFamily="34" charset="0"/>
            </a:endParaRPr>
          </a:p>
          <a:p>
            <a:endParaRPr lang="en-US" sz="2400" spc="-40" dirty="0">
              <a:latin typeface="Century Gothic" panose="020B0502020202020204" pitchFamily="34" charset="0"/>
            </a:endParaRPr>
          </a:p>
          <a:p>
            <a:endParaRPr lang="en-US" sz="2400" spc="-40" dirty="0">
              <a:latin typeface="Century Gothic" panose="020B0502020202020204" pitchFamily="34" charset="0"/>
            </a:endParaRPr>
          </a:p>
          <a:p>
            <a:endParaRPr lang="en-US" sz="2400" spc="-40" dirty="0">
              <a:latin typeface="Century Gothic" panose="020B0502020202020204" pitchFamily="34" charset="0"/>
            </a:endParaRPr>
          </a:p>
          <a:p>
            <a:endParaRPr lang="en-US" sz="2400" spc="-40" dirty="0">
              <a:latin typeface="Century Gothic" panose="020B0502020202020204" pitchFamily="34" charset="0"/>
            </a:endParaRPr>
          </a:p>
          <a:p>
            <a:endParaRPr lang="en-US" sz="2400" spc="-40" dirty="0">
              <a:latin typeface="Century Gothic" panose="020B0502020202020204" pitchFamily="34" charset="0"/>
            </a:endParaRPr>
          </a:p>
          <a:p>
            <a:endParaRPr lang="en-US" sz="2400" spc="-40" dirty="0">
              <a:latin typeface="Century Gothic" panose="020B0502020202020204" pitchFamily="34" charset="0"/>
            </a:endParaRPr>
          </a:p>
          <a:p>
            <a:endParaRPr lang="en-US" sz="2400" spc="-40" dirty="0">
              <a:latin typeface="Century Gothic" panose="020B0502020202020204" pitchFamily="34" charset="0"/>
            </a:endParaRPr>
          </a:p>
          <a:p>
            <a:r>
              <a:rPr lang="en-US" sz="2400" spc="-40" dirty="0">
                <a:latin typeface="Century Gothic" panose="020B0502020202020204" pitchFamily="34" charset="0"/>
              </a:rPr>
              <a:t> </a:t>
            </a:r>
          </a:p>
          <a:p>
            <a:r>
              <a:rPr lang="en-US" sz="2400" spc="-40" dirty="0">
                <a:latin typeface="Century Gothic" panose="020B0502020202020204" pitchFamily="34" charset="0"/>
              </a:rPr>
              <a:t>Any observed difference in outcomes between program and comparison groups can be attributed to </a:t>
            </a:r>
            <a:r>
              <a:rPr lang="en-US" sz="2400" b="1" i="1" spc="-40" dirty="0">
                <a:latin typeface="Century Gothic" panose="020B0502020202020204" pitchFamily="34" charset="0"/>
              </a:rPr>
              <a:t>both the program impact </a:t>
            </a:r>
            <a:r>
              <a:rPr lang="en-US" sz="2400" spc="-40" dirty="0">
                <a:latin typeface="Century Gothic" panose="020B0502020202020204" pitchFamily="34" charset="0"/>
              </a:rPr>
              <a:t>and </a:t>
            </a:r>
            <a:r>
              <a:rPr lang="en-US" sz="2400" b="1" i="1" spc="-40" dirty="0">
                <a:latin typeface="Century Gothic" panose="020B0502020202020204" pitchFamily="34" charset="0"/>
              </a:rPr>
              <a:t>pre-existing differences </a:t>
            </a:r>
            <a:r>
              <a:rPr lang="en-US" sz="2400" spc="-40" dirty="0">
                <a:latin typeface="Century Gothic" panose="020B0502020202020204" pitchFamily="34" charset="0"/>
              </a:rPr>
              <a:t>between the groups.</a:t>
            </a:r>
            <a:endParaRPr lang="en-US" dirty="0"/>
          </a:p>
        </p:txBody>
      </p:sp>
      <p:sp>
        <p:nvSpPr>
          <p:cNvPr id="4" name="Slide Number Placeholder 3"/>
          <p:cNvSpPr>
            <a:spLocks noGrp="1"/>
          </p:cNvSpPr>
          <p:nvPr>
            <p:ph type="sldNum" sz="quarter" idx="12"/>
          </p:nvPr>
        </p:nvSpPr>
        <p:spPr/>
        <p:txBody>
          <a:bodyPr/>
          <a:lstStyle/>
          <a:p>
            <a:endParaRPr lang="en-US" dirty="0"/>
          </a:p>
        </p:txBody>
      </p:sp>
      <p:graphicFrame>
        <p:nvGraphicFramePr>
          <p:cNvPr id="5" name="Diagram 4"/>
          <p:cNvGraphicFramePr/>
          <p:nvPr>
            <p:extLst>
              <p:ext uri="{D42A27DB-BD31-4B8C-83A1-F6EECF244321}">
                <p14:modId xmlns:p14="http://schemas.microsoft.com/office/powerpoint/2010/main" val="285421551"/>
              </p:ext>
            </p:extLst>
          </p:nvPr>
        </p:nvGraphicFramePr>
        <p:xfrm>
          <a:off x="990600" y="2743200"/>
          <a:ext cx="7989570" cy="3352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
            <a:extLst>
              <a:ext uri="{FF2B5EF4-FFF2-40B4-BE49-F238E27FC236}">
                <a16:creationId xmlns:a16="http://schemas.microsoft.com/office/drawing/2014/main" id="{B7F78173-A6EA-462A-83B4-E88C3976385A}"/>
              </a:ext>
            </a:extLst>
          </p:cNvPr>
          <p:cNvSpPr txBox="1">
            <a:spLocks/>
          </p:cNvSpPr>
          <p:nvPr/>
        </p:nvSpPr>
        <p:spPr>
          <a:xfrm>
            <a:off x="609600" y="457200"/>
            <a:ext cx="8370570" cy="599524"/>
          </a:xfrm>
        </p:spPr>
        <p:txBody>
          <a:bodyPr/>
          <a:lstStyle>
            <a:lvl1pPr eaLnBrk="1" hangingPunct="1">
              <a:defRPr>
                <a:latin typeface="+mj-lt"/>
                <a:ea typeface="+mj-ea"/>
                <a:cs typeface="+mj-cs"/>
              </a:defRPr>
            </a:lvl1pPr>
          </a:lstStyle>
          <a:p>
            <a:r>
              <a:rPr lang="en-GB" sz="4800" b="1" spc="-100" dirty="0">
                <a:solidFill>
                  <a:srgbClr val="ECCE18"/>
                </a:solidFill>
                <a:latin typeface="Century Gothic" panose="020B0502020202020204" pitchFamily="34" charset="0"/>
                <a:ea typeface="+mn-ea"/>
              </a:rPr>
              <a:t>Selection Bias</a:t>
            </a:r>
            <a:endParaRPr lang="en-GB" sz="4800" b="1" kern="1200" spc="-100" dirty="0">
              <a:solidFill>
                <a:srgbClr val="ECCE18"/>
              </a:solidFill>
              <a:latin typeface="Century Gothic" panose="020B0502020202020204" pitchFamily="34" charset="0"/>
              <a:ea typeface="+mn-ea"/>
            </a:endParaRPr>
          </a:p>
        </p:txBody>
      </p:sp>
    </p:spTree>
    <p:extLst>
      <p:ext uri="{BB962C8B-B14F-4D97-AF65-F5344CB8AC3E}">
        <p14:creationId xmlns:p14="http://schemas.microsoft.com/office/powerpoint/2010/main" val="1133833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D3A78-23DB-4B5B-A0E9-77AB214ED320}"/>
              </a:ext>
            </a:extLst>
          </p:cNvPr>
          <p:cNvSpPr>
            <a:spLocks noGrp="1"/>
          </p:cNvSpPr>
          <p:nvPr>
            <p:ph type="title"/>
          </p:nvPr>
        </p:nvSpPr>
        <p:spPr>
          <a:xfrm>
            <a:off x="381000" y="467276"/>
            <a:ext cx="9296401" cy="904324"/>
          </a:xfrm>
        </p:spPr>
        <p:txBody>
          <a:bodyPr/>
          <a:lstStyle/>
          <a:p>
            <a:r>
              <a:rPr lang="en-GB" sz="4400" b="1" kern="1200" spc="-200" dirty="0">
                <a:solidFill>
                  <a:srgbClr val="ECCE18"/>
                </a:solidFill>
                <a:latin typeface="Century Gothic" panose="020B0502020202020204" pitchFamily="34" charset="0"/>
                <a:ea typeface="+mn-ea"/>
              </a:rPr>
              <a:t>Randomization Solves Selection Bias</a:t>
            </a:r>
          </a:p>
        </p:txBody>
      </p:sp>
      <p:sp>
        <p:nvSpPr>
          <p:cNvPr id="3" name="Content Placeholder 2">
            <a:extLst>
              <a:ext uri="{FF2B5EF4-FFF2-40B4-BE49-F238E27FC236}">
                <a16:creationId xmlns:a16="http://schemas.microsoft.com/office/drawing/2014/main" id="{60BFDF22-8EE1-43B8-B836-C655429FE599}"/>
              </a:ext>
            </a:extLst>
          </p:cNvPr>
          <p:cNvSpPr>
            <a:spLocks noGrp="1"/>
          </p:cNvSpPr>
          <p:nvPr>
            <p:ph idx="1"/>
          </p:nvPr>
        </p:nvSpPr>
        <p:spPr>
          <a:xfrm>
            <a:off x="609600" y="1524000"/>
            <a:ext cx="9144000" cy="5334001"/>
          </a:xfrm>
        </p:spPr>
        <p:txBody>
          <a:bodyPr/>
          <a:lstStyle/>
          <a:p>
            <a:pPr>
              <a:spcAft>
                <a:spcPts val="1200"/>
              </a:spcAft>
            </a:pPr>
            <a:r>
              <a:rPr lang="en-US" sz="2600" spc="-40" dirty="0">
                <a:solidFill>
                  <a:schemeClr val="tx1"/>
                </a:solidFill>
                <a:latin typeface="Century Gothic" panose="020B0502020202020204" pitchFamily="34" charset="0"/>
              </a:rPr>
              <a:t>Selection bias occurs because of systematic differences between participants and non-participants:</a:t>
            </a:r>
          </a:p>
          <a:p>
            <a:pPr marL="576263" lvl="1" indent="-347663">
              <a:spcAft>
                <a:spcPts val="1200"/>
              </a:spcAft>
              <a:buClr>
                <a:srgbClr val="FF0000"/>
              </a:buClr>
              <a:buSzPct val="100000"/>
              <a:buFont typeface="Wingdings" panose="05000000000000000000" pitchFamily="2" charset="2"/>
              <a:buChar char="§"/>
            </a:pPr>
            <a:r>
              <a:rPr lang="en-US" sz="2400" spc="-40" dirty="0">
                <a:latin typeface="Century Gothic" panose="020B0502020202020204" pitchFamily="34" charset="0"/>
              </a:rPr>
              <a:t>If program and comparison groups are drawn at </a:t>
            </a:r>
            <a:br>
              <a:rPr lang="en-US" sz="2400" spc="-40" dirty="0">
                <a:latin typeface="Century Gothic" panose="020B0502020202020204" pitchFamily="34" charset="0"/>
              </a:rPr>
            </a:br>
            <a:r>
              <a:rPr lang="en-US" sz="2400" spc="-40" dirty="0">
                <a:latin typeface="Century Gothic" panose="020B0502020202020204" pitchFamily="34" charset="0"/>
              </a:rPr>
              <a:t>random from the same underlying population, then </a:t>
            </a:r>
            <a:br>
              <a:rPr lang="en-US" sz="2400" spc="-40" dirty="0">
                <a:latin typeface="Century Gothic" panose="020B0502020202020204" pitchFamily="34" charset="0"/>
              </a:rPr>
            </a:br>
            <a:r>
              <a:rPr lang="en-US" sz="2400" spc="-40" dirty="0">
                <a:latin typeface="Century Gothic" panose="020B0502020202020204" pitchFamily="34" charset="0"/>
              </a:rPr>
              <a:t>the characteristics of the two groups will be identical </a:t>
            </a:r>
            <a:br>
              <a:rPr lang="en-US" sz="2400" spc="-40" dirty="0">
                <a:latin typeface="Century Gothic" panose="020B0502020202020204" pitchFamily="34" charset="0"/>
              </a:rPr>
            </a:br>
            <a:r>
              <a:rPr lang="en-US" sz="2400" spc="-40" dirty="0">
                <a:latin typeface="Century Gothic" panose="020B0502020202020204" pitchFamily="34" charset="0"/>
              </a:rPr>
              <a:t>on average</a:t>
            </a:r>
          </a:p>
          <a:p>
            <a:pPr marL="576263" lvl="1" indent="-347663">
              <a:spcAft>
                <a:spcPts val="1200"/>
              </a:spcAft>
              <a:buClr>
                <a:srgbClr val="FF0000"/>
              </a:buClr>
              <a:buSzPct val="100000"/>
              <a:buFont typeface="Wingdings" panose="05000000000000000000" pitchFamily="2" charset="2"/>
              <a:buChar char="§"/>
            </a:pPr>
            <a:r>
              <a:rPr lang="en-US" sz="2400" spc="-40" dirty="0">
                <a:latin typeface="Century Gothic" panose="020B0502020202020204" pitchFamily="34" charset="0"/>
              </a:rPr>
              <a:t>The program and comparison groups are identical except that one got the intervention and the other did not</a:t>
            </a:r>
          </a:p>
          <a:p>
            <a:pPr marL="576263" lvl="1" indent="-347663">
              <a:spcAft>
                <a:spcPts val="1200"/>
              </a:spcAft>
              <a:buClr>
                <a:srgbClr val="FF0000"/>
              </a:buClr>
              <a:buSzPct val="100000"/>
              <a:buFont typeface="Wingdings" panose="05000000000000000000" pitchFamily="2" charset="2"/>
              <a:buChar char="§"/>
            </a:pPr>
            <a:r>
              <a:rPr lang="en-US" sz="2400" spc="-40" dirty="0">
                <a:latin typeface="Century Gothic" panose="020B0502020202020204" pitchFamily="34" charset="0"/>
              </a:rPr>
              <a:t>The outcomes of the two groups would have been the same if neither received the intervention—implies selection bias = 0</a:t>
            </a:r>
          </a:p>
          <a:p>
            <a:pPr marL="576263" lvl="1" indent="-347663">
              <a:spcAft>
                <a:spcPts val="1200"/>
              </a:spcAft>
              <a:buClr>
                <a:srgbClr val="FF0000"/>
              </a:buClr>
              <a:buSzPct val="100000"/>
              <a:buFont typeface="Wingdings" panose="05000000000000000000" pitchFamily="2" charset="2"/>
              <a:buChar char="§"/>
            </a:pPr>
            <a:r>
              <a:rPr lang="en-US" sz="2400" spc="-40" dirty="0">
                <a:latin typeface="Century Gothic" panose="020B0502020202020204" pitchFamily="34" charset="0"/>
              </a:rPr>
              <a:t>Any differences observed in outcomes between the two groups must be attributable to the intervention</a:t>
            </a:r>
          </a:p>
        </p:txBody>
      </p:sp>
    </p:spTree>
    <p:extLst>
      <p:ext uri="{BB962C8B-B14F-4D97-AF65-F5344CB8AC3E}">
        <p14:creationId xmlns:p14="http://schemas.microsoft.com/office/powerpoint/2010/main" val="154952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D3A78-23DB-4B5B-A0E9-77AB214ED320}"/>
              </a:ext>
            </a:extLst>
          </p:cNvPr>
          <p:cNvSpPr>
            <a:spLocks noGrp="1"/>
          </p:cNvSpPr>
          <p:nvPr>
            <p:ph type="title"/>
          </p:nvPr>
        </p:nvSpPr>
        <p:spPr>
          <a:xfrm>
            <a:off x="609600" y="457200"/>
            <a:ext cx="8370570" cy="599524"/>
          </a:xfrm>
        </p:spPr>
        <p:txBody>
          <a:bodyPr/>
          <a:lstStyle/>
          <a:p>
            <a:r>
              <a:rPr lang="en-GB" sz="4800" b="1" kern="1200" spc="-100" dirty="0">
                <a:solidFill>
                  <a:srgbClr val="ECCE18"/>
                </a:solidFill>
                <a:latin typeface="Century Gothic" panose="020B0502020202020204" pitchFamily="34" charset="0"/>
                <a:ea typeface="+mn-ea"/>
              </a:rPr>
              <a:t>Power of a Statistical Test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0BFDF22-8EE1-43B8-B836-C655429FE599}"/>
                  </a:ext>
                </a:extLst>
              </p:cNvPr>
              <p:cNvSpPr>
                <a:spLocks noGrp="1"/>
              </p:cNvSpPr>
              <p:nvPr>
                <p:ph idx="1"/>
              </p:nvPr>
            </p:nvSpPr>
            <p:spPr>
              <a:xfrm>
                <a:off x="843915" y="1828800"/>
                <a:ext cx="8370570" cy="5334001"/>
              </a:xfrm>
            </p:spPr>
            <p:txBody>
              <a:bodyPr/>
              <a:lstStyle/>
              <a:p>
                <a:pPr marL="403225" indent="-403225" algn="l">
                  <a:lnSpc>
                    <a:spcPts val="3400"/>
                  </a:lnSpc>
                  <a:spcAft>
                    <a:spcPts val="2400"/>
                  </a:spcAft>
                  <a:buClr>
                    <a:srgbClr val="FF0000"/>
                  </a:buClr>
                  <a:buFont typeface="Wingdings" panose="05000000000000000000" pitchFamily="2" charset="2"/>
                  <a:buChar char="§"/>
                </a:pPr>
                <a:r>
                  <a:rPr lang="en-GB" sz="3200" spc="-30" dirty="0">
                    <a:latin typeface="Century Gothic" panose="020B0502020202020204" pitchFamily="34" charset="0"/>
                  </a:rPr>
                  <a:t>The statistical power is the ability of a statistical test to detect a difference </a:t>
                </a:r>
                <a:br>
                  <a:rPr lang="en-GB" sz="3200" spc="-30" dirty="0">
                    <a:latin typeface="Century Gothic" panose="020B0502020202020204" pitchFamily="34" charset="0"/>
                  </a:rPr>
                </a:br>
                <a:r>
                  <a:rPr lang="en-GB" sz="3200" spc="-30" dirty="0">
                    <a:latin typeface="Century Gothic" panose="020B0502020202020204" pitchFamily="34" charset="0"/>
                  </a:rPr>
                  <a:t>of a specified magnitude given that </a:t>
                </a:r>
                <a:br>
                  <a:rPr lang="en-GB" sz="3200" spc="-30" dirty="0">
                    <a:latin typeface="Century Gothic" panose="020B0502020202020204" pitchFamily="34" charset="0"/>
                  </a:rPr>
                </a:br>
                <a:r>
                  <a:rPr lang="en-GB" sz="3200" spc="-30" dirty="0">
                    <a:latin typeface="Century Gothic" panose="020B0502020202020204" pitchFamily="34" charset="0"/>
                  </a:rPr>
                  <a:t>this difference exists in the populations being compared</a:t>
                </a:r>
              </a:p>
              <a:p>
                <a:pPr marL="403225" indent="-403225" algn="l">
                  <a:lnSpc>
                    <a:spcPts val="3400"/>
                  </a:lnSpc>
                  <a:spcAft>
                    <a:spcPts val="2400"/>
                  </a:spcAft>
                  <a:buClr>
                    <a:srgbClr val="FF0000"/>
                  </a:buClr>
                  <a:buFont typeface="Wingdings" panose="05000000000000000000" pitchFamily="2" charset="2"/>
                  <a:buChar char="§"/>
                </a:pPr>
                <a14:m>
                  <m:oMath xmlns:m="http://schemas.openxmlformats.org/officeDocument/2006/math">
                    <m:r>
                      <a:rPr lang="en-GB" sz="3200" i="1" spc="-30" dirty="0">
                        <a:latin typeface="Cambria Math" panose="02040503050406030204" pitchFamily="18" charset="0"/>
                      </a:rPr>
                      <m:t>𝑃𝑜𝑤𝑒𝑟</m:t>
                    </m:r>
                    <m:r>
                      <a:rPr lang="en-US" sz="3200" i="1" spc="-30" dirty="0">
                        <a:latin typeface="Cambria Math" panose="02040503050406030204" pitchFamily="18" charset="0"/>
                      </a:rPr>
                      <m:t>=1−</m:t>
                    </m:r>
                    <m:r>
                      <a:rPr lang="en-US" sz="3200" i="1" spc="-30" dirty="0">
                        <a:latin typeface="Cambria Math" panose="02040503050406030204" pitchFamily="18" charset="0"/>
                        <a:ea typeface="Cambria Math" panose="02040503050406030204" pitchFamily="18" charset="0"/>
                      </a:rPr>
                      <m:t>𝛽</m:t>
                    </m:r>
                  </m:oMath>
                </a14:m>
                <a:endParaRPr lang="en-GB" sz="3200" spc="-30" dirty="0">
                  <a:latin typeface="Century Gothic" panose="020B0502020202020204" pitchFamily="34" charset="0"/>
                </a:endParaRPr>
              </a:p>
              <a:p>
                <a:pPr marL="403225" indent="-403225" algn="l">
                  <a:lnSpc>
                    <a:spcPts val="3400"/>
                  </a:lnSpc>
                  <a:spcAft>
                    <a:spcPts val="2400"/>
                  </a:spcAft>
                  <a:buClr>
                    <a:srgbClr val="FF0000"/>
                  </a:buClr>
                  <a:buFont typeface="Wingdings" panose="05000000000000000000" pitchFamily="2" charset="2"/>
                  <a:buChar char="§"/>
                </a:pPr>
                <a:r>
                  <a:rPr lang="en-GB" sz="3200" spc="-30" dirty="0">
                    <a:latin typeface="Century Gothic" panose="020B0502020202020204" pitchFamily="34" charset="0"/>
                  </a:rPr>
                  <a:t>Unlike </a:t>
                </a:r>
                <a14:m>
                  <m:oMath xmlns:m="http://schemas.openxmlformats.org/officeDocument/2006/math">
                    <m:r>
                      <a:rPr lang="en-GB" sz="3200" i="1" spc="-30">
                        <a:latin typeface="Cambria Math"/>
                      </a:rPr>
                      <m:t>𝛼</m:t>
                    </m:r>
                    <m:r>
                      <a:rPr lang="en-GB" sz="3200" i="1" spc="-30">
                        <a:latin typeface="Cambria Math"/>
                      </a:rPr>
                      <m:t> </m:t>
                    </m:r>
                    <m:r>
                      <a:rPr lang="en-GB" sz="3200" i="1" spc="-30">
                        <a:latin typeface="Cambria Math"/>
                      </a:rPr>
                      <m:t>𝑎𝑛𝑑</m:t>
                    </m:r>
                    <m:r>
                      <a:rPr lang="en-GB" sz="3200" i="1" spc="-30">
                        <a:latin typeface="Cambria Math"/>
                      </a:rPr>
                      <m:t> </m:t>
                    </m:r>
                    <m:r>
                      <a:rPr lang="en-GB" sz="3200" i="1" spc="-30">
                        <a:latin typeface="Cambria Math"/>
                      </a:rPr>
                      <m:t>𝛽</m:t>
                    </m:r>
                  </m:oMath>
                </a14:m>
                <a:r>
                  <a:rPr lang="en-GB" sz="3200" spc="-30" dirty="0">
                    <a:latin typeface="Century Gothic" panose="020B0502020202020204" pitchFamily="34" charset="0"/>
                  </a:rPr>
                  <a:t>, power is </a:t>
                </a:r>
                <a:r>
                  <a:rPr lang="en-GB" sz="3200" b="1" spc="-30" dirty="0">
                    <a:latin typeface="Century Gothic" panose="020B0502020202020204" pitchFamily="34" charset="0"/>
                  </a:rPr>
                  <a:t>not the risk </a:t>
                </a:r>
                <a:br>
                  <a:rPr lang="en-GB" sz="3200" b="1" spc="-30" dirty="0">
                    <a:latin typeface="Century Gothic" panose="020B0502020202020204" pitchFamily="34" charset="0"/>
                  </a:rPr>
                </a:br>
                <a:r>
                  <a:rPr lang="en-GB" sz="3200" b="1" spc="-30" dirty="0">
                    <a:latin typeface="Century Gothic" panose="020B0502020202020204" pitchFamily="34" charset="0"/>
                  </a:rPr>
                  <a:t>of a particular error</a:t>
                </a:r>
                <a:r>
                  <a:rPr lang="en-GB" sz="3200" spc="-30" dirty="0">
                    <a:latin typeface="Century Gothic" panose="020B0502020202020204" pitchFamily="34" charset="0"/>
                  </a:rPr>
                  <a:t>; instead, it is the </a:t>
                </a:r>
                <a:r>
                  <a:rPr lang="en-GB" sz="3200" b="1" spc="-30" dirty="0">
                    <a:latin typeface="Century Gothic" panose="020B0502020202020204" pitchFamily="34" charset="0"/>
                  </a:rPr>
                  <a:t>probability that a statistical test</a:t>
                </a:r>
                <a:r>
                  <a:rPr lang="en-GB" sz="3200" spc="-30" dirty="0">
                    <a:latin typeface="Century Gothic" panose="020B0502020202020204" pitchFamily="34" charset="0"/>
                  </a:rPr>
                  <a:t> </a:t>
                </a:r>
                <a:r>
                  <a:rPr lang="en-GB" sz="3200" b="1" spc="-30" dirty="0">
                    <a:latin typeface="Century Gothic" panose="020B0502020202020204" pitchFamily="34" charset="0"/>
                  </a:rPr>
                  <a:t>will reach a particular correct conclusion</a:t>
                </a:r>
                <a:endParaRPr lang="en-GB" sz="3200" spc="-30" dirty="0">
                  <a:latin typeface="Century Gothic" panose="020B0502020202020204" pitchFamily="34" charset="0"/>
                </a:endParaRPr>
              </a:p>
            </p:txBody>
          </p:sp>
        </mc:Choice>
        <mc:Fallback xmlns="">
          <p:sp>
            <p:nvSpPr>
              <p:cNvPr id="3" name="Content Placeholder 2">
                <a:extLst>
                  <a:ext uri="{FF2B5EF4-FFF2-40B4-BE49-F238E27FC236}">
                    <a16:creationId xmlns:a16="http://schemas.microsoft.com/office/drawing/2014/main" id="{60BFDF22-8EE1-43B8-B836-C655429FE599}"/>
                  </a:ext>
                </a:extLst>
              </p:cNvPr>
              <p:cNvSpPr>
                <a:spLocks noGrp="1" noRot="1" noChangeAspect="1" noMove="1" noResize="1" noEditPoints="1" noAdjustHandles="1" noChangeArrowheads="1" noChangeShapeType="1" noTextEdit="1"/>
              </p:cNvSpPr>
              <p:nvPr>
                <p:ph idx="1"/>
              </p:nvPr>
            </p:nvSpPr>
            <p:spPr>
              <a:xfrm>
                <a:off x="843915" y="1828800"/>
                <a:ext cx="8370570" cy="5334001"/>
              </a:xfr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0363329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5">
            <a:extLst>
              <a:ext uri="{FF2B5EF4-FFF2-40B4-BE49-F238E27FC236}">
                <a16:creationId xmlns:a16="http://schemas.microsoft.com/office/drawing/2014/main" id="{E99813EA-543A-418D-8412-2A2485ACDFE8}"/>
              </a:ext>
            </a:extLst>
          </p:cNvPr>
          <p:cNvSpPr/>
          <p:nvPr/>
        </p:nvSpPr>
        <p:spPr>
          <a:xfrm>
            <a:off x="-18288" y="2388246"/>
            <a:ext cx="10076688" cy="340295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dirty="0"/>
          </a:p>
        </p:txBody>
      </p:sp>
      <p:sp>
        <p:nvSpPr>
          <p:cNvPr id="5" name="object 3"/>
          <p:cNvSpPr/>
          <p:nvPr/>
        </p:nvSpPr>
        <p:spPr>
          <a:xfrm>
            <a:off x="0" y="1094731"/>
            <a:ext cx="10058400" cy="129351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381000" y="1741488"/>
            <a:ext cx="9031606" cy="1346522"/>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Module 6, Session 2A</a:t>
            </a:r>
            <a:endParaRPr sz="4800" b="1" spc="-100" dirty="0">
              <a:solidFill>
                <a:srgbClr val="ECCE18"/>
              </a:solidFill>
              <a:latin typeface="Century Gothic" panose="020B0502020202020204" pitchFamily="34" charset="0"/>
              <a:cs typeface="Gill Sans MT"/>
            </a:endParaRPr>
          </a:p>
          <a:p>
            <a:pPr marL="12700">
              <a:lnSpc>
                <a:spcPts val="5000"/>
              </a:lnSpc>
            </a:pPr>
            <a:r>
              <a:rPr lang="en-US" sz="4400" spc="-180" dirty="0">
                <a:solidFill>
                  <a:schemeClr val="bg1"/>
                </a:solidFill>
                <a:latin typeface="Century Gothic" panose="020B0502020202020204" pitchFamily="34" charset="0"/>
              </a:rPr>
              <a:t>Tracking results/changes</a:t>
            </a:r>
            <a:endParaRPr sz="4400" spc="-18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6635504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D3A78-23DB-4B5B-A0E9-77AB214ED320}"/>
              </a:ext>
            </a:extLst>
          </p:cNvPr>
          <p:cNvSpPr>
            <a:spLocks noGrp="1"/>
          </p:cNvSpPr>
          <p:nvPr>
            <p:ph type="title"/>
          </p:nvPr>
        </p:nvSpPr>
        <p:spPr>
          <a:xfrm>
            <a:off x="228600" y="522513"/>
            <a:ext cx="9448800" cy="609600"/>
          </a:xfrm>
        </p:spPr>
        <p:txBody>
          <a:bodyPr/>
          <a:lstStyle/>
          <a:p>
            <a:r>
              <a:rPr lang="en-GB" sz="3800" b="1" kern="1200" spc="-140" dirty="0">
                <a:solidFill>
                  <a:srgbClr val="ECCE18"/>
                </a:solidFill>
                <a:latin typeface="Century Gothic" panose="020B0502020202020204" pitchFamily="34" charset="0"/>
                <a:ea typeface="+mn-ea"/>
              </a:rPr>
              <a:t>Factors That Influence the Power of a Study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0BFDF22-8EE1-43B8-B836-C655429FE599}"/>
                  </a:ext>
                </a:extLst>
              </p:cNvPr>
              <p:cNvSpPr>
                <a:spLocks noGrp="1"/>
              </p:cNvSpPr>
              <p:nvPr>
                <p:ph idx="1"/>
              </p:nvPr>
            </p:nvSpPr>
            <p:spPr>
              <a:xfrm>
                <a:off x="609600" y="1676400"/>
                <a:ext cx="9144000" cy="5791201"/>
              </a:xfrm>
            </p:spPr>
            <p:txBody>
              <a:bodyPr/>
              <a:lstStyle/>
              <a:p>
                <a:pPr marL="403225" indent="-403225" algn="l">
                  <a:spcAft>
                    <a:spcPts val="1200"/>
                  </a:spcAft>
                  <a:buClr>
                    <a:srgbClr val="FF0000"/>
                  </a:buClr>
                  <a:buFont typeface="Wingdings" panose="05000000000000000000" pitchFamily="2" charset="2"/>
                  <a:buChar char="§"/>
                </a:pPr>
                <a:r>
                  <a:rPr lang="en-US" sz="3200" spc="-100" dirty="0">
                    <a:latin typeface="Century Gothic" panose="020B0502020202020204" pitchFamily="34" charset="0"/>
                  </a:rPr>
                  <a:t>Sample size: Increasing sample size </a:t>
                </a:r>
                <a:br>
                  <a:rPr lang="en-US" sz="3200" spc="-100" dirty="0">
                    <a:latin typeface="Century Gothic" panose="020B0502020202020204" pitchFamily="34" charset="0"/>
                  </a:rPr>
                </a:br>
                <a:r>
                  <a:rPr lang="en-US" sz="3200" spc="-100" dirty="0">
                    <a:latin typeface="Century Gothic" panose="020B0502020202020204" pitchFamily="34" charset="0"/>
                  </a:rPr>
                  <a:t>increases power</a:t>
                </a:r>
              </a:p>
              <a:p>
                <a:pPr marL="403225" indent="-403225" algn="l">
                  <a:spcAft>
                    <a:spcPts val="1200"/>
                  </a:spcAft>
                  <a:buClr>
                    <a:srgbClr val="FF0000"/>
                  </a:buClr>
                  <a:buFont typeface="Wingdings" panose="05000000000000000000" pitchFamily="2" charset="2"/>
                  <a:buChar char="§"/>
                </a:pPr>
                <a:r>
                  <a:rPr lang="en-US" sz="3200" spc="-100" dirty="0">
                    <a:latin typeface="Century Gothic" panose="020B0502020202020204" pitchFamily="34" charset="0"/>
                  </a:rPr>
                  <a:t>The variability of the observation: Power increases as variability of the observation decreases</a:t>
                </a:r>
              </a:p>
              <a:p>
                <a:pPr marL="403225" indent="-403225" algn="l">
                  <a:spcAft>
                    <a:spcPts val="1200"/>
                  </a:spcAft>
                  <a:buClr>
                    <a:srgbClr val="FF0000"/>
                  </a:buClr>
                  <a:buFont typeface="Wingdings" panose="05000000000000000000" pitchFamily="2" charset="2"/>
                  <a:buChar char="§"/>
                </a:pPr>
                <a:r>
                  <a:rPr lang="en-US" sz="3200" spc="-100" dirty="0">
                    <a:latin typeface="Century Gothic" panose="020B0502020202020204" pitchFamily="34" charset="0"/>
                  </a:rPr>
                  <a:t>The effect size: Power increases as the effect size of interest increases</a:t>
                </a:r>
              </a:p>
              <a:p>
                <a:pPr marL="403225" indent="-403225" algn="l">
                  <a:spcAft>
                    <a:spcPts val="1200"/>
                  </a:spcAft>
                  <a:buClr>
                    <a:srgbClr val="FF0000"/>
                  </a:buClr>
                  <a:buFont typeface="Wingdings" panose="05000000000000000000" pitchFamily="2" charset="2"/>
                  <a:buChar char="§"/>
                </a:pPr>
                <a:r>
                  <a:rPr lang="en-US" sz="3200" spc="-100" dirty="0">
                    <a:latin typeface="Century Gothic" panose="020B0502020202020204" pitchFamily="34" charset="0"/>
                  </a:rPr>
                  <a:t>Significance level: The power is greater if the significance level is larger. That is, type I error increases as the type II error (</a:t>
                </a:r>
                <a14:m>
                  <m:oMath xmlns:m="http://schemas.openxmlformats.org/officeDocument/2006/math">
                    <m:r>
                      <a:rPr lang="en-US" sz="3200" i="1" spc="-100">
                        <a:latin typeface="Cambria Math" panose="02040503050406030204" pitchFamily="18" charset="0"/>
                        <a:ea typeface="Cambria Math" panose="02040503050406030204" pitchFamily="18" charset="0"/>
                      </a:rPr>
                      <m:t>∝) </m:t>
                    </m:r>
                  </m:oMath>
                </a14:m>
                <a:r>
                  <a:rPr lang="en-US" sz="3200" spc="-100" dirty="0">
                    <a:latin typeface="Century Gothic" panose="020B0502020202020204" pitchFamily="34" charset="0"/>
                    <a:ea typeface="Cambria Math" panose="02040503050406030204" pitchFamily="18" charset="0"/>
                  </a:rPr>
                  <a:t>decreases</a:t>
                </a:r>
                <a:endParaRPr lang="en-US" sz="3200" spc="-100" dirty="0">
                  <a:latin typeface="Century Gothic" panose="020B0502020202020204" pitchFamily="34" charset="0"/>
                </a:endParaRPr>
              </a:p>
            </p:txBody>
          </p:sp>
        </mc:Choice>
        <mc:Fallback xmlns="">
          <p:sp>
            <p:nvSpPr>
              <p:cNvPr id="3" name="Content Placeholder 2">
                <a:extLst>
                  <a:ext uri="{FF2B5EF4-FFF2-40B4-BE49-F238E27FC236}">
                    <a16:creationId xmlns:a16="http://schemas.microsoft.com/office/drawing/2014/main" id="{60BFDF22-8EE1-43B8-B836-C655429FE599}"/>
                  </a:ext>
                </a:extLst>
              </p:cNvPr>
              <p:cNvSpPr>
                <a:spLocks noGrp="1" noRot="1" noChangeAspect="1" noMove="1" noResize="1" noEditPoints="1" noAdjustHandles="1" noChangeArrowheads="1" noChangeShapeType="1" noTextEdit="1"/>
              </p:cNvSpPr>
              <p:nvPr>
                <p:ph idx="1"/>
              </p:nvPr>
            </p:nvSpPr>
            <p:spPr>
              <a:xfrm>
                <a:off x="609600" y="1676400"/>
                <a:ext cx="9144000" cy="5791201"/>
              </a:xfr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3740996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BFDF22-8EE1-43B8-B836-C655429FE599}"/>
              </a:ext>
            </a:extLst>
          </p:cNvPr>
          <p:cNvSpPr>
            <a:spLocks noGrp="1"/>
          </p:cNvSpPr>
          <p:nvPr>
            <p:ph idx="1"/>
          </p:nvPr>
        </p:nvSpPr>
        <p:spPr>
          <a:xfrm>
            <a:off x="457200" y="1785257"/>
            <a:ext cx="9144000" cy="5486401"/>
          </a:xfrm>
        </p:spPr>
        <p:txBody>
          <a:bodyPr/>
          <a:lstStyle/>
          <a:p>
            <a:pPr marL="403225" lvl="0" indent="-403225" algn="l">
              <a:spcAft>
                <a:spcPts val="2400"/>
              </a:spcAft>
              <a:buClr>
                <a:srgbClr val="FF0000"/>
              </a:buClr>
              <a:buFont typeface="Wingdings" panose="05000000000000000000" pitchFamily="2" charset="2"/>
              <a:buChar char="§"/>
            </a:pPr>
            <a:r>
              <a:rPr lang="en-GB" sz="3200" spc="-30" dirty="0">
                <a:latin typeface="Century Gothic" panose="020B0502020202020204" pitchFamily="34" charset="0"/>
              </a:rPr>
              <a:t>Treatment on the treated estimate (TOT)</a:t>
            </a:r>
          </a:p>
          <a:p>
            <a:pPr marL="403225" lvl="0" indent="-403225" algn="l">
              <a:spcAft>
                <a:spcPts val="2400"/>
              </a:spcAft>
              <a:buClr>
                <a:srgbClr val="FF0000"/>
              </a:buClr>
              <a:buFont typeface="Wingdings" panose="05000000000000000000" pitchFamily="2" charset="2"/>
              <a:buChar char="§"/>
            </a:pPr>
            <a:r>
              <a:rPr lang="en-GB" sz="3200" spc="-30" dirty="0">
                <a:latin typeface="Century Gothic" panose="020B0502020202020204" pitchFamily="34" charset="0"/>
              </a:rPr>
              <a:t>Remember: The ITT and TOT estimates will </a:t>
            </a:r>
            <a:br>
              <a:rPr lang="en-GB" sz="3200" spc="-30" dirty="0">
                <a:latin typeface="Century Gothic" panose="020B0502020202020204" pitchFamily="34" charset="0"/>
              </a:rPr>
            </a:br>
            <a:r>
              <a:rPr lang="en-GB" sz="3200" spc="-30" dirty="0">
                <a:latin typeface="Century Gothic" panose="020B0502020202020204" pitchFamily="34" charset="0"/>
              </a:rPr>
              <a:t>be the same when there is full compliance; that is, when all units to whom a program has been offered actually decide to </a:t>
            </a:r>
            <a:br>
              <a:rPr lang="en-GB" sz="3200" spc="-30" dirty="0">
                <a:latin typeface="Century Gothic" panose="020B0502020202020204" pitchFamily="34" charset="0"/>
              </a:rPr>
            </a:br>
            <a:r>
              <a:rPr lang="en-GB" sz="3200" spc="-30" dirty="0">
                <a:latin typeface="Century Gothic" panose="020B0502020202020204" pitchFamily="34" charset="0"/>
              </a:rPr>
              <a:t>enroll in it</a:t>
            </a:r>
            <a:endParaRPr lang="en-US" sz="3200" spc="-30" dirty="0">
              <a:latin typeface="Century Gothic" panose="020B0502020202020204" pitchFamily="34" charset="0"/>
            </a:endParaRPr>
          </a:p>
          <a:p>
            <a:pPr marL="403225" indent="-403225" algn="l">
              <a:spcAft>
                <a:spcPts val="2400"/>
              </a:spcAft>
              <a:buClr>
                <a:srgbClr val="FF0000"/>
              </a:buClr>
              <a:buFont typeface="Wingdings" panose="05000000000000000000" pitchFamily="2" charset="2"/>
              <a:buChar char="§"/>
            </a:pPr>
            <a:r>
              <a:rPr lang="en-US" sz="3200" b="1" spc="-30" dirty="0">
                <a:latin typeface="Century Gothic" panose="020B0502020202020204" pitchFamily="34" charset="0"/>
              </a:rPr>
              <a:t>Discuss results based on program objectives</a:t>
            </a:r>
          </a:p>
        </p:txBody>
      </p:sp>
      <p:sp>
        <p:nvSpPr>
          <p:cNvPr id="4" name="Title 1">
            <a:extLst>
              <a:ext uri="{FF2B5EF4-FFF2-40B4-BE49-F238E27FC236}">
                <a16:creationId xmlns:a16="http://schemas.microsoft.com/office/drawing/2014/main" id="{BE194237-BC9A-4CDF-9B57-42FE982E0419}"/>
              </a:ext>
            </a:extLst>
          </p:cNvPr>
          <p:cNvSpPr txBox="1">
            <a:spLocks/>
          </p:cNvSpPr>
          <p:nvPr/>
        </p:nvSpPr>
        <p:spPr>
          <a:xfrm>
            <a:off x="304800" y="522513"/>
            <a:ext cx="9448800" cy="609600"/>
          </a:xfrm>
        </p:spPr>
        <p:txBody>
          <a:bodyPr/>
          <a:lstStyle>
            <a:lvl1pPr eaLnBrk="1" hangingPunct="1">
              <a:defRPr>
                <a:latin typeface="+mj-lt"/>
                <a:ea typeface="+mj-ea"/>
                <a:cs typeface="+mj-cs"/>
              </a:defRPr>
            </a:lvl1pPr>
          </a:lstStyle>
          <a:p>
            <a:r>
              <a:rPr lang="en-US" sz="3800" b="1" spc="-40" dirty="0">
                <a:solidFill>
                  <a:srgbClr val="ECCE18"/>
                </a:solidFill>
                <a:latin typeface="Century Gothic" panose="020B0502020202020204" pitchFamily="34" charset="0"/>
                <a:ea typeface="+mn-ea"/>
              </a:rPr>
              <a:t>Interpretation and Discussion of Results</a:t>
            </a:r>
            <a:endParaRPr lang="en-GB" sz="3800" b="1" kern="1200" spc="-40" dirty="0">
              <a:solidFill>
                <a:srgbClr val="ECCE18"/>
              </a:solidFill>
              <a:latin typeface="Century Gothic" panose="020B0502020202020204" pitchFamily="34" charset="0"/>
              <a:ea typeface="+mn-ea"/>
            </a:endParaRPr>
          </a:p>
        </p:txBody>
      </p:sp>
      <p:sp>
        <p:nvSpPr>
          <p:cNvPr id="6" name="Title 5">
            <a:extLst>
              <a:ext uri="{FF2B5EF4-FFF2-40B4-BE49-F238E27FC236}">
                <a16:creationId xmlns:a16="http://schemas.microsoft.com/office/drawing/2014/main" id="{59C2A9AA-F92E-4250-A378-298FF2802B34}"/>
              </a:ext>
            </a:extLst>
          </p:cNvPr>
          <p:cNvSpPr>
            <a:spLocks noGrp="1"/>
          </p:cNvSpPr>
          <p:nvPr>
            <p:ph type="title"/>
          </p:nvPr>
        </p:nvSpPr>
        <p:spPr/>
        <p:txBody>
          <a:bodyPr/>
          <a:lstStyle/>
          <a:p>
            <a:endParaRPr lang="en-US" dirty="0"/>
          </a:p>
        </p:txBody>
      </p:sp>
    </p:spTree>
    <p:extLst>
      <p:ext uri="{BB962C8B-B14F-4D97-AF65-F5344CB8AC3E}">
        <p14:creationId xmlns:p14="http://schemas.microsoft.com/office/powerpoint/2010/main" val="1643141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5">
            <a:extLst>
              <a:ext uri="{FF2B5EF4-FFF2-40B4-BE49-F238E27FC236}">
                <a16:creationId xmlns:a16="http://schemas.microsoft.com/office/drawing/2014/main" id="{E99813EA-543A-418D-8412-2A2485ACDFE8}"/>
              </a:ext>
            </a:extLst>
          </p:cNvPr>
          <p:cNvSpPr/>
          <p:nvPr/>
        </p:nvSpPr>
        <p:spPr>
          <a:xfrm>
            <a:off x="-18288" y="2388246"/>
            <a:ext cx="10076688" cy="340295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dirty="0"/>
          </a:p>
        </p:txBody>
      </p:sp>
      <p:sp>
        <p:nvSpPr>
          <p:cNvPr id="5" name="object 3"/>
          <p:cNvSpPr/>
          <p:nvPr/>
        </p:nvSpPr>
        <p:spPr>
          <a:xfrm>
            <a:off x="0" y="1094731"/>
            <a:ext cx="10058400" cy="129351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304800" y="1741488"/>
            <a:ext cx="9107806" cy="1346522"/>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Qualitative Designs</a:t>
            </a:r>
          </a:p>
          <a:p>
            <a:pPr marL="12700">
              <a:lnSpc>
                <a:spcPts val="5000"/>
              </a:lnSpc>
            </a:pPr>
            <a:r>
              <a:rPr lang="en-US" sz="4400" spc="-180" dirty="0">
                <a:solidFill>
                  <a:schemeClr val="bg1"/>
                </a:solidFill>
                <a:latin typeface="Century Gothic" panose="020B0502020202020204" pitchFamily="34" charset="0"/>
              </a:rPr>
              <a:t>for data collection and analysis</a:t>
            </a:r>
          </a:p>
        </p:txBody>
      </p:sp>
    </p:spTree>
    <p:extLst>
      <p:ext uri="{BB962C8B-B14F-4D97-AF65-F5344CB8AC3E}">
        <p14:creationId xmlns:p14="http://schemas.microsoft.com/office/powerpoint/2010/main" val="38538722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BFDF22-8EE1-43B8-B836-C655429FE599}"/>
              </a:ext>
            </a:extLst>
          </p:cNvPr>
          <p:cNvSpPr>
            <a:spLocks noGrp="1"/>
          </p:cNvSpPr>
          <p:nvPr>
            <p:ph idx="1"/>
          </p:nvPr>
        </p:nvSpPr>
        <p:spPr>
          <a:xfrm>
            <a:off x="609600" y="1752600"/>
            <a:ext cx="9144000" cy="5486401"/>
          </a:xfrm>
        </p:spPr>
        <p:txBody>
          <a:bodyPr/>
          <a:lstStyle/>
          <a:p>
            <a:pPr algn="l">
              <a:spcAft>
                <a:spcPts val="900"/>
              </a:spcAft>
            </a:pPr>
            <a:r>
              <a:rPr lang="en-US" sz="3200" b="1" spc="-40" dirty="0">
                <a:latin typeface="Century Gothic" panose="020B0502020202020204" pitchFamily="34" charset="0"/>
              </a:rPr>
              <a:t>Phenomenology</a:t>
            </a:r>
          </a:p>
          <a:p>
            <a:pPr marL="631825" lvl="1" indent="-403225" algn="l">
              <a:spcAft>
                <a:spcPts val="1800"/>
              </a:spcAft>
              <a:buClr>
                <a:srgbClr val="FF0000"/>
              </a:buClr>
              <a:buFont typeface="Wingdings" panose="05000000000000000000" pitchFamily="2" charset="2"/>
              <a:buChar char="§"/>
            </a:pPr>
            <a:r>
              <a:rPr lang="en-US" sz="3000" spc="-40" dirty="0">
                <a:latin typeface="Century Gothic" panose="020B0502020202020204" pitchFamily="34" charset="0"/>
              </a:rPr>
              <a:t>Purpose: to describe experiences as they </a:t>
            </a:r>
            <a:br>
              <a:rPr lang="en-US" sz="3000" spc="-40" dirty="0">
                <a:latin typeface="Century Gothic" panose="020B0502020202020204" pitchFamily="34" charset="0"/>
              </a:rPr>
            </a:br>
            <a:r>
              <a:rPr lang="en-US" sz="3000" spc="-40" dirty="0">
                <a:latin typeface="Century Gothic" panose="020B0502020202020204" pitchFamily="34" charset="0"/>
              </a:rPr>
              <a:t>are lived</a:t>
            </a:r>
          </a:p>
          <a:p>
            <a:pPr algn="l">
              <a:spcAft>
                <a:spcPts val="900"/>
              </a:spcAft>
            </a:pPr>
            <a:r>
              <a:rPr lang="en-US" sz="3200" b="1" spc="-40" dirty="0">
                <a:latin typeface="Century Gothic" panose="020B0502020202020204" pitchFamily="34" charset="0"/>
              </a:rPr>
              <a:t>Grounded theory</a:t>
            </a:r>
          </a:p>
          <a:p>
            <a:pPr marL="631825" lvl="1" indent="-403225" algn="l">
              <a:spcAft>
                <a:spcPts val="1800"/>
              </a:spcAft>
              <a:buClr>
                <a:srgbClr val="FF0000"/>
              </a:buClr>
              <a:buFont typeface="Wingdings" panose="05000000000000000000" pitchFamily="2" charset="2"/>
              <a:buChar char="§"/>
            </a:pPr>
            <a:r>
              <a:rPr lang="en-US" sz="3000" spc="-40" dirty="0">
                <a:latin typeface="Century Gothic" panose="020B0502020202020204" pitchFamily="34" charset="0"/>
              </a:rPr>
              <a:t>Purpose: theory development</a:t>
            </a:r>
          </a:p>
          <a:p>
            <a:pPr algn="l">
              <a:spcAft>
                <a:spcPts val="900"/>
              </a:spcAft>
            </a:pPr>
            <a:r>
              <a:rPr lang="en-US" sz="3200" b="1" spc="-40" dirty="0">
                <a:latin typeface="Century Gothic" panose="020B0502020202020204" pitchFamily="34" charset="0"/>
              </a:rPr>
              <a:t>Ethnography</a:t>
            </a:r>
          </a:p>
          <a:p>
            <a:pPr marL="631825" lvl="1" indent="-403225" algn="l">
              <a:spcAft>
                <a:spcPts val="1200"/>
              </a:spcAft>
              <a:buClr>
                <a:srgbClr val="FF0000"/>
              </a:buClr>
              <a:buFont typeface="Wingdings" panose="05000000000000000000" pitchFamily="2" charset="2"/>
              <a:buChar char="§"/>
            </a:pPr>
            <a:r>
              <a:rPr lang="en-US" sz="3000" spc="-40" dirty="0">
                <a:latin typeface="Century Gothic" panose="020B0502020202020204" pitchFamily="34" charset="0"/>
              </a:rPr>
              <a:t>Purpose: to describe a culture's characteristics and its impact on the behaviour/outcome we are interested in</a:t>
            </a:r>
          </a:p>
        </p:txBody>
      </p:sp>
      <p:sp>
        <p:nvSpPr>
          <p:cNvPr id="4" name="Title 1">
            <a:extLst>
              <a:ext uri="{FF2B5EF4-FFF2-40B4-BE49-F238E27FC236}">
                <a16:creationId xmlns:a16="http://schemas.microsoft.com/office/drawing/2014/main" id="{78C6A53E-55ED-4777-9105-F9935DABF66F}"/>
              </a:ext>
            </a:extLst>
          </p:cNvPr>
          <p:cNvSpPr txBox="1">
            <a:spLocks/>
          </p:cNvSpPr>
          <p:nvPr/>
        </p:nvSpPr>
        <p:spPr>
          <a:xfrm>
            <a:off x="609600" y="457200"/>
            <a:ext cx="8370570" cy="599524"/>
          </a:xfrm>
        </p:spPr>
        <p:txBody>
          <a:bodyPr/>
          <a:lstStyle>
            <a:lvl1pPr eaLnBrk="1" hangingPunct="1">
              <a:defRPr>
                <a:latin typeface="+mj-lt"/>
                <a:ea typeface="+mj-ea"/>
                <a:cs typeface="+mj-cs"/>
              </a:defRPr>
            </a:lvl1pPr>
          </a:lstStyle>
          <a:p>
            <a:r>
              <a:rPr lang="en-GB" sz="4800" b="1" spc="-100" dirty="0">
                <a:solidFill>
                  <a:srgbClr val="ECCE18"/>
                </a:solidFill>
                <a:latin typeface="Century Gothic" panose="020B0502020202020204" pitchFamily="34" charset="0"/>
                <a:ea typeface="+mn-ea"/>
              </a:rPr>
              <a:t>Study Designs</a:t>
            </a:r>
            <a:endParaRPr lang="en-GB" sz="4800" b="1" kern="1200" spc="-100" dirty="0">
              <a:solidFill>
                <a:srgbClr val="ECCE18"/>
              </a:solidFill>
              <a:latin typeface="Century Gothic" panose="020B0502020202020204" pitchFamily="34" charset="0"/>
              <a:ea typeface="+mn-ea"/>
            </a:endParaRPr>
          </a:p>
        </p:txBody>
      </p:sp>
    </p:spTree>
    <p:extLst>
      <p:ext uri="{BB962C8B-B14F-4D97-AF65-F5344CB8AC3E}">
        <p14:creationId xmlns:p14="http://schemas.microsoft.com/office/powerpoint/2010/main" val="37754269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BFDF22-8EE1-43B8-B836-C655429FE599}"/>
              </a:ext>
            </a:extLst>
          </p:cNvPr>
          <p:cNvSpPr>
            <a:spLocks noGrp="1"/>
          </p:cNvSpPr>
          <p:nvPr>
            <p:ph idx="1"/>
          </p:nvPr>
        </p:nvSpPr>
        <p:spPr>
          <a:xfrm>
            <a:off x="609600" y="1752600"/>
            <a:ext cx="9144000" cy="5486401"/>
          </a:xfrm>
        </p:spPr>
        <p:txBody>
          <a:bodyPr/>
          <a:lstStyle/>
          <a:p>
            <a:pPr>
              <a:spcAft>
                <a:spcPts val="900"/>
              </a:spcAft>
            </a:pPr>
            <a:r>
              <a:rPr lang="en-US" sz="3200" b="1" dirty="0">
                <a:latin typeface="Century Gothic" panose="020B0502020202020204" pitchFamily="34" charset="0"/>
              </a:rPr>
              <a:t>Narratives</a:t>
            </a:r>
          </a:p>
          <a:p>
            <a:pPr marL="576263" lvl="1" indent="-401638">
              <a:spcAft>
                <a:spcPts val="2400"/>
              </a:spcAft>
              <a:buClr>
                <a:srgbClr val="FF0000"/>
              </a:buClr>
              <a:buFont typeface="Wingdings" panose="05000000000000000000" pitchFamily="2" charset="2"/>
              <a:buChar char="§"/>
            </a:pPr>
            <a:r>
              <a:rPr lang="en-US" sz="3200" dirty="0">
                <a:latin typeface="Century Gothic" panose="020B0502020202020204" pitchFamily="34" charset="0"/>
              </a:rPr>
              <a:t>Purpose: describe and examine events </a:t>
            </a:r>
            <a:br>
              <a:rPr lang="en-US" sz="3200" dirty="0">
                <a:latin typeface="Century Gothic" panose="020B0502020202020204" pitchFamily="34" charset="0"/>
              </a:rPr>
            </a:br>
            <a:r>
              <a:rPr lang="en-US" sz="3200" dirty="0">
                <a:latin typeface="Century Gothic" panose="020B0502020202020204" pitchFamily="34" charset="0"/>
              </a:rPr>
              <a:t>of the past to understand the present </a:t>
            </a:r>
            <a:br>
              <a:rPr lang="en-US" sz="3200" dirty="0">
                <a:latin typeface="Century Gothic" panose="020B0502020202020204" pitchFamily="34" charset="0"/>
              </a:rPr>
            </a:br>
            <a:r>
              <a:rPr lang="en-US" sz="3200" dirty="0">
                <a:latin typeface="Century Gothic" panose="020B0502020202020204" pitchFamily="34" charset="0"/>
              </a:rPr>
              <a:t>and anticipate potential future effects</a:t>
            </a:r>
          </a:p>
          <a:p>
            <a:pPr>
              <a:spcAft>
                <a:spcPts val="900"/>
              </a:spcAft>
            </a:pPr>
            <a:r>
              <a:rPr lang="en-US" sz="3200" b="1" dirty="0">
                <a:latin typeface="Century Gothic" panose="020B0502020202020204" pitchFamily="34" charset="0"/>
              </a:rPr>
              <a:t>Case study</a:t>
            </a:r>
          </a:p>
          <a:p>
            <a:pPr marL="576263" lvl="1" indent="-401638">
              <a:spcAft>
                <a:spcPts val="900"/>
              </a:spcAft>
              <a:buClr>
                <a:srgbClr val="FF0000"/>
              </a:buClr>
              <a:buFont typeface="Wingdings" panose="05000000000000000000" pitchFamily="2" charset="2"/>
              <a:buChar char="§"/>
            </a:pPr>
            <a:r>
              <a:rPr lang="en-US" sz="3200" dirty="0">
                <a:latin typeface="Century Gothic" panose="020B0502020202020204" pitchFamily="34" charset="0"/>
              </a:rPr>
              <a:t>Purpose: describe, in-depth, the experience of one person, family, group, community, or institution</a:t>
            </a:r>
          </a:p>
        </p:txBody>
      </p:sp>
      <p:sp>
        <p:nvSpPr>
          <p:cNvPr id="4" name="Title 1">
            <a:extLst>
              <a:ext uri="{FF2B5EF4-FFF2-40B4-BE49-F238E27FC236}">
                <a16:creationId xmlns:a16="http://schemas.microsoft.com/office/drawing/2014/main" id="{B06A8646-E427-4014-8B56-EFCD0C16F053}"/>
              </a:ext>
            </a:extLst>
          </p:cNvPr>
          <p:cNvSpPr txBox="1">
            <a:spLocks/>
          </p:cNvSpPr>
          <p:nvPr/>
        </p:nvSpPr>
        <p:spPr>
          <a:xfrm>
            <a:off x="609600" y="457200"/>
            <a:ext cx="8370570" cy="599524"/>
          </a:xfrm>
        </p:spPr>
        <p:txBody>
          <a:bodyPr/>
          <a:lstStyle>
            <a:lvl1pPr eaLnBrk="1" hangingPunct="1">
              <a:defRPr>
                <a:latin typeface="+mj-lt"/>
                <a:ea typeface="+mj-ea"/>
                <a:cs typeface="+mj-cs"/>
              </a:defRPr>
            </a:lvl1pPr>
          </a:lstStyle>
          <a:p>
            <a:r>
              <a:rPr lang="en-GB" sz="4800" b="1" spc="-100" dirty="0">
                <a:solidFill>
                  <a:srgbClr val="ECCE18"/>
                </a:solidFill>
                <a:latin typeface="Century Gothic" panose="020B0502020202020204" pitchFamily="34" charset="0"/>
                <a:ea typeface="+mn-ea"/>
              </a:rPr>
              <a:t>Study Designs</a:t>
            </a:r>
            <a:endParaRPr lang="en-GB" sz="4800" b="1" kern="1200" spc="-100" dirty="0">
              <a:solidFill>
                <a:srgbClr val="ECCE18"/>
              </a:solidFill>
              <a:latin typeface="Century Gothic" panose="020B0502020202020204" pitchFamily="34" charset="0"/>
              <a:ea typeface="+mn-ea"/>
            </a:endParaRPr>
          </a:p>
        </p:txBody>
      </p:sp>
    </p:spTree>
    <p:extLst>
      <p:ext uri="{BB962C8B-B14F-4D97-AF65-F5344CB8AC3E}">
        <p14:creationId xmlns:p14="http://schemas.microsoft.com/office/powerpoint/2010/main" val="25199985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BFDF22-8EE1-43B8-B836-C655429FE599}"/>
              </a:ext>
            </a:extLst>
          </p:cNvPr>
          <p:cNvSpPr>
            <a:spLocks noGrp="1"/>
          </p:cNvSpPr>
          <p:nvPr>
            <p:ph idx="1"/>
          </p:nvPr>
        </p:nvSpPr>
        <p:spPr>
          <a:xfrm>
            <a:off x="609600" y="1600200"/>
            <a:ext cx="8991600" cy="5943600"/>
          </a:xfrm>
        </p:spPr>
        <p:txBody>
          <a:bodyPr/>
          <a:lstStyle/>
          <a:p>
            <a:pPr>
              <a:lnSpc>
                <a:spcPts val="3600"/>
              </a:lnSpc>
              <a:spcAft>
                <a:spcPts val="900"/>
              </a:spcAft>
            </a:pPr>
            <a:r>
              <a:rPr lang="en-GB" sz="3200" b="1" spc="-30" dirty="0">
                <a:latin typeface="Century Gothic" panose="020B0502020202020204" pitchFamily="34" charset="0"/>
              </a:rPr>
              <a:t>Qualitative sampling is generally “purposive”</a:t>
            </a:r>
          </a:p>
          <a:p>
            <a:pPr marL="576263" lvl="1" indent="-401638">
              <a:lnSpc>
                <a:spcPts val="3600"/>
              </a:lnSpc>
              <a:spcAft>
                <a:spcPts val="2400"/>
              </a:spcAft>
              <a:buClr>
                <a:srgbClr val="FF0000"/>
              </a:buClr>
              <a:buFont typeface="Wingdings" panose="05000000000000000000" pitchFamily="2" charset="2"/>
              <a:buChar char="§"/>
            </a:pPr>
            <a:r>
              <a:rPr lang="en-GB" sz="3000" spc="-30" dirty="0">
                <a:latin typeface="Century Gothic" panose="020B0502020202020204" pitchFamily="34" charset="0"/>
              </a:rPr>
              <a:t>Respondents, settings, or events with particular characteristics that relate to the research question are selected to take part</a:t>
            </a:r>
          </a:p>
          <a:p>
            <a:pPr>
              <a:lnSpc>
                <a:spcPts val="3600"/>
              </a:lnSpc>
              <a:spcAft>
                <a:spcPts val="900"/>
              </a:spcAft>
            </a:pPr>
            <a:r>
              <a:rPr lang="en-GB" sz="3200" b="1" spc="-30" dirty="0">
                <a:latin typeface="Century Gothic" panose="020B0502020202020204" pitchFamily="34" charset="0"/>
              </a:rPr>
              <a:t>“Theoretical sampling” is a specific, theory-driven form of purposive sampling</a:t>
            </a:r>
          </a:p>
          <a:p>
            <a:pPr marL="576263" lvl="1" indent="-401638">
              <a:lnSpc>
                <a:spcPts val="3600"/>
              </a:lnSpc>
              <a:spcAft>
                <a:spcPts val="900"/>
              </a:spcAft>
              <a:buClr>
                <a:srgbClr val="FF0000"/>
              </a:buClr>
              <a:buFont typeface="Wingdings" panose="05000000000000000000" pitchFamily="2" charset="2"/>
              <a:buChar char="§"/>
            </a:pPr>
            <a:r>
              <a:rPr lang="en-GB" sz="3000" spc="-30" dirty="0">
                <a:latin typeface="Century Gothic" panose="020B0502020202020204" pitchFamily="34" charset="0"/>
              </a:rPr>
              <a:t>A small number of respondents selected and interviewed, a hypothesis is developed, and further respondents are selected who might challenge the hypothesis</a:t>
            </a:r>
          </a:p>
          <a:p>
            <a:pPr marL="174625" lvl="1" algn="r">
              <a:lnSpc>
                <a:spcPts val="3600"/>
              </a:lnSpc>
              <a:spcAft>
                <a:spcPts val="900"/>
              </a:spcAft>
              <a:buClr>
                <a:srgbClr val="FF0000"/>
              </a:buClr>
            </a:pPr>
            <a:r>
              <a:rPr lang="en-GB" sz="2800" i="1" spc="-30" dirty="0">
                <a:latin typeface="Century Gothic" panose="020B0502020202020204" pitchFamily="34" charset="0"/>
              </a:rPr>
              <a:t>– Glaser and Strauss, 1967 </a:t>
            </a:r>
          </a:p>
        </p:txBody>
      </p:sp>
      <p:sp>
        <p:nvSpPr>
          <p:cNvPr id="5" name="Title 4">
            <a:extLst>
              <a:ext uri="{FF2B5EF4-FFF2-40B4-BE49-F238E27FC236}">
                <a16:creationId xmlns:a16="http://schemas.microsoft.com/office/drawing/2014/main" id="{64F28B55-4BBD-47AD-A46A-47A71278DAEB}"/>
              </a:ext>
            </a:extLst>
          </p:cNvPr>
          <p:cNvSpPr>
            <a:spLocks noGrp="1"/>
          </p:cNvSpPr>
          <p:nvPr>
            <p:ph type="title"/>
          </p:nvPr>
        </p:nvSpPr>
        <p:spPr/>
        <p:txBody>
          <a:bodyPr/>
          <a:lstStyle/>
          <a:p>
            <a:endParaRPr lang="en-US" dirty="0"/>
          </a:p>
        </p:txBody>
      </p:sp>
      <p:sp>
        <p:nvSpPr>
          <p:cNvPr id="6" name="Title 1">
            <a:extLst>
              <a:ext uri="{FF2B5EF4-FFF2-40B4-BE49-F238E27FC236}">
                <a16:creationId xmlns:a16="http://schemas.microsoft.com/office/drawing/2014/main" id="{5A60ACFB-E424-4859-A3A8-E19A044A7B21}"/>
              </a:ext>
            </a:extLst>
          </p:cNvPr>
          <p:cNvSpPr txBox="1">
            <a:spLocks/>
          </p:cNvSpPr>
          <p:nvPr/>
        </p:nvSpPr>
        <p:spPr>
          <a:xfrm>
            <a:off x="609600" y="457200"/>
            <a:ext cx="8370570" cy="599524"/>
          </a:xfrm>
        </p:spPr>
        <p:txBody>
          <a:bodyPr/>
          <a:lstStyle>
            <a:lvl1pPr eaLnBrk="1" hangingPunct="1">
              <a:defRPr>
                <a:latin typeface="+mj-lt"/>
                <a:ea typeface="+mj-ea"/>
                <a:cs typeface="+mj-cs"/>
              </a:defRPr>
            </a:lvl1pPr>
          </a:lstStyle>
          <a:p>
            <a:r>
              <a:rPr lang="en-GB" sz="4800" b="1" spc="-100" dirty="0">
                <a:solidFill>
                  <a:srgbClr val="ECCE18"/>
                </a:solidFill>
                <a:latin typeface="Century Gothic" panose="020B0502020202020204" pitchFamily="34" charset="0"/>
                <a:ea typeface="+mn-ea"/>
              </a:rPr>
              <a:t>Sampling</a:t>
            </a:r>
            <a:endParaRPr lang="en-GB" sz="4800" b="1" kern="1200" spc="-100" dirty="0">
              <a:solidFill>
                <a:srgbClr val="ECCE18"/>
              </a:solidFill>
              <a:latin typeface="Century Gothic" panose="020B0502020202020204" pitchFamily="34" charset="0"/>
              <a:ea typeface="+mn-ea"/>
            </a:endParaRPr>
          </a:p>
        </p:txBody>
      </p:sp>
    </p:spTree>
    <p:extLst>
      <p:ext uri="{BB962C8B-B14F-4D97-AF65-F5344CB8AC3E}">
        <p14:creationId xmlns:p14="http://schemas.microsoft.com/office/powerpoint/2010/main" val="40260036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BFDF22-8EE1-43B8-B836-C655429FE599}"/>
              </a:ext>
            </a:extLst>
          </p:cNvPr>
          <p:cNvSpPr>
            <a:spLocks noGrp="1"/>
          </p:cNvSpPr>
          <p:nvPr>
            <p:ph idx="1"/>
          </p:nvPr>
        </p:nvSpPr>
        <p:spPr>
          <a:xfrm>
            <a:off x="952500" y="1905000"/>
            <a:ext cx="8153400" cy="4876800"/>
          </a:xfrm>
        </p:spPr>
        <p:txBody>
          <a:bodyPr/>
          <a:lstStyle/>
          <a:p>
            <a:pPr marL="576263" indent="-512763">
              <a:lnSpc>
                <a:spcPct val="90000"/>
              </a:lnSpc>
              <a:spcAft>
                <a:spcPts val="1800"/>
              </a:spcAft>
              <a:buClr>
                <a:srgbClr val="FF0000"/>
              </a:buClr>
              <a:buFont typeface="Wingdings" panose="05000000000000000000" pitchFamily="2" charset="2"/>
              <a:buChar char="§"/>
            </a:pPr>
            <a:r>
              <a:rPr lang="en-GB" sz="3600" dirty="0">
                <a:latin typeface="Century Gothic" panose="020B0502020202020204" pitchFamily="34" charset="0"/>
              </a:rPr>
              <a:t>Stratified purposive sampling</a:t>
            </a:r>
          </a:p>
          <a:p>
            <a:pPr marL="576263" indent="-512763">
              <a:lnSpc>
                <a:spcPct val="90000"/>
              </a:lnSpc>
              <a:spcAft>
                <a:spcPts val="1800"/>
              </a:spcAft>
              <a:buClr>
                <a:srgbClr val="FF0000"/>
              </a:buClr>
              <a:buFont typeface="Wingdings" panose="05000000000000000000" pitchFamily="2" charset="2"/>
              <a:buChar char="§"/>
            </a:pPr>
            <a:r>
              <a:rPr lang="en-GB" sz="3600" dirty="0">
                <a:latin typeface="Century Gothic" panose="020B0502020202020204" pitchFamily="34" charset="0"/>
              </a:rPr>
              <a:t>Snowballing</a:t>
            </a:r>
          </a:p>
          <a:p>
            <a:pPr marL="576263" indent="-512763">
              <a:lnSpc>
                <a:spcPct val="90000"/>
              </a:lnSpc>
              <a:spcAft>
                <a:spcPts val="1800"/>
              </a:spcAft>
              <a:buClr>
                <a:srgbClr val="FF0000"/>
              </a:buClr>
              <a:buFont typeface="Wingdings" panose="05000000000000000000" pitchFamily="2" charset="2"/>
              <a:buChar char="§"/>
            </a:pPr>
            <a:r>
              <a:rPr lang="en-GB" sz="3600" dirty="0">
                <a:latin typeface="Century Gothic" panose="020B0502020202020204" pitchFamily="34" charset="0"/>
              </a:rPr>
              <a:t>Maximum variation</a:t>
            </a:r>
          </a:p>
          <a:p>
            <a:pPr marL="576263" indent="-512763">
              <a:lnSpc>
                <a:spcPct val="90000"/>
              </a:lnSpc>
              <a:spcAft>
                <a:spcPts val="1800"/>
              </a:spcAft>
              <a:buClr>
                <a:srgbClr val="FF0000"/>
              </a:buClr>
              <a:buFont typeface="Wingdings" panose="05000000000000000000" pitchFamily="2" charset="2"/>
              <a:buChar char="§"/>
            </a:pPr>
            <a:r>
              <a:rPr lang="en-GB" sz="3600" dirty="0">
                <a:latin typeface="Century Gothic" panose="020B0502020202020204" pitchFamily="34" charset="0"/>
              </a:rPr>
              <a:t>Key informants/experts</a:t>
            </a:r>
          </a:p>
          <a:p>
            <a:pPr marL="576263" indent="-512763">
              <a:spcAft>
                <a:spcPts val="1800"/>
              </a:spcAft>
              <a:buClr>
                <a:srgbClr val="FF0000"/>
              </a:buClr>
              <a:buFont typeface="Wingdings" panose="05000000000000000000" pitchFamily="2" charset="2"/>
              <a:buChar char="§"/>
            </a:pPr>
            <a:r>
              <a:rPr lang="en-GB" sz="3600" dirty="0">
                <a:latin typeface="Century Gothic" panose="020B0502020202020204" pitchFamily="34" charset="0"/>
              </a:rPr>
              <a:t>Consecutive</a:t>
            </a:r>
          </a:p>
          <a:p>
            <a:pPr marL="576263" indent="-512763">
              <a:spcAft>
                <a:spcPts val="1800"/>
              </a:spcAft>
              <a:buClr>
                <a:srgbClr val="FF0000"/>
              </a:buClr>
              <a:buFont typeface="Wingdings" panose="05000000000000000000" pitchFamily="2" charset="2"/>
              <a:buChar char="§"/>
            </a:pPr>
            <a:r>
              <a:rPr lang="en-GB" sz="3600" dirty="0">
                <a:latin typeface="Century Gothic" panose="020B0502020202020204" pitchFamily="34" charset="0"/>
              </a:rPr>
              <a:t>Convenience</a:t>
            </a:r>
            <a:endParaRPr lang="en-GB" sz="3200" dirty="0"/>
          </a:p>
        </p:txBody>
      </p:sp>
      <p:sp>
        <p:nvSpPr>
          <p:cNvPr id="5" name="Title 4">
            <a:extLst>
              <a:ext uri="{FF2B5EF4-FFF2-40B4-BE49-F238E27FC236}">
                <a16:creationId xmlns:a16="http://schemas.microsoft.com/office/drawing/2014/main" id="{E5F3A5D4-49CA-4EF7-B1B2-4B93A9400483}"/>
              </a:ext>
            </a:extLst>
          </p:cNvPr>
          <p:cNvSpPr>
            <a:spLocks noGrp="1"/>
          </p:cNvSpPr>
          <p:nvPr>
            <p:ph type="title"/>
          </p:nvPr>
        </p:nvSpPr>
        <p:spPr/>
        <p:txBody>
          <a:bodyPr/>
          <a:lstStyle/>
          <a:p>
            <a:endParaRPr lang="en-US" dirty="0"/>
          </a:p>
        </p:txBody>
      </p:sp>
      <p:sp>
        <p:nvSpPr>
          <p:cNvPr id="6" name="Title 1">
            <a:extLst>
              <a:ext uri="{FF2B5EF4-FFF2-40B4-BE49-F238E27FC236}">
                <a16:creationId xmlns:a16="http://schemas.microsoft.com/office/drawing/2014/main" id="{35387D23-A3A1-4AD4-A2B7-0EA79B1CC979}"/>
              </a:ext>
            </a:extLst>
          </p:cNvPr>
          <p:cNvSpPr txBox="1">
            <a:spLocks/>
          </p:cNvSpPr>
          <p:nvPr/>
        </p:nvSpPr>
        <p:spPr>
          <a:xfrm>
            <a:off x="609600" y="457200"/>
            <a:ext cx="8370570" cy="599524"/>
          </a:xfrm>
        </p:spPr>
        <p:txBody>
          <a:bodyPr/>
          <a:lstStyle>
            <a:lvl1pPr eaLnBrk="1" hangingPunct="1">
              <a:defRPr>
                <a:latin typeface="+mj-lt"/>
                <a:ea typeface="+mj-ea"/>
                <a:cs typeface="+mj-cs"/>
              </a:defRPr>
            </a:lvl1pPr>
          </a:lstStyle>
          <a:p>
            <a:r>
              <a:rPr lang="en-GB" sz="4800" b="1" spc="-100" dirty="0">
                <a:solidFill>
                  <a:srgbClr val="ECCE18"/>
                </a:solidFill>
                <a:latin typeface="Century Gothic" panose="020B0502020202020204" pitchFamily="34" charset="0"/>
                <a:ea typeface="+mn-ea"/>
              </a:rPr>
              <a:t>Sampling</a:t>
            </a:r>
            <a:endParaRPr lang="en-GB" sz="4800" b="1" kern="1200" spc="-100" dirty="0">
              <a:solidFill>
                <a:srgbClr val="ECCE18"/>
              </a:solidFill>
              <a:latin typeface="Century Gothic" panose="020B0502020202020204" pitchFamily="34" charset="0"/>
              <a:ea typeface="+mn-ea"/>
            </a:endParaRPr>
          </a:p>
        </p:txBody>
      </p:sp>
    </p:spTree>
    <p:extLst>
      <p:ext uri="{BB962C8B-B14F-4D97-AF65-F5344CB8AC3E}">
        <p14:creationId xmlns:p14="http://schemas.microsoft.com/office/powerpoint/2010/main" val="41466335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264959" y="1752600"/>
            <a:ext cx="3733801" cy="2205201"/>
          </a:xfrm>
        </p:spPr>
        <p:txBody>
          <a:bodyPr>
            <a:noAutofit/>
          </a:bodyPr>
          <a:lstStyle/>
          <a:p>
            <a:pPr marL="347663" lvl="1" indent="-293688">
              <a:spcAft>
                <a:spcPts val="900"/>
              </a:spcAft>
              <a:buClr>
                <a:srgbClr val="FF0000"/>
              </a:buClr>
              <a:buFont typeface="Wingdings" panose="05000000000000000000" pitchFamily="2" charset="2"/>
              <a:buChar char="§"/>
            </a:pPr>
            <a:r>
              <a:rPr lang="en-GB" sz="2200" dirty="0">
                <a:latin typeface="Century Gothic" panose="020B0502020202020204" pitchFamily="34" charset="0"/>
              </a:rPr>
              <a:t>Interviews (in-depth/</a:t>
            </a:r>
            <a:br>
              <a:rPr lang="en-GB" sz="2200" dirty="0">
                <a:latin typeface="Century Gothic" panose="020B0502020202020204" pitchFamily="34" charset="0"/>
              </a:rPr>
            </a:br>
            <a:r>
              <a:rPr lang="en-GB" sz="2200" dirty="0">
                <a:latin typeface="Century Gothic" panose="020B0502020202020204" pitchFamily="34" charset="0"/>
              </a:rPr>
              <a:t>semistructured) </a:t>
            </a:r>
          </a:p>
          <a:p>
            <a:pPr marL="347663" lvl="1" indent="-293688">
              <a:spcAft>
                <a:spcPts val="900"/>
              </a:spcAft>
              <a:buClr>
                <a:srgbClr val="FF0000"/>
              </a:buClr>
              <a:buFont typeface="Wingdings" panose="05000000000000000000" pitchFamily="2" charset="2"/>
              <a:buChar char="§"/>
            </a:pPr>
            <a:r>
              <a:rPr lang="en-GB" sz="2200" dirty="0">
                <a:latin typeface="Century Gothic" panose="020B0502020202020204" pitchFamily="34" charset="0"/>
              </a:rPr>
              <a:t>Focus groups</a:t>
            </a:r>
          </a:p>
          <a:p>
            <a:pPr marL="347663" lvl="1" indent="-293688">
              <a:spcAft>
                <a:spcPts val="900"/>
              </a:spcAft>
              <a:buClr>
                <a:srgbClr val="FF0000"/>
              </a:buClr>
              <a:buFont typeface="Wingdings" panose="05000000000000000000" pitchFamily="2" charset="2"/>
              <a:buChar char="§"/>
            </a:pPr>
            <a:r>
              <a:rPr lang="en-GB" sz="2200" dirty="0">
                <a:latin typeface="Century Gothic" panose="020B0502020202020204" pitchFamily="34" charset="0"/>
              </a:rPr>
              <a:t>Participant observation</a:t>
            </a:r>
          </a:p>
          <a:p>
            <a:pPr marL="347663" lvl="1" indent="-293688">
              <a:spcAft>
                <a:spcPts val="900"/>
              </a:spcAft>
              <a:buClr>
                <a:srgbClr val="FF0000"/>
              </a:buClr>
              <a:buFont typeface="Wingdings" panose="05000000000000000000" pitchFamily="2" charset="2"/>
              <a:buChar char="§"/>
            </a:pPr>
            <a:r>
              <a:rPr lang="en-GB" sz="2200" dirty="0">
                <a:latin typeface="Century Gothic" panose="020B0502020202020204" pitchFamily="34" charset="0"/>
              </a:rPr>
              <a:t>Observation</a:t>
            </a:r>
          </a:p>
          <a:p>
            <a:pPr marL="347663" lvl="1" indent="-293688">
              <a:spcAft>
                <a:spcPts val="900"/>
              </a:spcAft>
              <a:buClr>
                <a:srgbClr val="FF0000"/>
              </a:buClr>
              <a:buFont typeface="Wingdings" panose="05000000000000000000" pitchFamily="2" charset="2"/>
              <a:buChar char="§"/>
            </a:pPr>
            <a:r>
              <a:rPr lang="en-GB" sz="2200" dirty="0">
                <a:latin typeface="Century Gothic" panose="020B0502020202020204" pitchFamily="34" charset="0"/>
              </a:rPr>
              <a:t>Documentary analysis</a:t>
            </a:r>
          </a:p>
          <a:p>
            <a:pPr>
              <a:lnSpc>
                <a:spcPct val="110000"/>
              </a:lnSpc>
            </a:pPr>
            <a:endParaRPr lang="en-US" sz="874" dirty="0"/>
          </a:p>
        </p:txBody>
      </p:sp>
      <p:pic>
        <p:nvPicPr>
          <p:cNvPr id="5" name="Content Placeholder 5"/>
          <p:cNvPicPr>
            <a:picLocks noGrp="1" noChangeAspect="1"/>
          </p:cNvPicPr>
          <p:nvPr>
            <p:ph sz="half" idx="3"/>
          </p:nvPr>
        </p:nvPicPr>
        <p:blipFill rotWithShape="1">
          <a:blip r:embed="rId2"/>
          <a:srcRect l="12757" r="15189"/>
          <a:stretch/>
        </p:blipFill>
        <p:spPr>
          <a:xfrm>
            <a:off x="5105400" y="1524000"/>
            <a:ext cx="3651148" cy="2926080"/>
          </a:xfrm>
          <a:prstGeom prst="rect">
            <a:avLst/>
          </a:prstGeom>
        </p:spPr>
      </p:pic>
      <p:pic>
        <p:nvPicPr>
          <p:cNvPr id="6" name="Picture Placeholder 4"/>
          <p:cNvPicPr>
            <a:picLocks noChangeAspect="1"/>
          </p:cNvPicPr>
          <p:nvPr/>
        </p:nvPicPr>
        <p:blipFill>
          <a:blip r:embed="rId3">
            <a:extLst>
              <a:ext uri="{28A0092B-C50C-407E-A947-70E740481C1C}">
                <a14:useLocalDpi xmlns:a14="http://schemas.microsoft.com/office/drawing/2010/main" val="0"/>
              </a:ext>
            </a:extLst>
          </a:blip>
          <a:srcRect l="5783" r="5783"/>
          <a:stretch>
            <a:fillRect/>
          </a:stretch>
        </p:blipFill>
        <p:spPr>
          <a:xfrm>
            <a:off x="5116286" y="4541520"/>
            <a:ext cx="3651148" cy="2926080"/>
          </a:xfrm>
          <a:prstGeom prst="rect">
            <a:avLst/>
          </a:prstGeom>
        </p:spPr>
      </p:pic>
      <p:pic>
        <p:nvPicPr>
          <p:cNvPr id="7" name="Picture Placeholder 4"/>
          <p:cNvPicPr>
            <a:picLocks noChangeAspect="1"/>
          </p:cNvPicPr>
          <p:nvPr/>
        </p:nvPicPr>
        <p:blipFill>
          <a:blip r:embed="rId3">
            <a:extLst>
              <a:ext uri="{28A0092B-C50C-407E-A947-70E740481C1C}">
                <a14:useLocalDpi xmlns:a14="http://schemas.microsoft.com/office/drawing/2010/main" val="0"/>
              </a:ext>
            </a:extLst>
          </a:blip>
          <a:srcRect l="5783" r="5783"/>
          <a:stretch>
            <a:fillRect/>
          </a:stretch>
        </p:blipFill>
        <p:spPr>
          <a:xfrm>
            <a:off x="1306286" y="4541520"/>
            <a:ext cx="3651148" cy="2926080"/>
          </a:xfrm>
          <a:prstGeom prst="rect">
            <a:avLst/>
          </a:prstGeom>
        </p:spPr>
      </p:pic>
      <p:sp>
        <p:nvSpPr>
          <p:cNvPr id="8" name="Title 1">
            <a:extLst>
              <a:ext uri="{FF2B5EF4-FFF2-40B4-BE49-F238E27FC236}">
                <a16:creationId xmlns:a16="http://schemas.microsoft.com/office/drawing/2014/main" id="{F872C4F3-7DA8-4B6C-95E5-CE56B9EEF333}"/>
              </a:ext>
            </a:extLst>
          </p:cNvPr>
          <p:cNvSpPr txBox="1">
            <a:spLocks/>
          </p:cNvSpPr>
          <p:nvPr/>
        </p:nvSpPr>
        <p:spPr>
          <a:xfrm>
            <a:off x="609600" y="457200"/>
            <a:ext cx="8370570" cy="599524"/>
          </a:xfrm>
        </p:spPr>
        <p:txBody>
          <a:bodyPr/>
          <a:lstStyle>
            <a:lvl1pPr eaLnBrk="1" hangingPunct="1">
              <a:defRPr>
                <a:latin typeface="+mj-lt"/>
                <a:ea typeface="+mj-ea"/>
                <a:cs typeface="+mj-cs"/>
              </a:defRPr>
            </a:lvl1pPr>
          </a:lstStyle>
          <a:p>
            <a:r>
              <a:rPr lang="en-GB" sz="4800" b="1" spc="-100" dirty="0">
                <a:solidFill>
                  <a:srgbClr val="ECCE18"/>
                </a:solidFill>
                <a:latin typeface="Century Gothic" panose="020B0502020202020204" pitchFamily="34" charset="0"/>
                <a:ea typeface="+mn-ea"/>
              </a:rPr>
              <a:t>Data Collection Approaches</a:t>
            </a:r>
            <a:endParaRPr lang="en-GB" sz="4800" b="1" kern="1200" spc="-100" dirty="0">
              <a:solidFill>
                <a:srgbClr val="ECCE18"/>
              </a:solidFill>
              <a:latin typeface="Century Gothic" panose="020B0502020202020204" pitchFamily="34" charset="0"/>
              <a:ea typeface="+mn-ea"/>
            </a:endParaRPr>
          </a:p>
        </p:txBody>
      </p:sp>
      <p:sp>
        <p:nvSpPr>
          <p:cNvPr id="9" name="Title 8">
            <a:extLst>
              <a:ext uri="{FF2B5EF4-FFF2-40B4-BE49-F238E27FC236}">
                <a16:creationId xmlns:a16="http://schemas.microsoft.com/office/drawing/2014/main" id="{BCD9E54B-1FD1-4475-8F7A-4AB033D0814F}"/>
              </a:ext>
            </a:extLst>
          </p:cNvPr>
          <p:cNvSpPr>
            <a:spLocks noGrp="1"/>
          </p:cNvSpPr>
          <p:nvPr>
            <p:ph type="title"/>
          </p:nvPr>
        </p:nvSpPr>
        <p:spPr/>
        <p:txBody>
          <a:bodyPr/>
          <a:lstStyle/>
          <a:p>
            <a:endParaRPr lang="en-US" dirty="0"/>
          </a:p>
        </p:txBody>
      </p:sp>
    </p:spTree>
    <p:extLst>
      <p:ext uri="{BB962C8B-B14F-4D97-AF65-F5344CB8AC3E}">
        <p14:creationId xmlns:p14="http://schemas.microsoft.com/office/powerpoint/2010/main" val="35390270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BFDF22-8EE1-43B8-B836-C655429FE599}"/>
              </a:ext>
            </a:extLst>
          </p:cNvPr>
          <p:cNvSpPr>
            <a:spLocks noGrp="1"/>
          </p:cNvSpPr>
          <p:nvPr>
            <p:ph idx="1"/>
          </p:nvPr>
        </p:nvSpPr>
        <p:spPr>
          <a:xfrm>
            <a:off x="1143000" y="1600200"/>
            <a:ext cx="8686800" cy="5486401"/>
          </a:xfrm>
        </p:spPr>
        <p:txBody>
          <a:bodyPr/>
          <a:lstStyle/>
          <a:p>
            <a:pPr marL="571500" indent="-571500">
              <a:spcAft>
                <a:spcPts val="1200"/>
              </a:spcAft>
              <a:buClr>
                <a:srgbClr val="FF0000"/>
              </a:buClr>
              <a:buFont typeface="Wingdings" panose="05000000000000000000" pitchFamily="2" charset="2"/>
              <a:buChar char="§"/>
            </a:pPr>
            <a:r>
              <a:rPr lang="en-US" sz="3600" dirty="0">
                <a:latin typeface="Century Gothic" panose="020B0502020202020204" pitchFamily="34" charset="0"/>
              </a:rPr>
              <a:t>Field notes</a:t>
            </a:r>
          </a:p>
          <a:p>
            <a:pPr marL="571500" indent="-571500">
              <a:spcAft>
                <a:spcPts val="1200"/>
              </a:spcAft>
              <a:buClr>
                <a:srgbClr val="FF0000"/>
              </a:buClr>
              <a:buFont typeface="Wingdings" panose="05000000000000000000" pitchFamily="2" charset="2"/>
              <a:buChar char="§"/>
            </a:pPr>
            <a:r>
              <a:rPr lang="en-US" sz="3600" dirty="0">
                <a:latin typeface="Century Gothic" panose="020B0502020202020204" pitchFamily="34" charset="0"/>
              </a:rPr>
              <a:t>Interviewer’s notes</a:t>
            </a:r>
          </a:p>
          <a:p>
            <a:pPr marL="571500" indent="-571500">
              <a:spcAft>
                <a:spcPts val="1200"/>
              </a:spcAft>
              <a:buClr>
                <a:srgbClr val="FF0000"/>
              </a:buClr>
              <a:buFont typeface="Wingdings" panose="05000000000000000000" pitchFamily="2" charset="2"/>
              <a:buChar char="§"/>
            </a:pPr>
            <a:r>
              <a:rPr lang="en-US" sz="3600" dirty="0">
                <a:latin typeface="Century Gothic" panose="020B0502020202020204" pitchFamily="34" charset="0"/>
              </a:rPr>
              <a:t>Interview guide</a:t>
            </a:r>
          </a:p>
          <a:p>
            <a:pPr marL="571500" indent="-571500">
              <a:spcAft>
                <a:spcPts val="1200"/>
              </a:spcAft>
              <a:buClr>
                <a:srgbClr val="FF0000"/>
              </a:buClr>
              <a:buFont typeface="Wingdings" panose="05000000000000000000" pitchFamily="2" charset="2"/>
              <a:buChar char="§"/>
            </a:pPr>
            <a:r>
              <a:rPr lang="en-US" sz="3600" dirty="0">
                <a:latin typeface="Century Gothic" panose="020B0502020202020204" pitchFamily="34" charset="0"/>
              </a:rPr>
              <a:t>Audio tape/digital voice recordings, transcripts</a:t>
            </a:r>
          </a:p>
          <a:p>
            <a:pPr marL="571500" indent="-571500">
              <a:spcAft>
                <a:spcPts val="1200"/>
              </a:spcAft>
              <a:buClr>
                <a:srgbClr val="FF0000"/>
              </a:buClr>
              <a:buFont typeface="Wingdings" panose="05000000000000000000" pitchFamily="2" charset="2"/>
              <a:buChar char="§"/>
            </a:pPr>
            <a:r>
              <a:rPr lang="en-US" sz="3600" dirty="0">
                <a:latin typeface="Century Gothic" panose="020B0502020202020204" pitchFamily="34" charset="0"/>
              </a:rPr>
              <a:t>Topic guide</a:t>
            </a:r>
          </a:p>
          <a:p>
            <a:pPr marL="571500" indent="-571500">
              <a:spcAft>
                <a:spcPts val="1200"/>
              </a:spcAft>
              <a:buClr>
                <a:srgbClr val="FF0000"/>
              </a:buClr>
              <a:buFont typeface="Wingdings" panose="05000000000000000000" pitchFamily="2" charset="2"/>
              <a:buChar char="§"/>
            </a:pPr>
            <a:r>
              <a:rPr lang="en-US" sz="3600" dirty="0">
                <a:latin typeface="Century Gothic" panose="020B0502020202020204" pitchFamily="34" charset="0"/>
              </a:rPr>
              <a:t>Document and artifacts</a:t>
            </a:r>
          </a:p>
          <a:p>
            <a:pPr marL="571500" indent="-571500">
              <a:spcAft>
                <a:spcPts val="1200"/>
              </a:spcAft>
              <a:buClr>
                <a:srgbClr val="FF0000"/>
              </a:buClr>
              <a:buFont typeface="Wingdings" panose="05000000000000000000" pitchFamily="2" charset="2"/>
              <a:buChar char="§"/>
            </a:pPr>
            <a:r>
              <a:rPr lang="en-US" sz="3600" dirty="0">
                <a:latin typeface="Century Gothic" panose="020B0502020202020204" pitchFamily="34" charset="0"/>
              </a:rPr>
              <a:t>Visual media</a:t>
            </a:r>
            <a:endParaRPr lang="en-GB" sz="3200" dirty="0">
              <a:latin typeface="Century Gothic" panose="020B0502020202020204" pitchFamily="34" charset="0"/>
            </a:endParaRPr>
          </a:p>
        </p:txBody>
      </p:sp>
      <p:sp>
        <p:nvSpPr>
          <p:cNvPr id="5" name="Title 4">
            <a:extLst>
              <a:ext uri="{FF2B5EF4-FFF2-40B4-BE49-F238E27FC236}">
                <a16:creationId xmlns:a16="http://schemas.microsoft.com/office/drawing/2014/main" id="{59C09DD4-4143-4E93-907D-49C705C7AB87}"/>
              </a:ext>
            </a:extLst>
          </p:cNvPr>
          <p:cNvSpPr>
            <a:spLocks noGrp="1"/>
          </p:cNvSpPr>
          <p:nvPr>
            <p:ph type="title"/>
          </p:nvPr>
        </p:nvSpPr>
        <p:spPr/>
        <p:txBody>
          <a:bodyPr/>
          <a:lstStyle/>
          <a:p>
            <a:endParaRPr lang="en-US" dirty="0"/>
          </a:p>
        </p:txBody>
      </p:sp>
      <p:sp>
        <p:nvSpPr>
          <p:cNvPr id="6" name="Title 1">
            <a:extLst>
              <a:ext uri="{FF2B5EF4-FFF2-40B4-BE49-F238E27FC236}">
                <a16:creationId xmlns:a16="http://schemas.microsoft.com/office/drawing/2014/main" id="{47A17C96-79B5-48A4-AF4E-ADCE02222E82}"/>
              </a:ext>
            </a:extLst>
          </p:cNvPr>
          <p:cNvSpPr txBox="1">
            <a:spLocks/>
          </p:cNvSpPr>
          <p:nvPr/>
        </p:nvSpPr>
        <p:spPr>
          <a:xfrm>
            <a:off x="609600" y="457200"/>
            <a:ext cx="8370570" cy="599524"/>
          </a:xfrm>
        </p:spPr>
        <p:txBody>
          <a:bodyPr/>
          <a:lstStyle>
            <a:lvl1pPr eaLnBrk="1" hangingPunct="1">
              <a:defRPr>
                <a:latin typeface="+mj-lt"/>
                <a:ea typeface="+mj-ea"/>
                <a:cs typeface="+mj-cs"/>
              </a:defRPr>
            </a:lvl1pPr>
          </a:lstStyle>
          <a:p>
            <a:r>
              <a:rPr lang="en-GB" sz="4800" b="1" spc="-100" dirty="0">
                <a:solidFill>
                  <a:srgbClr val="ECCE18"/>
                </a:solidFill>
                <a:latin typeface="Century Gothic" panose="020B0502020202020204" pitchFamily="34" charset="0"/>
                <a:ea typeface="+mn-ea"/>
              </a:rPr>
              <a:t>Data Collection Tools</a:t>
            </a:r>
            <a:endParaRPr lang="en-GB" sz="4800" b="1" kern="1200" spc="-100" dirty="0">
              <a:solidFill>
                <a:srgbClr val="ECCE18"/>
              </a:solidFill>
              <a:latin typeface="Century Gothic" panose="020B0502020202020204" pitchFamily="34" charset="0"/>
              <a:ea typeface="+mn-ea"/>
            </a:endParaRPr>
          </a:p>
        </p:txBody>
      </p:sp>
    </p:spTree>
    <p:extLst>
      <p:ext uri="{BB962C8B-B14F-4D97-AF65-F5344CB8AC3E}">
        <p14:creationId xmlns:p14="http://schemas.microsoft.com/office/powerpoint/2010/main" val="8887764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D3A78-23DB-4B5B-A0E9-77AB214ED320}"/>
              </a:ext>
            </a:extLst>
          </p:cNvPr>
          <p:cNvSpPr>
            <a:spLocks noGrp="1"/>
          </p:cNvSpPr>
          <p:nvPr>
            <p:ph type="title"/>
          </p:nvPr>
        </p:nvSpPr>
        <p:spPr>
          <a:xfrm>
            <a:off x="381000" y="533399"/>
            <a:ext cx="8991600" cy="1056724"/>
          </a:xfrm>
        </p:spPr>
        <p:txBody>
          <a:bodyPr/>
          <a:lstStyle/>
          <a:p>
            <a:r>
              <a:rPr lang="en-GB" sz="4000" b="1" kern="1200" spc="-200" dirty="0">
                <a:solidFill>
                  <a:srgbClr val="ECCE18"/>
                </a:solidFill>
                <a:latin typeface="Century Gothic" panose="020B0502020202020204" pitchFamily="34" charset="0"/>
                <a:ea typeface="+mn-ea"/>
              </a:rPr>
              <a:t>Steps in the Data Management Process</a:t>
            </a:r>
          </a:p>
        </p:txBody>
      </p:sp>
      <p:sp>
        <p:nvSpPr>
          <p:cNvPr id="3" name="Content Placeholder 2">
            <a:extLst>
              <a:ext uri="{FF2B5EF4-FFF2-40B4-BE49-F238E27FC236}">
                <a16:creationId xmlns:a16="http://schemas.microsoft.com/office/drawing/2014/main" id="{60BFDF22-8EE1-43B8-B836-C655429FE599}"/>
              </a:ext>
            </a:extLst>
          </p:cNvPr>
          <p:cNvSpPr>
            <a:spLocks noGrp="1"/>
          </p:cNvSpPr>
          <p:nvPr>
            <p:ph idx="1"/>
          </p:nvPr>
        </p:nvSpPr>
        <p:spPr>
          <a:xfrm>
            <a:off x="762000" y="1828800"/>
            <a:ext cx="9144000" cy="4953000"/>
          </a:xfrm>
        </p:spPr>
        <p:txBody>
          <a:bodyPr/>
          <a:lstStyle/>
          <a:p>
            <a:pPr marL="509587" indent="-457200">
              <a:spcAft>
                <a:spcPts val="2400"/>
              </a:spcAft>
              <a:buClr>
                <a:srgbClr val="FF0000"/>
              </a:buClr>
              <a:buFont typeface="Wingdings" panose="05000000000000000000" pitchFamily="2" charset="2"/>
              <a:buChar char="§"/>
            </a:pPr>
            <a:r>
              <a:rPr lang="en-US" sz="3400" dirty="0">
                <a:latin typeface="Century Gothic" panose="020B0502020202020204" pitchFamily="34" charset="0"/>
              </a:rPr>
              <a:t>Make copies of all materials</a:t>
            </a:r>
          </a:p>
          <a:p>
            <a:pPr marL="509587" indent="-457200">
              <a:spcAft>
                <a:spcPts val="2400"/>
              </a:spcAft>
              <a:buClr>
                <a:srgbClr val="FF0000"/>
              </a:buClr>
              <a:buFont typeface="Wingdings" panose="05000000000000000000" pitchFamily="2" charset="2"/>
              <a:buChar char="§"/>
            </a:pPr>
            <a:r>
              <a:rPr lang="en-US" sz="3400" dirty="0">
                <a:latin typeface="Century Gothic" panose="020B0502020202020204" pitchFamily="34" charset="0"/>
              </a:rPr>
              <a:t>Put field notes in some order</a:t>
            </a:r>
          </a:p>
          <a:p>
            <a:pPr marL="509587" indent="-457200">
              <a:spcAft>
                <a:spcPts val="2400"/>
              </a:spcAft>
              <a:buClr>
                <a:srgbClr val="FF0000"/>
              </a:buClr>
              <a:buFont typeface="Wingdings" panose="05000000000000000000" pitchFamily="2" charset="2"/>
              <a:buChar char="§"/>
            </a:pPr>
            <a:r>
              <a:rPr lang="en-US" sz="3400" dirty="0">
                <a:latin typeface="Century Gothic" panose="020B0502020202020204" pitchFamily="34" charset="0"/>
              </a:rPr>
              <a:t>Management system for all interviews, surveys, and questionnaires</a:t>
            </a:r>
          </a:p>
          <a:p>
            <a:pPr marL="509587" indent="-457200">
              <a:spcAft>
                <a:spcPts val="2400"/>
              </a:spcAft>
              <a:buClr>
                <a:srgbClr val="FF0000"/>
              </a:buClr>
              <a:buFont typeface="Wingdings" panose="05000000000000000000" pitchFamily="2" charset="2"/>
              <a:buChar char="§"/>
            </a:pPr>
            <a:r>
              <a:rPr lang="en-US" sz="3400" dirty="0">
                <a:latin typeface="Century Gothic" panose="020B0502020202020204" pitchFamily="34" charset="0"/>
              </a:rPr>
              <a:t>Create a catalog of all materials relevant to the research</a:t>
            </a:r>
          </a:p>
          <a:p>
            <a:pPr marL="509587" indent="-457200">
              <a:spcAft>
                <a:spcPts val="1800"/>
              </a:spcAft>
              <a:buClr>
                <a:srgbClr val="FF0000"/>
              </a:buClr>
              <a:buFont typeface="Wingdings" panose="05000000000000000000" pitchFamily="2" charset="2"/>
              <a:buChar char="§"/>
            </a:pPr>
            <a:r>
              <a:rPr lang="en-US" sz="3400" dirty="0">
                <a:latin typeface="Century Gothic" panose="020B0502020202020204" pitchFamily="34" charset="0"/>
              </a:rPr>
              <a:t>Check for missing data</a:t>
            </a:r>
            <a:endParaRPr lang="en-GB" sz="3200" dirty="0">
              <a:latin typeface="Century Gothic" panose="020B0502020202020204" pitchFamily="34" charset="0"/>
            </a:endParaRPr>
          </a:p>
        </p:txBody>
      </p:sp>
    </p:spTree>
    <p:extLst>
      <p:ext uri="{BB962C8B-B14F-4D97-AF65-F5344CB8AC3E}">
        <p14:creationId xmlns:p14="http://schemas.microsoft.com/office/powerpoint/2010/main" val="152369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703813" y="2046759"/>
            <a:ext cx="9049787" cy="5604098"/>
          </a:xfrm>
          <a:prstGeom prst="rect">
            <a:avLst/>
          </a:prstGeom>
        </p:spPr>
        <p:txBody>
          <a:bodyPr vert="horz" wrap="square" lIns="0" tIns="0" rIns="0" bIns="0" rtlCol="0">
            <a:spAutoFit/>
          </a:bodyPr>
          <a:lstStyle/>
          <a:p>
            <a:pPr marL="12700">
              <a:lnSpc>
                <a:spcPct val="100000"/>
              </a:lnSpc>
              <a:spcAft>
                <a:spcPts val="400"/>
              </a:spcAft>
            </a:pPr>
            <a:r>
              <a:rPr lang="en-US" sz="2800" spc="-140" dirty="0">
                <a:solidFill>
                  <a:srgbClr val="231F20"/>
                </a:solidFill>
                <a:latin typeface="Century Gothic" panose="020B0502020202020204" pitchFamily="34" charset="0"/>
              </a:rPr>
              <a:t>Objective</a:t>
            </a:r>
          </a:p>
          <a:p>
            <a:pPr marL="568325" lvl="1" indent="-336550">
              <a:buClr>
                <a:srgbClr val="FF0000"/>
              </a:buClr>
              <a:buFont typeface="Wingdings" panose="05000000000000000000" pitchFamily="2" charset="2"/>
              <a:buChar char="§"/>
            </a:pPr>
            <a:r>
              <a:rPr lang="en-US" sz="2400" dirty="0">
                <a:latin typeface="Century Gothic" panose="020B0502020202020204" pitchFamily="34" charset="0"/>
              </a:rPr>
              <a:t>Understand the process of </a:t>
            </a:r>
            <a:r>
              <a:rPr lang="en-US" sz="2400" b="1" dirty="0">
                <a:latin typeface="Century Gothic" panose="020B0502020202020204" pitchFamily="34" charset="0"/>
              </a:rPr>
              <a:t>implementing</a:t>
            </a:r>
            <a:r>
              <a:rPr lang="en-US" sz="2400" dirty="0">
                <a:latin typeface="Century Gothic" panose="020B0502020202020204" pitchFamily="34" charset="0"/>
              </a:rPr>
              <a:t> an M&amp;E plan</a:t>
            </a:r>
          </a:p>
          <a:p>
            <a:pPr marL="568325" lvl="1" indent="-336550">
              <a:spcAft>
                <a:spcPts val="1200"/>
              </a:spcAft>
              <a:buClr>
                <a:srgbClr val="FF0000"/>
              </a:buClr>
              <a:buFont typeface="Wingdings" panose="05000000000000000000" pitchFamily="2" charset="2"/>
              <a:buChar char="§"/>
            </a:pPr>
            <a:r>
              <a:rPr lang="en-US" sz="2400" dirty="0">
                <a:latin typeface="Century Gothic" panose="020B0502020202020204" pitchFamily="34" charset="0"/>
              </a:rPr>
              <a:t>Identify some </a:t>
            </a:r>
            <a:r>
              <a:rPr lang="en-US" sz="2400" b="1" dirty="0">
                <a:latin typeface="Century Gothic" panose="020B0502020202020204" pitchFamily="34" charset="0"/>
              </a:rPr>
              <a:t>challenges</a:t>
            </a:r>
            <a:r>
              <a:rPr lang="en-US" sz="2400" dirty="0">
                <a:latin typeface="Century Gothic" panose="020B0502020202020204" pitchFamily="34" charset="0"/>
              </a:rPr>
              <a:t> with implementing an M&amp;E plan</a:t>
            </a:r>
          </a:p>
          <a:p>
            <a:pPr marL="12700">
              <a:lnSpc>
                <a:spcPct val="100000"/>
              </a:lnSpc>
              <a:spcAft>
                <a:spcPts val="400"/>
              </a:spcAft>
            </a:pPr>
            <a:r>
              <a:rPr lang="en-US" sz="2800" spc="-140" dirty="0">
                <a:solidFill>
                  <a:srgbClr val="231F20"/>
                </a:solidFill>
                <a:latin typeface="Century Gothic" panose="020B0502020202020204" pitchFamily="34" charset="0"/>
              </a:rPr>
              <a:t>Outline</a:t>
            </a:r>
          </a:p>
          <a:p>
            <a:pPr marL="568325" lvl="1" indent="-336550">
              <a:lnSpc>
                <a:spcPct val="90000"/>
              </a:lnSpc>
              <a:spcBef>
                <a:spcPts val="500"/>
              </a:spcBef>
              <a:buClr>
                <a:srgbClr val="FF0000"/>
              </a:buClr>
              <a:buFont typeface="Wingdings" panose="05000000000000000000" pitchFamily="2" charset="2"/>
              <a:buChar char="§"/>
            </a:pPr>
            <a:r>
              <a:rPr lang="en-US" sz="2400" spc="-30" dirty="0">
                <a:solidFill>
                  <a:srgbClr val="231F20"/>
                </a:solidFill>
                <a:latin typeface="Century Gothic" panose="020B0502020202020204" pitchFamily="34" charset="0"/>
              </a:rPr>
              <a:t>Definition: What is meant by tracking program results </a:t>
            </a:r>
            <a:endParaRPr lang="en-GB" sz="2400" spc="-30" dirty="0">
              <a:solidFill>
                <a:srgbClr val="231F20"/>
              </a:solidFill>
              <a:latin typeface="Century Gothic" panose="020B0502020202020204" pitchFamily="34" charset="0"/>
            </a:endParaRPr>
          </a:p>
          <a:p>
            <a:pPr marL="568325" lvl="1" indent="-336550">
              <a:lnSpc>
                <a:spcPct val="90000"/>
              </a:lnSpc>
              <a:spcBef>
                <a:spcPts val="300"/>
              </a:spcBef>
              <a:buClr>
                <a:srgbClr val="FF0000"/>
              </a:buClr>
              <a:buFont typeface="Wingdings" panose="05000000000000000000" pitchFamily="2" charset="2"/>
              <a:buChar char="§"/>
            </a:pPr>
            <a:r>
              <a:rPr lang="en-US" sz="2400" spc="-30" dirty="0">
                <a:solidFill>
                  <a:srgbClr val="231F20"/>
                </a:solidFill>
                <a:latin typeface="Century Gothic" panose="020B0502020202020204" pitchFamily="34" charset="0"/>
              </a:rPr>
              <a:t>Importance of tracking program results</a:t>
            </a:r>
          </a:p>
          <a:p>
            <a:pPr marL="568325" lvl="1" indent="-336550">
              <a:lnSpc>
                <a:spcPct val="90000"/>
              </a:lnSpc>
              <a:spcBef>
                <a:spcPts val="300"/>
              </a:spcBef>
              <a:buClr>
                <a:srgbClr val="FF0000"/>
              </a:buClr>
              <a:buFont typeface="Wingdings" panose="05000000000000000000" pitchFamily="2" charset="2"/>
              <a:buChar char="§"/>
            </a:pPr>
            <a:r>
              <a:rPr lang="en-US" sz="2400" spc="-30" dirty="0">
                <a:solidFill>
                  <a:srgbClr val="231F20"/>
                </a:solidFill>
                <a:latin typeface="Century Gothic" panose="020B0502020202020204" pitchFamily="34" charset="0"/>
              </a:rPr>
              <a:t>Key steps in tracking program results</a:t>
            </a:r>
            <a:endParaRPr lang="en-GB" sz="2400" spc="-30" dirty="0">
              <a:solidFill>
                <a:srgbClr val="231F20"/>
              </a:solidFill>
              <a:latin typeface="Century Gothic" panose="020B0502020202020204" pitchFamily="34" charset="0"/>
            </a:endParaRPr>
          </a:p>
          <a:p>
            <a:pPr marL="568325" lvl="1" indent="-336550">
              <a:lnSpc>
                <a:spcPct val="90000"/>
              </a:lnSpc>
              <a:spcBef>
                <a:spcPts val="300"/>
              </a:spcBef>
              <a:buClr>
                <a:srgbClr val="FF0000"/>
              </a:buClr>
              <a:buFont typeface="Wingdings" panose="05000000000000000000" pitchFamily="2" charset="2"/>
              <a:buChar char="§"/>
            </a:pPr>
            <a:r>
              <a:rPr lang="en-US" sz="2400" spc="-30" dirty="0">
                <a:solidFill>
                  <a:srgbClr val="231F20"/>
                </a:solidFill>
                <a:latin typeface="Century Gothic" panose="020B0502020202020204" pitchFamily="34" charset="0"/>
              </a:rPr>
              <a:t>Selecting and evaluating key performance indicators </a:t>
            </a:r>
            <a:br>
              <a:rPr lang="en-US" sz="2400" spc="-30" dirty="0">
                <a:solidFill>
                  <a:srgbClr val="231F20"/>
                </a:solidFill>
                <a:latin typeface="Century Gothic" panose="020B0502020202020204" pitchFamily="34" charset="0"/>
              </a:rPr>
            </a:br>
            <a:r>
              <a:rPr lang="en-US" sz="2400" spc="-30" dirty="0">
                <a:solidFill>
                  <a:srgbClr val="231F20"/>
                </a:solidFill>
                <a:latin typeface="Century Gothic" panose="020B0502020202020204" pitchFamily="34" charset="0"/>
              </a:rPr>
              <a:t>to monitor outcomes</a:t>
            </a:r>
          </a:p>
          <a:p>
            <a:pPr marL="568325" lvl="1" indent="-336550">
              <a:lnSpc>
                <a:spcPct val="90000"/>
              </a:lnSpc>
              <a:spcBef>
                <a:spcPts val="300"/>
              </a:spcBef>
              <a:buClr>
                <a:srgbClr val="FF0000"/>
              </a:buClr>
              <a:buFont typeface="Wingdings" panose="05000000000000000000" pitchFamily="2" charset="2"/>
              <a:buChar char="§"/>
            </a:pPr>
            <a:r>
              <a:rPr lang="en-US" sz="2400" spc="-30" dirty="0">
                <a:solidFill>
                  <a:srgbClr val="231F20"/>
                </a:solidFill>
                <a:latin typeface="Century Gothic" panose="020B0502020202020204" pitchFamily="34" charset="0"/>
              </a:rPr>
              <a:t>Developing a data collection plan</a:t>
            </a:r>
          </a:p>
          <a:p>
            <a:pPr marL="568325" lvl="1" indent="-336550">
              <a:lnSpc>
                <a:spcPct val="90000"/>
              </a:lnSpc>
              <a:spcBef>
                <a:spcPts val="300"/>
              </a:spcBef>
              <a:buClr>
                <a:srgbClr val="FF0000"/>
              </a:buClr>
              <a:buFont typeface="Wingdings" panose="05000000000000000000" pitchFamily="2" charset="2"/>
              <a:buChar char="§"/>
            </a:pPr>
            <a:r>
              <a:rPr lang="en-US" sz="2400" spc="-30" dirty="0">
                <a:solidFill>
                  <a:srgbClr val="231F20"/>
                </a:solidFill>
                <a:latin typeface="Century Gothic" panose="020B0502020202020204" pitchFamily="34" charset="0"/>
              </a:rPr>
              <a:t>Data analysis</a:t>
            </a:r>
          </a:p>
          <a:p>
            <a:pPr marL="568325" lvl="1" indent="-336550">
              <a:lnSpc>
                <a:spcPct val="90000"/>
              </a:lnSpc>
              <a:spcBef>
                <a:spcPts val="300"/>
              </a:spcBef>
              <a:buClr>
                <a:srgbClr val="FF0000"/>
              </a:buClr>
              <a:buFont typeface="Wingdings" panose="05000000000000000000" pitchFamily="2" charset="2"/>
              <a:buChar char="§"/>
            </a:pPr>
            <a:r>
              <a:rPr lang="en-US" sz="2400" spc="-30" dirty="0">
                <a:solidFill>
                  <a:srgbClr val="231F20"/>
                </a:solidFill>
                <a:latin typeface="Century Gothic" panose="020B0502020202020204" pitchFamily="34" charset="0"/>
              </a:rPr>
              <a:t>Dissemination plan</a:t>
            </a:r>
          </a:p>
          <a:p>
            <a:pPr marL="568325" lvl="1" indent="-336550">
              <a:lnSpc>
                <a:spcPct val="90000"/>
              </a:lnSpc>
              <a:spcBef>
                <a:spcPts val="300"/>
              </a:spcBef>
              <a:buClr>
                <a:srgbClr val="FF0000"/>
              </a:buClr>
              <a:buFont typeface="Wingdings" panose="05000000000000000000" pitchFamily="2" charset="2"/>
              <a:buChar char="§"/>
            </a:pPr>
            <a:r>
              <a:rPr lang="en-US" sz="2400" spc="-30" dirty="0">
                <a:solidFill>
                  <a:srgbClr val="231F20"/>
                </a:solidFill>
                <a:latin typeface="Century Gothic" panose="020B0502020202020204" pitchFamily="34" charset="0"/>
              </a:rPr>
              <a:t>Cost of implementing M&amp;E plan</a:t>
            </a:r>
            <a:endParaRPr lang="en-GB" sz="2400" spc="-30" dirty="0">
              <a:solidFill>
                <a:srgbClr val="231F20"/>
              </a:solidFill>
              <a:latin typeface="Century Gothic" panose="020B0502020202020204" pitchFamily="34" charset="0"/>
            </a:endParaRPr>
          </a:p>
          <a:p>
            <a:pPr marL="568325" lvl="1" indent="-336550">
              <a:lnSpc>
                <a:spcPct val="90000"/>
              </a:lnSpc>
              <a:spcBef>
                <a:spcPts val="300"/>
              </a:spcBef>
              <a:buClr>
                <a:srgbClr val="FF0000"/>
              </a:buClr>
              <a:buFont typeface="Wingdings" panose="05000000000000000000" pitchFamily="2" charset="2"/>
              <a:buChar char="§"/>
            </a:pPr>
            <a:r>
              <a:rPr lang="en-US" sz="2400" spc="-30" dirty="0">
                <a:solidFill>
                  <a:srgbClr val="231F20"/>
                </a:solidFill>
                <a:latin typeface="Century Gothic" panose="020B0502020202020204" pitchFamily="34" charset="0"/>
              </a:rPr>
              <a:t>Challenges with tracking program results</a:t>
            </a:r>
            <a:endParaRPr lang="en-GB" sz="2400" spc="-30" dirty="0">
              <a:solidFill>
                <a:srgbClr val="231F20"/>
              </a:solidFill>
              <a:latin typeface="Century Gothic" panose="020B0502020202020204" pitchFamily="34" charset="0"/>
            </a:endParaRP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457200" y="517564"/>
            <a:ext cx="9278387" cy="1346522"/>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Objective and Outline</a:t>
            </a:r>
          </a:p>
          <a:p>
            <a:pPr marL="12700">
              <a:lnSpc>
                <a:spcPts val="5000"/>
              </a:lnSpc>
            </a:pPr>
            <a:r>
              <a:rPr lang="en-US" sz="4400" spc="-180" dirty="0">
                <a:solidFill>
                  <a:srgbClr val="301739"/>
                </a:solidFill>
                <a:latin typeface="Century Gothic" panose="020B0502020202020204" pitchFamily="34" charset="0"/>
                <a:cs typeface="Gill Sans MT"/>
              </a:rPr>
              <a:t>Session 2A: Tracking results/changes</a:t>
            </a:r>
          </a:p>
        </p:txBody>
      </p:sp>
    </p:spTree>
    <p:extLst>
      <p:ext uri="{BB962C8B-B14F-4D97-AF65-F5344CB8AC3E}">
        <p14:creationId xmlns:p14="http://schemas.microsoft.com/office/powerpoint/2010/main" val="41692643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6591" y="457200"/>
            <a:ext cx="8017809" cy="533400"/>
          </a:xfrm>
        </p:spPr>
        <p:txBody>
          <a:bodyPr/>
          <a:lstStyle/>
          <a:p>
            <a:r>
              <a:rPr lang="en-GB" sz="4400" b="1" dirty="0">
                <a:solidFill>
                  <a:srgbClr val="ECCE18"/>
                </a:solidFill>
                <a:latin typeface="Century Gothic" panose="020B0502020202020204" pitchFamily="34" charset="0"/>
              </a:rPr>
              <a:t>Data Collection and Analysis</a:t>
            </a:r>
          </a:p>
        </p:txBody>
      </p:sp>
      <p:sp>
        <p:nvSpPr>
          <p:cNvPr id="3" name="Content Placeholder 2"/>
          <p:cNvSpPr>
            <a:spLocks noGrp="1"/>
          </p:cNvSpPr>
          <p:nvPr>
            <p:ph idx="1"/>
          </p:nvPr>
        </p:nvSpPr>
        <p:spPr>
          <a:xfrm>
            <a:off x="685800" y="1828800"/>
            <a:ext cx="8686800" cy="728505"/>
          </a:xfrm>
        </p:spPr>
        <p:txBody>
          <a:bodyPr>
            <a:noAutofit/>
          </a:bodyPr>
          <a:lstStyle/>
          <a:p>
            <a:r>
              <a:rPr lang="en-GB" sz="3600" dirty="0">
                <a:latin typeface="Century Gothic" panose="020B0502020202020204" pitchFamily="34" charset="0"/>
              </a:rPr>
              <a:t>Data analysis informs further </a:t>
            </a:r>
            <a:br>
              <a:rPr lang="en-GB" sz="3600" dirty="0">
                <a:latin typeface="Century Gothic" panose="020B0502020202020204" pitchFamily="34" charset="0"/>
              </a:rPr>
            </a:br>
            <a:r>
              <a:rPr lang="en-GB" sz="3600" dirty="0">
                <a:latin typeface="Century Gothic" panose="020B0502020202020204" pitchFamily="34" charset="0"/>
              </a:rPr>
              <a:t>data collection</a:t>
            </a:r>
          </a:p>
        </p:txBody>
      </p:sp>
      <p:graphicFrame>
        <p:nvGraphicFramePr>
          <p:cNvPr id="5" name="Diagram 4"/>
          <p:cNvGraphicFramePr/>
          <p:nvPr>
            <p:extLst>
              <p:ext uri="{D42A27DB-BD31-4B8C-83A1-F6EECF244321}">
                <p14:modId xmlns:p14="http://schemas.microsoft.com/office/powerpoint/2010/main" val="1528843746"/>
              </p:ext>
            </p:extLst>
          </p:nvPr>
        </p:nvGraphicFramePr>
        <p:xfrm>
          <a:off x="2593932" y="2557305"/>
          <a:ext cx="5943600" cy="41835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569805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BFDF22-8EE1-43B8-B836-C655429FE599}"/>
              </a:ext>
            </a:extLst>
          </p:cNvPr>
          <p:cNvSpPr>
            <a:spLocks noGrp="1"/>
          </p:cNvSpPr>
          <p:nvPr>
            <p:ph idx="1"/>
          </p:nvPr>
        </p:nvSpPr>
        <p:spPr>
          <a:xfrm>
            <a:off x="905995" y="1676400"/>
            <a:ext cx="7924800" cy="5486401"/>
          </a:xfrm>
        </p:spPr>
        <p:txBody>
          <a:bodyPr/>
          <a:lstStyle/>
          <a:p>
            <a:pPr marL="457200" indent="-404813">
              <a:spcAft>
                <a:spcPts val="900"/>
              </a:spcAft>
              <a:buClr>
                <a:srgbClr val="FF0000"/>
              </a:buClr>
              <a:buFont typeface="Wingdings" panose="05000000000000000000" pitchFamily="2" charset="2"/>
              <a:buChar char="§"/>
              <a:defRPr/>
            </a:pPr>
            <a:r>
              <a:rPr lang="en-US" sz="3000" dirty="0">
                <a:latin typeface="Century Gothic" panose="020B0502020202020204" pitchFamily="34" charset="0"/>
              </a:rPr>
              <a:t>Identifying patterns, underlying themes, commonalities, and differences </a:t>
            </a:r>
          </a:p>
          <a:p>
            <a:pPr marL="976313" lvl="1" indent="-349250">
              <a:spcAft>
                <a:spcPts val="600"/>
              </a:spcAft>
              <a:buClr>
                <a:srgbClr val="301739"/>
              </a:buClr>
              <a:buSzPct val="115000"/>
              <a:buFont typeface="Arial" panose="020B0604020202020204" pitchFamily="34" charset="0"/>
              <a:buChar char="•"/>
              <a:defRPr/>
            </a:pPr>
            <a:r>
              <a:rPr lang="en-US" sz="2800" dirty="0">
                <a:latin typeface="Century Gothic" panose="020B0502020202020204" pitchFamily="34" charset="0"/>
              </a:rPr>
              <a:t>Thematic analysis</a:t>
            </a:r>
          </a:p>
          <a:p>
            <a:pPr marL="976313" lvl="1" indent="-349250">
              <a:spcAft>
                <a:spcPts val="2400"/>
              </a:spcAft>
              <a:buClr>
                <a:srgbClr val="301739"/>
              </a:buClr>
              <a:buSzPct val="115000"/>
              <a:buFont typeface="Arial" panose="020B0604020202020204" pitchFamily="34" charset="0"/>
              <a:buChar char="•"/>
              <a:defRPr/>
            </a:pPr>
            <a:r>
              <a:rPr lang="en-US" sz="2800" dirty="0">
                <a:latin typeface="Century Gothic" panose="020B0502020202020204" pitchFamily="34" charset="0"/>
              </a:rPr>
              <a:t>Content analysis</a:t>
            </a:r>
          </a:p>
          <a:p>
            <a:pPr marL="457200" indent="-404813">
              <a:spcAft>
                <a:spcPts val="900"/>
              </a:spcAft>
              <a:buClr>
                <a:srgbClr val="FF0000"/>
              </a:buClr>
              <a:buFont typeface="Wingdings" panose="05000000000000000000" pitchFamily="2" charset="2"/>
              <a:buChar char="§"/>
              <a:defRPr/>
            </a:pPr>
            <a:r>
              <a:rPr lang="en-US" sz="3000" dirty="0">
                <a:latin typeface="Century Gothic" panose="020B0502020202020204" pitchFamily="34" charset="0"/>
              </a:rPr>
              <a:t>Qualitative data analysis can be done manually or with software, such as:</a:t>
            </a:r>
          </a:p>
          <a:p>
            <a:pPr marL="976313" lvl="1" indent="-349250">
              <a:spcAft>
                <a:spcPts val="600"/>
              </a:spcAft>
              <a:buClr>
                <a:srgbClr val="301739"/>
              </a:buClr>
              <a:buSzPct val="115000"/>
              <a:buFont typeface="Arial" panose="020B0604020202020204" pitchFamily="34" charset="0"/>
              <a:buChar char="•"/>
              <a:defRPr/>
            </a:pPr>
            <a:r>
              <a:rPr lang="en-US" sz="2800" dirty="0">
                <a:latin typeface="Century Gothic" panose="020B0502020202020204" pitchFamily="34" charset="0"/>
              </a:rPr>
              <a:t>AtlasTi </a:t>
            </a:r>
          </a:p>
          <a:p>
            <a:pPr marL="976313" lvl="1" indent="-349250">
              <a:spcAft>
                <a:spcPts val="600"/>
              </a:spcAft>
              <a:buClr>
                <a:srgbClr val="301739"/>
              </a:buClr>
              <a:buSzPct val="115000"/>
              <a:buFont typeface="Arial" panose="020B0604020202020204" pitchFamily="34" charset="0"/>
              <a:buChar char="•"/>
              <a:defRPr/>
            </a:pPr>
            <a:r>
              <a:rPr lang="en-US" sz="2800" dirty="0">
                <a:latin typeface="Century Gothic" panose="020B0502020202020204" pitchFamily="34" charset="0"/>
              </a:rPr>
              <a:t>MAXQDA </a:t>
            </a:r>
          </a:p>
          <a:p>
            <a:pPr marL="976313" lvl="1" indent="-349250">
              <a:spcAft>
                <a:spcPts val="600"/>
              </a:spcAft>
              <a:buClr>
                <a:srgbClr val="301739"/>
              </a:buClr>
              <a:buSzPct val="115000"/>
              <a:buFont typeface="Arial" panose="020B0604020202020204" pitchFamily="34" charset="0"/>
              <a:buChar char="•"/>
              <a:defRPr/>
            </a:pPr>
            <a:r>
              <a:rPr lang="en-US" sz="2800" dirty="0">
                <a:latin typeface="Century Gothic" panose="020B0502020202020204" pitchFamily="34" charset="0"/>
              </a:rPr>
              <a:t>QSR NVivo </a:t>
            </a:r>
          </a:p>
          <a:p>
            <a:pPr marL="976313" lvl="1" indent="-349250">
              <a:spcAft>
                <a:spcPts val="600"/>
              </a:spcAft>
              <a:buClr>
                <a:srgbClr val="301739"/>
              </a:buClr>
              <a:buSzPct val="115000"/>
              <a:buFont typeface="Arial" panose="020B0604020202020204" pitchFamily="34" charset="0"/>
              <a:buChar char="•"/>
              <a:defRPr/>
            </a:pPr>
            <a:r>
              <a:rPr lang="en-US" sz="2800" dirty="0">
                <a:latin typeface="Century Gothic" panose="020B0502020202020204" pitchFamily="34" charset="0"/>
              </a:rPr>
              <a:t>EZ-TEXT 3.06C </a:t>
            </a:r>
          </a:p>
          <a:p>
            <a:endParaRPr lang="en-GB" sz="3200" dirty="0"/>
          </a:p>
        </p:txBody>
      </p:sp>
      <p:sp>
        <p:nvSpPr>
          <p:cNvPr id="5" name="Title 1">
            <a:extLst>
              <a:ext uri="{FF2B5EF4-FFF2-40B4-BE49-F238E27FC236}">
                <a16:creationId xmlns:a16="http://schemas.microsoft.com/office/drawing/2014/main" id="{A95AF2FC-4670-49D1-AF6A-3444798BBA1B}"/>
              </a:ext>
            </a:extLst>
          </p:cNvPr>
          <p:cNvSpPr txBox="1">
            <a:spLocks/>
          </p:cNvSpPr>
          <p:nvPr/>
        </p:nvSpPr>
        <p:spPr>
          <a:xfrm>
            <a:off x="516591" y="457200"/>
            <a:ext cx="8703609" cy="533400"/>
          </a:xfrm>
        </p:spPr>
        <p:txBody>
          <a:bodyPr/>
          <a:lstStyle>
            <a:lvl1pPr eaLnBrk="1" hangingPunct="1">
              <a:defRPr>
                <a:latin typeface="+mj-lt"/>
                <a:ea typeface="+mj-ea"/>
                <a:cs typeface="+mj-cs"/>
              </a:defRPr>
            </a:lvl1pPr>
          </a:lstStyle>
          <a:p>
            <a:r>
              <a:rPr lang="en-GB" sz="4400" b="1" kern="0" spc="-100" dirty="0">
                <a:solidFill>
                  <a:srgbClr val="ECCE18"/>
                </a:solidFill>
                <a:latin typeface="Century Gothic" panose="020B0502020202020204" pitchFamily="34" charset="0"/>
              </a:rPr>
              <a:t>Analysis Plan for Qualitative Data</a:t>
            </a:r>
          </a:p>
        </p:txBody>
      </p:sp>
      <p:sp>
        <p:nvSpPr>
          <p:cNvPr id="7" name="Title 6">
            <a:extLst>
              <a:ext uri="{FF2B5EF4-FFF2-40B4-BE49-F238E27FC236}">
                <a16:creationId xmlns:a16="http://schemas.microsoft.com/office/drawing/2014/main" id="{31878BD2-0B66-41B5-8E1D-0340DF484A33}"/>
              </a:ext>
            </a:extLst>
          </p:cNvPr>
          <p:cNvSpPr>
            <a:spLocks noGrp="1"/>
          </p:cNvSpPr>
          <p:nvPr>
            <p:ph type="title"/>
          </p:nvPr>
        </p:nvSpPr>
        <p:spPr/>
        <p:txBody>
          <a:bodyPr/>
          <a:lstStyle/>
          <a:p>
            <a:endParaRPr lang="en-US" dirty="0"/>
          </a:p>
        </p:txBody>
      </p:sp>
    </p:spTree>
    <p:extLst>
      <p:ext uri="{BB962C8B-B14F-4D97-AF65-F5344CB8AC3E}">
        <p14:creationId xmlns:p14="http://schemas.microsoft.com/office/powerpoint/2010/main" val="15346153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BFDF22-8EE1-43B8-B836-C655429FE599}"/>
              </a:ext>
            </a:extLst>
          </p:cNvPr>
          <p:cNvSpPr>
            <a:spLocks noGrp="1"/>
          </p:cNvSpPr>
          <p:nvPr>
            <p:ph idx="1"/>
          </p:nvPr>
        </p:nvSpPr>
        <p:spPr>
          <a:xfrm>
            <a:off x="952500" y="1752600"/>
            <a:ext cx="8153400" cy="5181600"/>
          </a:xfrm>
        </p:spPr>
        <p:txBody>
          <a:bodyPr/>
          <a:lstStyle/>
          <a:p>
            <a:pPr marL="457200" indent="-404813">
              <a:spcAft>
                <a:spcPts val="900"/>
              </a:spcAft>
              <a:buClr>
                <a:srgbClr val="FF0000"/>
              </a:buClr>
              <a:buFont typeface="Wingdings" panose="05000000000000000000" pitchFamily="2" charset="2"/>
              <a:buChar char="§"/>
            </a:pPr>
            <a:r>
              <a:rPr lang="en-GB" sz="2800" b="1" dirty="0">
                <a:latin typeface="Century Gothic" panose="020B0502020202020204" pitchFamily="34" charset="0"/>
              </a:rPr>
              <a:t>Ethnography </a:t>
            </a:r>
            <a:r>
              <a:rPr lang="en-GB" sz="2800" dirty="0">
                <a:latin typeface="Century Gothic" panose="020B0502020202020204" pitchFamily="34" charset="0"/>
              </a:rPr>
              <a:t>(Anthropology)</a:t>
            </a:r>
          </a:p>
          <a:p>
            <a:pPr marL="1030288" indent="-400050">
              <a:spcAft>
                <a:spcPts val="1800"/>
              </a:spcAft>
              <a:buClr>
                <a:srgbClr val="301739"/>
              </a:buClr>
              <a:buSzPct val="115000"/>
              <a:buFont typeface="Arial" panose="020B0604020202020204" pitchFamily="34" charset="0"/>
              <a:buChar char="•"/>
            </a:pPr>
            <a:r>
              <a:rPr lang="en-GB" sz="2600" dirty="0">
                <a:latin typeface="Century Gothic" panose="020B0502020202020204" pitchFamily="34" charset="0"/>
              </a:rPr>
              <a:t>Immersion in a context; holistic; reflexive</a:t>
            </a:r>
            <a:endParaRPr lang="en-GB" sz="2600" b="1" dirty="0">
              <a:latin typeface="Century Gothic" panose="020B0502020202020204" pitchFamily="34" charset="0"/>
            </a:endParaRPr>
          </a:p>
          <a:p>
            <a:pPr marL="457200" indent="-404813">
              <a:spcAft>
                <a:spcPts val="900"/>
              </a:spcAft>
              <a:buClr>
                <a:srgbClr val="FF0000"/>
              </a:buClr>
              <a:buFont typeface="Wingdings" panose="05000000000000000000" pitchFamily="2" charset="2"/>
              <a:buChar char="§"/>
            </a:pPr>
            <a:r>
              <a:rPr lang="en-GB" sz="2800" b="1" dirty="0">
                <a:latin typeface="Century Gothic" panose="020B0502020202020204" pitchFamily="34" charset="0"/>
              </a:rPr>
              <a:t>Grounded theory </a:t>
            </a:r>
            <a:r>
              <a:rPr lang="en-GB" sz="2800" dirty="0">
                <a:latin typeface="Century Gothic" panose="020B0502020202020204" pitchFamily="34" charset="0"/>
              </a:rPr>
              <a:t>(Glaser and Strauss)</a:t>
            </a:r>
          </a:p>
          <a:p>
            <a:pPr marL="1030288" lvl="1" indent="-400050">
              <a:spcAft>
                <a:spcPts val="600"/>
              </a:spcAft>
              <a:buClr>
                <a:srgbClr val="301739"/>
              </a:buClr>
              <a:buSzPct val="115000"/>
              <a:buFont typeface="Arial"/>
              <a:buChar char="•"/>
            </a:pPr>
            <a:r>
              <a:rPr lang="en-GB" sz="2600" dirty="0">
                <a:latin typeface="Century Gothic" panose="020B0502020202020204" pitchFamily="34" charset="0"/>
              </a:rPr>
              <a:t>Constant comparison</a:t>
            </a:r>
          </a:p>
          <a:p>
            <a:pPr marL="1030288" lvl="1" indent="-400050">
              <a:spcAft>
                <a:spcPts val="600"/>
              </a:spcAft>
              <a:buClr>
                <a:srgbClr val="301739"/>
              </a:buClr>
              <a:buSzPct val="115000"/>
              <a:buFont typeface="Arial"/>
              <a:buChar char="•"/>
            </a:pPr>
            <a:r>
              <a:rPr lang="en-GB" sz="2600" dirty="0">
                <a:latin typeface="Century Gothic" panose="020B0502020202020204" pitchFamily="34" charset="0"/>
              </a:rPr>
              <a:t>Cyclical process of research</a:t>
            </a:r>
          </a:p>
          <a:p>
            <a:pPr marL="1030288" lvl="1" indent="-400050">
              <a:spcAft>
                <a:spcPts val="600"/>
              </a:spcAft>
              <a:buClr>
                <a:srgbClr val="301739"/>
              </a:buClr>
              <a:buSzPct val="115000"/>
              <a:buFont typeface="Arial"/>
              <a:buChar char="•"/>
            </a:pPr>
            <a:r>
              <a:rPr lang="en-GB" sz="2600" dirty="0">
                <a:latin typeface="Century Gothic" panose="020B0502020202020204" pitchFamily="34" charset="0"/>
              </a:rPr>
              <a:t>Theory-driven</a:t>
            </a:r>
          </a:p>
          <a:p>
            <a:pPr marL="1030288" lvl="1" indent="-400050">
              <a:spcAft>
                <a:spcPts val="1800"/>
              </a:spcAft>
              <a:buClr>
                <a:srgbClr val="301739"/>
              </a:buClr>
              <a:buSzPct val="115000"/>
              <a:buFont typeface="Arial"/>
              <a:buChar char="•"/>
            </a:pPr>
            <a:r>
              <a:rPr lang="en-GB" sz="2600" dirty="0">
                <a:latin typeface="Century Gothic" panose="020B0502020202020204" pitchFamily="34" charset="0"/>
              </a:rPr>
              <a:t>Induction</a:t>
            </a:r>
          </a:p>
          <a:p>
            <a:pPr marL="457200" indent="-404813">
              <a:spcAft>
                <a:spcPts val="900"/>
              </a:spcAft>
              <a:buClr>
                <a:srgbClr val="FF0000"/>
              </a:buClr>
              <a:buFont typeface="Wingdings" panose="05000000000000000000" pitchFamily="2" charset="2"/>
              <a:buChar char="§"/>
            </a:pPr>
            <a:r>
              <a:rPr lang="en-GB" sz="2800" b="1" dirty="0">
                <a:latin typeface="Century Gothic" panose="020B0502020202020204" pitchFamily="34" charset="0"/>
              </a:rPr>
              <a:t>Framework method </a:t>
            </a:r>
            <a:r>
              <a:rPr lang="en-GB" sz="2800" dirty="0">
                <a:latin typeface="Century Gothic" panose="020B0502020202020204" pitchFamily="34" charset="0"/>
              </a:rPr>
              <a:t>(Ritchie and Spencer)</a:t>
            </a:r>
          </a:p>
          <a:p>
            <a:pPr marL="1030288" lvl="1" indent="-400050">
              <a:spcAft>
                <a:spcPts val="600"/>
              </a:spcAft>
              <a:buClr>
                <a:srgbClr val="301739"/>
              </a:buClr>
              <a:buSzPct val="115000"/>
              <a:buFont typeface="Arial"/>
              <a:buChar char="•"/>
            </a:pPr>
            <a:r>
              <a:rPr lang="en-GB" sz="2600" dirty="0">
                <a:latin typeface="Century Gothic" panose="020B0502020202020204" pitchFamily="34" charset="0"/>
              </a:rPr>
              <a:t>Coding into a thematic framework</a:t>
            </a:r>
          </a:p>
          <a:p>
            <a:pPr marL="1030288" lvl="1" indent="-400050">
              <a:spcAft>
                <a:spcPts val="600"/>
              </a:spcAft>
              <a:buClr>
                <a:srgbClr val="301739"/>
              </a:buClr>
              <a:buSzPct val="115000"/>
              <a:buFont typeface="Arial"/>
              <a:buChar char="•"/>
            </a:pPr>
            <a:r>
              <a:rPr lang="en-GB" sz="2600" dirty="0">
                <a:latin typeface="Century Gothic" panose="020B0502020202020204" pitchFamily="34" charset="0"/>
              </a:rPr>
              <a:t>Applied research</a:t>
            </a:r>
            <a:endParaRPr lang="en-GB" sz="2600" dirty="0"/>
          </a:p>
        </p:txBody>
      </p:sp>
      <p:sp>
        <p:nvSpPr>
          <p:cNvPr id="4" name="Title 1">
            <a:extLst>
              <a:ext uri="{FF2B5EF4-FFF2-40B4-BE49-F238E27FC236}">
                <a16:creationId xmlns:a16="http://schemas.microsoft.com/office/drawing/2014/main" id="{BCC04628-0097-4151-B77A-37D0593E0626}"/>
              </a:ext>
            </a:extLst>
          </p:cNvPr>
          <p:cNvSpPr txBox="1">
            <a:spLocks/>
          </p:cNvSpPr>
          <p:nvPr/>
        </p:nvSpPr>
        <p:spPr>
          <a:xfrm>
            <a:off x="516591" y="457200"/>
            <a:ext cx="8703609" cy="533400"/>
          </a:xfrm>
        </p:spPr>
        <p:txBody>
          <a:bodyPr/>
          <a:lstStyle>
            <a:lvl1pPr eaLnBrk="1" hangingPunct="1">
              <a:defRPr>
                <a:latin typeface="+mj-lt"/>
                <a:ea typeface="+mj-ea"/>
                <a:cs typeface="+mj-cs"/>
              </a:defRPr>
            </a:lvl1pPr>
          </a:lstStyle>
          <a:p>
            <a:r>
              <a:rPr lang="en-GB" sz="4400" b="1" kern="0" spc="-50" dirty="0">
                <a:solidFill>
                  <a:srgbClr val="ECCE18"/>
                </a:solidFill>
                <a:latin typeface="Century Gothic" panose="020B0502020202020204" pitchFamily="34" charset="0"/>
              </a:rPr>
              <a:t>Interpreting Data</a:t>
            </a:r>
          </a:p>
        </p:txBody>
      </p:sp>
      <p:sp>
        <p:nvSpPr>
          <p:cNvPr id="6" name="Title 5">
            <a:extLst>
              <a:ext uri="{FF2B5EF4-FFF2-40B4-BE49-F238E27FC236}">
                <a16:creationId xmlns:a16="http://schemas.microsoft.com/office/drawing/2014/main" id="{BC6A4146-A435-4481-B293-2D935A5289D3}"/>
              </a:ext>
            </a:extLst>
          </p:cNvPr>
          <p:cNvSpPr>
            <a:spLocks noGrp="1"/>
          </p:cNvSpPr>
          <p:nvPr>
            <p:ph type="title"/>
          </p:nvPr>
        </p:nvSpPr>
        <p:spPr/>
        <p:txBody>
          <a:bodyPr/>
          <a:lstStyle/>
          <a:p>
            <a:endParaRPr lang="en-US" dirty="0"/>
          </a:p>
        </p:txBody>
      </p:sp>
    </p:spTree>
    <p:extLst>
      <p:ext uri="{BB962C8B-B14F-4D97-AF65-F5344CB8AC3E}">
        <p14:creationId xmlns:p14="http://schemas.microsoft.com/office/powerpoint/2010/main" val="38863776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91200" y="2895600"/>
            <a:ext cx="3827369" cy="1613112"/>
          </a:xfrm>
        </p:spPr>
        <p:txBody>
          <a:bodyPr>
            <a:noAutofit/>
          </a:bodyPr>
          <a:lstStyle/>
          <a:p>
            <a:pPr>
              <a:spcAft>
                <a:spcPts val="2400"/>
              </a:spcAft>
            </a:pPr>
            <a:r>
              <a:rPr lang="en-GB" sz="3000" b="1" dirty="0">
                <a:latin typeface="Century Gothic" panose="020B0502020202020204" pitchFamily="34" charset="0"/>
              </a:rPr>
              <a:t>Internal validity: </a:t>
            </a:r>
            <a:r>
              <a:rPr lang="en-GB" sz="3000" dirty="0">
                <a:latin typeface="Century Gothic" panose="020B0502020202020204" pitchFamily="34" charset="0"/>
              </a:rPr>
              <a:t>credibility</a:t>
            </a:r>
          </a:p>
          <a:p>
            <a:r>
              <a:rPr lang="en-GB" sz="3000" b="1" dirty="0">
                <a:latin typeface="Century Gothic" panose="020B0502020202020204" pitchFamily="34" charset="0"/>
              </a:rPr>
              <a:t>External validity: </a:t>
            </a:r>
            <a:r>
              <a:rPr lang="en-GB" sz="3000" dirty="0">
                <a:latin typeface="Century Gothic" panose="020B0502020202020204" pitchFamily="34" charset="0"/>
              </a:rPr>
              <a:t>transferability</a:t>
            </a:r>
          </a:p>
          <a:p>
            <a:endParaRPr lang="en-GB" dirty="0"/>
          </a:p>
          <a:p>
            <a:endParaRPr lang="en-GB" dirty="0"/>
          </a:p>
        </p:txBody>
      </p:sp>
      <p:pic>
        <p:nvPicPr>
          <p:cNvPr id="6" name="Picture 5" descr="validity and reliabilit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1948392"/>
            <a:ext cx="4271457" cy="5120640"/>
          </a:xfrm>
          <a:prstGeom prst="rect">
            <a:avLst/>
          </a:prstGeom>
        </p:spPr>
      </p:pic>
      <p:sp>
        <p:nvSpPr>
          <p:cNvPr id="5" name="Title 1">
            <a:extLst>
              <a:ext uri="{FF2B5EF4-FFF2-40B4-BE49-F238E27FC236}">
                <a16:creationId xmlns:a16="http://schemas.microsoft.com/office/drawing/2014/main" id="{22F2934F-05CC-48A8-ABCC-679166842B2E}"/>
              </a:ext>
            </a:extLst>
          </p:cNvPr>
          <p:cNvSpPr txBox="1">
            <a:spLocks/>
          </p:cNvSpPr>
          <p:nvPr/>
        </p:nvSpPr>
        <p:spPr>
          <a:xfrm>
            <a:off x="516591" y="457200"/>
            <a:ext cx="8932209" cy="533400"/>
          </a:xfrm>
        </p:spPr>
        <p:txBody>
          <a:bodyPr/>
          <a:lstStyle>
            <a:lvl1pPr eaLnBrk="1" hangingPunct="1">
              <a:defRPr>
                <a:latin typeface="+mj-lt"/>
                <a:ea typeface="+mj-ea"/>
                <a:cs typeface="+mj-cs"/>
              </a:defRPr>
            </a:lvl1pPr>
          </a:lstStyle>
          <a:p>
            <a:r>
              <a:rPr lang="en-GB" sz="4400" b="1" kern="0" spc="-100" dirty="0">
                <a:solidFill>
                  <a:srgbClr val="ECCE18"/>
                </a:solidFill>
                <a:latin typeface="Century Gothic" panose="020B0502020202020204" pitchFamily="34" charset="0"/>
              </a:rPr>
              <a:t>Validity in Qualitative Research</a:t>
            </a:r>
          </a:p>
        </p:txBody>
      </p:sp>
      <p:sp>
        <p:nvSpPr>
          <p:cNvPr id="7" name="Title 6">
            <a:extLst>
              <a:ext uri="{FF2B5EF4-FFF2-40B4-BE49-F238E27FC236}">
                <a16:creationId xmlns:a16="http://schemas.microsoft.com/office/drawing/2014/main" id="{826C63B2-6721-4265-AFCD-D4A776A58D07}"/>
              </a:ext>
            </a:extLst>
          </p:cNvPr>
          <p:cNvSpPr>
            <a:spLocks noGrp="1"/>
          </p:cNvSpPr>
          <p:nvPr>
            <p:ph type="title"/>
          </p:nvPr>
        </p:nvSpPr>
        <p:spPr/>
        <p:txBody>
          <a:bodyPr/>
          <a:lstStyle/>
          <a:p>
            <a:endParaRPr lang="en-US" dirty="0"/>
          </a:p>
        </p:txBody>
      </p:sp>
    </p:spTree>
    <p:extLst>
      <p:ext uri="{BB962C8B-B14F-4D97-AF65-F5344CB8AC3E}">
        <p14:creationId xmlns:p14="http://schemas.microsoft.com/office/powerpoint/2010/main" val="17508271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029" y="2133600"/>
            <a:ext cx="8139332" cy="4437880"/>
          </a:xfrm>
        </p:spPr>
        <p:txBody>
          <a:bodyPr>
            <a:noAutofit/>
          </a:bodyPr>
          <a:lstStyle/>
          <a:p>
            <a:pPr>
              <a:spcAft>
                <a:spcPts val="1800"/>
              </a:spcAft>
            </a:pPr>
            <a:r>
              <a:rPr lang="en-GB" sz="3000" dirty="0">
                <a:latin typeface="Century Gothic" panose="020B0502020202020204" pitchFamily="34" charset="0"/>
              </a:rPr>
              <a:t>How believable are the research findings?</a:t>
            </a:r>
          </a:p>
          <a:p>
            <a:pPr>
              <a:spcAft>
                <a:spcPts val="900"/>
              </a:spcAft>
            </a:pPr>
            <a:r>
              <a:rPr lang="en-GB" sz="3000" dirty="0">
                <a:latin typeface="Century Gothic" panose="020B0502020202020204" pitchFamily="34" charset="0"/>
              </a:rPr>
              <a:t>How to improve credibility:</a:t>
            </a:r>
          </a:p>
          <a:p>
            <a:pPr marL="568325" lvl="1" indent="-400050">
              <a:spcAft>
                <a:spcPts val="900"/>
              </a:spcAft>
              <a:buClr>
                <a:srgbClr val="FF0000"/>
              </a:buClr>
              <a:buFont typeface="Wingdings" panose="05000000000000000000" pitchFamily="2" charset="2"/>
              <a:buChar char="§"/>
            </a:pPr>
            <a:r>
              <a:rPr lang="en-GB" sz="2800" dirty="0">
                <a:latin typeface="Century Gothic" panose="020B0502020202020204" pitchFamily="34" charset="0"/>
              </a:rPr>
              <a:t>Good design appropriate to the question</a:t>
            </a:r>
          </a:p>
          <a:p>
            <a:pPr marL="568325" lvl="1" indent="-400050">
              <a:spcAft>
                <a:spcPts val="900"/>
              </a:spcAft>
              <a:buClr>
                <a:srgbClr val="FF0000"/>
              </a:buClr>
              <a:buFont typeface="Wingdings" panose="05000000000000000000" pitchFamily="2" charset="2"/>
              <a:buChar char="§"/>
            </a:pPr>
            <a:r>
              <a:rPr lang="en-GB" sz="2800" dirty="0">
                <a:latin typeface="Century Gothic" panose="020B0502020202020204" pitchFamily="34" charset="0"/>
              </a:rPr>
              <a:t>Triangulation</a:t>
            </a:r>
          </a:p>
          <a:p>
            <a:pPr marL="568325" lvl="1" indent="-400050">
              <a:spcAft>
                <a:spcPts val="900"/>
              </a:spcAft>
              <a:buClr>
                <a:srgbClr val="FF0000"/>
              </a:buClr>
              <a:buFont typeface="Wingdings" panose="05000000000000000000" pitchFamily="2" charset="2"/>
              <a:buChar char="§"/>
            </a:pPr>
            <a:r>
              <a:rPr lang="en-GB" sz="2800" dirty="0">
                <a:latin typeface="Century Gothic" panose="020B0502020202020204" pitchFamily="34" charset="0"/>
              </a:rPr>
              <a:t>Robust analysis (e.g., double coding)</a:t>
            </a:r>
          </a:p>
          <a:p>
            <a:pPr marL="568325" lvl="1" indent="-400050">
              <a:spcAft>
                <a:spcPts val="900"/>
              </a:spcAft>
              <a:buClr>
                <a:srgbClr val="FF0000"/>
              </a:buClr>
              <a:buFont typeface="Wingdings" panose="05000000000000000000" pitchFamily="2" charset="2"/>
              <a:buChar char="§"/>
            </a:pPr>
            <a:r>
              <a:rPr lang="en-GB" sz="2800" dirty="0">
                <a:latin typeface="Century Gothic" panose="020B0502020202020204" pitchFamily="34" charset="0"/>
              </a:rPr>
              <a:t>Checking with the participants</a:t>
            </a:r>
          </a:p>
          <a:p>
            <a:pPr marL="568325" lvl="1" indent="-400050">
              <a:spcAft>
                <a:spcPts val="900"/>
              </a:spcAft>
              <a:buClr>
                <a:srgbClr val="FF0000"/>
              </a:buClr>
              <a:buFont typeface="Wingdings" panose="05000000000000000000" pitchFamily="2" charset="2"/>
              <a:buChar char="§"/>
            </a:pPr>
            <a:r>
              <a:rPr lang="en-GB" sz="2800" dirty="0">
                <a:latin typeface="Century Gothic" panose="020B0502020202020204" pitchFamily="34" charset="0"/>
              </a:rPr>
              <a:t>Attention to negative cases</a:t>
            </a:r>
          </a:p>
          <a:p>
            <a:pPr marL="568325" lvl="1" indent="-400050">
              <a:buClr>
                <a:srgbClr val="FF0000"/>
              </a:buClr>
              <a:buFont typeface="Wingdings" panose="05000000000000000000" pitchFamily="2" charset="2"/>
              <a:buChar char="§"/>
            </a:pPr>
            <a:r>
              <a:rPr lang="en-GB" sz="2800" dirty="0">
                <a:latin typeface="Century Gothic" panose="020B0502020202020204" pitchFamily="34" charset="0"/>
              </a:rPr>
              <a:t>Good description of methods in write-up</a:t>
            </a:r>
          </a:p>
          <a:p>
            <a:endParaRPr lang="en-GB" dirty="0"/>
          </a:p>
        </p:txBody>
      </p:sp>
      <p:sp>
        <p:nvSpPr>
          <p:cNvPr id="4" name="Title 1">
            <a:extLst>
              <a:ext uri="{FF2B5EF4-FFF2-40B4-BE49-F238E27FC236}">
                <a16:creationId xmlns:a16="http://schemas.microsoft.com/office/drawing/2014/main" id="{C255D483-C25A-4EE6-B73E-80A84FC89028}"/>
              </a:ext>
            </a:extLst>
          </p:cNvPr>
          <p:cNvSpPr txBox="1">
            <a:spLocks/>
          </p:cNvSpPr>
          <p:nvPr/>
        </p:nvSpPr>
        <p:spPr>
          <a:xfrm>
            <a:off x="516591" y="457200"/>
            <a:ext cx="8932209" cy="533400"/>
          </a:xfrm>
        </p:spPr>
        <p:txBody>
          <a:bodyPr/>
          <a:lstStyle>
            <a:lvl1pPr eaLnBrk="1" hangingPunct="1">
              <a:defRPr>
                <a:latin typeface="+mj-lt"/>
                <a:ea typeface="+mj-ea"/>
                <a:cs typeface="+mj-cs"/>
              </a:defRPr>
            </a:lvl1pPr>
          </a:lstStyle>
          <a:p>
            <a:r>
              <a:rPr lang="en-GB" sz="4400" b="1" kern="0" dirty="0">
                <a:solidFill>
                  <a:srgbClr val="ECCE18"/>
                </a:solidFill>
                <a:latin typeface="Century Gothic" panose="020B0502020202020204" pitchFamily="34" charset="0"/>
              </a:rPr>
              <a:t>Credibility</a:t>
            </a:r>
          </a:p>
        </p:txBody>
      </p:sp>
      <p:sp>
        <p:nvSpPr>
          <p:cNvPr id="6" name="Title 5">
            <a:extLst>
              <a:ext uri="{FF2B5EF4-FFF2-40B4-BE49-F238E27FC236}">
                <a16:creationId xmlns:a16="http://schemas.microsoft.com/office/drawing/2014/main" id="{D5A45118-0F83-42D5-8AEA-FF0DEA61E561}"/>
              </a:ext>
            </a:extLst>
          </p:cNvPr>
          <p:cNvSpPr>
            <a:spLocks noGrp="1"/>
          </p:cNvSpPr>
          <p:nvPr>
            <p:ph type="title"/>
          </p:nvPr>
        </p:nvSpPr>
        <p:spPr/>
        <p:txBody>
          <a:bodyPr/>
          <a:lstStyle/>
          <a:p>
            <a:endParaRPr lang="en-US" dirty="0"/>
          </a:p>
        </p:txBody>
      </p:sp>
    </p:spTree>
    <p:extLst>
      <p:ext uri="{BB962C8B-B14F-4D97-AF65-F5344CB8AC3E}">
        <p14:creationId xmlns:p14="http://schemas.microsoft.com/office/powerpoint/2010/main" val="13905974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7800" y="2514600"/>
            <a:ext cx="7467600" cy="3666783"/>
          </a:xfrm>
        </p:spPr>
        <p:txBody>
          <a:bodyPr>
            <a:noAutofit/>
          </a:bodyPr>
          <a:lstStyle/>
          <a:p>
            <a:pPr>
              <a:spcAft>
                <a:spcPts val="3000"/>
              </a:spcAft>
            </a:pPr>
            <a:r>
              <a:rPr lang="en-GB" sz="3600" dirty="0">
                <a:latin typeface="Century Gothic" panose="020B0502020202020204" pitchFamily="34" charset="0"/>
              </a:rPr>
              <a:t>Would your research findings apply in other settings?</a:t>
            </a:r>
          </a:p>
          <a:p>
            <a:r>
              <a:rPr lang="en-GB" sz="3600" dirty="0">
                <a:latin typeface="Century Gothic" panose="020B0502020202020204" pitchFamily="34" charset="0"/>
              </a:rPr>
              <a:t>Transferability might not mean “better” research</a:t>
            </a:r>
          </a:p>
        </p:txBody>
      </p:sp>
      <p:sp>
        <p:nvSpPr>
          <p:cNvPr id="4" name="Title 1">
            <a:extLst>
              <a:ext uri="{FF2B5EF4-FFF2-40B4-BE49-F238E27FC236}">
                <a16:creationId xmlns:a16="http://schemas.microsoft.com/office/drawing/2014/main" id="{D94DE413-DF19-4B20-A728-838D8ECF9BA6}"/>
              </a:ext>
            </a:extLst>
          </p:cNvPr>
          <p:cNvSpPr txBox="1">
            <a:spLocks/>
          </p:cNvSpPr>
          <p:nvPr/>
        </p:nvSpPr>
        <p:spPr>
          <a:xfrm>
            <a:off x="516591" y="457200"/>
            <a:ext cx="8932209" cy="533400"/>
          </a:xfrm>
        </p:spPr>
        <p:txBody>
          <a:bodyPr/>
          <a:lstStyle>
            <a:lvl1pPr eaLnBrk="1" hangingPunct="1">
              <a:defRPr>
                <a:latin typeface="+mj-lt"/>
                <a:ea typeface="+mj-ea"/>
                <a:cs typeface="+mj-cs"/>
              </a:defRPr>
            </a:lvl1pPr>
          </a:lstStyle>
          <a:p>
            <a:r>
              <a:rPr lang="en-GB" sz="4400" b="1" kern="0" dirty="0">
                <a:solidFill>
                  <a:srgbClr val="ECCE18"/>
                </a:solidFill>
                <a:latin typeface="Century Gothic" panose="020B0502020202020204" pitchFamily="34" charset="0"/>
              </a:rPr>
              <a:t>Transferability</a:t>
            </a:r>
          </a:p>
        </p:txBody>
      </p:sp>
      <p:sp>
        <p:nvSpPr>
          <p:cNvPr id="6" name="Title 5">
            <a:extLst>
              <a:ext uri="{FF2B5EF4-FFF2-40B4-BE49-F238E27FC236}">
                <a16:creationId xmlns:a16="http://schemas.microsoft.com/office/drawing/2014/main" id="{E81A3A58-705F-4279-B1FF-CEB52F805593}"/>
              </a:ext>
            </a:extLst>
          </p:cNvPr>
          <p:cNvSpPr>
            <a:spLocks noGrp="1"/>
          </p:cNvSpPr>
          <p:nvPr>
            <p:ph type="title"/>
          </p:nvPr>
        </p:nvSpPr>
        <p:spPr/>
        <p:txBody>
          <a:bodyPr/>
          <a:lstStyle/>
          <a:p>
            <a:endParaRPr lang="en-US" dirty="0"/>
          </a:p>
        </p:txBody>
      </p:sp>
    </p:spTree>
    <p:extLst>
      <p:ext uri="{BB962C8B-B14F-4D97-AF65-F5344CB8AC3E}">
        <p14:creationId xmlns:p14="http://schemas.microsoft.com/office/powerpoint/2010/main" val="27682758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5">
            <a:extLst>
              <a:ext uri="{FF2B5EF4-FFF2-40B4-BE49-F238E27FC236}">
                <a16:creationId xmlns:a16="http://schemas.microsoft.com/office/drawing/2014/main" id="{E99813EA-543A-418D-8412-2A2485ACDFE8}"/>
              </a:ext>
            </a:extLst>
          </p:cNvPr>
          <p:cNvSpPr/>
          <p:nvPr/>
        </p:nvSpPr>
        <p:spPr>
          <a:xfrm>
            <a:off x="-18288" y="2388246"/>
            <a:ext cx="10076688" cy="340295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dirty="0"/>
          </a:p>
        </p:txBody>
      </p:sp>
      <p:sp>
        <p:nvSpPr>
          <p:cNvPr id="5" name="object 3"/>
          <p:cNvSpPr/>
          <p:nvPr/>
        </p:nvSpPr>
        <p:spPr>
          <a:xfrm>
            <a:off x="0" y="1094731"/>
            <a:ext cx="10058400" cy="129351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457200" y="1741488"/>
            <a:ext cx="8955406" cy="1346522"/>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Quantitative Designs</a:t>
            </a:r>
          </a:p>
          <a:p>
            <a:pPr marL="12700">
              <a:lnSpc>
                <a:spcPts val="5000"/>
              </a:lnSpc>
            </a:pPr>
            <a:r>
              <a:rPr lang="en-US" sz="4400" spc="-180" dirty="0">
                <a:solidFill>
                  <a:schemeClr val="bg1"/>
                </a:solidFill>
                <a:latin typeface="Century Gothic" panose="020B0502020202020204" pitchFamily="34" charset="0"/>
              </a:rPr>
              <a:t>for data collection and analysis</a:t>
            </a:r>
          </a:p>
        </p:txBody>
      </p:sp>
    </p:spTree>
    <p:extLst>
      <p:ext uri="{BB962C8B-B14F-4D97-AF65-F5344CB8AC3E}">
        <p14:creationId xmlns:p14="http://schemas.microsoft.com/office/powerpoint/2010/main" val="7399581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z="4300" b="1" kern="1200" spc="-100" dirty="0">
                <a:solidFill>
                  <a:srgbClr val="ECCE18"/>
                </a:solidFill>
                <a:latin typeface="Century Gothic" panose="020B0502020202020204" pitchFamily="34" charset="0"/>
                <a:ea typeface="+mn-ea"/>
              </a:rPr>
              <a:t> </a:t>
            </a:r>
          </a:p>
        </p:txBody>
      </p:sp>
      <p:sp>
        <p:nvSpPr>
          <p:cNvPr id="35843" name="Rectangle 3"/>
          <p:cNvSpPr>
            <a:spLocks noGrp="1" noChangeArrowheads="1"/>
          </p:cNvSpPr>
          <p:nvPr>
            <p:ph idx="1"/>
          </p:nvPr>
        </p:nvSpPr>
        <p:spPr>
          <a:xfrm>
            <a:off x="838200" y="1828800"/>
            <a:ext cx="8686800" cy="2971800"/>
          </a:xfrm>
        </p:spPr>
        <p:txBody>
          <a:bodyPr/>
          <a:lstStyle/>
          <a:p>
            <a:pPr defTabSz="457200" fontAlgn="base">
              <a:spcAft>
                <a:spcPts val="1200"/>
              </a:spcAft>
              <a:buClr>
                <a:srgbClr val="C0504D"/>
              </a:buClr>
              <a:buSzPct val="100000"/>
            </a:pPr>
            <a:r>
              <a:rPr lang="en-US" altLang="en-US" sz="3200" dirty="0">
                <a:solidFill>
                  <a:srgbClr val="000000"/>
                </a:solidFill>
                <a:latin typeface="Century Gothic" panose="020B0502020202020204" pitchFamily="34" charset="0"/>
                <a:cs typeface="Andalus" panose="02020603050405020304" pitchFamily="18" charset="-78"/>
              </a:rPr>
              <a:t>We will identify various evaluation designs:</a:t>
            </a:r>
          </a:p>
          <a:p>
            <a:pPr marL="971550" lvl="1" indent="-514350" defTabSz="457200" fontAlgn="base">
              <a:spcAft>
                <a:spcPts val="1200"/>
              </a:spcAft>
              <a:buSzPct val="100000"/>
              <a:buFont typeface="+mj-lt"/>
              <a:buAutoNum type="arabicPeriod"/>
            </a:pPr>
            <a:r>
              <a:rPr lang="en-US" altLang="en-US" sz="3000" dirty="0">
                <a:solidFill>
                  <a:srgbClr val="000000"/>
                </a:solidFill>
                <a:latin typeface="Century Gothic" panose="020B0502020202020204" pitchFamily="34" charset="0"/>
                <a:cs typeface="Andalus" panose="02020603050405020304" pitchFamily="18" charset="-78"/>
              </a:rPr>
              <a:t>Experimental</a:t>
            </a:r>
          </a:p>
          <a:p>
            <a:pPr marL="971550" lvl="1" indent="-514350" defTabSz="457200" fontAlgn="base">
              <a:spcAft>
                <a:spcPts val="1200"/>
              </a:spcAft>
              <a:buSzPct val="100000"/>
              <a:buFont typeface="+mj-lt"/>
              <a:buAutoNum type="arabicPeriod"/>
            </a:pPr>
            <a:r>
              <a:rPr lang="en-US" altLang="en-US" sz="3000" dirty="0">
                <a:solidFill>
                  <a:srgbClr val="000000"/>
                </a:solidFill>
                <a:latin typeface="Century Gothic" panose="020B0502020202020204" pitchFamily="34" charset="0"/>
                <a:cs typeface="Andalus" panose="02020603050405020304" pitchFamily="18" charset="-78"/>
              </a:rPr>
              <a:t>Quasi-experimental</a:t>
            </a:r>
          </a:p>
          <a:p>
            <a:pPr marL="971550" lvl="1" indent="-514350" defTabSz="457200" fontAlgn="base">
              <a:spcAft>
                <a:spcPts val="1200"/>
              </a:spcAft>
              <a:buSzPct val="100000"/>
              <a:buFont typeface="+mj-lt"/>
              <a:buAutoNum type="arabicPeriod"/>
            </a:pPr>
            <a:r>
              <a:rPr lang="en-US" altLang="en-US" sz="3000" dirty="0">
                <a:solidFill>
                  <a:srgbClr val="000000"/>
                </a:solidFill>
                <a:latin typeface="Century Gothic" panose="020B0502020202020204" pitchFamily="34" charset="0"/>
                <a:cs typeface="Andalus" panose="02020603050405020304" pitchFamily="18" charset="-78"/>
              </a:rPr>
              <a:t>Non-experimental</a:t>
            </a:r>
          </a:p>
          <a:p>
            <a:pPr marL="342900" indent="-342900">
              <a:lnSpc>
                <a:spcPct val="90000"/>
              </a:lnSpc>
              <a:buFont typeface="Arial" panose="020B0604020202020204" pitchFamily="34" charset="0"/>
              <a:buChar char="•"/>
            </a:pPr>
            <a:endParaRPr lang="en-US" sz="2400" dirty="0">
              <a:latin typeface="Century Gothic" panose="020B0502020202020204" pitchFamily="34" charset="0"/>
            </a:endParaRPr>
          </a:p>
        </p:txBody>
      </p:sp>
      <p:sp>
        <p:nvSpPr>
          <p:cNvPr id="35844" name="Slide Number Placeholder 5"/>
          <p:cNvSpPr>
            <a:spLocks noGrp="1"/>
          </p:cNvSpPr>
          <p:nvPr>
            <p:ph type="sldNum" sz="quarter" idx="10"/>
          </p:nvPr>
        </p:nvSpPr>
        <p:spPr>
          <a:xfrm>
            <a:off x="7090648" y="6189941"/>
            <a:ext cx="1571625" cy="377190"/>
          </a:xfrm>
          <a:noFill/>
        </p:spPr>
        <p:txBody>
          <a:bodyPr/>
          <a:lstStyle/>
          <a:p>
            <a:r>
              <a:rPr lang="en-US" dirty="0">
                <a:latin typeface="Arial" pitchFamily="34" charset="0"/>
              </a:rPr>
              <a:t> </a:t>
            </a:r>
          </a:p>
        </p:txBody>
      </p:sp>
      <p:sp>
        <p:nvSpPr>
          <p:cNvPr id="2" name="Rectangle 1">
            <a:extLst>
              <a:ext uri="{FF2B5EF4-FFF2-40B4-BE49-F238E27FC236}">
                <a16:creationId xmlns:a16="http://schemas.microsoft.com/office/drawing/2014/main" id="{4B763D46-B43A-458D-B64E-497CC4C7DC7B}"/>
              </a:ext>
            </a:extLst>
          </p:cNvPr>
          <p:cNvSpPr/>
          <p:nvPr/>
        </p:nvSpPr>
        <p:spPr>
          <a:xfrm>
            <a:off x="613409" y="381000"/>
            <a:ext cx="5506636" cy="830997"/>
          </a:xfrm>
          <a:prstGeom prst="rect">
            <a:avLst/>
          </a:prstGeom>
        </p:spPr>
        <p:txBody>
          <a:bodyPr wrap="none">
            <a:spAutoFit/>
          </a:bodyPr>
          <a:lstStyle/>
          <a:p>
            <a:r>
              <a:rPr lang="en-US" sz="4800" b="1" spc="-100" dirty="0">
                <a:solidFill>
                  <a:srgbClr val="ECCE18"/>
                </a:solidFill>
                <a:latin typeface="Century Gothic" panose="020B0502020202020204" pitchFamily="34" charset="0"/>
                <a:cs typeface="+mj-cs"/>
              </a:rPr>
              <a:t>Evaluation Designs</a:t>
            </a:r>
          </a:p>
        </p:txBody>
      </p:sp>
    </p:spTree>
    <p:extLst>
      <p:ext uri="{BB962C8B-B14F-4D97-AF65-F5344CB8AC3E}">
        <p14:creationId xmlns:p14="http://schemas.microsoft.com/office/powerpoint/2010/main" val="33560361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674" name="Group 2"/>
          <p:cNvGraphicFramePr>
            <a:graphicFrameLocks noGrp="1"/>
          </p:cNvGraphicFramePr>
          <p:nvPr>
            <p:extLst>
              <p:ext uri="{D42A27DB-BD31-4B8C-83A1-F6EECF244321}">
                <p14:modId xmlns:p14="http://schemas.microsoft.com/office/powerpoint/2010/main" val="2914074540"/>
              </p:ext>
            </p:extLst>
          </p:nvPr>
        </p:nvGraphicFramePr>
        <p:xfrm>
          <a:off x="304800" y="1447801"/>
          <a:ext cx="9448800" cy="5957787"/>
        </p:xfrm>
        <a:graphic>
          <a:graphicData uri="http://schemas.openxmlformats.org/drawingml/2006/table">
            <a:tbl>
              <a:tblPr>
                <a:tableStyleId>{8A107856-5554-42FB-B03E-39F5DBC370BA}</a:tableStyleId>
              </a:tblPr>
              <a:tblGrid>
                <a:gridCol w="2716015">
                  <a:extLst>
                    <a:ext uri="{9D8B030D-6E8A-4147-A177-3AD203B41FA5}">
                      <a16:colId xmlns:a16="http://schemas.microsoft.com/office/drawing/2014/main" val="20000"/>
                    </a:ext>
                  </a:extLst>
                </a:gridCol>
                <a:gridCol w="6732785">
                  <a:extLst>
                    <a:ext uri="{9D8B030D-6E8A-4147-A177-3AD203B41FA5}">
                      <a16:colId xmlns:a16="http://schemas.microsoft.com/office/drawing/2014/main" val="20001"/>
                    </a:ext>
                  </a:extLst>
                </a:gridCol>
              </a:tblGrid>
              <a:tr h="772107">
                <a:tc>
                  <a:txBody>
                    <a:bodyPr/>
                    <a:lstStyle/>
                    <a:p>
                      <a:pPr marL="0" marR="0" lvl="0" indent="0" algn="l" defTabSz="457200" rtl="0" eaLnBrk="1" fontAlgn="base" latinLnBrk="0" hangingPunct="1">
                        <a:lnSpc>
                          <a:spcPct val="95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3200" u="none" strike="noStrike" cap="none" normalizeH="0" baseline="0" dirty="0">
                          <a:ln>
                            <a:noFill/>
                          </a:ln>
                          <a:effectLst/>
                        </a:rPr>
                        <a:t>Design</a:t>
                      </a:r>
                      <a:endParaRPr kumimoji="0" lang="en-US" sz="3200" b="1" i="0" u="none" strike="noStrike" cap="none" normalizeH="0" baseline="0" dirty="0">
                        <a:ln>
                          <a:noFill/>
                        </a:ln>
                        <a:solidFill>
                          <a:srgbClr val="FFFFFF"/>
                        </a:solidFill>
                        <a:effectLst/>
                        <a:latin typeface="Century Gothic" panose="020B0502020202020204" pitchFamily="34" charset="0"/>
                        <a:cs typeface="Arial" charset="0"/>
                      </a:endParaRPr>
                    </a:p>
                  </a:txBody>
                  <a:tcPr marL="74250" marR="74250" marT="63706" marB="38609" anchor="b" horzOverflow="overflow">
                    <a:solidFill>
                      <a:schemeClr val="accent2">
                        <a:lumMod val="60000"/>
                        <a:lumOff val="40000"/>
                      </a:schemeClr>
                    </a:solidFill>
                  </a:tcPr>
                </a:tc>
                <a:tc>
                  <a:txBody>
                    <a:bodyPr/>
                    <a:lstStyle/>
                    <a:p>
                      <a:pPr marL="0" marR="0" lvl="0" indent="0" algn="l" defTabSz="457200" rtl="0" eaLnBrk="1" fontAlgn="base" latinLnBrk="0" hangingPunct="1">
                        <a:lnSpc>
                          <a:spcPct val="95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kumimoji="0" lang="en-US" sz="3200" b="1" i="0" u="none" strike="noStrike" cap="none" normalizeH="0" baseline="0" dirty="0">
                        <a:ln>
                          <a:noFill/>
                        </a:ln>
                        <a:solidFill>
                          <a:srgbClr val="FFFFFF"/>
                        </a:solidFill>
                        <a:effectLst/>
                        <a:latin typeface="Century Gothic" panose="020B0502020202020204" pitchFamily="34" charset="0"/>
                        <a:cs typeface="Arial" charset="0"/>
                      </a:endParaRPr>
                    </a:p>
                  </a:txBody>
                  <a:tcPr marL="74250" marR="74250" marT="63706" marB="38609" anchor="b" horzOverflow="overflow">
                    <a:solidFill>
                      <a:schemeClr val="accent2">
                        <a:lumMod val="60000"/>
                        <a:lumOff val="40000"/>
                      </a:schemeClr>
                    </a:solidFill>
                  </a:tcPr>
                </a:tc>
                <a:extLst>
                  <a:ext uri="{0D108BD9-81ED-4DB2-BD59-A6C34878D82A}">
                    <a16:rowId xmlns:a16="http://schemas.microsoft.com/office/drawing/2014/main" val="10000"/>
                  </a:ext>
                </a:extLst>
              </a:tr>
              <a:tr h="1374057">
                <a:tc>
                  <a:txBody>
                    <a:bodyPr/>
                    <a:lstStyle/>
                    <a:p>
                      <a:pPr marL="0" marR="0" lvl="0" indent="0" algn="l" defTabSz="457200" rtl="0" eaLnBrk="1" fontAlgn="base" latinLnBrk="0" hangingPunct="1">
                        <a:lnSpc>
                          <a:spcPct val="95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800" u="none" strike="noStrike" cap="none" normalizeH="0" baseline="0" dirty="0">
                          <a:ln>
                            <a:noFill/>
                          </a:ln>
                          <a:effectLst/>
                        </a:rPr>
                        <a:t>Experimental</a:t>
                      </a:r>
                      <a:endParaRPr kumimoji="0" lang="en-US" sz="2800" b="0" i="0" u="none" strike="noStrike" cap="none" normalizeH="0" baseline="0" dirty="0">
                        <a:ln>
                          <a:noFill/>
                        </a:ln>
                        <a:solidFill>
                          <a:srgbClr val="000000"/>
                        </a:solidFill>
                        <a:effectLst/>
                        <a:latin typeface="Century Gothic" panose="020B0502020202020204" pitchFamily="34" charset="0"/>
                        <a:cs typeface="Arial" charset="0"/>
                      </a:endParaRPr>
                    </a:p>
                  </a:txBody>
                  <a:tcPr marL="74250" marR="74250" marT="63706" marB="38609" horzOverflow="overflow"/>
                </a:tc>
                <a:tc>
                  <a:txBody>
                    <a:bodyPr/>
                    <a:lstStyle/>
                    <a:p>
                      <a:pPr marL="0" marR="0" lvl="1" indent="0" algn="l" defTabSz="457200" rtl="0" eaLnBrk="1" fontAlgn="base" latinLnBrk="0" hangingPunct="1">
                        <a:lnSpc>
                          <a:spcPct val="95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800" u="none" strike="noStrike" cap="none" normalizeH="0" baseline="0" dirty="0">
                          <a:ln>
                            <a:noFill/>
                          </a:ln>
                          <a:effectLst/>
                        </a:rPr>
                        <a:t>Strongest for demonstrating causality, </a:t>
                      </a:r>
                      <a:br>
                        <a:rPr kumimoji="0" lang="en-US" sz="2800" u="none" strike="noStrike" cap="none" normalizeH="0" baseline="0" dirty="0">
                          <a:ln>
                            <a:noFill/>
                          </a:ln>
                          <a:effectLst/>
                        </a:rPr>
                      </a:br>
                      <a:r>
                        <a:rPr kumimoji="0" lang="en-US" sz="2800" u="none" strike="noStrike" cap="none" normalizeH="0" baseline="0" dirty="0">
                          <a:ln>
                            <a:noFill/>
                          </a:ln>
                          <a:effectLst/>
                        </a:rPr>
                        <a:t>most expensive</a:t>
                      </a:r>
                      <a:endParaRPr kumimoji="0" lang="en-US" sz="2800" b="0" i="0" u="none" strike="noStrike" cap="none" normalizeH="0" baseline="0" dirty="0">
                        <a:ln>
                          <a:noFill/>
                        </a:ln>
                        <a:solidFill>
                          <a:srgbClr val="000000"/>
                        </a:solidFill>
                        <a:effectLst/>
                        <a:latin typeface="Century Gothic" panose="020B0502020202020204" pitchFamily="34" charset="0"/>
                        <a:cs typeface="Arial" charset="0"/>
                      </a:endParaRPr>
                    </a:p>
                  </a:txBody>
                  <a:tcPr marL="74250" marR="74250" marT="63706" marB="38609" horzOverflow="overflow"/>
                </a:tc>
                <a:extLst>
                  <a:ext uri="{0D108BD9-81ED-4DB2-BD59-A6C34878D82A}">
                    <a16:rowId xmlns:a16="http://schemas.microsoft.com/office/drawing/2014/main" val="10001"/>
                  </a:ext>
                </a:extLst>
              </a:tr>
              <a:tr h="1966797">
                <a:tc>
                  <a:txBody>
                    <a:bodyPr/>
                    <a:lstStyle/>
                    <a:p>
                      <a:pPr marL="0" marR="0" lvl="0" indent="0" algn="l" defTabSz="457200" rtl="0" eaLnBrk="1" fontAlgn="base" latinLnBrk="0" hangingPunct="1">
                        <a:lnSpc>
                          <a:spcPct val="95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800" u="none" strike="noStrike" cap="none" normalizeH="0" baseline="0" dirty="0">
                          <a:ln>
                            <a:noFill/>
                          </a:ln>
                          <a:effectLst/>
                        </a:rPr>
                        <a:t>Quasi-experimental</a:t>
                      </a:r>
                      <a:endParaRPr kumimoji="0" lang="en-US" sz="2800" b="0" i="0" u="none" strike="noStrike" cap="none" normalizeH="0" baseline="0" dirty="0">
                        <a:ln>
                          <a:noFill/>
                        </a:ln>
                        <a:solidFill>
                          <a:srgbClr val="000000"/>
                        </a:solidFill>
                        <a:effectLst/>
                        <a:latin typeface="Century Gothic" panose="020B0502020202020204" pitchFamily="34" charset="0"/>
                        <a:cs typeface="Arial" charset="0"/>
                      </a:endParaRPr>
                    </a:p>
                  </a:txBody>
                  <a:tcPr marL="74250" marR="74250" marT="63706" marB="38609" horzOverflow="overflow"/>
                </a:tc>
                <a:tc>
                  <a:txBody>
                    <a:bodyPr/>
                    <a:lstStyle/>
                    <a:p>
                      <a:pPr marL="0" marR="0" lvl="1" indent="0" algn="l" defTabSz="457200" rtl="0" eaLnBrk="1" fontAlgn="base" latinLnBrk="0" hangingPunct="1">
                        <a:lnSpc>
                          <a:spcPct val="95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800" u="none" strike="noStrike" cap="none" normalizeH="0" baseline="0" dirty="0">
                          <a:ln>
                            <a:noFill/>
                          </a:ln>
                          <a:effectLst/>
                        </a:rPr>
                        <a:t>Weaker for demonstrating causality, </a:t>
                      </a:r>
                      <a:br>
                        <a:rPr kumimoji="0" lang="en-US" sz="2800" u="none" strike="noStrike" cap="none" normalizeH="0" baseline="0" dirty="0">
                          <a:ln>
                            <a:noFill/>
                          </a:ln>
                          <a:effectLst/>
                        </a:rPr>
                      </a:br>
                      <a:r>
                        <a:rPr kumimoji="0" lang="en-US" sz="2800" u="none" strike="noStrike" cap="none" normalizeH="0" baseline="0" dirty="0">
                          <a:ln>
                            <a:noFill/>
                          </a:ln>
                          <a:effectLst/>
                        </a:rPr>
                        <a:t>less expensive</a:t>
                      </a:r>
                      <a:endParaRPr kumimoji="0" lang="en-US" sz="2800" b="0" i="0" u="none" strike="noStrike" cap="none" normalizeH="0" baseline="0" dirty="0">
                        <a:ln>
                          <a:noFill/>
                        </a:ln>
                        <a:solidFill>
                          <a:srgbClr val="000000"/>
                        </a:solidFill>
                        <a:effectLst/>
                        <a:latin typeface="Century Gothic" panose="020B0502020202020204" pitchFamily="34" charset="0"/>
                        <a:cs typeface="Arial" charset="0"/>
                      </a:endParaRPr>
                    </a:p>
                  </a:txBody>
                  <a:tcPr marL="74250" marR="74250" marT="63706" marB="38609" horzOverflow="overflow"/>
                </a:tc>
                <a:extLst>
                  <a:ext uri="{0D108BD9-81ED-4DB2-BD59-A6C34878D82A}">
                    <a16:rowId xmlns:a16="http://schemas.microsoft.com/office/drawing/2014/main" val="10002"/>
                  </a:ext>
                </a:extLst>
              </a:tr>
              <a:tr h="1844826">
                <a:tc>
                  <a:txBody>
                    <a:bodyPr/>
                    <a:lstStyle/>
                    <a:p>
                      <a:pPr marL="0" marR="0" lvl="0" indent="0" algn="l" defTabSz="457200" rtl="0" eaLnBrk="1" fontAlgn="base" latinLnBrk="0" hangingPunct="1">
                        <a:lnSpc>
                          <a:spcPct val="86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800" u="none" strike="noStrike" cap="none" normalizeH="0" baseline="0" dirty="0">
                          <a:ln>
                            <a:noFill/>
                          </a:ln>
                          <a:effectLst/>
                        </a:rPr>
                        <a:t>Non-experimental</a:t>
                      </a:r>
                      <a:endParaRPr kumimoji="0" lang="en-US" sz="2800" b="0" i="0" u="none" strike="noStrike" cap="none" normalizeH="0" baseline="0" dirty="0">
                        <a:ln>
                          <a:noFill/>
                        </a:ln>
                        <a:solidFill>
                          <a:srgbClr val="000000"/>
                        </a:solidFill>
                        <a:effectLst/>
                        <a:latin typeface="Century Gothic" panose="020B0502020202020204" pitchFamily="34" charset="0"/>
                        <a:cs typeface="Arial" charset="0"/>
                      </a:endParaRPr>
                    </a:p>
                  </a:txBody>
                  <a:tcPr marL="74250" marR="74250" marT="119689" marB="38609" horzOverflow="overflow"/>
                </a:tc>
                <a:tc>
                  <a:txBody>
                    <a:bodyPr/>
                    <a:lstStyle/>
                    <a:p>
                      <a:pPr marL="0" marR="0" lvl="1" indent="0" algn="l" defTabSz="457200" rtl="0" eaLnBrk="1" fontAlgn="base" latinLnBrk="0" hangingPunct="1">
                        <a:lnSpc>
                          <a:spcPct val="95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2800" u="none" strike="noStrike" cap="none" normalizeH="0" baseline="0" dirty="0">
                          <a:ln>
                            <a:noFill/>
                          </a:ln>
                          <a:effectLst/>
                        </a:rPr>
                        <a:t>Weakest for demonstrating causality, </a:t>
                      </a:r>
                      <a:br>
                        <a:rPr kumimoji="0" lang="en-US" sz="2800" u="none" strike="noStrike" cap="none" normalizeH="0" baseline="0" dirty="0">
                          <a:ln>
                            <a:noFill/>
                          </a:ln>
                          <a:effectLst/>
                        </a:rPr>
                      </a:br>
                      <a:r>
                        <a:rPr kumimoji="0" lang="en-US" sz="2800" u="none" strike="noStrike" cap="none" normalizeH="0" baseline="0" dirty="0">
                          <a:ln>
                            <a:noFill/>
                          </a:ln>
                          <a:effectLst/>
                        </a:rPr>
                        <a:t>least expensive</a:t>
                      </a:r>
                      <a:endParaRPr kumimoji="0" lang="en-US" sz="2800" b="0" i="0" u="none" strike="noStrike" cap="none" normalizeH="0" baseline="0" dirty="0">
                        <a:ln>
                          <a:noFill/>
                        </a:ln>
                        <a:solidFill>
                          <a:srgbClr val="000000"/>
                        </a:solidFill>
                        <a:effectLst/>
                        <a:latin typeface="Century Gothic" panose="020B0502020202020204" pitchFamily="34" charset="0"/>
                        <a:cs typeface="Arial" charset="0"/>
                      </a:endParaRPr>
                    </a:p>
                  </a:txBody>
                  <a:tcPr marL="74250" marR="74250" marT="63706" marB="38609" horzOverflow="overflow"/>
                </a:tc>
                <a:extLst>
                  <a:ext uri="{0D108BD9-81ED-4DB2-BD59-A6C34878D82A}">
                    <a16:rowId xmlns:a16="http://schemas.microsoft.com/office/drawing/2014/main" val="10003"/>
                  </a:ext>
                </a:extLst>
              </a:tr>
            </a:tbl>
          </a:graphicData>
        </a:graphic>
      </p:graphicFrame>
      <p:sp>
        <p:nvSpPr>
          <p:cNvPr id="2" name="Title 1">
            <a:extLst>
              <a:ext uri="{FF2B5EF4-FFF2-40B4-BE49-F238E27FC236}">
                <a16:creationId xmlns:a16="http://schemas.microsoft.com/office/drawing/2014/main" id="{0EA0B248-E37C-4263-BEC7-2732E4F7582E}"/>
              </a:ext>
            </a:extLst>
          </p:cNvPr>
          <p:cNvSpPr>
            <a:spLocks noGrp="1"/>
          </p:cNvSpPr>
          <p:nvPr>
            <p:ph type="title"/>
          </p:nvPr>
        </p:nvSpPr>
        <p:spPr/>
        <p:txBody>
          <a:bodyPr/>
          <a:lstStyle/>
          <a:p>
            <a:r>
              <a:rPr lang="en-US" dirty="0"/>
              <a:t>Types of Evaluation Designs</a:t>
            </a:r>
          </a:p>
        </p:txBody>
      </p:sp>
    </p:spTree>
    <p:extLst>
      <p:ext uri="{BB962C8B-B14F-4D97-AF65-F5344CB8AC3E}">
        <p14:creationId xmlns:p14="http://schemas.microsoft.com/office/powerpoint/2010/main" val="194479586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2"/>
          <p:cNvSpPr txBox="1">
            <a:spLocks noChangeArrowheads="1"/>
          </p:cNvSpPr>
          <p:nvPr/>
        </p:nvSpPr>
        <p:spPr bwMode="auto">
          <a:xfrm>
            <a:off x="1187351" y="416242"/>
            <a:ext cx="7683697" cy="1183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4250" tIns="38610" rIns="74250" bIns="3861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DejaVu Sans" charset="0"/>
                <a:cs typeface="DejaVu Sans" charset="0"/>
              </a:defRPr>
            </a:lvl9pPr>
          </a:lstStyle>
          <a:p>
            <a:pPr algn="ctr" defTabSz="377190" eaLnBrk="1" fontAlgn="base" hangingPunct="1">
              <a:spcBef>
                <a:spcPct val="0"/>
              </a:spcBef>
              <a:spcAft>
                <a:spcPct val="0"/>
              </a:spcAft>
              <a:buSzPct val="100000"/>
              <a:tabLst>
                <a:tab pos="0" algn="l"/>
                <a:tab pos="377190" algn="l"/>
                <a:tab pos="754380" algn="l"/>
                <a:tab pos="1131570" algn="l"/>
                <a:tab pos="1508760" algn="l"/>
                <a:tab pos="1885950" algn="l"/>
                <a:tab pos="2263140" algn="l"/>
                <a:tab pos="2640330" algn="l"/>
                <a:tab pos="3017520" algn="l"/>
                <a:tab pos="3394710" algn="l"/>
                <a:tab pos="3771900" algn="l"/>
                <a:tab pos="4149090" algn="l"/>
                <a:tab pos="4526280" algn="l"/>
                <a:tab pos="4903470" algn="l"/>
                <a:tab pos="5280660" algn="l"/>
                <a:tab pos="5657850" algn="l"/>
                <a:tab pos="6035040" algn="l"/>
                <a:tab pos="6412230" algn="l"/>
                <a:tab pos="6789420" algn="l"/>
                <a:tab pos="7166610" algn="l"/>
                <a:tab pos="7543800" algn="l"/>
              </a:tabLst>
            </a:pPr>
            <a:r>
              <a:rPr lang="en-US" altLang="en-US" sz="3630" spc="-30" dirty="0">
                <a:solidFill>
                  <a:prstClr val="black"/>
                </a:solidFill>
                <a:latin typeface="Century Gothic" panose="020B0502020202020204" pitchFamily="34" charset="0"/>
              </a:rPr>
              <a:t>Measuring the effect </a:t>
            </a:r>
            <a:br>
              <a:rPr lang="en-US" altLang="en-US" sz="3630" spc="-30" dirty="0">
                <a:solidFill>
                  <a:prstClr val="black"/>
                </a:solidFill>
                <a:latin typeface="Century Gothic" panose="020B0502020202020204" pitchFamily="34" charset="0"/>
              </a:rPr>
            </a:br>
            <a:r>
              <a:rPr lang="en-US" altLang="en-US" sz="3630" spc="-30" dirty="0">
                <a:solidFill>
                  <a:prstClr val="black"/>
                </a:solidFill>
                <a:latin typeface="Century Gothic" panose="020B0502020202020204" pitchFamily="34" charset="0"/>
              </a:rPr>
              <a:t>of an intervention</a:t>
            </a:r>
          </a:p>
        </p:txBody>
      </p:sp>
      <p:pic>
        <p:nvPicPr>
          <p:cNvPr id="2" name="Picture 1">
            <a:extLst>
              <a:ext uri="{FF2B5EF4-FFF2-40B4-BE49-F238E27FC236}">
                <a16:creationId xmlns:a16="http://schemas.microsoft.com/office/drawing/2014/main" id="{FCD1837E-62E2-483D-B8ED-E3C1C22370CB}"/>
              </a:ext>
            </a:extLst>
          </p:cNvPr>
          <p:cNvPicPr>
            <a:picLocks noChangeAspect="1"/>
          </p:cNvPicPr>
          <p:nvPr/>
        </p:nvPicPr>
        <p:blipFill>
          <a:blip r:embed="rId3"/>
          <a:stretch>
            <a:fillRect/>
          </a:stretch>
        </p:blipFill>
        <p:spPr>
          <a:xfrm>
            <a:off x="990600" y="2057400"/>
            <a:ext cx="8250128" cy="4663440"/>
          </a:xfrm>
          <a:prstGeom prst="rect">
            <a:avLst/>
          </a:prstGeom>
        </p:spPr>
      </p:pic>
    </p:spTree>
    <p:extLst>
      <p:ext uri="{BB962C8B-B14F-4D97-AF65-F5344CB8AC3E}">
        <p14:creationId xmlns:p14="http://schemas.microsoft.com/office/powerpoint/2010/main" val="22912284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27781" y="517564"/>
            <a:ext cx="9107806" cy="1359475"/>
          </a:xfrm>
          <a:prstGeom prst="rect">
            <a:avLst/>
          </a:prstGeom>
        </p:spPr>
        <p:txBody>
          <a:bodyPr vert="horz" wrap="square" lIns="0" tIns="0" rIns="0" bIns="0" rtlCol="0">
            <a:spAutoFit/>
          </a:bodyPr>
          <a:lstStyle/>
          <a:p>
            <a:pPr marL="12700">
              <a:lnSpc>
                <a:spcPts val="5480"/>
              </a:lnSpc>
            </a:pPr>
            <a:r>
              <a:rPr lang="en-US" sz="4800" b="1" dirty="0">
                <a:solidFill>
                  <a:srgbClr val="ECCE18"/>
                </a:solidFill>
                <a:latin typeface="Century Gothic" panose="020B0502020202020204" pitchFamily="34" charset="0"/>
                <a:cs typeface="Gill Sans MT"/>
              </a:rPr>
              <a:t>Definition:</a:t>
            </a:r>
          </a:p>
          <a:p>
            <a:pPr marL="12700">
              <a:lnSpc>
                <a:spcPts val="5480"/>
              </a:lnSpc>
            </a:pPr>
            <a:r>
              <a:rPr lang="en-US" sz="4400" dirty="0">
                <a:solidFill>
                  <a:srgbClr val="301739"/>
                </a:solidFill>
                <a:latin typeface="Century Gothic" panose="020B0502020202020204" pitchFamily="34" charset="0"/>
                <a:cs typeface="Gill Sans MT"/>
              </a:rPr>
              <a:t>Tracking program results</a:t>
            </a:r>
            <a:endParaRPr sz="4400" dirty="0">
              <a:solidFill>
                <a:srgbClr val="301739"/>
              </a:solidFill>
              <a:latin typeface="Century Gothic" panose="020B0502020202020204" pitchFamily="34" charset="0"/>
              <a:cs typeface="Gill Sans MT"/>
            </a:endParaRPr>
          </a:p>
        </p:txBody>
      </p:sp>
      <p:sp>
        <p:nvSpPr>
          <p:cNvPr id="14" name="Text Placeholder 2">
            <a:extLst>
              <a:ext uri="{FF2B5EF4-FFF2-40B4-BE49-F238E27FC236}">
                <a16:creationId xmlns:a16="http://schemas.microsoft.com/office/drawing/2014/main" id="{08FD43E3-88D4-46B5-9DFE-DF6CECAFBB43}"/>
              </a:ext>
            </a:extLst>
          </p:cNvPr>
          <p:cNvSpPr>
            <a:spLocks noGrp="1"/>
          </p:cNvSpPr>
          <p:nvPr>
            <p:ph type="body" sz="quarter" idx="10"/>
          </p:nvPr>
        </p:nvSpPr>
        <p:spPr>
          <a:xfrm>
            <a:off x="838201" y="2057400"/>
            <a:ext cx="8763000" cy="5334000"/>
          </a:xfrm>
        </p:spPr>
        <p:txBody>
          <a:bodyPr/>
          <a:lstStyle/>
          <a:p>
            <a:pPr marL="346075" indent="-346075">
              <a:spcAft>
                <a:spcPts val="600"/>
              </a:spcAft>
              <a:buClr>
                <a:srgbClr val="FF0000"/>
              </a:buClr>
              <a:buFont typeface="Wingdings" panose="05000000000000000000" pitchFamily="2" charset="2"/>
              <a:buChar char="§"/>
            </a:pPr>
            <a:r>
              <a:rPr lang="en-US" sz="2400" dirty="0"/>
              <a:t>M&amp;E plan is a document that helps to track and assess the results of the interventions throughout the life of a program/policy/intervention </a:t>
            </a:r>
          </a:p>
          <a:p>
            <a:pPr marL="346075" indent="-346075">
              <a:spcAft>
                <a:spcPts val="600"/>
              </a:spcAft>
              <a:buClr>
                <a:srgbClr val="FF0000"/>
              </a:buClr>
              <a:buFont typeface="Wingdings" panose="05000000000000000000" pitchFamily="2" charset="2"/>
              <a:buChar char="§"/>
            </a:pPr>
            <a:r>
              <a:rPr lang="en-US" sz="2400" b="1" dirty="0"/>
              <a:t>Tracking is a continual process (measuring, learning, improving) which involves data collection and measurement of program indicators to evaluate project/program target</a:t>
            </a:r>
          </a:p>
          <a:p>
            <a:pPr marL="346075" indent="-346075">
              <a:spcAft>
                <a:spcPts val="600"/>
              </a:spcAft>
              <a:buClr>
                <a:srgbClr val="FF0000"/>
              </a:buClr>
              <a:buFont typeface="Wingdings" panose="05000000000000000000" pitchFamily="2" charset="2"/>
              <a:buChar char="§"/>
            </a:pPr>
            <a:r>
              <a:rPr lang="en-GB" sz="2400" dirty="0"/>
              <a:t>In monitoring, tracking results will mean:</a:t>
            </a:r>
          </a:p>
          <a:p>
            <a:pPr marL="798513" lvl="1" indent="-341313">
              <a:spcAft>
                <a:spcPts val="900"/>
              </a:spcAft>
              <a:buClr>
                <a:srgbClr val="301739"/>
              </a:buClr>
              <a:buSzPct val="115000"/>
              <a:buFont typeface="Arial" panose="020B0604020202020204" pitchFamily="34" charset="0"/>
              <a:buChar char="•"/>
            </a:pPr>
            <a:r>
              <a:rPr lang="en-GB" sz="2200" dirty="0"/>
              <a:t>To track and assess performance through analysis and comparison of indicators over time</a:t>
            </a:r>
          </a:p>
          <a:p>
            <a:pPr marL="457200" indent="-457200">
              <a:spcAft>
                <a:spcPts val="600"/>
              </a:spcAft>
              <a:buClr>
                <a:srgbClr val="FF0000"/>
              </a:buClr>
              <a:buFont typeface="Wingdings" panose="05000000000000000000" pitchFamily="2" charset="2"/>
              <a:buChar char="§"/>
            </a:pPr>
            <a:r>
              <a:rPr lang="en-GB" sz="2400" dirty="0"/>
              <a:t>In evaluation, tracking results will mean:</a:t>
            </a:r>
          </a:p>
          <a:p>
            <a:pPr marL="798513" lvl="1" indent="-341313">
              <a:spcAft>
                <a:spcPts val="600"/>
              </a:spcAft>
              <a:buClr>
                <a:srgbClr val="301739"/>
              </a:buClr>
              <a:buSzPct val="115000"/>
              <a:buFont typeface="Arial" panose="020B0604020202020204" pitchFamily="34" charset="0"/>
              <a:buChar char="•"/>
            </a:pPr>
            <a:r>
              <a:rPr lang="en-GB" sz="2200" dirty="0"/>
              <a:t>To evaluate achievements or outcomes by comparing indicators before and after an intervention</a:t>
            </a:r>
          </a:p>
          <a:p>
            <a:endParaRPr lang="en-US" dirty="0"/>
          </a:p>
        </p:txBody>
      </p:sp>
    </p:spTree>
    <p:extLst>
      <p:ext uri="{BB962C8B-B14F-4D97-AF65-F5344CB8AC3E}">
        <p14:creationId xmlns:p14="http://schemas.microsoft.com/office/powerpoint/2010/main" val="128449781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533400"/>
            <a:ext cx="8839200" cy="698064"/>
          </a:xfrm>
        </p:spPr>
        <p:txBody>
          <a:bodyPr>
            <a:noAutofit/>
          </a:bodyPr>
          <a:lstStyle/>
          <a:p>
            <a:pPr>
              <a:lnSpc>
                <a:spcPct val="85000"/>
              </a:lnSpc>
            </a:pPr>
            <a:r>
              <a:rPr lang="en-US" sz="4800" b="1" kern="1200" spc="-100" dirty="0">
                <a:solidFill>
                  <a:srgbClr val="ECCE18"/>
                </a:solidFill>
                <a:latin typeface="Century Gothic" panose="020B0502020202020204" pitchFamily="34" charset="0"/>
                <a:ea typeface="+mn-ea"/>
              </a:rPr>
              <a:t>Step 7: Plan for Dissemination </a:t>
            </a:r>
            <a:r>
              <a:rPr lang="en-US" sz="4800" kern="1200" spc="-100" dirty="0">
                <a:solidFill>
                  <a:srgbClr val="301739"/>
                </a:solidFill>
                <a:latin typeface="Century Gothic" panose="020B0502020202020204" pitchFamily="34" charset="0"/>
                <a:ea typeface="+mn-ea"/>
              </a:rPr>
              <a:t>and use</a:t>
            </a:r>
          </a:p>
        </p:txBody>
      </p:sp>
      <p:sp>
        <p:nvSpPr>
          <p:cNvPr id="31747" name="Rectangle 3"/>
          <p:cNvSpPr>
            <a:spLocks noGrp="1" noChangeArrowheads="1"/>
          </p:cNvSpPr>
          <p:nvPr>
            <p:ph idx="1"/>
          </p:nvPr>
        </p:nvSpPr>
        <p:spPr>
          <a:xfrm>
            <a:off x="1143000" y="2362200"/>
            <a:ext cx="8243888" cy="4079677"/>
          </a:xfrm>
        </p:spPr>
        <p:txBody>
          <a:bodyPr/>
          <a:lstStyle/>
          <a:p>
            <a:pPr marL="606425" indent="-554038">
              <a:spcAft>
                <a:spcPts val="1200"/>
              </a:spcAft>
              <a:buClr>
                <a:schemeClr val="tx1"/>
              </a:buClr>
              <a:buSzPct val="85000"/>
              <a:buFontTx/>
              <a:buAutoNum type="alphaUcPeriod"/>
            </a:pPr>
            <a:r>
              <a:rPr lang="en-US" sz="3200" dirty="0">
                <a:latin typeface="Century Gothic" panose="020B0502020202020204" pitchFamily="34" charset="0"/>
              </a:rPr>
              <a:t>Clearly defined users</a:t>
            </a:r>
          </a:p>
          <a:p>
            <a:pPr marL="606425" indent="-554038">
              <a:spcAft>
                <a:spcPts val="1200"/>
              </a:spcAft>
              <a:buClr>
                <a:schemeClr val="tx1"/>
              </a:buClr>
              <a:buSzPct val="85000"/>
              <a:buFontTx/>
              <a:buAutoNum type="alphaUcPeriod"/>
            </a:pPr>
            <a:r>
              <a:rPr lang="en-US" sz="3200" dirty="0">
                <a:latin typeface="Century Gothic" panose="020B0502020202020204" pitchFamily="34" charset="0"/>
              </a:rPr>
              <a:t>Databases for information storage</a:t>
            </a:r>
          </a:p>
          <a:p>
            <a:pPr marL="606425" indent="-554038">
              <a:spcAft>
                <a:spcPts val="1200"/>
              </a:spcAft>
              <a:buClr>
                <a:schemeClr val="tx1"/>
              </a:buClr>
              <a:buSzPct val="85000"/>
              <a:buFontTx/>
              <a:buAutoNum type="alphaUcPeriod"/>
            </a:pPr>
            <a:r>
              <a:rPr lang="en-US" sz="3200" dirty="0">
                <a:latin typeface="Century Gothic" panose="020B0502020202020204" pitchFamily="34" charset="0"/>
              </a:rPr>
              <a:t>Dissemination methods</a:t>
            </a:r>
          </a:p>
          <a:p>
            <a:pPr marL="1198563" lvl="1" indent="-400050">
              <a:spcAft>
                <a:spcPts val="1200"/>
              </a:spcAft>
              <a:buClr>
                <a:srgbClr val="FF0000"/>
              </a:buClr>
              <a:buFont typeface="Wingdings" panose="05000000000000000000" pitchFamily="2" charset="2"/>
              <a:buChar char="§"/>
            </a:pPr>
            <a:r>
              <a:rPr lang="en-US" sz="3000" dirty="0">
                <a:latin typeface="Century Gothic" panose="020B0502020202020204" pitchFamily="34" charset="0"/>
              </a:rPr>
              <a:t>Reports (schedule and audience)</a:t>
            </a:r>
          </a:p>
          <a:p>
            <a:pPr marL="1198563" lvl="1" indent="-400050">
              <a:spcAft>
                <a:spcPts val="1200"/>
              </a:spcAft>
              <a:buClr>
                <a:srgbClr val="FF0000"/>
              </a:buClr>
              <a:buFont typeface="Wingdings" panose="05000000000000000000" pitchFamily="2" charset="2"/>
              <a:buChar char="§"/>
            </a:pPr>
            <a:r>
              <a:rPr lang="en-US" sz="3000" dirty="0">
                <a:latin typeface="Century Gothic" panose="020B0502020202020204" pitchFamily="34" charset="0"/>
              </a:rPr>
              <a:t>Media</a:t>
            </a:r>
          </a:p>
          <a:p>
            <a:pPr marL="1198563" lvl="1" indent="-400050">
              <a:spcAft>
                <a:spcPts val="1200"/>
              </a:spcAft>
              <a:buClr>
                <a:srgbClr val="FF0000"/>
              </a:buClr>
              <a:buFont typeface="Wingdings" panose="05000000000000000000" pitchFamily="2" charset="2"/>
              <a:buChar char="§"/>
            </a:pPr>
            <a:r>
              <a:rPr lang="en-US" sz="3000" dirty="0">
                <a:latin typeface="Century Gothic" panose="020B0502020202020204" pitchFamily="34" charset="0"/>
              </a:rPr>
              <a:t>Speaking events</a:t>
            </a:r>
          </a:p>
          <a:p>
            <a:pPr marL="1198563" lvl="1" indent="-400050">
              <a:spcAft>
                <a:spcPts val="1200"/>
              </a:spcAft>
              <a:buClr>
                <a:srgbClr val="FF0000"/>
              </a:buClr>
              <a:buFont typeface="Wingdings" panose="05000000000000000000" pitchFamily="2" charset="2"/>
              <a:buChar char="§"/>
            </a:pPr>
            <a:r>
              <a:rPr lang="en-US" sz="3000" dirty="0">
                <a:latin typeface="Century Gothic" panose="020B0502020202020204" pitchFamily="34" charset="0"/>
              </a:rPr>
              <a:t>Others?</a:t>
            </a:r>
          </a:p>
        </p:txBody>
      </p:sp>
    </p:spTree>
    <p:extLst>
      <p:ext uri="{BB962C8B-B14F-4D97-AF65-F5344CB8AC3E}">
        <p14:creationId xmlns:p14="http://schemas.microsoft.com/office/powerpoint/2010/main" val="3807098917"/>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1030" y="457200"/>
            <a:ext cx="8675370" cy="486930"/>
          </a:xfrm>
        </p:spPr>
        <p:txBody>
          <a:bodyPr>
            <a:noAutofit/>
          </a:bodyPr>
          <a:lstStyle/>
          <a:p>
            <a:pPr algn="l"/>
            <a:r>
              <a:rPr lang="en-US" sz="4400" b="1" kern="1200" spc="-100" dirty="0">
                <a:solidFill>
                  <a:srgbClr val="ECCE18"/>
                </a:solidFill>
                <a:latin typeface="Century Gothic" panose="020B0502020202020204" pitchFamily="34" charset="0"/>
                <a:ea typeface="+mn-ea"/>
              </a:rPr>
              <a:t>Reporting and Modifying </a:t>
            </a:r>
            <a:br>
              <a:rPr lang="en-US" sz="4400" b="1" kern="1200" spc="-100" dirty="0">
                <a:solidFill>
                  <a:srgbClr val="ECCE18"/>
                </a:solidFill>
                <a:latin typeface="Century Gothic" panose="020B0502020202020204" pitchFamily="34" charset="0"/>
                <a:ea typeface="+mn-ea"/>
              </a:rPr>
            </a:br>
            <a:r>
              <a:rPr lang="en-US" sz="4400" kern="1200" spc="-100" dirty="0">
                <a:solidFill>
                  <a:srgbClr val="301739"/>
                </a:solidFill>
                <a:latin typeface="Century Gothic" panose="020B0502020202020204" pitchFamily="34" charset="0"/>
                <a:ea typeface="+mn-ea"/>
              </a:rPr>
              <a:t>project content</a:t>
            </a:r>
          </a:p>
        </p:txBody>
      </p:sp>
      <p:sp>
        <p:nvSpPr>
          <p:cNvPr id="3" name="Content Placeholder 2"/>
          <p:cNvSpPr>
            <a:spLocks noGrp="1"/>
          </p:cNvSpPr>
          <p:nvPr>
            <p:ph idx="1"/>
          </p:nvPr>
        </p:nvSpPr>
        <p:spPr>
          <a:xfrm>
            <a:off x="762000" y="2057400"/>
            <a:ext cx="8839200" cy="5181600"/>
          </a:xfrm>
        </p:spPr>
        <p:txBody>
          <a:bodyPr>
            <a:noAutofit/>
          </a:bodyPr>
          <a:lstStyle/>
          <a:p>
            <a:pPr marL="457200" indent="-341313" algn="l">
              <a:spcAft>
                <a:spcPts val="900"/>
              </a:spcAft>
              <a:buClr>
                <a:srgbClr val="FF0000"/>
              </a:buClr>
              <a:buFont typeface="Wingdings" panose="05000000000000000000" pitchFamily="2" charset="2"/>
              <a:buChar char="§"/>
            </a:pPr>
            <a:r>
              <a:rPr lang="en-US" sz="2400" dirty="0">
                <a:latin typeface="Century Gothic" panose="020B0502020202020204" pitchFamily="34" charset="0"/>
              </a:rPr>
              <a:t>Use the findings from your evaluation to inform stakeholders and improve program performance</a:t>
            </a:r>
          </a:p>
          <a:p>
            <a:pPr marL="457200" indent="-341313" algn="l">
              <a:spcAft>
                <a:spcPts val="900"/>
              </a:spcAft>
              <a:buClr>
                <a:srgbClr val="FF0000"/>
              </a:buClr>
              <a:buFont typeface="Wingdings" panose="05000000000000000000" pitchFamily="2" charset="2"/>
              <a:buChar char="§"/>
            </a:pPr>
            <a:r>
              <a:rPr lang="en-US" sz="2400" dirty="0">
                <a:latin typeface="Century Gothic" panose="020B0502020202020204" pitchFamily="34" charset="0"/>
              </a:rPr>
              <a:t>Know your audiences, their informational needs, </a:t>
            </a:r>
            <a:br>
              <a:rPr lang="en-US" sz="2400" dirty="0">
                <a:latin typeface="Century Gothic" panose="020B0502020202020204" pitchFamily="34" charset="0"/>
              </a:rPr>
            </a:br>
            <a:r>
              <a:rPr lang="en-US" sz="2400" dirty="0">
                <a:latin typeface="Century Gothic" panose="020B0502020202020204" pitchFamily="34" charset="0"/>
              </a:rPr>
              <a:t>and the best ways and times to reach them</a:t>
            </a:r>
          </a:p>
          <a:p>
            <a:pPr marL="457200" indent="-341313" algn="l">
              <a:spcAft>
                <a:spcPts val="900"/>
              </a:spcAft>
              <a:buClr>
                <a:srgbClr val="FF0000"/>
              </a:buClr>
              <a:buFont typeface="Wingdings" panose="05000000000000000000" pitchFamily="2" charset="2"/>
              <a:buChar char="§"/>
            </a:pPr>
            <a:r>
              <a:rPr lang="en-US" sz="2400" dirty="0">
                <a:latin typeface="Century Gothic" panose="020B0502020202020204" pitchFamily="34" charset="0"/>
              </a:rPr>
              <a:t>Identify program strengths, weaknesses, </a:t>
            </a:r>
            <a:br>
              <a:rPr lang="en-US" sz="2400" dirty="0">
                <a:latin typeface="Century Gothic" panose="020B0502020202020204" pitchFamily="34" charset="0"/>
              </a:rPr>
            </a:br>
            <a:r>
              <a:rPr lang="en-US" sz="2400" dirty="0">
                <a:latin typeface="Century Gothic" panose="020B0502020202020204" pitchFamily="34" charset="0"/>
              </a:rPr>
              <a:t>and opportunities</a:t>
            </a:r>
          </a:p>
          <a:p>
            <a:pPr marL="457200" indent="-341313" algn="l">
              <a:spcAft>
                <a:spcPts val="900"/>
              </a:spcAft>
              <a:buClr>
                <a:srgbClr val="FF0000"/>
              </a:buClr>
              <a:buFont typeface="Wingdings" panose="05000000000000000000" pitchFamily="2" charset="2"/>
              <a:buChar char="§"/>
            </a:pPr>
            <a:r>
              <a:rPr lang="en-US" sz="2400" dirty="0">
                <a:latin typeface="Century Gothic" panose="020B0502020202020204" pitchFamily="34" charset="0"/>
              </a:rPr>
              <a:t>Modify program activities and continue to track results to see the impact of the adjustments</a:t>
            </a:r>
          </a:p>
          <a:p>
            <a:pPr marL="457200" indent="-341313" algn="l">
              <a:spcAft>
                <a:spcPts val="900"/>
              </a:spcAft>
              <a:buClr>
                <a:srgbClr val="FF0000"/>
              </a:buClr>
              <a:buFont typeface="Wingdings" panose="05000000000000000000" pitchFamily="2" charset="2"/>
              <a:buChar char="§"/>
            </a:pPr>
            <a:r>
              <a:rPr lang="en-US" sz="2400" dirty="0">
                <a:latin typeface="Century Gothic" panose="020B0502020202020204" pitchFamily="34" charset="0"/>
              </a:rPr>
              <a:t>Consider how program results can be used to inform budget and strategic planning processes</a:t>
            </a:r>
          </a:p>
          <a:p>
            <a:pPr marL="457200" indent="-341313" algn="l">
              <a:spcAft>
                <a:spcPts val="900"/>
              </a:spcAft>
              <a:buClr>
                <a:srgbClr val="FF0000"/>
              </a:buClr>
              <a:buFont typeface="Wingdings" panose="05000000000000000000" pitchFamily="2" charset="2"/>
              <a:buChar char="§"/>
            </a:pPr>
            <a:r>
              <a:rPr lang="en-US" sz="2400" dirty="0">
                <a:latin typeface="Century Gothic" panose="020B0502020202020204" pitchFamily="34" charset="0"/>
              </a:rPr>
              <a:t>Continue the process of collecting and evaluating data, reporting progress, and making program refinements for (at least) the duration of your program</a:t>
            </a:r>
          </a:p>
          <a:p>
            <a:endParaRPr lang="en-US" dirty="0"/>
          </a:p>
        </p:txBody>
      </p:sp>
    </p:spTree>
    <p:extLst>
      <p:ext uri="{BB962C8B-B14F-4D97-AF65-F5344CB8AC3E}">
        <p14:creationId xmlns:p14="http://schemas.microsoft.com/office/powerpoint/2010/main" val="1000371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z="4300" b="1" kern="1200" spc="-100" dirty="0">
                <a:solidFill>
                  <a:srgbClr val="ECCE18"/>
                </a:solidFill>
                <a:latin typeface="Century Gothic" panose="020B0502020202020204" pitchFamily="34" charset="0"/>
                <a:ea typeface="+mn-ea"/>
              </a:rPr>
              <a:t> </a:t>
            </a:r>
          </a:p>
        </p:txBody>
      </p:sp>
      <p:sp>
        <p:nvSpPr>
          <p:cNvPr id="35843" name="Rectangle 3"/>
          <p:cNvSpPr>
            <a:spLocks noGrp="1" noChangeArrowheads="1"/>
          </p:cNvSpPr>
          <p:nvPr>
            <p:ph idx="1"/>
          </p:nvPr>
        </p:nvSpPr>
        <p:spPr>
          <a:xfrm>
            <a:off x="533400" y="1371600"/>
            <a:ext cx="9296400" cy="6344515"/>
          </a:xfrm>
        </p:spPr>
        <p:txBody>
          <a:bodyPr/>
          <a:lstStyle/>
          <a:p>
            <a:pPr algn="l">
              <a:lnSpc>
                <a:spcPts val="2600"/>
              </a:lnSpc>
              <a:spcAft>
                <a:spcPts val="1200"/>
              </a:spcAft>
              <a:buFontTx/>
              <a:buNone/>
            </a:pPr>
            <a:r>
              <a:rPr lang="en-US" sz="2400" b="1" dirty="0">
                <a:latin typeface="Century Gothic" panose="020B0502020202020204" pitchFamily="34" charset="0"/>
              </a:rPr>
              <a:t>Using the case study, develop a data collection matrix to evaluation control and management of JE outbreak. </a:t>
            </a:r>
          </a:p>
          <a:p>
            <a:pPr algn="l">
              <a:lnSpc>
                <a:spcPts val="2600"/>
              </a:lnSpc>
              <a:spcAft>
                <a:spcPts val="600"/>
              </a:spcAft>
              <a:buFontTx/>
              <a:buNone/>
            </a:pPr>
            <a:r>
              <a:rPr lang="en-US" sz="2400" u="sng" dirty="0">
                <a:latin typeface="Century Gothic" panose="020B0502020202020204" pitchFamily="34" charset="0"/>
              </a:rPr>
              <a:t>Consider the following issues:</a:t>
            </a:r>
          </a:p>
          <a:p>
            <a:pPr marL="461963" indent="-346075" algn="l">
              <a:spcAft>
                <a:spcPts val="400"/>
              </a:spcAft>
              <a:buClr>
                <a:srgbClr val="FF0000"/>
              </a:buClr>
              <a:buFont typeface="Wingdings" panose="05000000000000000000" pitchFamily="2" charset="2"/>
              <a:buChar char="§"/>
            </a:pPr>
            <a:r>
              <a:rPr lang="en-US" sz="2200" spc="-30" dirty="0">
                <a:latin typeface="Century Gothic" panose="020B0502020202020204" pitchFamily="34" charset="0"/>
              </a:rPr>
              <a:t>Who will be responsible for data collection and its supervision?</a:t>
            </a:r>
          </a:p>
          <a:p>
            <a:pPr marL="461963" indent="-346075" algn="l">
              <a:spcAft>
                <a:spcPts val="400"/>
              </a:spcAft>
              <a:buClr>
                <a:srgbClr val="FF0000"/>
              </a:buClr>
              <a:buFont typeface="Wingdings" panose="05000000000000000000" pitchFamily="2" charset="2"/>
              <a:buChar char="§"/>
            </a:pPr>
            <a:r>
              <a:rPr lang="en-US" sz="2200" spc="-30" dirty="0">
                <a:latin typeface="Century Gothic" panose="020B0502020202020204" pitchFamily="34" charset="0"/>
              </a:rPr>
              <a:t>Who will be responsible for ensuring data quality at each stage?</a:t>
            </a:r>
          </a:p>
          <a:p>
            <a:pPr marL="461963" indent="-346075" algn="l">
              <a:spcAft>
                <a:spcPts val="400"/>
              </a:spcAft>
              <a:buClr>
                <a:srgbClr val="FF0000"/>
              </a:buClr>
              <a:buFont typeface="Wingdings" panose="05000000000000000000" pitchFamily="2" charset="2"/>
              <a:buChar char="§"/>
            </a:pPr>
            <a:r>
              <a:rPr lang="en-US" sz="2200" spc="-30" dirty="0">
                <a:latin typeface="Century Gothic" panose="020B0502020202020204" pitchFamily="34" charset="0"/>
              </a:rPr>
              <a:t>How will data quality be checked at every stage?</a:t>
            </a:r>
          </a:p>
          <a:p>
            <a:pPr marL="461963" indent="-346075" algn="l">
              <a:spcAft>
                <a:spcPts val="400"/>
              </a:spcAft>
              <a:buClr>
                <a:srgbClr val="FF0000"/>
              </a:buClr>
              <a:buFont typeface="Wingdings" panose="05000000000000000000" pitchFamily="2" charset="2"/>
              <a:buChar char="§"/>
            </a:pPr>
            <a:r>
              <a:rPr lang="en-US" sz="2200" spc="-30" dirty="0">
                <a:latin typeface="Century Gothic" panose="020B0502020202020204" pitchFamily="34" charset="0"/>
              </a:rPr>
              <a:t>How often will the data be collected, compiled, sent, </a:t>
            </a:r>
            <a:br>
              <a:rPr lang="en-US" sz="2200" spc="-30" dirty="0">
                <a:latin typeface="Century Gothic" panose="020B0502020202020204" pitchFamily="34" charset="0"/>
              </a:rPr>
            </a:br>
            <a:r>
              <a:rPr lang="en-US" sz="2200" spc="-30" dirty="0">
                <a:latin typeface="Century Gothic" panose="020B0502020202020204" pitchFamily="34" charset="0"/>
              </a:rPr>
              <a:t>and analyzed?</a:t>
            </a:r>
          </a:p>
          <a:p>
            <a:pPr marL="461963" indent="-346075" algn="l">
              <a:spcAft>
                <a:spcPts val="400"/>
              </a:spcAft>
              <a:buClr>
                <a:srgbClr val="FF0000"/>
              </a:buClr>
              <a:buFont typeface="Wingdings" panose="05000000000000000000" pitchFamily="2" charset="2"/>
              <a:buChar char="§"/>
            </a:pPr>
            <a:r>
              <a:rPr lang="en-US" sz="2200" spc="-30" dirty="0">
                <a:latin typeface="Century Gothic" panose="020B0502020202020204" pitchFamily="34" charset="0"/>
              </a:rPr>
              <a:t>What indicators will be derived from each data source?</a:t>
            </a:r>
          </a:p>
          <a:p>
            <a:pPr marL="461963" indent="-346075" algn="l">
              <a:spcAft>
                <a:spcPts val="400"/>
              </a:spcAft>
              <a:buClr>
                <a:srgbClr val="FF0000"/>
              </a:buClr>
              <a:buFont typeface="Wingdings" panose="05000000000000000000" pitchFamily="2" charset="2"/>
              <a:buChar char="§"/>
            </a:pPr>
            <a:r>
              <a:rPr lang="en-US" sz="2200" spc="-30" dirty="0">
                <a:latin typeface="Century Gothic" panose="020B0502020202020204" pitchFamily="34" charset="0"/>
              </a:rPr>
              <a:t>How will the data be sent (raw; summary)?</a:t>
            </a:r>
          </a:p>
          <a:p>
            <a:pPr marL="461963" indent="-346075" algn="l">
              <a:spcAft>
                <a:spcPts val="400"/>
              </a:spcAft>
              <a:buClr>
                <a:srgbClr val="FF0000"/>
              </a:buClr>
              <a:buFont typeface="Wingdings" panose="05000000000000000000" pitchFamily="2" charset="2"/>
              <a:buChar char="§"/>
            </a:pPr>
            <a:r>
              <a:rPr lang="en-US" sz="2200" spc="-30" dirty="0">
                <a:latin typeface="Century Gothic" panose="020B0502020202020204" pitchFamily="34" charset="0"/>
              </a:rPr>
              <a:t>What tools/forms will be used, if any?</a:t>
            </a:r>
          </a:p>
          <a:p>
            <a:pPr marL="461963" indent="-346075" algn="l">
              <a:spcAft>
                <a:spcPts val="400"/>
              </a:spcAft>
              <a:buClr>
                <a:srgbClr val="FF0000"/>
              </a:buClr>
              <a:buFont typeface="Wingdings" panose="05000000000000000000" pitchFamily="2" charset="2"/>
              <a:buChar char="§"/>
            </a:pPr>
            <a:r>
              <a:rPr lang="en-US" sz="2200" spc="-30" dirty="0">
                <a:latin typeface="Century Gothic" panose="020B0502020202020204" pitchFamily="34" charset="0"/>
              </a:rPr>
              <a:t>What resources (staff, office supplies, computers, transportation) will be needed at each stage? </a:t>
            </a:r>
          </a:p>
          <a:p>
            <a:pPr marL="461963" indent="-346075" algn="l">
              <a:spcAft>
                <a:spcPts val="400"/>
              </a:spcAft>
              <a:buClr>
                <a:srgbClr val="FF0000"/>
              </a:buClr>
              <a:buFont typeface="Wingdings" panose="05000000000000000000" pitchFamily="2" charset="2"/>
              <a:buChar char="§"/>
            </a:pPr>
            <a:r>
              <a:rPr lang="en-US" sz="2200" spc="-30" dirty="0">
                <a:latin typeface="Century Gothic" panose="020B0502020202020204" pitchFamily="34" charset="0"/>
              </a:rPr>
              <a:t>Who will analyze the data? How often will analysis occur? </a:t>
            </a:r>
          </a:p>
          <a:p>
            <a:pPr marL="461963" indent="-346075" algn="l">
              <a:spcAft>
                <a:spcPts val="400"/>
              </a:spcAft>
              <a:buClr>
                <a:srgbClr val="FF0000"/>
              </a:buClr>
              <a:buFont typeface="Wingdings" panose="05000000000000000000" pitchFamily="2" charset="2"/>
              <a:buChar char="§"/>
            </a:pPr>
            <a:r>
              <a:rPr lang="en-US" sz="2200" spc="-30" dirty="0">
                <a:latin typeface="Century Gothic" panose="020B0502020202020204" pitchFamily="34" charset="0"/>
              </a:rPr>
              <a:t>How often will the results be compiled into reports?</a:t>
            </a:r>
          </a:p>
          <a:p>
            <a:pPr marL="461963" indent="-346075" algn="l">
              <a:spcAft>
                <a:spcPts val="400"/>
              </a:spcAft>
              <a:buClr>
                <a:srgbClr val="FF0000"/>
              </a:buClr>
              <a:buFont typeface="Wingdings" panose="05000000000000000000" pitchFamily="2" charset="2"/>
              <a:buChar char="§"/>
            </a:pPr>
            <a:r>
              <a:rPr lang="en-US" sz="2200" spc="-30" dirty="0">
                <a:latin typeface="Century Gothic" panose="020B0502020202020204" pitchFamily="34" charset="0"/>
              </a:rPr>
              <a:t>To whom, and how often, will the results be disseminated?</a:t>
            </a:r>
          </a:p>
          <a:p>
            <a:pPr marL="342900" indent="-342900">
              <a:lnSpc>
                <a:spcPct val="90000"/>
              </a:lnSpc>
              <a:buFont typeface="Arial" panose="020B0604020202020204" pitchFamily="34" charset="0"/>
              <a:buChar char="•"/>
            </a:pPr>
            <a:endParaRPr lang="en-US" sz="2400" dirty="0">
              <a:latin typeface="Century Gothic" panose="020B0502020202020204" pitchFamily="34" charset="0"/>
            </a:endParaRPr>
          </a:p>
        </p:txBody>
      </p:sp>
      <p:sp>
        <p:nvSpPr>
          <p:cNvPr id="35844" name="Slide Number Placeholder 5"/>
          <p:cNvSpPr>
            <a:spLocks noGrp="1"/>
          </p:cNvSpPr>
          <p:nvPr>
            <p:ph type="sldNum" sz="quarter" idx="10"/>
          </p:nvPr>
        </p:nvSpPr>
        <p:spPr>
          <a:xfrm>
            <a:off x="7090648" y="6189941"/>
            <a:ext cx="1571625" cy="377190"/>
          </a:xfrm>
          <a:noFill/>
        </p:spPr>
        <p:txBody>
          <a:bodyPr/>
          <a:lstStyle/>
          <a:p>
            <a:r>
              <a:rPr lang="en-US" dirty="0">
                <a:latin typeface="Arial" pitchFamily="34" charset="0"/>
              </a:rPr>
              <a:t> </a:t>
            </a:r>
          </a:p>
        </p:txBody>
      </p:sp>
      <p:sp>
        <p:nvSpPr>
          <p:cNvPr id="2" name="Rectangle 1">
            <a:extLst>
              <a:ext uri="{FF2B5EF4-FFF2-40B4-BE49-F238E27FC236}">
                <a16:creationId xmlns:a16="http://schemas.microsoft.com/office/drawing/2014/main" id="{4B763D46-B43A-458D-B64E-497CC4C7DC7B}"/>
              </a:ext>
            </a:extLst>
          </p:cNvPr>
          <p:cNvSpPr/>
          <p:nvPr/>
        </p:nvSpPr>
        <p:spPr>
          <a:xfrm>
            <a:off x="304800" y="449759"/>
            <a:ext cx="9259266" cy="769441"/>
          </a:xfrm>
          <a:prstGeom prst="rect">
            <a:avLst/>
          </a:prstGeom>
        </p:spPr>
        <p:txBody>
          <a:bodyPr wrap="none">
            <a:spAutoFit/>
          </a:bodyPr>
          <a:lstStyle/>
          <a:p>
            <a:r>
              <a:rPr lang="en-US" sz="4400" b="1" spc="-200" dirty="0">
                <a:solidFill>
                  <a:srgbClr val="ECCE18"/>
                </a:solidFill>
                <a:latin typeface="Century Gothic" panose="020B0502020202020204" pitchFamily="34" charset="0"/>
                <a:cs typeface="+mj-cs"/>
              </a:rPr>
              <a:t>Class Activity 4: Data Collection Plan</a:t>
            </a:r>
          </a:p>
        </p:txBody>
      </p:sp>
    </p:spTree>
    <p:extLst>
      <p:ext uri="{BB962C8B-B14F-4D97-AF65-F5344CB8AC3E}">
        <p14:creationId xmlns:p14="http://schemas.microsoft.com/office/powerpoint/2010/main" val="180694383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5">
            <a:extLst>
              <a:ext uri="{FF2B5EF4-FFF2-40B4-BE49-F238E27FC236}">
                <a16:creationId xmlns:a16="http://schemas.microsoft.com/office/drawing/2014/main" id="{E99813EA-543A-418D-8412-2A2485ACDFE8}"/>
              </a:ext>
            </a:extLst>
          </p:cNvPr>
          <p:cNvSpPr/>
          <p:nvPr/>
        </p:nvSpPr>
        <p:spPr>
          <a:xfrm>
            <a:off x="-18288" y="2388246"/>
            <a:ext cx="10076688" cy="340295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dirty="0"/>
          </a:p>
        </p:txBody>
      </p:sp>
      <p:sp>
        <p:nvSpPr>
          <p:cNvPr id="5" name="object 3"/>
          <p:cNvSpPr/>
          <p:nvPr/>
        </p:nvSpPr>
        <p:spPr>
          <a:xfrm>
            <a:off x="0" y="1094731"/>
            <a:ext cx="10058400" cy="129351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1143000" y="1741488"/>
            <a:ext cx="4191000" cy="1410643"/>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Implementing </a:t>
            </a:r>
            <a:br>
              <a:rPr lang="en-US" sz="4800" b="1" spc="-100" dirty="0">
                <a:solidFill>
                  <a:srgbClr val="ECCE18"/>
                </a:solidFill>
                <a:latin typeface="Century Gothic" panose="020B0502020202020204" pitchFamily="34" charset="0"/>
                <a:cs typeface="Gill Sans MT"/>
              </a:rPr>
            </a:br>
            <a:r>
              <a:rPr lang="en-US" sz="4800" spc="-100" dirty="0">
                <a:solidFill>
                  <a:schemeClr val="bg1"/>
                </a:solidFill>
                <a:latin typeface="Century Gothic" panose="020B0502020202020204" pitchFamily="34" charset="0"/>
                <a:cs typeface="Gill Sans MT"/>
              </a:rPr>
              <a:t>an M&amp;E plan</a:t>
            </a:r>
          </a:p>
        </p:txBody>
      </p:sp>
    </p:spTree>
    <p:extLst>
      <p:ext uri="{BB962C8B-B14F-4D97-AF65-F5344CB8AC3E}">
        <p14:creationId xmlns:p14="http://schemas.microsoft.com/office/powerpoint/2010/main" val="28104485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81000" y="533400"/>
            <a:ext cx="7924800" cy="817245"/>
          </a:xfrm>
        </p:spPr>
        <p:txBody>
          <a:bodyPr/>
          <a:lstStyle/>
          <a:p>
            <a:pPr>
              <a:lnSpc>
                <a:spcPct val="85000"/>
              </a:lnSpc>
            </a:pPr>
            <a:r>
              <a:rPr lang="en-US" sz="4800" b="1" kern="1200" spc="-100" dirty="0">
                <a:solidFill>
                  <a:srgbClr val="ECCE18"/>
                </a:solidFill>
                <a:latin typeface="Century Gothic" panose="020B0502020202020204" pitchFamily="34" charset="0"/>
                <a:ea typeface="+mn-ea"/>
              </a:rPr>
              <a:t>Implementing an M&amp;E Plan</a:t>
            </a:r>
          </a:p>
        </p:txBody>
      </p:sp>
      <p:sp>
        <p:nvSpPr>
          <p:cNvPr id="32771" name="Rectangle 3"/>
          <p:cNvSpPr>
            <a:spLocks noGrp="1" noChangeArrowheads="1"/>
          </p:cNvSpPr>
          <p:nvPr>
            <p:ph idx="1"/>
          </p:nvPr>
        </p:nvSpPr>
        <p:spPr>
          <a:xfrm>
            <a:off x="533400" y="1676400"/>
            <a:ext cx="9296400" cy="4225290"/>
          </a:xfrm>
        </p:spPr>
        <p:txBody>
          <a:bodyPr/>
          <a:lstStyle/>
          <a:p>
            <a:pPr marL="606425" indent="-490538">
              <a:spcAft>
                <a:spcPts val="1800"/>
              </a:spcAft>
              <a:buClr>
                <a:schemeClr val="tx1"/>
              </a:buClr>
              <a:buSzPct val="85000"/>
              <a:buFontTx/>
              <a:buAutoNum type="alphaUcPeriod"/>
            </a:pPr>
            <a:r>
              <a:rPr lang="en-US" sz="3200" spc="-30" dirty="0">
                <a:latin typeface="Century Gothic" panose="020B0502020202020204" pitchFamily="34" charset="0"/>
              </a:rPr>
              <a:t>Assessment of capacity to implement plan</a:t>
            </a:r>
          </a:p>
          <a:p>
            <a:pPr marL="606425" indent="-490538">
              <a:spcAft>
                <a:spcPts val="1800"/>
              </a:spcAft>
              <a:buClr>
                <a:schemeClr val="tx1"/>
              </a:buClr>
              <a:buSzPct val="85000"/>
              <a:buFontTx/>
              <a:buAutoNum type="alphaUcPeriod"/>
            </a:pPr>
            <a:r>
              <a:rPr lang="en-US" sz="3200" spc="-30" dirty="0">
                <a:latin typeface="Century Gothic" panose="020B0502020202020204" pitchFamily="34" charset="0"/>
              </a:rPr>
              <a:t>A detailed work plan of each M&amp;E activity</a:t>
            </a:r>
          </a:p>
          <a:p>
            <a:pPr marL="1198563" lvl="2" indent="-400050">
              <a:spcAft>
                <a:spcPts val="1800"/>
              </a:spcAft>
              <a:buClr>
                <a:srgbClr val="FF0000"/>
              </a:buClr>
              <a:buFont typeface="Wingdings" panose="05000000000000000000" pitchFamily="2" charset="2"/>
              <a:buChar char="§"/>
            </a:pPr>
            <a:r>
              <a:rPr lang="en-US" sz="3000" spc="-30" dirty="0">
                <a:latin typeface="Century Gothic" panose="020B0502020202020204" pitchFamily="34" charset="0"/>
              </a:rPr>
              <a:t>Timing of each activity</a:t>
            </a:r>
          </a:p>
          <a:p>
            <a:pPr marL="1198563" lvl="2" indent="-400050">
              <a:spcAft>
                <a:spcPts val="1800"/>
              </a:spcAft>
              <a:buClr>
                <a:srgbClr val="FF0000"/>
              </a:buClr>
              <a:buFont typeface="Wingdings" panose="05000000000000000000" pitchFamily="2" charset="2"/>
              <a:buChar char="§"/>
            </a:pPr>
            <a:r>
              <a:rPr lang="en-US" sz="3000" spc="-30" dirty="0">
                <a:latin typeface="Century Gothic" panose="020B0502020202020204" pitchFamily="34" charset="0"/>
              </a:rPr>
              <a:t>Party responsible for each activity</a:t>
            </a:r>
          </a:p>
          <a:p>
            <a:pPr marL="1198563" lvl="2" indent="-400050">
              <a:spcAft>
                <a:spcPts val="1800"/>
              </a:spcAft>
              <a:buClr>
                <a:srgbClr val="FF0000"/>
              </a:buClr>
              <a:buFont typeface="Wingdings" panose="05000000000000000000" pitchFamily="2" charset="2"/>
              <a:buChar char="§"/>
            </a:pPr>
            <a:r>
              <a:rPr lang="en-US" sz="3000" spc="-30" dirty="0">
                <a:latin typeface="Century Gothic" panose="020B0502020202020204" pitchFamily="34" charset="0"/>
              </a:rPr>
              <a:t>Budget necessary for each activity</a:t>
            </a:r>
          </a:p>
          <a:p>
            <a:pPr marL="607695" indent="-607695">
              <a:spcAft>
                <a:spcPts val="1800"/>
              </a:spcAft>
              <a:buClr>
                <a:schemeClr val="tx1"/>
              </a:buClr>
              <a:buSzPct val="85000"/>
              <a:buFontTx/>
              <a:buAutoNum type="alphaUcPeriod"/>
            </a:pPr>
            <a:r>
              <a:rPr lang="en-US" sz="3200" spc="-30" dirty="0">
                <a:latin typeface="Century Gothic" panose="020B0502020202020204" pitchFamily="34" charset="0"/>
              </a:rPr>
              <a:t>Mechanism for reviewing and </a:t>
            </a:r>
            <a:br>
              <a:rPr lang="en-US" sz="3200" spc="-30" dirty="0">
                <a:latin typeface="Century Gothic" panose="020B0502020202020204" pitchFamily="34" charset="0"/>
              </a:rPr>
            </a:br>
            <a:r>
              <a:rPr lang="en-US" sz="3200" spc="-30" dirty="0">
                <a:latin typeface="Century Gothic" panose="020B0502020202020204" pitchFamily="34" charset="0"/>
              </a:rPr>
              <a:t>updating plan</a:t>
            </a:r>
          </a:p>
          <a:p>
            <a:pPr marL="607695" indent="-607695">
              <a:spcAft>
                <a:spcPts val="1800"/>
              </a:spcAft>
              <a:buClr>
                <a:schemeClr val="tx1"/>
              </a:buClr>
              <a:buSzPct val="85000"/>
              <a:buFontTx/>
              <a:buAutoNum type="alphaUcPeriod"/>
            </a:pPr>
            <a:r>
              <a:rPr lang="en-US" sz="3200" spc="-30" dirty="0">
                <a:latin typeface="Century Gothic" panose="020B0502020202020204" pitchFamily="34" charset="0"/>
              </a:rPr>
              <a:t>Costs</a:t>
            </a:r>
          </a:p>
          <a:p>
            <a:pPr marL="607695" indent="-607695">
              <a:buClr>
                <a:schemeClr val="tx1"/>
              </a:buClr>
            </a:pPr>
            <a:endParaRPr lang="en-US" sz="1815" dirty="0"/>
          </a:p>
          <a:p>
            <a:pPr marL="607695" indent="-607695">
              <a:buClr>
                <a:schemeClr val="tx1"/>
              </a:buClr>
              <a:buFontTx/>
              <a:buAutoNum type="alphaUcPeriod"/>
            </a:pPr>
            <a:endParaRPr lang="en-US" dirty="0"/>
          </a:p>
        </p:txBody>
      </p:sp>
    </p:spTree>
    <p:extLst>
      <p:ext uri="{BB962C8B-B14F-4D97-AF65-F5344CB8AC3E}">
        <p14:creationId xmlns:p14="http://schemas.microsoft.com/office/powerpoint/2010/main" val="2797656541"/>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533400"/>
            <a:ext cx="9448800" cy="942975"/>
          </a:xfrm>
        </p:spPr>
        <p:txBody>
          <a:bodyPr>
            <a:noAutofit/>
          </a:bodyPr>
          <a:lstStyle/>
          <a:p>
            <a:pPr>
              <a:lnSpc>
                <a:spcPct val="85000"/>
              </a:lnSpc>
            </a:pPr>
            <a:r>
              <a:rPr lang="en-US" sz="4400" b="1" kern="1200" spc="-100" dirty="0">
                <a:solidFill>
                  <a:srgbClr val="ECCE18"/>
                </a:solidFill>
                <a:latin typeface="Century Gothic" panose="020B0502020202020204" pitchFamily="34" charset="0"/>
                <a:ea typeface="+mn-ea"/>
              </a:rPr>
              <a:t>Implementing an M&amp;E Plan: Costs</a:t>
            </a:r>
          </a:p>
        </p:txBody>
      </p:sp>
      <p:sp>
        <p:nvSpPr>
          <p:cNvPr id="33795" name="Rectangle 3"/>
          <p:cNvSpPr>
            <a:spLocks noGrp="1" noChangeArrowheads="1"/>
          </p:cNvSpPr>
          <p:nvPr>
            <p:ph idx="1"/>
          </p:nvPr>
        </p:nvSpPr>
        <p:spPr>
          <a:xfrm>
            <a:off x="685800" y="1856423"/>
            <a:ext cx="8839200" cy="4059554"/>
          </a:xfrm>
        </p:spPr>
        <p:txBody>
          <a:bodyPr/>
          <a:lstStyle/>
          <a:p>
            <a:pPr algn="l">
              <a:spcAft>
                <a:spcPts val="1200"/>
              </a:spcAft>
              <a:buFont typeface="Wingdings" pitchFamily="2" charset="2"/>
              <a:buNone/>
            </a:pPr>
            <a:r>
              <a:rPr lang="en-US" sz="3200" b="1" dirty="0">
                <a:latin typeface="Century Gothic" panose="020B0502020202020204" pitchFamily="34" charset="0"/>
              </a:rPr>
              <a:t>How much will it cost? Need to budget:</a:t>
            </a:r>
          </a:p>
          <a:p>
            <a:pPr marL="568325" indent="-400050" algn="l">
              <a:spcAft>
                <a:spcPts val="1800"/>
              </a:spcAft>
              <a:buClr>
                <a:srgbClr val="FF0000"/>
              </a:buClr>
              <a:buFont typeface="Wingdings" panose="05000000000000000000" pitchFamily="2" charset="2"/>
              <a:buChar char="§"/>
            </a:pPr>
            <a:r>
              <a:rPr lang="en-US" sz="3000" spc="-30" dirty="0">
                <a:latin typeface="Century Gothic" panose="020B0502020202020204" pitchFamily="34" charset="0"/>
              </a:rPr>
              <a:t>Costs of information systems (costs of data collection, processing, and analyzing)</a:t>
            </a:r>
          </a:p>
          <a:p>
            <a:pPr marL="568325" indent="-400050" algn="l">
              <a:spcAft>
                <a:spcPts val="1800"/>
              </a:spcAft>
              <a:buClr>
                <a:srgbClr val="FF0000"/>
              </a:buClr>
              <a:buFont typeface="Wingdings" panose="05000000000000000000" pitchFamily="2" charset="2"/>
              <a:buChar char="§"/>
            </a:pPr>
            <a:r>
              <a:rPr lang="en-US" sz="3000" spc="-30" dirty="0">
                <a:latin typeface="Century Gothic" panose="020B0502020202020204" pitchFamily="34" charset="0"/>
              </a:rPr>
              <a:t>Costs of information dissemination and use</a:t>
            </a:r>
          </a:p>
          <a:p>
            <a:pPr marL="568325" indent="-400050" algn="l">
              <a:spcAft>
                <a:spcPts val="1800"/>
              </a:spcAft>
              <a:buClr>
                <a:srgbClr val="FF0000"/>
              </a:buClr>
              <a:buFont typeface="Wingdings" panose="05000000000000000000" pitchFamily="2" charset="2"/>
              <a:buChar char="§"/>
            </a:pPr>
            <a:r>
              <a:rPr lang="en-US" sz="3000" spc="-30" dirty="0">
                <a:latin typeface="Century Gothic" panose="020B0502020202020204" pitchFamily="34" charset="0"/>
              </a:rPr>
              <a:t>Costs of the data quality control system</a:t>
            </a:r>
          </a:p>
          <a:p>
            <a:pPr marL="568325" indent="-400050" algn="l">
              <a:spcAft>
                <a:spcPts val="1200"/>
              </a:spcAft>
              <a:buClr>
                <a:srgbClr val="FF0000"/>
              </a:buClr>
              <a:buFont typeface="Wingdings" panose="05000000000000000000" pitchFamily="2" charset="2"/>
              <a:buChar char="§"/>
            </a:pPr>
            <a:r>
              <a:rPr lang="en-US" sz="3000" spc="-30" dirty="0">
                <a:latin typeface="Century Gothic" panose="020B0502020202020204" pitchFamily="34" charset="0"/>
              </a:rPr>
              <a:t>Costs of coordination and capacity building</a:t>
            </a:r>
          </a:p>
        </p:txBody>
      </p:sp>
    </p:spTree>
    <p:extLst>
      <p:ext uri="{BB962C8B-B14F-4D97-AF65-F5344CB8AC3E}">
        <p14:creationId xmlns:p14="http://schemas.microsoft.com/office/powerpoint/2010/main" val="2096697685"/>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52400" y="581025"/>
            <a:ext cx="10210800" cy="942975"/>
          </a:xfrm>
        </p:spPr>
        <p:txBody>
          <a:bodyPr>
            <a:noAutofit/>
          </a:bodyPr>
          <a:lstStyle/>
          <a:p>
            <a:pPr>
              <a:lnSpc>
                <a:spcPct val="85000"/>
              </a:lnSpc>
            </a:pPr>
            <a:r>
              <a:rPr lang="en-US" sz="4400" b="1" kern="1200" spc="-250" dirty="0">
                <a:solidFill>
                  <a:srgbClr val="ECCE18"/>
                </a:solidFill>
                <a:latin typeface="Century Gothic" panose="020B0502020202020204" pitchFamily="34" charset="0"/>
                <a:ea typeface="+mn-ea"/>
              </a:rPr>
              <a:t>Sample Costs for Selected Data Sources</a:t>
            </a:r>
          </a:p>
        </p:txBody>
      </p:sp>
      <p:graphicFrame>
        <p:nvGraphicFramePr>
          <p:cNvPr id="284675" name="Group 3"/>
          <p:cNvGraphicFramePr>
            <a:graphicFrameLocks noGrp="1"/>
          </p:cNvGraphicFramePr>
          <p:nvPr>
            <p:ph type="tbl" idx="1"/>
            <p:extLst>
              <p:ext uri="{D42A27DB-BD31-4B8C-83A1-F6EECF244321}">
                <p14:modId xmlns:p14="http://schemas.microsoft.com/office/powerpoint/2010/main" val="959312832"/>
              </p:ext>
            </p:extLst>
          </p:nvPr>
        </p:nvGraphicFramePr>
        <p:xfrm>
          <a:off x="457200" y="1676400"/>
          <a:ext cx="9143999" cy="5059934"/>
        </p:xfrm>
        <a:graphic>
          <a:graphicData uri="http://schemas.openxmlformats.org/drawingml/2006/table">
            <a:tbl>
              <a:tblPr>
                <a:tableStyleId>{8A107856-5554-42FB-B03E-39F5DBC370BA}</a:tableStyleId>
              </a:tblPr>
              <a:tblGrid>
                <a:gridCol w="3536518">
                  <a:extLst>
                    <a:ext uri="{9D8B030D-6E8A-4147-A177-3AD203B41FA5}">
                      <a16:colId xmlns:a16="http://schemas.microsoft.com/office/drawing/2014/main" val="20000"/>
                    </a:ext>
                  </a:extLst>
                </a:gridCol>
                <a:gridCol w="2555623">
                  <a:extLst>
                    <a:ext uri="{9D8B030D-6E8A-4147-A177-3AD203B41FA5}">
                      <a16:colId xmlns:a16="http://schemas.microsoft.com/office/drawing/2014/main" val="20001"/>
                    </a:ext>
                  </a:extLst>
                </a:gridCol>
                <a:gridCol w="3051858">
                  <a:extLst>
                    <a:ext uri="{9D8B030D-6E8A-4147-A177-3AD203B41FA5}">
                      <a16:colId xmlns:a16="http://schemas.microsoft.com/office/drawing/2014/main" val="20002"/>
                    </a:ext>
                  </a:extLst>
                </a:gridCol>
              </a:tblGrid>
              <a:tr h="838200">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b="1" u="none" strike="noStrike" cap="none" normalizeH="0" baseline="0" dirty="0">
                          <a:ln>
                            <a:noFill/>
                          </a:ln>
                          <a:effectLst/>
                          <a:latin typeface="Century Gothic" panose="020B0502020202020204" pitchFamily="34" charset="0"/>
                        </a:rPr>
                        <a:t>Information system</a:t>
                      </a:r>
                      <a:endParaRPr kumimoji="0" lang="en-US" sz="2000" b="1" i="0" u="none" strike="noStrike" cap="none" normalizeH="0" baseline="0" dirty="0">
                        <a:ln>
                          <a:noFill/>
                        </a:ln>
                        <a:solidFill>
                          <a:schemeClr val="tx1"/>
                        </a:solidFill>
                        <a:effectLst/>
                        <a:latin typeface="Century Gothic" panose="020B0502020202020204" pitchFamily="34" charset="0"/>
                      </a:endParaRPr>
                    </a:p>
                  </a:txBody>
                  <a:tcPr marL="75435" marR="75435" marT="37717" marB="37717" anchor="b" horzOverflow="overflow">
                    <a:solidFill>
                      <a:schemeClr val="accent2">
                        <a:lumMod val="40000"/>
                        <a:lumOff val="60000"/>
                      </a:schemeClr>
                    </a:solidFill>
                  </a:tcPr>
                </a:tc>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b="1" u="none" strike="noStrike" cap="none" normalizeH="0" baseline="0" dirty="0">
                          <a:ln>
                            <a:noFill/>
                          </a:ln>
                          <a:effectLst/>
                          <a:latin typeface="Century Gothic" panose="020B0502020202020204" pitchFamily="34" charset="0"/>
                        </a:rPr>
                        <a:t>Total annual costs (2001 $USD)</a:t>
                      </a:r>
                      <a:endParaRPr kumimoji="0" lang="en-US" sz="2000" b="1" i="0" u="none" strike="noStrike" cap="none" normalizeH="0" baseline="0" dirty="0">
                        <a:ln>
                          <a:noFill/>
                        </a:ln>
                        <a:solidFill>
                          <a:schemeClr val="tx1"/>
                        </a:solidFill>
                        <a:effectLst/>
                        <a:latin typeface="Century Gothic" panose="020B0502020202020204" pitchFamily="34" charset="0"/>
                      </a:endParaRPr>
                    </a:p>
                  </a:txBody>
                  <a:tcPr marL="75435" marR="75435" marT="37717" marB="37717" anchor="b" horzOverflow="overflow">
                    <a:solidFill>
                      <a:schemeClr val="accent2">
                        <a:lumMod val="40000"/>
                        <a:lumOff val="60000"/>
                      </a:schemeClr>
                    </a:solidFill>
                  </a:tcPr>
                </a:tc>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b="1" u="none" strike="noStrike" cap="none" normalizeH="0" baseline="0" dirty="0">
                          <a:ln>
                            <a:noFill/>
                          </a:ln>
                          <a:effectLst/>
                          <a:latin typeface="Century Gothic" panose="020B0502020202020204" pitchFamily="34" charset="0"/>
                        </a:rPr>
                        <a:t>Frequency of </a:t>
                      </a:r>
                      <a:br>
                        <a:rPr kumimoji="0" lang="en-US" sz="2000" b="1" u="none" strike="noStrike" cap="none" normalizeH="0" baseline="0" dirty="0">
                          <a:ln>
                            <a:noFill/>
                          </a:ln>
                          <a:effectLst/>
                          <a:latin typeface="Century Gothic" panose="020B0502020202020204" pitchFamily="34" charset="0"/>
                        </a:rPr>
                      </a:br>
                      <a:r>
                        <a:rPr kumimoji="0" lang="en-US" sz="2000" b="1" u="none" strike="noStrike" cap="none" normalizeH="0" baseline="0" dirty="0">
                          <a:ln>
                            <a:noFill/>
                          </a:ln>
                          <a:effectLst/>
                          <a:latin typeface="Century Gothic" panose="020B0502020202020204" pitchFamily="34" charset="0"/>
                        </a:rPr>
                        <a:t>data collection</a:t>
                      </a:r>
                      <a:endParaRPr kumimoji="0" lang="en-US" sz="2000" b="1" i="0" u="none" strike="noStrike" cap="none" normalizeH="0" baseline="0" dirty="0">
                        <a:ln>
                          <a:noFill/>
                        </a:ln>
                        <a:solidFill>
                          <a:schemeClr val="tx1"/>
                        </a:solidFill>
                        <a:effectLst/>
                        <a:latin typeface="Century Gothic" panose="020B0502020202020204" pitchFamily="34" charset="0"/>
                      </a:endParaRPr>
                    </a:p>
                  </a:txBody>
                  <a:tcPr marL="75435" marR="75435" marT="37717" marB="37717" anchor="b" horzOverflow="overflow">
                    <a:solidFill>
                      <a:schemeClr val="accent2">
                        <a:lumMod val="40000"/>
                        <a:lumOff val="60000"/>
                      </a:schemeClr>
                    </a:solidFill>
                  </a:tcPr>
                </a:tc>
                <a:extLst>
                  <a:ext uri="{0D108BD9-81ED-4DB2-BD59-A6C34878D82A}">
                    <a16:rowId xmlns:a16="http://schemas.microsoft.com/office/drawing/2014/main" val="10000"/>
                  </a:ext>
                </a:extLst>
              </a:tr>
              <a:tr h="862636">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u="none" strike="noStrike" cap="none" normalizeH="0" baseline="0" dirty="0">
                          <a:ln>
                            <a:noFill/>
                          </a:ln>
                          <a:effectLst/>
                          <a:latin typeface="Century Gothic" panose="020B0502020202020204" pitchFamily="34" charset="0"/>
                        </a:rPr>
                        <a:t>National sentinel system</a:t>
                      </a:r>
                      <a:endParaRPr kumimoji="0" lang="en-US" sz="2000" b="0" i="0" u="none" strike="noStrike" cap="none" normalizeH="0" baseline="0" dirty="0">
                        <a:ln>
                          <a:noFill/>
                        </a:ln>
                        <a:solidFill>
                          <a:schemeClr val="tx1"/>
                        </a:solidFill>
                        <a:effectLst/>
                        <a:latin typeface="Century Gothic" panose="020B0502020202020204" pitchFamily="34" charset="0"/>
                      </a:endParaRPr>
                    </a:p>
                  </a:txBody>
                  <a:tcPr marL="75435" marR="75435" marT="37717" marB="37717" horzOverflow="overflow"/>
                </a:tc>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u="none" strike="noStrike" cap="none" normalizeH="0" baseline="0" dirty="0">
                          <a:ln>
                            <a:noFill/>
                          </a:ln>
                          <a:effectLst/>
                          <a:latin typeface="Century Gothic" panose="020B0502020202020204" pitchFamily="34" charset="0"/>
                        </a:rPr>
                        <a:t>$513,682</a:t>
                      </a:r>
                      <a:endParaRPr kumimoji="0" lang="en-US" sz="2000" b="0" i="0" u="none" strike="noStrike" cap="none" normalizeH="0" baseline="0" dirty="0">
                        <a:ln>
                          <a:noFill/>
                        </a:ln>
                        <a:solidFill>
                          <a:schemeClr val="tx1"/>
                        </a:solidFill>
                        <a:effectLst/>
                        <a:latin typeface="Century Gothic" panose="020B0502020202020204" pitchFamily="34" charset="0"/>
                      </a:endParaRPr>
                    </a:p>
                  </a:txBody>
                  <a:tcPr marL="75435" marR="75435" marT="37717" marB="37717" horzOverflow="overflow"/>
                </a:tc>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u="none" strike="noStrike" cap="none" normalizeH="0" baseline="0" dirty="0">
                          <a:ln>
                            <a:noFill/>
                          </a:ln>
                          <a:effectLst/>
                          <a:latin typeface="Century Gothic" panose="020B0502020202020204" pitchFamily="34" charset="0"/>
                        </a:rPr>
                        <a:t>Continuous</a:t>
                      </a:r>
                      <a:endParaRPr kumimoji="0" lang="en-US" sz="2000" b="0" i="0" u="none" strike="noStrike" cap="none" normalizeH="0" baseline="0" dirty="0">
                        <a:ln>
                          <a:noFill/>
                        </a:ln>
                        <a:solidFill>
                          <a:schemeClr val="tx1"/>
                        </a:solidFill>
                        <a:effectLst/>
                        <a:latin typeface="Century Gothic" panose="020B0502020202020204" pitchFamily="34" charset="0"/>
                      </a:endParaRPr>
                    </a:p>
                  </a:txBody>
                  <a:tcPr marL="75435" marR="75435" marT="37717" marB="37717" horzOverflow="overflow"/>
                </a:tc>
                <a:extLst>
                  <a:ext uri="{0D108BD9-81ED-4DB2-BD59-A6C34878D82A}">
                    <a16:rowId xmlns:a16="http://schemas.microsoft.com/office/drawing/2014/main" val="10001"/>
                  </a:ext>
                </a:extLst>
              </a:tr>
              <a:tr h="579676">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u="none" strike="noStrike" cap="none" normalizeH="0" baseline="0" dirty="0">
                          <a:ln>
                            <a:noFill/>
                          </a:ln>
                          <a:effectLst/>
                          <a:latin typeface="Century Gothic" panose="020B0502020202020204" pitchFamily="34" charset="0"/>
                        </a:rPr>
                        <a:t>HMIS</a:t>
                      </a:r>
                      <a:endParaRPr kumimoji="0" lang="en-US" sz="2000" b="0" i="0" u="none" strike="noStrike" cap="none" normalizeH="0" baseline="0" dirty="0">
                        <a:ln>
                          <a:noFill/>
                        </a:ln>
                        <a:solidFill>
                          <a:schemeClr val="tx1"/>
                        </a:solidFill>
                        <a:effectLst/>
                        <a:latin typeface="Century Gothic" panose="020B0502020202020204" pitchFamily="34" charset="0"/>
                      </a:endParaRPr>
                    </a:p>
                  </a:txBody>
                  <a:tcPr marL="75435" marR="75435" marT="37717" marB="37717" horzOverflow="overflow"/>
                </a:tc>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u="none" strike="noStrike" cap="none" normalizeH="0" baseline="0" dirty="0">
                          <a:ln>
                            <a:noFill/>
                          </a:ln>
                          <a:effectLst/>
                          <a:latin typeface="Century Gothic" panose="020B0502020202020204" pitchFamily="34" charset="0"/>
                        </a:rPr>
                        <a:t>$2,119,941</a:t>
                      </a:r>
                      <a:endParaRPr kumimoji="0" lang="en-US" sz="2000" b="0" i="0" u="none" strike="noStrike" cap="none" normalizeH="0" baseline="0" dirty="0">
                        <a:ln>
                          <a:noFill/>
                        </a:ln>
                        <a:solidFill>
                          <a:schemeClr val="tx1"/>
                        </a:solidFill>
                        <a:effectLst/>
                        <a:latin typeface="Century Gothic" panose="020B0502020202020204" pitchFamily="34" charset="0"/>
                      </a:endParaRPr>
                    </a:p>
                  </a:txBody>
                  <a:tcPr marL="75435" marR="75435" marT="37717" marB="37717" horzOverflow="overflow"/>
                </a:tc>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u="none" strike="noStrike" cap="none" normalizeH="0" baseline="0" dirty="0">
                          <a:ln>
                            <a:noFill/>
                          </a:ln>
                          <a:effectLst/>
                          <a:latin typeface="Century Gothic" panose="020B0502020202020204" pitchFamily="34" charset="0"/>
                        </a:rPr>
                        <a:t>Continuous</a:t>
                      </a:r>
                      <a:endParaRPr kumimoji="0" lang="en-US" sz="2000" b="0" i="0" u="none" strike="noStrike" cap="none" normalizeH="0" baseline="0" dirty="0">
                        <a:ln>
                          <a:noFill/>
                        </a:ln>
                        <a:solidFill>
                          <a:schemeClr val="tx1"/>
                        </a:solidFill>
                        <a:effectLst/>
                        <a:latin typeface="Century Gothic" panose="020B0502020202020204" pitchFamily="34" charset="0"/>
                      </a:endParaRPr>
                    </a:p>
                  </a:txBody>
                  <a:tcPr marL="75435" marR="75435" marT="37717" marB="37717" horzOverflow="overflow"/>
                </a:tc>
                <a:extLst>
                  <a:ext uri="{0D108BD9-81ED-4DB2-BD59-A6C34878D82A}">
                    <a16:rowId xmlns:a16="http://schemas.microsoft.com/office/drawing/2014/main" val="10002"/>
                  </a:ext>
                </a:extLst>
              </a:tr>
              <a:tr h="1036066">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u="none" strike="noStrike" cap="none" normalizeH="0" baseline="0" dirty="0">
                          <a:ln>
                            <a:noFill/>
                          </a:ln>
                          <a:effectLst/>
                          <a:latin typeface="Century Gothic" panose="020B0502020202020204" pitchFamily="34" charset="0"/>
                        </a:rPr>
                        <a:t>Integrated disease surveillance</a:t>
                      </a:r>
                      <a:endParaRPr kumimoji="0" lang="en-US" sz="2000" b="0" i="0" u="none" strike="noStrike" cap="none" normalizeH="0" baseline="0" dirty="0">
                        <a:ln>
                          <a:noFill/>
                        </a:ln>
                        <a:solidFill>
                          <a:schemeClr val="tx1"/>
                        </a:solidFill>
                        <a:effectLst/>
                        <a:latin typeface="Century Gothic" panose="020B0502020202020204" pitchFamily="34" charset="0"/>
                      </a:endParaRPr>
                    </a:p>
                  </a:txBody>
                  <a:tcPr marL="75435" marR="75435" marT="37717" marB="37717" horzOverflow="overflow"/>
                </a:tc>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u="none" strike="noStrike" cap="none" normalizeH="0" baseline="0" dirty="0">
                          <a:ln>
                            <a:noFill/>
                          </a:ln>
                          <a:effectLst/>
                          <a:latin typeface="Century Gothic" panose="020B0502020202020204" pitchFamily="34" charset="0"/>
                        </a:rPr>
                        <a:t>$4,270,943</a:t>
                      </a:r>
                      <a:endParaRPr kumimoji="0" lang="en-US" sz="2000" b="0" i="0" u="none" strike="noStrike" cap="none" normalizeH="0" baseline="0" dirty="0">
                        <a:ln>
                          <a:noFill/>
                        </a:ln>
                        <a:solidFill>
                          <a:schemeClr val="tx1"/>
                        </a:solidFill>
                        <a:effectLst/>
                        <a:latin typeface="Century Gothic" panose="020B0502020202020204" pitchFamily="34" charset="0"/>
                      </a:endParaRPr>
                    </a:p>
                  </a:txBody>
                  <a:tcPr marL="75435" marR="75435" marT="37717" marB="37717" horzOverflow="overflow"/>
                </a:tc>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u="none" strike="noStrike" cap="none" normalizeH="0" baseline="0" dirty="0">
                          <a:ln>
                            <a:noFill/>
                          </a:ln>
                          <a:effectLst/>
                          <a:latin typeface="Century Gothic" panose="020B0502020202020204" pitchFamily="34" charset="0"/>
                        </a:rPr>
                        <a:t>Continuous</a:t>
                      </a:r>
                      <a:endParaRPr kumimoji="0" lang="en-US" sz="2000" b="0" i="0" u="none" strike="noStrike" cap="none" normalizeH="0" baseline="0" dirty="0">
                        <a:ln>
                          <a:noFill/>
                        </a:ln>
                        <a:solidFill>
                          <a:schemeClr val="tx1"/>
                        </a:solidFill>
                        <a:effectLst/>
                        <a:latin typeface="Century Gothic" panose="020B0502020202020204" pitchFamily="34" charset="0"/>
                      </a:endParaRPr>
                    </a:p>
                  </a:txBody>
                  <a:tcPr marL="75435" marR="75435" marT="37717" marB="37717" horzOverflow="overflow"/>
                </a:tc>
                <a:extLst>
                  <a:ext uri="{0D108BD9-81ED-4DB2-BD59-A6C34878D82A}">
                    <a16:rowId xmlns:a16="http://schemas.microsoft.com/office/drawing/2014/main" val="10003"/>
                  </a:ext>
                </a:extLst>
              </a:tr>
              <a:tr h="579676">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u="none" strike="noStrike" cap="none" normalizeH="0" baseline="0" dirty="0">
                          <a:ln>
                            <a:noFill/>
                          </a:ln>
                          <a:effectLst/>
                          <a:latin typeface="Century Gothic" panose="020B0502020202020204" pitchFamily="34" charset="0"/>
                        </a:rPr>
                        <a:t>Vital registration</a:t>
                      </a:r>
                      <a:endParaRPr kumimoji="0" lang="en-US" sz="2000" b="0" i="0" u="none" strike="noStrike" cap="none" normalizeH="0" baseline="0" dirty="0">
                        <a:ln>
                          <a:noFill/>
                        </a:ln>
                        <a:solidFill>
                          <a:schemeClr val="tx1"/>
                        </a:solidFill>
                        <a:effectLst/>
                        <a:latin typeface="Century Gothic" panose="020B0502020202020204" pitchFamily="34" charset="0"/>
                      </a:endParaRPr>
                    </a:p>
                  </a:txBody>
                  <a:tcPr marL="75435" marR="75435" marT="37717" marB="37717" horzOverflow="overflow"/>
                </a:tc>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u="none" strike="noStrike" cap="none" normalizeH="0" baseline="0" dirty="0">
                          <a:ln>
                            <a:noFill/>
                          </a:ln>
                          <a:effectLst/>
                          <a:latin typeface="Century Gothic" panose="020B0502020202020204" pitchFamily="34" charset="0"/>
                        </a:rPr>
                        <a:t>$719,427</a:t>
                      </a:r>
                      <a:endParaRPr kumimoji="0" lang="en-US" sz="2000" b="0" i="0" u="none" strike="noStrike" cap="none" normalizeH="0" baseline="0" dirty="0">
                        <a:ln>
                          <a:noFill/>
                        </a:ln>
                        <a:solidFill>
                          <a:schemeClr val="tx1"/>
                        </a:solidFill>
                        <a:effectLst/>
                        <a:latin typeface="Century Gothic" panose="020B0502020202020204" pitchFamily="34" charset="0"/>
                      </a:endParaRPr>
                    </a:p>
                  </a:txBody>
                  <a:tcPr marL="75435" marR="75435" marT="37717" marB="37717" horzOverflow="overflow"/>
                </a:tc>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u="none" strike="noStrike" cap="none" normalizeH="0" baseline="0" dirty="0">
                          <a:ln>
                            <a:noFill/>
                          </a:ln>
                          <a:effectLst/>
                          <a:latin typeface="Century Gothic" panose="020B0502020202020204" pitchFamily="34" charset="0"/>
                        </a:rPr>
                        <a:t>Continuous</a:t>
                      </a:r>
                      <a:endParaRPr kumimoji="0" lang="en-US" sz="2000" b="0" i="0" u="none" strike="noStrike" cap="none" normalizeH="0" baseline="0" dirty="0">
                        <a:ln>
                          <a:noFill/>
                        </a:ln>
                        <a:solidFill>
                          <a:schemeClr val="tx1"/>
                        </a:solidFill>
                        <a:effectLst/>
                        <a:latin typeface="Century Gothic" panose="020B0502020202020204" pitchFamily="34" charset="0"/>
                      </a:endParaRPr>
                    </a:p>
                  </a:txBody>
                  <a:tcPr marL="75435" marR="75435" marT="37717" marB="37717" horzOverflow="overflow"/>
                </a:tc>
                <a:extLst>
                  <a:ext uri="{0D108BD9-81ED-4DB2-BD59-A6C34878D82A}">
                    <a16:rowId xmlns:a16="http://schemas.microsoft.com/office/drawing/2014/main" val="10004"/>
                  </a:ext>
                </a:extLst>
              </a:tr>
              <a:tr h="584004">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u="none" strike="noStrike" cap="none" normalizeH="0" baseline="0" dirty="0">
                          <a:ln>
                            <a:noFill/>
                          </a:ln>
                          <a:effectLst/>
                          <a:latin typeface="Century Gothic" panose="020B0502020202020204" pitchFamily="34" charset="0"/>
                        </a:rPr>
                        <a:t>DHS</a:t>
                      </a:r>
                      <a:endParaRPr kumimoji="0" lang="en-US" sz="2000" b="0" i="0" u="none" strike="noStrike" cap="none" normalizeH="0" baseline="0" dirty="0">
                        <a:ln>
                          <a:noFill/>
                        </a:ln>
                        <a:solidFill>
                          <a:schemeClr val="tx1"/>
                        </a:solidFill>
                        <a:effectLst/>
                        <a:latin typeface="Century Gothic" panose="020B0502020202020204" pitchFamily="34" charset="0"/>
                      </a:endParaRPr>
                    </a:p>
                  </a:txBody>
                  <a:tcPr marL="75435" marR="75435" marT="37717" marB="37717" horzOverflow="overflow"/>
                </a:tc>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u="none" strike="noStrike" cap="none" normalizeH="0" baseline="0" dirty="0">
                          <a:ln>
                            <a:noFill/>
                          </a:ln>
                          <a:effectLst/>
                          <a:latin typeface="Century Gothic" panose="020B0502020202020204" pitchFamily="34" charset="0"/>
                        </a:rPr>
                        <a:t>$854,164</a:t>
                      </a:r>
                      <a:endParaRPr kumimoji="0" lang="en-US" sz="2000" b="0" i="0" u="none" strike="noStrike" cap="none" normalizeH="0" baseline="0" dirty="0">
                        <a:ln>
                          <a:noFill/>
                        </a:ln>
                        <a:solidFill>
                          <a:schemeClr val="tx1"/>
                        </a:solidFill>
                        <a:effectLst/>
                        <a:latin typeface="Century Gothic" panose="020B0502020202020204" pitchFamily="34" charset="0"/>
                      </a:endParaRPr>
                    </a:p>
                  </a:txBody>
                  <a:tcPr marL="75435" marR="75435" marT="37717" marB="37717" horzOverflow="overflow"/>
                </a:tc>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u="none" strike="noStrike" cap="none" normalizeH="0" baseline="0" dirty="0">
                          <a:ln>
                            <a:noFill/>
                          </a:ln>
                          <a:effectLst/>
                          <a:latin typeface="Century Gothic" panose="020B0502020202020204" pitchFamily="34" charset="0"/>
                        </a:rPr>
                        <a:t>Periodic (~4 years)</a:t>
                      </a:r>
                      <a:endParaRPr kumimoji="0" lang="en-US" sz="2000" b="0" i="0" u="none" strike="noStrike" cap="none" normalizeH="0" baseline="0" dirty="0">
                        <a:ln>
                          <a:noFill/>
                        </a:ln>
                        <a:solidFill>
                          <a:schemeClr val="tx1"/>
                        </a:solidFill>
                        <a:effectLst/>
                        <a:latin typeface="Century Gothic" panose="020B0502020202020204" pitchFamily="34" charset="0"/>
                      </a:endParaRPr>
                    </a:p>
                  </a:txBody>
                  <a:tcPr marL="75435" marR="75435" marT="37717" marB="37717" horzOverflow="overflow"/>
                </a:tc>
                <a:extLst>
                  <a:ext uri="{0D108BD9-81ED-4DB2-BD59-A6C34878D82A}">
                    <a16:rowId xmlns:a16="http://schemas.microsoft.com/office/drawing/2014/main" val="10005"/>
                  </a:ext>
                </a:extLst>
              </a:tr>
              <a:tr h="579676">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u="none" strike="noStrike" cap="none" normalizeH="0" baseline="0" dirty="0">
                          <a:ln>
                            <a:noFill/>
                          </a:ln>
                          <a:effectLst/>
                          <a:latin typeface="Century Gothic" panose="020B0502020202020204" pitchFamily="34" charset="0"/>
                        </a:rPr>
                        <a:t>National census</a:t>
                      </a:r>
                      <a:endParaRPr kumimoji="0" lang="en-US" sz="2000" b="0" i="0" u="none" strike="noStrike" cap="none" normalizeH="0" baseline="0" dirty="0">
                        <a:ln>
                          <a:noFill/>
                        </a:ln>
                        <a:solidFill>
                          <a:schemeClr val="tx1"/>
                        </a:solidFill>
                        <a:effectLst/>
                        <a:latin typeface="Century Gothic" panose="020B0502020202020204" pitchFamily="34" charset="0"/>
                      </a:endParaRPr>
                    </a:p>
                  </a:txBody>
                  <a:tcPr marL="75435" marR="75435" marT="37717" marB="37717" horzOverflow="overflow"/>
                </a:tc>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u="none" strike="noStrike" cap="none" normalizeH="0" baseline="0" dirty="0">
                          <a:ln>
                            <a:noFill/>
                          </a:ln>
                          <a:effectLst/>
                          <a:latin typeface="Century Gothic" panose="020B0502020202020204" pitchFamily="34" charset="0"/>
                        </a:rPr>
                        <a:t>$8,244,114</a:t>
                      </a:r>
                      <a:endParaRPr kumimoji="0" lang="en-US" sz="2000" b="0" i="0" u="none" strike="noStrike" cap="none" normalizeH="0" baseline="0" dirty="0">
                        <a:ln>
                          <a:noFill/>
                        </a:ln>
                        <a:solidFill>
                          <a:schemeClr val="tx1"/>
                        </a:solidFill>
                        <a:effectLst/>
                        <a:latin typeface="Century Gothic" panose="020B0502020202020204" pitchFamily="34" charset="0"/>
                      </a:endParaRPr>
                    </a:p>
                  </a:txBody>
                  <a:tcPr marL="75435" marR="75435" marT="37717" marB="37717" horzOverflow="overflow"/>
                </a:tc>
                <a:tc>
                  <a:txBody>
                    <a:bodyPr/>
                    <a:lstStyle/>
                    <a:p>
                      <a:pPr marL="0" marR="0" lvl="0" indent="0" algn="l" defTabSz="914400" rtl="0" eaLnBrk="1" fontAlgn="base" latinLnBrk="0" hangingPunct="1">
                        <a:lnSpc>
                          <a:spcPct val="100000"/>
                        </a:lnSpc>
                        <a:spcBef>
                          <a:spcPct val="20000"/>
                        </a:spcBef>
                        <a:spcAft>
                          <a:spcPct val="20000"/>
                        </a:spcAft>
                        <a:buClr>
                          <a:schemeClr val="hlink"/>
                        </a:buClr>
                        <a:buSzTx/>
                        <a:buFont typeface="Wingdings" pitchFamily="2" charset="2"/>
                        <a:buNone/>
                        <a:tabLst/>
                      </a:pPr>
                      <a:r>
                        <a:rPr kumimoji="0" lang="en-US" sz="2000" u="none" strike="noStrike" cap="none" normalizeH="0" baseline="0" dirty="0">
                          <a:ln>
                            <a:noFill/>
                          </a:ln>
                          <a:effectLst/>
                          <a:latin typeface="Century Gothic" panose="020B0502020202020204" pitchFamily="34" charset="0"/>
                        </a:rPr>
                        <a:t>Periodic (~10 years)</a:t>
                      </a:r>
                      <a:endParaRPr kumimoji="0" lang="en-US" sz="2000" b="0" i="0" u="none" strike="noStrike" cap="none" normalizeH="0" baseline="0" dirty="0">
                        <a:ln>
                          <a:noFill/>
                        </a:ln>
                        <a:solidFill>
                          <a:schemeClr val="tx1"/>
                        </a:solidFill>
                        <a:effectLst/>
                        <a:latin typeface="Century Gothic" panose="020B0502020202020204" pitchFamily="34" charset="0"/>
                      </a:endParaRPr>
                    </a:p>
                  </a:txBody>
                  <a:tcPr marL="75435" marR="75435" marT="37717" marB="37717" horzOverflow="overflow"/>
                </a:tc>
                <a:extLst>
                  <a:ext uri="{0D108BD9-81ED-4DB2-BD59-A6C34878D82A}">
                    <a16:rowId xmlns:a16="http://schemas.microsoft.com/office/drawing/2014/main" val="10006"/>
                  </a:ext>
                </a:extLst>
              </a:tr>
            </a:tbl>
          </a:graphicData>
        </a:graphic>
      </p:graphicFrame>
      <p:sp>
        <p:nvSpPr>
          <p:cNvPr id="34853" name="Text Box 37"/>
          <p:cNvSpPr txBox="1">
            <a:spLocks noChangeArrowheads="1"/>
          </p:cNvSpPr>
          <p:nvPr/>
        </p:nvSpPr>
        <p:spPr bwMode="auto">
          <a:xfrm>
            <a:off x="1981200" y="7010400"/>
            <a:ext cx="7619999" cy="507058"/>
          </a:xfrm>
          <a:prstGeom prst="rect">
            <a:avLst/>
          </a:prstGeom>
          <a:noFill/>
          <a:ln w="9525">
            <a:noFill/>
            <a:miter lim="800000"/>
            <a:headEnd/>
            <a:tailEnd/>
          </a:ln>
        </p:spPr>
        <p:txBody>
          <a:bodyPr wrap="square" lIns="75435" tIns="37717" rIns="75435" bIns="37717">
            <a:spAutoFit/>
          </a:bodyPr>
          <a:lstStyle/>
          <a:p>
            <a:pPr algn="r" eaLnBrk="0" hangingPunct="0">
              <a:spcBef>
                <a:spcPct val="50000"/>
              </a:spcBef>
            </a:pPr>
            <a:r>
              <a:rPr lang="en-US" sz="1400" dirty="0">
                <a:latin typeface="Century Gothic" panose="020B0502020202020204" pitchFamily="34" charset="0"/>
                <a:cs typeface="Arial" pitchFamily="34" charset="0"/>
              </a:rPr>
              <a:t>Source: Rommelmann, et. al. (2003). </a:t>
            </a:r>
            <a:r>
              <a:rPr lang="en-US" sz="1400" i="1" dirty="0">
                <a:latin typeface="Century Gothic" panose="020B0502020202020204" pitchFamily="34" charset="0"/>
                <a:cs typeface="Arial" pitchFamily="34" charset="0"/>
              </a:rPr>
              <a:t>Costs and Results of Information Systems for Poverty Monitoring, </a:t>
            </a:r>
            <a:r>
              <a:rPr lang="en-US" sz="1400" i="1" dirty="0">
                <a:latin typeface="Century Gothic" panose="020B0502020202020204" pitchFamily="34" charset="0"/>
                <a:cs typeface="Times New Roman" pitchFamily="18" charset="0"/>
              </a:rPr>
              <a:t>Health Sector Reform, and Local Government Reform In Tanzania.</a:t>
            </a:r>
            <a:endParaRPr lang="en-US" sz="1400" dirty="0">
              <a:latin typeface="Century Gothic" panose="020B0502020202020204" pitchFamily="34" charset="0"/>
              <a:cs typeface="Times New Roman" pitchFamily="18" charset="0"/>
            </a:endParaRPr>
          </a:p>
        </p:txBody>
      </p:sp>
    </p:spTree>
    <p:extLst>
      <p:ext uri="{BB962C8B-B14F-4D97-AF65-F5344CB8AC3E}">
        <p14:creationId xmlns:p14="http://schemas.microsoft.com/office/powerpoint/2010/main" val="702203547"/>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bwMode="auto">
          <a:xfrm>
            <a:off x="381000" y="609600"/>
            <a:ext cx="8763000" cy="533400"/>
          </a:xfrm>
          <a:noFill/>
          <a:ln>
            <a:miter lim="800000"/>
            <a:headEnd/>
            <a:tailEnd/>
          </a:ln>
        </p:spPr>
        <p:txBody>
          <a:bodyPr vert="horz" wrap="square" lIns="75438" tIns="37719" rIns="75438" bIns="37719" numCol="1" rtlCol="0" anchor="t" anchorCtr="0" compatLnSpc="1">
            <a:prstTxWarp prst="textNoShape">
              <a:avLst/>
            </a:prstTxWarp>
            <a:noAutofit/>
          </a:bodyPr>
          <a:lstStyle/>
          <a:p>
            <a:pPr>
              <a:lnSpc>
                <a:spcPct val="85000"/>
              </a:lnSpc>
            </a:pPr>
            <a:r>
              <a:rPr lang="en-US" sz="4400" b="1" kern="1200" spc="-100" dirty="0">
                <a:solidFill>
                  <a:srgbClr val="ECCE18"/>
                </a:solidFill>
                <a:latin typeface="Century Gothic" panose="020B0502020202020204" pitchFamily="34" charset="0"/>
              </a:rPr>
              <a:t>Implementing the M&amp;E Plan: </a:t>
            </a:r>
            <a:br>
              <a:rPr lang="en-US" sz="4400" b="1" kern="1200" spc="-100" dirty="0">
                <a:solidFill>
                  <a:srgbClr val="ECCE18"/>
                </a:solidFill>
                <a:latin typeface="Century Gothic" panose="020B0502020202020204" pitchFamily="34" charset="0"/>
              </a:rPr>
            </a:br>
            <a:r>
              <a:rPr lang="en-US" sz="4400" kern="1200" spc="-100" dirty="0">
                <a:solidFill>
                  <a:srgbClr val="301739"/>
                </a:solidFill>
                <a:latin typeface="Century Gothic" panose="020B0502020202020204" pitchFamily="34" charset="0"/>
                <a:ea typeface="+mn-ea"/>
              </a:rPr>
              <a:t>The role of the M&amp;E unit </a:t>
            </a:r>
          </a:p>
        </p:txBody>
      </p:sp>
      <p:sp>
        <p:nvSpPr>
          <p:cNvPr id="54275" name="Rectangle 3"/>
          <p:cNvSpPr>
            <a:spLocks noGrp="1" noChangeArrowheads="1"/>
          </p:cNvSpPr>
          <p:nvPr>
            <p:ph idx="1"/>
          </p:nvPr>
        </p:nvSpPr>
        <p:spPr bwMode="auto">
          <a:xfrm>
            <a:off x="609600" y="2286000"/>
            <a:ext cx="9372600" cy="4572000"/>
          </a:xfrm>
          <a:noFill/>
          <a:ln>
            <a:miter lim="800000"/>
            <a:headEnd/>
            <a:tailEnd/>
          </a:ln>
        </p:spPr>
        <p:txBody>
          <a:bodyPr vert="horz" wrap="square" lIns="75438" tIns="37719" rIns="75438" bIns="37719" numCol="1" rtlCol="0" anchor="t" anchorCtr="0" compatLnSpc="1">
            <a:prstTxWarp prst="textNoShape">
              <a:avLst/>
            </a:prstTxWarp>
            <a:noAutofit/>
          </a:bodyPr>
          <a:lstStyle/>
          <a:p>
            <a:pPr marL="457200" indent="-404813">
              <a:spcAft>
                <a:spcPts val="1800"/>
              </a:spcAft>
              <a:buClr>
                <a:srgbClr val="FF0000"/>
              </a:buClr>
              <a:buFont typeface="Wingdings" panose="05000000000000000000" pitchFamily="2" charset="2"/>
              <a:buChar char="§"/>
            </a:pPr>
            <a:r>
              <a:rPr lang="en-US" sz="3200" spc="-30" dirty="0">
                <a:latin typeface="Century Gothic" panose="020B0502020202020204" pitchFamily="34" charset="0"/>
              </a:rPr>
              <a:t>Consensus building—among all stakeholders</a:t>
            </a:r>
          </a:p>
          <a:p>
            <a:pPr marL="457200" indent="-404813">
              <a:spcAft>
                <a:spcPts val="1800"/>
              </a:spcAft>
              <a:buClr>
                <a:srgbClr val="FF0000"/>
              </a:buClr>
              <a:buFont typeface="Wingdings" panose="05000000000000000000" pitchFamily="2" charset="2"/>
              <a:buChar char="§"/>
            </a:pPr>
            <a:r>
              <a:rPr lang="en-US" sz="3200" spc="-30" dirty="0">
                <a:latin typeface="Century Gothic" panose="020B0502020202020204" pitchFamily="34" charset="0"/>
              </a:rPr>
              <a:t>Coordination</a:t>
            </a:r>
          </a:p>
          <a:p>
            <a:pPr marL="457200" indent="-404813">
              <a:spcAft>
                <a:spcPts val="1800"/>
              </a:spcAft>
              <a:buClr>
                <a:srgbClr val="FF0000"/>
              </a:buClr>
              <a:buFont typeface="Wingdings" panose="05000000000000000000" pitchFamily="2" charset="2"/>
              <a:buChar char="§"/>
            </a:pPr>
            <a:r>
              <a:rPr lang="en-US" sz="3200" spc="-30" dirty="0">
                <a:latin typeface="Century Gothic" panose="020B0502020202020204" pitchFamily="34" charset="0"/>
              </a:rPr>
              <a:t>Data management, data analysis, </a:t>
            </a:r>
            <a:br>
              <a:rPr lang="en-US" sz="3200" spc="-30" dirty="0">
                <a:latin typeface="Century Gothic" panose="020B0502020202020204" pitchFamily="34" charset="0"/>
              </a:rPr>
            </a:br>
            <a:r>
              <a:rPr lang="en-US" sz="3200" spc="-30" dirty="0">
                <a:latin typeface="Century Gothic" panose="020B0502020202020204" pitchFamily="34" charset="0"/>
              </a:rPr>
              <a:t>and interpretation</a:t>
            </a:r>
          </a:p>
          <a:p>
            <a:pPr marL="457200" indent="-404813">
              <a:spcAft>
                <a:spcPts val="1800"/>
              </a:spcAft>
              <a:buClr>
                <a:srgbClr val="FF0000"/>
              </a:buClr>
              <a:buFont typeface="Wingdings" panose="05000000000000000000" pitchFamily="2" charset="2"/>
              <a:buChar char="§"/>
            </a:pPr>
            <a:r>
              <a:rPr lang="en-US" sz="3200" spc="-30" dirty="0">
                <a:latin typeface="Century Gothic" panose="020B0502020202020204" pitchFamily="34" charset="0"/>
              </a:rPr>
              <a:t>Reporting</a:t>
            </a:r>
          </a:p>
          <a:p>
            <a:pPr marL="457200" indent="-404813">
              <a:spcAft>
                <a:spcPts val="1800"/>
              </a:spcAft>
              <a:buClr>
                <a:srgbClr val="FF0000"/>
              </a:buClr>
              <a:buFont typeface="Wingdings" panose="05000000000000000000" pitchFamily="2" charset="2"/>
              <a:buChar char="§"/>
            </a:pPr>
            <a:r>
              <a:rPr lang="en-US" sz="3200" spc="-30" dirty="0">
                <a:latin typeface="Century Gothic" panose="020B0502020202020204" pitchFamily="34" charset="0"/>
              </a:rPr>
              <a:t>Information dissemination </a:t>
            </a:r>
          </a:p>
          <a:p>
            <a:pPr marL="457200" indent="-404813">
              <a:spcAft>
                <a:spcPts val="1800"/>
              </a:spcAft>
              <a:buClr>
                <a:srgbClr val="FF0000"/>
              </a:buClr>
              <a:buFont typeface="Wingdings" panose="05000000000000000000" pitchFamily="2" charset="2"/>
              <a:buChar char="§"/>
            </a:pPr>
            <a:r>
              <a:rPr lang="en-US" sz="3200" spc="-30" dirty="0">
                <a:latin typeface="Century Gothic" panose="020B0502020202020204" pitchFamily="34" charset="0"/>
              </a:rPr>
              <a:t>Training and capacity building</a:t>
            </a:r>
          </a:p>
        </p:txBody>
      </p:sp>
    </p:spTree>
    <p:extLst>
      <p:ext uri="{BB962C8B-B14F-4D97-AF65-F5344CB8AC3E}">
        <p14:creationId xmlns:p14="http://schemas.microsoft.com/office/powerpoint/2010/main" val="3869724294"/>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3C335-66A0-417D-B04C-9C3F71F1E47A}"/>
              </a:ext>
            </a:extLst>
          </p:cNvPr>
          <p:cNvSpPr>
            <a:spLocks noGrp="1"/>
          </p:cNvSpPr>
          <p:nvPr>
            <p:ph type="title"/>
          </p:nvPr>
        </p:nvSpPr>
        <p:spPr>
          <a:xfrm>
            <a:off x="457200" y="503671"/>
            <a:ext cx="9677400" cy="486929"/>
          </a:xfrm>
        </p:spPr>
        <p:txBody>
          <a:bodyPr>
            <a:normAutofit fontScale="90000"/>
          </a:bodyPr>
          <a:lstStyle/>
          <a:p>
            <a:r>
              <a:rPr lang="en-US" sz="4900" b="1" kern="1200" spc="-100" dirty="0">
                <a:solidFill>
                  <a:srgbClr val="ECCE18"/>
                </a:solidFill>
                <a:latin typeface="Century Gothic" panose="020B0502020202020204" pitchFamily="34" charset="0"/>
                <a:ea typeface="+mn-ea"/>
              </a:rPr>
              <a:t>Challenges with Tracking </a:t>
            </a:r>
            <a:br>
              <a:rPr lang="en-US" sz="4900" b="1" kern="1200" spc="-100" dirty="0">
                <a:solidFill>
                  <a:srgbClr val="ECCE18"/>
                </a:solidFill>
                <a:latin typeface="Century Gothic" panose="020B0502020202020204" pitchFamily="34" charset="0"/>
                <a:ea typeface="+mn-ea"/>
              </a:rPr>
            </a:br>
            <a:r>
              <a:rPr lang="en-US" sz="4900" kern="1200" spc="-100" dirty="0">
                <a:solidFill>
                  <a:srgbClr val="301739"/>
                </a:solidFill>
                <a:latin typeface="Century Gothic" panose="020B0502020202020204" pitchFamily="34" charset="0"/>
                <a:ea typeface="+mn-ea"/>
              </a:rPr>
              <a:t>program results</a:t>
            </a:r>
            <a:br>
              <a:rPr lang="en-GB" dirty="0"/>
            </a:br>
            <a:endParaRPr lang="en-GB" dirty="0"/>
          </a:p>
        </p:txBody>
      </p:sp>
      <p:sp>
        <p:nvSpPr>
          <p:cNvPr id="3" name="Content Placeholder 2">
            <a:extLst>
              <a:ext uri="{FF2B5EF4-FFF2-40B4-BE49-F238E27FC236}">
                <a16:creationId xmlns:a16="http://schemas.microsoft.com/office/drawing/2014/main" id="{D56F6BEF-04B8-477C-919E-8289A75FA5AB}"/>
              </a:ext>
            </a:extLst>
          </p:cNvPr>
          <p:cNvSpPr>
            <a:spLocks noGrp="1"/>
          </p:cNvSpPr>
          <p:nvPr>
            <p:ph idx="1"/>
          </p:nvPr>
        </p:nvSpPr>
        <p:spPr>
          <a:xfrm>
            <a:off x="472966" y="2262703"/>
            <a:ext cx="9296400" cy="4519097"/>
          </a:xfrm>
        </p:spPr>
        <p:txBody>
          <a:bodyPr/>
          <a:lstStyle/>
          <a:p>
            <a:pPr marL="457200" indent="-341313">
              <a:lnSpc>
                <a:spcPts val="3600"/>
              </a:lnSpc>
              <a:spcAft>
                <a:spcPts val="1200"/>
              </a:spcAft>
              <a:buClr>
                <a:srgbClr val="FF0000"/>
              </a:buClr>
              <a:buFont typeface="Wingdings" panose="05000000000000000000" pitchFamily="2" charset="2"/>
              <a:buChar char="§"/>
            </a:pPr>
            <a:r>
              <a:rPr lang="en-GB" sz="2800" spc="-50" dirty="0">
                <a:latin typeface="Century Gothic" panose="020B0502020202020204" pitchFamily="34" charset="0"/>
              </a:rPr>
              <a:t>Lack of baseline data to be compared to mid- and long-term data collection for program evaluation</a:t>
            </a:r>
          </a:p>
          <a:p>
            <a:pPr marL="457200" indent="-341313">
              <a:lnSpc>
                <a:spcPts val="3600"/>
              </a:lnSpc>
              <a:spcAft>
                <a:spcPts val="1200"/>
              </a:spcAft>
              <a:buClr>
                <a:srgbClr val="FF0000"/>
              </a:buClr>
              <a:buFont typeface="Wingdings" panose="05000000000000000000" pitchFamily="2" charset="2"/>
              <a:buChar char="§"/>
            </a:pPr>
            <a:r>
              <a:rPr lang="en-GB" sz="2800" spc="-50" dirty="0">
                <a:latin typeface="Century Gothic" panose="020B0502020202020204" pitchFamily="34" charset="0"/>
              </a:rPr>
              <a:t>The use of indicators that are not easily measurable</a:t>
            </a:r>
          </a:p>
          <a:p>
            <a:pPr marL="457200" indent="-341313">
              <a:lnSpc>
                <a:spcPts val="3600"/>
              </a:lnSpc>
              <a:spcAft>
                <a:spcPts val="1200"/>
              </a:spcAft>
              <a:buClr>
                <a:srgbClr val="FF0000"/>
              </a:buClr>
              <a:buFont typeface="Wingdings" panose="05000000000000000000" pitchFamily="2" charset="2"/>
              <a:buChar char="§"/>
            </a:pPr>
            <a:r>
              <a:rPr lang="en-GB" sz="2800" spc="-50" dirty="0">
                <a:latin typeface="Century Gothic" panose="020B0502020202020204" pitchFamily="34" charset="0"/>
              </a:rPr>
              <a:t>Poor data quality, especially on the over-reliance</a:t>
            </a:r>
            <a:br>
              <a:rPr lang="en-GB" sz="2800" spc="-50" dirty="0">
                <a:latin typeface="Century Gothic" panose="020B0502020202020204" pitchFamily="34" charset="0"/>
              </a:rPr>
            </a:br>
            <a:r>
              <a:rPr lang="en-GB" sz="2800" spc="-50" dirty="0">
                <a:latin typeface="Century Gothic" panose="020B0502020202020204" pitchFamily="34" charset="0"/>
              </a:rPr>
              <a:t>of secondary data</a:t>
            </a:r>
          </a:p>
          <a:p>
            <a:pPr marL="457200" indent="-341313">
              <a:lnSpc>
                <a:spcPts val="3600"/>
              </a:lnSpc>
              <a:spcAft>
                <a:spcPts val="1200"/>
              </a:spcAft>
              <a:buClr>
                <a:srgbClr val="FF0000"/>
              </a:buClr>
              <a:buFont typeface="Wingdings" panose="05000000000000000000" pitchFamily="2" charset="2"/>
              <a:buChar char="§"/>
            </a:pPr>
            <a:r>
              <a:rPr lang="en-GB" sz="2800" spc="-50" dirty="0">
                <a:latin typeface="Century Gothic" panose="020B0502020202020204" pitchFamily="34" charset="0"/>
              </a:rPr>
              <a:t>Needs a lot of time and commitment</a:t>
            </a:r>
          </a:p>
          <a:p>
            <a:pPr marL="457200" indent="-341313">
              <a:lnSpc>
                <a:spcPts val="3600"/>
              </a:lnSpc>
              <a:spcAft>
                <a:spcPts val="1200"/>
              </a:spcAft>
              <a:buClr>
                <a:srgbClr val="FF0000"/>
              </a:buClr>
              <a:buFont typeface="Wingdings" panose="05000000000000000000" pitchFamily="2" charset="2"/>
              <a:buChar char="§"/>
            </a:pPr>
            <a:r>
              <a:rPr lang="en-GB" sz="2800" spc="-50" dirty="0">
                <a:latin typeface="Century Gothic" panose="020B0502020202020204" pitchFamily="34" charset="0"/>
              </a:rPr>
              <a:t>Differences in indicators used at baseline </a:t>
            </a:r>
            <a:br>
              <a:rPr lang="en-GB" sz="2800" spc="-50" dirty="0">
                <a:latin typeface="Century Gothic" panose="020B0502020202020204" pitchFamily="34" charset="0"/>
              </a:rPr>
            </a:br>
            <a:r>
              <a:rPr lang="en-GB" sz="2800" spc="-50" dirty="0">
                <a:latin typeface="Century Gothic" panose="020B0502020202020204" pitchFamily="34" charset="0"/>
              </a:rPr>
              <a:t>and end-line</a:t>
            </a:r>
          </a:p>
          <a:p>
            <a:pPr marL="457200" indent="-341313">
              <a:lnSpc>
                <a:spcPts val="3600"/>
              </a:lnSpc>
              <a:spcAft>
                <a:spcPts val="1200"/>
              </a:spcAft>
              <a:buClr>
                <a:srgbClr val="FF0000"/>
              </a:buClr>
              <a:buFont typeface="Wingdings" panose="05000000000000000000" pitchFamily="2" charset="2"/>
              <a:buChar char="§"/>
            </a:pPr>
            <a:r>
              <a:rPr lang="en-GB" sz="2800" spc="-50" dirty="0">
                <a:latin typeface="Century Gothic" panose="020B0502020202020204" pitchFamily="34" charset="0"/>
              </a:rPr>
              <a:t>Missing information on key performance indicators</a:t>
            </a:r>
          </a:p>
        </p:txBody>
      </p:sp>
    </p:spTree>
    <p:extLst>
      <p:ext uri="{BB962C8B-B14F-4D97-AF65-F5344CB8AC3E}">
        <p14:creationId xmlns:p14="http://schemas.microsoft.com/office/powerpoint/2010/main" val="364853778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bwMode="auto">
          <a:noFill/>
          <a:ln>
            <a:miter lim="800000"/>
            <a:headEnd/>
            <a:tailEnd/>
          </a:ln>
        </p:spPr>
        <p:txBody>
          <a:bodyPr vert="horz" wrap="square" lIns="75438" tIns="37719" rIns="75438" bIns="37719" numCol="1" rtlCol="0" anchor="t" anchorCtr="0" compatLnSpc="1">
            <a:prstTxWarp prst="textNoShape">
              <a:avLst/>
            </a:prstTxWarp>
            <a:noAutofit/>
          </a:bodyPr>
          <a:lstStyle/>
          <a:p>
            <a:pPr eaLnBrk="1" hangingPunct="1"/>
            <a:r>
              <a:rPr lang="en-US" sz="3300" b="1" dirty="0"/>
              <a:t> </a:t>
            </a:r>
          </a:p>
        </p:txBody>
      </p:sp>
      <p:sp>
        <p:nvSpPr>
          <p:cNvPr id="55299" name="Content Placeholder 2"/>
          <p:cNvSpPr>
            <a:spLocks noGrp="1"/>
          </p:cNvSpPr>
          <p:nvPr>
            <p:ph idx="1"/>
          </p:nvPr>
        </p:nvSpPr>
        <p:spPr bwMode="auto">
          <a:xfrm>
            <a:off x="1143000" y="2667000"/>
            <a:ext cx="7357111" cy="3057174"/>
          </a:xfrm>
          <a:noFill/>
          <a:ln>
            <a:miter lim="800000"/>
            <a:headEnd/>
            <a:tailEnd/>
          </a:ln>
        </p:spPr>
        <p:txBody>
          <a:bodyPr vert="horz" wrap="square" lIns="75438" tIns="37719" rIns="75438" bIns="37719" numCol="1" rtlCol="0" anchor="t" anchorCtr="0" compatLnSpc="1">
            <a:prstTxWarp prst="textNoShape">
              <a:avLst/>
            </a:prstTxWarp>
            <a:noAutofit/>
          </a:bodyPr>
          <a:lstStyle/>
          <a:p>
            <a:pPr marL="571500" indent="-455613" eaLnBrk="1" hangingPunct="1">
              <a:spcAft>
                <a:spcPts val="1800"/>
              </a:spcAft>
              <a:buClr>
                <a:srgbClr val="FF0000"/>
              </a:buClr>
              <a:buFont typeface="Wingdings" panose="05000000000000000000" pitchFamily="2" charset="2"/>
              <a:buChar char="§"/>
            </a:pPr>
            <a:r>
              <a:rPr lang="en-US" sz="3600" dirty="0">
                <a:latin typeface="Century Gothic" panose="020B0502020202020204" pitchFamily="34" charset="0"/>
              </a:rPr>
              <a:t>Need for plan not well perceived by stakeholders</a:t>
            </a:r>
          </a:p>
          <a:p>
            <a:pPr marL="571500" indent="-455613" eaLnBrk="1" hangingPunct="1">
              <a:spcAft>
                <a:spcPts val="1800"/>
              </a:spcAft>
              <a:buClr>
                <a:srgbClr val="FF0000"/>
              </a:buClr>
              <a:buFont typeface="Wingdings" panose="05000000000000000000" pitchFamily="2" charset="2"/>
              <a:buChar char="§"/>
            </a:pPr>
            <a:r>
              <a:rPr lang="en-US" sz="3600" dirty="0">
                <a:latin typeface="Century Gothic" panose="020B0502020202020204" pitchFamily="34" charset="0"/>
              </a:rPr>
              <a:t>Costly</a:t>
            </a:r>
          </a:p>
          <a:p>
            <a:pPr marL="571500" indent="-455613" eaLnBrk="1" hangingPunct="1">
              <a:spcAft>
                <a:spcPts val="1800"/>
              </a:spcAft>
              <a:buClr>
                <a:srgbClr val="FF0000"/>
              </a:buClr>
              <a:buFont typeface="Wingdings" panose="05000000000000000000" pitchFamily="2" charset="2"/>
              <a:buChar char="§"/>
            </a:pPr>
            <a:r>
              <a:rPr lang="en-US" sz="3600" dirty="0">
                <a:latin typeface="Century Gothic" panose="020B0502020202020204" pitchFamily="34" charset="0"/>
              </a:rPr>
              <a:t>Lack of expertise</a:t>
            </a:r>
          </a:p>
          <a:p>
            <a:pPr marL="571500" indent="-455613" eaLnBrk="1" hangingPunct="1">
              <a:spcAft>
                <a:spcPts val="1800"/>
              </a:spcAft>
              <a:buClr>
                <a:srgbClr val="FF0000"/>
              </a:buClr>
              <a:buFont typeface="Wingdings" panose="05000000000000000000" pitchFamily="2" charset="2"/>
              <a:buChar char="§"/>
            </a:pPr>
            <a:r>
              <a:rPr lang="en-US" sz="3600" dirty="0">
                <a:latin typeface="Century Gothic" panose="020B0502020202020204" pitchFamily="34" charset="0"/>
              </a:rPr>
              <a:t>Time consuming</a:t>
            </a:r>
          </a:p>
          <a:p>
            <a:pPr eaLnBrk="1" hangingPunct="1"/>
            <a:endParaRPr lang="en-US" sz="2640" dirty="0"/>
          </a:p>
        </p:txBody>
      </p:sp>
      <p:sp>
        <p:nvSpPr>
          <p:cNvPr id="2" name="Rectangle 1">
            <a:extLst>
              <a:ext uri="{FF2B5EF4-FFF2-40B4-BE49-F238E27FC236}">
                <a16:creationId xmlns:a16="http://schemas.microsoft.com/office/drawing/2014/main" id="{3020E111-8B5B-4ED0-B627-78DA2FAF93DE}"/>
              </a:ext>
            </a:extLst>
          </p:cNvPr>
          <p:cNvSpPr/>
          <p:nvPr/>
        </p:nvSpPr>
        <p:spPr>
          <a:xfrm>
            <a:off x="533400" y="533400"/>
            <a:ext cx="8212455" cy="1415772"/>
          </a:xfrm>
          <a:prstGeom prst="rect">
            <a:avLst/>
          </a:prstGeom>
        </p:spPr>
        <p:txBody>
          <a:bodyPr wrap="square">
            <a:spAutoFit/>
          </a:bodyPr>
          <a:lstStyle/>
          <a:p>
            <a:r>
              <a:rPr lang="en-US" sz="4300" b="1" spc="-50" dirty="0">
                <a:solidFill>
                  <a:srgbClr val="ECCE18"/>
                </a:solidFill>
                <a:latin typeface="Century Gothic" panose="020B0502020202020204" pitchFamily="34" charset="0"/>
                <a:cs typeface="+mj-cs"/>
              </a:rPr>
              <a:t>Challenges in Implementing </a:t>
            </a:r>
            <a:br>
              <a:rPr lang="en-US" sz="4300" b="1" spc="-100" dirty="0">
                <a:solidFill>
                  <a:srgbClr val="ECCE18"/>
                </a:solidFill>
                <a:latin typeface="Century Gothic" panose="020B0502020202020204" pitchFamily="34" charset="0"/>
                <a:cs typeface="+mj-cs"/>
              </a:rPr>
            </a:br>
            <a:r>
              <a:rPr lang="en-US" sz="4300" spc="-100" dirty="0">
                <a:solidFill>
                  <a:srgbClr val="301739"/>
                </a:solidFill>
                <a:latin typeface="Century Gothic" panose="020B0502020202020204" pitchFamily="34" charset="0"/>
                <a:cs typeface="+mj-cs"/>
              </a:rPr>
              <a:t>an</a:t>
            </a:r>
            <a:r>
              <a:rPr lang="en-US" sz="4300" b="1" spc="-100" dirty="0">
                <a:solidFill>
                  <a:srgbClr val="ECCE18"/>
                </a:solidFill>
                <a:latin typeface="Century Gothic" panose="020B0502020202020204" pitchFamily="34" charset="0"/>
                <a:cs typeface="+mj-cs"/>
              </a:rPr>
              <a:t> </a:t>
            </a:r>
            <a:r>
              <a:rPr lang="en-US" sz="4300" spc="-100" dirty="0">
                <a:solidFill>
                  <a:srgbClr val="301739"/>
                </a:solidFill>
                <a:latin typeface="Century Gothic" panose="020B0502020202020204" pitchFamily="34" charset="0"/>
                <a:cs typeface="+mj-cs"/>
              </a:rPr>
              <a:t>M&amp;E plan</a:t>
            </a:r>
          </a:p>
        </p:txBody>
      </p:sp>
    </p:spTree>
    <p:extLst>
      <p:ext uri="{BB962C8B-B14F-4D97-AF65-F5344CB8AC3E}">
        <p14:creationId xmlns:p14="http://schemas.microsoft.com/office/powerpoint/2010/main" val="3373183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27781" y="517564"/>
            <a:ext cx="9107806" cy="1410643"/>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Importance of Tracking </a:t>
            </a:r>
            <a:r>
              <a:rPr lang="en-US" sz="4800" spc="-100" dirty="0">
                <a:solidFill>
                  <a:srgbClr val="301739"/>
                </a:solidFill>
                <a:latin typeface="Century Gothic" panose="020B0502020202020204" pitchFamily="34" charset="0"/>
                <a:cs typeface="Gill Sans MT"/>
              </a:rPr>
              <a:t>Program results</a:t>
            </a:r>
          </a:p>
        </p:txBody>
      </p:sp>
      <p:sp>
        <p:nvSpPr>
          <p:cNvPr id="3" name="Text Placeholder 2">
            <a:extLst>
              <a:ext uri="{FF2B5EF4-FFF2-40B4-BE49-F238E27FC236}">
                <a16:creationId xmlns:a16="http://schemas.microsoft.com/office/drawing/2014/main" id="{B8A7BACC-450E-4AF4-8BF5-218243DB44D7}"/>
              </a:ext>
            </a:extLst>
          </p:cNvPr>
          <p:cNvSpPr>
            <a:spLocks noGrp="1"/>
          </p:cNvSpPr>
          <p:nvPr>
            <p:ph type="body" sz="quarter" idx="10"/>
          </p:nvPr>
        </p:nvSpPr>
        <p:spPr>
          <a:xfrm>
            <a:off x="1028784" y="2362200"/>
            <a:ext cx="8305800" cy="4480546"/>
          </a:xfrm>
        </p:spPr>
        <p:txBody>
          <a:bodyPr/>
          <a:lstStyle/>
          <a:p>
            <a:pPr marL="457200" indent="-457200">
              <a:lnSpc>
                <a:spcPct val="100000"/>
              </a:lnSpc>
              <a:spcAft>
                <a:spcPts val="1800"/>
              </a:spcAft>
              <a:buClr>
                <a:srgbClr val="FF0000"/>
              </a:buClr>
              <a:buFont typeface="Wingdings" panose="05000000000000000000" pitchFamily="2" charset="2"/>
              <a:buChar char="§"/>
            </a:pPr>
            <a:r>
              <a:rPr lang="en-US" sz="3200" dirty="0"/>
              <a:t>Evaluate program performance </a:t>
            </a:r>
            <a:br>
              <a:rPr lang="en-US" sz="3200" dirty="0"/>
            </a:br>
            <a:r>
              <a:rPr lang="en-US" sz="3200" dirty="0"/>
              <a:t>and success</a:t>
            </a:r>
          </a:p>
          <a:p>
            <a:pPr marL="457200" indent="-457200">
              <a:lnSpc>
                <a:spcPct val="100000"/>
              </a:lnSpc>
              <a:spcAft>
                <a:spcPts val="1800"/>
              </a:spcAft>
              <a:buClr>
                <a:srgbClr val="FF0000"/>
              </a:buClr>
              <a:buFont typeface="Wingdings" panose="05000000000000000000" pitchFamily="2" charset="2"/>
              <a:buChar char="§"/>
            </a:pPr>
            <a:r>
              <a:rPr lang="en-US" sz="3200" dirty="0"/>
              <a:t>Identify specific areas for improvement or expansion</a:t>
            </a:r>
          </a:p>
          <a:p>
            <a:pPr marL="457200" indent="-457200">
              <a:lnSpc>
                <a:spcPct val="100000"/>
              </a:lnSpc>
              <a:spcAft>
                <a:spcPts val="1800"/>
              </a:spcAft>
              <a:buClr>
                <a:srgbClr val="FF0000"/>
              </a:buClr>
              <a:buFont typeface="Wingdings" panose="05000000000000000000" pitchFamily="2" charset="2"/>
              <a:buChar char="§"/>
            </a:pPr>
            <a:r>
              <a:rPr lang="en-US" sz="3200" dirty="0"/>
              <a:t>Monitor trends against overall target</a:t>
            </a:r>
          </a:p>
          <a:p>
            <a:pPr marL="457200" indent="-457200">
              <a:lnSpc>
                <a:spcPct val="100000"/>
              </a:lnSpc>
              <a:spcAft>
                <a:spcPts val="1800"/>
              </a:spcAft>
              <a:buClr>
                <a:srgbClr val="FF0000"/>
              </a:buClr>
              <a:buFont typeface="Wingdings" panose="05000000000000000000" pitchFamily="2" charset="2"/>
              <a:buChar char="§"/>
            </a:pPr>
            <a:r>
              <a:rPr lang="en-US" sz="3200" dirty="0"/>
              <a:t>Make well informed decisions about future policies, goals, and actions</a:t>
            </a:r>
            <a:endParaRPr lang="en-GB" sz="3200" dirty="0"/>
          </a:p>
          <a:p>
            <a:endParaRPr lang="en-US" dirty="0"/>
          </a:p>
        </p:txBody>
      </p:sp>
    </p:spTree>
    <p:extLst>
      <p:ext uri="{BB962C8B-B14F-4D97-AF65-F5344CB8AC3E}">
        <p14:creationId xmlns:p14="http://schemas.microsoft.com/office/powerpoint/2010/main" val="116631412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638693" y="2057400"/>
            <a:ext cx="8915400" cy="5486117"/>
          </a:xfrm>
          <a:prstGeom prst="rect">
            <a:avLst/>
          </a:prstGeom>
        </p:spPr>
        <p:txBody>
          <a:bodyPr vert="horz" wrap="square" lIns="0" tIns="0" rIns="0" bIns="0" rtlCol="0">
            <a:spAutoFit/>
          </a:bodyPr>
          <a:lstStyle/>
          <a:p>
            <a:pPr marL="12700">
              <a:lnSpc>
                <a:spcPct val="100000"/>
              </a:lnSpc>
              <a:spcAft>
                <a:spcPts val="600"/>
              </a:spcAft>
            </a:pPr>
            <a:r>
              <a:rPr lang="en-US" sz="2800" dirty="0">
                <a:solidFill>
                  <a:srgbClr val="231F20"/>
                </a:solidFill>
                <a:latin typeface="Century Gothic" panose="020B0502020202020204" pitchFamily="34" charset="0"/>
              </a:rPr>
              <a:t>Objective</a:t>
            </a:r>
          </a:p>
          <a:p>
            <a:pPr marL="568325" lvl="1" indent="-336550">
              <a:spcAft>
                <a:spcPts val="300"/>
              </a:spcAft>
              <a:buClr>
                <a:srgbClr val="FF0000"/>
              </a:buClr>
              <a:buFont typeface="Wingdings" panose="05000000000000000000" pitchFamily="2" charset="2"/>
              <a:buChar char="§"/>
            </a:pPr>
            <a:r>
              <a:rPr lang="en-US" sz="2400" spc="-40" dirty="0">
                <a:latin typeface="Century Gothic" panose="020B0502020202020204" pitchFamily="34" charset="0"/>
              </a:rPr>
              <a:t>Understand the process of </a:t>
            </a:r>
            <a:r>
              <a:rPr lang="en-US" sz="2400" b="1" spc="-40" dirty="0">
                <a:latin typeface="Century Gothic" panose="020B0502020202020204" pitchFamily="34" charset="0"/>
              </a:rPr>
              <a:t>implementing</a:t>
            </a:r>
            <a:r>
              <a:rPr lang="en-US" sz="2400" spc="-40" dirty="0">
                <a:latin typeface="Century Gothic" panose="020B0502020202020204" pitchFamily="34" charset="0"/>
              </a:rPr>
              <a:t> an M&amp;E plan</a:t>
            </a:r>
          </a:p>
          <a:p>
            <a:pPr marL="568325" lvl="1" indent="-336550">
              <a:spcAft>
                <a:spcPts val="1200"/>
              </a:spcAft>
              <a:buClr>
                <a:srgbClr val="FF0000"/>
              </a:buClr>
              <a:buFont typeface="Wingdings" panose="05000000000000000000" pitchFamily="2" charset="2"/>
              <a:buChar char="§"/>
            </a:pPr>
            <a:r>
              <a:rPr lang="en-US" sz="2400" spc="-40" dirty="0">
                <a:latin typeface="Century Gothic" panose="020B0502020202020204" pitchFamily="34" charset="0"/>
              </a:rPr>
              <a:t>Identify some </a:t>
            </a:r>
            <a:r>
              <a:rPr lang="en-US" sz="2400" b="1" spc="-40" dirty="0">
                <a:latin typeface="Century Gothic" panose="020B0502020202020204" pitchFamily="34" charset="0"/>
              </a:rPr>
              <a:t>challenges</a:t>
            </a:r>
            <a:r>
              <a:rPr lang="en-US" sz="2400" spc="-40" dirty="0">
                <a:latin typeface="Century Gothic" panose="020B0502020202020204" pitchFamily="34" charset="0"/>
              </a:rPr>
              <a:t> with implementing an M&amp;E plan</a:t>
            </a:r>
          </a:p>
          <a:p>
            <a:pPr marL="12700">
              <a:lnSpc>
                <a:spcPct val="100000"/>
              </a:lnSpc>
              <a:spcAft>
                <a:spcPts val="600"/>
              </a:spcAft>
            </a:pPr>
            <a:r>
              <a:rPr lang="en-US" sz="2800" dirty="0">
                <a:solidFill>
                  <a:srgbClr val="231F20"/>
                </a:solidFill>
                <a:latin typeface="Century Gothic" panose="020B0502020202020204" pitchFamily="34" charset="0"/>
              </a:rPr>
              <a:t>Outline</a:t>
            </a:r>
            <a:endParaRPr lang="en-US" sz="3200" dirty="0">
              <a:solidFill>
                <a:srgbClr val="231F20"/>
              </a:solidFill>
              <a:latin typeface="Century Gothic" panose="020B0502020202020204" pitchFamily="34" charset="0"/>
            </a:endParaRPr>
          </a:p>
          <a:p>
            <a:pPr marL="568325" lvl="1" indent="-336550">
              <a:lnSpc>
                <a:spcPts val="2600"/>
              </a:lnSpc>
              <a:spcAft>
                <a:spcPts val="200"/>
              </a:spcAft>
              <a:buClr>
                <a:srgbClr val="FF0000"/>
              </a:buClr>
              <a:buFont typeface="Wingdings" panose="05000000000000000000" pitchFamily="2" charset="2"/>
              <a:buChar char="§"/>
            </a:pPr>
            <a:r>
              <a:rPr lang="en-US" sz="2400" spc="-40" dirty="0">
                <a:solidFill>
                  <a:srgbClr val="231F20"/>
                </a:solidFill>
                <a:latin typeface="Century Gothic" panose="020B0502020202020204" pitchFamily="34" charset="0"/>
              </a:rPr>
              <a:t>Definition: What is meant by tracking program results </a:t>
            </a:r>
            <a:endParaRPr lang="en-GB" sz="2400" spc="-40" dirty="0">
              <a:solidFill>
                <a:srgbClr val="231F20"/>
              </a:solidFill>
              <a:latin typeface="Century Gothic" panose="020B0502020202020204" pitchFamily="34" charset="0"/>
            </a:endParaRPr>
          </a:p>
          <a:p>
            <a:pPr marL="568325" lvl="1" indent="-336550">
              <a:lnSpc>
                <a:spcPts val="2600"/>
              </a:lnSpc>
              <a:spcAft>
                <a:spcPts val="200"/>
              </a:spcAft>
              <a:buClr>
                <a:srgbClr val="FF0000"/>
              </a:buClr>
              <a:buFont typeface="Wingdings" panose="05000000000000000000" pitchFamily="2" charset="2"/>
              <a:buChar char="§"/>
            </a:pPr>
            <a:r>
              <a:rPr lang="en-US" sz="2400" spc="-40" dirty="0">
                <a:solidFill>
                  <a:srgbClr val="231F20"/>
                </a:solidFill>
                <a:latin typeface="Century Gothic" panose="020B0502020202020204" pitchFamily="34" charset="0"/>
              </a:rPr>
              <a:t>Importance of tracking program results</a:t>
            </a:r>
          </a:p>
          <a:p>
            <a:pPr marL="568325" lvl="1" indent="-336550">
              <a:lnSpc>
                <a:spcPts val="2600"/>
              </a:lnSpc>
              <a:spcAft>
                <a:spcPts val="200"/>
              </a:spcAft>
              <a:buClr>
                <a:srgbClr val="FF0000"/>
              </a:buClr>
              <a:buFont typeface="Wingdings" panose="05000000000000000000" pitchFamily="2" charset="2"/>
              <a:buChar char="§"/>
            </a:pPr>
            <a:r>
              <a:rPr lang="en-US" sz="2400" spc="-40" dirty="0">
                <a:solidFill>
                  <a:srgbClr val="231F20"/>
                </a:solidFill>
                <a:latin typeface="Century Gothic" panose="020B0502020202020204" pitchFamily="34" charset="0"/>
              </a:rPr>
              <a:t>Key steps in tracking program results</a:t>
            </a:r>
            <a:endParaRPr lang="en-GB" sz="2400" spc="-40" dirty="0">
              <a:solidFill>
                <a:srgbClr val="231F20"/>
              </a:solidFill>
              <a:latin typeface="Century Gothic" panose="020B0502020202020204" pitchFamily="34" charset="0"/>
            </a:endParaRPr>
          </a:p>
          <a:p>
            <a:pPr marL="568325" lvl="1" indent="-336550">
              <a:lnSpc>
                <a:spcPts val="2600"/>
              </a:lnSpc>
              <a:spcAft>
                <a:spcPts val="200"/>
              </a:spcAft>
              <a:buClr>
                <a:srgbClr val="FF0000"/>
              </a:buClr>
              <a:buFont typeface="Wingdings" panose="05000000000000000000" pitchFamily="2" charset="2"/>
              <a:buChar char="§"/>
            </a:pPr>
            <a:r>
              <a:rPr lang="en-US" sz="2400" spc="-40" dirty="0">
                <a:solidFill>
                  <a:srgbClr val="231F20"/>
                </a:solidFill>
                <a:latin typeface="Century Gothic" panose="020B0502020202020204" pitchFamily="34" charset="0"/>
              </a:rPr>
              <a:t>Selecting and evaluating key performance indicators </a:t>
            </a:r>
            <a:br>
              <a:rPr lang="en-US" sz="2400" spc="-40" dirty="0">
                <a:solidFill>
                  <a:srgbClr val="231F20"/>
                </a:solidFill>
                <a:latin typeface="Century Gothic" panose="020B0502020202020204" pitchFamily="34" charset="0"/>
              </a:rPr>
            </a:br>
            <a:r>
              <a:rPr lang="en-US" sz="2400" spc="-40" dirty="0">
                <a:solidFill>
                  <a:srgbClr val="231F20"/>
                </a:solidFill>
                <a:latin typeface="Century Gothic" panose="020B0502020202020204" pitchFamily="34" charset="0"/>
              </a:rPr>
              <a:t>to monitor outcomes</a:t>
            </a:r>
          </a:p>
          <a:p>
            <a:pPr marL="568325" lvl="1" indent="-336550">
              <a:lnSpc>
                <a:spcPts val="2600"/>
              </a:lnSpc>
              <a:spcAft>
                <a:spcPts val="200"/>
              </a:spcAft>
              <a:buClr>
                <a:srgbClr val="FF0000"/>
              </a:buClr>
              <a:buFont typeface="Wingdings" panose="05000000000000000000" pitchFamily="2" charset="2"/>
              <a:buChar char="§"/>
            </a:pPr>
            <a:r>
              <a:rPr lang="en-US" sz="2400" spc="-40" dirty="0">
                <a:solidFill>
                  <a:srgbClr val="231F20"/>
                </a:solidFill>
                <a:latin typeface="Century Gothic" panose="020B0502020202020204" pitchFamily="34" charset="0"/>
              </a:rPr>
              <a:t>Developing a data collection plan</a:t>
            </a:r>
          </a:p>
          <a:p>
            <a:pPr marL="568325" lvl="1" indent="-336550">
              <a:lnSpc>
                <a:spcPts val="2600"/>
              </a:lnSpc>
              <a:spcAft>
                <a:spcPts val="200"/>
              </a:spcAft>
              <a:buClr>
                <a:srgbClr val="FF0000"/>
              </a:buClr>
              <a:buFont typeface="Wingdings" panose="05000000000000000000" pitchFamily="2" charset="2"/>
              <a:buChar char="§"/>
            </a:pPr>
            <a:r>
              <a:rPr lang="en-US" sz="2400" spc="-40" dirty="0">
                <a:solidFill>
                  <a:srgbClr val="231F20"/>
                </a:solidFill>
                <a:latin typeface="Century Gothic" panose="020B0502020202020204" pitchFamily="34" charset="0"/>
              </a:rPr>
              <a:t>Data analysis</a:t>
            </a:r>
          </a:p>
          <a:p>
            <a:pPr marL="568325" lvl="1" indent="-336550">
              <a:lnSpc>
                <a:spcPts val="2600"/>
              </a:lnSpc>
              <a:spcAft>
                <a:spcPts val="200"/>
              </a:spcAft>
              <a:buClr>
                <a:srgbClr val="FF0000"/>
              </a:buClr>
              <a:buFont typeface="Wingdings" panose="05000000000000000000" pitchFamily="2" charset="2"/>
              <a:buChar char="§"/>
            </a:pPr>
            <a:r>
              <a:rPr lang="en-US" sz="2400" spc="-40" dirty="0">
                <a:solidFill>
                  <a:srgbClr val="231F20"/>
                </a:solidFill>
                <a:latin typeface="Century Gothic" panose="020B0502020202020204" pitchFamily="34" charset="0"/>
              </a:rPr>
              <a:t>Dissemination plan</a:t>
            </a:r>
          </a:p>
          <a:p>
            <a:pPr marL="568325" lvl="1" indent="-336550">
              <a:lnSpc>
                <a:spcPts val="2600"/>
              </a:lnSpc>
              <a:spcAft>
                <a:spcPts val="200"/>
              </a:spcAft>
              <a:buClr>
                <a:srgbClr val="FF0000"/>
              </a:buClr>
              <a:buFont typeface="Wingdings" panose="05000000000000000000" pitchFamily="2" charset="2"/>
              <a:buChar char="§"/>
            </a:pPr>
            <a:r>
              <a:rPr lang="en-US" sz="2400" spc="-40" dirty="0">
                <a:solidFill>
                  <a:srgbClr val="231F20"/>
                </a:solidFill>
                <a:latin typeface="Century Gothic" panose="020B0502020202020204" pitchFamily="34" charset="0"/>
              </a:rPr>
              <a:t>Cost of implementing M&amp;E plan</a:t>
            </a:r>
            <a:endParaRPr lang="en-GB" sz="2400" spc="-40" dirty="0">
              <a:solidFill>
                <a:srgbClr val="231F20"/>
              </a:solidFill>
              <a:latin typeface="Century Gothic" panose="020B0502020202020204" pitchFamily="34" charset="0"/>
            </a:endParaRPr>
          </a:p>
          <a:p>
            <a:pPr marL="568325" lvl="1" indent="-336550">
              <a:lnSpc>
                <a:spcPts val="2600"/>
              </a:lnSpc>
              <a:spcAft>
                <a:spcPts val="200"/>
              </a:spcAft>
              <a:buClr>
                <a:srgbClr val="FF0000"/>
              </a:buClr>
              <a:buFont typeface="Wingdings" panose="05000000000000000000" pitchFamily="2" charset="2"/>
              <a:buChar char="§"/>
            </a:pPr>
            <a:r>
              <a:rPr lang="en-US" sz="2400" spc="-40" dirty="0">
                <a:solidFill>
                  <a:srgbClr val="231F20"/>
                </a:solidFill>
                <a:latin typeface="Century Gothic" panose="020B0502020202020204" pitchFamily="34" charset="0"/>
              </a:rPr>
              <a:t>Challenges with tracking program results</a:t>
            </a:r>
            <a:endParaRPr lang="en-GB" sz="2400" spc="-40" dirty="0">
              <a:solidFill>
                <a:srgbClr val="231F20"/>
              </a:solidFill>
              <a:latin typeface="Century Gothic" panose="020B0502020202020204" pitchFamily="34" charset="0"/>
            </a:endParaRP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457200" y="517564"/>
            <a:ext cx="9278387" cy="1346522"/>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Objective and Outline</a:t>
            </a:r>
          </a:p>
          <a:p>
            <a:pPr marL="12700">
              <a:lnSpc>
                <a:spcPts val="5000"/>
              </a:lnSpc>
            </a:pPr>
            <a:r>
              <a:rPr lang="en-US" sz="4400" spc="-180" dirty="0">
                <a:solidFill>
                  <a:srgbClr val="301739"/>
                </a:solidFill>
                <a:latin typeface="Century Gothic" panose="020B0502020202020204" pitchFamily="34" charset="0"/>
                <a:cs typeface="Gill Sans MT"/>
              </a:rPr>
              <a:t>Session 2A: Tracking results/changes</a:t>
            </a:r>
          </a:p>
        </p:txBody>
      </p:sp>
    </p:spTree>
    <p:extLst>
      <p:ext uri="{BB962C8B-B14F-4D97-AF65-F5344CB8AC3E}">
        <p14:creationId xmlns:p14="http://schemas.microsoft.com/office/powerpoint/2010/main" val="320104119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522970" cy="689599"/>
          </a:xfrm>
        </p:spPr>
        <p:txBody>
          <a:bodyPr/>
          <a:lstStyle/>
          <a:p>
            <a:pPr algn="l"/>
            <a:r>
              <a:rPr lang="en-US" sz="4300" b="1" kern="1200" spc="-100" dirty="0">
                <a:solidFill>
                  <a:srgbClr val="ECCE18"/>
                </a:solidFill>
                <a:latin typeface="Century Gothic" panose="020B0502020202020204" pitchFamily="34" charset="0"/>
                <a:ea typeface="+mn-ea"/>
              </a:rPr>
              <a:t>References</a:t>
            </a:r>
          </a:p>
        </p:txBody>
      </p:sp>
      <p:sp>
        <p:nvSpPr>
          <p:cNvPr id="3" name="Content Placeholder 2"/>
          <p:cNvSpPr>
            <a:spLocks noGrp="1"/>
          </p:cNvSpPr>
          <p:nvPr>
            <p:ph idx="1"/>
          </p:nvPr>
        </p:nvSpPr>
        <p:spPr>
          <a:xfrm>
            <a:off x="304800" y="1371600"/>
            <a:ext cx="9525000" cy="6172200"/>
          </a:xfrm>
        </p:spPr>
        <p:txBody>
          <a:bodyPr>
            <a:noAutofit/>
          </a:bodyPr>
          <a:lstStyle/>
          <a:p>
            <a:pPr marL="400050" lvl="0" indent="-400050" algn="l">
              <a:spcAft>
                <a:spcPts val="400"/>
              </a:spcAft>
              <a:buFont typeface="+mj-lt"/>
              <a:buAutoNum type="arabicPeriod"/>
            </a:pPr>
            <a:r>
              <a:rPr lang="en-US" sz="1700" spc="-50" dirty="0">
                <a:latin typeface="Century Gothic" panose="020B0502020202020204" pitchFamily="34" charset="0"/>
              </a:rPr>
              <a:t>Developing Process Evaluation Questions. Evaluation briefs No. 4, CDC. February 2009, </a:t>
            </a:r>
            <a:r>
              <a:rPr lang="en-US" sz="1700" u="sng" spc="-50" dirty="0">
                <a:latin typeface="Century Gothic" panose="020B0502020202020204" pitchFamily="34" charset="0"/>
                <a:hlinkClick r:id="rId2"/>
              </a:rPr>
              <a:t>www.cdc.gov/healthyyouth/evaluation/pdf/brief4.pdf</a:t>
            </a:r>
            <a:endParaRPr lang="en-GB" sz="1700" spc="-50" dirty="0">
              <a:latin typeface="Century Gothic" panose="020B0502020202020204" pitchFamily="34" charset="0"/>
            </a:endParaRPr>
          </a:p>
          <a:p>
            <a:pPr marL="400050" lvl="0" indent="-400050" algn="l">
              <a:spcAft>
                <a:spcPts val="400"/>
              </a:spcAft>
              <a:buFont typeface="+mj-lt"/>
              <a:buAutoNum type="arabicPeriod"/>
            </a:pPr>
            <a:r>
              <a:rPr lang="en-GB" sz="1700" u="sng" spc="-50" dirty="0">
                <a:latin typeface="Century Gothic" panose="020B0502020202020204" pitchFamily="34" charset="0"/>
                <a:hlinkClick r:id="rId3"/>
              </a:rPr>
              <a:t>http://www.fhi360.org/sites/default/files/media/documents/Monitoring%20HIV-AIDS%20Programs%20%28Facilitator%29%20-%20Module%203.pdf</a:t>
            </a:r>
            <a:endParaRPr lang="en-GB" sz="1700" spc="-50" dirty="0">
              <a:latin typeface="Century Gothic" panose="020B0502020202020204" pitchFamily="34" charset="0"/>
            </a:endParaRPr>
          </a:p>
          <a:p>
            <a:pPr marL="400050" lvl="0" indent="-400050" algn="l">
              <a:spcAft>
                <a:spcPts val="400"/>
              </a:spcAft>
              <a:buFont typeface="+mj-lt"/>
              <a:buAutoNum type="arabicPeriod"/>
            </a:pPr>
            <a:r>
              <a:rPr lang="en-GB" sz="1700" u="sng" spc="-50" dirty="0">
                <a:latin typeface="Century Gothic" panose="020B0502020202020204" pitchFamily="34" charset="0"/>
                <a:hlinkClick r:id="rId4"/>
              </a:rPr>
              <a:t>https://www.oecd.org/dac/peer-reviews/World%20bank%202004%2010_Steps_to_a_Results_Based_ME_System.pdf</a:t>
            </a:r>
            <a:endParaRPr lang="en-GB" sz="1700" spc="-50" dirty="0">
              <a:latin typeface="Century Gothic" panose="020B0502020202020204" pitchFamily="34" charset="0"/>
            </a:endParaRPr>
          </a:p>
          <a:p>
            <a:pPr marL="400050" lvl="0" indent="-400050" algn="l">
              <a:spcAft>
                <a:spcPts val="400"/>
              </a:spcAft>
              <a:buFont typeface="+mj-lt"/>
              <a:buAutoNum type="arabicPeriod"/>
            </a:pPr>
            <a:r>
              <a:rPr lang="en-US" sz="1700" spc="-50" dirty="0">
                <a:latin typeface="Century Gothic" panose="020B0502020202020204" pitchFamily="34" charset="0"/>
              </a:rPr>
              <a:t>Impact Evaluation in Practice, The World Bank. 2011, </a:t>
            </a:r>
            <a:r>
              <a:rPr lang="en-US" sz="1700" u="sng" spc="-50" dirty="0">
                <a:latin typeface="Century Gothic" panose="020B0502020202020204" pitchFamily="34" charset="0"/>
                <a:hlinkClick r:id="rId5"/>
              </a:rPr>
              <a:t>http://www.worldbank.org/pdt</a:t>
            </a:r>
            <a:endParaRPr lang="en-GB" sz="1700" spc="-50" dirty="0">
              <a:latin typeface="Century Gothic" panose="020B0502020202020204" pitchFamily="34" charset="0"/>
            </a:endParaRPr>
          </a:p>
          <a:p>
            <a:pPr marL="400050" lvl="0" indent="-400050" algn="l">
              <a:spcAft>
                <a:spcPts val="400"/>
              </a:spcAft>
              <a:buFont typeface="+mj-lt"/>
              <a:buAutoNum type="arabicPeriod"/>
            </a:pPr>
            <a:r>
              <a:rPr lang="en-US" sz="1700" spc="-50" dirty="0">
                <a:latin typeface="Century Gothic" panose="020B0502020202020204" pitchFamily="34" charset="0"/>
              </a:rPr>
              <a:t>Introduction to Impact Evaluation. Patricia Rogers. RMIT University. InterAction, </a:t>
            </a:r>
            <a:r>
              <a:rPr lang="en-US" sz="1700" u="sng" spc="-50" dirty="0">
                <a:latin typeface="Century Gothic" panose="020B0502020202020204" pitchFamily="34" charset="0"/>
                <a:hlinkClick r:id="rId6"/>
              </a:rPr>
              <a:t>https://www.interaction.org/impact-evaluation-notes</a:t>
            </a:r>
            <a:endParaRPr lang="en-GB" sz="1700" spc="-50" dirty="0">
              <a:latin typeface="Century Gothic" panose="020B0502020202020204" pitchFamily="34" charset="0"/>
            </a:endParaRPr>
          </a:p>
          <a:p>
            <a:pPr marL="400050" lvl="0" indent="-400050" algn="l">
              <a:spcAft>
                <a:spcPts val="400"/>
              </a:spcAft>
              <a:buFont typeface="+mj-lt"/>
              <a:buAutoNum type="arabicPeriod"/>
            </a:pPr>
            <a:r>
              <a:rPr lang="en-GB" sz="1700" spc="-50" dirty="0">
                <a:latin typeface="Century Gothic" panose="020B0502020202020204" pitchFamily="34" charset="0"/>
              </a:rPr>
              <a:t>Kusek, J.Z., &amp; Rist, R.C. (2004). Ten-steps to a results-based monitoring and evaluation system. A handbook for development practitioners. Washington, DC, USA: The World Bank.</a:t>
            </a:r>
          </a:p>
          <a:p>
            <a:pPr marL="400050" lvl="0" indent="-400050" algn="l">
              <a:spcAft>
                <a:spcPts val="400"/>
              </a:spcAft>
              <a:buFont typeface="+mj-lt"/>
              <a:buAutoNum type="arabicPeriod"/>
            </a:pPr>
            <a:r>
              <a:rPr lang="en-GB" sz="1700" spc="-50" dirty="0">
                <a:latin typeface="Century Gothic" panose="020B0502020202020204" pitchFamily="34" charset="0"/>
              </a:rPr>
              <a:t>World Health Organization. (2009). Monitoring and Evaluation of Health Systems Strengthening. An operational framework. Geneva, Switzerland: WHO.</a:t>
            </a:r>
          </a:p>
          <a:p>
            <a:pPr marL="400050" lvl="0" indent="-400050" algn="l">
              <a:spcAft>
                <a:spcPts val="400"/>
              </a:spcAft>
              <a:buFont typeface="+mj-lt"/>
              <a:buAutoNum type="arabicPeriod"/>
            </a:pPr>
            <a:r>
              <a:rPr lang="en-US" sz="1700" spc="-50" dirty="0">
                <a:latin typeface="Century Gothic" panose="020B0502020202020204" pitchFamily="34" charset="0"/>
              </a:rPr>
              <a:t>Outline of Principles of Impact Evaluation. Part 1 Key Concepts.</a:t>
            </a:r>
            <a:endParaRPr lang="en-GB" sz="1700" spc="-50" dirty="0">
              <a:latin typeface="Century Gothic" panose="020B0502020202020204" pitchFamily="34" charset="0"/>
            </a:endParaRPr>
          </a:p>
          <a:p>
            <a:pPr marL="400050" lvl="0" indent="-400050" algn="l">
              <a:spcAft>
                <a:spcPts val="400"/>
              </a:spcAft>
              <a:buFont typeface="+mj-lt"/>
              <a:buAutoNum type="arabicPeriod"/>
            </a:pPr>
            <a:r>
              <a:rPr lang="en-US" sz="1700" spc="-50" dirty="0">
                <a:latin typeface="Century Gothic" panose="020B0502020202020204" pitchFamily="34" charset="0"/>
              </a:rPr>
              <a:t>Quantitative and Qualitative Evaluation methods. Center for Civic Partnerships. 2014, </a:t>
            </a:r>
            <a:r>
              <a:rPr lang="en-US" sz="1700" u="sng" spc="-50" dirty="0">
                <a:latin typeface="Century Gothic" panose="020B0502020202020204" pitchFamily="34" charset="0"/>
                <a:hlinkClick r:id="rId7"/>
              </a:rPr>
              <a:t>http://www.civicpartnerships.org/#!quantitative--qualitative-eval-methods/c1bel</a:t>
            </a:r>
            <a:endParaRPr lang="en-GB" sz="1700" spc="-50" dirty="0">
              <a:latin typeface="Century Gothic" panose="020B0502020202020204" pitchFamily="34" charset="0"/>
            </a:endParaRPr>
          </a:p>
          <a:p>
            <a:pPr marL="400050" lvl="0" indent="-400050" algn="l">
              <a:spcAft>
                <a:spcPts val="400"/>
              </a:spcAft>
              <a:buFont typeface="+mj-lt"/>
              <a:buAutoNum type="arabicPeriod"/>
            </a:pPr>
            <a:r>
              <a:rPr lang="en-US" sz="1700" spc="-50" dirty="0">
                <a:latin typeface="Century Gothic" panose="020B0502020202020204" pitchFamily="34" charset="0"/>
              </a:rPr>
              <a:t>Workshop materials from-GEMNet-Health Regional Workshop on Impact Evaluation of Population, Health and Nutrition Programs, </a:t>
            </a:r>
            <a:r>
              <a:rPr lang="en-US" sz="1700" spc="-50" dirty="0">
                <a:latin typeface="Century Gothic" panose="020B0502020202020204" pitchFamily="34" charset="0"/>
                <a:hlinkClick r:id="rId8"/>
              </a:rPr>
              <a:t>https://www.measureevaluation.org/</a:t>
            </a:r>
            <a:br>
              <a:rPr lang="en-US" sz="1700" spc="-50" dirty="0">
                <a:latin typeface="Century Gothic" panose="020B0502020202020204" pitchFamily="34" charset="0"/>
                <a:hlinkClick r:id="rId8"/>
              </a:rPr>
            </a:br>
            <a:r>
              <a:rPr lang="en-US" sz="1700" spc="-50" dirty="0">
                <a:latin typeface="Century Gothic" panose="020B0502020202020204" pitchFamily="34" charset="0"/>
                <a:hlinkClick r:id="rId8"/>
              </a:rPr>
              <a:t>resources/training/capacity-building-resources/workshop-on-impact-evaluation-of-population-health-and-nutrition-programs/workshop-on-impact-evaluation-of-population-health-and-nutrition-programs-landing-page</a:t>
            </a:r>
            <a:r>
              <a:rPr lang="en-US" sz="1700" spc="-50" dirty="0">
                <a:latin typeface="Century Gothic" panose="020B0502020202020204" pitchFamily="34" charset="0"/>
              </a:rPr>
              <a:t> </a:t>
            </a:r>
          </a:p>
          <a:p>
            <a:endParaRPr lang="en-US" dirty="0"/>
          </a:p>
        </p:txBody>
      </p:sp>
    </p:spTree>
    <p:extLst>
      <p:ext uri="{BB962C8B-B14F-4D97-AF65-F5344CB8AC3E}">
        <p14:creationId xmlns:p14="http://schemas.microsoft.com/office/powerpoint/2010/main" val="413131679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p:nvPr/>
        </p:nvSpPr>
        <p:spPr>
          <a:xfrm>
            <a:off x="0" y="1143001"/>
            <a:ext cx="10058400" cy="4220630"/>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dirty="0"/>
          </a:p>
        </p:txBody>
      </p:sp>
      <p:sp>
        <p:nvSpPr>
          <p:cNvPr id="8" name="object 8"/>
          <p:cNvSpPr txBox="1"/>
          <p:nvPr/>
        </p:nvSpPr>
        <p:spPr>
          <a:xfrm>
            <a:off x="838200" y="1981200"/>
            <a:ext cx="8382000" cy="3129062"/>
          </a:xfrm>
          <a:prstGeom prst="rect">
            <a:avLst/>
          </a:prstGeom>
        </p:spPr>
        <p:txBody>
          <a:bodyPr vert="horz" wrap="square" lIns="0" tIns="0" rIns="0" bIns="0" rtlCol="0">
            <a:spAutoFit/>
          </a:bodyPr>
          <a:lstStyle/>
          <a:p>
            <a:r>
              <a:rPr lang="en-US" sz="2000" spc="-100" dirty="0">
                <a:solidFill>
                  <a:schemeClr val="bg1"/>
                </a:solidFill>
                <a:latin typeface="Century Gothic" panose="020B0502020202020204" pitchFamily="34"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2000" b="1" spc="-100" dirty="0">
                <a:solidFill>
                  <a:srgbClr val="ECCE18"/>
                </a:solidFill>
                <a:latin typeface="Century Gothic" panose="020B0502020202020204" pitchFamily="34" charset="0"/>
                <a:cs typeface="Futura LT Pro Book"/>
              </a:rPr>
              <a:t>www.measureevaluation.org</a:t>
            </a:r>
          </a:p>
        </p:txBody>
      </p:sp>
      <p:sp>
        <p:nvSpPr>
          <p:cNvPr id="11"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pic>
        <p:nvPicPr>
          <p:cNvPr id="22" name="Picture 21">
            <a:extLst>
              <a:ext uri="{FF2B5EF4-FFF2-40B4-BE49-F238E27FC236}">
                <a16:creationId xmlns:a16="http://schemas.microsoft.com/office/drawing/2014/main" id="{43626CF1-8C6B-4CF7-A96C-430E85DF4B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6418" y="6012191"/>
            <a:ext cx="5805565" cy="1280160"/>
          </a:xfrm>
          <a:prstGeom prst="rect">
            <a:avLst/>
          </a:prstGeom>
        </p:spPr>
      </p:pic>
    </p:spTree>
    <p:extLst>
      <p:ext uri="{BB962C8B-B14F-4D97-AF65-F5344CB8AC3E}">
        <p14:creationId xmlns:p14="http://schemas.microsoft.com/office/powerpoint/2010/main" val="1931111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1030" y="381000"/>
            <a:ext cx="8675370" cy="588264"/>
          </a:xfrm>
        </p:spPr>
        <p:txBody>
          <a:bodyPr>
            <a:noAutofit/>
          </a:bodyPr>
          <a:lstStyle/>
          <a:p>
            <a:r>
              <a:rPr lang="en-US" sz="4800" b="1" kern="1200" spc="-100" dirty="0">
                <a:solidFill>
                  <a:srgbClr val="ECCE18"/>
                </a:solidFill>
                <a:latin typeface="Century Gothic" panose="020B0502020202020204" pitchFamily="34" charset="0"/>
                <a:ea typeface="+mn-ea"/>
              </a:rPr>
              <a:t>Key Steps for Tracking </a:t>
            </a:r>
            <a:r>
              <a:rPr lang="en-US" sz="4800" kern="1200" spc="-100" dirty="0">
                <a:solidFill>
                  <a:srgbClr val="301739"/>
                </a:solidFill>
                <a:latin typeface="Century Gothic" panose="020B0502020202020204" pitchFamily="34" charset="0"/>
                <a:ea typeface="+mn-ea"/>
              </a:rPr>
              <a:t>Program results</a:t>
            </a:r>
          </a:p>
        </p:txBody>
      </p:sp>
      <p:sp>
        <p:nvSpPr>
          <p:cNvPr id="3" name="Content Placeholder 2"/>
          <p:cNvSpPr>
            <a:spLocks noGrp="1"/>
          </p:cNvSpPr>
          <p:nvPr>
            <p:ph idx="1"/>
          </p:nvPr>
        </p:nvSpPr>
        <p:spPr>
          <a:xfrm>
            <a:off x="958215" y="2133600"/>
            <a:ext cx="8338185" cy="5334000"/>
          </a:xfrm>
        </p:spPr>
        <p:txBody>
          <a:bodyPr/>
          <a:lstStyle/>
          <a:p>
            <a:pPr marL="514350" indent="-514350">
              <a:spcAft>
                <a:spcPts val="1200"/>
              </a:spcAft>
              <a:buAutoNum type="arabicPeriod"/>
            </a:pPr>
            <a:r>
              <a:rPr lang="en-US" sz="3000" dirty="0">
                <a:solidFill>
                  <a:schemeClr val="tx1"/>
                </a:solidFill>
                <a:latin typeface="Century Gothic" panose="020B0502020202020204" pitchFamily="34" charset="0"/>
              </a:rPr>
              <a:t>Identify key performance indicators</a:t>
            </a:r>
          </a:p>
          <a:p>
            <a:pPr marL="514350" indent="-514350">
              <a:spcAft>
                <a:spcPts val="1200"/>
              </a:spcAft>
              <a:buAutoNum type="arabicPeriod"/>
            </a:pPr>
            <a:r>
              <a:rPr lang="en-US" sz="3000" dirty="0">
                <a:solidFill>
                  <a:schemeClr val="tx1"/>
                </a:solidFill>
                <a:latin typeface="Century Gothic" panose="020B0502020202020204" pitchFamily="34" charset="0"/>
              </a:rPr>
              <a:t>Setting the baseline year</a:t>
            </a:r>
          </a:p>
          <a:p>
            <a:pPr marL="514350" indent="-514350">
              <a:spcAft>
                <a:spcPts val="1200"/>
              </a:spcAft>
              <a:buAutoNum type="arabicPeriod"/>
            </a:pPr>
            <a:r>
              <a:rPr lang="en-US" sz="3000" dirty="0">
                <a:solidFill>
                  <a:schemeClr val="tx1"/>
                </a:solidFill>
                <a:latin typeface="Century Gothic" panose="020B0502020202020204" pitchFamily="34" charset="0"/>
              </a:rPr>
              <a:t>Clearly define targets</a:t>
            </a:r>
          </a:p>
          <a:p>
            <a:pPr marL="514350" indent="-514350">
              <a:spcAft>
                <a:spcPts val="1200"/>
              </a:spcAft>
              <a:buAutoNum type="arabicPeriod"/>
            </a:pPr>
            <a:r>
              <a:rPr lang="en-US" sz="3000" dirty="0">
                <a:solidFill>
                  <a:schemeClr val="tx1"/>
                </a:solidFill>
                <a:latin typeface="Century Gothic" panose="020B0502020202020204" pitchFamily="34" charset="0"/>
              </a:rPr>
              <a:t>Develop a plan to track results</a:t>
            </a:r>
          </a:p>
          <a:p>
            <a:pPr marL="514350" indent="-514350">
              <a:spcAft>
                <a:spcPts val="1200"/>
              </a:spcAft>
              <a:buAutoNum type="arabicPeriod"/>
            </a:pPr>
            <a:r>
              <a:rPr lang="en-US" sz="3000" dirty="0">
                <a:solidFill>
                  <a:schemeClr val="tx1"/>
                </a:solidFill>
                <a:latin typeface="Century Gothic" panose="020B0502020202020204" pitchFamily="34" charset="0"/>
              </a:rPr>
              <a:t>Collect comprehensive data on the </a:t>
            </a:r>
            <a:br>
              <a:rPr lang="en-US" sz="3000" dirty="0">
                <a:solidFill>
                  <a:schemeClr val="tx1"/>
                </a:solidFill>
                <a:latin typeface="Century Gothic" panose="020B0502020202020204" pitchFamily="34" charset="0"/>
              </a:rPr>
            </a:br>
            <a:r>
              <a:rPr lang="en-US" sz="3000" dirty="0">
                <a:solidFill>
                  <a:schemeClr val="tx1"/>
                </a:solidFill>
                <a:latin typeface="Century Gothic" panose="020B0502020202020204" pitchFamily="34" charset="0"/>
              </a:rPr>
              <a:t>key indicators</a:t>
            </a:r>
          </a:p>
          <a:p>
            <a:pPr marL="514350" indent="-514350">
              <a:spcAft>
                <a:spcPts val="1200"/>
              </a:spcAft>
              <a:buAutoNum type="arabicPeriod"/>
            </a:pPr>
            <a:r>
              <a:rPr lang="en-US" sz="3000" dirty="0">
                <a:solidFill>
                  <a:schemeClr val="tx1"/>
                </a:solidFill>
                <a:latin typeface="Century Gothic" panose="020B0502020202020204" pitchFamily="34" charset="0"/>
              </a:rPr>
              <a:t>Analyze data and evaluate short, medium, and long term impacts</a:t>
            </a:r>
          </a:p>
          <a:p>
            <a:pPr marL="514350" indent="-514350">
              <a:buAutoNum type="arabicPeriod"/>
            </a:pPr>
            <a:r>
              <a:rPr lang="en-US" sz="3000" dirty="0">
                <a:solidFill>
                  <a:schemeClr val="tx1"/>
                </a:solidFill>
                <a:latin typeface="Century Gothic" panose="020B0502020202020204" pitchFamily="34" charset="0"/>
              </a:rPr>
              <a:t>Plan for dissemination</a:t>
            </a:r>
          </a:p>
        </p:txBody>
      </p:sp>
    </p:spTree>
    <p:extLst>
      <p:ext uri="{BB962C8B-B14F-4D97-AF65-F5344CB8AC3E}">
        <p14:creationId xmlns:p14="http://schemas.microsoft.com/office/powerpoint/2010/main" val="13144340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609600"/>
            <a:ext cx="8534400" cy="1219200"/>
          </a:xfrm>
        </p:spPr>
        <p:txBody>
          <a:bodyPr/>
          <a:lstStyle/>
          <a:p>
            <a:pPr>
              <a:lnSpc>
                <a:spcPct val="85000"/>
              </a:lnSpc>
            </a:pPr>
            <a:r>
              <a:rPr lang="en-US" sz="4800" b="1" kern="1200" spc="-50" dirty="0">
                <a:solidFill>
                  <a:srgbClr val="ECCE18"/>
                </a:solidFill>
                <a:latin typeface="Century Gothic" panose="020B0502020202020204" pitchFamily="34" charset="0"/>
                <a:ea typeface="+mn-ea"/>
              </a:rPr>
              <a:t>Step 1: Identifying Key </a:t>
            </a:r>
            <a:r>
              <a:rPr lang="en-US" sz="4800" kern="1200" spc="-100" dirty="0">
                <a:solidFill>
                  <a:srgbClr val="301739"/>
                </a:solidFill>
                <a:latin typeface="Century Gothic" panose="020B0502020202020204" pitchFamily="34" charset="0"/>
                <a:ea typeface="+mn-ea"/>
              </a:rPr>
              <a:t>Performance indicators – I</a:t>
            </a:r>
          </a:p>
        </p:txBody>
      </p:sp>
      <p:sp>
        <p:nvSpPr>
          <p:cNvPr id="29699" name="Rectangle 3"/>
          <p:cNvSpPr>
            <a:spLocks noGrp="1" noChangeArrowheads="1"/>
          </p:cNvSpPr>
          <p:nvPr>
            <p:ph idx="1"/>
          </p:nvPr>
        </p:nvSpPr>
        <p:spPr>
          <a:xfrm>
            <a:off x="762000" y="2209800"/>
            <a:ext cx="8763000" cy="4495800"/>
          </a:xfrm>
        </p:spPr>
        <p:txBody>
          <a:bodyPr/>
          <a:lstStyle/>
          <a:p>
            <a:pPr algn="l">
              <a:spcAft>
                <a:spcPts val="900"/>
              </a:spcAft>
            </a:pPr>
            <a:r>
              <a:rPr lang="en-GB" sz="3000" dirty="0">
                <a:solidFill>
                  <a:schemeClr val="tx1"/>
                </a:solidFill>
                <a:latin typeface="Century Gothic" panose="020B0502020202020204" pitchFamily="34" charset="0"/>
              </a:rPr>
              <a:t>An indicator is a variable that measures an aspect of a program or health outcome</a:t>
            </a:r>
          </a:p>
          <a:p>
            <a:pPr marL="630238" lvl="1" indent="-398463" algn="l">
              <a:spcAft>
                <a:spcPts val="2400"/>
              </a:spcAft>
              <a:buClr>
                <a:srgbClr val="FF0000"/>
              </a:buClr>
              <a:buFont typeface="Wingdings" panose="05000000000000000000" pitchFamily="2" charset="2"/>
              <a:buChar char="§"/>
            </a:pPr>
            <a:r>
              <a:rPr lang="en-GB" sz="2800" dirty="0">
                <a:solidFill>
                  <a:schemeClr val="tx1"/>
                </a:solidFill>
                <a:latin typeface="Century Gothic" panose="020B0502020202020204" pitchFamily="34" charset="0"/>
              </a:rPr>
              <a:t>Characteristically, they can be measured as counts, percentages, ratios, rates, index, thresholds, etc.</a:t>
            </a:r>
          </a:p>
          <a:p>
            <a:pPr algn="l">
              <a:spcAft>
                <a:spcPts val="900"/>
              </a:spcAft>
            </a:pPr>
            <a:r>
              <a:rPr lang="en-GB" sz="3000" dirty="0">
                <a:solidFill>
                  <a:schemeClr val="tx1"/>
                </a:solidFill>
                <a:latin typeface="Century Gothic" panose="020B0502020202020204" pitchFamily="34" charset="0"/>
              </a:rPr>
              <a:t>Types of indicators</a:t>
            </a:r>
          </a:p>
          <a:p>
            <a:pPr marL="630238" lvl="1" indent="-398463" algn="l">
              <a:spcAft>
                <a:spcPts val="600"/>
              </a:spcAft>
              <a:buClr>
                <a:srgbClr val="FF0000"/>
              </a:buClr>
              <a:buFont typeface="Wingdings" panose="05000000000000000000" pitchFamily="2" charset="2"/>
              <a:buChar char="§"/>
            </a:pPr>
            <a:r>
              <a:rPr lang="en-GB" sz="2800" dirty="0">
                <a:solidFill>
                  <a:schemeClr val="tx1"/>
                </a:solidFill>
                <a:latin typeface="Century Gothic" panose="020B0502020202020204" pitchFamily="34" charset="0"/>
              </a:rPr>
              <a:t>Process indicators</a:t>
            </a:r>
          </a:p>
          <a:p>
            <a:pPr marL="630238" lvl="1" indent="-398463" algn="l">
              <a:spcAft>
                <a:spcPts val="600"/>
              </a:spcAft>
              <a:buClr>
                <a:srgbClr val="FF0000"/>
              </a:buClr>
              <a:buFont typeface="Wingdings" panose="05000000000000000000" pitchFamily="2" charset="2"/>
              <a:buChar char="§"/>
            </a:pPr>
            <a:r>
              <a:rPr lang="en-GB" sz="2800" dirty="0">
                <a:solidFill>
                  <a:schemeClr val="tx1"/>
                </a:solidFill>
                <a:latin typeface="Century Gothic" panose="020B0502020202020204" pitchFamily="34" charset="0"/>
              </a:rPr>
              <a:t>Outcome indicators</a:t>
            </a:r>
            <a:br>
              <a:rPr lang="en-US" sz="3600" dirty="0">
                <a:solidFill>
                  <a:schemeClr val="tx1"/>
                </a:solidFill>
                <a:latin typeface="Century Gothic" panose="020B0502020202020204" pitchFamily="34" charset="0"/>
              </a:rPr>
            </a:br>
            <a:br>
              <a:rPr lang="en-US" sz="3600" dirty="0">
                <a:solidFill>
                  <a:schemeClr val="tx1"/>
                </a:solidFill>
                <a:latin typeface="Century Gothic" panose="020B0502020202020204" pitchFamily="34" charset="0"/>
              </a:rPr>
            </a:br>
            <a:endParaRPr lang="en-US" sz="3600"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19907171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idx="1"/>
          </p:nvPr>
        </p:nvSpPr>
        <p:spPr>
          <a:xfrm>
            <a:off x="685800" y="2057400"/>
            <a:ext cx="8991600" cy="5410200"/>
          </a:xfrm>
        </p:spPr>
        <p:txBody>
          <a:bodyPr/>
          <a:lstStyle/>
          <a:p>
            <a:pPr lvl="0" algn="l" rtl="0"/>
            <a:r>
              <a:rPr lang="en-US" sz="3000" u="sng" kern="1200" spc="-10" dirty="0">
                <a:solidFill>
                  <a:prstClr val="black"/>
                </a:solidFill>
                <a:latin typeface="Century Gothic" panose="020B0502020202020204" pitchFamily="34" charset="0"/>
              </a:rPr>
              <a:t>Important steps</a:t>
            </a:r>
          </a:p>
          <a:p>
            <a:pPr marL="630238" lvl="1" indent="-398463" algn="l" rtl="0">
              <a:buClr>
                <a:srgbClr val="FF0000"/>
              </a:buClr>
              <a:buFont typeface="Wingdings" panose="05000000000000000000" pitchFamily="2" charset="2"/>
              <a:buChar char="§"/>
            </a:pPr>
            <a:r>
              <a:rPr lang="en-US" sz="2800" kern="1200" spc="-10" dirty="0">
                <a:solidFill>
                  <a:prstClr val="black"/>
                </a:solidFill>
                <a:latin typeface="Century Gothic" panose="020B0502020202020204" pitchFamily="34" charset="0"/>
              </a:rPr>
              <a:t>Step 1A: Characteristics of  good performance indicators include being:</a:t>
            </a:r>
          </a:p>
          <a:p>
            <a:pPr marL="1257300" lvl="2" indent="-342900" algn="l" rtl="0">
              <a:buClr>
                <a:srgbClr val="301739"/>
              </a:buClr>
              <a:buSzPct val="115000"/>
              <a:buFont typeface="Arial" panose="020B0604020202020204" pitchFamily="34" charset="0"/>
              <a:buChar char="•"/>
            </a:pPr>
            <a:r>
              <a:rPr lang="en-US" sz="2600" kern="1200" spc="-10" dirty="0">
                <a:solidFill>
                  <a:prstClr val="black"/>
                </a:solidFill>
                <a:latin typeface="Century Gothic" panose="020B0502020202020204" pitchFamily="34" charset="0"/>
              </a:rPr>
              <a:t>Measurable</a:t>
            </a:r>
          </a:p>
          <a:p>
            <a:pPr marL="1257300" lvl="2" indent="-342900" algn="l" rtl="0">
              <a:buClr>
                <a:srgbClr val="301739"/>
              </a:buClr>
              <a:buSzPct val="115000"/>
              <a:buFont typeface="Arial" panose="020B0604020202020204" pitchFamily="34" charset="0"/>
              <a:buChar char="•"/>
            </a:pPr>
            <a:r>
              <a:rPr lang="en-US" sz="2600" kern="1200" spc="-10" dirty="0">
                <a:solidFill>
                  <a:prstClr val="black"/>
                </a:solidFill>
                <a:latin typeface="Century Gothic" panose="020B0502020202020204" pitchFamily="34" charset="0"/>
              </a:rPr>
              <a:t>Accessible</a:t>
            </a:r>
          </a:p>
          <a:p>
            <a:pPr marL="1257300" lvl="2" indent="-342900" algn="l" rtl="0">
              <a:spcAft>
                <a:spcPts val="1200"/>
              </a:spcAft>
              <a:buClr>
                <a:srgbClr val="301739"/>
              </a:buClr>
              <a:buSzPct val="115000"/>
              <a:buFont typeface="Arial" panose="020B0604020202020204" pitchFamily="34" charset="0"/>
              <a:buChar char="•"/>
            </a:pPr>
            <a:r>
              <a:rPr lang="en-US" sz="2600" kern="1200" spc="-10" dirty="0">
                <a:solidFill>
                  <a:prstClr val="black"/>
                </a:solidFill>
                <a:latin typeface="Century Gothic" panose="020B0502020202020204" pitchFamily="34" charset="0"/>
              </a:rPr>
              <a:t>Relevant, in reference to the project objectives</a:t>
            </a:r>
          </a:p>
          <a:p>
            <a:pPr marL="630238" lvl="1" indent="-398463" algn="l" rtl="0">
              <a:spcAft>
                <a:spcPts val="1200"/>
              </a:spcAft>
              <a:buClr>
                <a:srgbClr val="FF0000"/>
              </a:buClr>
              <a:buFont typeface="Wingdings" panose="05000000000000000000" pitchFamily="2" charset="2"/>
              <a:buChar char="§"/>
            </a:pPr>
            <a:r>
              <a:rPr lang="en-US" sz="2800" kern="1200" spc="-10" dirty="0">
                <a:solidFill>
                  <a:prstClr val="black"/>
                </a:solidFill>
                <a:latin typeface="Century Gothic" panose="020B0502020202020204" pitchFamily="34" charset="0"/>
              </a:rPr>
              <a:t>Step 1B: Overview of the logic model (input, output and outcomes: Short term, medium, and long term)</a:t>
            </a:r>
          </a:p>
          <a:p>
            <a:pPr marL="630238" lvl="1" indent="-398463" algn="l" rtl="0">
              <a:spcAft>
                <a:spcPts val="1200"/>
              </a:spcAft>
              <a:buClr>
                <a:srgbClr val="FF0000"/>
              </a:buClr>
              <a:buFont typeface="Wingdings" panose="05000000000000000000" pitchFamily="2" charset="2"/>
              <a:buChar char="§"/>
            </a:pPr>
            <a:r>
              <a:rPr lang="en-US" sz="2800" kern="1200" spc="-10" dirty="0">
                <a:solidFill>
                  <a:prstClr val="black"/>
                </a:solidFill>
                <a:latin typeface="Century Gothic" panose="020B0502020202020204" pitchFamily="34" charset="0"/>
              </a:rPr>
              <a:t>Note: The indicator should be able to provide enough relevant information to evaluate/</a:t>
            </a:r>
            <a:br>
              <a:rPr lang="en-US" sz="2800" kern="1200" spc="-10" dirty="0">
                <a:solidFill>
                  <a:prstClr val="black"/>
                </a:solidFill>
                <a:latin typeface="Century Gothic" panose="020B0502020202020204" pitchFamily="34" charset="0"/>
              </a:rPr>
            </a:br>
            <a:r>
              <a:rPr lang="en-US" sz="2800" kern="1200" spc="-10" dirty="0">
                <a:solidFill>
                  <a:prstClr val="black"/>
                </a:solidFill>
                <a:latin typeface="Century Gothic" panose="020B0502020202020204" pitchFamily="34" charset="0"/>
              </a:rPr>
              <a:t>assess project goals and objectives</a:t>
            </a:r>
            <a:br>
              <a:rPr lang="en-US" sz="2800" dirty="0">
                <a:solidFill>
                  <a:schemeClr val="tx1"/>
                </a:solidFill>
                <a:latin typeface="Century Gothic" panose="020B0502020202020204" pitchFamily="34" charset="0"/>
              </a:rPr>
            </a:br>
            <a:br>
              <a:rPr lang="en-US" sz="3600" dirty="0">
                <a:solidFill>
                  <a:schemeClr val="tx1"/>
                </a:solidFill>
                <a:latin typeface="Century Gothic" panose="020B0502020202020204" pitchFamily="34" charset="0"/>
              </a:rPr>
            </a:br>
            <a:endParaRPr lang="en-US" sz="3600" dirty="0">
              <a:solidFill>
                <a:schemeClr val="tx1"/>
              </a:solidFill>
              <a:latin typeface="Century Gothic" panose="020B0502020202020204" pitchFamily="34" charset="0"/>
            </a:endParaRPr>
          </a:p>
        </p:txBody>
      </p:sp>
      <p:sp>
        <p:nvSpPr>
          <p:cNvPr id="3" name="Title 2">
            <a:extLst>
              <a:ext uri="{FF2B5EF4-FFF2-40B4-BE49-F238E27FC236}">
                <a16:creationId xmlns:a16="http://schemas.microsoft.com/office/drawing/2014/main" id="{3E518241-85B7-44F2-BE0C-F5AA3EA0BC5B}"/>
              </a:ext>
            </a:extLst>
          </p:cNvPr>
          <p:cNvSpPr>
            <a:spLocks noGrp="1"/>
          </p:cNvSpPr>
          <p:nvPr>
            <p:ph type="title"/>
          </p:nvPr>
        </p:nvSpPr>
        <p:spPr/>
        <p:txBody>
          <a:bodyPr/>
          <a:lstStyle/>
          <a:p>
            <a:endParaRPr lang="en-US" dirty="0"/>
          </a:p>
        </p:txBody>
      </p:sp>
      <p:sp>
        <p:nvSpPr>
          <p:cNvPr id="6" name="Rectangle 2">
            <a:extLst>
              <a:ext uri="{FF2B5EF4-FFF2-40B4-BE49-F238E27FC236}">
                <a16:creationId xmlns:a16="http://schemas.microsoft.com/office/drawing/2014/main" id="{BB3037F2-8BB0-4D96-97BB-9B22A2383B8A}"/>
              </a:ext>
            </a:extLst>
          </p:cNvPr>
          <p:cNvSpPr txBox="1">
            <a:spLocks noChangeArrowheads="1"/>
          </p:cNvSpPr>
          <p:nvPr/>
        </p:nvSpPr>
        <p:spPr>
          <a:xfrm>
            <a:off x="457200" y="609600"/>
            <a:ext cx="8534400" cy="1219200"/>
          </a:xfrm>
        </p:spPr>
        <p:txBody>
          <a:bodyPr/>
          <a:lstStyle>
            <a:lvl1pPr eaLnBrk="1" hangingPunct="1">
              <a:defRPr>
                <a:latin typeface="+mj-lt"/>
                <a:ea typeface="+mj-ea"/>
                <a:cs typeface="+mj-cs"/>
              </a:defRPr>
            </a:lvl1pPr>
          </a:lstStyle>
          <a:p>
            <a:pPr>
              <a:lnSpc>
                <a:spcPct val="85000"/>
              </a:lnSpc>
            </a:pPr>
            <a:r>
              <a:rPr lang="en-US" sz="4800" b="1" kern="1200" spc="-50" dirty="0">
                <a:solidFill>
                  <a:srgbClr val="ECCE18"/>
                </a:solidFill>
                <a:latin typeface="Century Gothic" panose="020B0502020202020204" pitchFamily="34" charset="0"/>
                <a:ea typeface="+mn-ea"/>
              </a:rPr>
              <a:t>Step 1: Identifying Key</a:t>
            </a:r>
            <a:r>
              <a:rPr lang="en-US" sz="4800" b="1" kern="1200" spc="-100" dirty="0">
                <a:solidFill>
                  <a:srgbClr val="ECCE18"/>
                </a:solidFill>
                <a:latin typeface="Century Gothic" panose="020B0502020202020204" pitchFamily="34" charset="0"/>
                <a:ea typeface="+mn-ea"/>
              </a:rPr>
              <a:t> </a:t>
            </a:r>
            <a:r>
              <a:rPr lang="en-US" sz="4800" kern="1200" spc="-100" dirty="0">
                <a:solidFill>
                  <a:srgbClr val="301739"/>
                </a:solidFill>
                <a:latin typeface="Century Gothic" panose="020B0502020202020204" pitchFamily="34" charset="0"/>
                <a:ea typeface="+mn-ea"/>
              </a:rPr>
              <a:t>Performance indicators – II</a:t>
            </a:r>
          </a:p>
        </p:txBody>
      </p:sp>
    </p:spTree>
    <p:extLst>
      <p:ext uri="{BB962C8B-B14F-4D97-AF65-F5344CB8AC3E}">
        <p14:creationId xmlns:p14="http://schemas.microsoft.com/office/powerpoint/2010/main" val="2993586182"/>
      </p:ext>
    </p:extLst>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Red and plum_corrected" id="{1803419B-8C1A-41A6-B790-DEC05357A92B}" vid="{C245997C-6C93-4F30-9C6F-DEFA7E97B5F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5" ma:contentTypeDescription="Create a new document." ma:contentTypeScope="" ma:versionID="b91ae86749413e39d6ab5cf72415f548">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a3eb1c2798d4f2b319fc785c533a2476"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E33247C-982A-4FBC-95D7-6716804CAA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D55413D-008E-48A9-86AD-43AF8ED4C365}">
  <ds:schemaRefs>
    <ds:schemaRef ds:uri="http://schemas.openxmlformats.org/package/2006/metadata/core-properties"/>
    <ds:schemaRef ds:uri="http://purl.org/dc/elements/1.1/"/>
    <ds:schemaRef ds:uri="http://purl.org/dc/dcmitype/"/>
    <ds:schemaRef ds:uri="http://schemas.microsoft.com/office/infopath/2007/PartnerControls"/>
    <ds:schemaRef ds:uri="d8573787-17db-43b5-9af3-2a45e79ab039"/>
    <ds:schemaRef ds:uri="13922b43-4eea-40f2-b18b-c20327cdf16c"/>
    <ds:schemaRef ds:uri="http://purl.org/dc/terms/"/>
    <ds:schemaRef ds:uri="http://schemas.microsoft.com/office/2006/documentManagement/types"/>
    <ds:schemaRef ds:uri="http://schemas.microsoft.com/sharepoint/v3"/>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FED06079-77C9-49AC-A616-0BDE2C83E82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4180</TotalTime>
  <Words>5293</Words>
  <Application>Microsoft Office PowerPoint</Application>
  <PresentationFormat>Custom</PresentationFormat>
  <Paragraphs>736</Paragraphs>
  <Slides>62</Slides>
  <Notes>55</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62</vt:i4>
      </vt:variant>
    </vt:vector>
  </HeadingPairs>
  <TitlesOfParts>
    <vt:vector size="75" baseType="lpstr">
      <vt:lpstr>Arial</vt:lpstr>
      <vt:lpstr>Calibri</vt:lpstr>
      <vt:lpstr>Calibri Light</vt:lpstr>
      <vt:lpstr>Cambria Math</vt:lpstr>
      <vt:lpstr>Century Gothic</vt:lpstr>
      <vt:lpstr>Courier New</vt:lpstr>
      <vt:lpstr>Futura Lt BT</vt:lpstr>
      <vt:lpstr>Futura LT Pro Book</vt:lpstr>
      <vt:lpstr>Times New Roman</vt:lpstr>
      <vt:lpstr>Wingdings</vt:lpstr>
      <vt:lpstr>Wingdings 2</vt:lpstr>
      <vt:lpstr>Office Theme</vt:lpstr>
      <vt:lpstr>1_Office Theme</vt:lpstr>
      <vt:lpstr>PowerPoint Presentation</vt:lpstr>
      <vt:lpstr>Module 6</vt:lpstr>
      <vt:lpstr>PowerPoint Presentation</vt:lpstr>
      <vt:lpstr>PowerPoint Presentation</vt:lpstr>
      <vt:lpstr>PowerPoint Presentation</vt:lpstr>
      <vt:lpstr>PowerPoint Presentation</vt:lpstr>
      <vt:lpstr>Key Steps for Tracking Program results</vt:lpstr>
      <vt:lpstr>Step 1: Identifying Key Performance indicators – I</vt:lpstr>
      <vt:lpstr>PowerPoint Presentation</vt:lpstr>
      <vt:lpstr>  </vt:lpstr>
      <vt:lpstr> </vt:lpstr>
      <vt:lpstr>Measurable: Class Activity 2</vt:lpstr>
      <vt:lpstr>Programmatically Important: Class activity 3</vt:lpstr>
      <vt:lpstr>Operationalizing Indicators</vt:lpstr>
      <vt:lpstr>PowerPoint Presentation</vt:lpstr>
      <vt:lpstr>Results frameworks use indicators</vt:lpstr>
      <vt:lpstr> </vt:lpstr>
      <vt:lpstr>Step 3: Defining Target</vt:lpstr>
      <vt:lpstr>PowerPoint Presentation</vt:lpstr>
      <vt:lpstr> </vt:lpstr>
      <vt:lpstr>Step 5: Collect Comprehensive Data on key indicators</vt:lpstr>
      <vt:lpstr>Data Quality Constraints</vt:lpstr>
      <vt:lpstr>Step 6: Data Analysis  and evaluation</vt:lpstr>
      <vt:lpstr>PowerPoint Presentation</vt:lpstr>
      <vt:lpstr>Methods for Data Collection and analysis</vt:lpstr>
      <vt:lpstr>Confounders</vt:lpstr>
      <vt:lpstr>PowerPoint Presentation</vt:lpstr>
      <vt:lpstr>Randomization Solves Selection Bias</vt:lpstr>
      <vt:lpstr>Power of a Statistical Test</vt:lpstr>
      <vt:lpstr>Factors That Influence the Power of a Study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Steps in the Data Management Process</vt:lpstr>
      <vt:lpstr>Data Collection and Analysis</vt:lpstr>
      <vt:lpstr>PowerPoint Presentation</vt:lpstr>
      <vt:lpstr>PowerPoint Presentation</vt:lpstr>
      <vt:lpstr>PowerPoint Presentation</vt:lpstr>
      <vt:lpstr>PowerPoint Presentation</vt:lpstr>
      <vt:lpstr>PowerPoint Presentation</vt:lpstr>
      <vt:lpstr>PowerPoint Presentation</vt:lpstr>
      <vt:lpstr> </vt:lpstr>
      <vt:lpstr>Types of Evaluation Designs</vt:lpstr>
      <vt:lpstr>PowerPoint Presentation</vt:lpstr>
      <vt:lpstr>Step 7: Plan for Dissemination and use</vt:lpstr>
      <vt:lpstr>Reporting and Modifying  project content</vt:lpstr>
      <vt:lpstr> </vt:lpstr>
      <vt:lpstr>PowerPoint Presentation</vt:lpstr>
      <vt:lpstr>Implementing an M&amp;E Plan</vt:lpstr>
      <vt:lpstr>Implementing an M&amp;E Plan: Costs</vt:lpstr>
      <vt:lpstr>Sample Costs for Selected Data Sources</vt:lpstr>
      <vt:lpstr>Implementing the M&amp;E Plan:  The role of the M&amp;E unit </vt:lpstr>
      <vt:lpstr>Challenges with Tracking  program results </vt:lpstr>
      <vt:lpstr> </vt:lpstr>
      <vt:lpstr>PowerPoint Presentation</vt:lpstr>
      <vt:lpstr>References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Hart, Lauren</dc:creator>
  <cp:lastModifiedBy>Hoover, Donald Wayne</cp:lastModifiedBy>
  <cp:revision>224</cp:revision>
  <dcterms:created xsi:type="dcterms:W3CDTF">2018-01-16T15:33:08Z</dcterms:created>
  <dcterms:modified xsi:type="dcterms:W3CDTF">2018-12-06T19:01:16Z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y fmtid="{D5CDD505-2E9C-101B-9397-08002B2CF9AE}" pid="4" name="ContentTypeId">
    <vt:lpwstr>0x0101006E4A79819CA3F3428B644840049B5527</vt:lpwstr>
  </property>
</Properties>
</file>