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354" r:id="rId5"/>
    <p:sldId id="355" r:id="rId6"/>
    <p:sldId id="394" r:id="rId7"/>
    <p:sldId id="357" r:id="rId8"/>
    <p:sldId id="358" r:id="rId9"/>
    <p:sldId id="398" r:id="rId10"/>
    <p:sldId id="399" r:id="rId11"/>
    <p:sldId id="404" r:id="rId12"/>
    <p:sldId id="400" r:id="rId13"/>
    <p:sldId id="405" r:id="rId14"/>
    <p:sldId id="407" r:id="rId15"/>
    <p:sldId id="409" r:id="rId16"/>
    <p:sldId id="410" r:id="rId17"/>
    <p:sldId id="411" r:id="rId18"/>
    <p:sldId id="408" r:id="rId19"/>
    <p:sldId id="412" r:id="rId20"/>
    <p:sldId id="413" r:id="rId21"/>
    <p:sldId id="414" r:id="rId22"/>
    <p:sldId id="415" r:id="rId23"/>
    <p:sldId id="416" r:id="rId24"/>
    <p:sldId id="417" r:id="rId25"/>
    <p:sldId id="418" r:id="rId26"/>
    <p:sldId id="419" r:id="rId27"/>
    <p:sldId id="420" r:id="rId28"/>
    <p:sldId id="421" r:id="rId29"/>
    <p:sldId id="406" r:id="rId30"/>
    <p:sldId id="422" r:id="rId31"/>
    <p:sldId id="359" r:id="rId32"/>
    <p:sldId id="423" r:id="rId33"/>
    <p:sldId id="424" r:id="rId34"/>
    <p:sldId id="425" r:id="rId35"/>
    <p:sldId id="426" r:id="rId36"/>
    <p:sldId id="427" r:id="rId37"/>
    <p:sldId id="397" r:id="rId38"/>
    <p:sldId id="429" r:id="rId39"/>
    <p:sldId id="271" r:id="rId40"/>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rt, Lauren" initials="HL" lastIdx="30" clrIdx="0">
    <p:extLst/>
  </p:cmAuthor>
  <p:cmAuthor id="2" name="Munson, Alexandra" initials="MA" lastIdx="17" clrIdx="1">
    <p:extLst/>
  </p:cmAuthor>
  <p:cmAuthor id="3" name="Andy Beke" initials="AB" lastIdx="4" clrIdx="2">
    <p:extLst/>
  </p:cmAuthor>
  <p:cmAuthor id="4" name="Alexandra Munson" initials="AM" lastIdx="1" clrIdx="3">
    <p:extLst/>
  </p:cmAuthor>
  <p:cmAuthor id="5" name="Alexandra Munson" initials="AM [2]" lastIdx="1" clrIdx="4">
    <p:extLst/>
  </p:cmAuthor>
  <p:cmAuthor id="6" name="Alexandra Munson" initials="AM [3]"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E7C7"/>
    <a:srgbClr val="005B74"/>
    <a:srgbClr val="5E9A8F"/>
    <a:srgbClr val="301739"/>
    <a:srgbClr val="ECCE18"/>
    <a:srgbClr val="C83537"/>
    <a:srgbClr val="D19F2A"/>
    <a:srgbClr val="002F3C"/>
    <a:srgbClr val="1E1860"/>
    <a:srgbClr val="6621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64" autoAdjust="0"/>
    <p:restoredTop sz="70740" autoAdjust="0"/>
  </p:normalViewPr>
  <p:slideViewPr>
    <p:cSldViewPr>
      <p:cViewPr varScale="1">
        <p:scale>
          <a:sx n="65" d="100"/>
          <a:sy n="65" d="100"/>
        </p:scale>
        <p:origin x="2802" y="72"/>
      </p:cViewPr>
      <p:guideLst>
        <p:guide orient="horz" pos="2448"/>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5964308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entury Gothic" panose="020B0502020202020204" pitchFamily="34" charset="0"/>
              </a:rPr>
              <a:t>The introduction to an M&amp;E plan orients the reader to the program context, which includes the geographic area and scope of the program.  It also reminds the reader of the purpose of the plan and how it will be developed in collaboration with program stakeholders through a consensus building process.</a:t>
            </a:r>
          </a:p>
          <a:p>
            <a:endParaRPr lang="en-US" dirty="0"/>
          </a:p>
        </p:txBody>
      </p:sp>
    </p:spTree>
    <p:extLst>
      <p:ext uri="{BB962C8B-B14F-4D97-AF65-F5344CB8AC3E}">
        <p14:creationId xmlns:p14="http://schemas.microsoft.com/office/powerpoint/2010/main" val="4185503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2544153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effectLst/>
                <a:latin typeface="Century Gothic" panose="020B0502020202020204" pitchFamily="34" charset="0"/>
                <a:ea typeface="+mn-ea"/>
                <a:cs typeface="+mn-cs"/>
              </a:rPr>
              <a:t>A </a:t>
            </a:r>
            <a:r>
              <a:rPr lang="en-US" sz="1400" u="sng" kern="1200" dirty="0">
                <a:solidFill>
                  <a:schemeClr val="tx1"/>
                </a:solidFill>
                <a:effectLst/>
                <a:latin typeface="Century Gothic" panose="020B0502020202020204" pitchFamily="34" charset="0"/>
                <a:ea typeface="+mn-ea"/>
                <a:cs typeface="+mn-cs"/>
              </a:rPr>
              <a:t>goal</a:t>
            </a:r>
            <a:r>
              <a:rPr lang="en-US" sz="1400" kern="1200" dirty="0">
                <a:solidFill>
                  <a:schemeClr val="tx1"/>
                </a:solidFill>
                <a:effectLst/>
                <a:latin typeface="Century Gothic" panose="020B0502020202020204" pitchFamily="34" charset="0"/>
                <a:ea typeface="+mn-ea"/>
                <a:cs typeface="+mn-cs"/>
              </a:rPr>
              <a:t> is a broad statement of the desired, long-term outcome of a program. </a:t>
            </a:r>
            <a:r>
              <a:rPr lang="en-US" sz="1400" u="sng" kern="1200" dirty="0">
                <a:solidFill>
                  <a:schemeClr val="tx1"/>
                </a:solidFill>
                <a:effectLst/>
                <a:latin typeface="Century Gothic" panose="020B0502020202020204" pitchFamily="34" charset="0"/>
                <a:ea typeface="+mn-ea"/>
                <a:cs typeface="+mn-cs"/>
              </a:rPr>
              <a:t>Objectives</a:t>
            </a:r>
            <a:r>
              <a:rPr lang="en-US" sz="1400" kern="1200" dirty="0">
                <a:solidFill>
                  <a:schemeClr val="tx1"/>
                </a:solidFill>
                <a:effectLst/>
                <a:latin typeface="Century Gothic" panose="020B0502020202020204" pitchFamily="34" charset="0"/>
                <a:ea typeface="+mn-ea"/>
                <a:cs typeface="+mn-cs"/>
              </a:rPr>
              <a:t> are specific, measurable statements about what the program aims to accomplish. A goal has multiple objectives, and attaining objectives will lead towards accomplishing goals.</a:t>
            </a:r>
          </a:p>
          <a:p>
            <a:endParaRPr lang="en-US" sz="1400" kern="1200" dirty="0">
              <a:solidFill>
                <a:schemeClr val="tx1"/>
              </a:solidFill>
              <a:effectLst/>
              <a:latin typeface="Century Gothic" panose="020B0502020202020204" pitchFamily="34" charset="0"/>
              <a:ea typeface="+mn-ea"/>
              <a:cs typeface="+mn-cs"/>
            </a:endParaRPr>
          </a:p>
          <a:p>
            <a:r>
              <a:rPr lang="en-US" sz="1400" kern="1200" dirty="0">
                <a:solidFill>
                  <a:schemeClr val="tx1"/>
                </a:solidFill>
                <a:effectLst/>
                <a:latin typeface="Century Gothic" panose="020B0502020202020204" pitchFamily="34" charset="0"/>
                <a:ea typeface="+mn-ea"/>
                <a:cs typeface="+mn-cs"/>
              </a:rPr>
              <a:t>A useful guideline for keeping goals and objectives specific and useful for planning is to make them </a:t>
            </a:r>
            <a:r>
              <a:rPr lang="en-US" sz="1400" b="1" kern="1200" dirty="0">
                <a:solidFill>
                  <a:schemeClr val="tx1"/>
                </a:solidFill>
                <a:effectLst/>
                <a:latin typeface="Century Gothic" panose="020B0502020202020204" pitchFamily="34" charset="0"/>
                <a:ea typeface="+mn-ea"/>
                <a:cs typeface="+mn-cs"/>
              </a:rPr>
              <a:t>SMART:</a:t>
            </a:r>
            <a:r>
              <a:rPr lang="en-US" sz="1400" kern="1200" dirty="0">
                <a:solidFill>
                  <a:schemeClr val="tx1"/>
                </a:solidFill>
                <a:effectLst/>
                <a:latin typeface="Century Gothic" panose="020B0502020202020204" pitchFamily="34" charset="0"/>
                <a:ea typeface="+mn-ea"/>
                <a:cs typeface="+mn-cs"/>
              </a:rPr>
              <a:t>  </a:t>
            </a:r>
          </a:p>
          <a:p>
            <a:r>
              <a:rPr lang="en-US" sz="1400" b="1" kern="1200" dirty="0">
                <a:solidFill>
                  <a:schemeClr val="tx1"/>
                </a:solidFill>
                <a:effectLst/>
                <a:latin typeface="Century Gothic" panose="020B0502020202020204" pitchFamily="34" charset="0"/>
                <a:ea typeface="+mn-ea"/>
                <a:cs typeface="+mn-cs"/>
              </a:rPr>
              <a:t>S</a:t>
            </a:r>
            <a:r>
              <a:rPr lang="en-US" sz="1400" kern="1200" dirty="0">
                <a:solidFill>
                  <a:schemeClr val="tx1"/>
                </a:solidFill>
                <a:effectLst/>
                <a:latin typeface="Century Gothic" panose="020B0502020202020204" pitchFamily="34" charset="0"/>
                <a:ea typeface="+mn-ea"/>
                <a:cs typeface="+mn-cs"/>
              </a:rPr>
              <a:t>pecific: Does the objective cover one rather than multiple activities?</a:t>
            </a:r>
          </a:p>
          <a:p>
            <a:r>
              <a:rPr lang="en-US" sz="1400" b="1" kern="1200" dirty="0">
                <a:solidFill>
                  <a:schemeClr val="tx1"/>
                </a:solidFill>
                <a:effectLst/>
                <a:latin typeface="Century Gothic" panose="020B0502020202020204" pitchFamily="34" charset="0"/>
                <a:ea typeface="+mn-ea"/>
                <a:cs typeface="+mn-cs"/>
              </a:rPr>
              <a:t>M</a:t>
            </a:r>
            <a:r>
              <a:rPr lang="en-US" sz="1400" kern="1200" dirty="0">
                <a:solidFill>
                  <a:schemeClr val="tx1"/>
                </a:solidFill>
                <a:effectLst/>
                <a:latin typeface="Century Gothic" panose="020B0502020202020204" pitchFamily="34" charset="0"/>
                <a:ea typeface="+mn-ea"/>
                <a:cs typeface="+mn-cs"/>
              </a:rPr>
              <a:t>easurable: Can the achievement of the objective be quantified and measured?</a:t>
            </a:r>
          </a:p>
          <a:p>
            <a:r>
              <a:rPr lang="en-US" sz="1400" b="1" kern="1200" dirty="0">
                <a:solidFill>
                  <a:schemeClr val="tx1"/>
                </a:solidFill>
                <a:effectLst/>
                <a:latin typeface="Century Gothic" panose="020B0502020202020204" pitchFamily="34" charset="0"/>
                <a:ea typeface="+mn-ea"/>
                <a:cs typeface="+mn-cs"/>
              </a:rPr>
              <a:t>A</a:t>
            </a:r>
            <a:r>
              <a:rPr lang="en-US" sz="1400" kern="1200" dirty="0">
                <a:solidFill>
                  <a:schemeClr val="tx1"/>
                </a:solidFill>
                <a:effectLst/>
                <a:latin typeface="Century Gothic" panose="020B0502020202020204" pitchFamily="34" charset="0"/>
                <a:ea typeface="+mn-ea"/>
                <a:cs typeface="+mn-cs"/>
              </a:rPr>
              <a:t>ction-oriented: Are your goals described using action verbs outlining the steps?</a:t>
            </a:r>
          </a:p>
          <a:p>
            <a:r>
              <a:rPr lang="en-US" sz="1400" b="1" kern="1200" dirty="0">
                <a:solidFill>
                  <a:schemeClr val="tx1"/>
                </a:solidFill>
                <a:effectLst/>
                <a:latin typeface="Century Gothic" panose="020B0502020202020204" pitchFamily="34" charset="0"/>
                <a:ea typeface="+mn-ea"/>
                <a:cs typeface="+mn-cs"/>
              </a:rPr>
              <a:t>R</a:t>
            </a:r>
            <a:r>
              <a:rPr lang="en-US" sz="1400" kern="1200" dirty="0">
                <a:solidFill>
                  <a:schemeClr val="tx1"/>
                </a:solidFill>
                <a:effectLst/>
                <a:latin typeface="Century Gothic" panose="020B0502020202020204" pitchFamily="34" charset="0"/>
                <a:ea typeface="+mn-ea"/>
                <a:cs typeface="+mn-cs"/>
              </a:rPr>
              <a:t>ealistic: Can the objective realistically be achieved with the available resources? </a:t>
            </a:r>
          </a:p>
          <a:p>
            <a:r>
              <a:rPr lang="en-US" sz="1400" b="1" kern="1200" dirty="0">
                <a:solidFill>
                  <a:schemeClr val="tx1"/>
                </a:solidFill>
                <a:effectLst/>
                <a:latin typeface="Century Gothic" panose="020B0502020202020204" pitchFamily="34" charset="0"/>
                <a:ea typeface="+mn-ea"/>
                <a:cs typeface="+mn-cs"/>
              </a:rPr>
              <a:t>T</a:t>
            </a:r>
            <a:r>
              <a:rPr lang="en-US" sz="1400" kern="1200" dirty="0">
                <a:solidFill>
                  <a:schemeClr val="tx1"/>
                </a:solidFill>
                <a:effectLst/>
                <a:latin typeface="Century Gothic" panose="020B0502020202020204" pitchFamily="34" charset="0"/>
                <a:ea typeface="+mn-ea"/>
                <a:cs typeface="+mn-cs"/>
              </a:rPr>
              <a:t>ime specific: Is the time frame for program activities and expected outcomes clear?</a:t>
            </a:r>
          </a:p>
          <a:p>
            <a:endParaRPr lang="en-US" dirty="0"/>
          </a:p>
        </p:txBody>
      </p:sp>
    </p:spTree>
    <p:extLst>
      <p:ext uri="{BB962C8B-B14F-4D97-AF65-F5344CB8AC3E}">
        <p14:creationId xmlns:p14="http://schemas.microsoft.com/office/powerpoint/2010/main" val="2744225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400" kern="1200" dirty="0">
                <a:solidFill>
                  <a:schemeClr val="tx1"/>
                </a:solidFill>
                <a:effectLst/>
                <a:latin typeface="Century Gothic" panose="020B0502020202020204" pitchFamily="34" charset="0"/>
                <a:ea typeface="+mn-ea"/>
                <a:cs typeface="+mn-cs"/>
              </a:rPr>
              <a:t>Here is an example of a goal and objective for a program designed to address maternal mortality.  </a:t>
            </a:r>
          </a:p>
          <a:p>
            <a:endParaRPr lang="en-US" sz="1400" kern="1200" dirty="0">
              <a:solidFill>
                <a:schemeClr val="tx1"/>
              </a:solidFill>
              <a:effectLst/>
              <a:latin typeface="Century Gothic" panose="020B0502020202020204" pitchFamily="34" charset="0"/>
              <a:ea typeface="+mn-ea"/>
              <a:cs typeface="+mn-cs"/>
            </a:endParaRPr>
          </a:p>
          <a:p>
            <a:r>
              <a:rPr lang="en-US" sz="1400" b="1" u="sng" kern="1200" dirty="0">
                <a:solidFill>
                  <a:schemeClr val="tx1"/>
                </a:solidFill>
                <a:effectLst/>
                <a:latin typeface="Century Gothic" panose="020B0502020202020204" pitchFamily="34" charset="0"/>
                <a:ea typeface="+mn-ea"/>
                <a:cs typeface="+mn-cs"/>
              </a:rPr>
              <a:t>Questions for the participants</a:t>
            </a:r>
          </a:p>
          <a:p>
            <a:r>
              <a:rPr lang="en-US" sz="1400" kern="1200" dirty="0">
                <a:solidFill>
                  <a:schemeClr val="tx1"/>
                </a:solidFill>
                <a:effectLst/>
                <a:latin typeface="Century Gothic" panose="020B0502020202020204" pitchFamily="34" charset="0"/>
                <a:ea typeface="+mn-ea"/>
                <a:cs typeface="+mn-cs"/>
              </a:rPr>
              <a:t>Are these goals and objective SMART?</a:t>
            </a:r>
          </a:p>
          <a:p>
            <a:endParaRPr lang="en-US" dirty="0"/>
          </a:p>
        </p:txBody>
      </p:sp>
    </p:spTree>
    <p:extLst>
      <p:ext uri="{BB962C8B-B14F-4D97-AF65-F5344CB8AC3E}">
        <p14:creationId xmlns:p14="http://schemas.microsoft.com/office/powerpoint/2010/main" val="40662869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400" kern="1200" dirty="0">
                <a:solidFill>
                  <a:schemeClr val="tx1"/>
                </a:solidFill>
                <a:effectLst/>
                <a:latin typeface="Century Gothic" panose="020B0502020202020204" pitchFamily="34" charset="0"/>
                <a:ea typeface="+mn-ea"/>
                <a:cs typeface="+mn-cs"/>
              </a:rPr>
              <a:t>Here is an example of a goal and objective for a program designed to address maternal mortality.  </a:t>
            </a:r>
          </a:p>
          <a:p>
            <a:endParaRPr lang="en-US" sz="1400" kern="1200" dirty="0">
              <a:solidFill>
                <a:schemeClr val="tx1"/>
              </a:solidFill>
              <a:effectLst/>
              <a:latin typeface="Century Gothic" panose="020B0502020202020204" pitchFamily="34" charset="0"/>
              <a:ea typeface="+mn-ea"/>
              <a:cs typeface="+mn-cs"/>
            </a:endParaRPr>
          </a:p>
          <a:p>
            <a:r>
              <a:rPr lang="en-US" sz="1400" b="1" u="sng" kern="1200" dirty="0">
                <a:solidFill>
                  <a:schemeClr val="tx1"/>
                </a:solidFill>
                <a:effectLst/>
                <a:latin typeface="Century Gothic" panose="020B0502020202020204" pitchFamily="34" charset="0"/>
                <a:ea typeface="+mn-ea"/>
                <a:cs typeface="+mn-cs"/>
              </a:rPr>
              <a:t>Questions for the participants</a:t>
            </a:r>
          </a:p>
          <a:p>
            <a:r>
              <a:rPr lang="en-US" sz="1400" kern="1200" dirty="0">
                <a:solidFill>
                  <a:schemeClr val="tx1"/>
                </a:solidFill>
                <a:effectLst/>
                <a:latin typeface="Century Gothic" panose="020B0502020202020204" pitchFamily="34" charset="0"/>
                <a:ea typeface="+mn-ea"/>
                <a:cs typeface="+mn-cs"/>
              </a:rPr>
              <a:t>Are these goals and objective SMART?</a:t>
            </a:r>
          </a:p>
          <a:p>
            <a:endParaRPr lang="en-US" dirty="0"/>
          </a:p>
        </p:txBody>
      </p:sp>
    </p:spTree>
    <p:extLst>
      <p:ext uri="{BB962C8B-B14F-4D97-AF65-F5344CB8AC3E}">
        <p14:creationId xmlns:p14="http://schemas.microsoft.com/office/powerpoint/2010/main" val="3742711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entury Gothic" panose="020B0502020202020204" pitchFamily="34" charset="0"/>
              </a:rPr>
              <a:t>Briefly present the case study on Control and Management of JE Outbreak (which would have been shared in advance with students).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entury Gothic" panose="020B0502020202020204" pitchFamily="34" charset="0"/>
              </a:rPr>
              <a:t>Ask students to get into small groups and:</a:t>
            </a:r>
            <a:br>
              <a:rPr lang="en-US" sz="1400" dirty="0">
                <a:latin typeface="Century Gothic" panose="020B0502020202020204" pitchFamily="34" charset="0"/>
              </a:rPr>
            </a:br>
            <a:endParaRPr lang="en-US" sz="1400" dirty="0">
              <a:latin typeface="Century Gothic" panose="020B0502020202020204" pitchFamily="34" charset="0"/>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latin typeface="Century Gothic" panose="020B0502020202020204" pitchFamily="34" charset="0"/>
              </a:rPr>
              <a:t>Draft 3 – 5 SMART program objectives in support of the program goal</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latin typeface="Century Gothic" panose="020B0502020202020204" pitchFamily="34" charset="0"/>
              </a:rPr>
              <a:t>Choose 1 objective to present to the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Tree>
    <p:extLst>
      <p:ext uri="{BB962C8B-B14F-4D97-AF65-F5344CB8AC3E}">
        <p14:creationId xmlns:p14="http://schemas.microsoft.com/office/powerpoint/2010/main" val="872615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400" dirty="0">
                <a:latin typeface="Century Gothic" panose="020B0502020202020204" pitchFamily="34" charset="0"/>
              </a:rPr>
              <a:t>One of the first tasks in developing your M&amp;E plan is translating the problem statement and your program’s goals and objectives into frameworks that can be objectively measured. Consensus should be reached on your evaluation questions in the following areas: “What do we want to know at the end of the program?” and “What do we expect to change by the end of the program?”</a:t>
            </a:r>
          </a:p>
          <a:p>
            <a:endParaRPr lang="en-US" altLang="en-US" sz="1400" dirty="0">
              <a:latin typeface="Century Gothic" panose="020B0502020202020204" pitchFamily="34" charset="0"/>
            </a:endParaRPr>
          </a:p>
          <a:p>
            <a:r>
              <a:rPr lang="en-US" sz="1400" dirty="0">
                <a:latin typeface="Century Gothic" panose="020B0502020202020204" pitchFamily="34" charset="0"/>
              </a:rPr>
              <a:t>M&amp;E frameworks are important road maps to program planning, monitoring and evaluation.  They draw clear pathways connecting program goals and objectives.  They define relationships among program inputs, processes, outputs, outcomes and impact.  They describe how program factors interact within the external context, that includes enabling factors in the environment.  They help you identify what you are measuring and what exists that you can not measure.  These are important to include in your M&amp;E plan.</a:t>
            </a:r>
          </a:p>
          <a:p>
            <a:endParaRPr lang="en-US" sz="1400" dirty="0">
              <a:latin typeface="Century Gothic" panose="020B0502020202020204" pitchFamily="34" charset="0"/>
            </a:endParaRPr>
          </a:p>
          <a:p>
            <a:r>
              <a:rPr lang="en-US" altLang="en-US" sz="1400" dirty="0">
                <a:latin typeface="Century Gothic" panose="020B0502020202020204" pitchFamily="34" charset="0"/>
              </a:rPr>
              <a:t>This will also determine the scope of the M&amp;E system for your program. For example, if the goal of the program/objectives is/are to improve health status, quality of life, you will need population-based measures. Experimental design (pretest post test control group design), longitudinal multivariate analysis…The rigorousness and scope of your M&amp;E plan will depend on what you commit to and what your program will be accountable for.</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As you already know, developing the M&amp;E framework provides your team with a clear picture of how program activities are linked to expected outputs, outcomes and population-level impacts. It also informs the different types of information that will be collected and used by different levels of the health system. Programs at different levels of the health system will collect and analyze different types of data and information because they use information differently.  The different levels also determine the quantity of information that is collected and used.  </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Finally, the M&amp;E framework helps to identify what needs to be measured and ensures that appropriate indicators are selected.</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When developing the M&amp;E framework, you should discuss and reach consensus on the expected impact your program will have. Again, answering the question of what you expect your program to change will guide decisions about what strategic information is needed for program management decisions and what elements should be monitored and evaluated.</a:t>
            </a:r>
          </a:p>
          <a:p>
            <a:endParaRPr lang="en-US" dirty="0"/>
          </a:p>
        </p:txBody>
      </p:sp>
    </p:spTree>
    <p:extLst>
      <p:ext uri="{BB962C8B-B14F-4D97-AF65-F5344CB8AC3E}">
        <p14:creationId xmlns:p14="http://schemas.microsoft.com/office/powerpoint/2010/main" val="10592878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sz="1400" b="0" i="0" u="none" strike="noStrike" kern="1200" baseline="0" dirty="0">
                <a:solidFill>
                  <a:schemeClr val="tx1"/>
                </a:solidFill>
                <a:latin typeface="Century Gothic" panose="020B0502020202020204" pitchFamily="34" charset="0"/>
                <a:ea typeface="+mn-ea"/>
                <a:cs typeface="+mn-cs"/>
              </a:rPr>
              <a:t>We will be talking briefly about indicators here in this session, and then in the next session (session 2a), we will elaborate more on selecting indicators, operationalizing indicators, linking indicators to frameworks, and setting targets, and have the opportunity to do some class activities relating to indicators. </a:t>
            </a:r>
          </a:p>
          <a:p>
            <a:pPr marL="0" marR="0" lvl="0" indent="0" algn="l" defTabSz="914400" rtl="0" eaLnBrk="1" fontAlgn="auto" latinLnBrk="0" hangingPunct="1">
              <a:lnSpc>
                <a:spcPct val="90000"/>
              </a:lnSpc>
              <a:spcBef>
                <a:spcPts val="0"/>
              </a:spcBef>
              <a:spcAft>
                <a:spcPts val="0"/>
              </a:spcAft>
              <a:buClrTx/>
              <a:buSzTx/>
              <a:buFontTx/>
              <a:buNone/>
              <a:tabLst/>
              <a:defRPr/>
            </a:pPr>
            <a:endParaRPr lang="en-US" sz="1400" b="0" i="0" u="none" strike="noStrike" kern="1200" baseline="0" dirty="0">
              <a:solidFill>
                <a:schemeClr val="tx1"/>
              </a:solidFill>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Tx/>
              <a:buNone/>
              <a:tabLst/>
              <a:defRPr/>
            </a:pPr>
            <a:r>
              <a:rPr lang="en-US" sz="1400" b="0" i="0" u="none" strike="noStrike" kern="1200" baseline="0" dirty="0">
                <a:solidFill>
                  <a:schemeClr val="tx1"/>
                </a:solidFill>
                <a:latin typeface="Century Gothic" panose="020B0502020202020204" pitchFamily="34" charset="0"/>
                <a:ea typeface="+mn-ea"/>
                <a:cs typeface="+mn-cs"/>
              </a:rPr>
              <a:t>So, the challenge is to select indicators that provide meaningful information that can be used to improve program performance</a:t>
            </a:r>
          </a:p>
          <a:p>
            <a:pPr>
              <a:lnSpc>
                <a:spcPct val="90000"/>
              </a:lnSpc>
              <a:buFontTx/>
              <a:buNone/>
            </a:pPr>
            <a:endParaRPr lang="en-US" altLang="en-US" sz="1400" dirty="0">
              <a:latin typeface="Century Gothic" panose="020B0502020202020204" pitchFamily="34" charset="0"/>
            </a:endParaRPr>
          </a:p>
          <a:p>
            <a:pPr>
              <a:lnSpc>
                <a:spcPct val="90000"/>
              </a:lnSpc>
              <a:buFontTx/>
              <a:buNone/>
            </a:pPr>
            <a:r>
              <a:rPr lang="en-US" altLang="en-US" sz="1400" dirty="0">
                <a:latin typeface="Century Gothic" panose="020B0502020202020204" pitchFamily="34" charset="0"/>
              </a:rPr>
              <a:t>Indicators must be: SMART, Linked to M&amp;E framework, Useful for program decision-making, Consistent with international standards &amp; other reporting requirements (as appropriate), Realistic to collect (feasible)</a:t>
            </a:r>
          </a:p>
          <a:p>
            <a:pPr>
              <a:lnSpc>
                <a:spcPct val="90000"/>
              </a:lnSpc>
              <a:buFontTx/>
              <a:buNone/>
            </a:pPr>
            <a:endParaRPr lang="en-US" altLang="en-US" sz="1400" dirty="0">
              <a:latin typeface="Century Gothic" panose="020B0502020202020204" pitchFamily="34" charset="0"/>
            </a:endParaRPr>
          </a:p>
          <a:p>
            <a:pPr>
              <a:lnSpc>
                <a:spcPct val="90000"/>
              </a:lnSpc>
              <a:buFontTx/>
              <a:buNone/>
            </a:pPr>
            <a:r>
              <a:rPr lang="en-US" altLang="en-US" sz="1400" dirty="0">
                <a:latin typeface="Century Gothic" panose="020B0502020202020204" pitchFamily="34" charset="0"/>
              </a:rPr>
              <a:t>Once you have selected your indicators, you can develop an indicator matrix to summarize the indicators, data sources, frequency of data collection and to identify who is responsible for collecting data on each indicator</a:t>
            </a:r>
          </a:p>
          <a:p>
            <a:pPr>
              <a:lnSpc>
                <a:spcPct val="90000"/>
              </a:lnSpc>
              <a:buFontTx/>
              <a:buNone/>
            </a:pPr>
            <a:endParaRPr lang="en-US" altLang="en-US" sz="1400" dirty="0">
              <a:latin typeface="Century Gothic" panose="020B0502020202020204" pitchFamily="34" charset="0"/>
            </a:endParaRPr>
          </a:p>
          <a:p>
            <a:pPr>
              <a:lnSpc>
                <a:spcPct val="90000"/>
              </a:lnSpc>
              <a:buFontTx/>
              <a:buNone/>
            </a:pPr>
            <a:r>
              <a:rPr lang="en-US" altLang="en-US" sz="1400" dirty="0">
                <a:latin typeface="Century Gothic" panose="020B0502020202020204" pitchFamily="34" charset="0"/>
              </a:rPr>
              <a:t>Some common indicators may already be defined using broadly acceptable definitions in the form of indicator reference sheets. If one does not already exist, developing an indicator reference sheet is important to be transparent and clear about what is being measured and how.</a:t>
            </a:r>
          </a:p>
          <a:p>
            <a:endParaRPr lang="en-US" dirty="0"/>
          </a:p>
        </p:txBody>
      </p:sp>
    </p:spTree>
    <p:extLst>
      <p:ext uri="{BB962C8B-B14F-4D97-AF65-F5344CB8AC3E}">
        <p14:creationId xmlns:p14="http://schemas.microsoft.com/office/powerpoint/2010/main" val="42547795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400" dirty="0">
                <a:latin typeface="Century Gothic" panose="020B0502020202020204" pitchFamily="34" charset="0"/>
              </a:rPr>
              <a:t>Examples from case study – introduced in Module 1</a:t>
            </a:r>
          </a:p>
          <a:p>
            <a:endParaRPr lang="en-US" sz="1400" dirty="0">
              <a:latin typeface="Century Gothic" panose="020B0502020202020204" pitchFamily="34" charset="0"/>
            </a:endParaRPr>
          </a:p>
          <a:p>
            <a:pPr marL="628650" lvl="1" indent="-171450">
              <a:buFont typeface="Arial" panose="020B0604020202020204" pitchFamily="34" charset="0"/>
              <a:buChar char="•"/>
            </a:pPr>
            <a:r>
              <a:rPr lang="en-US" sz="1400" b="0" i="0" u="none" strike="noStrike" kern="1200" baseline="0" dirty="0">
                <a:solidFill>
                  <a:schemeClr val="tx1"/>
                </a:solidFill>
                <a:latin typeface="Century Gothic" panose="020B0502020202020204" pitchFamily="34" charset="0"/>
                <a:ea typeface="+mn-ea"/>
                <a:cs typeface="+mn-cs"/>
              </a:rPr>
              <a:t>Outcome indicators: strongly emphasized in monitoring systems because they measure the results that a program is intended to produce</a:t>
            </a:r>
          </a:p>
          <a:p>
            <a:pPr marL="628650" lvl="1" indent="-171450">
              <a:buFont typeface="Arial" panose="020B0604020202020204" pitchFamily="34" charset="0"/>
              <a:buChar char="•"/>
            </a:pPr>
            <a:r>
              <a:rPr lang="en-US" sz="1400" b="0" i="0" u="none" strike="noStrike" kern="1200" baseline="0" dirty="0">
                <a:solidFill>
                  <a:schemeClr val="tx1"/>
                </a:solidFill>
                <a:latin typeface="Century Gothic" panose="020B0502020202020204" pitchFamily="34" charset="0"/>
                <a:ea typeface="+mn-ea"/>
                <a:cs typeface="+mn-cs"/>
              </a:rPr>
              <a:t>Cost effectiveness: relate costs to outcomes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latin typeface="Century Gothic" panose="020B0502020202020204" pitchFamily="34" charset="0"/>
              </a:rPr>
              <a:t>Outputs: outputs are critical because they represent the immediate products or services produced by the program; the amount of work performed or units of service produced (e.g., # trainings provided, # outreach visits conducted)</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latin typeface="Century Gothic" panose="020B0502020202020204" pitchFamily="34" charset="0"/>
              </a:rPr>
              <a:t>Efficiency: efficiency measures relate outputs to the resources required to produce them (usually measured as ratio of outputs to the dollar cost)</a:t>
            </a:r>
          </a:p>
          <a:p>
            <a:pPr marL="628650" lvl="1" indent="-171450">
              <a:buFont typeface="Arial" panose="020B0604020202020204" pitchFamily="34" charset="0"/>
              <a:buChar char="•"/>
            </a:pPr>
            <a:r>
              <a:rPr lang="en-US" sz="1400" dirty="0">
                <a:latin typeface="Century Gothic" panose="020B0502020202020204" pitchFamily="34" charset="0"/>
              </a:rPr>
              <a:t>Service quality: measure quality of outputs; typical dimensions of the quality of outputs are timeliness, turnaround time, accuracy, thoroughness, accessibility, convenience, courtesy, and safety</a:t>
            </a:r>
          </a:p>
          <a:p>
            <a:pPr marL="628650" lvl="1" indent="-171450">
              <a:buFont typeface="Arial" panose="020B0604020202020204" pitchFamily="34" charset="0"/>
              <a:buChar char="•"/>
            </a:pPr>
            <a:r>
              <a:rPr lang="en-US" sz="1400" dirty="0">
                <a:latin typeface="Century Gothic" panose="020B0502020202020204" pitchFamily="34" charset="0"/>
              </a:rPr>
              <a:t>Customer satisfaction </a:t>
            </a:r>
          </a:p>
          <a:p>
            <a:pPr marL="0" lvl="0" indent="0">
              <a:buFont typeface="Arial" panose="020B0604020202020204" pitchFamily="34" charset="0"/>
              <a:buNone/>
            </a:pPr>
            <a:endParaRPr lang="en-US" sz="1400" dirty="0">
              <a:latin typeface="Century Gothic" panose="020B0502020202020204" pitchFamily="34" charset="0"/>
            </a:endParaRPr>
          </a:p>
          <a:p>
            <a:pPr marL="0" lvl="0" indent="0">
              <a:buFont typeface="Arial" panose="020B0604020202020204" pitchFamily="34" charset="0"/>
              <a:buNone/>
            </a:pPr>
            <a:r>
              <a:rPr lang="en-US" sz="1400" dirty="0">
                <a:latin typeface="Century Gothic" panose="020B0502020202020204" pitchFamily="34" charset="0"/>
              </a:rPr>
              <a:t>Can use your logic model to identify outcome and output indicators</a:t>
            </a:r>
          </a:p>
          <a:p>
            <a:endParaRPr lang="en-US" dirty="0"/>
          </a:p>
        </p:txBody>
      </p:sp>
    </p:spTree>
    <p:extLst>
      <p:ext uri="{BB962C8B-B14F-4D97-AF65-F5344CB8AC3E}">
        <p14:creationId xmlns:p14="http://schemas.microsoft.com/office/powerpoint/2010/main" val="40879033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entury Gothic" panose="020B0502020202020204" pitchFamily="34" charset="0"/>
              </a:rPr>
              <a:t>This component of the M&amp;E plan is focused on identifying the data that will be used and d</a:t>
            </a:r>
            <a:r>
              <a:rPr lang="en-US" altLang="en-US" sz="1400" dirty="0">
                <a:latin typeface="Century Gothic" panose="020B0502020202020204" pitchFamily="34" charset="0"/>
              </a:rPr>
              <a:t>etermining the methods by which data will be collected, managed and reported</a:t>
            </a:r>
          </a:p>
          <a:p>
            <a:endParaRPr lang="en-US" dirty="0"/>
          </a:p>
        </p:txBody>
      </p:sp>
    </p:spTree>
    <p:extLst>
      <p:ext uri="{BB962C8B-B14F-4D97-AF65-F5344CB8AC3E}">
        <p14:creationId xmlns:p14="http://schemas.microsoft.com/office/powerpoint/2010/main" val="13202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400" dirty="0">
                <a:latin typeface="Century Gothic" panose="020B0502020202020204" pitchFamily="34" charset="0"/>
              </a:rPr>
              <a:t>This module covers evaluating results. </a:t>
            </a:r>
            <a:r>
              <a:rPr lang="en-US" sz="1400" b="1" dirty="0">
                <a:latin typeface="Century Gothic" panose="020B0502020202020204" pitchFamily="34" charset="0"/>
              </a:rPr>
              <a:t>At the end of the module, students will be able to:</a:t>
            </a:r>
          </a:p>
          <a:p>
            <a:pPr marL="971550" lvl="1" indent="-514350">
              <a:buFont typeface="+mj-lt"/>
              <a:buAutoNum type="arabicPeriod"/>
            </a:pPr>
            <a:r>
              <a:rPr lang="en-US" sz="1400" dirty="0">
                <a:latin typeface="Century Gothic" panose="020B0502020202020204" pitchFamily="34" charset="0"/>
              </a:rPr>
              <a:t>Identify data sources to analyze program performance and track program outcomes</a:t>
            </a:r>
          </a:p>
          <a:p>
            <a:pPr marL="971550" lvl="1" indent="-514350">
              <a:buFont typeface="+mj-lt"/>
              <a:buAutoNum type="arabicPeriod"/>
            </a:pPr>
            <a:r>
              <a:rPr lang="en-US" sz="1400" dirty="0">
                <a:latin typeface="Century Gothic" panose="020B0502020202020204" pitchFamily="34" charset="0"/>
              </a:rPr>
              <a:t>Illustrate the use of qualitative and quantitative data to assess program performance</a:t>
            </a:r>
          </a:p>
          <a:p>
            <a:pPr marL="971550" lvl="1" indent="-514350">
              <a:buFont typeface="+mj-lt"/>
              <a:buAutoNum type="arabicPeriod"/>
            </a:pPr>
            <a:r>
              <a:rPr lang="en-US" sz="1400" dirty="0">
                <a:latin typeface="Century Gothic" panose="020B0502020202020204" pitchFamily="34" charset="0"/>
              </a:rPr>
              <a:t>Track program results and compare actual performance versus goals</a:t>
            </a:r>
          </a:p>
          <a:p>
            <a:endParaRPr lang="en-US" sz="1400" dirty="0">
              <a:latin typeface="Century Gothic" panose="020B0502020202020204" pitchFamily="34" charset="0"/>
            </a:endParaRPr>
          </a:p>
          <a:p>
            <a:r>
              <a:rPr lang="en-US" sz="1400" dirty="0">
                <a:latin typeface="Century Gothic" panose="020B0502020202020204" pitchFamily="34" charset="0"/>
              </a:rPr>
              <a:t>This module is divided into two sessions. The second session is also divided up into two </a:t>
            </a:r>
            <a:r>
              <a:rPr lang="en-US" sz="1400" dirty="0" err="1">
                <a:latin typeface="Century Gothic" panose="020B0502020202020204" pitchFamily="34" charset="0"/>
              </a:rPr>
              <a:t>subsessions</a:t>
            </a:r>
            <a:r>
              <a:rPr lang="en-US" sz="1400" dirty="0">
                <a:latin typeface="Century Gothic" panose="020B0502020202020204" pitchFamily="34" charset="0"/>
              </a:rPr>
              <a:t>.</a:t>
            </a:r>
          </a:p>
          <a:p>
            <a:pPr marL="628650" lvl="1" indent="-171450">
              <a:buFont typeface="Arial" panose="020B0604020202020204" pitchFamily="34" charset="0"/>
              <a:buChar char="•"/>
            </a:pPr>
            <a:r>
              <a:rPr lang="en-US" sz="1400" dirty="0">
                <a:latin typeface="Century Gothic" panose="020B0502020202020204" pitchFamily="34" charset="0"/>
              </a:rPr>
              <a:t>Tracking results/changes</a:t>
            </a:r>
          </a:p>
          <a:p>
            <a:pPr marL="628650" lvl="1" indent="-171450">
              <a:buFont typeface="Arial" panose="020B0604020202020204" pitchFamily="34" charset="0"/>
              <a:buChar char="•"/>
            </a:pPr>
            <a:r>
              <a:rPr lang="en-US" sz="1400" dirty="0">
                <a:latin typeface="Century Gothic" panose="020B0502020202020204" pitchFamily="34" charset="0"/>
              </a:rPr>
              <a:t>Appraising results</a:t>
            </a:r>
          </a:p>
        </p:txBody>
      </p:sp>
    </p:spTree>
    <p:extLst>
      <p:ext uri="{BB962C8B-B14F-4D97-AF65-F5344CB8AC3E}">
        <p14:creationId xmlns:p14="http://schemas.microsoft.com/office/powerpoint/2010/main" val="28020839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400" b="1" u="sng" dirty="0">
                <a:latin typeface="Century Gothic" panose="020B0502020202020204" pitchFamily="34" charset="0"/>
              </a:rPr>
              <a:t>Speaker notes</a:t>
            </a:r>
            <a:r>
              <a:rPr lang="en-US" altLang="en-US" sz="1400" b="1" dirty="0">
                <a:latin typeface="Century Gothic" panose="020B0502020202020204" pitchFamily="34" charset="0"/>
              </a:rPr>
              <a:t>:</a:t>
            </a:r>
          </a:p>
          <a:p>
            <a:r>
              <a:rPr lang="en-US" altLang="en-US" sz="1400" dirty="0">
                <a:latin typeface="Century Gothic" panose="020B0502020202020204" pitchFamily="34" charset="0"/>
              </a:rPr>
              <a:t>The health professional’s work should be driven by the satirical aphorism known as </a:t>
            </a:r>
            <a:r>
              <a:rPr lang="en-US" altLang="en-US" sz="1400" dirty="0" err="1">
                <a:latin typeface="Century Gothic" panose="020B0502020202020204" pitchFamily="34" charset="0"/>
              </a:rPr>
              <a:t>Finagle’s</a:t>
            </a:r>
            <a:r>
              <a:rPr lang="en-US" altLang="en-US" sz="1400" dirty="0">
                <a:latin typeface="Century Gothic" panose="020B0502020202020204" pitchFamily="34" charset="0"/>
              </a:rPr>
              <a:t> Laws of (Medical) Information:</a:t>
            </a:r>
          </a:p>
          <a:p>
            <a:r>
              <a:rPr lang="en-US" altLang="en-US" sz="1400" dirty="0">
                <a:latin typeface="Century Gothic" panose="020B0502020202020204" pitchFamily="34" charset="0"/>
              </a:rPr>
              <a:t>The information you </a:t>
            </a:r>
            <a:r>
              <a:rPr lang="en-US" altLang="en-US" sz="1400" i="1" dirty="0">
                <a:latin typeface="Century Gothic" panose="020B0502020202020204" pitchFamily="34" charset="0"/>
              </a:rPr>
              <a:t>have </a:t>
            </a:r>
            <a:r>
              <a:rPr lang="en-US" altLang="en-US" sz="1400" dirty="0">
                <a:latin typeface="Century Gothic" panose="020B0502020202020204" pitchFamily="34" charset="0"/>
              </a:rPr>
              <a:t>is not the information you </a:t>
            </a:r>
            <a:r>
              <a:rPr lang="en-US" altLang="en-US" sz="1400" i="1" dirty="0">
                <a:latin typeface="Century Gothic" panose="020B0502020202020204" pitchFamily="34" charset="0"/>
              </a:rPr>
              <a:t>want</a:t>
            </a:r>
          </a:p>
          <a:p>
            <a:r>
              <a:rPr lang="en-US" altLang="en-US" sz="1400" dirty="0">
                <a:latin typeface="Century Gothic" panose="020B0502020202020204" pitchFamily="34" charset="0"/>
              </a:rPr>
              <a:t>The information you </a:t>
            </a:r>
            <a:r>
              <a:rPr lang="en-US" altLang="en-US" sz="1400" i="1" dirty="0">
                <a:latin typeface="Century Gothic" panose="020B0502020202020204" pitchFamily="34" charset="0"/>
              </a:rPr>
              <a:t>want </a:t>
            </a:r>
            <a:r>
              <a:rPr lang="en-US" altLang="en-US" sz="1400" dirty="0">
                <a:latin typeface="Century Gothic" panose="020B0502020202020204" pitchFamily="34" charset="0"/>
              </a:rPr>
              <a:t>is not the information you </a:t>
            </a:r>
            <a:r>
              <a:rPr lang="en-US" altLang="en-US" sz="1400" i="1" dirty="0">
                <a:latin typeface="Century Gothic" panose="020B0502020202020204" pitchFamily="34" charset="0"/>
              </a:rPr>
              <a:t>need</a:t>
            </a:r>
          </a:p>
          <a:p>
            <a:r>
              <a:rPr lang="en-US" altLang="en-US" sz="1400" dirty="0">
                <a:latin typeface="Century Gothic" panose="020B0502020202020204" pitchFamily="34" charset="0"/>
              </a:rPr>
              <a:t>And the information you </a:t>
            </a:r>
            <a:r>
              <a:rPr lang="en-US" altLang="en-US" sz="1400" i="1" dirty="0">
                <a:latin typeface="Century Gothic" panose="020B0502020202020204" pitchFamily="34" charset="0"/>
              </a:rPr>
              <a:t>need </a:t>
            </a:r>
            <a:r>
              <a:rPr lang="en-US" altLang="en-US" sz="1400" dirty="0">
                <a:latin typeface="Century Gothic" panose="020B0502020202020204" pitchFamily="34" charset="0"/>
              </a:rPr>
              <a:t>is usually </a:t>
            </a:r>
            <a:r>
              <a:rPr lang="en-US" altLang="en-US" sz="1400" i="1" dirty="0">
                <a:latin typeface="Century Gothic" panose="020B0502020202020204" pitchFamily="34" charset="0"/>
              </a:rPr>
              <a:t>not available</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Despite all of our new technology this unfortunately remains true in most health care systems (Hedley AJ and McGhee SM, International Journal of Epidemiology v.33(5) 2004 p.1158).</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When selecting a data source, it is important to consider not only the availability of those data, but also the cost implications.</a:t>
            </a:r>
          </a:p>
          <a:p>
            <a:endParaRPr lang="en-US" dirty="0"/>
          </a:p>
        </p:txBody>
      </p:sp>
    </p:spTree>
    <p:extLst>
      <p:ext uri="{BB962C8B-B14F-4D97-AF65-F5344CB8AC3E}">
        <p14:creationId xmlns:p14="http://schemas.microsoft.com/office/powerpoint/2010/main" val="25413849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a:lnSpc>
                <a:spcPct val="80000"/>
              </a:lnSpc>
            </a:pPr>
            <a:r>
              <a:rPr lang="en-US" altLang="en-US" sz="1400" b="1" u="sng" dirty="0">
                <a:latin typeface="Century Gothic" panose="020B0502020202020204" pitchFamily="34" charset="0"/>
              </a:rPr>
              <a:t>Speaker notes</a:t>
            </a:r>
            <a:r>
              <a:rPr lang="en-US" altLang="en-US" sz="1400" b="1" dirty="0">
                <a:latin typeface="Century Gothic" panose="020B0502020202020204" pitchFamily="34" charset="0"/>
              </a:rPr>
              <a:t>:</a:t>
            </a:r>
          </a:p>
          <a:p>
            <a:pPr>
              <a:lnSpc>
                <a:spcPct val="80000"/>
              </a:lnSpc>
            </a:pPr>
            <a:r>
              <a:rPr lang="en-US" altLang="en-US" sz="1400" dirty="0">
                <a:latin typeface="Century Gothic" panose="020B0502020202020204" pitchFamily="34" charset="0"/>
              </a:rPr>
              <a:t>In one of the definitions of a health information system, the term ‘tools’ is used.  This term is used to describe the various data collection and processing mechanisms that comprise a health information system.  These tools may also be called HIS subsystems or information systems.</a:t>
            </a:r>
          </a:p>
          <a:p>
            <a:pPr>
              <a:lnSpc>
                <a:spcPct val="80000"/>
              </a:lnSpc>
            </a:pPr>
            <a:r>
              <a:rPr lang="en-US" altLang="en-US" sz="1400" dirty="0">
                <a:latin typeface="Century Gothic" panose="020B0502020202020204" pitchFamily="34" charset="0"/>
              </a:rPr>
              <a:t>The different HIS sub-systems can be categorized by the types of information that is generated:</a:t>
            </a:r>
          </a:p>
          <a:p>
            <a:pPr lvl="1">
              <a:lnSpc>
                <a:spcPct val="80000"/>
              </a:lnSpc>
              <a:buFontTx/>
              <a:buChar char="•"/>
            </a:pPr>
            <a:r>
              <a:rPr lang="en-US" altLang="en-US" sz="1400" i="1" dirty="0">
                <a:latin typeface="Century Gothic" panose="020B0502020202020204" pitchFamily="34" charset="0"/>
              </a:rPr>
              <a:t>Epidemiological surveillance </a:t>
            </a:r>
            <a:r>
              <a:rPr lang="en-US" altLang="en-US" sz="1400" dirty="0">
                <a:latin typeface="Century Gothic" panose="020B0502020202020204" pitchFamily="34" charset="0"/>
              </a:rPr>
              <a:t>for notifiable infectious diseases, certain environmental conditions, and risk factors;</a:t>
            </a:r>
          </a:p>
          <a:p>
            <a:pPr lvl="1">
              <a:lnSpc>
                <a:spcPct val="80000"/>
              </a:lnSpc>
              <a:buFontTx/>
              <a:buChar char="•"/>
            </a:pPr>
            <a:r>
              <a:rPr lang="en-US" altLang="en-US" sz="1400" i="1" dirty="0">
                <a:latin typeface="Century Gothic" panose="020B0502020202020204" pitchFamily="34" charset="0"/>
              </a:rPr>
              <a:t>Routine service reporting </a:t>
            </a:r>
            <a:r>
              <a:rPr lang="en-US" altLang="en-US" sz="1400" dirty="0">
                <a:latin typeface="Century Gothic" panose="020B0502020202020204" pitchFamily="34" charset="0"/>
              </a:rPr>
              <a:t>from the basic health services at community level, health centers, dispensaries, first-level hospitals, referral hospitals, and special and tertiary hospitals;</a:t>
            </a:r>
          </a:p>
          <a:p>
            <a:pPr lvl="1">
              <a:lnSpc>
                <a:spcPct val="80000"/>
              </a:lnSpc>
              <a:buFontTx/>
              <a:buChar char="•"/>
            </a:pPr>
            <a:r>
              <a:rPr lang="en-US" altLang="en-US" sz="1400" i="1" dirty="0">
                <a:latin typeface="Century Gothic" panose="020B0502020202020204" pitchFamily="34" charset="0"/>
              </a:rPr>
              <a:t>Special program reporting systems </a:t>
            </a:r>
            <a:r>
              <a:rPr lang="en-US" altLang="en-US" sz="1400" dirty="0">
                <a:latin typeface="Century Gothic" panose="020B0502020202020204" pitchFamily="34" charset="0"/>
              </a:rPr>
              <a:t>such as Tuberculosis Control, Leprosy Control, Malaria Control, Maternal and Child Health and Family Planning, Expanded Program on Immunization, and HIV/AIDS prevention;</a:t>
            </a:r>
          </a:p>
          <a:p>
            <a:pPr lvl="1">
              <a:lnSpc>
                <a:spcPct val="80000"/>
              </a:lnSpc>
              <a:buFontTx/>
              <a:buChar char="•"/>
            </a:pPr>
            <a:r>
              <a:rPr lang="en-US" altLang="en-US" sz="1400" i="1" dirty="0">
                <a:latin typeface="Century Gothic" panose="020B0502020202020204" pitchFamily="34" charset="0"/>
              </a:rPr>
              <a:t>Administrative systems </a:t>
            </a:r>
            <a:r>
              <a:rPr lang="en-US" altLang="en-US" sz="1400" dirty="0">
                <a:latin typeface="Century Gothic" panose="020B0502020202020204" pitchFamily="34" charset="0"/>
              </a:rPr>
              <a:t>including health-program budget management, health-financial systems, health-personnel systems, health supply and logistic systems, health-training </a:t>
            </a:r>
            <a:r>
              <a:rPr lang="en-US" altLang="en-US" sz="1400" dirty="0" err="1">
                <a:latin typeface="Century Gothic" panose="020B0502020202020204" pitchFamily="34" charset="0"/>
              </a:rPr>
              <a:t>programmes</a:t>
            </a:r>
            <a:r>
              <a:rPr lang="en-US" altLang="en-US" sz="1400" dirty="0">
                <a:latin typeface="Century Gothic" panose="020B0502020202020204" pitchFamily="34" charset="0"/>
              </a:rPr>
              <a:t>, health-research management, health-documentation management, and managing external health resources for health; and</a:t>
            </a:r>
          </a:p>
          <a:p>
            <a:pPr lvl="1">
              <a:lnSpc>
                <a:spcPct val="80000"/>
              </a:lnSpc>
              <a:buFontTx/>
              <a:buChar char="•"/>
            </a:pPr>
            <a:r>
              <a:rPr lang="en-US" altLang="en-US" sz="1400" i="1" dirty="0">
                <a:latin typeface="Century Gothic" panose="020B0502020202020204" pitchFamily="34" charset="0"/>
              </a:rPr>
              <a:t>Vital registration </a:t>
            </a:r>
            <a:r>
              <a:rPr lang="en-US" altLang="en-US" sz="1400" dirty="0">
                <a:latin typeface="Century Gothic" panose="020B0502020202020204" pitchFamily="34" charset="0"/>
              </a:rPr>
              <a:t>of births, deaths, and migration.</a:t>
            </a:r>
          </a:p>
          <a:p>
            <a:pPr lvl="1">
              <a:lnSpc>
                <a:spcPct val="80000"/>
              </a:lnSpc>
              <a:buFontTx/>
              <a:buChar char="•"/>
            </a:pPr>
            <a:r>
              <a:rPr lang="en-US" altLang="en-US" sz="1400" i="1" dirty="0">
                <a:latin typeface="Century Gothic" panose="020B0502020202020204" pitchFamily="34" charset="0"/>
              </a:rPr>
              <a:t>Demographic:</a:t>
            </a:r>
          </a:p>
          <a:p>
            <a:pPr lvl="1">
              <a:lnSpc>
                <a:spcPct val="80000"/>
              </a:lnSpc>
              <a:buFontTx/>
              <a:buChar char="•"/>
            </a:pPr>
            <a:r>
              <a:rPr lang="en-US" altLang="en-US" sz="1400" i="1" dirty="0">
                <a:latin typeface="Century Gothic" panose="020B0502020202020204" pitchFamily="34" charset="0"/>
              </a:rPr>
              <a:t>Population</a:t>
            </a:r>
          </a:p>
          <a:p>
            <a:pPr>
              <a:lnSpc>
                <a:spcPct val="80000"/>
              </a:lnSpc>
            </a:pPr>
            <a:r>
              <a:rPr lang="en-US" altLang="en-US" sz="1400" dirty="0">
                <a:latin typeface="Century Gothic" panose="020B0502020202020204" pitchFamily="34" charset="0"/>
              </a:rPr>
              <a:t>Within these broad categories of information systems, there are different tools that are used to collect and process data with different frequency.</a:t>
            </a:r>
          </a:p>
          <a:p>
            <a:pPr>
              <a:lnSpc>
                <a:spcPct val="80000"/>
              </a:lnSpc>
            </a:pPr>
            <a:endParaRPr lang="en-GB" altLang="en-US" sz="1400" dirty="0">
              <a:latin typeface="Century Gothic" panose="020B0502020202020204" pitchFamily="34" charset="0"/>
            </a:endParaRPr>
          </a:p>
          <a:p>
            <a:pPr>
              <a:lnSpc>
                <a:spcPct val="80000"/>
              </a:lnSpc>
            </a:pPr>
            <a:r>
              <a:rPr lang="en-US" altLang="en-US" sz="1400" b="1" u="sng" dirty="0">
                <a:latin typeface="Century Gothic" panose="020B0502020202020204" pitchFamily="34" charset="0"/>
              </a:rPr>
              <a:t>Class discussion</a:t>
            </a:r>
            <a:r>
              <a:rPr lang="en-US" altLang="en-US" sz="1400" b="1" u="none" dirty="0">
                <a:latin typeface="Century Gothic" panose="020B0502020202020204" pitchFamily="34" charset="0"/>
              </a:rPr>
              <a:t> </a:t>
            </a:r>
            <a:r>
              <a:rPr lang="en-US" altLang="en-US" sz="1400" b="0" u="none" dirty="0">
                <a:latin typeface="Century Gothic" panose="020B0502020202020204" pitchFamily="34" charset="0"/>
              </a:rPr>
              <a:t>(b</a:t>
            </a:r>
            <a:r>
              <a:rPr lang="en-US" altLang="en-US" sz="1400" b="0" dirty="0">
                <a:latin typeface="Century Gothic" panose="020B0502020202020204" pitchFamily="34" charset="0"/>
              </a:rPr>
              <a:t>rainstorming exercise)</a:t>
            </a:r>
          </a:p>
          <a:p>
            <a:pPr>
              <a:lnSpc>
                <a:spcPct val="80000"/>
              </a:lnSpc>
            </a:pPr>
            <a:endParaRPr lang="en-US" altLang="en-US" sz="1400" b="1" dirty="0">
              <a:latin typeface="Century Gothic" panose="020B0502020202020204" pitchFamily="34" charset="0"/>
            </a:endParaRPr>
          </a:p>
          <a:p>
            <a:pPr>
              <a:lnSpc>
                <a:spcPct val="80000"/>
              </a:lnSpc>
            </a:pPr>
            <a:r>
              <a:rPr lang="en-US" altLang="en-US" sz="1400" b="0" dirty="0">
                <a:latin typeface="Century Gothic" panose="020B0502020202020204" pitchFamily="34" charset="0"/>
              </a:rPr>
              <a:t>Ask participants: , “Why do programs need information?” and classify answers according to</a:t>
            </a:r>
          </a:p>
          <a:p>
            <a:pPr marL="742950" lvl="1" indent="-285750">
              <a:lnSpc>
                <a:spcPct val="80000"/>
              </a:lnSpc>
              <a:buFont typeface="Arial" panose="020B0604020202020204" pitchFamily="34" charset="0"/>
              <a:buChar char="•"/>
            </a:pPr>
            <a:r>
              <a:rPr lang="en-US" altLang="en-US" sz="1400" b="0" dirty="0">
                <a:latin typeface="Century Gothic" panose="020B0502020202020204" pitchFamily="34" charset="0"/>
              </a:rPr>
              <a:t>Management level: Community – patient – facility – system</a:t>
            </a:r>
          </a:p>
          <a:p>
            <a:pPr marL="742950" lvl="1" indent="-285750">
              <a:lnSpc>
                <a:spcPct val="80000"/>
              </a:lnSpc>
              <a:buFont typeface="Arial" panose="020B0604020202020204" pitchFamily="34" charset="0"/>
              <a:buChar char="•"/>
            </a:pPr>
            <a:r>
              <a:rPr lang="en-US" altLang="en-US" sz="1400" b="0" dirty="0">
                <a:latin typeface="Century Gothic" panose="020B0502020202020204" pitchFamily="34" charset="0"/>
              </a:rPr>
              <a:t>Health-system function: Service delivery – resource mobilization – financing – stewardship</a:t>
            </a:r>
          </a:p>
          <a:p>
            <a:pPr marL="742950" lvl="1" indent="-285750">
              <a:lnSpc>
                <a:spcPct val="80000"/>
              </a:lnSpc>
              <a:buFont typeface="Arial" panose="020B0604020202020204" pitchFamily="34" charset="0"/>
              <a:buChar char="•"/>
            </a:pPr>
            <a:r>
              <a:rPr lang="en-US" altLang="en-US" sz="1400" b="0" dirty="0">
                <a:latin typeface="Century Gothic" panose="020B0502020202020204" pitchFamily="34" charset="0"/>
              </a:rPr>
              <a:t>Health determinant: Health care – lifestyle – environment</a:t>
            </a:r>
          </a:p>
          <a:p>
            <a:pPr>
              <a:lnSpc>
                <a:spcPct val="80000"/>
              </a:lnSpc>
            </a:pPr>
            <a:endParaRPr lang="en-US" altLang="en-US" sz="1400" b="0" dirty="0">
              <a:latin typeface="Century Gothic" panose="020B0502020202020204" pitchFamily="34" charset="0"/>
            </a:endParaRPr>
          </a:p>
          <a:p>
            <a:pPr>
              <a:lnSpc>
                <a:spcPct val="80000"/>
              </a:lnSpc>
            </a:pPr>
            <a:r>
              <a:rPr lang="en-US" altLang="en-US" sz="1400" b="0" dirty="0">
                <a:latin typeface="Century Gothic" panose="020B0502020202020204" pitchFamily="34" charset="0"/>
              </a:rPr>
              <a:t>(Answer: Information is needed to: (1) understand the program status in all its complexity; (2) enhance program performance through evidence-based decision making for all major functions [service delivery – resource mobilization – financing – stewardship] at all levels [from community to national level])</a:t>
            </a:r>
          </a:p>
          <a:p>
            <a:endParaRPr lang="en-US" dirty="0"/>
          </a:p>
        </p:txBody>
      </p:sp>
    </p:spTree>
    <p:extLst>
      <p:ext uri="{BB962C8B-B14F-4D97-AF65-F5344CB8AC3E}">
        <p14:creationId xmlns:p14="http://schemas.microsoft.com/office/powerpoint/2010/main" val="22061848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400" b="1" u="sng" dirty="0">
                <a:latin typeface="Century Gothic" panose="020B0502020202020204" pitchFamily="34" charset="0"/>
              </a:rPr>
              <a:t>Speaker notes</a:t>
            </a:r>
            <a:r>
              <a:rPr lang="en-US" altLang="en-US" sz="1400" b="1" dirty="0">
                <a:latin typeface="Century Gothic" panose="020B0502020202020204" pitchFamily="34" charset="0"/>
              </a:rPr>
              <a:t>:</a:t>
            </a:r>
          </a:p>
          <a:p>
            <a:r>
              <a:rPr lang="en-US" altLang="en-US" sz="1400" dirty="0">
                <a:latin typeface="Century Gothic" panose="020B0502020202020204" pitchFamily="34" charset="0"/>
              </a:rPr>
              <a:t>HIS = the overall (national) health information covering all data-collection methods (routine - non-routine)</a:t>
            </a:r>
          </a:p>
          <a:p>
            <a:r>
              <a:rPr lang="en-US" altLang="en-US" sz="1400" dirty="0">
                <a:latin typeface="Century Gothic" panose="020B0502020202020204" pitchFamily="34" charset="0"/>
              </a:rPr>
              <a:t>Routine HIS = often called Facility-based HIS = often called HMIS.  I suggest not to use the term HMIS, because it confuses people who think that disease surveillance is not part of HMIS.  Just know what you are talking about….</a:t>
            </a:r>
          </a:p>
          <a:p>
            <a:r>
              <a:rPr lang="en-US" altLang="en-US" sz="1400" dirty="0">
                <a:latin typeface="Century Gothic" panose="020B0502020202020204" pitchFamily="34" charset="0"/>
              </a:rPr>
              <a:t>A HIS can be defined as a set of interrelated components working together to gather, retrieve, process, store, and disseminate information to support the activities of health-system planning, control, coordination, and decision-making both in management and service delivery.</a:t>
            </a:r>
            <a:endParaRPr lang="en-US" sz="1400" dirty="0">
              <a:latin typeface="Century Gothic" panose="020B0502020202020204" pitchFamily="34" charset="0"/>
            </a:endParaRPr>
          </a:p>
          <a:p>
            <a:endParaRPr lang="en-US" sz="1400" dirty="0">
              <a:latin typeface="Century Gothic" panose="020B0502020202020204" pitchFamily="34" charset="0"/>
            </a:endParaRPr>
          </a:p>
          <a:p>
            <a:pPr lvl="0"/>
            <a:r>
              <a:rPr lang="en-US" sz="1400" kern="1200" dirty="0">
                <a:solidFill>
                  <a:schemeClr val="tx1"/>
                </a:solidFill>
                <a:effectLst/>
                <a:latin typeface="Century Gothic" panose="020B0502020202020204" pitchFamily="34" charset="0"/>
                <a:ea typeface="+mn-ea"/>
                <a:cs typeface="+mn-cs"/>
              </a:rPr>
              <a:t>A routine health information system (RHIS) produces information through routine data collection (periods of less than a year). Data are collected by care providers in communities, in primary care facilities, in hospitals, and by routine health-facility assessment (through supervision of surveys).  RHIS is a subset of a national HIS</a:t>
            </a:r>
          </a:p>
          <a:p>
            <a:endParaRPr lang="en-US" dirty="0"/>
          </a:p>
        </p:txBody>
      </p:sp>
    </p:spTree>
    <p:extLst>
      <p:ext uri="{BB962C8B-B14F-4D97-AF65-F5344CB8AC3E}">
        <p14:creationId xmlns:p14="http://schemas.microsoft.com/office/powerpoint/2010/main" val="21301697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400" b="1" u="sng" dirty="0">
                <a:latin typeface="Century Gothic" panose="020B0502020202020204" pitchFamily="34" charset="0"/>
              </a:rPr>
              <a:t>Speaker notes</a:t>
            </a:r>
          </a:p>
          <a:p>
            <a:r>
              <a:rPr lang="en-US" altLang="en-US" sz="1400" dirty="0">
                <a:latin typeface="Century Gothic" panose="020B0502020202020204" pitchFamily="34" charset="0"/>
              </a:rPr>
              <a:t>Here are some examples of sources and tools for ensuring that your M&amp;E plan covers the individual level as appropriate.</a:t>
            </a:r>
          </a:p>
          <a:p>
            <a:endParaRPr lang="en-US" altLang="en-US" sz="1400" dirty="0">
              <a:latin typeface="Century Gothic" panose="020B0502020202020204" pitchFamily="34" charset="0"/>
            </a:endParaRPr>
          </a:p>
          <a:p>
            <a:r>
              <a:rPr lang="en-US" altLang="en-US" sz="1400" b="1" u="sng" dirty="0">
                <a:latin typeface="Century Gothic" panose="020B0502020202020204" pitchFamily="34" charset="0"/>
              </a:rPr>
              <a:t>Class activities</a:t>
            </a:r>
          </a:p>
          <a:p>
            <a:r>
              <a:rPr lang="en-US" altLang="en-US" sz="1400" b="0" dirty="0">
                <a:latin typeface="Century Gothic" panose="020B0502020202020204" pitchFamily="34" charset="0"/>
              </a:rPr>
              <a:t>Participant may brainstorm briefly on indicators that could be constructed using these sources.</a:t>
            </a:r>
          </a:p>
          <a:p>
            <a:endParaRPr lang="en-US" dirty="0"/>
          </a:p>
        </p:txBody>
      </p:sp>
    </p:spTree>
    <p:extLst>
      <p:ext uri="{BB962C8B-B14F-4D97-AF65-F5344CB8AC3E}">
        <p14:creationId xmlns:p14="http://schemas.microsoft.com/office/powerpoint/2010/main" val="26963366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400" b="1" u="sng" dirty="0">
                <a:latin typeface="Century Gothic" panose="020B0502020202020204" pitchFamily="34" charset="0"/>
              </a:rPr>
              <a:t>Speaker notes</a:t>
            </a:r>
          </a:p>
          <a:p>
            <a:r>
              <a:rPr lang="en-US" altLang="en-US" sz="1400" dirty="0">
                <a:latin typeface="Century Gothic" panose="020B0502020202020204" pitchFamily="34" charset="0"/>
              </a:rPr>
              <a:t>Here are some examples of sources and tools for ensuring that your M&amp;E plan covers the population level as appropriate.</a:t>
            </a:r>
          </a:p>
          <a:p>
            <a:endParaRPr lang="en-US" altLang="en-US" sz="1400" dirty="0">
              <a:latin typeface="Century Gothic" panose="020B0502020202020204" pitchFamily="34" charset="0"/>
            </a:endParaRPr>
          </a:p>
          <a:p>
            <a:r>
              <a:rPr lang="en-US" altLang="en-US" sz="1400" b="1" u="sng" dirty="0">
                <a:latin typeface="Century Gothic" panose="020B0502020202020204" pitchFamily="34" charset="0"/>
              </a:rPr>
              <a:t>Class activities</a:t>
            </a:r>
          </a:p>
          <a:p>
            <a:r>
              <a:rPr lang="en-US" altLang="en-US" sz="1400" b="0" dirty="0">
                <a:latin typeface="Century Gothic" panose="020B0502020202020204" pitchFamily="34" charset="0"/>
              </a:rPr>
              <a:t>Participant may brainstorm briefly on indicators that could be constructed using these sources.</a:t>
            </a:r>
          </a:p>
          <a:p>
            <a:endParaRPr lang="en-US" dirty="0"/>
          </a:p>
        </p:txBody>
      </p:sp>
    </p:spTree>
    <p:extLst>
      <p:ext uri="{BB962C8B-B14F-4D97-AF65-F5344CB8AC3E}">
        <p14:creationId xmlns:p14="http://schemas.microsoft.com/office/powerpoint/2010/main" val="29134421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400" b="1" u="sng" dirty="0">
                <a:latin typeface="Century Gothic" panose="020B0502020202020204" pitchFamily="34" charset="0"/>
              </a:rPr>
              <a:t>Speaker notes</a:t>
            </a:r>
          </a:p>
          <a:p>
            <a:r>
              <a:rPr lang="en-US" altLang="en-US" sz="1400" dirty="0">
                <a:latin typeface="Century Gothic" panose="020B0502020202020204" pitchFamily="34" charset="0"/>
              </a:rPr>
              <a:t>Here are some examples of sources and tools for using spatial or geographic information in your M&amp;E plan, where it might be appropriate for your program activities. Remember that this level of information tends to be quite useful in evaluation of program impact and analysis of the results.</a:t>
            </a:r>
          </a:p>
          <a:p>
            <a:endParaRPr lang="en-US" altLang="en-US" sz="1400" dirty="0">
              <a:latin typeface="Century Gothic" panose="020B0502020202020204" pitchFamily="34" charset="0"/>
            </a:endParaRPr>
          </a:p>
          <a:p>
            <a:r>
              <a:rPr lang="en-US" altLang="en-US" sz="1400" b="1" u="sng" dirty="0">
                <a:latin typeface="Century Gothic" panose="020B0502020202020204" pitchFamily="34" charset="0"/>
              </a:rPr>
              <a:t>Class activities</a:t>
            </a:r>
          </a:p>
          <a:p>
            <a:r>
              <a:rPr lang="en-US" altLang="en-US" sz="1400" b="0" dirty="0">
                <a:latin typeface="Century Gothic" panose="020B0502020202020204" pitchFamily="34" charset="0"/>
              </a:rPr>
              <a:t>Brainstorm briefly on indicators that could be constructed using these sources and tools. If cost were not a concern, how might you imagine using these kinds of data to better understand the ways programs or certain activities are working in a given context?</a:t>
            </a:r>
            <a:endParaRPr lang="en-US" dirty="0"/>
          </a:p>
        </p:txBody>
      </p:sp>
    </p:spTree>
    <p:extLst>
      <p:ext uri="{BB962C8B-B14F-4D97-AF65-F5344CB8AC3E}">
        <p14:creationId xmlns:p14="http://schemas.microsoft.com/office/powerpoint/2010/main" val="17549997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400" u="sng" dirty="0">
                <a:latin typeface="Century Gothic" panose="020B0502020202020204" pitchFamily="34" charset="0"/>
              </a:rPr>
              <a:t>Speaker Notes</a:t>
            </a:r>
            <a:r>
              <a:rPr lang="en-US" altLang="en-US" sz="1400" dirty="0">
                <a:latin typeface="Century Gothic" panose="020B0502020202020204" pitchFamily="34" charset="0"/>
              </a:rPr>
              <a:t>:</a:t>
            </a:r>
          </a:p>
          <a:p>
            <a:r>
              <a:rPr lang="en-US" altLang="en-US" sz="1400" dirty="0">
                <a:latin typeface="Century Gothic" panose="020B0502020202020204" pitchFamily="34" charset="0"/>
              </a:rPr>
              <a:t>Another way to categorize HIS sub-systems is based on the frequency of data collection.  </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Routine data collection refers to data that is collected continuously though processing and reporting more frequently than annually. Examples of HIS sub-systems using continuous data collection are health facility-based sub-systems that collect information on patients as they utilize services. Service statistics are usually aggregated monthly and reported quarterly. Vital registration occurs when a person registers, which may happen at any time.</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Non-routine data collection refers to data that is collected on a periodic basis.  The periodicity is usually less frequent than annually.  Examples of non-routine data include household surveys or a national census.  Research could also be included here if though the experimental design may require continuous data collection because the findings are only reported at the end, or perhaps with a mid-experiment review of the data.  </a:t>
            </a:r>
          </a:p>
          <a:p>
            <a:endParaRPr lang="en-US" dirty="0"/>
          </a:p>
        </p:txBody>
      </p:sp>
    </p:spTree>
    <p:extLst>
      <p:ext uri="{BB962C8B-B14F-4D97-AF65-F5344CB8AC3E}">
        <p14:creationId xmlns:p14="http://schemas.microsoft.com/office/powerpoint/2010/main" val="30841151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400" dirty="0">
                <a:latin typeface="Century Gothic" panose="020B0502020202020204" pitchFamily="34" charset="0"/>
              </a:rPr>
              <a:t>The types of data that are collected and how they are used vary from one geographic level of the health information system to the next. At the national level, decision makers are often interested in routine aggregate statistics, whether they be management, surveillance, or financial data, or vital registration systems. These data are often used for policy making, strategic planning, program tracking, disease surveillance, and technical support. While decision-makers at the district level are also interested in aggregate service statistics and aggregate management data, they have access to additional data from sentinel sites, observation checklists, and self evaluation.  At the district level, routine data are often used for planning, improving access to services, improving the quality and efficiency of management systems, supervisory system performance, and disease surveillance.  At the facility level, the routine health information system consists of client records, financial records, supply records, facility logbooks, and aggregate community data.  These data are valuable for client management and follow-up, health management, work planning, and priority setting. At the community level, the following data may be routinely available: birth and death records, school records, logbooks used by community-based distributors, and drug-revolving fund records.  </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Non-routine data sources also vary by geographic level.  At the national-level are population-based surveys such as the DHS, while at the district level, rapid assessment data may also be collected as well.  Facility-based surveys such as the Service Provision Assessment (SPA) and Situation Analyses may be collected at both the district and national level.  Special studies such as EPI-cluster surveys and Knowledge, Attitude and Practice Surveys (KAP) tend to be available only at the district level, while censuses can be collected at many geographic levels – national, district, and community.</a:t>
            </a:r>
          </a:p>
          <a:p>
            <a:endParaRPr lang="en-US" dirty="0"/>
          </a:p>
        </p:txBody>
      </p:sp>
    </p:spTree>
    <p:extLst>
      <p:ext uri="{BB962C8B-B14F-4D97-AF65-F5344CB8AC3E}">
        <p14:creationId xmlns:p14="http://schemas.microsoft.com/office/powerpoint/2010/main" val="10127979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400" b="0" u="sng" dirty="0">
                <a:latin typeface="Century Gothic" panose="020B0502020202020204" pitchFamily="34" charset="0"/>
              </a:rPr>
              <a:t>Class activity</a:t>
            </a:r>
            <a:r>
              <a:rPr lang="en-US" altLang="en-US" sz="1400" b="0" dirty="0">
                <a:latin typeface="Century Gothic" panose="020B0502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0" dirty="0">
                <a:latin typeface="Century Gothic" panose="020B0502020202020204" pitchFamily="34" charset="0"/>
              </a:rPr>
              <a:t>Script: </a:t>
            </a:r>
            <a:r>
              <a:rPr lang="en-US" altLang="en-US" sz="1400" b="0" i="1" dirty="0">
                <a:latin typeface="Century Gothic" panose="020B0502020202020204" pitchFamily="34" charset="0"/>
              </a:rPr>
              <a:t>Get into your small groups and identify the potential data sources for the following two programs and </a:t>
            </a:r>
            <a:r>
              <a:rPr lang="en-GB" altLang="en-US" sz="1400" b="0" i="1" dirty="0">
                <a:latin typeface="Century Gothic" panose="020B0502020202020204" pitchFamily="34" charset="0"/>
                <a:cs typeface="Times New Roman" panose="02020603050405020304" pitchFamily="18" charset="0"/>
              </a:rPr>
              <a:t>l</a:t>
            </a:r>
            <a:r>
              <a:rPr lang="en-GB" altLang="en-US" sz="1400" i="1" dirty="0">
                <a:latin typeface="Century Gothic" panose="020B0502020202020204" pitchFamily="34" charset="0"/>
                <a:cs typeface="Times New Roman" panose="02020603050405020304" pitchFamily="18" charset="0"/>
              </a:rPr>
              <a:t>ist the factors that you consider as you assess the suitability of different data sources for each program. </a:t>
            </a:r>
          </a:p>
          <a:p>
            <a:r>
              <a:rPr lang="en-US" altLang="en-US" sz="1400" b="0" i="1" dirty="0">
                <a:latin typeface="Century Gothic" panose="020B0502020202020204" pitchFamily="34" charset="0"/>
              </a:rPr>
              <a:t>You have 30 minutes for this group exercise. </a:t>
            </a:r>
          </a:p>
          <a:p>
            <a:endParaRPr lang="en-US" sz="1400" b="0" i="1" kern="1200" dirty="0">
              <a:solidFill>
                <a:schemeClr val="tx1"/>
              </a:solidFill>
              <a:effectLst/>
              <a:latin typeface="Century Gothic" panose="020B0502020202020204" pitchFamily="34" charset="0"/>
              <a:ea typeface="+mn-ea"/>
              <a:cs typeface="+mn-cs"/>
            </a:endParaRPr>
          </a:p>
          <a:p>
            <a:r>
              <a:rPr lang="en-GB" sz="1400" b="1" kern="1200" dirty="0">
                <a:solidFill>
                  <a:schemeClr val="tx1"/>
                </a:solidFill>
                <a:effectLst/>
                <a:latin typeface="Century Gothic" panose="020B0502020202020204" pitchFamily="34" charset="0"/>
                <a:ea typeface="+mn-ea"/>
                <a:cs typeface="+mn-cs"/>
              </a:rPr>
              <a:t>Program A</a:t>
            </a:r>
            <a:r>
              <a:rPr lang="en-GB" sz="1400" kern="1200" dirty="0">
                <a:solidFill>
                  <a:schemeClr val="tx1"/>
                </a:solidFill>
                <a:effectLst/>
                <a:latin typeface="Century Gothic" panose="020B0502020202020204" pitchFamily="34" charset="0"/>
                <a:ea typeface="+mn-ea"/>
                <a:cs typeface="+mn-cs"/>
              </a:rPr>
              <a:t> is an NGO-run RH/MCH program operating in 3 districts in a country. The program aims to improve use of MCH services such as immunization, ANC, and family planning use in the districts in which it works. It provides training to staff in MOH clinics in the districts to improve the quality of services provided. Private-sector health services are limited in the program areas, so most people use government-sector services. The program also undertakes community mobilization through community health workers and local radio spots to promote use of services. The program wishes to use some of the M&amp;E plan data for ongoing program management and will be required to report to its donor annually on its performance as well as at the end of the project on its overall results.</a:t>
            </a:r>
            <a:endParaRPr lang="en-US" sz="1400" kern="1200" dirty="0">
              <a:solidFill>
                <a:schemeClr val="tx1"/>
              </a:solidFill>
              <a:effectLst/>
              <a:latin typeface="Century Gothic" panose="020B0502020202020204" pitchFamily="34" charset="0"/>
              <a:ea typeface="+mn-ea"/>
              <a:cs typeface="+mn-cs"/>
            </a:endParaRPr>
          </a:p>
          <a:p>
            <a:r>
              <a:rPr lang="en-GB" sz="1400" kern="1200" dirty="0">
                <a:solidFill>
                  <a:schemeClr val="tx1"/>
                </a:solidFill>
                <a:effectLst/>
                <a:latin typeface="Century Gothic" panose="020B0502020202020204" pitchFamily="34" charset="0"/>
                <a:ea typeface="+mn-ea"/>
                <a:cs typeface="+mn-cs"/>
              </a:rPr>
              <a:t> </a:t>
            </a:r>
            <a:endParaRPr lang="en-US" sz="1400" kern="1200" dirty="0">
              <a:solidFill>
                <a:schemeClr val="tx1"/>
              </a:solidFill>
              <a:effectLst/>
              <a:latin typeface="Century Gothic" panose="020B0502020202020204" pitchFamily="34" charset="0"/>
              <a:ea typeface="+mn-ea"/>
              <a:cs typeface="+mn-cs"/>
            </a:endParaRPr>
          </a:p>
          <a:p>
            <a:r>
              <a:rPr lang="en-GB" sz="1400" b="1" kern="1200" dirty="0">
                <a:solidFill>
                  <a:schemeClr val="tx1"/>
                </a:solidFill>
                <a:effectLst/>
                <a:latin typeface="Century Gothic" panose="020B0502020202020204" pitchFamily="34" charset="0"/>
                <a:ea typeface="+mn-ea"/>
                <a:cs typeface="+mn-cs"/>
              </a:rPr>
              <a:t>Program B</a:t>
            </a:r>
            <a:r>
              <a:rPr lang="en-GB" sz="1400" kern="1200" dirty="0">
                <a:solidFill>
                  <a:schemeClr val="tx1"/>
                </a:solidFill>
                <a:effectLst/>
                <a:latin typeface="Century Gothic" panose="020B0502020202020204" pitchFamily="34" charset="0"/>
                <a:ea typeface="+mn-ea"/>
                <a:cs typeface="+mn-cs"/>
              </a:rPr>
              <a:t> is a national AIDS-prevention program. The program includes a mass media campaign on the ABCs aimed at reducing risk behaviours in the general population, the initiation of a PMTCT program and the expansion of its VCT program. The PMTCT and VCT program activities include training of health workers to provide quality VCT and PMTCT services, strengthening logistic systems to provide reliable supplies of HIV test kits to PMTCT and VCT sites as well as ARVs to PMTCT sites, opening new sites to increase the physical accessibility of these services to the population, and community mobilization to use VCT and PMTCT services through local media and community-based activities in areas where sites are located. In addition, new data-collection forms will be added to the RHIS for PMTCT and VCT sites to collect service statistics on the new services, and sites will receive regular supervisory visits during their first few years of operation. The program wishes to use the M&amp;E plan data for ongoing program management and annual reporting, as well as to fulfil relevant UNGASS and donor-reporting requirements.</a:t>
            </a:r>
            <a:endParaRPr lang="en-US" sz="1400" kern="1200" dirty="0">
              <a:solidFill>
                <a:schemeClr val="tx1"/>
              </a:solidFill>
              <a:effectLst/>
              <a:latin typeface="Century Gothic" panose="020B0502020202020204" pitchFamily="34" charset="0"/>
              <a:ea typeface="+mn-ea"/>
              <a:cs typeface="+mn-cs"/>
            </a:endParaRPr>
          </a:p>
          <a:p>
            <a:r>
              <a:rPr lang="en-GB" sz="1400" kern="1200" dirty="0">
                <a:solidFill>
                  <a:schemeClr val="tx1"/>
                </a:solidFill>
                <a:effectLst/>
                <a:latin typeface="Century Gothic" panose="020B0502020202020204" pitchFamily="34" charset="0"/>
                <a:ea typeface="+mn-ea"/>
                <a:cs typeface="+mn-cs"/>
              </a:rPr>
              <a:t> </a:t>
            </a:r>
            <a:endParaRPr lang="en-US" sz="1400" kern="1200" dirty="0">
              <a:solidFill>
                <a:schemeClr val="tx1"/>
              </a:solidFill>
              <a:effectLst/>
              <a:latin typeface="Century Gothic" panose="020B0502020202020204" pitchFamily="34" charset="0"/>
              <a:ea typeface="+mn-ea"/>
              <a:cs typeface="+mn-cs"/>
            </a:endParaRPr>
          </a:p>
          <a:p>
            <a:pPr marL="0" indent="0">
              <a:buNone/>
            </a:pPr>
            <a:endParaRPr lang="en-US" i="1" dirty="0"/>
          </a:p>
        </p:txBody>
      </p:sp>
    </p:spTree>
    <p:extLst>
      <p:ext uri="{BB962C8B-B14F-4D97-AF65-F5344CB8AC3E}">
        <p14:creationId xmlns:p14="http://schemas.microsoft.com/office/powerpoint/2010/main" val="24259257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400" dirty="0">
                <a:latin typeface="Century Gothic" panose="020B0502020202020204" pitchFamily="34" charset="0"/>
              </a:rPr>
              <a:t>Identify the who, what, where, and how for learning</a:t>
            </a:r>
          </a:p>
          <a:p>
            <a:endParaRPr lang="en-US" altLang="en-US" sz="1400" dirty="0">
              <a:latin typeface="Century Gothic" panose="020B0502020202020204" pitchFamily="34" charset="0"/>
            </a:endParaRPr>
          </a:p>
          <a:p>
            <a:pPr marL="742950" lvl="1" indent="-285750">
              <a:buFont typeface="Arial" panose="020B0604020202020204" pitchFamily="34" charset="0"/>
              <a:buChar char="•"/>
            </a:pPr>
            <a:r>
              <a:rPr lang="en-US" altLang="en-US" sz="1400" dirty="0">
                <a:latin typeface="Century Gothic" panose="020B0502020202020204" pitchFamily="34" charset="0"/>
              </a:rPr>
              <a:t>Who are the data users: Program managers, health service providers, policy makers, other M&amp;E staff/researchers</a:t>
            </a:r>
          </a:p>
          <a:p>
            <a:pPr marL="742950" lvl="1" indent="-285750">
              <a:buFont typeface="Arial" panose="020B0604020202020204" pitchFamily="34" charset="0"/>
              <a:buChar char="•"/>
            </a:pPr>
            <a:r>
              <a:rPr lang="en-US" altLang="en-US" sz="1400" dirty="0">
                <a:latin typeface="Century Gothic" panose="020B0502020202020204" pitchFamily="34" charset="0"/>
              </a:rPr>
              <a:t>What are the ways the data be used: Confirming or revising strategy, tweaking the program, advocacy</a:t>
            </a:r>
          </a:p>
          <a:p>
            <a:pPr marL="742950" lvl="1" indent="-285750">
              <a:buFont typeface="Arial" panose="020B0604020202020204" pitchFamily="34" charset="0"/>
              <a:buChar char="•"/>
            </a:pPr>
            <a:r>
              <a:rPr lang="en-US" altLang="en-US" sz="1400" dirty="0">
                <a:latin typeface="Century Gothic" panose="020B0502020202020204" pitchFamily="34" charset="0"/>
              </a:rPr>
              <a:t>Where will the data be stored and archived: </a:t>
            </a:r>
            <a:r>
              <a:rPr lang="en-US" altLang="en-US" sz="1400" dirty="0" err="1">
                <a:latin typeface="Century Gothic" panose="020B0502020202020204" pitchFamily="34" charset="0"/>
              </a:rPr>
              <a:t>Dataverse</a:t>
            </a:r>
            <a:r>
              <a:rPr lang="en-US" altLang="en-US" sz="1400" dirty="0">
                <a:latin typeface="Century Gothic" panose="020B0502020202020204" pitchFamily="34" charset="0"/>
              </a:rPr>
              <a:t> Network, Development Data Library</a:t>
            </a:r>
          </a:p>
          <a:p>
            <a:pPr marL="742950" lvl="1" indent="-285750">
              <a:buFont typeface="Arial" panose="020B0604020202020204" pitchFamily="34" charset="0"/>
              <a:buChar char="•"/>
            </a:pPr>
            <a:r>
              <a:rPr lang="en-US" altLang="en-US" sz="1400" dirty="0">
                <a:latin typeface="Century Gothic" panose="020B0502020202020204" pitchFamily="34" charset="0"/>
              </a:rPr>
              <a:t>How will data/results be disseminated: Dissemination meetings, reports, articles, media, other speaking events</a:t>
            </a:r>
          </a:p>
          <a:p>
            <a:endParaRPr lang="en-US" dirty="0"/>
          </a:p>
        </p:txBody>
      </p:sp>
    </p:spTree>
    <p:extLst>
      <p:ext uri="{BB962C8B-B14F-4D97-AF65-F5344CB8AC3E}">
        <p14:creationId xmlns:p14="http://schemas.microsoft.com/office/powerpoint/2010/main" val="2566127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lang="en-US" baseline="0" noProof="0" dirty="0"/>
          </a:p>
        </p:txBody>
      </p:sp>
    </p:spTree>
    <p:extLst>
      <p:ext uri="{BB962C8B-B14F-4D97-AF65-F5344CB8AC3E}">
        <p14:creationId xmlns:p14="http://schemas.microsoft.com/office/powerpoint/2010/main" val="8804516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400" dirty="0">
                <a:latin typeface="Century Gothic" panose="020B0502020202020204" pitchFamily="34" charset="0"/>
              </a:rPr>
              <a:t>The scale of program funding and the proportion of resources devoted to M&amp;E is an important consideration when you start to develop your M&amp;E plan.  Obviously, the M&amp;E effort should not be more costly than the program itself.  One rule that has been suggested is that 10% of resources should be devoted to M&amp;E.  Costs that should be considered are those related to the cost of data collection systems and information dissemination and use of those for M&amp;E coordination. M&amp;E expenses may be higher in the first year because of the resources needed to improve or establish information systems. If  new systems or special studies are to be conducted by outside agencies, these costs and their timeline must also be considered Those developing the M&amp;E Plan also need resources such as indicator guides, M&amp;E guidelines (manuals, textbooks, </a:t>
            </a:r>
            <a:r>
              <a:rPr lang="en-US" altLang="en-US" sz="1400" dirty="0" err="1">
                <a:latin typeface="Century Gothic" panose="020B0502020202020204" pitchFamily="34" charset="0"/>
              </a:rPr>
              <a:t>etc</a:t>
            </a:r>
            <a:r>
              <a:rPr lang="en-US" altLang="en-US" sz="1400" dirty="0">
                <a:latin typeface="Century Gothic" panose="020B0502020202020204" pitchFamily="34" charset="0"/>
              </a:rPr>
              <a:t>), communication tools. </a:t>
            </a:r>
          </a:p>
          <a:p>
            <a:endParaRPr lang="en-US" altLang="en-US" sz="140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Century Gothic" panose="020B0502020202020204" pitchFamily="34" charset="0"/>
              </a:rPr>
              <a:t>Something that often is neglected when preparing to develop an M&amp;E plan is to assess the M&amp;E technical capacity of a health program/project. When preparing the M&amp;E plan, you must at least consider the existing data collection systems and staff capacity in M&amp;E. The program may have an M&amp;E unit with staff trained in M&amp;E methods that will be responsible for leading the development and coordination of the M&amp;E plan.  If not, there may be strategically located individuals who are motivated, committed and competent and have an interest in M&amp;E. It is important to identify those people even if they do not have a formal M&amp;E position. </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These factors must be considered throughout the development of your M&amp;E plan so that it is realistic and appropriate for your program’s needs. </a:t>
            </a:r>
          </a:p>
          <a:p>
            <a:endParaRPr lang="en-US" dirty="0"/>
          </a:p>
        </p:txBody>
      </p:sp>
    </p:spTree>
    <p:extLst>
      <p:ext uri="{BB962C8B-B14F-4D97-AF65-F5344CB8AC3E}">
        <p14:creationId xmlns:p14="http://schemas.microsoft.com/office/powerpoint/2010/main" val="3135483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entury Gothic" panose="020B0502020202020204" pitchFamily="34" charset="0"/>
              </a:rPr>
              <a:t>For example, you may encounter challenges involving stakeholders. These challenges can be numerous, such as </a:t>
            </a:r>
            <a:r>
              <a:rPr lang="en-US" altLang="en-US" sz="1400" dirty="0">
                <a:latin typeface="Century Gothic" panose="020B0502020202020204" pitchFamily="34" charset="0"/>
              </a:rPr>
              <a:t>coordinating schedules, commitment of stakeholders to meet, getting everyone to sit together, achieving consensus on priorities. Being realistic and developing a strategy ahead of time to be proactive about these potential challenges can make this step in the process run more smoothly.</a:t>
            </a:r>
            <a:endParaRPr lang="en-US" sz="1400" dirty="0">
              <a:latin typeface="Century Gothic" panose="020B0502020202020204" pitchFamily="34" charset="0"/>
            </a:endParaRPr>
          </a:p>
          <a:p>
            <a:endParaRPr lang="en-US" dirty="0"/>
          </a:p>
        </p:txBody>
      </p:sp>
    </p:spTree>
    <p:extLst>
      <p:ext uri="{BB962C8B-B14F-4D97-AF65-F5344CB8AC3E}">
        <p14:creationId xmlns:p14="http://schemas.microsoft.com/office/powerpoint/2010/main" val="28064035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400" dirty="0">
                <a:latin typeface="Century Gothic" panose="020B0502020202020204" pitchFamily="34" charset="0"/>
              </a:rPr>
              <a:t>If one of the goals of your M&amp;E plan is to generate knowledge that is generalizable or to build or test a theory about program efficacy, you may need to plan to show program impact. In this case, the monitoring indicators will probably not be enough to conduct the impact evaluation.</a:t>
            </a:r>
          </a:p>
          <a:p>
            <a:endParaRPr lang="en-US" dirty="0"/>
          </a:p>
        </p:txBody>
      </p:sp>
    </p:spTree>
    <p:extLst>
      <p:ext uri="{BB962C8B-B14F-4D97-AF65-F5344CB8AC3E}">
        <p14:creationId xmlns:p14="http://schemas.microsoft.com/office/powerpoint/2010/main" val="11065454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altLang="en-US" sz="1400" dirty="0">
                <a:latin typeface="Century Gothic" panose="020B0502020202020204" pitchFamily="34" charset="0"/>
              </a:rPr>
              <a:t>Program changes can and will occur. You must be prepared for them and be able to adjust your M&amp;E plan accordingly. When developing the M&amp;E plan, you should be aware that program changes can affect the way activities are monitored. It can also affect  the integrity of your impact evaluation design. </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Having internal M&amp;E capacity will facilitate adjustments to your M&amp;E plan because changes can be made internally rather than depending on external capacity which would be expensive (require additional costs). </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By regularly reviewing program progress and results with stakeholders, you will be able to identify areas for adjustment in a timely way. Remember to be open and flexible and able to make tradeoff when necessary.</a:t>
            </a:r>
          </a:p>
          <a:p>
            <a:endParaRPr lang="en-US" dirty="0"/>
          </a:p>
        </p:txBody>
      </p:sp>
    </p:spTree>
    <p:extLst>
      <p:ext uri="{BB962C8B-B14F-4D97-AF65-F5344CB8AC3E}">
        <p14:creationId xmlns:p14="http://schemas.microsoft.com/office/powerpoint/2010/main" val="35058351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entury Gothic" panose="020B0502020202020204" pitchFamily="34" charset="0"/>
              </a:rPr>
              <a:t>Refer to case study  on Control and Management of JE Outbreak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b="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0" dirty="0">
                <a:latin typeface="Century Gothic" panose="020B0502020202020204" pitchFamily="34" charset="0"/>
              </a:rPr>
              <a:t>Ask participants to note changes that may take place within and outside the parameters of the case study program and how it may affect their M&amp;E plan.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b="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0" dirty="0">
                <a:latin typeface="Century Gothic" panose="020B0502020202020204" pitchFamily="34" charset="0"/>
              </a:rPr>
              <a:t>Alternatively, provide a different scenario for the case study for each group and ask them to describe how it may affect the M&amp;E plan.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400" b="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400" b="0" dirty="0">
                <a:latin typeface="Century Gothic" panose="020B0502020202020204" pitchFamily="34" charset="0"/>
              </a:rPr>
              <a:t>Take comments from the participants and sum up using the overhead on “Assessing How Well the Evaluation Plan Works.”</a:t>
            </a:r>
          </a:p>
          <a:p>
            <a:endParaRPr lang="en-US" i="1" dirty="0"/>
          </a:p>
        </p:txBody>
      </p:sp>
    </p:spTree>
    <p:extLst>
      <p:ext uri="{BB962C8B-B14F-4D97-AF65-F5344CB8AC3E}">
        <p14:creationId xmlns:p14="http://schemas.microsoft.com/office/powerpoint/2010/main" val="12847316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sz="1400" i="1" dirty="0">
                <a:latin typeface="Century Gothic" panose="020B0502020202020204" pitchFamily="34" charset="0"/>
              </a:rPr>
              <a:t>Speaker introduces him or herself if new to the group.</a:t>
            </a:r>
          </a:p>
          <a:p>
            <a:endParaRPr lang="en-US" sz="1400" i="1" dirty="0">
              <a:latin typeface="Century Gothic" panose="020B0502020202020204" pitchFamily="34" charset="0"/>
            </a:endParaRPr>
          </a:p>
          <a:p>
            <a:r>
              <a:rPr lang="en-US" sz="1400" dirty="0">
                <a:latin typeface="Century Gothic" panose="020B0502020202020204" pitchFamily="34" charset="0"/>
              </a:rPr>
              <a:t>As a way of introduction to this topic, I’d like to get a sense as to the participants’ experience with the process of developing and implementing M&amp;E plans.  </a:t>
            </a:r>
          </a:p>
          <a:p>
            <a:endParaRPr lang="en-US" sz="1400" dirty="0">
              <a:latin typeface="Century Gothic" panose="020B0502020202020204" pitchFamily="34" charset="0"/>
            </a:endParaRPr>
          </a:p>
          <a:p>
            <a:r>
              <a:rPr lang="en-US" sz="1400" dirty="0">
                <a:latin typeface="Century Gothic" panose="020B0502020202020204" pitchFamily="34" charset="0"/>
              </a:rPr>
              <a:t>Raise your hand if you have been involved in the development of an M&amp;E plan.</a:t>
            </a:r>
          </a:p>
          <a:p>
            <a:r>
              <a:rPr lang="en-US" sz="1400" dirty="0">
                <a:latin typeface="Century Gothic" panose="020B0502020202020204" pitchFamily="34" charset="0"/>
              </a:rPr>
              <a:t>	</a:t>
            </a:r>
            <a:r>
              <a:rPr lang="en-US" sz="1400" i="1" dirty="0">
                <a:latin typeface="Century Gothic" panose="020B0502020202020204" pitchFamily="34" charset="0"/>
              </a:rPr>
              <a:t>Participants raise hands.  Speaker counts the number of hands and announces the number.</a:t>
            </a:r>
          </a:p>
          <a:p>
            <a:endParaRPr lang="en-US" sz="1400" dirty="0">
              <a:latin typeface="Century Gothic" panose="020B0502020202020204" pitchFamily="34" charset="0"/>
            </a:endParaRPr>
          </a:p>
          <a:p>
            <a:r>
              <a:rPr lang="en-US" sz="1400" dirty="0">
                <a:latin typeface="Century Gothic" panose="020B0502020202020204" pitchFamily="34" charset="0"/>
              </a:rPr>
              <a:t>Keep your hand raised if you started developing the M&amp;E plan at the start of the program.</a:t>
            </a:r>
          </a:p>
          <a:p>
            <a:r>
              <a:rPr lang="en-US" sz="1400" i="1" dirty="0">
                <a:latin typeface="Century Gothic" panose="020B0502020202020204" pitchFamily="34" charset="0"/>
              </a:rPr>
              <a:t>	Some hands should remain.  Speaker counts the number of hands and announces the number.  If any hands remain, continue:</a:t>
            </a:r>
          </a:p>
          <a:p>
            <a:endParaRPr lang="en-US" sz="1400" dirty="0">
              <a:latin typeface="Century Gothic" panose="020B0502020202020204" pitchFamily="34" charset="0"/>
            </a:endParaRPr>
          </a:p>
          <a:p>
            <a:r>
              <a:rPr lang="en-US" sz="1400" dirty="0">
                <a:latin typeface="Century Gothic" panose="020B0502020202020204" pitchFamily="34" charset="0"/>
              </a:rPr>
              <a:t>Keep your hand raised if an M&amp;E plan document was published.</a:t>
            </a:r>
          </a:p>
          <a:p>
            <a:r>
              <a:rPr lang="en-US" sz="1400" i="1" dirty="0">
                <a:latin typeface="Century Gothic" panose="020B0502020202020204" pitchFamily="34" charset="0"/>
              </a:rPr>
              <a:t>	Some hands may remain.  Speaker should count the number of hands and announce the number.  If any hands remain, ask the participant how long it took from the 	start of the process to the publication of the document.</a:t>
            </a:r>
          </a:p>
          <a:p>
            <a:endParaRPr lang="en-US" sz="1400" dirty="0">
              <a:latin typeface="Century Gothic" panose="020B0502020202020204" pitchFamily="34" charset="0"/>
            </a:endParaRPr>
          </a:p>
          <a:p>
            <a:r>
              <a:rPr lang="en-US" sz="1400" dirty="0">
                <a:latin typeface="Century Gothic" panose="020B0502020202020204" pitchFamily="34" charset="0"/>
              </a:rPr>
              <a:t>As we will see in this module, developing an M&amp;E plan in a timely fashion is difficult but can be done.</a:t>
            </a:r>
          </a:p>
          <a:p>
            <a:r>
              <a:rPr lang="en-US" sz="1400" i="1" dirty="0">
                <a:latin typeface="Century Gothic" panose="020B0502020202020204" pitchFamily="34" charset="0"/>
              </a:rPr>
              <a:t>	If the results of this informal survey are favorable, the speaker may continue.</a:t>
            </a:r>
          </a:p>
          <a:p>
            <a:endParaRPr lang="en-US" sz="1400" dirty="0">
              <a:latin typeface="Century Gothic" panose="020B0502020202020204" pitchFamily="34" charset="0"/>
            </a:endParaRPr>
          </a:p>
          <a:p>
            <a:r>
              <a:rPr lang="en-US" sz="1400" dirty="0">
                <a:latin typeface="Century Gothic" panose="020B0502020202020204" pitchFamily="34" charset="0"/>
              </a:rPr>
              <a:t>Back to those who were involved in the development of an M&amp;E plan.  Please raise your hand again.  Keep your hand up if you believe that that M&amp;E plan is being (or was) implemented.</a:t>
            </a:r>
          </a:p>
          <a:p>
            <a:r>
              <a:rPr lang="en-US" sz="1400" dirty="0">
                <a:latin typeface="Century Gothic" panose="020B0502020202020204" pitchFamily="34" charset="0"/>
              </a:rPr>
              <a:t>	</a:t>
            </a:r>
            <a:r>
              <a:rPr lang="en-US" sz="1400" i="1" dirty="0">
                <a:latin typeface="Century Gothic" panose="020B0502020202020204" pitchFamily="34" charset="0"/>
              </a:rPr>
              <a:t>Speaker announces the results:  “of the ## of people who have had experience writing M&amp;E plans, ## or ##% think that the plan was implemented. There may not be 	many implemented. </a:t>
            </a:r>
          </a:p>
          <a:p>
            <a:endParaRPr lang="en-US" sz="1400" dirty="0">
              <a:latin typeface="Century Gothic" panose="020B0502020202020204" pitchFamily="34" charset="0"/>
            </a:endParaRPr>
          </a:p>
          <a:p>
            <a:r>
              <a:rPr lang="en-US" sz="1400" dirty="0">
                <a:latin typeface="Century Gothic" panose="020B0502020202020204" pitchFamily="34" charset="0"/>
              </a:rPr>
              <a:t>With that our informal survey, let us begin this module.</a:t>
            </a:r>
            <a:r>
              <a:rPr lang="en-US" dirty="0"/>
              <a:t> </a:t>
            </a:r>
          </a:p>
        </p:txBody>
      </p:sp>
    </p:spTree>
    <p:extLst>
      <p:ext uri="{BB962C8B-B14F-4D97-AF65-F5344CB8AC3E}">
        <p14:creationId xmlns:p14="http://schemas.microsoft.com/office/powerpoint/2010/main" val="1570791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505312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sz="1400" i="1" dirty="0">
                <a:latin typeface="Century Gothic" panose="020B0502020202020204" pitchFamily="34" charset="0"/>
              </a:rPr>
              <a:t>Speaker introduces him or herself if new to the group.</a:t>
            </a:r>
            <a:br>
              <a:rPr lang="en-US" sz="1400" i="1" dirty="0">
                <a:latin typeface="Century Gothic" panose="020B0502020202020204" pitchFamily="34" charset="0"/>
              </a:rPr>
            </a:br>
            <a:endParaRPr lang="en-US" sz="1400" i="1" dirty="0">
              <a:latin typeface="Century Gothic" panose="020B0502020202020204" pitchFamily="34" charset="0"/>
            </a:endParaRPr>
          </a:p>
          <a:p>
            <a:r>
              <a:rPr lang="en-US" sz="1400" dirty="0">
                <a:latin typeface="Century Gothic" panose="020B0502020202020204" pitchFamily="34" charset="0"/>
              </a:rPr>
              <a:t>As a way of introduction to this topic, I’d like to get a sense as to the participants’ experience with the process of developing and implementing M&amp;E plans.  </a:t>
            </a:r>
            <a:br>
              <a:rPr lang="en-US" sz="1400" dirty="0">
                <a:latin typeface="Century Gothic" panose="020B0502020202020204" pitchFamily="34" charset="0"/>
              </a:rPr>
            </a:br>
            <a:endParaRPr lang="en-US" sz="1400" dirty="0">
              <a:latin typeface="Century Gothic" panose="020B0502020202020204" pitchFamily="34" charset="0"/>
            </a:endParaRPr>
          </a:p>
          <a:p>
            <a:r>
              <a:rPr lang="en-US" sz="1400" dirty="0">
                <a:latin typeface="Century Gothic" panose="020B0502020202020204" pitchFamily="34" charset="0"/>
              </a:rPr>
              <a:t>Raise your hand if you have been involved in the development of an M&amp;E plan.</a:t>
            </a:r>
          </a:p>
          <a:p>
            <a:pPr marL="742950" lvl="1" indent="-285750">
              <a:buFont typeface="Arial" panose="020B0604020202020204" pitchFamily="34" charset="0"/>
              <a:buChar char="•"/>
            </a:pPr>
            <a:r>
              <a:rPr lang="en-US" sz="1400" i="1" dirty="0">
                <a:latin typeface="Century Gothic" panose="020B0502020202020204" pitchFamily="34" charset="0"/>
              </a:rPr>
              <a:t>Participants raise hands.  Speaker counts the number of hands and announces the number.</a:t>
            </a:r>
            <a:br>
              <a:rPr lang="en-US" sz="1400" i="1" dirty="0">
                <a:latin typeface="Century Gothic" panose="020B0502020202020204" pitchFamily="34" charset="0"/>
              </a:rPr>
            </a:br>
            <a:endParaRPr lang="en-US" sz="1400" i="1" dirty="0">
              <a:latin typeface="Century Gothic" panose="020B0502020202020204" pitchFamily="34" charset="0"/>
            </a:endParaRPr>
          </a:p>
          <a:p>
            <a:r>
              <a:rPr lang="en-US" sz="1400" dirty="0">
                <a:latin typeface="Century Gothic" panose="020B0502020202020204" pitchFamily="34" charset="0"/>
              </a:rPr>
              <a:t>Keep your hand raised if you started developing the M&amp;E plan at the start of the program.</a:t>
            </a:r>
          </a:p>
          <a:p>
            <a:pPr marL="742950" lvl="1" indent="-285750">
              <a:buFont typeface="Arial" panose="020B0604020202020204" pitchFamily="34" charset="0"/>
              <a:buChar char="•"/>
            </a:pPr>
            <a:r>
              <a:rPr lang="en-US" sz="1400" i="1" dirty="0">
                <a:latin typeface="Century Gothic" panose="020B0502020202020204" pitchFamily="34" charset="0"/>
              </a:rPr>
              <a:t>Some hands should remain.  Speaker counts the number of hands and announces the number.  If any hands remain, continue:</a:t>
            </a:r>
          </a:p>
          <a:p>
            <a:endParaRPr lang="en-US" sz="1400" dirty="0">
              <a:latin typeface="Century Gothic" panose="020B0502020202020204" pitchFamily="34" charset="0"/>
            </a:endParaRPr>
          </a:p>
          <a:p>
            <a:r>
              <a:rPr lang="en-US" sz="1400" dirty="0">
                <a:latin typeface="Century Gothic" panose="020B0502020202020204" pitchFamily="34" charset="0"/>
              </a:rPr>
              <a:t>Keep your hand raised if an M&amp;E plan document was published.</a:t>
            </a:r>
          </a:p>
          <a:p>
            <a:pPr marL="742950" lvl="1" indent="-285750">
              <a:buFont typeface="Arial" panose="020B0604020202020204" pitchFamily="34" charset="0"/>
              <a:buChar char="•"/>
            </a:pPr>
            <a:r>
              <a:rPr lang="en-US" sz="1400" i="1" dirty="0">
                <a:latin typeface="Century Gothic" panose="020B0502020202020204" pitchFamily="34" charset="0"/>
              </a:rPr>
              <a:t>Some hands may remain.  Speaker should count the number of hands and announce the number.  If any hands remain, ask the participant how long it took from the start of the process to the publication of the document.</a:t>
            </a:r>
          </a:p>
          <a:p>
            <a:endParaRPr lang="en-US" sz="1400" dirty="0">
              <a:latin typeface="Century Gothic" panose="020B0502020202020204" pitchFamily="34" charset="0"/>
            </a:endParaRPr>
          </a:p>
          <a:p>
            <a:r>
              <a:rPr lang="en-US" sz="1400" dirty="0">
                <a:latin typeface="Century Gothic" panose="020B0502020202020204" pitchFamily="34" charset="0"/>
              </a:rPr>
              <a:t>As we will see in this module, developing an M&amp;E plan in a timely fashion is difficult but can be done.</a:t>
            </a:r>
          </a:p>
          <a:p>
            <a:pPr marL="742950" lvl="1" indent="-285750">
              <a:buFont typeface="Arial" panose="020B0604020202020204" pitchFamily="34" charset="0"/>
              <a:buChar char="•"/>
            </a:pPr>
            <a:r>
              <a:rPr lang="en-US" sz="1400" i="1" dirty="0">
                <a:latin typeface="Century Gothic" panose="020B0502020202020204" pitchFamily="34" charset="0"/>
              </a:rPr>
              <a:t>If the results of this informal survey are favorable, the speaker may continue.</a:t>
            </a:r>
          </a:p>
          <a:p>
            <a:pPr marL="742950" lvl="1" indent="-285750">
              <a:buFont typeface="Arial" panose="020B0604020202020204" pitchFamily="34" charset="0"/>
              <a:buChar char="•"/>
            </a:pPr>
            <a:endParaRPr lang="en-US" sz="1400" i="1" dirty="0">
              <a:latin typeface="Century Gothic" panose="020B0502020202020204" pitchFamily="34" charset="0"/>
            </a:endParaRPr>
          </a:p>
          <a:p>
            <a:r>
              <a:rPr lang="en-US" sz="1400" dirty="0">
                <a:latin typeface="Century Gothic" panose="020B0502020202020204" pitchFamily="34" charset="0"/>
              </a:rPr>
              <a:t>Back to those who were involved in the development of an M&amp;E plan.  Please raise your hand again.  Keep your hand up if you believe that that M&amp;E plan is being (or was) implemented.</a:t>
            </a:r>
          </a:p>
          <a:p>
            <a:pPr marL="742950" lvl="1" indent="-285750">
              <a:buFont typeface="Arial" panose="020B0604020202020204" pitchFamily="34" charset="0"/>
              <a:buChar char="•"/>
            </a:pPr>
            <a:r>
              <a:rPr lang="en-US" sz="1400" i="1" dirty="0">
                <a:latin typeface="Century Gothic" panose="020B0502020202020204" pitchFamily="34" charset="0"/>
              </a:rPr>
              <a:t>Speaker announces the results:  “of the ## of people who have had experience writing M&amp;E plans, ## or ##% think that the plan was implemented. There may not be many implemented. </a:t>
            </a:r>
          </a:p>
          <a:p>
            <a:pPr marL="742950" lvl="1" indent="-285750">
              <a:buFont typeface="Arial" panose="020B0604020202020204" pitchFamily="34" charset="0"/>
              <a:buChar char="•"/>
            </a:pPr>
            <a:endParaRPr lang="en-US" sz="1400" i="1" dirty="0">
              <a:latin typeface="Century Gothic" panose="020B0502020202020204" pitchFamily="34" charset="0"/>
            </a:endParaRPr>
          </a:p>
          <a:p>
            <a:r>
              <a:rPr lang="en-US" sz="1400" dirty="0">
                <a:latin typeface="Century Gothic" panose="020B0502020202020204" pitchFamily="34" charset="0"/>
              </a:rPr>
              <a:t>With our informal survey completed, let us begin this module.</a:t>
            </a:r>
          </a:p>
          <a:p>
            <a:r>
              <a:rPr lang="en-US" sz="1400" dirty="0">
                <a:latin typeface="Century Gothic" panose="020B0502020202020204" pitchFamily="34" charset="0"/>
              </a:rPr>
              <a:t>. </a:t>
            </a:r>
            <a:endParaRPr lang="en-US" dirty="0">
              <a:latin typeface="Century Gothic" panose="020B0502020202020204" pitchFamily="34" charset="0"/>
            </a:endParaRPr>
          </a:p>
        </p:txBody>
      </p:sp>
    </p:spTree>
    <p:extLst>
      <p:ext uri="{BB962C8B-B14F-4D97-AF65-F5344CB8AC3E}">
        <p14:creationId xmlns:p14="http://schemas.microsoft.com/office/powerpoint/2010/main" val="1860406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sz="1400" dirty="0">
                <a:latin typeface="Century Gothic" panose="020B0502020202020204" pitchFamily="34" charset="0"/>
              </a:rPr>
              <a:t>Before we get started, it is important to distinguish the difference between monitoring and evaluation. </a:t>
            </a:r>
          </a:p>
          <a:p>
            <a:endParaRPr lang="en-US" sz="1400" dirty="0">
              <a:latin typeface="Century Gothic" panose="020B0502020202020204" pitchFamily="34" charset="0"/>
            </a:endParaRPr>
          </a:p>
          <a:p>
            <a:r>
              <a:rPr lang="en-US" sz="1400" dirty="0">
                <a:latin typeface="Century Gothic" panose="020B0502020202020204" pitchFamily="34" charset="0"/>
              </a:rPr>
              <a:t>Monitoring seeks to describe progress toward program objectives, while evaluation seeks to measure changes in desired outcomes, and in some cases, to measure the extent to which changes in desired outcomes are attributable to program interventions.</a:t>
            </a:r>
          </a:p>
          <a:p>
            <a:endParaRPr dirty="0"/>
          </a:p>
        </p:txBody>
      </p:sp>
    </p:spTree>
    <p:extLst>
      <p:ext uri="{BB962C8B-B14F-4D97-AF65-F5344CB8AC3E}">
        <p14:creationId xmlns:p14="http://schemas.microsoft.com/office/powerpoint/2010/main" val="2764831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400" dirty="0">
                <a:latin typeface="Century Gothic" panose="020B0502020202020204" pitchFamily="34" charset="0"/>
              </a:rPr>
              <a:t>M&amp;E Activities include procedures to be implemented to determine whether or not objectives are met</a:t>
            </a:r>
          </a:p>
          <a:p>
            <a:endParaRPr lang="en-US" sz="1400" dirty="0">
              <a:latin typeface="Century Gothic" panose="020B0502020202020204" pitchFamily="34" charset="0"/>
            </a:endParaRPr>
          </a:p>
          <a:p>
            <a:r>
              <a:rPr lang="en-US" sz="1400" dirty="0">
                <a:latin typeface="Century Gothic" panose="020B0502020202020204" pitchFamily="34" charset="0"/>
              </a:rPr>
              <a:t>Not all expected results will be related directly to program goals and objectives. In some cases, long-terms goals are measured by intermediate outcomes (e.g., for example, how the use of vaccines decreases longer-term mortality by preventing specific diseases)</a:t>
            </a:r>
          </a:p>
        </p:txBody>
      </p:sp>
    </p:spTree>
    <p:extLst>
      <p:ext uri="{BB962C8B-B14F-4D97-AF65-F5344CB8AC3E}">
        <p14:creationId xmlns:p14="http://schemas.microsoft.com/office/powerpoint/2010/main" val="2532456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400" dirty="0">
                <a:latin typeface="Century Gothic" panose="020B0502020202020204" pitchFamily="34" charset="0"/>
              </a:rPr>
              <a:t>Speaker notes: In addition to stating how the program is going to measure what it has achieved, an M&amp;E plan functions to document consensus, guide implementation, and preserve institutional memory.  </a:t>
            </a:r>
            <a:br>
              <a:rPr lang="en-US" sz="1400" dirty="0">
                <a:latin typeface="Century Gothic" panose="020B0502020202020204" pitchFamily="34" charset="0"/>
              </a:rPr>
            </a:br>
            <a:endParaRPr lang="en-US" sz="1400" dirty="0">
              <a:latin typeface="Century Gothic" panose="020B0502020202020204" pitchFamily="34" charset="0"/>
            </a:endParaRPr>
          </a:p>
          <a:p>
            <a:r>
              <a:rPr lang="en-US" sz="1400" dirty="0">
                <a:latin typeface="Century Gothic" panose="020B0502020202020204" pitchFamily="34" charset="0"/>
              </a:rPr>
              <a:t>Remember that an M&amp;E plan is a living document and needs to be adjusted when a program is modified or new information is needed.</a:t>
            </a:r>
          </a:p>
          <a:p>
            <a:endParaRPr lang="en-US" dirty="0"/>
          </a:p>
        </p:txBody>
      </p:sp>
    </p:spTree>
    <p:extLst>
      <p:ext uri="{BB962C8B-B14F-4D97-AF65-F5344CB8AC3E}">
        <p14:creationId xmlns:p14="http://schemas.microsoft.com/office/powerpoint/2010/main" val="3970818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3757682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24317273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11" name="object 8"/>
          <p:cNvSpPr txBox="1"/>
          <p:nvPr userDrawn="1"/>
        </p:nvSpPr>
        <p:spPr>
          <a:xfrm>
            <a:off x="914400" y="379900"/>
            <a:ext cx="7483475" cy="4167808"/>
          </a:xfrm>
          <a:prstGeom prst="rect">
            <a:avLst/>
          </a:prstGeom>
        </p:spPr>
        <p:txBody>
          <a:bodyPr vert="horz" wrap="square" lIns="0" tIns="0" rIns="0" bIns="0" rtlCol="0">
            <a:spAutoFit/>
          </a:bodyPr>
          <a:lstStyle/>
          <a:p>
            <a:pPr marL="12700">
              <a:lnSpc>
                <a:spcPts val="6495"/>
              </a:lnSpc>
            </a:pPr>
            <a:r>
              <a:rPr lang="en-US" sz="5700" b="1" spc="-265" dirty="0">
                <a:solidFill>
                  <a:srgbClr val="ECCE18"/>
                </a:solidFill>
                <a:latin typeface="Century Gothic" panose="020B0502020202020204" pitchFamily="34" charset="0"/>
                <a:cs typeface="Gill Sans MT"/>
              </a:rPr>
              <a:t>Headline goes here</a:t>
            </a:r>
          </a:p>
          <a:p>
            <a:pPr marL="12700">
              <a:lnSpc>
                <a:spcPts val="6495"/>
              </a:lnSpc>
            </a:pPr>
            <a:r>
              <a:rPr lang="en-US" sz="5700" b="1" spc="-265" dirty="0">
                <a:solidFill>
                  <a:schemeClr val="bg1"/>
                </a:solidFill>
                <a:latin typeface="Century Gothic" panose="020B0502020202020204" pitchFamily="34" charset="0"/>
                <a:cs typeface="Gill Sans MT"/>
              </a:rPr>
              <a:t>Headline goes here</a:t>
            </a:r>
          </a:p>
          <a:p>
            <a:pPr marL="12700" marR="0" indent="0" algn="l" defTabSz="914400" rtl="0" eaLnBrk="1" fontAlgn="auto" latinLnBrk="0" hangingPunct="1">
              <a:lnSpc>
                <a:spcPts val="6495"/>
              </a:lnSpc>
              <a:spcBef>
                <a:spcPts val="0"/>
              </a:spcBef>
              <a:spcAft>
                <a:spcPts val="0"/>
              </a:spcAft>
              <a:buClrTx/>
              <a:buSzTx/>
              <a:buFontTx/>
              <a:buNone/>
              <a:tabLst/>
              <a:defRPr/>
            </a:pPr>
            <a:r>
              <a:rPr lang="en-US" sz="5700" b="0" spc="-265" dirty="0">
                <a:solidFill>
                  <a:srgbClr val="ECCE18"/>
                </a:solidFill>
                <a:latin typeface="Century Gothic" panose="020B0502020202020204" pitchFamily="34" charset="0"/>
                <a:cs typeface="Gill Sans MT"/>
              </a:rPr>
              <a:t>Headline goes here</a:t>
            </a:r>
            <a:endParaRPr lang="en-US" sz="5700" b="0" dirty="0">
              <a:solidFill>
                <a:srgbClr val="ECCE18"/>
              </a:solidFill>
              <a:latin typeface="Century Gothic" panose="020B0502020202020204" pitchFamily="34" charset="0"/>
              <a:cs typeface="Gill Sans MT"/>
            </a:endParaRPr>
          </a:p>
          <a:p>
            <a:pPr marL="12700">
              <a:lnSpc>
                <a:spcPts val="6495"/>
              </a:lnSpc>
            </a:pPr>
            <a:endParaRPr lang="en-US" sz="5700" dirty="0">
              <a:solidFill>
                <a:schemeClr val="bg1"/>
              </a:solidFill>
              <a:latin typeface="Century Gothic" panose="020B0502020202020204" pitchFamily="34" charset="0"/>
              <a:cs typeface="Gill Sans MT"/>
            </a:endParaRPr>
          </a:p>
          <a:p>
            <a:pPr marL="12700">
              <a:lnSpc>
                <a:spcPts val="6495"/>
              </a:lnSpc>
            </a:pPr>
            <a:endParaRPr sz="5700" dirty="0">
              <a:solidFill>
                <a:srgbClr val="1E185F"/>
              </a:solidFill>
              <a:latin typeface="Century Gothic" panose="020B0502020202020204" pitchFamily="34" charset="0"/>
              <a:cs typeface="Gill Sans MT"/>
            </a:endParaRPr>
          </a:p>
        </p:txBody>
      </p:sp>
      <p:sp>
        <p:nvSpPr>
          <p:cNvPr id="12" name="object 9"/>
          <p:cNvSpPr txBox="1"/>
          <p:nvPr userDrawn="1"/>
        </p:nvSpPr>
        <p:spPr>
          <a:xfrm>
            <a:off x="4495800" y="4572000"/>
            <a:ext cx="4493260" cy="1646605"/>
          </a:xfrm>
          <a:prstGeom prst="rect">
            <a:avLst/>
          </a:prstGeom>
        </p:spPr>
        <p:txBody>
          <a:bodyPr vert="horz" wrap="square" lIns="0" tIns="0" rIns="0" bIns="0" rtlCol="0">
            <a:spAutoFit/>
          </a:bodyPr>
          <a:lstStyle/>
          <a:p>
            <a:pPr marL="12700">
              <a:lnSpc>
                <a:spcPts val="2250"/>
              </a:lnSpc>
            </a:pPr>
            <a:r>
              <a:rPr sz="1600" dirty="0">
                <a:solidFill>
                  <a:srgbClr val="ECCE18"/>
                </a:solidFill>
                <a:latin typeface="Futura LT Pro Book"/>
                <a:cs typeface="Futura LT Pro Book"/>
              </a:rPr>
              <a:t>Author Name and Degree Here</a:t>
            </a:r>
          </a:p>
          <a:p>
            <a:pPr marL="12700">
              <a:lnSpc>
                <a:spcPts val="2250"/>
              </a:lnSpc>
            </a:pPr>
            <a:r>
              <a:rPr sz="1600" b="1" dirty="0">
                <a:solidFill>
                  <a:srgbClr val="ECCE18"/>
                </a:solidFill>
                <a:latin typeface="Futura LT Pro Book"/>
                <a:cs typeface="Futura LT Pro Book"/>
              </a:rPr>
              <a:t>MEASURE Evaluation</a:t>
            </a:r>
            <a:endParaRPr sz="1600" dirty="0">
              <a:solidFill>
                <a:srgbClr val="ECCE18"/>
              </a:solidFill>
              <a:latin typeface="Futura LT Pro Book"/>
              <a:cs typeface="Futura LT Pro Book"/>
            </a:endParaRPr>
          </a:p>
          <a:p>
            <a:pPr marL="12700">
              <a:lnSpc>
                <a:spcPct val="100000"/>
              </a:lnSpc>
            </a:pPr>
            <a:r>
              <a:rPr sz="1600" dirty="0">
                <a:solidFill>
                  <a:srgbClr val="ECCE18"/>
                </a:solidFill>
                <a:latin typeface="Futura LT Pro Book"/>
                <a:cs typeface="Futura LT Pro Book"/>
              </a:rPr>
              <a:t>Your organization here</a:t>
            </a:r>
          </a:p>
          <a:p>
            <a:pPr>
              <a:lnSpc>
                <a:spcPct val="100000"/>
              </a:lnSpc>
              <a:spcBef>
                <a:spcPts val="45"/>
              </a:spcBef>
            </a:pPr>
            <a:endParaRPr sz="1600" dirty="0">
              <a:solidFill>
                <a:srgbClr val="ECCE18"/>
              </a:solidFill>
              <a:latin typeface="Times New Roman"/>
              <a:cs typeface="Times New Roman"/>
            </a:endParaRPr>
          </a:p>
          <a:p>
            <a:pPr marL="12700">
              <a:lnSpc>
                <a:spcPts val="2200"/>
              </a:lnSpc>
            </a:pPr>
            <a:r>
              <a:rPr lang="en-US" sz="1600" dirty="0">
                <a:solidFill>
                  <a:srgbClr val="ECCE18"/>
                </a:solidFill>
                <a:latin typeface="Futura LT Pro Book"/>
                <a:cs typeface="Futura LT Pro Book"/>
              </a:rPr>
              <a:t>Date for presentation</a:t>
            </a:r>
            <a:r>
              <a:rPr lang="en-US" sz="1600" baseline="0" dirty="0">
                <a:solidFill>
                  <a:srgbClr val="ECCE18"/>
                </a:solidFill>
                <a:latin typeface="Futura LT Pro Book"/>
                <a:cs typeface="Futura LT Pro Book"/>
              </a:rPr>
              <a:t> if necessary</a:t>
            </a:r>
            <a:endParaRPr sz="1600" dirty="0">
              <a:solidFill>
                <a:srgbClr val="ECCE18"/>
              </a:solidFill>
              <a:latin typeface="Futura LT Pro Book"/>
              <a:cs typeface="Futura LT Pro Book"/>
            </a:endParaRPr>
          </a:p>
          <a:p>
            <a:pPr marL="12700">
              <a:lnSpc>
                <a:spcPts val="2200"/>
              </a:lnSpc>
            </a:pPr>
            <a:r>
              <a:rPr lang="en-US" sz="1600" b="1" dirty="0">
                <a:solidFill>
                  <a:srgbClr val="ECCE18"/>
                </a:solidFill>
                <a:latin typeface="Futura LT Pro Book"/>
                <a:cs typeface="Futura LT Pro Book"/>
              </a:rPr>
              <a:t>Name of meeting</a:t>
            </a:r>
            <a:endParaRPr sz="1600" dirty="0">
              <a:solidFill>
                <a:srgbClr val="ECCE18"/>
              </a:solidFill>
              <a:latin typeface="Futura LT Pro Book"/>
              <a:cs typeface="Futura LT Pro Book"/>
            </a:endParaRPr>
          </a:p>
        </p:txBody>
      </p:sp>
      <p:sp>
        <p:nvSpPr>
          <p:cNvPr id="8" name="Rectangle 7"/>
          <p:cNvSpPr>
            <a:spLocks noChangeArrowheads="1"/>
          </p:cNvSpPr>
          <p:nvPr userDrawn="1"/>
        </p:nvSpPr>
        <p:spPr bwMode="auto">
          <a:xfrm>
            <a:off x="-1087826" y="732736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5770174" y="6750269"/>
            <a:ext cx="2159599" cy="990600"/>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95800" y="6643295"/>
            <a:ext cx="1274374" cy="108959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Century Gothic" panose="020B0502020202020204" pitchFamily="34" charset="0"/>
              </a:defRPr>
            </a:lvl1pPr>
            <a:lvl2pPr>
              <a:defRPr sz="2400">
                <a:solidFill>
                  <a:schemeClr val="tx1"/>
                </a:solidFill>
                <a:latin typeface="Century Gothic" panose="020B0502020202020204" pitchFamily="34" charset="0"/>
              </a:defRPr>
            </a:lvl2pPr>
            <a:lvl3pPr>
              <a:defRPr sz="2000">
                <a:solidFill>
                  <a:schemeClr val="tx1"/>
                </a:solidFill>
                <a:latin typeface="Century Gothic" panose="020B0502020202020204" pitchFamily="34" charset="0"/>
              </a:defRPr>
            </a:lvl3pPr>
            <a:lvl4pPr>
              <a:defRPr>
                <a:solidFill>
                  <a:schemeClr val="tx1"/>
                </a:solidFill>
                <a:latin typeface="Century Gothic" panose="020B0502020202020204" pitchFamily="34" charset="0"/>
              </a:defRPr>
            </a:lvl4pPr>
            <a:lvl5pPr>
              <a:defRPr>
                <a:solidFill>
                  <a:schemeClr val="tx1"/>
                </a:solidFill>
                <a:latin typeface="Futura LT Pro Book" panose="020B05020202040203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611769" y="1039411"/>
            <a:ext cx="6629400" cy="1066800"/>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8586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98854" y="457200"/>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598854" y="1069181"/>
            <a:ext cx="6629400" cy="1147762"/>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
        <p:nvSpPr>
          <p:cNvPr id="5" name="Text Placeholder 4"/>
          <p:cNvSpPr>
            <a:spLocks noGrp="1"/>
          </p:cNvSpPr>
          <p:nvPr>
            <p:ph type="body" sz="quarter" idx="12" hasCustomPrompt="1"/>
          </p:nvPr>
        </p:nvSpPr>
        <p:spPr>
          <a:xfrm>
            <a:off x="598854" y="2819400"/>
            <a:ext cx="6781800" cy="2857500"/>
          </a:xfrm>
          <a:prstGeom prst="rect">
            <a:avLst/>
          </a:prstGeom>
        </p:spPr>
        <p:txBody>
          <a:bodyPr/>
          <a:lstStyle>
            <a:lvl1pPr>
              <a:defRPr sz="2800">
                <a:solidFill>
                  <a:schemeClr val="tx1"/>
                </a:solidFill>
                <a:latin typeface="Century Gothic" panose="020B0502020202020204" pitchFamily="34" charset="0"/>
              </a:defRPr>
            </a:lvl1pPr>
            <a:lvl2pPr marL="800100" indent="-342900">
              <a:buFont typeface="Arial" panose="020B0604020202020204" pitchFamily="34" charset="0"/>
              <a:buChar char="•"/>
              <a:defRPr sz="2400" baseline="0">
                <a:latin typeface="Century Gothic" panose="020B0502020202020204" pitchFamily="34" charset="0"/>
              </a:defRPr>
            </a:lvl2pPr>
            <a:lvl3pPr marL="1200150" indent="-285750">
              <a:buFont typeface="Arial" panose="020B0604020202020204" pitchFamily="34" charset="0"/>
              <a:buChar char="•"/>
              <a:defRPr>
                <a:latin typeface="Century Gothic" panose="020B0502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80427" y="342900"/>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680427" y="974834"/>
            <a:ext cx="6629400" cy="1147762"/>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
        <p:nvSpPr>
          <p:cNvPr id="4" name="Picture Placeholder 3"/>
          <p:cNvSpPr>
            <a:spLocks noGrp="1"/>
          </p:cNvSpPr>
          <p:nvPr>
            <p:ph type="pic" sz="quarter" idx="12"/>
          </p:nvPr>
        </p:nvSpPr>
        <p:spPr>
          <a:xfrm>
            <a:off x="685800" y="3276600"/>
            <a:ext cx="4038600" cy="3962400"/>
          </a:xfrm>
          <a:prstGeom prst="rect">
            <a:avLst/>
          </a:prstGeom>
        </p:spPr>
        <p:txBody>
          <a:bodyPr/>
          <a:lstStyle/>
          <a:p>
            <a:r>
              <a:rPr lang="en-US"/>
              <a:t>Click icon to add picture</a:t>
            </a:r>
          </a:p>
        </p:txBody>
      </p:sp>
      <p:sp>
        <p:nvSpPr>
          <p:cNvPr id="7" name="Picture Placeholder 6"/>
          <p:cNvSpPr>
            <a:spLocks noGrp="1"/>
          </p:cNvSpPr>
          <p:nvPr>
            <p:ph type="pic" sz="quarter" idx="13"/>
          </p:nvPr>
        </p:nvSpPr>
        <p:spPr>
          <a:xfrm>
            <a:off x="5017477" y="3276600"/>
            <a:ext cx="4191000" cy="3962400"/>
          </a:xfrm>
          <a:prstGeom prst="rect">
            <a:avLst/>
          </a:prstGeom>
        </p:spPr>
        <p:txBody>
          <a:bodyPr/>
          <a:lstStyle/>
          <a:p>
            <a:r>
              <a:rPr lang="en-US"/>
              <a:t>Click icon to add picture</a:t>
            </a:r>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2192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97784" y="1216819"/>
            <a:ext cx="6629400" cy="1147762"/>
          </a:xfrm>
          <a:prstGeom prst="rect">
            <a:avLst/>
          </a:prstGeom>
        </p:spPr>
        <p:txBody>
          <a:bodyPr/>
          <a:lstStyle>
            <a:lvl1pPr>
              <a:defRPr sz="4400" baseline="0">
                <a:solidFill>
                  <a:srgbClr val="301739"/>
                </a:solidFill>
                <a:latin typeface="Century Gothic" panose="020B0502020202020204" pitchFamily="34" charset="0"/>
              </a:defRPr>
            </a:lvl1pPr>
          </a:lstStyle>
          <a:p>
            <a:pPr lvl="0"/>
            <a:r>
              <a:rPr lang="en-US" dirty="0"/>
              <a:t>Title for art goes here</a:t>
            </a:r>
          </a:p>
        </p:txBody>
      </p:sp>
      <p:sp>
        <p:nvSpPr>
          <p:cNvPr id="7" name="Picture Placeholder 6"/>
          <p:cNvSpPr>
            <a:spLocks noGrp="1"/>
          </p:cNvSpPr>
          <p:nvPr>
            <p:ph type="pic" sz="quarter" idx="13"/>
          </p:nvPr>
        </p:nvSpPr>
        <p:spPr>
          <a:xfrm>
            <a:off x="5017477" y="2362200"/>
            <a:ext cx="4191000" cy="3962400"/>
          </a:xfrm>
          <a:prstGeom prst="rect">
            <a:avLst/>
          </a:prstGeom>
        </p:spPr>
        <p:txBody>
          <a:bodyPr/>
          <a:lstStyle/>
          <a:p>
            <a:r>
              <a:rPr lang="en-US"/>
              <a:t>Click icon to add picture</a:t>
            </a:r>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Century Gothic" panose="020B0502020202020204" pitchFamily="34" charset="0"/>
              </a:defRPr>
            </a:lvl1pPr>
            <a:lvl2pPr marL="800100" indent="-342900">
              <a:buFont typeface="Arial" panose="020B0604020202020204" pitchFamily="34" charset="0"/>
              <a:buChar char="•"/>
              <a:defRPr sz="2000">
                <a:latin typeface="Century Gothic" panose="020B0502020202020204" pitchFamily="34" charset="0"/>
              </a:defRPr>
            </a:lvl2pPr>
            <a:lvl3pPr marL="1200150" indent="-285750">
              <a:buFont typeface="Arial" panose="020B0604020202020204" pitchFamily="34" charset="0"/>
              <a:buChar char="•"/>
              <a:defRPr>
                <a:latin typeface="Century Gothic" panose="020B0502020202020204" pitchFamily="34" charset="0"/>
              </a:defRPr>
            </a:lvl3pPr>
            <a:lvl4pPr marL="1657350" indent="-285750">
              <a:buFont typeface="Arial" panose="020B0604020202020204" pitchFamily="34" charset="0"/>
              <a:buChar char="•"/>
              <a:defRPr>
                <a:latin typeface="Century Gothic" panose="020B0502020202020204" pitchFamily="34" charset="0"/>
              </a:defRPr>
            </a:lvl4pPr>
            <a:lvl5pPr marL="2114550" indent="-285750">
              <a:buFont typeface="Arial" panose="020B0604020202020204" pitchFamily="34" charset="0"/>
              <a:buChar char="•"/>
              <a:defRPr>
                <a:latin typeface="Century Gothic" panose="020B0502020202020204" pitchFamily="34"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533400" y="1143000"/>
            <a:ext cx="7696200" cy="1147762"/>
          </a:xfrm>
          <a:prstGeom prst="rect">
            <a:avLst/>
          </a:prstGeom>
        </p:spPr>
        <p:txBody>
          <a:bodyPr/>
          <a:lstStyle>
            <a:lvl1pPr algn="l">
              <a:defRPr sz="4400" baseline="0">
                <a:solidFill>
                  <a:srgbClr val="301739"/>
                </a:solidFill>
                <a:latin typeface="Century Gothic" panose="020B0502020202020204" pitchFamily="34" charset="0"/>
              </a:defRPr>
            </a:lvl1pPr>
          </a:lstStyle>
          <a:p>
            <a:pPr lvl="0"/>
            <a:r>
              <a:rPr lang="en-US" dirty="0"/>
              <a:t>Title for (</a:t>
            </a:r>
            <a:r>
              <a:rPr lang="en-US" dirty="0" err="1"/>
              <a:t>ch</a:t>
            </a:r>
            <a:r>
              <a:rPr lang="en-US" dirty="0"/>
              <a:t>)art goes here</a:t>
            </a:r>
          </a:p>
        </p:txBody>
      </p:sp>
      <p:sp>
        <p:nvSpPr>
          <p:cNvPr id="5" name="Picture Placeholder 4"/>
          <p:cNvSpPr>
            <a:spLocks noGrp="1"/>
          </p:cNvSpPr>
          <p:nvPr>
            <p:ph type="pic" sz="quarter" idx="12"/>
          </p:nvPr>
        </p:nvSpPr>
        <p:spPr>
          <a:xfrm>
            <a:off x="543732" y="2057400"/>
            <a:ext cx="8991600" cy="5486400"/>
          </a:xfrm>
          <a:prstGeom prst="rect">
            <a:avLst/>
          </a:prstGeom>
        </p:spPr>
        <p:txBody>
          <a:bodyPr/>
          <a:lstStyle/>
          <a:p>
            <a:r>
              <a:rPr lang="en-US"/>
              <a:t>Click icon to add picture</a:t>
            </a:r>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pPr marL="469900" lvl="1" algn="l">
              <a:lnSpc>
                <a:spcPts val="3400"/>
              </a:lnSpc>
            </a:pPr>
            <a:endParaRPr lang="en-US" sz="1800" dirty="0">
              <a:solidFill>
                <a:schemeClr val="bg1"/>
              </a:solidFill>
              <a:latin typeface="Futura LT Pro Book"/>
              <a:cs typeface="Futura LT Pro Book"/>
            </a:endParaRPr>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219200"/>
            <a:ext cx="10058400" cy="53310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solidFill>
                <a:srgbClr val="A7BF39"/>
              </a:solidFill>
            </a:endParaRPr>
          </a:p>
        </p:txBody>
      </p:sp>
      <p:sp>
        <p:nvSpPr>
          <p:cNvPr id="5" name="Rectangle 4"/>
          <p:cNvSpPr/>
          <p:nvPr userDrawn="1"/>
        </p:nvSpPr>
        <p:spPr>
          <a:xfrm>
            <a:off x="1066800" y="2971800"/>
            <a:ext cx="8077200" cy="2698175"/>
          </a:xfrm>
          <a:prstGeom prst="rect">
            <a:avLst/>
          </a:prstGeom>
        </p:spPr>
        <p:txBody>
          <a:bodyPr wrap="square">
            <a:spAutoFit/>
          </a:bodyPr>
          <a:lstStyle/>
          <a:p>
            <a:r>
              <a:rPr lang="en-US" sz="1800" spc="-100" dirty="0">
                <a:solidFill>
                  <a:schemeClr val="bg1"/>
                </a:solidFill>
                <a:latin typeface="Futura LT Pro Book" panose="020B0502020204020303"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spc="-100" dirty="0">
                <a:solidFill>
                  <a:srgbClr val="ECCE18"/>
                </a:solidFill>
                <a:latin typeface="Futura LT Pro Book" panose="020B0502020204020303" pitchFamily="34" charset="0"/>
                <a:cs typeface="Futura LT Pro Book"/>
              </a:rPr>
              <a:t>www.measureevaluation.org</a:t>
            </a:r>
          </a:p>
        </p:txBody>
      </p:sp>
      <p:sp>
        <p:nvSpPr>
          <p:cNvPr id="7" name="Rectangle 6"/>
          <p:cNvSpPr>
            <a:spLocks noChangeArrowheads="1"/>
          </p:cNvSpPr>
          <p:nvPr userDrawn="1"/>
        </p:nvSpPr>
        <p:spPr bwMode="auto">
          <a:xfrm>
            <a:off x="-173426" y="7332329"/>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6858000" y="6755238"/>
            <a:ext cx="2159599" cy="990600"/>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10200" y="6648264"/>
            <a:ext cx="1274374" cy="108959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2487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 id="2147483671" r:id="rId8"/>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12.jfif"/></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microsoft.com/office/2007/relationships/hdphoto" Target="../media/hdphoto2.wdp"/></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fi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bject 5">
            <a:extLst>
              <a:ext uri="{FF2B5EF4-FFF2-40B4-BE49-F238E27FC236}">
                <a16:creationId xmlns:a16="http://schemas.microsoft.com/office/drawing/2014/main" id="{25DC71E8-C63C-4F6B-A97C-EFB8E4323604}"/>
              </a:ext>
            </a:extLst>
          </p:cNvPr>
          <p:cNvSpPr/>
          <p:nvPr/>
        </p:nvSpPr>
        <p:spPr>
          <a:xfrm>
            <a:off x="0" y="1190824"/>
            <a:ext cx="10058400" cy="475680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24" name="object 9">
            <a:extLst>
              <a:ext uri="{FF2B5EF4-FFF2-40B4-BE49-F238E27FC236}">
                <a16:creationId xmlns:a16="http://schemas.microsoft.com/office/drawing/2014/main" id="{AEDB9294-876C-4318-BF81-BFBD678D5773}"/>
              </a:ext>
            </a:extLst>
          </p:cNvPr>
          <p:cNvSpPr txBox="1"/>
          <p:nvPr/>
        </p:nvSpPr>
        <p:spPr>
          <a:xfrm>
            <a:off x="838203" y="4419334"/>
            <a:ext cx="4190997" cy="884858"/>
          </a:xfrm>
          <a:prstGeom prst="rect">
            <a:avLst/>
          </a:prstGeom>
        </p:spPr>
        <p:txBody>
          <a:bodyPr vert="horz" wrap="square" lIns="0" tIns="0" rIns="0" bIns="0" rtlCol="0">
            <a:spAutoFit/>
          </a:bodyPr>
          <a:lstStyle/>
          <a:p>
            <a:pPr marL="12700">
              <a:lnSpc>
                <a:spcPts val="2250"/>
              </a:lnSpc>
            </a:pPr>
            <a:r>
              <a:rPr lang="en-US" sz="1600" dirty="0">
                <a:solidFill>
                  <a:srgbClr val="ECCE18"/>
                </a:solidFill>
                <a:latin typeface="Century Gothic" panose="020B0502020202020204" pitchFamily="34" charset="0"/>
                <a:cs typeface="Futura LT Pro Book"/>
              </a:rPr>
              <a:t>Developed by the GEMNet-Health Task Group on Curriculum for Postgraduate Evaluation Courses</a:t>
            </a:r>
            <a:endParaRPr sz="1600" dirty="0">
              <a:solidFill>
                <a:srgbClr val="ECCE18"/>
              </a:solidFill>
              <a:latin typeface="Century Gothic" panose="020B0502020202020204" pitchFamily="34" charset="0"/>
              <a:cs typeface="Futura LT Pro Book"/>
            </a:endParaRPr>
          </a:p>
        </p:txBody>
      </p:sp>
      <p:pic>
        <p:nvPicPr>
          <p:cNvPr id="25" name="Picture 24">
            <a:extLst>
              <a:ext uri="{FF2B5EF4-FFF2-40B4-BE49-F238E27FC236}">
                <a16:creationId xmlns:a16="http://schemas.microsoft.com/office/drawing/2014/main" id="{DB928845-B29F-4D7A-8250-AF7080C5DC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417" y="6248329"/>
            <a:ext cx="5805565" cy="1280160"/>
          </a:xfrm>
          <a:prstGeom prst="rect">
            <a:avLst/>
          </a:prstGeom>
        </p:spPr>
      </p:pic>
      <p:pic>
        <p:nvPicPr>
          <p:cNvPr id="26" name="Picture 25">
            <a:extLst>
              <a:ext uri="{FF2B5EF4-FFF2-40B4-BE49-F238E27FC236}">
                <a16:creationId xmlns:a16="http://schemas.microsoft.com/office/drawing/2014/main" id="{9CA0F619-2732-497E-A42A-E95663EE27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51419"/>
          <a:stretch/>
        </p:blipFill>
        <p:spPr>
          <a:xfrm>
            <a:off x="6248401" y="1824772"/>
            <a:ext cx="3429000" cy="3468588"/>
          </a:xfrm>
          <a:prstGeom prst="ellipse">
            <a:avLst/>
          </a:prstGeom>
          <a:ln w="31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 name="object 3"/>
          <p:cNvSpPr/>
          <p:nvPr/>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8" name="object 8"/>
          <p:cNvSpPr txBox="1"/>
          <p:nvPr/>
        </p:nvSpPr>
        <p:spPr>
          <a:xfrm>
            <a:off x="838203" y="1524000"/>
            <a:ext cx="8534395" cy="2251899"/>
          </a:xfrm>
          <a:prstGeom prst="rect">
            <a:avLst/>
          </a:prstGeom>
        </p:spPr>
        <p:txBody>
          <a:bodyPr vert="horz" wrap="square" lIns="0" tIns="0" rIns="0" bIns="0" rtlCol="0">
            <a:spAutoFit/>
          </a:bodyPr>
          <a:lstStyle/>
          <a:p>
            <a:pPr marL="12700">
              <a:lnSpc>
                <a:spcPts val="6495"/>
              </a:lnSpc>
            </a:pPr>
            <a:r>
              <a:rPr lang="en-US" sz="5000" b="1" spc="-100" dirty="0">
                <a:solidFill>
                  <a:srgbClr val="ECCE18"/>
                </a:solidFill>
                <a:latin typeface="Century Gothic" panose="020B0502020202020204" pitchFamily="34" charset="0"/>
                <a:cs typeface="Gill Sans MT"/>
              </a:rPr>
              <a:t>MODULE 6: </a:t>
            </a:r>
          </a:p>
          <a:p>
            <a:pPr marL="12700"/>
            <a:r>
              <a:rPr lang="en-US" sz="3800" spc="-100" dirty="0">
                <a:solidFill>
                  <a:srgbClr val="ECCE18"/>
                </a:solidFill>
                <a:latin typeface="Century Gothic" panose="020B0502020202020204" pitchFamily="34" charset="0"/>
                <a:cs typeface="Gill Sans MT"/>
              </a:rPr>
              <a:t>Evaluating Results</a:t>
            </a:r>
            <a:endParaRPr lang="en-US" sz="5700" dirty="0">
              <a:solidFill>
                <a:srgbClr val="ECCE18"/>
              </a:solidFill>
              <a:latin typeface="Futura Lt BT" panose="020B0402020204020303" pitchFamily="34" charset="0"/>
              <a:cs typeface="Gill Sans MT"/>
            </a:endParaRPr>
          </a:p>
          <a:p>
            <a:pPr marL="12700">
              <a:lnSpc>
                <a:spcPts val="6495"/>
              </a:lnSpc>
            </a:pPr>
            <a:endParaRPr sz="5700" dirty="0">
              <a:solidFill>
                <a:schemeClr val="bg1"/>
              </a:solidFill>
              <a:latin typeface="Futura Lt BT" panose="020B0402020204020303" pitchFamily="34" charset="0"/>
              <a:cs typeface="Gill Sans MT"/>
            </a:endParaRPr>
          </a:p>
        </p:txBody>
      </p:sp>
      <p:sp>
        <p:nvSpPr>
          <p:cNvPr id="6" name="Rectangle 1"/>
          <p:cNvSpPr>
            <a:spLocks noChangeArrowheads="1"/>
          </p:cNvSpPr>
          <p:nvPr/>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2"/>
          <p:cNvSpPr>
            <a:spLocks noChangeArrowheads="1"/>
          </p:cNvSpPr>
          <p:nvPr/>
        </p:nvSpPr>
        <p:spPr bwMode="auto">
          <a:xfrm>
            <a:off x="-3620356" y="698506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0" name="Rectangle 9"/>
          <p:cNvSpPr>
            <a:spLocks noChangeArrowheads="1"/>
          </p:cNvSpPr>
          <p:nvPr/>
        </p:nvSpPr>
        <p:spPr bwMode="auto">
          <a:xfrm>
            <a:off x="-549928" y="734385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3" name="TextBox 7">
            <a:extLst>
              <a:ext uri="{FF2B5EF4-FFF2-40B4-BE49-F238E27FC236}">
                <a16:creationId xmlns:a16="http://schemas.microsoft.com/office/drawing/2014/main" id="{B4B7FD8B-00D2-43B5-93D6-A8503FAE16D2}"/>
              </a:ext>
            </a:extLst>
          </p:cNvPr>
          <p:cNvSpPr txBox="1">
            <a:spLocks noChangeArrowheads="1"/>
          </p:cNvSpPr>
          <p:nvPr/>
        </p:nvSpPr>
        <p:spPr bwMode="auto">
          <a:xfrm>
            <a:off x="76211" y="249238"/>
            <a:ext cx="990598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altLang="en-US" sz="2200" b="1" dirty="0">
                <a:solidFill>
                  <a:schemeClr val="bg1"/>
                </a:solidFill>
                <a:latin typeface="Century Gothic" charset="0"/>
                <a:ea typeface="Century Gothic" charset="0"/>
                <a:cs typeface="Century Gothic" charset="0"/>
              </a:rPr>
              <a:t>					</a:t>
            </a:r>
            <a:r>
              <a:rPr lang="en-US" altLang="en-US" sz="2400" b="1" dirty="0">
                <a:solidFill>
                  <a:schemeClr val="bg1"/>
                </a:solidFill>
                <a:latin typeface="Century Gothic" charset="0"/>
                <a:ea typeface="Century Gothic" charset="0"/>
                <a:cs typeface="Century Gothic" charset="0"/>
              </a:rPr>
              <a:t>Evaluation of Health Programs</a:t>
            </a:r>
            <a:r>
              <a:rPr lang="en-US" altLang="en-US" sz="2400" b="1" dirty="0">
                <a:solidFill>
                  <a:schemeClr val="bg1"/>
                </a:solidFill>
                <a:ea typeface="Century Gothic" charset="0"/>
              </a:rPr>
              <a:t>						</a:t>
            </a:r>
            <a:r>
              <a:rPr lang="en-US" altLang="en-US" sz="2400" dirty="0">
                <a:solidFill>
                  <a:schemeClr val="bg1"/>
                </a:solidFill>
                <a:latin typeface="Century Gothic" charset="0"/>
                <a:ea typeface="Century Gothic" charset="0"/>
                <a:cs typeface="Century Gothic" charset="0"/>
              </a:rPr>
              <a:t>A Postgraduate Overview Course</a:t>
            </a:r>
          </a:p>
        </p:txBody>
      </p:sp>
    </p:spTree>
    <p:extLst>
      <p:ext uri="{BB962C8B-B14F-4D97-AF65-F5344CB8AC3E}">
        <p14:creationId xmlns:p14="http://schemas.microsoft.com/office/powerpoint/2010/main" val="2547022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5BB54-8B1E-47C2-83F2-C2FB7B85090E}"/>
              </a:ext>
            </a:extLst>
          </p:cNvPr>
          <p:cNvSpPr>
            <a:spLocks noGrp="1"/>
          </p:cNvSpPr>
          <p:nvPr>
            <p:ph type="title"/>
          </p:nvPr>
        </p:nvSpPr>
        <p:spPr/>
        <p:txBody>
          <a:bodyPr/>
          <a:lstStyle/>
          <a:p>
            <a:r>
              <a:rPr lang="en-US" dirty="0"/>
              <a:t>M&amp;E Plan: Components</a:t>
            </a:r>
          </a:p>
        </p:txBody>
      </p:sp>
      <p:sp>
        <p:nvSpPr>
          <p:cNvPr id="4" name="Text Placeholder 3">
            <a:extLst>
              <a:ext uri="{FF2B5EF4-FFF2-40B4-BE49-F238E27FC236}">
                <a16:creationId xmlns:a16="http://schemas.microsoft.com/office/drawing/2014/main" id="{DFF261E3-29B6-42D9-9B24-634A777FCA14}"/>
              </a:ext>
            </a:extLst>
          </p:cNvPr>
          <p:cNvSpPr>
            <a:spLocks noGrp="1"/>
          </p:cNvSpPr>
          <p:nvPr>
            <p:ph type="body" sz="quarter" idx="11"/>
          </p:nvPr>
        </p:nvSpPr>
        <p:spPr>
          <a:xfrm>
            <a:off x="1066800" y="2106210"/>
            <a:ext cx="8206154" cy="5208989"/>
          </a:xfrm>
        </p:spPr>
        <p:txBody>
          <a:bodyPr/>
          <a:lstStyle/>
          <a:p>
            <a:pPr marL="469900" indent="-457200">
              <a:spcAft>
                <a:spcPts val="1200"/>
              </a:spcAft>
              <a:buClr>
                <a:srgbClr val="C00000"/>
              </a:buClr>
              <a:buFont typeface="Wingdings" panose="05000000000000000000" pitchFamily="2" charset="2"/>
              <a:buChar char="§"/>
            </a:pPr>
            <a:r>
              <a:rPr lang="en-US" sz="3200" spc="-140" dirty="0">
                <a:solidFill>
                  <a:srgbClr val="231F20"/>
                </a:solidFill>
                <a:cs typeface="Futura LT Pro Book"/>
              </a:rPr>
              <a:t>Program context</a:t>
            </a:r>
          </a:p>
          <a:p>
            <a:pPr marL="927100" lvl="1" indent="-457200">
              <a:spcAft>
                <a:spcPts val="600"/>
              </a:spcAft>
              <a:buSzPct val="115000"/>
              <a:buFont typeface="Arial" panose="020B0604020202020204" pitchFamily="34" charset="0"/>
              <a:buChar char="•"/>
            </a:pPr>
            <a:r>
              <a:rPr lang="en-US" sz="2800" spc="-140" dirty="0">
                <a:solidFill>
                  <a:srgbClr val="231F20"/>
                </a:solidFill>
                <a:latin typeface="Century Gothic" panose="020B0502020202020204" pitchFamily="34" charset="0"/>
                <a:cs typeface="Futura LT Pro Book"/>
              </a:rPr>
              <a:t>Geographic area</a:t>
            </a:r>
          </a:p>
          <a:p>
            <a:pPr marL="927100" lvl="1" indent="-457200">
              <a:spcAft>
                <a:spcPts val="600"/>
              </a:spcAft>
              <a:buSzPct val="115000"/>
              <a:buFont typeface="Arial" panose="020B0604020202020204" pitchFamily="34" charset="0"/>
              <a:buChar char="•"/>
            </a:pPr>
            <a:r>
              <a:rPr lang="en-US" sz="2800" spc="-140" dirty="0">
                <a:solidFill>
                  <a:srgbClr val="231F20"/>
                </a:solidFill>
                <a:latin typeface="Century Gothic" panose="020B0502020202020204" pitchFamily="34" charset="0"/>
                <a:cs typeface="Futura LT Pro Book"/>
              </a:rPr>
              <a:t>Scope of program (National?</a:t>
            </a:r>
            <a:br>
              <a:rPr lang="en-US" sz="2800" spc="-140" dirty="0">
                <a:solidFill>
                  <a:srgbClr val="231F20"/>
                </a:solidFill>
                <a:latin typeface="Century Gothic" panose="020B0502020202020204" pitchFamily="34" charset="0"/>
                <a:cs typeface="Futura LT Pro Book"/>
              </a:rPr>
            </a:br>
            <a:r>
              <a:rPr lang="en-US" sz="2800" spc="-140" dirty="0">
                <a:solidFill>
                  <a:srgbClr val="231F20"/>
                </a:solidFill>
                <a:latin typeface="Century Gothic" panose="020B0502020202020204" pitchFamily="34" charset="0"/>
                <a:cs typeface="Futura LT Pro Book"/>
              </a:rPr>
              <a:t> Community-based?)</a:t>
            </a:r>
          </a:p>
          <a:p>
            <a:pPr marL="469900" indent="-457200">
              <a:spcAft>
                <a:spcPts val="1200"/>
              </a:spcAft>
              <a:buClr>
                <a:srgbClr val="C00000"/>
              </a:buClr>
              <a:buFont typeface="Wingdings" panose="05000000000000000000" pitchFamily="2" charset="2"/>
              <a:buChar char="§"/>
            </a:pPr>
            <a:r>
              <a:rPr lang="en-US" sz="3200" spc="-140" dirty="0">
                <a:solidFill>
                  <a:srgbClr val="231F20"/>
                </a:solidFill>
                <a:cs typeface="Futura LT Pro Book"/>
              </a:rPr>
              <a:t>Purpose of the plan</a:t>
            </a:r>
          </a:p>
          <a:p>
            <a:pPr marL="469900" indent="-457200">
              <a:spcAft>
                <a:spcPts val="1200"/>
              </a:spcAft>
              <a:buClr>
                <a:srgbClr val="C00000"/>
              </a:buClr>
              <a:buFont typeface="Wingdings" panose="05000000000000000000" pitchFamily="2" charset="2"/>
              <a:buChar char="§"/>
            </a:pPr>
            <a:r>
              <a:rPr lang="en-US" sz="3200" spc="-140" dirty="0">
                <a:solidFill>
                  <a:srgbClr val="231F20"/>
                </a:solidFill>
                <a:cs typeface="Futura LT Pro Book"/>
              </a:rPr>
              <a:t>Description of development process</a:t>
            </a:r>
          </a:p>
          <a:p>
            <a:pPr marL="927100" lvl="1" indent="-457200">
              <a:spcAft>
                <a:spcPts val="600"/>
              </a:spcAft>
              <a:buSzPct val="115000"/>
              <a:buFont typeface="Arial" panose="020B0604020202020204" pitchFamily="34" charset="0"/>
              <a:buChar char="•"/>
            </a:pPr>
            <a:r>
              <a:rPr lang="en-US" sz="2800" spc="-140" dirty="0">
                <a:solidFill>
                  <a:srgbClr val="231F20"/>
                </a:solidFill>
                <a:latin typeface="Century Gothic" panose="020B0502020202020204" pitchFamily="34" charset="0"/>
                <a:cs typeface="Futura LT Pro Book"/>
              </a:rPr>
              <a:t>Stakeholders</a:t>
            </a:r>
          </a:p>
          <a:p>
            <a:pPr marL="927100" lvl="1" indent="-457200">
              <a:spcAft>
                <a:spcPts val="600"/>
              </a:spcAft>
              <a:buSzPct val="115000"/>
              <a:buFont typeface="Arial" panose="020B0604020202020204" pitchFamily="34" charset="0"/>
              <a:buChar char="•"/>
            </a:pPr>
            <a:r>
              <a:rPr lang="en-US" sz="2800" spc="-140" dirty="0">
                <a:solidFill>
                  <a:srgbClr val="231F20"/>
                </a:solidFill>
                <a:latin typeface="Century Gothic" panose="020B0502020202020204" pitchFamily="34" charset="0"/>
                <a:cs typeface="Futura LT Pro Book"/>
              </a:rPr>
              <a:t>Consensus process</a:t>
            </a:r>
          </a:p>
          <a:p>
            <a:endParaRPr lang="en-US" altLang="en-US" sz="3000" dirty="0"/>
          </a:p>
        </p:txBody>
      </p:sp>
      <p:sp>
        <p:nvSpPr>
          <p:cNvPr id="7" name="Text Placeholder 3">
            <a:extLst>
              <a:ext uri="{FF2B5EF4-FFF2-40B4-BE49-F238E27FC236}">
                <a16:creationId xmlns:a16="http://schemas.microsoft.com/office/drawing/2014/main" id="{35BE14D8-D4D9-4C52-8070-CC0573C5FAA1}"/>
              </a:ext>
            </a:extLst>
          </p:cNvPr>
          <p:cNvSpPr txBox="1">
            <a:spLocks/>
          </p:cNvSpPr>
          <p:nvPr/>
        </p:nvSpPr>
        <p:spPr>
          <a:xfrm>
            <a:off x="611769" y="1143000"/>
            <a:ext cx="6629400" cy="1066800"/>
          </a:xfrm>
          <a:prstGeom prst="rect">
            <a:avLst/>
          </a:prstGeom>
        </p:spPr>
        <p:txBody>
          <a:bodyPr/>
          <a:lstStyle>
            <a:lvl1pPr marL="0" eaLnBrk="1" hangingPunct="1">
              <a:defRPr sz="4400">
                <a:solidFill>
                  <a:srgbClr val="301739"/>
                </a:solidFill>
                <a:latin typeface="Century Gothic" panose="020B0502020202020204" pitchFamily="34" charset="0"/>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kern="0" dirty="0"/>
              <a:t>1. Introduction</a:t>
            </a:r>
          </a:p>
        </p:txBody>
      </p:sp>
    </p:spTree>
    <p:extLst>
      <p:ext uri="{BB962C8B-B14F-4D97-AF65-F5344CB8AC3E}">
        <p14:creationId xmlns:p14="http://schemas.microsoft.com/office/powerpoint/2010/main" val="194289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5BB54-8B1E-47C2-83F2-C2FB7B85090E}"/>
              </a:ext>
            </a:extLst>
          </p:cNvPr>
          <p:cNvSpPr>
            <a:spLocks noGrp="1"/>
          </p:cNvSpPr>
          <p:nvPr>
            <p:ph type="title"/>
          </p:nvPr>
        </p:nvSpPr>
        <p:spPr>
          <a:xfrm>
            <a:off x="598854" y="533400"/>
            <a:ext cx="8674100" cy="1524000"/>
          </a:xfrm>
        </p:spPr>
        <p:txBody>
          <a:bodyPr/>
          <a:lstStyle/>
          <a:p>
            <a:pPr marL="12700" lvl="0" algn="l" rtl="0">
              <a:lnSpc>
                <a:spcPts val="5000"/>
              </a:lnSpc>
            </a:pPr>
            <a:r>
              <a:rPr lang="en-US" dirty="0"/>
              <a:t>M&amp;E Plan: Components</a:t>
            </a:r>
            <a:br>
              <a:rPr lang="en-US" dirty="0"/>
            </a:br>
            <a:r>
              <a:rPr lang="en-US" sz="4400" b="0" kern="1200" spc="-180" dirty="0">
                <a:solidFill>
                  <a:srgbClr val="301739"/>
                </a:solidFill>
                <a:ea typeface="+mn-ea"/>
                <a:cs typeface="Gill Sans MT"/>
              </a:rPr>
              <a:t>2. Program description</a:t>
            </a:r>
            <a:br>
              <a:rPr lang="en-US" sz="4400" b="0" kern="1200" dirty="0">
                <a:solidFill>
                  <a:srgbClr val="1E1860"/>
                </a:solidFill>
                <a:ea typeface="+mn-ea"/>
                <a:cs typeface="Gill Sans MT"/>
              </a:rPr>
            </a:br>
            <a:endParaRPr lang="en-US" dirty="0"/>
          </a:p>
        </p:txBody>
      </p:sp>
      <p:sp>
        <p:nvSpPr>
          <p:cNvPr id="4" name="Text Placeholder 3">
            <a:extLst>
              <a:ext uri="{FF2B5EF4-FFF2-40B4-BE49-F238E27FC236}">
                <a16:creationId xmlns:a16="http://schemas.microsoft.com/office/drawing/2014/main" id="{DFF261E3-29B6-42D9-9B24-634A777FCA14}"/>
              </a:ext>
            </a:extLst>
          </p:cNvPr>
          <p:cNvSpPr>
            <a:spLocks noGrp="1"/>
          </p:cNvSpPr>
          <p:nvPr>
            <p:ph type="body" sz="quarter" idx="11"/>
          </p:nvPr>
        </p:nvSpPr>
        <p:spPr>
          <a:xfrm>
            <a:off x="1003300" y="2209800"/>
            <a:ext cx="8674100" cy="5105400"/>
          </a:xfrm>
        </p:spPr>
        <p:txBody>
          <a:bodyPr/>
          <a:lstStyle/>
          <a:p>
            <a:pPr marL="469900" indent="-457200">
              <a:spcAft>
                <a:spcPts val="1200"/>
              </a:spcAft>
              <a:buClr>
                <a:srgbClr val="C00000"/>
              </a:buClr>
              <a:buFont typeface="Wingdings" panose="05000000000000000000" pitchFamily="2" charset="2"/>
              <a:buChar char="§"/>
            </a:pPr>
            <a:r>
              <a:rPr lang="en-US" sz="3200" spc="-140" dirty="0">
                <a:solidFill>
                  <a:srgbClr val="231F20"/>
                </a:solidFill>
                <a:cs typeface="Futura LT Pro Book"/>
              </a:rPr>
              <a:t>Program statements</a:t>
            </a:r>
          </a:p>
          <a:p>
            <a:pPr marL="927100" lvl="1" indent="-457200">
              <a:spcAft>
                <a:spcPts val="600"/>
              </a:spcAft>
              <a:buSzPct val="115000"/>
              <a:buFont typeface="Arial" panose="020B0604020202020204" pitchFamily="34" charset="0"/>
              <a:buChar char="•"/>
            </a:pPr>
            <a:r>
              <a:rPr lang="en-US" sz="2800" spc="-140" dirty="0">
                <a:solidFill>
                  <a:srgbClr val="231F20"/>
                </a:solidFill>
                <a:latin typeface="Century Gothic" panose="020B0502020202020204" pitchFamily="34" charset="0"/>
                <a:cs typeface="Futura LT Pro Book"/>
              </a:rPr>
              <a:t>What is the nature of the health-related issue being addressed?</a:t>
            </a:r>
          </a:p>
          <a:p>
            <a:pPr marL="469900" indent="-457200">
              <a:spcAft>
                <a:spcPts val="1200"/>
              </a:spcAft>
              <a:buClr>
                <a:srgbClr val="C00000"/>
              </a:buClr>
              <a:buFont typeface="Wingdings" panose="05000000000000000000" pitchFamily="2" charset="2"/>
              <a:buChar char="§"/>
            </a:pPr>
            <a:r>
              <a:rPr lang="en-US" sz="3200" spc="-140" dirty="0">
                <a:solidFill>
                  <a:srgbClr val="231F20"/>
                </a:solidFill>
                <a:cs typeface="Futura LT Pro Book"/>
              </a:rPr>
              <a:t>Goal and objectives</a:t>
            </a:r>
          </a:p>
          <a:p>
            <a:pPr marL="927100" lvl="1" indent="-457200">
              <a:spcAft>
                <a:spcPts val="600"/>
              </a:spcAft>
              <a:buSzPct val="115000"/>
              <a:buFont typeface="Arial" panose="020B0604020202020204" pitchFamily="34" charset="0"/>
              <a:buChar char="•"/>
            </a:pPr>
            <a:r>
              <a:rPr lang="en-US" sz="2800" spc="-140" dirty="0">
                <a:solidFill>
                  <a:srgbClr val="231F20"/>
                </a:solidFill>
                <a:latin typeface="Century Gothic" panose="020B0502020202020204" pitchFamily="34" charset="0"/>
                <a:cs typeface="Futura LT Pro Book"/>
              </a:rPr>
              <a:t>What is the ultimate outcome of the program? (goal)</a:t>
            </a:r>
          </a:p>
          <a:p>
            <a:pPr marL="927100" lvl="1" indent="-457200">
              <a:spcAft>
                <a:spcPts val="600"/>
              </a:spcAft>
              <a:buSzPct val="115000"/>
              <a:buFont typeface="Arial" panose="020B0604020202020204" pitchFamily="34" charset="0"/>
              <a:buChar char="•"/>
            </a:pPr>
            <a:r>
              <a:rPr lang="en-US" sz="2800" spc="-140" dirty="0">
                <a:solidFill>
                  <a:srgbClr val="231F20"/>
                </a:solidFill>
                <a:latin typeface="Century Gothic" panose="020B0502020202020204" pitchFamily="34" charset="0"/>
                <a:cs typeface="Futura LT Pro Book"/>
              </a:rPr>
              <a:t>What are the shorter-term aims (objectives)</a:t>
            </a:r>
          </a:p>
          <a:p>
            <a:pPr marL="469900" indent="-457200">
              <a:spcAft>
                <a:spcPts val="1200"/>
              </a:spcAft>
              <a:buClr>
                <a:srgbClr val="C00000"/>
              </a:buClr>
              <a:buFont typeface="Wingdings" panose="05000000000000000000" pitchFamily="2" charset="2"/>
              <a:buChar char="§"/>
            </a:pPr>
            <a:r>
              <a:rPr lang="en-US" sz="3200" spc="-140" dirty="0">
                <a:solidFill>
                  <a:srgbClr val="231F20"/>
                </a:solidFill>
                <a:cs typeface="Futura LT Pro Book"/>
              </a:rPr>
              <a:t>Program description</a:t>
            </a:r>
          </a:p>
          <a:p>
            <a:pPr marL="927100" lvl="1" indent="-457200">
              <a:spcAft>
                <a:spcPts val="600"/>
              </a:spcAft>
              <a:buSzPct val="115000"/>
              <a:buFont typeface="Arial" panose="020B0604020202020204" pitchFamily="34" charset="0"/>
              <a:buChar char="•"/>
            </a:pPr>
            <a:r>
              <a:rPr lang="en-US" sz="2800" spc="-140" dirty="0">
                <a:solidFill>
                  <a:srgbClr val="231F20"/>
                </a:solidFill>
                <a:latin typeface="Century Gothic" panose="020B0502020202020204" pitchFamily="34" charset="0"/>
                <a:cs typeface="Futura LT Pro Book"/>
              </a:rPr>
              <a:t>Intervention(s), geographic scope, target population, duration</a:t>
            </a:r>
          </a:p>
          <a:p>
            <a:endParaRPr lang="en-US" altLang="en-US" sz="3000" dirty="0"/>
          </a:p>
        </p:txBody>
      </p:sp>
    </p:spTree>
    <p:extLst>
      <p:ext uri="{BB962C8B-B14F-4D97-AF65-F5344CB8AC3E}">
        <p14:creationId xmlns:p14="http://schemas.microsoft.com/office/powerpoint/2010/main" val="115014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533400"/>
            <a:ext cx="8674100" cy="1143000"/>
          </a:xfrm>
        </p:spPr>
        <p:txBody>
          <a:bodyPr/>
          <a:lstStyle/>
          <a:p>
            <a:pPr marL="12700" lvl="0" algn="l" rtl="0">
              <a:lnSpc>
                <a:spcPts val="5000"/>
              </a:lnSpc>
            </a:pPr>
            <a:r>
              <a:rPr lang="en-US" dirty="0"/>
              <a:t>M&amp;E Plan: Components</a:t>
            </a:r>
            <a:br>
              <a:rPr lang="en-US" dirty="0"/>
            </a:br>
            <a:r>
              <a:rPr lang="en-US" sz="4400" b="0" kern="1200" spc="-180" dirty="0">
                <a:solidFill>
                  <a:srgbClr val="301739"/>
                </a:solidFill>
                <a:ea typeface="+mn-ea"/>
                <a:cs typeface="Gill Sans MT"/>
              </a:rPr>
              <a:t>2. Program description –</a:t>
            </a:r>
            <a:br>
              <a:rPr lang="en-US" sz="4400" b="0" kern="1200" spc="-180" dirty="0">
                <a:solidFill>
                  <a:srgbClr val="301739"/>
                </a:solidFill>
                <a:ea typeface="+mn-ea"/>
                <a:cs typeface="Gill Sans MT"/>
              </a:rPr>
            </a:br>
            <a:r>
              <a:rPr lang="en-US" sz="4400" b="0" kern="1200" spc="-180" dirty="0">
                <a:solidFill>
                  <a:srgbClr val="301739"/>
                </a:solidFill>
                <a:ea typeface="+mn-ea"/>
                <a:cs typeface="Gill Sans MT"/>
              </a:rPr>
              <a:t>Goal and objectives</a:t>
            </a:r>
            <a:br>
              <a:rPr lang="en-US" sz="4400" b="0" kern="1200" dirty="0">
                <a:solidFill>
                  <a:srgbClr val="1E1860"/>
                </a:solidFill>
                <a:ea typeface="+mn-ea"/>
                <a:cs typeface="Gill Sans MT"/>
              </a:rPr>
            </a:br>
            <a:endParaRPr lang="en-US" dirty="0"/>
          </a:p>
        </p:txBody>
      </p:sp>
      <p:sp>
        <p:nvSpPr>
          <p:cNvPr id="9" name="Text Placeholder 3">
            <a:extLst>
              <a:ext uri="{FF2B5EF4-FFF2-40B4-BE49-F238E27FC236}">
                <a16:creationId xmlns:a16="http://schemas.microsoft.com/office/drawing/2014/main" id="{118F977B-6C3C-44DC-A2CD-4666831452F9}"/>
              </a:ext>
            </a:extLst>
          </p:cNvPr>
          <p:cNvSpPr>
            <a:spLocks noGrp="1"/>
          </p:cNvSpPr>
          <p:nvPr>
            <p:ph type="body" sz="quarter" idx="11"/>
          </p:nvPr>
        </p:nvSpPr>
        <p:spPr>
          <a:xfrm>
            <a:off x="1003300" y="2667000"/>
            <a:ext cx="8674100" cy="4648200"/>
          </a:xfrm>
        </p:spPr>
        <p:txBody>
          <a:bodyPr/>
          <a:lstStyle/>
          <a:p>
            <a:pPr marL="457200" indent="-457200">
              <a:buFont typeface="Arial" panose="020B0604020202020204" pitchFamily="34" charset="0"/>
              <a:buChar char="•"/>
            </a:pPr>
            <a:endParaRPr lang="en-US" sz="3400" b="1" spc="-140" dirty="0">
              <a:solidFill>
                <a:srgbClr val="231F20"/>
              </a:solidFill>
              <a:cs typeface="Futura LT Pro Book"/>
            </a:endParaRPr>
          </a:p>
          <a:p>
            <a:r>
              <a:rPr lang="en-US" sz="4000" b="1" spc="-140" dirty="0">
                <a:solidFill>
                  <a:srgbClr val="231F20"/>
                </a:solidFill>
                <a:cs typeface="Futura LT Pro Book"/>
              </a:rPr>
              <a:t>S</a:t>
            </a:r>
            <a:r>
              <a:rPr lang="en-US" sz="4000" spc="-140" dirty="0">
                <a:solidFill>
                  <a:srgbClr val="231F20"/>
                </a:solidFill>
                <a:cs typeface="Futura LT Pro Book"/>
              </a:rPr>
              <a:t>pecific</a:t>
            </a:r>
          </a:p>
          <a:p>
            <a:r>
              <a:rPr lang="en-US" sz="4000" b="1" spc="-140" dirty="0">
                <a:solidFill>
                  <a:srgbClr val="231F20"/>
                </a:solidFill>
                <a:cs typeface="Futura LT Pro Book"/>
              </a:rPr>
              <a:t>M</a:t>
            </a:r>
            <a:r>
              <a:rPr lang="en-US" sz="4000" spc="-140" dirty="0">
                <a:solidFill>
                  <a:srgbClr val="231F20"/>
                </a:solidFill>
                <a:cs typeface="Futura LT Pro Book"/>
              </a:rPr>
              <a:t>easurable </a:t>
            </a:r>
          </a:p>
          <a:p>
            <a:r>
              <a:rPr lang="en-US" sz="4000" b="1" spc="-140" dirty="0">
                <a:solidFill>
                  <a:srgbClr val="231F20"/>
                </a:solidFill>
                <a:cs typeface="Futura LT Pro Book"/>
              </a:rPr>
              <a:t>A</a:t>
            </a:r>
            <a:r>
              <a:rPr lang="en-US" sz="4000" spc="-140" dirty="0">
                <a:solidFill>
                  <a:srgbClr val="231F20"/>
                </a:solidFill>
                <a:cs typeface="Futura LT Pro Book"/>
              </a:rPr>
              <a:t>ction-oriented</a:t>
            </a:r>
          </a:p>
          <a:p>
            <a:r>
              <a:rPr lang="en-US" sz="4000" b="1" spc="-140" dirty="0">
                <a:solidFill>
                  <a:srgbClr val="231F20"/>
                </a:solidFill>
                <a:cs typeface="Futura LT Pro Book"/>
              </a:rPr>
              <a:t>R</a:t>
            </a:r>
            <a:r>
              <a:rPr lang="en-US" sz="4000" spc="-140" dirty="0">
                <a:solidFill>
                  <a:srgbClr val="231F20"/>
                </a:solidFill>
                <a:cs typeface="Futura LT Pro Book"/>
              </a:rPr>
              <a:t>ealistic </a:t>
            </a:r>
          </a:p>
          <a:p>
            <a:r>
              <a:rPr lang="en-US" sz="4000" b="1" spc="-140" dirty="0">
                <a:solidFill>
                  <a:srgbClr val="231F20"/>
                </a:solidFill>
                <a:cs typeface="Futura LT Pro Book"/>
              </a:rPr>
              <a:t>T</a:t>
            </a:r>
            <a:r>
              <a:rPr lang="en-US" sz="4000" spc="-140" dirty="0">
                <a:solidFill>
                  <a:srgbClr val="231F20"/>
                </a:solidFill>
                <a:cs typeface="Futura LT Pro Book"/>
              </a:rPr>
              <a:t>imely</a:t>
            </a:r>
            <a:endParaRPr lang="en-US" altLang="en-US" sz="4000" dirty="0"/>
          </a:p>
        </p:txBody>
      </p:sp>
      <p:pic>
        <p:nvPicPr>
          <p:cNvPr id="10" name="Content Placeholder 7">
            <a:extLst>
              <a:ext uri="{FF2B5EF4-FFF2-40B4-BE49-F238E27FC236}">
                <a16:creationId xmlns:a16="http://schemas.microsoft.com/office/drawing/2014/main" id="{406DC4A0-9831-4A79-8C12-D4CBC88AF2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6076" y="3027470"/>
            <a:ext cx="5079194" cy="3174496"/>
          </a:xfrm>
          <a:prstGeom prst="rect">
            <a:avLst/>
          </a:prstGeom>
        </p:spPr>
      </p:pic>
    </p:spTree>
    <p:extLst>
      <p:ext uri="{BB962C8B-B14F-4D97-AF65-F5344CB8AC3E}">
        <p14:creationId xmlns:p14="http://schemas.microsoft.com/office/powerpoint/2010/main" val="35451582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533400"/>
            <a:ext cx="8674100" cy="1143000"/>
          </a:xfrm>
        </p:spPr>
        <p:txBody>
          <a:bodyPr/>
          <a:lstStyle/>
          <a:p>
            <a:pPr marL="12700" lvl="0" algn="l" rtl="0">
              <a:lnSpc>
                <a:spcPts val="5000"/>
              </a:lnSpc>
            </a:pPr>
            <a:r>
              <a:rPr lang="en-US" dirty="0"/>
              <a:t>M&amp;E Plan: Components</a:t>
            </a:r>
            <a:br>
              <a:rPr lang="en-US" dirty="0"/>
            </a:br>
            <a:r>
              <a:rPr lang="en-US" sz="4400" b="0" kern="1200" spc="-180" dirty="0">
                <a:solidFill>
                  <a:srgbClr val="301739"/>
                </a:solidFill>
                <a:ea typeface="+mn-ea"/>
                <a:cs typeface="Gill Sans MT"/>
              </a:rPr>
              <a:t>2. Program description –</a:t>
            </a:r>
            <a:br>
              <a:rPr lang="en-US" sz="4400" b="0" kern="1200" spc="-180" dirty="0">
                <a:solidFill>
                  <a:srgbClr val="301739"/>
                </a:solidFill>
                <a:ea typeface="+mn-ea"/>
                <a:cs typeface="Gill Sans MT"/>
              </a:rPr>
            </a:br>
            <a:r>
              <a:rPr lang="en-US" sz="4400" b="0" kern="1200" spc="-180" dirty="0">
                <a:solidFill>
                  <a:srgbClr val="301739"/>
                </a:solidFill>
                <a:ea typeface="+mn-ea"/>
                <a:cs typeface="Gill Sans MT"/>
              </a:rPr>
              <a:t>Example goal and objective</a:t>
            </a:r>
            <a:br>
              <a:rPr lang="en-US" sz="4400" b="0" kern="1200" dirty="0">
                <a:solidFill>
                  <a:srgbClr val="1E1860"/>
                </a:solidFill>
                <a:ea typeface="+mn-ea"/>
                <a:cs typeface="Gill Sans MT"/>
              </a:rPr>
            </a:br>
            <a:endParaRPr lang="en-US" dirty="0"/>
          </a:p>
        </p:txBody>
      </p:sp>
      <p:sp>
        <p:nvSpPr>
          <p:cNvPr id="9" name="Text Placeholder 3">
            <a:extLst>
              <a:ext uri="{FF2B5EF4-FFF2-40B4-BE49-F238E27FC236}">
                <a16:creationId xmlns:a16="http://schemas.microsoft.com/office/drawing/2014/main" id="{118F977B-6C3C-44DC-A2CD-4666831452F9}"/>
              </a:ext>
            </a:extLst>
          </p:cNvPr>
          <p:cNvSpPr>
            <a:spLocks noGrp="1"/>
          </p:cNvSpPr>
          <p:nvPr>
            <p:ph type="body" sz="quarter" idx="11"/>
          </p:nvPr>
        </p:nvSpPr>
        <p:spPr>
          <a:xfrm>
            <a:off x="598854" y="2971800"/>
            <a:ext cx="9078546" cy="4343400"/>
          </a:xfrm>
        </p:spPr>
        <p:txBody>
          <a:bodyPr/>
          <a:lstStyle/>
          <a:p>
            <a:pPr marL="12700">
              <a:lnSpc>
                <a:spcPct val="100000"/>
              </a:lnSpc>
            </a:pPr>
            <a:r>
              <a:rPr lang="en-US" sz="3400" b="1" spc="-140" dirty="0">
                <a:solidFill>
                  <a:srgbClr val="231F20"/>
                </a:solidFill>
                <a:cs typeface="Futura LT Pro Book"/>
              </a:rPr>
              <a:t>Goal: </a:t>
            </a:r>
            <a:r>
              <a:rPr lang="en-US" sz="3400" spc="-140" dirty="0">
                <a:solidFill>
                  <a:srgbClr val="231F20"/>
                </a:solidFill>
                <a:cs typeface="Futura LT Pro Book"/>
              </a:rPr>
              <a:t>Decrease maternal mortality </a:t>
            </a:r>
          </a:p>
          <a:p>
            <a:pPr marL="12700">
              <a:lnSpc>
                <a:spcPct val="100000"/>
              </a:lnSpc>
            </a:pPr>
            <a:endParaRPr lang="en-US" sz="3400" spc="-140" dirty="0">
              <a:solidFill>
                <a:srgbClr val="231F20"/>
              </a:solidFill>
              <a:cs typeface="Futura LT Pro Book"/>
            </a:endParaRPr>
          </a:p>
          <a:p>
            <a:pPr marL="12700">
              <a:lnSpc>
                <a:spcPct val="100000"/>
              </a:lnSpc>
            </a:pPr>
            <a:r>
              <a:rPr lang="en-US" sz="3400" b="1" spc="-140" dirty="0">
                <a:solidFill>
                  <a:srgbClr val="231F20"/>
                </a:solidFill>
                <a:cs typeface="Futura LT Pro Book"/>
              </a:rPr>
              <a:t>Objective: </a:t>
            </a:r>
            <a:r>
              <a:rPr lang="en-US" sz="3400" spc="-140" dirty="0">
                <a:solidFill>
                  <a:srgbClr val="231F20"/>
                </a:solidFill>
                <a:cs typeface="Futura LT Pro Book"/>
              </a:rPr>
              <a:t>To increase the percentage of births in a health facilities</a:t>
            </a:r>
          </a:p>
          <a:p>
            <a:pPr marL="12700">
              <a:lnSpc>
                <a:spcPct val="100000"/>
              </a:lnSpc>
            </a:pPr>
            <a:endParaRPr lang="en-US" sz="3400" spc="-140" dirty="0">
              <a:solidFill>
                <a:srgbClr val="231F20"/>
              </a:solidFill>
              <a:cs typeface="Futura LT Pro Book"/>
            </a:endParaRPr>
          </a:p>
          <a:p>
            <a:pPr marL="12700">
              <a:lnSpc>
                <a:spcPct val="100000"/>
              </a:lnSpc>
            </a:pPr>
            <a:r>
              <a:rPr lang="en-US" sz="3400" spc="-140" dirty="0">
                <a:solidFill>
                  <a:srgbClr val="231F20"/>
                </a:solidFill>
                <a:cs typeface="Futura LT Pro Book"/>
              </a:rPr>
              <a:t>This is a SMART objective</a:t>
            </a:r>
          </a:p>
          <a:p>
            <a:pPr marL="12700">
              <a:lnSpc>
                <a:spcPct val="100000"/>
              </a:lnSpc>
            </a:pPr>
            <a:r>
              <a:rPr lang="en-US" sz="3400" spc="-140" dirty="0">
                <a:solidFill>
                  <a:srgbClr val="231F20"/>
                </a:solidFill>
                <a:cs typeface="Futura LT Pro Book"/>
              </a:rPr>
              <a:t>	True or False?</a:t>
            </a:r>
          </a:p>
          <a:p>
            <a:endParaRPr lang="en-US" sz="3400" b="1" spc="-140" dirty="0">
              <a:solidFill>
                <a:srgbClr val="231F20"/>
              </a:solidFill>
              <a:cs typeface="Futura LT Pro Book"/>
            </a:endParaRPr>
          </a:p>
        </p:txBody>
      </p:sp>
    </p:spTree>
    <p:extLst>
      <p:ext uri="{BB962C8B-B14F-4D97-AF65-F5344CB8AC3E}">
        <p14:creationId xmlns:p14="http://schemas.microsoft.com/office/powerpoint/2010/main" val="37324725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533400"/>
            <a:ext cx="8674100" cy="1143000"/>
          </a:xfrm>
        </p:spPr>
        <p:txBody>
          <a:bodyPr/>
          <a:lstStyle/>
          <a:p>
            <a:pPr marL="12700" lvl="0" algn="l" rtl="0">
              <a:lnSpc>
                <a:spcPts val="5000"/>
              </a:lnSpc>
            </a:pPr>
            <a:r>
              <a:rPr lang="en-US" dirty="0"/>
              <a:t>M&amp;E Plan: Components</a:t>
            </a:r>
            <a:br>
              <a:rPr lang="en-US" dirty="0"/>
            </a:br>
            <a:r>
              <a:rPr lang="en-US" sz="4400" b="0" kern="1200" dirty="0">
                <a:solidFill>
                  <a:srgbClr val="301739"/>
                </a:solidFill>
                <a:ea typeface="+mn-ea"/>
                <a:cs typeface="Gill Sans MT"/>
              </a:rPr>
              <a:t>2. Program description –</a:t>
            </a:r>
            <a:br>
              <a:rPr lang="en-US" sz="4400" b="0" kern="1200" dirty="0">
                <a:solidFill>
                  <a:srgbClr val="301739"/>
                </a:solidFill>
                <a:ea typeface="+mn-ea"/>
                <a:cs typeface="Gill Sans MT"/>
              </a:rPr>
            </a:br>
            <a:r>
              <a:rPr lang="en-US" sz="4400" b="0" kern="1200" dirty="0">
                <a:solidFill>
                  <a:srgbClr val="301739"/>
                </a:solidFill>
                <a:ea typeface="+mn-ea"/>
                <a:cs typeface="Gill Sans MT"/>
              </a:rPr>
              <a:t>Example goal and objective</a:t>
            </a:r>
            <a:br>
              <a:rPr lang="en-US" sz="4400" b="0" kern="1200" dirty="0">
                <a:solidFill>
                  <a:srgbClr val="1E1860"/>
                </a:solidFill>
                <a:ea typeface="+mn-ea"/>
                <a:cs typeface="Gill Sans MT"/>
              </a:rPr>
            </a:br>
            <a:endParaRPr lang="en-US" dirty="0"/>
          </a:p>
        </p:txBody>
      </p:sp>
      <p:sp>
        <p:nvSpPr>
          <p:cNvPr id="9" name="Text Placeholder 3">
            <a:extLst>
              <a:ext uri="{FF2B5EF4-FFF2-40B4-BE49-F238E27FC236}">
                <a16:creationId xmlns:a16="http://schemas.microsoft.com/office/drawing/2014/main" id="{118F977B-6C3C-44DC-A2CD-4666831452F9}"/>
              </a:ext>
            </a:extLst>
          </p:cNvPr>
          <p:cNvSpPr>
            <a:spLocks noGrp="1"/>
          </p:cNvSpPr>
          <p:nvPr>
            <p:ph type="body" sz="quarter" idx="11"/>
          </p:nvPr>
        </p:nvSpPr>
        <p:spPr>
          <a:xfrm>
            <a:off x="914400" y="2971800"/>
            <a:ext cx="8534400" cy="4343400"/>
          </a:xfrm>
        </p:spPr>
        <p:txBody>
          <a:bodyPr/>
          <a:lstStyle/>
          <a:p>
            <a:pPr marL="12700">
              <a:lnSpc>
                <a:spcPct val="100000"/>
              </a:lnSpc>
              <a:spcAft>
                <a:spcPts val="3000"/>
              </a:spcAft>
            </a:pPr>
            <a:r>
              <a:rPr lang="en-US" sz="3400" b="1" dirty="0">
                <a:solidFill>
                  <a:srgbClr val="231F20"/>
                </a:solidFill>
                <a:cs typeface="Futura LT Pro Book"/>
              </a:rPr>
              <a:t>Goal: </a:t>
            </a:r>
            <a:r>
              <a:rPr lang="en-US" sz="3400" dirty="0">
                <a:solidFill>
                  <a:srgbClr val="231F20"/>
                </a:solidFill>
                <a:cs typeface="Futura LT Pro Book"/>
              </a:rPr>
              <a:t>Decrease maternal mortality ratio from 200 in 2014 to 180 by 2017.</a:t>
            </a:r>
          </a:p>
          <a:p>
            <a:pPr marL="12700">
              <a:lnSpc>
                <a:spcPct val="100000"/>
              </a:lnSpc>
            </a:pPr>
            <a:r>
              <a:rPr lang="en-US" sz="3400" b="1" dirty="0">
                <a:solidFill>
                  <a:srgbClr val="231F20"/>
                </a:solidFill>
                <a:cs typeface="Futura LT Pro Book"/>
              </a:rPr>
              <a:t>Objective: </a:t>
            </a:r>
            <a:r>
              <a:rPr lang="en-US" sz="3400" dirty="0">
                <a:solidFill>
                  <a:srgbClr val="231F20"/>
                </a:solidFill>
                <a:cs typeface="Futura LT Pro Book"/>
              </a:rPr>
              <a:t>To increase the percentage of births in a health facilities equipped with essential obstetric care from 30% </a:t>
            </a:r>
            <a:br>
              <a:rPr lang="en-US" sz="3400" dirty="0">
                <a:solidFill>
                  <a:srgbClr val="231F20"/>
                </a:solidFill>
                <a:cs typeface="Futura LT Pro Book"/>
              </a:rPr>
            </a:br>
            <a:r>
              <a:rPr lang="en-US" sz="3400" dirty="0">
                <a:solidFill>
                  <a:srgbClr val="231F20"/>
                </a:solidFill>
                <a:cs typeface="Futura LT Pro Book"/>
              </a:rPr>
              <a:t>in 2014 to 50% by 2017.</a:t>
            </a:r>
          </a:p>
          <a:p>
            <a:endParaRPr lang="en-US" sz="3400" b="1" spc="-140" dirty="0">
              <a:solidFill>
                <a:srgbClr val="231F20"/>
              </a:solidFill>
              <a:cs typeface="Futura LT Pro Book"/>
            </a:endParaRPr>
          </a:p>
        </p:txBody>
      </p:sp>
    </p:spTree>
    <p:extLst>
      <p:ext uri="{BB962C8B-B14F-4D97-AF65-F5344CB8AC3E}">
        <p14:creationId xmlns:p14="http://schemas.microsoft.com/office/powerpoint/2010/main" val="190651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5BB54-8B1E-47C2-83F2-C2FB7B85090E}"/>
              </a:ext>
            </a:extLst>
          </p:cNvPr>
          <p:cNvSpPr>
            <a:spLocks noGrp="1"/>
          </p:cNvSpPr>
          <p:nvPr>
            <p:ph type="title"/>
          </p:nvPr>
        </p:nvSpPr>
        <p:spPr/>
        <p:txBody>
          <a:bodyPr/>
          <a:lstStyle/>
          <a:p>
            <a:r>
              <a:rPr lang="en-US" dirty="0"/>
              <a:t>Group Work: Activity 1</a:t>
            </a:r>
          </a:p>
        </p:txBody>
      </p:sp>
      <p:sp>
        <p:nvSpPr>
          <p:cNvPr id="4" name="Text Placeholder 3">
            <a:extLst>
              <a:ext uri="{FF2B5EF4-FFF2-40B4-BE49-F238E27FC236}">
                <a16:creationId xmlns:a16="http://schemas.microsoft.com/office/drawing/2014/main" id="{DFF261E3-29B6-42D9-9B24-634A777FCA14}"/>
              </a:ext>
            </a:extLst>
          </p:cNvPr>
          <p:cNvSpPr>
            <a:spLocks noGrp="1"/>
          </p:cNvSpPr>
          <p:nvPr>
            <p:ph type="body" sz="quarter" idx="11"/>
          </p:nvPr>
        </p:nvSpPr>
        <p:spPr>
          <a:xfrm>
            <a:off x="914400" y="1602475"/>
            <a:ext cx="7759700" cy="5334000"/>
          </a:xfrm>
        </p:spPr>
        <p:txBody>
          <a:bodyPr/>
          <a:lstStyle/>
          <a:p>
            <a:pPr marL="12700">
              <a:spcAft>
                <a:spcPts val="1800"/>
              </a:spcAft>
            </a:pPr>
            <a:r>
              <a:rPr lang="en-US" sz="3600" dirty="0">
                <a:solidFill>
                  <a:srgbClr val="231F20"/>
                </a:solidFill>
                <a:cs typeface="Futura LT Pro Book"/>
              </a:rPr>
              <a:t>In your case study groups</a:t>
            </a:r>
          </a:p>
          <a:p>
            <a:pPr marL="573088" indent="-395288">
              <a:spcAft>
                <a:spcPts val="2400"/>
              </a:spcAft>
              <a:buClr>
                <a:srgbClr val="FF0000"/>
              </a:buClr>
              <a:buFont typeface="Wingdings" panose="05000000000000000000" pitchFamily="2" charset="2"/>
              <a:buChar char="§"/>
            </a:pPr>
            <a:r>
              <a:rPr lang="en-US" sz="3200" dirty="0">
                <a:solidFill>
                  <a:srgbClr val="231F20"/>
                </a:solidFill>
                <a:cs typeface="Futura LT Pro Book"/>
              </a:rPr>
              <a:t>Draft 3–5 SMART program objectives </a:t>
            </a:r>
            <a:br>
              <a:rPr lang="en-US" sz="3200" dirty="0">
                <a:solidFill>
                  <a:srgbClr val="231F20"/>
                </a:solidFill>
                <a:cs typeface="Futura LT Pro Book"/>
              </a:rPr>
            </a:br>
            <a:r>
              <a:rPr lang="en-US" sz="3200" dirty="0">
                <a:solidFill>
                  <a:srgbClr val="231F20"/>
                </a:solidFill>
                <a:cs typeface="Futura LT Pro Book"/>
              </a:rPr>
              <a:t>in support of the program goal</a:t>
            </a:r>
          </a:p>
          <a:p>
            <a:pPr marL="573088" indent="-395288">
              <a:spcAft>
                <a:spcPts val="1800"/>
              </a:spcAft>
              <a:buClr>
                <a:srgbClr val="FF0000"/>
              </a:buClr>
              <a:buFont typeface="Wingdings" panose="05000000000000000000" pitchFamily="2" charset="2"/>
              <a:buChar char="§"/>
            </a:pPr>
            <a:r>
              <a:rPr lang="en-US" sz="3200" dirty="0">
                <a:solidFill>
                  <a:srgbClr val="231F20"/>
                </a:solidFill>
              </a:rPr>
              <a:t>Choose 1 objective to present </a:t>
            </a:r>
            <a:br>
              <a:rPr lang="en-US" sz="3200" dirty="0">
                <a:solidFill>
                  <a:srgbClr val="231F20"/>
                </a:solidFill>
              </a:rPr>
            </a:br>
            <a:r>
              <a:rPr lang="en-US" sz="3200" dirty="0">
                <a:solidFill>
                  <a:srgbClr val="231F20"/>
                </a:solidFill>
              </a:rPr>
              <a:t>to the class</a:t>
            </a:r>
            <a:endParaRPr lang="en-US" sz="3200" dirty="0"/>
          </a:p>
          <a:p>
            <a:endParaRPr lang="en-US" altLang="en-US" sz="3000" dirty="0"/>
          </a:p>
        </p:txBody>
      </p:sp>
      <p:pic>
        <p:nvPicPr>
          <p:cNvPr id="6" name="Picture 5" descr="A close up of a logo&#10;&#10;Description generated with high confidence">
            <a:extLst>
              <a:ext uri="{FF2B5EF4-FFF2-40B4-BE49-F238E27FC236}">
                <a16:creationId xmlns:a16="http://schemas.microsoft.com/office/drawing/2014/main" id="{21E15141-181A-488E-8703-0FE440FC11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0200" y="4648200"/>
            <a:ext cx="3352800" cy="3352800"/>
          </a:xfrm>
          <a:prstGeom prst="rect">
            <a:avLst/>
          </a:prstGeom>
        </p:spPr>
      </p:pic>
    </p:spTree>
    <p:extLst>
      <p:ext uri="{BB962C8B-B14F-4D97-AF65-F5344CB8AC3E}">
        <p14:creationId xmlns:p14="http://schemas.microsoft.com/office/powerpoint/2010/main" val="3950470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533400"/>
            <a:ext cx="8674100" cy="1143000"/>
          </a:xfrm>
        </p:spPr>
        <p:txBody>
          <a:bodyPr/>
          <a:lstStyle/>
          <a:p>
            <a:pPr marL="12700" lvl="0" algn="l" rtl="0">
              <a:lnSpc>
                <a:spcPts val="5000"/>
              </a:lnSpc>
            </a:pPr>
            <a:r>
              <a:rPr lang="en-US" dirty="0"/>
              <a:t>M&amp;E Plan: Components</a:t>
            </a:r>
            <a:br>
              <a:rPr lang="en-US" dirty="0"/>
            </a:br>
            <a:r>
              <a:rPr lang="en-US" sz="4400" b="0" kern="1200" spc="-180" dirty="0">
                <a:solidFill>
                  <a:srgbClr val="301739"/>
                </a:solidFill>
                <a:ea typeface="+mn-ea"/>
              </a:rPr>
              <a:t>3</a:t>
            </a:r>
            <a:r>
              <a:rPr lang="en-US" sz="4400" b="0" kern="1200" spc="-180" dirty="0">
                <a:solidFill>
                  <a:srgbClr val="301739"/>
                </a:solidFill>
                <a:ea typeface="+mn-ea"/>
                <a:cs typeface="Gill Sans MT"/>
              </a:rPr>
              <a:t>. M&amp;E frameworks</a:t>
            </a:r>
            <a:br>
              <a:rPr lang="en-US" sz="4400" b="0" kern="1200" dirty="0">
                <a:solidFill>
                  <a:srgbClr val="1E1860"/>
                </a:solidFill>
                <a:ea typeface="+mn-ea"/>
                <a:cs typeface="Gill Sans MT"/>
              </a:rPr>
            </a:br>
            <a:endParaRPr lang="en-US" dirty="0"/>
          </a:p>
        </p:txBody>
      </p:sp>
      <p:sp>
        <p:nvSpPr>
          <p:cNvPr id="6" name="object 5">
            <a:extLst>
              <a:ext uri="{FF2B5EF4-FFF2-40B4-BE49-F238E27FC236}">
                <a16:creationId xmlns:a16="http://schemas.microsoft.com/office/drawing/2014/main" id="{25822156-3F28-4B54-936B-D6F27C8714ED}"/>
              </a:ext>
            </a:extLst>
          </p:cNvPr>
          <p:cNvSpPr txBox="1"/>
          <p:nvPr/>
        </p:nvSpPr>
        <p:spPr>
          <a:xfrm>
            <a:off x="914400" y="1981200"/>
            <a:ext cx="8193406" cy="5616922"/>
          </a:xfrm>
          <a:prstGeom prst="rect">
            <a:avLst/>
          </a:prstGeom>
        </p:spPr>
        <p:txBody>
          <a:bodyPr vert="horz" wrap="square" lIns="0" tIns="0" rIns="0" bIns="0" rtlCol="0">
            <a:spAutoFit/>
          </a:bodyPr>
          <a:lstStyle/>
          <a:p>
            <a:pPr marL="469900" indent="-360363">
              <a:lnSpc>
                <a:spcPct val="100000"/>
              </a:lnSpc>
              <a:spcAft>
                <a:spcPts val="6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Conceptual</a:t>
            </a:r>
          </a:p>
          <a:p>
            <a:pPr marL="914400" lvl="1" indent="-341313">
              <a:spcAft>
                <a:spcPts val="600"/>
              </a:spcAft>
              <a:buClr>
                <a:schemeClr val="tx1"/>
              </a:buClr>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Shows how program fits into causal pathway to desired health outcome</a:t>
            </a:r>
          </a:p>
          <a:p>
            <a:pPr marL="469900" indent="-360363">
              <a:lnSpc>
                <a:spcPct val="100000"/>
              </a:lnSpc>
              <a:spcAft>
                <a:spcPts val="6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Logic</a:t>
            </a:r>
          </a:p>
          <a:p>
            <a:pPr marL="914400" lvl="1" indent="-341313">
              <a:spcAft>
                <a:spcPts val="600"/>
              </a:spcAft>
              <a:buClr>
                <a:schemeClr val="tx1"/>
              </a:buClr>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Shows program components that will contribute to long- and short-term outcomes</a:t>
            </a:r>
          </a:p>
          <a:p>
            <a:pPr marL="463550" indent="-354013">
              <a:spcAft>
                <a:spcPts val="6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Results</a:t>
            </a:r>
          </a:p>
          <a:p>
            <a:pPr marL="914400" lvl="1" indent="-341313">
              <a:spcAft>
                <a:spcPts val="600"/>
              </a:spcAft>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USAID and PEPFAR</a:t>
            </a:r>
          </a:p>
          <a:p>
            <a:pPr marL="914400" lvl="1" indent="-341313">
              <a:spcAft>
                <a:spcPts val="600"/>
              </a:spcAft>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Other donors may have different requirements</a:t>
            </a:r>
          </a:p>
          <a:p>
            <a:pPr marL="463550" indent="-354013">
              <a:lnSpc>
                <a:spcPct val="100000"/>
              </a:lnSpc>
              <a:spcAft>
                <a:spcPts val="6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Theory of change</a:t>
            </a:r>
          </a:p>
          <a:p>
            <a:pPr marL="914400" lvl="1" indent="-341313">
              <a:spcAft>
                <a:spcPts val="600"/>
              </a:spcAft>
              <a:buClr>
                <a:schemeClr val="tx1"/>
              </a:buClr>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No predefined structure</a:t>
            </a:r>
          </a:p>
          <a:p>
            <a:pPr marL="914400" lvl="1" indent="-341313">
              <a:spcAft>
                <a:spcPts val="600"/>
              </a:spcAft>
              <a:buClr>
                <a:schemeClr val="tx1"/>
              </a:buClr>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Allow for multiple causal pathways, levels of interventions, and feedback loops</a:t>
            </a:r>
          </a:p>
        </p:txBody>
      </p:sp>
      <p:pic>
        <p:nvPicPr>
          <p:cNvPr id="7" name="Picture 6" descr="A picture containing chair, indoor, wall, building&#10;&#10;Description generated with very high confidence">
            <a:extLst>
              <a:ext uri="{FF2B5EF4-FFF2-40B4-BE49-F238E27FC236}">
                <a16:creationId xmlns:a16="http://schemas.microsoft.com/office/drawing/2014/main" id="{73ED5BA4-4397-4501-BB70-2FE3928CAD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72400" y="190500"/>
            <a:ext cx="2133600" cy="1600200"/>
          </a:xfrm>
          <a:prstGeom prst="rect">
            <a:avLst/>
          </a:prstGeom>
        </p:spPr>
      </p:pic>
    </p:spTree>
    <p:extLst>
      <p:ext uri="{BB962C8B-B14F-4D97-AF65-F5344CB8AC3E}">
        <p14:creationId xmlns:p14="http://schemas.microsoft.com/office/powerpoint/2010/main" val="32272249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533400"/>
            <a:ext cx="8674100" cy="1143000"/>
          </a:xfrm>
        </p:spPr>
        <p:txBody>
          <a:bodyPr/>
          <a:lstStyle/>
          <a:p>
            <a:pPr marL="12700" lvl="0" algn="l" rtl="0">
              <a:lnSpc>
                <a:spcPts val="5000"/>
              </a:lnSpc>
            </a:pPr>
            <a:r>
              <a:rPr lang="en-US" dirty="0"/>
              <a:t>M&amp;E Plan: Components</a:t>
            </a:r>
            <a:br>
              <a:rPr lang="en-US" dirty="0"/>
            </a:br>
            <a:r>
              <a:rPr lang="en-US" sz="4400" b="0" kern="1200" spc="-180" dirty="0">
                <a:solidFill>
                  <a:srgbClr val="301739"/>
                </a:solidFill>
                <a:ea typeface="+mn-ea"/>
              </a:rPr>
              <a:t>4. Indicators</a:t>
            </a:r>
            <a:br>
              <a:rPr lang="en-US" sz="4400" b="0" kern="1200" dirty="0">
                <a:solidFill>
                  <a:srgbClr val="1E1860"/>
                </a:solidFill>
                <a:ea typeface="+mn-ea"/>
                <a:cs typeface="Gill Sans MT"/>
              </a:rPr>
            </a:br>
            <a:endParaRPr lang="en-US" dirty="0"/>
          </a:p>
        </p:txBody>
      </p:sp>
      <p:sp>
        <p:nvSpPr>
          <p:cNvPr id="6" name="object 5">
            <a:extLst>
              <a:ext uri="{FF2B5EF4-FFF2-40B4-BE49-F238E27FC236}">
                <a16:creationId xmlns:a16="http://schemas.microsoft.com/office/drawing/2014/main" id="{25822156-3F28-4B54-936B-D6F27C8714ED}"/>
              </a:ext>
            </a:extLst>
          </p:cNvPr>
          <p:cNvSpPr txBox="1"/>
          <p:nvPr/>
        </p:nvSpPr>
        <p:spPr>
          <a:xfrm>
            <a:off x="838200" y="1981200"/>
            <a:ext cx="8674100" cy="5570756"/>
          </a:xfrm>
          <a:prstGeom prst="rect">
            <a:avLst/>
          </a:prstGeom>
        </p:spPr>
        <p:txBody>
          <a:bodyPr vert="horz" wrap="square" lIns="0" tIns="0" rIns="0" bIns="0" rtlCol="0">
            <a:spAutoFit/>
          </a:bodyPr>
          <a:lstStyle/>
          <a:p>
            <a:pPr marL="469900" indent="-360363">
              <a:lnSpc>
                <a:spcPct val="100000"/>
              </a:lnSpc>
              <a:spcAft>
                <a:spcPts val="6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Selection based on M&amp;E framework and donor requirements</a:t>
            </a:r>
          </a:p>
          <a:p>
            <a:pPr marL="469900" indent="-360363">
              <a:lnSpc>
                <a:spcPct val="100000"/>
              </a:lnSpc>
              <a:spcAft>
                <a:spcPts val="6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Indicator matrix</a:t>
            </a:r>
          </a:p>
          <a:p>
            <a:pPr marL="914400" lvl="1" indent="-341313">
              <a:buClr>
                <a:schemeClr val="tx1"/>
              </a:buClr>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Table presenting indicators, including data sources, frequency, person, responsible, etc.</a:t>
            </a:r>
          </a:p>
          <a:p>
            <a:pPr marL="914400" lvl="1" indent="-341313">
              <a:buClr>
                <a:schemeClr val="tx1"/>
              </a:buClr>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Does not include detailed info (i.e., numerator, denominator, calculations)</a:t>
            </a:r>
          </a:p>
          <a:p>
            <a:pPr marL="914400" lvl="1" indent="-341313">
              <a:buClr>
                <a:schemeClr val="tx1"/>
              </a:buClr>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Easy, abbreviated list </a:t>
            </a:r>
          </a:p>
          <a:p>
            <a:pPr marL="463550" indent="-354013">
              <a:spcBef>
                <a:spcPts val="600"/>
              </a:spcBef>
              <a:spcAft>
                <a:spcPts val="6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Indicator reference sheets</a:t>
            </a:r>
          </a:p>
          <a:p>
            <a:pPr marL="914400" lvl="1" indent="-341313">
              <a:buClr>
                <a:schemeClr val="tx1"/>
              </a:buClr>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Detailed sheet for each indicator</a:t>
            </a:r>
          </a:p>
          <a:p>
            <a:pPr marL="914400" lvl="1" indent="-341313">
              <a:buClr>
                <a:schemeClr val="tx1"/>
              </a:buClr>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Numerator, denominator, calculations, definitions</a:t>
            </a:r>
          </a:p>
          <a:p>
            <a:pPr marL="914400" lvl="1" indent="-341313">
              <a:buClr>
                <a:schemeClr val="tx1"/>
              </a:buClr>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Underlying assumptions and interpretation</a:t>
            </a:r>
          </a:p>
          <a:p>
            <a:pPr marL="914400" lvl="1" indent="-341313">
              <a:buClr>
                <a:schemeClr val="tx1"/>
              </a:buClr>
              <a:buSzPct val="115000"/>
              <a:buFont typeface="Arial" panose="020B0604020202020204" pitchFamily="34" charset="0"/>
              <a:buChar char="•"/>
            </a:pPr>
            <a:r>
              <a:rPr lang="en-US" sz="2400" dirty="0">
                <a:solidFill>
                  <a:srgbClr val="231F20"/>
                </a:solidFill>
                <a:latin typeface="Century Gothic" panose="020B0502020202020204" pitchFamily="34" charset="0"/>
                <a:cs typeface="Futura LT Pro Book"/>
              </a:rPr>
              <a:t>Ethical and other considerations to keep in mind during data collection and interpretation</a:t>
            </a:r>
          </a:p>
        </p:txBody>
      </p:sp>
    </p:spTree>
    <p:extLst>
      <p:ext uri="{BB962C8B-B14F-4D97-AF65-F5344CB8AC3E}">
        <p14:creationId xmlns:p14="http://schemas.microsoft.com/office/powerpoint/2010/main" val="1899210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533400"/>
            <a:ext cx="8674100" cy="1600200"/>
          </a:xfrm>
        </p:spPr>
        <p:txBody>
          <a:bodyPr/>
          <a:lstStyle/>
          <a:p>
            <a:pPr marL="12700" lvl="0" algn="l" rtl="0">
              <a:lnSpc>
                <a:spcPts val="5000"/>
              </a:lnSpc>
            </a:pPr>
            <a:r>
              <a:rPr lang="en-US" dirty="0"/>
              <a:t>M&amp;E Plan: Components</a:t>
            </a:r>
            <a:br>
              <a:rPr lang="en-US" dirty="0"/>
            </a:br>
            <a:r>
              <a:rPr lang="en-US" sz="4400" b="0" kern="1200" spc="-180" dirty="0">
                <a:solidFill>
                  <a:srgbClr val="301739"/>
                </a:solidFill>
                <a:ea typeface="+mn-ea"/>
              </a:rPr>
              <a:t>4. Indicators – Types of indicators</a:t>
            </a:r>
            <a:br>
              <a:rPr lang="en-US" sz="4400" b="0" kern="1200" dirty="0">
                <a:solidFill>
                  <a:srgbClr val="1E1860"/>
                </a:solidFill>
                <a:ea typeface="+mn-ea"/>
                <a:cs typeface="Gill Sans MT"/>
              </a:rPr>
            </a:br>
            <a:endParaRPr lang="en-US" dirty="0"/>
          </a:p>
        </p:txBody>
      </p:sp>
      <p:sp>
        <p:nvSpPr>
          <p:cNvPr id="4" name="object 5">
            <a:extLst>
              <a:ext uri="{FF2B5EF4-FFF2-40B4-BE49-F238E27FC236}">
                <a16:creationId xmlns:a16="http://schemas.microsoft.com/office/drawing/2014/main" id="{64D84569-357A-42A0-B477-B839F6DE3628}"/>
              </a:ext>
            </a:extLst>
          </p:cNvPr>
          <p:cNvSpPr txBox="1"/>
          <p:nvPr/>
        </p:nvSpPr>
        <p:spPr>
          <a:xfrm>
            <a:off x="990600" y="2438400"/>
            <a:ext cx="8498206" cy="4524315"/>
          </a:xfrm>
          <a:prstGeom prst="rect">
            <a:avLst/>
          </a:prstGeom>
        </p:spPr>
        <p:txBody>
          <a:bodyPr vert="horz" wrap="square" lIns="0" tIns="0" rIns="0" bIns="0" rtlCol="0">
            <a:spAutoFit/>
          </a:bodyPr>
          <a:lstStyle/>
          <a:p>
            <a:pPr marL="968375" lvl="1" indent="-511175">
              <a:spcAft>
                <a:spcPts val="1200"/>
              </a:spcAft>
              <a:buClr>
                <a:srgbClr val="FF0000"/>
              </a:buClr>
              <a:buFont typeface="Wingdings" panose="05000000000000000000" pitchFamily="2" charset="2"/>
              <a:buChar char="§"/>
            </a:pPr>
            <a:r>
              <a:rPr lang="en-US" sz="3600" dirty="0">
                <a:latin typeface="Century Gothic" panose="020B0502020202020204" pitchFamily="34" charset="0"/>
              </a:rPr>
              <a:t>Outcomes</a:t>
            </a:r>
          </a:p>
          <a:p>
            <a:pPr marL="968375" lvl="1" indent="-511175">
              <a:spcAft>
                <a:spcPts val="1200"/>
              </a:spcAft>
              <a:buClr>
                <a:srgbClr val="FF0000"/>
              </a:buClr>
              <a:buFont typeface="Wingdings" panose="05000000000000000000" pitchFamily="2" charset="2"/>
              <a:buChar char="§"/>
            </a:pPr>
            <a:r>
              <a:rPr lang="en-US" sz="3600" dirty="0">
                <a:latin typeface="Century Gothic" panose="020B0502020202020204" pitchFamily="34" charset="0"/>
              </a:rPr>
              <a:t>Cost-effectiveness</a:t>
            </a:r>
          </a:p>
          <a:p>
            <a:pPr marL="968375" lvl="1" indent="-511175">
              <a:spcAft>
                <a:spcPts val="1200"/>
              </a:spcAft>
              <a:buClr>
                <a:srgbClr val="FF0000"/>
              </a:buClr>
              <a:buFont typeface="Wingdings" panose="05000000000000000000" pitchFamily="2" charset="2"/>
              <a:buChar char="§"/>
            </a:pPr>
            <a:r>
              <a:rPr lang="en-US" sz="3600" dirty="0">
                <a:latin typeface="Century Gothic" panose="020B0502020202020204" pitchFamily="34" charset="0"/>
              </a:rPr>
              <a:t>Outputs</a:t>
            </a:r>
          </a:p>
          <a:p>
            <a:pPr marL="968375" lvl="1" indent="-511175">
              <a:spcAft>
                <a:spcPts val="1200"/>
              </a:spcAft>
              <a:buClr>
                <a:srgbClr val="FF0000"/>
              </a:buClr>
              <a:buFont typeface="Wingdings" panose="05000000000000000000" pitchFamily="2" charset="2"/>
              <a:buChar char="§"/>
            </a:pPr>
            <a:r>
              <a:rPr lang="en-US" sz="3600" dirty="0">
                <a:latin typeface="Century Gothic" panose="020B0502020202020204" pitchFamily="34" charset="0"/>
              </a:rPr>
              <a:t>Efficiency</a:t>
            </a:r>
          </a:p>
          <a:p>
            <a:pPr marL="968375" lvl="1" indent="-511175">
              <a:spcAft>
                <a:spcPts val="1200"/>
              </a:spcAft>
              <a:buClr>
                <a:srgbClr val="FF0000"/>
              </a:buClr>
              <a:buFont typeface="Wingdings" panose="05000000000000000000" pitchFamily="2" charset="2"/>
              <a:buChar char="§"/>
            </a:pPr>
            <a:r>
              <a:rPr lang="en-US" sz="3600" dirty="0">
                <a:latin typeface="Century Gothic" panose="020B0502020202020204" pitchFamily="34" charset="0"/>
              </a:rPr>
              <a:t>Service quality </a:t>
            </a:r>
          </a:p>
          <a:p>
            <a:pPr marL="968375" lvl="1" indent="-511175">
              <a:spcAft>
                <a:spcPts val="1200"/>
              </a:spcAft>
              <a:buClr>
                <a:srgbClr val="FF0000"/>
              </a:buClr>
              <a:buFont typeface="Wingdings" panose="05000000000000000000" pitchFamily="2" charset="2"/>
              <a:buChar char="§"/>
            </a:pPr>
            <a:r>
              <a:rPr lang="en-US" sz="3600" dirty="0">
                <a:latin typeface="Century Gothic" panose="020B0502020202020204" pitchFamily="34" charset="0"/>
              </a:rPr>
              <a:t>Customer satisfaction</a:t>
            </a:r>
          </a:p>
          <a:p>
            <a:pPr>
              <a:spcAft>
                <a:spcPts val="600"/>
              </a:spcAft>
            </a:pPr>
            <a:endParaRPr lang="en-US" dirty="0"/>
          </a:p>
        </p:txBody>
      </p:sp>
    </p:spTree>
    <p:extLst>
      <p:ext uri="{BB962C8B-B14F-4D97-AF65-F5344CB8AC3E}">
        <p14:creationId xmlns:p14="http://schemas.microsoft.com/office/powerpoint/2010/main" val="2660549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609600"/>
            <a:ext cx="8926146" cy="1143000"/>
          </a:xfrm>
        </p:spPr>
        <p:txBody>
          <a:bodyPr/>
          <a:lstStyle/>
          <a:p>
            <a:pPr marL="12700" lvl="0" algn="l" rtl="0">
              <a:lnSpc>
                <a:spcPts val="4400"/>
              </a:lnSpc>
            </a:pPr>
            <a:r>
              <a:rPr lang="en-US" dirty="0"/>
              <a:t>M&amp;E Plan: Components</a:t>
            </a:r>
            <a:br>
              <a:rPr lang="en-US" dirty="0"/>
            </a:br>
            <a:r>
              <a:rPr lang="en-US" sz="4000" b="0" kern="1200" spc="-180" dirty="0">
                <a:solidFill>
                  <a:srgbClr val="301739"/>
                </a:solidFill>
                <a:ea typeface="+mn-ea"/>
              </a:rPr>
              <a:t>5. Data sources, collection, and reporting systems</a:t>
            </a:r>
            <a:br>
              <a:rPr lang="en-US" sz="4400" b="0" kern="1200" dirty="0">
                <a:solidFill>
                  <a:srgbClr val="1E1860"/>
                </a:solidFill>
                <a:ea typeface="+mn-ea"/>
                <a:cs typeface="Gill Sans MT"/>
              </a:rPr>
            </a:br>
            <a:endParaRPr lang="en-US" dirty="0"/>
          </a:p>
        </p:txBody>
      </p:sp>
      <p:sp>
        <p:nvSpPr>
          <p:cNvPr id="4" name="object 5">
            <a:extLst>
              <a:ext uri="{FF2B5EF4-FFF2-40B4-BE49-F238E27FC236}">
                <a16:creationId xmlns:a16="http://schemas.microsoft.com/office/drawing/2014/main" id="{C2113A2A-A600-4F89-873F-D5AAC02CA504}"/>
              </a:ext>
            </a:extLst>
          </p:cNvPr>
          <p:cNvSpPr txBox="1"/>
          <p:nvPr/>
        </p:nvSpPr>
        <p:spPr>
          <a:xfrm>
            <a:off x="914400" y="2438400"/>
            <a:ext cx="8358554" cy="5647700"/>
          </a:xfrm>
          <a:prstGeom prst="rect">
            <a:avLst/>
          </a:prstGeom>
        </p:spPr>
        <p:txBody>
          <a:bodyPr vert="horz" wrap="square" lIns="0" tIns="0" rIns="0" bIns="0" rtlCol="0">
            <a:spAutoFit/>
          </a:bodyPr>
          <a:lstStyle/>
          <a:p>
            <a:pPr marL="12700">
              <a:spcAft>
                <a:spcPts val="600"/>
              </a:spcAft>
            </a:pPr>
            <a:r>
              <a:rPr lang="en-US" sz="2800" dirty="0">
                <a:solidFill>
                  <a:srgbClr val="231F20"/>
                </a:solidFill>
                <a:latin typeface="Century Gothic" panose="020B0502020202020204" pitchFamily="34" charset="0"/>
                <a:cs typeface="Futura LT Pro Book"/>
              </a:rPr>
              <a:t>Sources used for inputs to indicators</a:t>
            </a:r>
          </a:p>
          <a:p>
            <a:pPr marL="627063" lvl="1" indent="-339725">
              <a:spcAft>
                <a:spcPts val="6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Existing/routine data</a:t>
            </a:r>
          </a:p>
          <a:p>
            <a:pPr marL="627063" lvl="1" indent="-339725">
              <a:spcAft>
                <a:spcPts val="6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Planned studies</a:t>
            </a:r>
          </a:p>
          <a:p>
            <a:pPr marL="627063" lvl="1" indent="-339725">
              <a:spcAft>
                <a:spcPts val="12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Special systems/studies </a:t>
            </a:r>
            <a:br>
              <a:rPr lang="en-US" sz="2600" dirty="0">
                <a:solidFill>
                  <a:srgbClr val="231F20"/>
                </a:solidFill>
                <a:latin typeface="Century Gothic" panose="020B0502020202020204" pitchFamily="34" charset="0"/>
                <a:cs typeface="Futura LT Pro Book"/>
              </a:rPr>
            </a:br>
            <a:r>
              <a:rPr lang="en-US" sz="2600" dirty="0">
                <a:solidFill>
                  <a:srgbClr val="231F20"/>
                </a:solidFill>
                <a:latin typeface="Century Gothic" panose="020B0502020202020204" pitchFamily="34" charset="0"/>
                <a:cs typeface="Futura LT Pro Book"/>
              </a:rPr>
              <a:t>for program</a:t>
            </a:r>
          </a:p>
          <a:p>
            <a:pPr marL="12700">
              <a:spcAft>
                <a:spcPts val="600"/>
              </a:spcAft>
            </a:pPr>
            <a:r>
              <a:rPr lang="en-US" sz="2800" dirty="0">
                <a:solidFill>
                  <a:srgbClr val="231F20"/>
                </a:solidFill>
                <a:latin typeface="Century Gothic" panose="020B0502020202020204" pitchFamily="34" charset="0"/>
                <a:cs typeface="Futura LT Pro Book"/>
              </a:rPr>
              <a:t>Data collection tools</a:t>
            </a:r>
          </a:p>
          <a:p>
            <a:pPr marL="627063" lvl="1" indent="-339725">
              <a:spcAft>
                <a:spcPts val="6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Primary data collection</a:t>
            </a:r>
          </a:p>
          <a:p>
            <a:pPr marL="627063" lvl="1" indent="-339725">
              <a:spcAft>
                <a:spcPts val="12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Secondary data collection: patient records, existing surveys</a:t>
            </a:r>
          </a:p>
          <a:p>
            <a:pPr marL="12700">
              <a:spcAft>
                <a:spcPts val="600"/>
              </a:spcAft>
            </a:pPr>
            <a:r>
              <a:rPr lang="en-US" sz="2800" dirty="0">
                <a:solidFill>
                  <a:srgbClr val="231F20"/>
                </a:solidFill>
                <a:latin typeface="Century Gothic" panose="020B0502020202020204" pitchFamily="34" charset="0"/>
                <a:cs typeface="Futura LT Pro Book"/>
              </a:rPr>
              <a:t>Reporting systems</a:t>
            </a:r>
          </a:p>
          <a:p>
            <a:pPr marL="627063" lvl="1" indent="-339725">
              <a:spcAft>
                <a:spcPts val="600"/>
              </a:spcAft>
              <a:buClr>
                <a:srgbClr val="FF0000"/>
              </a:buClr>
              <a:buFont typeface="Wingdings" panose="05000000000000000000" pitchFamily="2" charset="2"/>
              <a:buChar char="§"/>
            </a:pPr>
            <a:r>
              <a:rPr lang="en-US" sz="2600" dirty="0">
                <a:solidFill>
                  <a:srgbClr val="231F20"/>
                </a:solidFill>
                <a:latin typeface="Century Gothic" panose="020B0502020202020204" pitchFamily="34" charset="0"/>
                <a:cs typeface="Futura LT Pro Book"/>
              </a:rPr>
              <a:t>Upward and downward flow of data</a:t>
            </a:r>
          </a:p>
          <a:p>
            <a:pPr marL="469900" lvl="1"/>
            <a:endParaRPr lang="en-US" sz="2000" spc="-140" dirty="0">
              <a:solidFill>
                <a:srgbClr val="231F20"/>
              </a:solidFill>
              <a:latin typeface="Century Gothic" panose="020B0502020202020204" pitchFamily="34" charset="0"/>
              <a:cs typeface="Futura LT Pro Book"/>
            </a:endParaRPr>
          </a:p>
        </p:txBody>
      </p:sp>
      <p:pic>
        <p:nvPicPr>
          <p:cNvPr id="5" name="Picture 4">
            <a:extLst>
              <a:ext uri="{FF2B5EF4-FFF2-40B4-BE49-F238E27FC236}">
                <a16:creationId xmlns:a16="http://schemas.microsoft.com/office/drawing/2014/main" id="{F5128200-F076-4EC8-8D87-3E7AED5CA74F}"/>
              </a:ext>
            </a:extLst>
          </p:cNvPr>
          <p:cNvPicPr>
            <a:picLocks noChangeAspect="1"/>
          </p:cNvPicPr>
          <p:nvPr/>
        </p:nvPicPr>
        <p:blipFill>
          <a:blip r:embed="rId3">
            <a:extLst>
              <a:ext uri="{BEBA8EAE-BF5A-486C-A8C5-ECC9F3942E4B}">
                <a14:imgProps xmlns:a14="http://schemas.microsoft.com/office/drawing/2010/main">
                  <a14:imgLayer r:embed="rId4">
                    <a14:imgEffect>
                      <a14:artisticGlowDiffused/>
                    </a14:imgEffect>
                  </a14:imgLayer>
                </a14:imgProps>
              </a:ext>
              <a:ext uri="{28A0092B-C50C-407E-A947-70E740481C1C}">
                <a14:useLocalDpi xmlns:a14="http://schemas.microsoft.com/office/drawing/2010/main" val="0"/>
              </a:ext>
            </a:extLst>
          </a:blip>
          <a:stretch>
            <a:fillRect/>
          </a:stretch>
        </p:blipFill>
        <p:spPr>
          <a:xfrm>
            <a:off x="5791200" y="2971800"/>
            <a:ext cx="4267200" cy="2743200"/>
          </a:xfrm>
          <a:prstGeom prst="rect">
            <a:avLst/>
          </a:prstGeom>
        </p:spPr>
      </p:pic>
    </p:spTree>
    <p:extLst>
      <p:ext uri="{BB962C8B-B14F-4D97-AF65-F5344CB8AC3E}">
        <p14:creationId xmlns:p14="http://schemas.microsoft.com/office/powerpoint/2010/main" val="3914627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p:txBody>
          <a:bodyPr/>
          <a:lstStyle/>
          <a:p>
            <a:r>
              <a:rPr lang="en-US" dirty="0"/>
              <a:t>Module 6</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685799" y="2182411"/>
            <a:ext cx="8600069" cy="5361388"/>
          </a:xfrm>
        </p:spPr>
        <p:txBody>
          <a:bodyPr/>
          <a:lstStyle/>
          <a:p>
            <a:r>
              <a:rPr lang="en-US" sz="2400" b="1" dirty="0"/>
              <a:t>At the end of the module, students will be able to:</a:t>
            </a:r>
          </a:p>
          <a:p>
            <a:pPr marL="514350" lvl="0" indent="-514350">
              <a:buFont typeface="+mj-lt"/>
              <a:buAutoNum type="arabicPeriod"/>
            </a:pPr>
            <a:r>
              <a:rPr lang="en-US" sz="2400" dirty="0"/>
              <a:t>Identify data sources to analyze program performance and track program outcomes</a:t>
            </a:r>
          </a:p>
          <a:p>
            <a:pPr marL="514350" lvl="0" indent="-514350">
              <a:buFont typeface="+mj-lt"/>
              <a:buAutoNum type="arabicPeriod"/>
            </a:pPr>
            <a:r>
              <a:rPr lang="en-US" sz="2400" dirty="0"/>
              <a:t>Illustrate the use of qualitative and quantitative data to assess program performance</a:t>
            </a:r>
          </a:p>
          <a:p>
            <a:pPr marL="514350" lvl="0" indent="-514350">
              <a:buFont typeface="+mj-lt"/>
              <a:buAutoNum type="arabicPeriod"/>
            </a:pPr>
            <a:r>
              <a:rPr lang="en-US" sz="2400" dirty="0"/>
              <a:t>Track program results and compare actual performance versus goals</a:t>
            </a:r>
          </a:p>
          <a:p>
            <a:endParaRPr lang="en-US" sz="2400" dirty="0"/>
          </a:p>
          <a:p>
            <a:r>
              <a:rPr lang="en-US" sz="2400" b="1" dirty="0"/>
              <a:t>Sessions:</a:t>
            </a:r>
          </a:p>
          <a:p>
            <a:pPr marL="465138" indent="-344488">
              <a:buClr>
                <a:srgbClr val="C00000"/>
              </a:buClr>
              <a:buFont typeface="Wingdings" panose="05000000000000000000" pitchFamily="2" charset="2"/>
              <a:buChar char="§"/>
            </a:pPr>
            <a:r>
              <a:rPr lang="en-US" sz="2400" b="1" dirty="0"/>
              <a:t>Session 1: </a:t>
            </a:r>
            <a:r>
              <a:rPr lang="en-US" sz="2400" dirty="0"/>
              <a:t>Developing Performance Monitoring Plans/M&amp;E Plans (3 hours)</a:t>
            </a:r>
          </a:p>
          <a:p>
            <a:pPr marL="465138" indent="-344488">
              <a:buClr>
                <a:srgbClr val="C00000"/>
              </a:buClr>
              <a:buFont typeface="Wingdings" panose="05000000000000000000" pitchFamily="2" charset="2"/>
              <a:buChar char="§"/>
            </a:pPr>
            <a:r>
              <a:rPr lang="en-US" sz="2400" b="1" dirty="0"/>
              <a:t>Session 2A: </a:t>
            </a:r>
            <a:r>
              <a:rPr lang="en-US" sz="2400" dirty="0"/>
              <a:t>Tracking Results/Changes (3 hours)</a:t>
            </a:r>
          </a:p>
          <a:p>
            <a:pPr marL="465138" indent="-344488">
              <a:buClr>
                <a:srgbClr val="C00000"/>
              </a:buClr>
              <a:buFont typeface="Wingdings" panose="05000000000000000000" pitchFamily="2" charset="2"/>
              <a:buChar char="§"/>
            </a:pPr>
            <a:r>
              <a:rPr lang="en-US" sz="2400" b="1" dirty="0"/>
              <a:t>Session 2B: </a:t>
            </a:r>
            <a:r>
              <a:rPr lang="en-US" sz="2400" dirty="0"/>
              <a:t>Appraising Results (4 hours)</a:t>
            </a:r>
          </a:p>
          <a:p>
            <a:endParaRPr lang="en-US" sz="2400" dirty="0"/>
          </a:p>
        </p:txBody>
      </p:sp>
      <p:sp>
        <p:nvSpPr>
          <p:cNvPr id="4" name="Text Placeholder 3">
            <a:extLst>
              <a:ext uri="{FF2B5EF4-FFF2-40B4-BE49-F238E27FC236}">
                <a16:creationId xmlns:a16="http://schemas.microsoft.com/office/drawing/2014/main" id="{3EFFBA7C-C99B-46F1-A570-662FFDDBDBAA}"/>
              </a:ext>
            </a:extLst>
          </p:cNvPr>
          <p:cNvSpPr>
            <a:spLocks noGrp="1"/>
          </p:cNvSpPr>
          <p:nvPr>
            <p:ph type="body" sz="quarter" idx="11"/>
          </p:nvPr>
        </p:nvSpPr>
        <p:spPr>
          <a:xfrm>
            <a:off x="611768" y="1039411"/>
            <a:ext cx="9141831" cy="1066800"/>
          </a:xfrm>
        </p:spPr>
        <p:txBody>
          <a:bodyPr/>
          <a:lstStyle/>
          <a:p>
            <a:r>
              <a:rPr lang="en-US" dirty="0"/>
              <a:t>Learning objectives and sessions</a:t>
            </a:r>
          </a:p>
        </p:txBody>
      </p:sp>
    </p:spTree>
    <p:extLst>
      <p:ext uri="{BB962C8B-B14F-4D97-AF65-F5344CB8AC3E}">
        <p14:creationId xmlns:p14="http://schemas.microsoft.com/office/powerpoint/2010/main" val="4224108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533400"/>
            <a:ext cx="8674100" cy="1143000"/>
          </a:xfrm>
        </p:spPr>
        <p:txBody>
          <a:bodyPr/>
          <a:lstStyle/>
          <a:p>
            <a:pPr marL="12700" lvl="0" algn="l" rtl="0">
              <a:lnSpc>
                <a:spcPts val="5000"/>
              </a:lnSpc>
            </a:pPr>
            <a:r>
              <a:rPr lang="en-US" dirty="0"/>
              <a:t>M&amp;E Plan: Components</a:t>
            </a:r>
            <a:br>
              <a:rPr lang="en-US" dirty="0"/>
            </a:br>
            <a:r>
              <a:rPr lang="en-US" sz="4000" b="0" kern="1200" spc="-180" dirty="0">
                <a:solidFill>
                  <a:srgbClr val="301739"/>
                </a:solidFill>
                <a:ea typeface="+mn-ea"/>
              </a:rPr>
              <a:t>5. Data – </a:t>
            </a:r>
            <a:r>
              <a:rPr lang="en-US" sz="4000" b="0" kern="1200" spc="-180" dirty="0" err="1">
                <a:solidFill>
                  <a:srgbClr val="301739"/>
                </a:solidFill>
                <a:ea typeface="+mn-ea"/>
              </a:rPr>
              <a:t>Finagle’s</a:t>
            </a:r>
            <a:r>
              <a:rPr lang="en-US" sz="4000" b="0" kern="1200" spc="-180" dirty="0">
                <a:solidFill>
                  <a:srgbClr val="301739"/>
                </a:solidFill>
                <a:ea typeface="+mn-ea"/>
              </a:rPr>
              <a:t> laws of information</a:t>
            </a:r>
            <a:br>
              <a:rPr lang="en-US" sz="4400" b="0" kern="1200" dirty="0">
                <a:solidFill>
                  <a:srgbClr val="1E1860"/>
                </a:solidFill>
                <a:ea typeface="+mn-ea"/>
                <a:cs typeface="Gill Sans MT"/>
              </a:rPr>
            </a:br>
            <a:endParaRPr lang="en-US" dirty="0"/>
          </a:p>
        </p:txBody>
      </p:sp>
      <p:sp>
        <p:nvSpPr>
          <p:cNvPr id="4" name="object 5">
            <a:extLst>
              <a:ext uri="{FF2B5EF4-FFF2-40B4-BE49-F238E27FC236}">
                <a16:creationId xmlns:a16="http://schemas.microsoft.com/office/drawing/2014/main" id="{C2113A2A-A600-4F89-873F-D5AAC02CA504}"/>
              </a:ext>
            </a:extLst>
          </p:cNvPr>
          <p:cNvSpPr txBox="1"/>
          <p:nvPr/>
        </p:nvSpPr>
        <p:spPr>
          <a:xfrm>
            <a:off x="1143000" y="2362200"/>
            <a:ext cx="8422006" cy="4785926"/>
          </a:xfrm>
          <a:prstGeom prst="rect">
            <a:avLst/>
          </a:prstGeom>
        </p:spPr>
        <p:txBody>
          <a:bodyPr vert="horz" wrap="square" lIns="0" tIns="0" rIns="0" bIns="0" rtlCol="0">
            <a:spAutoFit/>
          </a:bodyPr>
          <a:lstStyle/>
          <a:p>
            <a:pPr>
              <a:spcAft>
                <a:spcPts val="3000"/>
              </a:spcAft>
            </a:pPr>
            <a:r>
              <a:rPr lang="en-US" altLang="en-US" sz="3600" kern="0" dirty="0">
                <a:solidFill>
                  <a:sysClr val="windowText" lastClr="000000"/>
                </a:solidFill>
                <a:latin typeface="Century Gothic" panose="020B0502020202020204" pitchFamily="34" charset="0"/>
              </a:rPr>
              <a:t>The information you </a:t>
            </a:r>
            <a:r>
              <a:rPr lang="en-US" altLang="en-US" sz="3600" i="1" kern="0" dirty="0">
                <a:solidFill>
                  <a:srgbClr val="FF0000"/>
                </a:solidFill>
                <a:latin typeface="Century Gothic" panose="020B0502020202020204" pitchFamily="34" charset="0"/>
              </a:rPr>
              <a:t>have</a:t>
            </a:r>
            <a:r>
              <a:rPr lang="en-US" altLang="en-US" sz="3600" kern="0" dirty="0">
                <a:solidFill>
                  <a:sysClr val="windowText" lastClr="000000"/>
                </a:solidFill>
                <a:latin typeface="Century Gothic" panose="020B0502020202020204" pitchFamily="34" charset="0"/>
              </a:rPr>
              <a:t> is not the information you </a:t>
            </a:r>
            <a:r>
              <a:rPr lang="en-US" altLang="en-US" sz="3600" i="1" kern="0" dirty="0">
                <a:solidFill>
                  <a:srgbClr val="FF0000"/>
                </a:solidFill>
                <a:latin typeface="Century Gothic" panose="020B0502020202020204" pitchFamily="34" charset="0"/>
              </a:rPr>
              <a:t>want</a:t>
            </a:r>
            <a:endParaRPr lang="en-US" altLang="en-US" sz="3600" i="1" kern="0" dirty="0">
              <a:solidFill>
                <a:sysClr val="windowText" lastClr="000000"/>
              </a:solidFill>
              <a:latin typeface="Century Gothic" panose="020B0502020202020204" pitchFamily="34" charset="0"/>
            </a:endParaRPr>
          </a:p>
          <a:p>
            <a:pPr>
              <a:spcAft>
                <a:spcPts val="3000"/>
              </a:spcAft>
            </a:pPr>
            <a:r>
              <a:rPr lang="en-US" altLang="en-US" sz="3600" kern="0" dirty="0">
                <a:solidFill>
                  <a:sysClr val="windowText" lastClr="000000"/>
                </a:solidFill>
                <a:latin typeface="Century Gothic" panose="020B0502020202020204" pitchFamily="34" charset="0"/>
              </a:rPr>
              <a:t>The information you </a:t>
            </a:r>
            <a:r>
              <a:rPr lang="en-US" altLang="en-US" sz="3600" i="1" kern="0" dirty="0">
                <a:solidFill>
                  <a:srgbClr val="FF0000"/>
                </a:solidFill>
                <a:latin typeface="Century Gothic" panose="020B0502020202020204" pitchFamily="34" charset="0"/>
              </a:rPr>
              <a:t>want</a:t>
            </a:r>
            <a:r>
              <a:rPr lang="en-US" altLang="en-US" sz="3600" kern="0" dirty="0">
                <a:solidFill>
                  <a:sysClr val="windowText" lastClr="000000"/>
                </a:solidFill>
                <a:latin typeface="Century Gothic" panose="020B0502020202020204" pitchFamily="34" charset="0"/>
              </a:rPr>
              <a:t> is not the information you </a:t>
            </a:r>
            <a:r>
              <a:rPr lang="en-US" altLang="en-US" sz="3600" i="1" kern="0" dirty="0">
                <a:solidFill>
                  <a:srgbClr val="FF0000"/>
                </a:solidFill>
                <a:latin typeface="Century Gothic" panose="020B0502020202020204" pitchFamily="34" charset="0"/>
              </a:rPr>
              <a:t>need</a:t>
            </a:r>
            <a:endParaRPr lang="en-US" altLang="en-US" sz="3600" kern="0" dirty="0">
              <a:solidFill>
                <a:sysClr val="windowText" lastClr="000000"/>
              </a:solidFill>
              <a:latin typeface="Century Gothic" panose="020B0502020202020204" pitchFamily="34" charset="0"/>
            </a:endParaRPr>
          </a:p>
          <a:p>
            <a:pPr>
              <a:spcAft>
                <a:spcPts val="3000"/>
              </a:spcAft>
            </a:pPr>
            <a:r>
              <a:rPr lang="en-US" altLang="en-US" sz="3600" kern="0" dirty="0">
                <a:solidFill>
                  <a:sysClr val="windowText" lastClr="000000"/>
                </a:solidFill>
                <a:latin typeface="Century Gothic" panose="020B0502020202020204" pitchFamily="34" charset="0"/>
              </a:rPr>
              <a:t>And the information you </a:t>
            </a:r>
            <a:r>
              <a:rPr lang="en-US" altLang="en-US" sz="3600" i="1" kern="0" dirty="0">
                <a:solidFill>
                  <a:srgbClr val="FF0000"/>
                </a:solidFill>
                <a:latin typeface="Century Gothic" panose="020B0502020202020204" pitchFamily="34" charset="0"/>
              </a:rPr>
              <a:t>need</a:t>
            </a:r>
            <a:r>
              <a:rPr lang="en-US" altLang="en-US" sz="3600" kern="0" dirty="0">
                <a:solidFill>
                  <a:sysClr val="windowText" lastClr="000000"/>
                </a:solidFill>
                <a:latin typeface="Century Gothic" panose="020B0502020202020204" pitchFamily="34" charset="0"/>
              </a:rPr>
              <a:t> is usually </a:t>
            </a:r>
            <a:r>
              <a:rPr lang="en-US" altLang="en-US" sz="3600" i="1" kern="0" dirty="0">
                <a:solidFill>
                  <a:sysClr val="windowText" lastClr="000000"/>
                </a:solidFill>
                <a:latin typeface="Century Gothic" panose="020B0502020202020204" pitchFamily="34" charset="0"/>
              </a:rPr>
              <a:t>not </a:t>
            </a:r>
            <a:r>
              <a:rPr lang="en-US" altLang="en-US" sz="3600" i="1" kern="0" dirty="0">
                <a:solidFill>
                  <a:srgbClr val="FF0000"/>
                </a:solidFill>
                <a:latin typeface="Century Gothic" panose="020B0502020202020204" pitchFamily="34" charset="0"/>
              </a:rPr>
              <a:t>available</a:t>
            </a:r>
          </a:p>
          <a:p>
            <a:pPr marL="469900" lvl="1"/>
            <a:endParaRPr lang="en-US" sz="2000" spc="-140" dirty="0">
              <a:solidFill>
                <a:srgbClr val="231F20"/>
              </a:solidFill>
              <a:latin typeface="Century Gothic" panose="020B0502020202020204" pitchFamily="34" charset="0"/>
              <a:cs typeface="Futura LT Pro Book"/>
            </a:endParaRPr>
          </a:p>
        </p:txBody>
      </p:sp>
    </p:spTree>
    <p:extLst>
      <p:ext uri="{BB962C8B-B14F-4D97-AF65-F5344CB8AC3E}">
        <p14:creationId xmlns:p14="http://schemas.microsoft.com/office/powerpoint/2010/main" val="12601860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533400"/>
            <a:ext cx="8674100" cy="1143000"/>
          </a:xfrm>
        </p:spPr>
        <p:txBody>
          <a:bodyPr/>
          <a:lstStyle/>
          <a:p>
            <a:pPr marL="12700" lvl="0" algn="l" rtl="0">
              <a:lnSpc>
                <a:spcPts val="5000"/>
              </a:lnSpc>
            </a:pPr>
            <a:r>
              <a:rPr lang="en-US" dirty="0"/>
              <a:t>M&amp;E Plan: Components</a:t>
            </a:r>
            <a:br>
              <a:rPr lang="en-US" dirty="0"/>
            </a:br>
            <a:r>
              <a:rPr lang="en-US" sz="4400" b="0" kern="1200" spc="-180" dirty="0">
                <a:solidFill>
                  <a:srgbClr val="301739"/>
                </a:solidFill>
                <a:ea typeface="+mn-ea"/>
              </a:rPr>
              <a:t>5. Data – Types of data sources</a:t>
            </a:r>
            <a:br>
              <a:rPr lang="en-US" sz="4400" b="0" kern="1200" dirty="0">
                <a:solidFill>
                  <a:srgbClr val="1E1860"/>
                </a:solidFill>
                <a:ea typeface="+mn-ea"/>
                <a:cs typeface="Gill Sans MT"/>
              </a:rPr>
            </a:br>
            <a:endParaRPr lang="en-US" dirty="0"/>
          </a:p>
        </p:txBody>
      </p:sp>
      <p:sp>
        <p:nvSpPr>
          <p:cNvPr id="5" name="Rectangle 3">
            <a:extLst>
              <a:ext uri="{FF2B5EF4-FFF2-40B4-BE49-F238E27FC236}">
                <a16:creationId xmlns:a16="http://schemas.microsoft.com/office/drawing/2014/main" id="{4DE6C7BC-027A-4808-A01E-50D321739500}"/>
              </a:ext>
            </a:extLst>
          </p:cNvPr>
          <p:cNvSpPr txBox="1">
            <a:spLocks noChangeArrowheads="1"/>
          </p:cNvSpPr>
          <p:nvPr/>
        </p:nvSpPr>
        <p:spPr>
          <a:xfrm>
            <a:off x="1295400" y="2057400"/>
            <a:ext cx="8420135" cy="5029200"/>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457200" indent="-403225">
              <a:spcAft>
                <a:spcPts val="600"/>
              </a:spcAft>
              <a:buClr>
                <a:srgbClr val="FF0000"/>
              </a:buClr>
              <a:buFont typeface="Wingdings" panose="05000000000000000000" pitchFamily="2" charset="2"/>
              <a:buChar char="§"/>
            </a:pPr>
            <a:r>
              <a:rPr lang="en-US" altLang="en-US" sz="2800" kern="0" dirty="0">
                <a:solidFill>
                  <a:sysClr val="windowText" lastClr="000000"/>
                </a:solidFill>
                <a:latin typeface="Century Gothic" panose="020B0502020202020204" pitchFamily="34" charset="0"/>
              </a:rPr>
              <a:t>Surveillance </a:t>
            </a:r>
          </a:p>
          <a:p>
            <a:pPr marL="800100" lvl="1" indent="-280988">
              <a:spcAft>
                <a:spcPts val="600"/>
              </a:spcAft>
              <a:buClr>
                <a:schemeClr val="tx1"/>
              </a:buClr>
              <a:buFont typeface="Arial" panose="020B0604020202020204" pitchFamily="34" charset="0"/>
              <a:buChar char="•"/>
            </a:pPr>
            <a:r>
              <a:rPr lang="en-US" altLang="en-US" sz="2600" kern="0" dirty="0">
                <a:solidFill>
                  <a:sysClr val="windowText" lastClr="000000"/>
                </a:solidFill>
                <a:latin typeface="Century Gothic" panose="020B0502020202020204" pitchFamily="34" charset="0"/>
              </a:rPr>
              <a:t>Epidemiological</a:t>
            </a:r>
            <a:endParaRPr lang="en-GB" altLang="en-US" sz="2600" kern="0" dirty="0">
              <a:solidFill>
                <a:sysClr val="windowText" lastClr="000000"/>
              </a:solidFill>
              <a:latin typeface="Century Gothic" panose="020B0502020202020204" pitchFamily="34" charset="0"/>
            </a:endParaRPr>
          </a:p>
          <a:p>
            <a:pPr marL="800100" lvl="1" indent="-280988">
              <a:spcAft>
                <a:spcPts val="600"/>
              </a:spcAft>
              <a:buClr>
                <a:schemeClr val="tx1"/>
              </a:buClr>
              <a:buFont typeface="Arial" panose="020B0604020202020204" pitchFamily="34" charset="0"/>
              <a:buChar char="•"/>
            </a:pPr>
            <a:r>
              <a:rPr lang="en-US" altLang="en-US" sz="2600" kern="0" dirty="0">
                <a:solidFill>
                  <a:sysClr val="windowText" lastClr="000000"/>
                </a:solidFill>
                <a:latin typeface="Century Gothic" panose="020B0502020202020204" pitchFamily="34" charset="0"/>
              </a:rPr>
              <a:t>Behavioral</a:t>
            </a:r>
          </a:p>
          <a:p>
            <a:pPr marL="457200" indent="-403225">
              <a:spcAft>
                <a:spcPts val="600"/>
              </a:spcAft>
              <a:buClr>
                <a:srgbClr val="FF0000"/>
              </a:buClr>
              <a:buFont typeface="Wingdings" panose="05000000000000000000" pitchFamily="2" charset="2"/>
              <a:buChar char="§"/>
            </a:pPr>
            <a:r>
              <a:rPr lang="en-US" altLang="en-US" sz="2800" kern="0" dirty="0">
                <a:solidFill>
                  <a:sysClr val="windowText" lastClr="000000"/>
                </a:solidFill>
                <a:latin typeface="Century Gothic" panose="020B0502020202020204" pitchFamily="34" charset="0"/>
              </a:rPr>
              <a:t>Routine service reporting </a:t>
            </a:r>
            <a:endParaRPr lang="en-GB" altLang="en-US" sz="2800" kern="0" dirty="0">
              <a:solidFill>
                <a:sysClr val="windowText" lastClr="000000"/>
              </a:solidFill>
              <a:latin typeface="Century Gothic" panose="020B0502020202020204" pitchFamily="34" charset="0"/>
            </a:endParaRPr>
          </a:p>
          <a:p>
            <a:pPr marL="457200" indent="-403225">
              <a:spcAft>
                <a:spcPts val="600"/>
              </a:spcAft>
              <a:buClr>
                <a:srgbClr val="FF0000"/>
              </a:buClr>
              <a:buFont typeface="Wingdings" panose="05000000000000000000" pitchFamily="2" charset="2"/>
              <a:buChar char="§"/>
            </a:pPr>
            <a:r>
              <a:rPr lang="en-US" altLang="en-US" sz="2800" kern="0" dirty="0">
                <a:solidFill>
                  <a:sysClr val="windowText" lastClr="000000"/>
                </a:solidFill>
                <a:latin typeface="Century Gothic" panose="020B0502020202020204" pitchFamily="34" charset="0"/>
              </a:rPr>
              <a:t>Special program reporting systems</a:t>
            </a:r>
            <a:endParaRPr lang="en-GB" altLang="en-US" sz="2800" kern="0" dirty="0">
              <a:solidFill>
                <a:sysClr val="windowText" lastClr="000000"/>
              </a:solidFill>
              <a:latin typeface="Century Gothic" panose="020B0502020202020204" pitchFamily="34" charset="0"/>
            </a:endParaRPr>
          </a:p>
          <a:p>
            <a:pPr marL="457200" indent="-403225">
              <a:spcAft>
                <a:spcPts val="600"/>
              </a:spcAft>
              <a:buClr>
                <a:srgbClr val="FF0000"/>
              </a:buClr>
              <a:buFont typeface="Wingdings" panose="05000000000000000000" pitchFamily="2" charset="2"/>
              <a:buChar char="§"/>
            </a:pPr>
            <a:r>
              <a:rPr lang="en-US" altLang="en-US" sz="2800" kern="0" dirty="0">
                <a:solidFill>
                  <a:sysClr val="windowText" lastClr="000000"/>
                </a:solidFill>
                <a:latin typeface="Century Gothic" panose="020B0502020202020204" pitchFamily="34" charset="0"/>
              </a:rPr>
              <a:t>Administrative systems</a:t>
            </a:r>
            <a:endParaRPr lang="en-GB" altLang="en-US" sz="2800" kern="0" dirty="0">
              <a:solidFill>
                <a:sysClr val="windowText" lastClr="000000"/>
              </a:solidFill>
              <a:latin typeface="Century Gothic" panose="020B0502020202020204" pitchFamily="34" charset="0"/>
            </a:endParaRPr>
          </a:p>
          <a:p>
            <a:pPr marL="457200" indent="-403225">
              <a:spcAft>
                <a:spcPts val="600"/>
              </a:spcAft>
              <a:buClr>
                <a:srgbClr val="FF0000"/>
              </a:buClr>
              <a:buFont typeface="Wingdings" panose="05000000000000000000" pitchFamily="2" charset="2"/>
              <a:buChar char="§"/>
            </a:pPr>
            <a:r>
              <a:rPr lang="en-US" altLang="en-US" sz="2800" kern="0" dirty="0">
                <a:solidFill>
                  <a:sysClr val="windowText" lastClr="000000"/>
                </a:solidFill>
                <a:latin typeface="Century Gothic" panose="020B0502020202020204" pitchFamily="34" charset="0"/>
              </a:rPr>
              <a:t>Vital registration systems</a:t>
            </a:r>
            <a:endParaRPr lang="en-GB" altLang="en-US" sz="2800" kern="0" dirty="0">
              <a:solidFill>
                <a:sysClr val="windowText" lastClr="000000"/>
              </a:solidFill>
              <a:latin typeface="Century Gothic" panose="020B0502020202020204" pitchFamily="34" charset="0"/>
            </a:endParaRPr>
          </a:p>
          <a:p>
            <a:pPr marL="457200" indent="-403225">
              <a:spcAft>
                <a:spcPts val="600"/>
              </a:spcAft>
              <a:buClr>
                <a:srgbClr val="FF0000"/>
              </a:buClr>
              <a:buFont typeface="Wingdings" panose="05000000000000000000" pitchFamily="2" charset="2"/>
              <a:buChar char="§"/>
            </a:pPr>
            <a:r>
              <a:rPr lang="en-US" altLang="en-US" sz="2800" kern="0" dirty="0">
                <a:solidFill>
                  <a:sysClr val="windowText" lastClr="000000"/>
                </a:solidFill>
                <a:latin typeface="Century Gothic" panose="020B0502020202020204" pitchFamily="34" charset="0"/>
              </a:rPr>
              <a:t>Facility surveys</a:t>
            </a:r>
            <a:endParaRPr lang="en-GB" altLang="en-US" sz="2800" kern="0" dirty="0">
              <a:solidFill>
                <a:sysClr val="windowText" lastClr="000000"/>
              </a:solidFill>
              <a:latin typeface="Century Gothic" panose="020B0502020202020204" pitchFamily="34" charset="0"/>
            </a:endParaRPr>
          </a:p>
          <a:p>
            <a:pPr marL="457200" indent="-403225">
              <a:spcAft>
                <a:spcPts val="600"/>
              </a:spcAft>
              <a:buClr>
                <a:srgbClr val="FF0000"/>
              </a:buClr>
              <a:buFont typeface="Wingdings" panose="05000000000000000000" pitchFamily="2" charset="2"/>
              <a:buChar char="§"/>
            </a:pPr>
            <a:r>
              <a:rPr lang="en-US" altLang="en-US" sz="2800" kern="0" dirty="0">
                <a:solidFill>
                  <a:sysClr val="windowText" lastClr="000000"/>
                </a:solidFill>
                <a:latin typeface="Century Gothic" panose="020B0502020202020204" pitchFamily="34" charset="0"/>
              </a:rPr>
              <a:t>Household surveys</a:t>
            </a:r>
            <a:endParaRPr lang="en-GB" altLang="en-US" sz="2800" kern="0" dirty="0">
              <a:solidFill>
                <a:sysClr val="windowText" lastClr="000000"/>
              </a:solidFill>
              <a:latin typeface="Century Gothic" panose="020B0502020202020204" pitchFamily="34" charset="0"/>
            </a:endParaRPr>
          </a:p>
          <a:p>
            <a:pPr marL="457200" indent="-403225">
              <a:spcAft>
                <a:spcPts val="600"/>
              </a:spcAft>
              <a:buClr>
                <a:srgbClr val="FF0000"/>
              </a:buClr>
              <a:buFont typeface="Wingdings" panose="05000000000000000000" pitchFamily="2" charset="2"/>
              <a:buChar char="§"/>
            </a:pPr>
            <a:r>
              <a:rPr lang="en-US" altLang="en-US" sz="2800" kern="0" dirty="0">
                <a:solidFill>
                  <a:sysClr val="windowText" lastClr="000000"/>
                </a:solidFill>
                <a:latin typeface="Century Gothic" panose="020B0502020202020204" pitchFamily="34" charset="0"/>
              </a:rPr>
              <a:t>Censuses</a:t>
            </a:r>
            <a:endParaRPr lang="en-GB" altLang="en-US" sz="2800" kern="0" dirty="0">
              <a:solidFill>
                <a:sysClr val="windowText" lastClr="000000"/>
              </a:solidFill>
              <a:latin typeface="Century Gothic" panose="020B0502020202020204" pitchFamily="34" charset="0"/>
            </a:endParaRPr>
          </a:p>
          <a:p>
            <a:pPr marL="457200" indent="-403225">
              <a:spcAft>
                <a:spcPts val="600"/>
              </a:spcAft>
              <a:buClr>
                <a:srgbClr val="FF0000"/>
              </a:buClr>
              <a:buFont typeface="Wingdings" panose="05000000000000000000" pitchFamily="2" charset="2"/>
              <a:buChar char="§"/>
            </a:pPr>
            <a:r>
              <a:rPr lang="en-US" altLang="en-US" sz="2800" kern="0" dirty="0">
                <a:solidFill>
                  <a:sysClr val="windowText" lastClr="000000"/>
                </a:solidFill>
                <a:latin typeface="Century Gothic" panose="020B0502020202020204" pitchFamily="34" charset="0"/>
              </a:rPr>
              <a:t>Research and special studies</a:t>
            </a:r>
          </a:p>
        </p:txBody>
      </p:sp>
    </p:spTree>
    <p:extLst>
      <p:ext uri="{BB962C8B-B14F-4D97-AF65-F5344CB8AC3E}">
        <p14:creationId xmlns:p14="http://schemas.microsoft.com/office/powerpoint/2010/main" val="27616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 calcmode="lin" valueType="num">
                                      <p:cBhvr additive="base">
                                        <p:cTn id="21"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 calcmode="lin" valueType="num">
                                      <p:cBhvr additive="base">
                                        <p:cTn id="27"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 calcmode="lin" valueType="num">
                                      <p:cBhvr additive="base">
                                        <p:cTn id="33"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 calcmode="lin" valueType="num">
                                      <p:cBhvr additive="base">
                                        <p:cTn id="39" dur="500" fill="hold"/>
                                        <p:tgtEl>
                                          <p:spTgt spid="5">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5">
                                            <p:txEl>
                                              <p:pRg st="7" end="7"/>
                                            </p:txEl>
                                          </p:spTgt>
                                        </p:tgtEl>
                                        <p:attrNameLst>
                                          <p:attrName>style.visibility</p:attrName>
                                        </p:attrNameLst>
                                      </p:cBhvr>
                                      <p:to>
                                        <p:strVal val="visible"/>
                                      </p:to>
                                    </p:set>
                                    <p:anim calcmode="lin" valueType="num">
                                      <p:cBhvr additive="base">
                                        <p:cTn id="45" dur="500" fill="hold"/>
                                        <p:tgtEl>
                                          <p:spTgt spid="5">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5">
                                            <p:txEl>
                                              <p:pRg st="8" end="8"/>
                                            </p:txEl>
                                          </p:spTgt>
                                        </p:tgtEl>
                                        <p:attrNameLst>
                                          <p:attrName>style.visibility</p:attrName>
                                        </p:attrNameLst>
                                      </p:cBhvr>
                                      <p:to>
                                        <p:strVal val="visible"/>
                                      </p:to>
                                    </p:set>
                                    <p:anim calcmode="lin" valueType="num">
                                      <p:cBhvr additive="base">
                                        <p:cTn id="51" dur="500" fill="hold"/>
                                        <p:tgtEl>
                                          <p:spTgt spid="5">
                                            <p:txEl>
                                              <p:pRg st="8" end="8"/>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5">
                                            <p:txEl>
                                              <p:pRg st="9" end="9"/>
                                            </p:txEl>
                                          </p:spTgt>
                                        </p:tgtEl>
                                        <p:attrNameLst>
                                          <p:attrName>style.visibility</p:attrName>
                                        </p:attrNameLst>
                                      </p:cBhvr>
                                      <p:to>
                                        <p:strVal val="visible"/>
                                      </p:to>
                                    </p:set>
                                    <p:anim calcmode="lin" valueType="num">
                                      <p:cBhvr additive="base">
                                        <p:cTn id="57" dur="500" fill="hold"/>
                                        <p:tgtEl>
                                          <p:spTgt spid="5">
                                            <p:txEl>
                                              <p:pRg st="9" end="9"/>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5">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5">
                                            <p:txEl>
                                              <p:pRg st="10" end="10"/>
                                            </p:txEl>
                                          </p:spTgt>
                                        </p:tgtEl>
                                        <p:attrNameLst>
                                          <p:attrName>style.visibility</p:attrName>
                                        </p:attrNameLst>
                                      </p:cBhvr>
                                      <p:to>
                                        <p:strVal val="visible"/>
                                      </p:to>
                                    </p:set>
                                    <p:anim calcmode="lin" valueType="num">
                                      <p:cBhvr additive="base">
                                        <p:cTn id="63" dur="500" fill="hold"/>
                                        <p:tgtEl>
                                          <p:spTgt spid="5">
                                            <p:txEl>
                                              <p:pRg st="10" end="10"/>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5">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533400"/>
            <a:ext cx="8674100" cy="1143000"/>
          </a:xfrm>
        </p:spPr>
        <p:txBody>
          <a:bodyPr/>
          <a:lstStyle/>
          <a:p>
            <a:pPr marL="12700" lvl="0" algn="l" rtl="0">
              <a:lnSpc>
                <a:spcPts val="5000"/>
              </a:lnSpc>
            </a:pPr>
            <a:r>
              <a:rPr lang="en-US" dirty="0"/>
              <a:t>M&amp;E Plan: Components</a:t>
            </a:r>
            <a:br>
              <a:rPr lang="en-US" dirty="0"/>
            </a:br>
            <a:r>
              <a:rPr lang="en-US" sz="4400" b="0" kern="1200" spc="-180" dirty="0">
                <a:solidFill>
                  <a:srgbClr val="301739"/>
                </a:solidFill>
                <a:ea typeface="+mn-ea"/>
              </a:rPr>
              <a:t>5. Data sources: HIS</a:t>
            </a:r>
            <a:br>
              <a:rPr lang="en-US" sz="4400" b="0" kern="1200" dirty="0">
                <a:solidFill>
                  <a:srgbClr val="1E1860"/>
                </a:solidFill>
                <a:ea typeface="+mn-ea"/>
                <a:cs typeface="Gill Sans MT"/>
              </a:rPr>
            </a:br>
            <a:endParaRPr lang="en-US" dirty="0"/>
          </a:p>
        </p:txBody>
      </p:sp>
      <p:sp>
        <p:nvSpPr>
          <p:cNvPr id="4" name="object 5">
            <a:extLst>
              <a:ext uri="{FF2B5EF4-FFF2-40B4-BE49-F238E27FC236}">
                <a16:creationId xmlns:a16="http://schemas.microsoft.com/office/drawing/2014/main" id="{E5928981-E2B1-429C-8BB9-3D1306964C9A}"/>
              </a:ext>
            </a:extLst>
          </p:cNvPr>
          <p:cNvSpPr txBox="1"/>
          <p:nvPr/>
        </p:nvSpPr>
        <p:spPr>
          <a:xfrm>
            <a:off x="1085850" y="2057400"/>
            <a:ext cx="7886700" cy="5519460"/>
          </a:xfrm>
          <a:prstGeom prst="rect">
            <a:avLst/>
          </a:prstGeom>
        </p:spPr>
        <p:txBody>
          <a:bodyPr vert="horz" wrap="square" lIns="0" tIns="0" rIns="0" bIns="0" rtlCol="0">
            <a:spAutoFit/>
          </a:bodyPr>
          <a:lstStyle/>
          <a:p>
            <a:pPr>
              <a:lnSpc>
                <a:spcPts val="4600"/>
              </a:lnSpc>
            </a:pPr>
            <a:r>
              <a:rPr lang="en-US" altLang="en-US" sz="3600" b="1" dirty="0">
                <a:latin typeface="Century Gothic" panose="020B0502020202020204" pitchFamily="34" charset="0"/>
                <a:cs typeface="Times New Roman" panose="02020603050405020304" pitchFamily="18" charset="0"/>
              </a:rPr>
              <a:t>Health Information System (HIS):</a:t>
            </a:r>
          </a:p>
          <a:p>
            <a:pPr>
              <a:lnSpc>
                <a:spcPts val="4600"/>
              </a:lnSpc>
              <a:spcAft>
                <a:spcPts val="2400"/>
              </a:spcAft>
              <a:buFontTx/>
              <a:buNone/>
            </a:pPr>
            <a:r>
              <a:rPr lang="en-US" altLang="en-US" sz="3600" dirty="0">
                <a:latin typeface="Century Gothic" panose="020B0502020202020204" pitchFamily="34" charset="0"/>
                <a:cs typeface="Times New Roman" panose="02020603050405020304" pitchFamily="18" charset="0"/>
              </a:rPr>
              <a:t>A health-information system (HIS), similar to a health management information system (HMIS)</a:t>
            </a:r>
          </a:p>
          <a:p>
            <a:pPr>
              <a:lnSpc>
                <a:spcPts val="4600"/>
              </a:lnSpc>
              <a:spcBef>
                <a:spcPct val="0"/>
              </a:spcBef>
              <a:buFontTx/>
              <a:buNone/>
            </a:pPr>
            <a:r>
              <a:rPr lang="en-US" altLang="en-US" sz="3600" i="1" dirty="0">
                <a:latin typeface="Century Gothic" panose="020B0502020202020204" pitchFamily="34" charset="0"/>
              </a:rPr>
              <a:t>“…a system that provides specific information support to the decision-making process at each level of an organization.” </a:t>
            </a:r>
          </a:p>
          <a:p>
            <a:pPr algn="r">
              <a:spcBef>
                <a:spcPct val="0"/>
              </a:spcBef>
              <a:buFontTx/>
              <a:buNone/>
            </a:pPr>
            <a:r>
              <a:rPr lang="en-US" altLang="en-US" sz="3200" i="1" dirty="0">
                <a:latin typeface="Century Gothic" panose="020B0502020202020204" pitchFamily="34" charset="0"/>
              </a:rPr>
              <a:t>(</a:t>
            </a:r>
            <a:r>
              <a:rPr lang="en-US" altLang="en-US" sz="3200" i="1" dirty="0" err="1">
                <a:latin typeface="Century Gothic" panose="020B0502020202020204" pitchFamily="34" charset="0"/>
              </a:rPr>
              <a:t>Hurtubise</a:t>
            </a:r>
            <a:r>
              <a:rPr lang="en-US" altLang="en-US" sz="3200" i="1" dirty="0">
                <a:latin typeface="Century Gothic" panose="020B0502020202020204" pitchFamily="34" charset="0"/>
              </a:rPr>
              <a:t>, 1984)</a:t>
            </a:r>
          </a:p>
        </p:txBody>
      </p:sp>
    </p:spTree>
    <p:extLst>
      <p:ext uri="{BB962C8B-B14F-4D97-AF65-F5344CB8AC3E}">
        <p14:creationId xmlns:p14="http://schemas.microsoft.com/office/powerpoint/2010/main" val="6265231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533400"/>
            <a:ext cx="8674100" cy="1143000"/>
          </a:xfrm>
        </p:spPr>
        <p:txBody>
          <a:bodyPr/>
          <a:lstStyle/>
          <a:p>
            <a:pPr marL="12700" lvl="0" algn="l" rtl="0">
              <a:lnSpc>
                <a:spcPts val="5000"/>
              </a:lnSpc>
            </a:pPr>
            <a:r>
              <a:rPr lang="en-US" dirty="0"/>
              <a:t>M&amp;E Plan: Components</a:t>
            </a:r>
            <a:br>
              <a:rPr lang="en-US" dirty="0"/>
            </a:br>
            <a:r>
              <a:rPr lang="en-US" sz="4400" b="0" kern="1200" spc="-180" dirty="0">
                <a:solidFill>
                  <a:srgbClr val="301739"/>
                </a:solidFill>
                <a:ea typeface="+mn-ea"/>
              </a:rPr>
              <a:t>5. Data sources: Client</a:t>
            </a:r>
            <a:br>
              <a:rPr lang="en-US" sz="4400" b="0" kern="1200" dirty="0">
                <a:solidFill>
                  <a:srgbClr val="1E1860"/>
                </a:solidFill>
                <a:ea typeface="+mn-ea"/>
                <a:cs typeface="Gill Sans MT"/>
              </a:rPr>
            </a:br>
            <a:endParaRPr lang="en-US" dirty="0"/>
          </a:p>
        </p:txBody>
      </p:sp>
      <p:sp>
        <p:nvSpPr>
          <p:cNvPr id="5" name="Rectangle 3">
            <a:extLst>
              <a:ext uri="{FF2B5EF4-FFF2-40B4-BE49-F238E27FC236}">
                <a16:creationId xmlns:a16="http://schemas.microsoft.com/office/drawing/2014/main" id="{E2909D52-C668-4461-BF22-09E08FB4EB59}"/>
              </a:ext>
            </a:extLst>
          </p:cNvPr>
          <p:cNvSpPr txBox="1">
            <a:spLocks noChangeArrowheads="1"/>
          </p:cNvSpPr>
          <p:nvPr/>
        </p:nvSpPr>
        <p:spPr bwMode="auto">
          <a:xfrm>
            <a:off x="914400" y="2133600"/>
            <a:ext cx="8549798" cy="442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370" tIns="50685" rIns="101370" bIns="50685" numCol="1" anchor="t" anchorCtr="0" compatLnSpc="1">
            <a:prstTxWarp prst="textNoShape">
              <a:avLst/>
            </a:prstTxWarp>
          </a:bodyPr>
          <a:lstStyle>
            <a:lvl1pPr marL="375960" indent="-375960" algn="l" defTabSz="1005182" rtl="0" eaLnBrk="0" fontAlgn="base" hangingPunct="0">
              <a:spcBef>
                <a:spcPct val="20000"/>
              </a:spcBef>
              <a:spcAft>
                <a:spcPct val="0"/>
              </a:spcAft>
              <a:buChar char="•"/>
              <a:defRPr sz="3171" kern="1200">
                <a:solidFill>
                  <a:schemeClr val="tx1"/>
                </a:solidFill>
                <a:latin typeface="+mn-lt"/>
                <a:ea typeface="+mn-ea"/>
                <a:cs typeface="+mn-cs"/>
              </a:defRPr>
            </a:lvl1pPr>
            <a:lvl2pPr marL="816415" indent="-314611" algn="l" defTabSz="1005182" rtl="0" eaLnBrk="0" fontAlgn="base" hangingPunct="0">
              <a:spcBef>
                <a:spcPct val="20000"/>
              </a:spcBef>
              <a:spcAft>
                <a:spcPct val="0"/>
              </a:spcAft>
              <a:buChar char="–"/>
              <a:defRPr sz="2775" kern="1200">
                <a:solidFill>
                  <a:schemeClr val="tx1"/>
                </a:solidFill>
                <a:latin typeface="+mn-lt"/>
                <a:ea typeface="+mn-ea"/>
                <a:cs typeface="+mn-cs"/>
              </a:defRPr>
            </a:lvl2pPr>
            <a:lvl3pPr marL="1255297" indent="-250116" algn="l" defTabSz="1005182" rtl="0" eaLnBrk="0" fontAlgn="base" hangingPunct="0">
              <a:spcBef>
                <a:spcPct val="20000"/>
              </a:spcBef>
              <a:spcAft>
                <a:spcPct val="0"/>
              </a:spcAft>
              <a:buChar char="•"/>
              <a:defRPr sz="2378" kern="1200">
                <a:solidFill>
                  <a:schemeClr val="tx1"/>
                </a:solidFill>
                <a:latin typeface="+mn-lt"/>
                <a:ea typeface="+mn-ea"/>
                <a:cs typeface="+mn-cs"/>
              </a:defRPr>
            </a:lvl3pPr>
            <a:lvl4pPr marL="1757102" indent="-250116" algn="l" defTabSz="1005182" rtl="0" eaLnBrk="0" fontAlgn="base" hangingPunct="0">
              <a:spcBef>
                <a:spcPct val="20000"/>
              </a:spcBef>
              <a:spcAft>
                <a:spcPct val="0"/>
              </a:spcAft>
              <a:buChar char="–"/>
              <a:defRPr sz="1982" kern="1200">
                <a:solidFill>
                  <a:schemeClr val="tx1"/>
                </a:solidFill>
                <a:latin typeface="+mn-lt"/>
                <a:ea typeface="+mn-ea"/>
                <a:cs typeface="+mn-cs"/>
              </a:defRPr>
            </a:lvl4pPr>
            <a:lvl5pPr marL="2260479" indent="-251689" algn="l" defTabSz="1005182" rtl="0" eaLnBrk="0" fontAlgn="base" hangingPunct="0">
              <a:spcBef>
                <a:spcPct val="20000"/>
              </a:spcBef>
              <a:spcAft>
                <a:spcPct val="0"/>
              </a:spcAft>
              <a:buChar char="»"/>
              <a:defRPr sz="1982" kern="1200">
                <a:solidFill>
                  <a:schemeClr val="tx1"/>
                </a:solidFill>
                <a:latin typeface="+mn-lt"/>
                <a:ea typeface="+mn-ea"/>
                <a:cs typeface="+mn-cs"/>
              </a:defRPr>
            </a:lvl5pPr>
            <a:lvl6pPr marL="2491717" indent="-226520" algn="l" defTabSz="906079"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6pPr>
            <a:lvl7pPr marL="2944757" indent="-226520" algn="l" defTabSz="906079"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7pPr>
            <a:lvl8pPr marL="3397796" indent="-226520" algn="l" defTabSz="906079"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8pPr>
            <a:lvl9pPr marL="3850836" indent="-226520" algn="l" defTabSz="906079"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9pPr>
          </a:lstStyle>
          <a:p>
            <a:pPr marR="0" lvl="0" algn="l" defTabSz="1005182" rtl="0" eaLnBrk="0" fontAlgn="base" latinLnBrk="0" hangingPunct="0">
              <a:spcBef>
                <a:spcPts val="0"/>
              </a:spcBef>
              <a:spcAft>
                <a:spcPts val="1200"/>
              </a:spcAft>
              <a:buClr>
                <a:srgbClr val="FF0000"/>
              </a:buClr>
              <a:buSzTx/>
              <a:buFont typeface="Wingdings" panose="05000000000000000000" pitchFamily="2" charset="2"/>
              <a:buChar char="§"/>
              <a:tabLst/>
              <a:defRPr/>
            </a:pPr>
            <a:r>
              <a:rPr kumimoji="0" lang="en-US" altLang="en-US" sz="3200" b="0" i="0" u="none" strike="noStrike" kern="1200" cap="none" spc="0" normalizeH="0" baseline="0" noProof="0" dirty="0">
                <a:ln>
                  <a:noFill/>
                </a:ln>
                <a:solidFill>
                  <a:srgbClr val="000000"/>
                </a:solidFill>
                <a:effectLst/>
                <a:uLnTx/>
                <a:uFillTx/>
                <a:latin typeface="Century Gothic" panose="020B0502020202020204" pitchFamily="34" charset="0"/>
              </a:rPr>
              <a:t>Client-exit interviews</a:t>
            </a:r>
          </a:p>
          <a:p>
            <a:pPr marR="0" lvl="0" algn="l" defTabSz="1005182" rtl="0" eaLnBrk="0" fontAlgn="base" latinLnBrk="0" hangingPunct="0">
              <a:spcBef>
                <a:spcPts val="0"/>
              </a:spcBef>
              <a:spcAft>
                <a:spcPts val="1200"/>
              </a:spcAft>
              <a:buClr>
                <a:srgbClr val="FF0000"/>
              </a:buClr>
              <a:buSzTx/>
              <a:buFont typeface="Wingdings" panose="05000000000000000000" pitchFamily="2" charset="2"/>
              <a:buChar char="§"/>
              <a:tabLst/>
              <a:defRPr/>
            </a:pPr>
            <a:r>
              <a:rPr kumimoji="0" lang="en-US" altLang="en-US" sz="3200" b="0" i="0" u="none" strike="noStrike" kern="1200" cap="none" spc="0" normalizeH="0" baseline="0" noProof="0" dirty="0">
                <a:ln>
                  <a:noFill/>
                </a:ln>
                <a:solidFill>
                  <a:srgbClr val="000000"/>
                </a:solidFill>
                <a:effectLst/>
                <a:uLnTx/>
                <a:uFillTx/>
                <a:latin typeface="Century Gothic" panose="020B0502020202020204" pitchFamily="34" charset="0"/>
              </a:rPr>
              <a:t>Case surveillance</a:t>
            </a:r>
          </a:p>
          <a:p>
            <a:pPr marR="0" lvl="1" algn="l" defTabSz="1005182" rtl="0" eaLnBrk="0" fontAlgn="base" latinLnBrk="0" hangingPunct="0">
              <a:spcBef>
                <a:spcPts val="0"/>
              </a:spcBef>
              <a:spcAft>
                <a:spcPts val="1800"/>
              </a:spcAft>
              <a:buClr>
                <a:schemeClr val="tx1"/>
              </a:buClr>
              <a:buSzTx/>
              <a:buFont typeface="Arial" panose="020B0604020202020204" pitchFamily="34" charset="0"/>
              <a:buChar char="•"/>
              <a:tabLst/>
              <a:defRPr/>
            </a:pPr>
            <a:r>
              <a:rPr kumimoji="0" lang="en-US" altLang="en-US" sz="3000" b="0" i="0" u="none" strike="noStrike" kern="1200" cap="none" spc="0" normalizeH="0" baseline="0" noProof="0" dirty="0">
                <a:ln>
                  <a:noFill/>
                </a:ln>
                <a:solidFill>
                  <a:srgbClr val="000000"/>
                </a:solidFill>
                <a:effectLst/>
                <a:uLnTx/>
                <a:uFillTx/>
                <a:latin typeface="Century Gothic" panose="020B0502020202020204" pitchFamily="34" charset="0"/>
              </a:rPr>
              <a:t>Epidemiology of disease</a:t>
            </a:r>
          </a:p>
          <a:p>
            <a:pPr marR="0" lvl="0" algn="l" defTabSz="1005182" rtl="0" eaLnBrk="0" fontAlgn="base" latinLnBrk="0" hangingPunct="0">
              <a:spcBef>
                <a:spcPts val="0"/>
              </a:spcBef>
              <a:spcAft>
                <a:spcPts val="1200"/>
              </a:spcAft>
              <a:buClr>
                <a:srgbClr val="FF0000"/>
              </a:buClr>
              <a:buSzTx/>
              <a:buFont typeface="Wingdings" panose="05000000000000000000" pitchFamily="2" charset="2"/>
              <a:buChar char="§"/>
              <a:tabLst/>
              <a:defRPr/>
            </a:pPr>
            <a:r>
              <a:rPr kumimoji="0" lang="en-US" altLang="en-US" sz="3200" b="0" i="0" u="none" strike="noStrike" kern="1200" cap="none" spc="0" normalizeH="0" baseline="0" noProof="0" dirty="0">
                <a:ln>
                  <a:noFill/>
                </a:ln>
                <a:solidFill>
                  <a:srgbClr val="000000"/>
                </a:solidFill>
                <a:effectLst/>
                <a:uLnTx/>
                <a:uFillTx/>
                <a:latin typeface="Century Gothic" panose="020B0502020202020204" pitchFamily="34" charset="0"/>
              </a:rPr>
              <a:t>Provider-client observation</a:t>
            </a:r>
          </a:p>
          <a:p>
            <a:pPr marR="0" lvl="1" algn="l" defTabSz="1005182" rtl="0" eaLnBrk="0" fontAlgn="base" latinLnBrk="0" hangingPunct="0">
              <a:spcBef>
                <a:spcPts val="0"/>
              </a:spcBef>
              <a:spcAft>
                <a:spcPts val="1200"/>
              </a:spcAft>
              <a:buClr>
                <a:schemeClr val="tx1"/>
              </a:buClr>
              <a:buSzTx/>
              <a:buFont typeface="Arial" panose="020B0604020202020204" pitchFamily="34" charset="0"/>
              <a:buChar char="•"/>
              <a:tabLst/>
              <a:defRPr/>
            </a:pPr>
            <a:r>
              <a:rPr kumimoji="0" lang="en-US" altLang="en-US" sz="3000" b="0" i="0" u="none" strike="noStrike" kern="1200" cap="none" spc="0" normalizeH="0" baseline="0" noProof="0" dirty="0">
                <a:ln>
                  <a:noFill/>
                </a:ln>
                <a:solidFill>
                  <a:srgbClr val="000000"/>
                </a:solidFill>
                <a:effectLst/>
                <a:uLnTx/>
                <a:uFillTx/>
                <a:latin typeface="Century Gothic" panose="020B0502020202020204" pitchFamily="34" charset="0"/>
              </a:rPr>
              <a:t>Management of the sick child</a:t>
            </a:r>
          </a:p>
          <a:p>
            <a:pPr marR="0" lvl="1" algn="l" defTabSz="1005182" rtl="0" eaLnBrk="0" fontAlgn="base" latinLnBrk="0" hangingPunct="0">
              <a:spcBef>
                <a:spcPts val="0"/>
              </a:spcBef>
              <a:spcAft>
                <a:spcPts val="1800"/>
              </a:spcAft>
              <a:buClr>
                <a:schemeClr val="tx1"/>
              </a:buClr>
              <a:buSzTx/>
              <a:buFont typeface="Arial" panose="020B0604020202020204" pitchFamily="34" charset="0"/>
              <a:buChar char="•"/>
              <a:tabLst/>
              <a:defRPr/>
            </a:pPr>
            <a:r>
              <a:rPr kumimoji="0" lang="en-US" altLang="en-US" sz="3000" b="0" i="0" u="none" strike="noStrike" kern="1200" cap="none" spc="0" normalizeH="0" baseline="0" noProof="0" dirty="0">
                <a:ln>
                  <a:noFill/>
                </a:ln>
                <a:solidFill>
                  <a:srgbClr val="000000"/>
                </a:solidFill>
                <a:effectLst/>
                <a:uLnTx/>
                <a:uFillTx/>
                <a:latin typeface="Century Gothic" panose="020B0502020202020204" pitchFamily="34" charset="0"/>
              </a:rPr>
              <a:t>Vendor-client interaction</a:t>
            </a:r>
          </a:p>
          <a:p>
            <a:pPr marR="0" lvl="0" algn="l" defTabSz="1005182" rtl="0" eaLnBrk="0" fontAlgn="base" latinLnBrk="0" hangingPunct="0">
              <a:spcBef>
                <a:spcPts val="0"/>
              </a:spcBef>
              <a:spcAft>
                <a:spcPts val="1200"/>
              </a:spcAft>
              <a:buClr>
                <a:srgbClr val="FF0000"/>
              </a:buClr>
              <a:buSzTx/>
              <a:buFont typeface="Wingdings" panose="05000000000000000000" pitchFamily="2" charset="2"/>
              <a:buChar char="§"/>
              <a:tabLst/>
              <a:defRPr/>
            </a:pPr>
            <a:r>
              <a:rPr kumimoji="0" lang="en-US" altLang="en-US" sz="3200" b="0" i="0" u="none" strike="noStrike" kern="1200" cap="none" spc="0" normalizeH="0" baseline="0" noProof="0" dirty="0">
                <a:ln>
                  <a:noFill/>
                </a:ln>
                <a:solidFill>
                  <a:srgbClr val="000000"/>
                </a:solidFill>
                <a:effectLst/>
                <a:uLnTx/>
                <a:uFillTx/>
                <a:latin typeface="Century Gothic" panose="020B0502020202020204" pitchFamily="34" charset="0"/>
              </a:rPr>
              <a:t>Contact or visit registers</a:t>
            </a:r>
          </a:p>
          <a:p>
            <a:pPr marR="0" lvl="0" algn="l" defTabSz="1005182" rtl="0" eaLnBrk="0" fontAlgn="base" latinLnBrk="0" hangingPunct="0">
              <a:spcBef>
                <a:spcPts val="0"/>
              </a:spcBef>
              <a:spcAft>
                <a:spcPts val="1200"/>
              </a:spcAft>
              <a:buClr>
                <a:srgbClr val="FF0000"/>
              </a:buClr>
              <a:buSzTx/>
              <a:buFont typeface="Wingdings" panose="05000000000000000000" pitchFamily="2" charset="2"/>
              <a:buChar char="§"/>
              <a:tabLst/>
              <a:defRPr/>
            </a:pPr>
            <a:r>
              <a:rPr kumimoji="0" lang="en-US" altLang="en-US" sz="3200" b="0" i="0" u="none" strike="noStrike" kern="1200" cap="none" spc="0" normalizeH="0" baseline="0" noProof="0" dirty="0">
                <a:ln>
                  <a:noFill/>
                </a:ln>
                <a:solidFill>
                  <a:srgbClr val="000000"/>
                </a:solidFill>
                <a:effectLst/>
                <a:uLnTx/>
                <a:uFillTx/>
                <a:latin typeface="Century Gothic" panose="020B0502020202020204" pitchFamily="34" charset="0"/>
              </a:rPr>
              <a:t>Customer record</a:t>
            </a:r>
          </a:p>
        </p:txBody>
      </p:sp>
    </p:spTree>
    <p:extLst>
      <p:ext uri="{BB962C8B-B14F-4D97-AF65-F5344CB8AC3E}">
        <p14:creationId xmlns:p14="http://schemas.microsoft.com/office/powerpoint/2010/main" val="24204673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533400"/>
            <a:ext cx="8674100" cy="1143000"/>
          </a:xfrm>
        </p:spPr>
        <p:txBody>
          <a:bodyPr/>
          <a:lstStyle/>
          <a:p>
            <a:pPr marL="12700" lvl="0" algn="l" rtl="0">
              <a:lnSpc>
                <a:spcPts val="5000"/>
              </a:lnSpc>
            </a:pPr>
            <a:r>
              <a:rPr lang="en-US" dirty="0"/>
              <a:t>M&amp;E Plan: Components</a:t>
            </a:r>
            <a:br>
              <a:rPr lang="en-US" dirty="0"/>
            </a:br>
            <a:r>
              <a:rPr lang="en-US" sz="4400" b="0" kern="1200" spc="-180" dirty="0">
                <a:solidFill>
                  <a:srgbClr val="301739"/>
                </a:solidFill>
                <a:ea typeface="+mn-ea"/>
              </a:rPr>
              <a:t>5. Data sources: Population</a:t>
            </a:r>
            <a:br>
              <a:rPr lang="en-US" sz="4400" b="0" kern="1200" dirty="0">
                <a:solidFill>
                  <a:srgbClr val="1E1860"/>
                </a:solidFill>
                <a:ea typeface="+mn-ea"/>
                <a:cs typeface="Gill Sans MT"/>
              </a:rPr>
            </a:br>
            <a:endParaRPr lang="en-US" dirty="0"/>
          </a:p>
        </p:txBody>
      </p:sp>
      <p:sp>
        <p:nvSpPr>
          <p:cNvPr id="4" name="Rectangle 3">
            <a:extLst>
              <a:ext uri="{FF2B5EF4-FFF2-40B4-BE49-F238E27FC236}">
                <a16:creationId xmlns:a16="http://schemas.microsoft.com/office/drawing/2014/main" id="{6E4D0771-3CC3-4BEB-9301-C4562EF6F34F}"/>
              </a:ext>
            </a:extLst>
          </p:cNvPr>
          <p:cNvSpPr txBox="1">
            <a:spLocks noChangeArrowheads="1"/>
          </p:cNvSpPr>
          <p:nvPr/>
        </p:nvSpPr>
        <p:spPr bwMode="auto">
          <a:xfrm>
            <a:off x="892355" y="2057400"/>
            <a:ext cx="8389698" cy="434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370" tIns="50685" rIns="101370" bIns="50685" numCol="1" anchor="t" anchorCtr="0" compatLnSpc="1">
            <a:prstTxWarp prst="textNoShape">
              <a:avLst/>
            </a:prstTxWarp>
          </a:bodyPr>
          <a:lstStyle>
            <a:lvl1pPr marL="375960" indent="-375960" algn="l" defTabSz="1005182" rtl="0" eaLnBrk="0" fontAlgn="base" hangingPunct="0">
              <a:spcBef>
                <a:spcPct val="20000"/>
              </a:spcBef>
              <a:spcAft>
                <a:spcPct val="0"/>
              </a:spcAft>
              <a:buChar char="•"/>
              <a:defRPr sz="3171" kern="1200">
                <a:solidFill>
                  <a:schemeClr val="tx1"/>
                </a:solidFill>
                <a:latin typeface="+mn-lt"/>
                <a:ea typeface="+mn-ea"/>
                <a:cs typeface="+mn-cs"/>
              </a:defRPr>
            </a:lvl1pPr>
            <a:lvl2pPr marL="816415" indent="-314611" algn="l" defTabSz="1005182" rtl="0" eaLnBrk="0" fontAlgn="base" hangingPunct="0">
              <a:spcBef>
                <a:spcPct val="20000"/>
              </a:spcBef>
              <a:spcAft>
                <a:spcPct val="0"/>
              </a:spcAft>
              <a:buChar char="–"/>
              <a:defRPr sz="2775" kern="1200">
                <a:solidFill>
                  <a:schemeClr val="tx1"/>
                </a:solidFill>
                <a:latin typeface="+mn-lt"/>
                <a:ea typeface="+mn-ea"/>
                <a:cs typeface="+mn-cs"/>
              </a:defRPr>
            </a:lvl2pPr>
            <a:lvl3pPr marL="1255297" indent="-250116" algn="l" defTabSz="1005182" rtl="0" eaLnBrk="0" fontAlgn="base" hangingPunct="0">
              <a:spcBef>
                <a:spcPct val="20000"/>
              </a:spcBef>
              <a:spcAft>
                <a:spcPct val="0"/>
              </a:spcAft>
              <a:buChar char="•"/>
              <a:defRPr sz="2378" kern="1200">
                <a:solidFill>
                  <a:schemeClr val="tx1"/>
                </a:solidFill>
                <a:latin typeface="+mn-lt"/>
                <a:ea typeface="+mn-ea"/>
                <a:cs typeface="+mn-cs"/>
              </a:defRPr>
            </a:lvl3pPr>
            <a:lvl4pPr marL="1757102" indent="-250116" algn="l" defTabSz="1005182" rtl="0" eaLnBrk="0" fontAlgn="base" hangingPunct="0">
              <a:spcBef>
                <a:spcPct val="20000"/>
              </a:spcBef>
              <a:spcAft>
                <a:spcPct val="0"/>
              </a:spcAft>
              <a:buChar char="–"/>
              <a:defRPr sz="1982" kern="1200">
                <a:solidFill>
                  <a:schemeClr val="tx1"/>
                </a:solidFill>
                <a:latin typeface="+mn-lt"/>
                <a:ea typeface="+mn-ea"/>
                <a:cs typeface="+mn-cs"/>
              </a:defRPr>
            </a:lvl4pPr>
            <a:lvl5pPr marL="2260479" indent="-251689" algn="l" defTabSz="1005182" rtl="0" eaLnBrk="0" fontAlgn="base" hangingPunct="0">
              <a:spcBef>
                <a:spcPct val="20000"/>
              </a:spcBef>
              <a:spcAft>
                <a:spcPct val="0"/>
              </a:spcAft>
              <a:buChar char="»"/>
              <a:defRPr sz="1982" kern="1200">
                <a:solidFill>
                  <a:schemeClr val="tx1"/>
                </a:solidFill>
                <a:latin typeface="+mn-lt"/>
                <a:ea typeface="+mn-ea"/>
                <a:cs typeface="+mn-cs"/>
              </a:defRPr>
            </a:lvl5pPr>
            <a:lvl6pPr marL="2491717" indent="-226520" algn="l" defTabSz="906079"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6pPr>
            <a:lvl7pPr marL="2944757" indent="-226520" algn="l" defTabSz="906079"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7pPr>
            <a:lvl8pPr marL="3397796" indent="-226520" algn="l" defTabSz="906079"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8pPr>
            <a:lvl9pPr marL="3850836" indent="-226520" algn="l" defTabSz="906079"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9pPr>
          </a:lstStyle>
          <a:p>
            <a:pPr marL="627063" lvl="1" indent="-395288">
              <a:spcBef>
                <a:spcPts val="0"/>
              </a:spcBef>
              <a:spcAft>
                <a:spcPts val="1200"/>
              </a:spcAft>
              <a:buClr>
                <a:srgbClr val="FF0000"/>
              </a:buClr>
              <a:buFont typeface="Wingdings" panose="05000000000000000000" pitchFamily="2" charset="2"/>
              <a:buChar char="§"/>
            </a:pPr>
            <a:r>
              <a:rPr kumimoji="0" lang="en-US" altLang="en-US" sz="3200" i="0" u="none" strike="noStrike" kern="1200" cap="none" spc="0" normalizeH="0" baseline="0" noProof="0" dirty="0">
                <a:ln>
                  <a:noFill/>
                </a:ln>
                <a:effectLst/>
                <a:uLnTx/>
                <a:uFillTx/>
                <a:latin typeface="Century Gothic" panose="020B0502020202020204" pitchFamily="34" charset="0"/>
              </a:rPr>
              <a:t>Census</a:t>
            </a:r>
          </a:p>
          <a:p>
            <a:pPr marL="627063" marR="0" lvl="1" indent="-395288" algn="l" defTabSz="1005182" rtl="0" eaLnBrk="0" fontAlgn="base" latinLnBrk="0" hangingPunct="0">
              <a:spcBef>
                <a:spcPts val="0"/>
              </a:spcBef>
              <a:spcAft>
                <a:spcPts val="1200"/>
              </a:spcAft>
              <a:buClr>
                <a:srgbClr val="FF0000"/>
              </a:buClr>
              <a:buSzTx/>
              <a:buFont typeface="Wingdings" panose="05000000000000000000" pitchFamily="2" charset="2"/>
              <a:buChar char="§"/>
              <a:tabLst/>
              <a:defRPr/>
            </a:pPr>
            <a:r>
              <a:rPr kumimoji="0" lang="en-US" altLang="en-US" sz="3200" i="0" u="none" strike="noStrike" kern="1200" cap="none" spc="0" normalizeH="0" baseline="0" noProof="0" dirty="0">
                <a:ln>
                  <a:noFill/>
                </a:ln>
                <a:effectLst/>
                <a:uLnTx/>
                <a:uFillTx/>
                <a:latin typeface="Century Gothic" panose="020B0502020202020204" pitchFamily="34" charset="0"/>
              </a:rPr>
              <a:t>Vital registration system</a:t>
            </a:r>
          </a:p>
          <a:p>
            <a:pPr marL="627063" marR="0" lvl="1" indent="-395288" algn="l" defTabSz="1005182" rtl="0" eaLnBrk="0" fontAlgn="base" latinLnBrk="0" hangingPunct="0">
              <a:spcBef>
                <a:spcPts val="0"/>
              </a:spcBef>
              <a:spcAft>
                <a:spcPts val="1200"/>
              </a:spcAft>
              <a:buClr>
                <a:srgbClr val="FF0000"/>
              </a:buClr>
              <a:buSzTx/>
              <a:buFont typeface="Wingdings" panose="05000000000000000000" pitchFamily="2" charset="2"/>
              <a:buChar char="§"/>
              <a:tabLst/>
              <a:defRPr/>
            </a:pPr>
            <a:r>
              <a:rPr kumimoji="0" lang="en-US" altLang="en-US" sz="3200" i="0" u="none" strike="noStrike" kern="1200" cap="none" spc="0" normalizeH="0" baseline="0" noProof="0" dirty="0">
                <a:ln>
                  <a:noFill/>
                </a:ln>
                <a:effectLst/>
                <a:uLnTx/>
                <a:uFillTx/>
                <a:latin typeface="Century Gothic" panose="020B0502020202020204" pitchFamily="34" charset="0"/>
              </a:rPr>
              <a:t>Sample household surveys</a:t>
            </a:r>
          </a:p>
          <a:p>
            <a:pPr marL="627063" marR="0" lvl="1" indent="-395288" algn="l" defTabSz="1005182" rtl="0" eaLnBrk="0" fontAlgn="base" latinLnBrk="0" hangingPunct="0">
              <a:spcBef>
                <a:spcPts val="0"/>
              </a:spcBef>
              <a:spcAft>
                <a:spcPts val="1200"/>
              </a:spcAft>
              <a:buClr>
                <a:srgbClr val="FF0000"/>
              </a:buClr>
              <a:buSzTx/>
              <a:buFont typeface="Wingdings" panose="05000000000000000000" pitchFamily="2" charset="2"/>
              <a:buChar char="§"/>
              <a:tabLst/>
              <a:defRPr/>
            </a:pPr>
            <a:r>
              <a:rPr kumimoji="0" lang="en-US" altLang="en-US" sz="3200" i="0" u="none" strike="noStrike" kern="1200" cap="none" spc="0" normalizeH="0" baseline="0" noProof="0" dirty="0">
                <a:ln>
                  <a:noFill/>
                </a:ln>
                <a:effectLst/>
                <a:uLnTx/>
                <a:uFillTx/>
                <a:latin typeface="Century Gothic" panose="020B0502020202020204" pitchFamily="34" charset="0"/>
              </a:rPr>
              <a:t>Special population surveys</a:t>
            </a:r>
          </a:p>
          <a:p>
            <a:pPr marL="1146175" marR="0" lvl="2" indent="-339725" algn="l" defTabSz="1005182" rtl="0" eaLnBrk="0" fontAlgn="base" latinLnBrk="0" hangingPunct="0">
              <a:spcBef>
                <a:spcPts val="0"/>
              </a:spcBef>
              <a:spcAft>
                <a:spcPts val="600"/>
              </a:spcAft>
              <a:buClr>
                <a:schemeClr val="tx1"/>
              </a:buClr>
              <a:buSzTx/>
              <a:buFont typeface="Arial" panose="020B0604020202020204" pitchFamily="34" charset="0"/>
              <a:buChar char="•"/>
              <a:tabLst/>
              <a:defRPr/>
            </a:pPr>
            <a:r>
              <a:rPr kumimoji="0" lang="en-US" altLang="en-US" sz="3000" i="0" u="none" strike="noStrike" kern="1200" cap="none" spc="0" normalizeH="0" baseline="0" noProof="0" dirty="0">
                <a:ln>
                  <a:noFill/>
                </a:ln>
                <a:effectLst/>
                <a:uLnTx/>
                <a:uFillTx/>
                <a:latin typeface="Century Gothic" panose="020B0502020202020204" pitchFamily="34" charset="0"/>
              </a:rPr>
              <a:t>Demographic (elderly, youth)</a:t>
            </a:r>
          </a:p>
          <a:p>
            <a:pPr marL="1146175" marR="0" lvl="2" indent="-339725" algn="l" defTabSz="1005182" rtl="0" eaLnBrk="0" fontAlgn="base" latinLnBrk="0" hangingPunct="0">
              <a:spcBef>
                <a:spcPts val="0"/>
              </a:spcBef>
              <a:spcAft>
                <a:spcPts val="600"/>
              </a:spcAft>
              <a:buClr>
                <a:schemeClr val="tx1"/>
              </a:buClr>
              <a:buSzTx/>
              <a:buFont typeface="Arial" panose="020B0604020202020204" pitchFamily="34" charset="0"/>
              <a:buChar char="•"/>
              <a:tabLst/>
              <a:defRPr/>
            </a:pPr>
            <a:r>
              <a:rPr kumimoji="0" lang="en-US" altLang="en-US" sz="3000" i="0" u="none" strike="noStrike" kern="1200" cap="none" spc="0" normalizeH="0" baseline="0" noProof="0" dirty="0">
                <a:ln>
                  <a:noFill/>
                </a:ln>
                <a:effectLst/>
                <a:uLnTx/>
                <a:uFillTx/>
                <a:latin typeface="Century Gothic" panose="020B0502020202020204" pitchFamily="34" charset="0"/>
              </a:rPr>
              <a:t>Risk groups (CSWs, MSMs, IDUs)</a:t>
            </a:r>
          </a:p>
          <a:p>
            <a:pPr marL="1146175" marR="0" lvl="2" indent="-339725" algn="l" defTabSz="1005182" rtl="0" eaLnBrk="0" fontAlgn="base" latinLnBrk="0" hangingPunct="0">
              <a:spcBef>
                <a:spcPts val="0"/>
              </a:spcBef>
              <a:spcAft>
                <a:spcPts val="600"/>
              </a:spcAft>
              <a:buClr>
                <a:schemeClr val="tx1"/>
              </a:buClr>
              <a:buSzTx/>
              <a:buFont typeface="Arial" panose="020B0604020202020204" pitchFamily="34" charset="0"/>
              <a:buChar char="•"/>
              <a:tabLst/>
              <a:defRPr/>
            </a:pPr>
            <a:r>
              <a:rPr kumimoji="0" lang="en-US" altLang="en-US" sz="3000" i="0" u="none" strike="noStrike" kern="1200" cap="none" spc="0" normalizeH="0" baseline="0" noProof="0" dirty="0">
                <a:ln>
                  <a:noFill/>
                </a:ln>
                <a:effectLst/>
                <a:uLnTx/>
                <a:uFillTx/>
                <a:latin typeface="Century Gothic" panose="020B0502020202020204" pitchFamily="34" charset="0"/>
              </a:rPr>
              <a:t>Occupational (farmer, skilled labor)</a:t>
            </a:r>
          </a:p>
          <a:p>
            <a:pPr marL="1146175" marR="0" lvl="2" indent="-339725" algn="l" defTabSz="1005182" rtl="0" eaLnBrk="0" fontAlgn="base" latinLnBrk="0" hangingPunct="0">
              <a:spcBef>
                <a:spcPts val="0"/>
              </a:spcBef>
              <a:spcAft>
                <a:spcPts val="1200"/>
              </a:spcAft>
              <a:buClr>
                <a:schemeClr val="tx1"/>
              </a:buClr>
              <a:buSzTx/>
              <a:buFont typeface="Arial" panose="020B0604020202020204" pitchFamily="34" charset="0"/>
              <a:buChar char="•"/>
              <a:tabLst/>
              <a:defRPr/>
            </a:pPr>
            <a:r>
              <a:rPr kumimoji="0" lang="en-US" altLang="en-US" sz="3000" i="0" u="none" strike="noStrike" kern="1200" cap="none" spc="0" normalizeH="0" baseline="0" noProof="0" dirty="0">
                <a:ln>
                  <a:noFill/>
                </a:ln>
                <a:effectLst/>
                <a:uLnTx/>
                <a:uFillTx/>
                <a:latin typeface="Century Gothic" panose="020B0502020202020204" pitchFamily="34" charset="0"/>
              </a:rPr>
              <a:t>Area-based (catastrophe-affected)</a:t>
            </a:r>
          </a:p>
          <a:p>
            <a:pPr marR="0" lvl="1" algn="l" defTabSz="1005182" rtl="0" eaLnBrk="0" fontAlgn="base" latinLnBrk="0" hangingPunct="0">
              <a:spcBef>
                <a:spcPts val="0"/>
              </a:spcBef>
              <a:spcAft>
                <a:spcPts val="1200"/>
              </a:spcAft>
              <a:buClr>
                <a:srgbClr val="FF0000"/>
              </a:buClr>
              <a:buSzTx/>
              <a:buFont typeface="Wingdings" panose="05000000000000000000" pitchFamily="2" charset="2"/>
              <a:buChar char="§"/>
              <a:tabLst/>
              <a:defRPr/>
            </a:pPr>
            <a:r>
              <a:rPr kumimoji="0" lang="en-US" altLang="en-US" sz="3200" i="0" u="none" strike="noStrike" kern="1200" cap="none" spc="0" normalizeH="0" baseline="0" noProof="0" dirty="0">
                <a:ln>
                  <a:noFill/>
                </a:ln>
                <a:effectLst/>
                <a:uLnTx/>
                <a:uFillTx/>
                <a:latin typeface="Century Gothic" panose="020B0502020202020204" pitchFamily="34" charset="0"/>
              </a:rPr>
              <a:t>Biomarkers</a:t>
            </a:r>
          </a:p>
        </p:txBody>
      </p:sp>
    </p:spTree>
    <p:extLst>
      <p:ext uri="{BB962C8B-B14F-4D97-AF65-F5344CB8AC3E}">
        <p14:creationId xmlns:p14="http://schemas.microsoft.com/office/powerpoint/2010/main" val="40605940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95B3F6-A5B2-4B8E-A923-1FFD91C0F346}"/>
              </a:ext>
            </a:extLst>
          </p:cNvPr>
          <p:cNvSpPr>
            <a:spLocks noGrp="1"/>
          </p:cNvSpPr>
          <p:nvPr>
            <p:ph type="title"/>
          </p:nvPr>
        </p:nvSpPr>
        <p:spPr>
          <a:xfrm>
            <a:off x="598854" y="533400"/>
            <a:ext cx="8926146" cy="1143000"/>
          </a:xfrm>
        </p:spPr>
        <p:txBody>
          <a:bodyPr/>
          <a:lstStyle/>
          <a:p>
            <a:pPr marL="12700" lvl="0" algn="l" rtl="0">
              <a:lnSpc>
                <a:spcPts val="5000"/>
              </a:lnSpc>
            </a:pPr>
            <a:r>
              <a:rPr lang="en-US" dirty="0"/>
              <a:t>M&amp;E Plan: Components</a:t>
            </a:r>
            <a:br>
              <a:rPr lang="en-US" dirty="0"/>
            </a:br>
            <a:r>
              <a:rPr lang="en-US" sz="4000" b="0" kern="1200" spc="-180" dirty="0">
                <a:solidFill>
                  <a:srgbClr val="301739"/>
                </a:solidFill>
                <a:ea typeface="+mn-ea"/>
              </a:rPr>
              <a:t>5. Data sources: Spatial/geographic</a:t>
            </a:r>
            <a:br>
              <a:rPr lang="en-US" sz="4400" b="0" kern="1200" dirty="0">
                <a:solidFill>
                  <a:srgbClr val="1E1860"/>
                </a:solidFill>
                <a:ea typeface="+mn-ea"/>
                <a:cs typeface="Gill Sans MT"/>
              </a:rPr>
            </a:br>
            <a:endParaRPr lang="en-US" dirty="0"/>
          </a:p>
        </p:txBody>
      </p:sp>
      <p:sp>
        <p:nvSpPr>
          <p:cNvPr id="5" name="Rectangle 3">
            <a:extLst>
              <a:ext uri="{FF2B5EF4-FFF2-40B4-BE49-F238E27FC236}">
                <a16:creationId xmlns:a16="http://schemas.microsoft.com/office/drawing/2014/main" id="{D205B9BE-41A2-49E2-A2B0-4A6847F628B5}"/>
              </a:ext>
            </a:extLst>
          </p:cNvPr>
          <p:cNvSpPr txBox="1">
            <a:spLocks noChangeArrowheads="1"/>
          </p:cNvSpPr>
          <p:nvPr/>
        </p:nvSpPr>
        <p:spPr bwMode="auto">
          <a:xfrm>
            <a:off x="906351" y="2209800"/>
            <a:ext cx="8649356" cy="4587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370" tIns="50685" rIns="101370" bIns="50685" numCol="1" anchor="t" anchorCtr="0" compatLnSpc="1">
            <a:prstTxWarp prst="textNoShape">
              <a:avLst/>
            </a:prstTxWarp>
          </a:bodyPr>
          <a:lstStyle>
            <a:lvl1pPr marL="375960" indent="-375960" algn="l" defTabSz="1005182" rtl="0" eaLnBrk="0" fontAlgn="base" hangingPunct="0">
              <a:spcBef>
                <a:spcPct val="20000"/>
              </a:spcBef>
              <a:spcAft>
                <a:spcPct val="0"/>
              </a:spcAft>
              <a:buChar char="•"/>
              <a:defRPr sz="3171" kern="1200">
                <a:solidFill>
                  <a:schemeClr val="tx1"/>
                </a:solidFill>
                <a:latin typeface="+mn-lt"/>
                <a:ea typeface="+mn-ea"/>
                <a:cs typeface="+mn-cs"/>
              </a:defRPr>
            </a:lvl1pPr>
            <a:lvl2pPr marL="816415" indent="-314611" algn="l" defTabSz="1005182" rtl="0" eaLnBrk="0" fontAlgn="base" hangingPunct="0">
              <a:spcBef>
                <a:spcPct val="20000"/>
              </a:spcBef>
              <a:spcAft>
                <a:spcPct val="0"/>
              </a:spcAft>
              <a:buChar char="–"/>
              <a:defRPr sz="2775" kern="1200">
                <a:solidFill>
                  <a:schemeClr val="tx1"/>
                </a:solidFill>
                <a:latin typeface="+mn-lt"/>
                <a:ea typeface="+mn-ea"/>
                <a:cs typeface="+mn-cs"/>
              </a:defRPr>
            </a:lvl2pPr>
            <a:lvl3pPr marL="1255297" indent="-250116" algn="l" defTabSz="1005182" rtl="0" eaLnBrk="0" fontAlgn="base" hangingPunct="0">
              <a:spcBef>
                <a:spcPct val="20000"/>
              </a:spcBef>
              <a:spcAft>
                <a:spcPct val="0"/>
              </a:spcAft>
              <a:buChar char="•"/>
              <a:defRPr sz="2378" kern="1200">
                <a:solidFill>
                  <a:schemeClr val="tx1"/>
                </a:solidFill>
                <a:latin typeface="+mn-lt"/>
                <a:ea typeface="+mn-ea"/>
                <a:cs typeface="+mn-cs"/>
              </a:defRPr>
            </a:lvl3pPr>
            <a:lvl4pPr marL="1757102" indent="-250116" algn="l" defTabSz="1005182" rtl="0" eaLnBrk="0" fontAlgn="base" hangingPunct="0">
              <a:spcBef>
                <a:spcPct val="20000"/>
              </a:spcBef>
              <a:spcAft>
                <a:spcPct val="0"/>
              </a:spcAft>
              <a:buChar char="–"/>
              <a:defRPr sz="1982" kern="1200">
                <a:solidFill>
                  <a:schemeClr val="tx1"/>
                </a:solidFill>
                <a:latin typeface="+mn-lt"/>
                <a:ea typeface="+mn-ea"/>
                <a:cs typeface="+mn-cs"/>
              </a:defRPr>
            </a:lvl4pPr>
            <a:lvl5pPr marL="2260479" indent="-251689" algn="l" defTabSz="1005182" rtl="0" eaLnBrk="0" fontAlgn="base" hangingPunct="0">
              <a:spcBef>
                <a:spcPct val="20000"/>
              </a:spcBef>
              <a:spcAft>
                <a:spcPct val="0"/>
              </a:spcAft>
              <a:buChar char="»"/>
              <a:defRPr sz="1982" kern="1200">
                <a:solidFill>
                  <a:schemeClr val="tx1"/>
                </a:solidFill>
                <a:latin typeface="+mn-lt"/>
                <a:ea typeface="+mn-ea"/>
                <a:cs typeface="+mn-cs"/>
              </a:defRPr>
            </a:lvl5pPr>
            <a:lvl6pPr marL="2491717" indent="-226520" algn="l" defTabSz="906079"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6pPr>
            <a:lvl7pPr marL="2944757" indent="-226520" algn="l" defTabSz="906079"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7pPr>
            <a:lvl8pPr marL="3397796" indent="-226520" algn="l" defTabSz="906079"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8pPr>
            <a:lvl9pPr marL="3850836" indent="-226520" algn="l" defTabSz="906079"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9pPr>
          </a:lstStyle>
          <a:p>
            <a:pPr marL="573088" lvl="1" indent="-463550">
              <a:spcBef>
                <a:spcPts val="0"/>
              </a:spcBef>
              <a:spcAft>
                <a:spcPts val="1200"/>
              </a:spcAft>
              <a:buClr>
                <a:srgbClr val="FF0000"/>
              </a:buClr>
              <a:buFont typeface="Wingdings" panose="05000000000000000000" pitchFamily="2" charset="2"/>
              <a:buChar char="§"/>
            </a:pPr>
            <a:r>
              <a:rPr kumimoji="0" lang="en-US" altLang="en-US" sz="3600" b="0" i="0" u="none" strike="noStrike" kern="1200" cap="none" spc="0" normalizeH="0" baseline="0" noProof="0" dirty="0">
                <a:ln>
                  <a:noFill/>
                </a:ln>
                <a:solidFill>
                  <a:srgbClr val="000000"/>
                </a:solidFill>
                <a:effectLst/>
                <a:uLnTx/>
                <a:uFillTx/>
                <a:latin typeface="Century Gothic" panose="020B0502020202020204" pitchFamily="34" charset="0"/>
              </a:rPr>
              <a:t>Satellite imagery</a:t>
            </a:r>
          </a:p>
          <a:p>
            <a:pPr marL="573088" lvl="1" indent="-463550">
              <a:spcBef>
                <a:spcPts val="0"/>
              </a:spcBef>
              <a:spcAft>
                <a:spcPts val="1200"/>
              </a:spcAft>
              <a:buClr>
                <a:srgbClr val="FF0000"/>
              </a:buClr>
              <a:buFont typeface="Wingdings" panose="05000000000000000000" pitchFamily="2" charset="2"/>
              <a:buChar char="§"/>
            </a:pPr>
            <a:r>
              <a:rPr kumimoji="0" lang="en-US" altLang="en-US" sz="3600" b="0" i="0" u="none" strike="noStrike" kern="1200" cap="none" spc="0" normalizeH="0" baseline="0" noProof="0" dirty="0">
                <a:ln>
                  <a:noFill/>
                </a:ln>
                <a:solidFill>
                  <a:srgbClr val="000000"/>
                </a:solidFill>
                <a:effectLst/>
                <a:uLnTx/>
                <a:uFillTx/>
                <a:latin typeface="Century Gothic" panose="020B0502020202020204" pitchFamily="34" charset="0"/>
              </a:rPr>
              <a:t>Aerial photography</a:t>
            </a:r>
          </a:p>
          <a:p>
            <a:pPr marL="573088" lvl="1" indent="-463550">
              <a:spcBef>
                <a:spcPts val="0"/>
              </a:spcBef>
              <a:spcAft>
                <a:spcPts val="1200"/>
              </a:spcAft>
              <a:buClr>
                <a:srgbClr val="FF0000"/>
              </a:buClr>
              <a:buFont typeface="Wingdings" panose="05000000000000000000" pitchFamily="2" charset="2"/>
              <a:buChar char="§"/>
            </a:pPr>
            <a:r>
              <a:rPr kumimoji="0" lang="en-US" altLang="en-US" sz="3600" b="0" i="0" u="none" strike="noStrike" kern="1200" cap="none" spc="0" normalizeH="0" baseline="0" noProof="0" dirty="0">
                <a:ln>
                  <a:noFill/>
                </a:ln>
                <a:solidFill>
                  <a:srgbClr val="000000"/>
                </a:solidFill>
                <a:effectLst/>
                <a:uLnTx/>
                <a:uFillTx/>
                <a:latin typeface="Century Gothic" panose="020B0502020202020204" pitchFamily="34" charset="0"/>
              </a:rPr>
              <a:t>Digital line graphs</a:t>
            </a:r>
          </a:p>
          <a:p>
            <a:pPr marL="573088" lvl="1" indent="-463550">
              <a:spcBef>
                <a:spcPts val="0"/>
              </a:spcBef>
              <a:spcAft>
                <a:spcPts val="1200"/>
              </a:spcAft>
              <a:buClr>
                <a:srgbClr val="FF0000"/>
              </a:buClr>
              <a:buFont typeface="Wingdings" panose="05000000000000000000" pitchFamily="2" charset="2"/>
              <a:buChar char="§"/>
            </a:pPr>
            <a:r>
              <a:rPr kumimoji="0" lang="en-US" altLang="en-US" sz="3600" b="0" i="0" u="none" strike="noStrike" kern="1200" cap="none" spc="0" normalizeH="0" baseline="0" noProof="0" dirty="0">
                <a:ln>
                  <a:noFill/>
                </a:ln>
                <a:solidFill>
                  <a:srgbClr val="000000"/>
                </a:solidFill>
                <a:effectLst/>
                <a:uLnTx/>
                <a:uFillTx/>
                <a:latin typeface="Century Gothic" panose="020B0502020202020204" pitchFamily="34" charset="0"/>
              </a:rPr>
              <a:t>Digital elevation models</a:t>
            </a:r>
          </a:p>
          <a:p>
            <a:pPr marL="573088" lvl="1" indent="-463550">
              <a:spcBef>
                <a:spcPts val="0"/>
              </a:spcBef>
              <a:spcAft>
                <a:spcPts val="1200"/>
              </a:spcAft>
              <a:buClr>
                <a:srgbClr val="FF0000"/>
              </a:buClr>
              <a:buFont typeface="Wingdings" panose="05000000000000000000" pitchFamily="2" charset="2"/>
              <a:buChar char="§"/>
            </a:pPr>
            <a:r>
              <a:rPr kumimoji="0" lang="en-US" altLang="en-US" sz="3600" b="0" i="0" u="none" strike="noStrike" kern="1200" cap="none" spc="0" normalizeH="0" baseline="0" noProof="0" dirty="0">
                <a:ln>
                  <a:noFill/>
                </a:ln>
                <a:solidFill>
                  <a:srgbClr val="000000"/>
                </a:solidFill>
                <a:effectLst/>
                <a:uLnTx/>
                <a:uFillTx/>
                <a:latin typeface="Century Gothic" panose="020B0502020202020204" pitchFamily="34" charset="0"/>
              </a:rPr>
              <a:t>Cadastral maps</a:t>
            </a:r>
          </a:p>
          <a:p>
            <a:pPr marL="573088" lvl="1" indent="-463550">
              <a:spcBef>
                <a:spcPts val="0"/>
              </a:spcBef>
              <a:spcAft>
                <a:spcPts val="1200"/>
              </a:spcAft>
              <a:buClr>
                <a:srgbClr val="FF0000"/>
              </a:buClr>
              <a:buFont typeface="Wingdings" panose="05000000000000000000" pitchFamily="2" charset="2"/>
              <a:buChar char="§"/>
            </a:pPr>
            <a:r>
              <a:rPr kumimoji="0" lang="en-US" altLang="en-US" sz="3600" b="0" i="0" u="none" strike="noStrike" kern="1200" cap="none" spc="0" normalizeH="0" baseline="0" noProof="0" dirty="0">
                <a:ln>
                  <a:noFill/>
                </a:ln>
                <a:solidFill>
                  <a:srgbClr val="000000"/>
                </a:solidFill>
                <a:effectLst/>
                <a:uLnTx/>
                <a:uFillTx/>
                <a:latin typeface="Century Gothic" panose="020B0502020202020204" pitchFamily="34" charset="0"/>
              </a:rPr>
              <a:t>Global positioning system data</a:t>
            </a:r>
          </a:p>
          <a:p>
            <a:pPr marL="573088" lvl="1" indent="-463550">
              <a:spcBef>
                <a:spcPts val="0"/>
              </a:spcBef>
              <a:spcAft>
                <a:spcPts val="1200"/>
              </a:spcAft>
              <a:buClr>
                <a:srgbClr val="FF0000"/>
              </a:buClr>
              <a:buFont typeface="Wingdings" panose="05000000000000000000" pitchFamily="2" charset="2"/>
              <a:buChar char="§"/>
            </a:pPr>
            <a:r>
              <a:rPr kumimoji="0" lang="en-US" altLang="en-US" sz="3600" b="0" i="0" u="none" strike="noStrike" kern="1200" cap="none" spc="0" normalizeH="0" baseline="0" noProof="0" dirty="0">
                <a:ln>
                  <a:noFill/>
                </a:ln>
                <a:solidFill>
                  <a:srgbClr val="000000"/>
                </a:solidFill>
                <a:effectLst/>
                <a:uLnTx/>
                <a:uFillTx/>
                <a:latin typeface="Century Gothic" panose="020B0502020202020204" pitchFamily="34" charset="0"/>
              </a:rPr>
              <a:t>PLACE (site-based surveys)</a:t>
            </a:r>
          </a:p>
        </p:txBody>
      </p:sp>
    </p:spTree>
    <p:extLst>
      <p:ext uri="{BB962C8B-B14F-4D97-AF65-F5344CB8AC3E}">
        <p14:creationId xmlns:p14="http://schemas.microsoft.com/office/powerpoint/2010/main" val="26303223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8956920-B239-4BAE-9210-43585782E800}"/>
              </a:ext>
            </a:extLst>
          </p:cNvPr>
          <p:cNvSpPr>
            <a:spLocks noGrp="1"/>
          </p:cNvSpPr>
          <p:nvPr>
            <p:ph type="title"/>
          </p:nvPr>
        </p:nvSpPr>
        <p:spPr>
          <a:xfrm>
            <a:off x="598854" y="533400"/>
            <a:ext cx="8674100" cy="1143000"/>
          </a:xfrm>
        </p:spPr>
        <p:txBody>
          <a:bodyPr/>
          <a:lstStyle/>
          <a:p>
            <a:pPr marL="12700" lvl="0" algn="l" rtl="0">
              <a:lnSpc>
                <a:spcPts val="5000"/>
              </a:lnSpc>
            </a:pPr>
            <a:r>
              <a:rPr lang="en-US" dirty="0"/>
              <a:t>M&amp;E Plan: Components</a:t>
            </a:r>
            <a:br>
              <a:rPr lang="en-US" dirty="0"/>
            </a:br>
            <a:r>
              <a:rPr lang="en-US" sz="4000" b="0" kern="1200" spc="-180" dirty="0">
                <a:solidFill>
                  <a:srgbClr val="301739"/>
                </a:solidFill>
                <a:ea typeface="+mn-ea"/>
              </a:rPr>
              <a:t>5. Data: Frequency of data collection</a:t>
            </a:r>
            <a:endParaRPr lang="en-US" dirty="0"/>
          </a:p>
        </p:txBody>
      </p:sp>
      <p:sp>
        <p:nvSpPr>
          <p:cNvPr id="10" name="Rectangle 5">
            <a:extLst>
              <a:ext uri="{FF2B5EF4-FFF2-40B4-BE49-F238E27FC236}">
                <a16:creationId xmlns:a16="http://schemas.microsoft.com/office/drawing/2014/main" id="{6B556D7F-C2F1-4D2A-A4CB-503749C80CE9}"/>
              </a:ext>
            </a:extLst>
          </p:cNvPr>
          <p:cNvSpPr txBox="1">
            <a:spLocks noGrp="1" noChangeArrowheads="1"/>
          </p:cNvSpPr>
          <p:nvPr>
            <p:ph type="body" sz="quarter" idx="11"/>
          </p:nvPr>
        </p:nvSpPr>
        <p:spPr>
          <a:xfrm>
            <a:off x="838200" y="1981200"/>
            <a:ext cx="8839200" cy="5410200"/>
          </a:xfrm>
          <a:prstGeom prst="rect">
            <a:avLst/>
          </a:prstGeom>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342900" indent="-342900">
              <a:spcAft>
                <a:spcPts val="600"/>
              </a:spcAft>
            </a:pPr>
            <a:r>
              <a:rPr lang="en-US" altLang="en-US" sz="2800" kern="0" dirty="0">
                <a:solidFill>
                  <a:sysClr val="windowText" lastClr="000000"/>
                </a:solidFill>
                <a:latin typeface="Century Gothic" panose="020B0502020202020204" pitchFamily="34" charset="0"/>
              </a:rPr>
              <a:t>ROUTINE or </a:t>
            </a:r>
            <a:r>
              <a:rPr lang="en-US" altLang="en-US" sz="2800" u="sng" kern="0" dirty="0">
                <a:solidFill>
                  <a:sysClr val="windowText" lastClr="000000"/>
                </a:solidFill>
                <a:latin typeface="Century Gothic" panose="020B0502020202020204" pitchFamily="34" charset="0"/>
              </a:rPr>
              <a:t>continuous </a:t>
            </a:r>
            <a:r>
              <a:rPr lang="en-US" altLang="en-US" sz="2800" kern="0" dirty="0">
                <a:solidFill>
                  <a:sysClr val="windowText" lastClr="000000"/>
                </a:solidFill>
                <a:latin typeface="Century Gothic" panose="020B0502020202020204" pitchFamily="34" charset="0"/>
              </a:rPr>
              <a:t>data collection</a:t>
            </a:r>
          </a:p>
          <a:p>
            <a:pPr marL="627063" lvl="1" indent="-395288">
              <a:spcAft>
                <a:spcPts val="300"/>
              </a:spcAft>
              <a:buClr>
                <a:srgbClr val="FF0000"/>
              </a:buClr>
              <a:buFont typeface="Wingdings" panose="05000000000000000000" pitchFamily="2" charset="2"/>
              <a:buChar char="§"/>
            </a:pPr>
            <a:r>
              <a:rPr lang="en-US" altLang="en-US" sz="2600" kern="0" dirty="0">
                <a:solidFill>
                  <a:sysClr val="windowText" lastClr="000000"/>
                </a:solidFill>
                <a:latin typeface="Century Gothic" panose="020B0502020202020204" pitchFamily="34" charset="0"/>
              </a:rPr>
              <a:t>Health facility-based (patient information </a:t>
            </a:r>
            <a:br>
              <a:rPr lang="en-US" altLang="en-US" sz="2600" kern="0" dirty="0">
                <a:solidFill>
                  <a:sysClr val="windowText" lastClr="000000"/>
                </a:solidFill>
                <a:latin typeface="Century Gothic" panose="020B0502020202020204" pitchFamily="34" charset="0"/>
              </a:rPr>
            </a:br>
            <a:r>
              <a:rPr lang="en-US" altLang="en-US" sz="2600" kern="0" dirty="0">
                <a:solidFill>
                  <a:sysClr val="windowText" lastClr="000000"/>
                </a:solidFill>
                <a:latin typeface="Century Gothic" panose="020B0502020202020204" pitchFamily="34" charset="0"/>
              </a:rPr>
              <a:t>and service statistics)</a:t>
            </a:r>
          </a:p>
          <a:p>
            <a:pPr marL="627063" lvl="1" indent="-395288">
              <a:spcAft>
                <a:spcPts val="300"/>
              </a:spcAft>
              <a:buClr>
                <a:srgbClr val="FF0000"/>
              </a:buClr>
              <a:buFont typeface="Wingdings" panose="05000000000000000000" pitchFamily="2" charset="2"/>
              <a:buChar char="§"/>
            </a:pPr>
            <a:r>
              <a:rPr lang="en-US" altLang="en-US" sz="2600" kern="0" dirty="0">
                <a:solidFill>
                  <a:sysClr val="windowText" lastClr="000000"/>
                </a:solidFill>
                <a:latin typeface="Century Gothic" panose="020B0502020202020204" pitchFamily="34" charset="0"/>
              </a:rPr>
              <a:t>Community-based (service-statistics)</a:t>
            </a:r>
          </a:p>
          <a:p>
            <a:pPr marL="627063" lvl="1" indent="-395288">
              <a:spcAft>
                <a:spcPts val="300"/>
              </a:spcAft>
              <a:buClr>
                <a:srgbClr val="FF0000"/>
              </a:buClr>
              <a:buFont typeface="Wingdings" panose="05000000000000000000" pitchFamily="2" charset="2"/>
              <a:buChar char="§"/>
            </a:pPr>
            <a:r>
              <a:rPr lang="en-US" altLang="en-US" sz="2600" kern="0" dirty="0">
                <a:solidFill>
                  <a:sysClr val="windowText" lastClr="000000"/>
                </a:solidFill>
                <a:latin typeface="Century Gothic" panose="020B0502020202020204" pitchFamily="34" charset="0"/>
              </a:rPr>
              <a:t>Program-based (administrative)</a:t>
            </a:r>
          </a:p>
          <a:p>
            <a:pPr marL="627063" lvl="1" indent="-395288">
              <a:spcAft>
                <a:spcPts val="300"/>
              </a:spcAft>
              <a:buClr>
                <a:srgbClr val="FF0000"/>
              </a:buClr>
              <a:buFont typeface="Wingdings" panose="05000000000000000000" pitchFamily="2" charset="2"/>
              <a:buChar char="§"/>
            </a:pPr>
            <a:r>
              <a:rPr lang="en-US" altLang="en-US" sz="2600" kern="0" dirty="0">
                <a:solidFill>
                  <a:sysClr val="windowText" lastClr="000000"/>
                </a:solidFill>
                <a:latin typeface="Century Gothic" panose="020B0502020202020204" pitchFamily="34" charset="0"/>
              </a:rPr>
              <a:t>Vital registration</a:t>
            </a:r>
          </a:p>
          <a:p>
            <a:pPr marL="627063" lvl="1" indent="-395288">
              <a:spcAft>
                <a:spcPts val="1800"/>
              </a:spcAft>
              <a:buClr>
                <a:srgbClr val="FF0000"/>
              </a:buClr>
              <a:buFont typeface="Wingdings" panose="05000000000000000000" pitchFamily="2" charset="2"/>
              <a:buChar char="§"/>
            </a:pPr>
            <a:r>
              <a:rPr lang="en-US" altLang="en-US" sz="2600" kern="0" dirty="0">
                <a:solidFill>
                  <a:sysClr val="windowText" lastClr="000000"/>
                </a:solidFill>
                <a:latin typeface="Century Gothic" panose="020B0502020202020204" pitchFamily="34" charset="0"/>
              </a:rPr>
              <a:t>Sentinel reporting/demographic surveillance</a:t>
            </a:r>
          </a:p>
          <a:p>
            <a:pPr marL="342900" indent="-342900">
              <a:spcAft>
                <a:spcPts val="600"/>
              </a:spcAft>
            </a:pPr>
            <a:r>
              <a:rPr lang="en-US" altLang="en-US" sz="2800" kern="0" dirty="0">
                <a:solidFill>
                  <a:sysClr val="windowText" lastClr="000000"/>
                </a:solidFill>
                <a:latin typeface="Century Gothic" panose="020B0502020202020204" pitchFamily="34" charset="0"/>
              </a:rPr>
              <a:t>NON-ROUTINE or </a:t>
            </a:r>
            <a:r>
              <a:rPr lang="en-US" altLang="en-US" sz="2800" u="sng" kern="0" dirty="0">
                <a:solidFill>
                  <a:sysClr val="windowText" lastClr="000000"/>
                </a:solidFill>
                <a:latin typeface="Century Gothic" panose="020B0502020202020204" pitchFamily="34" charset="0"/>
              </a:rPr>
              <a:t>periodic</a:t>
            </a:r>
            <a:r>
              <a:rPr lang="en-US" altLang="en-US" sz="2800" kern="0" dirty="0">
                <a:solidFill>
                  <a:sysClr val="windowText" lastClr="000000"/>
                </a:solidFill>
                <a:latin typeface="Century Gothic" panose="020B0502020202020204" pitchFamily="34" charset="0"/>
              </a:rPr>
              <a:t> data collection</a:t>
            </a:r>
          </a:p>
          <a:p>
            <a:pPr marL="627063" lvl="1" indent="-395288">
              <a:spcAft>
                <a:spcPts val="300"/>
              </a:spcAft>
              <a:buClr>
                <a:srgbClr val="FF0000"/>
              </a:buClr>
              <a:buFont typeface="Wingdings" panose="05000000000000000000" pitchFamily="2" charset="2"/>
              <a:buChar char="§"/>
            </a:pPr>
            <a:r>
              <a:rPr lang="en-US" altLang="en-US" sz="2600" kern="0" dirty="0">
                <a:solidFill>
                  <a:sysClr val="windowText" lastClr="000000"/>
                </a:solidFill>
                <a:latin typeface="Century Gothic" panose="020B0502020202020204" pitchFamily="34" charset="0"/>
              </a:rPr>
              <a:t>Household or facility-based surveys</a:t>
            </a:r>
          </a:p>
          <a:p>
            <a:pPr marL="627063" lvl="1" indent="-395288">
              <a:spcAft>
                <a:spcPts val="300"/>
              </a:spcAft>
              <a:buClr>
                <a:srgbClr val="FF0000"/>
              </a:buClr>
              <a:buFont typeface="Wingdings" panose="05000000000000000000" pitchFamily="2" charset="2"/>
              <a:buChar char="§"/>
            </a:pPr>
            <a:r>
              <a:rPr lang="en-US" altLang="en-US" sz="2600" kern="0" dirty="0">
                <a:solidFill>
                  <a:sysClr val="windowText" lastClr="000000"/>
                </a:solidFill>
                <a:latin typeface="Century Gothic" panose="020B0502020202020204" pitchFamily="34" charset="0"/>
              </a:rPr>
              <a:t>Population census </a:t>
            </a:r>
          </a:p>
          <a:p>
            <a:pPr marL="627063" lvl="1" indent="-395288">
              <a:spcAft>
                <a:spcPts val="300"/>
              </a:spcAft>
              <a:buClr>
                <a:srgbClr val="FF0000"/>
              </a:buClr>
              <a:buFont typeface="Wingdings" panose="05000000000000000000" pitchFamily="2" charset="2"/>
              <a:buChar char="§"/>
            </a:pPr>
            <a:r>
              <a:rPr lang="en-US" altLang="en-US" sz="2600" kern="0" dirty="0">
                <a:solidFill>
                  <a:sysClr val="windowText" lastClr="000000"/>
                </a:solidFill>
                <a:latin typeface="Century Gothic" panose="020B0502020202020204" pitchFamily="34" charset="0"/>
              </a:rPr>
              <a:t>Rapid-assessment procedures (RAP)</a:t>
            </a:r>
          </a:p>
          <a:p>
            <a:pPr marL="627063" lvl="1" indent="-395288">
              <a:buClr>
                <a:srgbClr val="FF0000"/>
              </a:buClr>
              <a:buFont typeface="Wingdings" panose="05000000000000000000" pitchFamily="2" charset="2"/>
              <a:buChar char="§"/>
            </a:pPr>
            <a:r>
              <a:rPr lang="en-US" altLang="en-US" sz="2600" kern="0" dirty="0">
                <a:solidFill>
                  <a:sysClr val="windowText" lastClr="000000"/>
                </a:solidFill>
                <a:latin typeface="Century Gothic" panose="020B0502020202020204" pitchFamily="34" charset="0"/>
              </a:rPr>
              <a:t>Special studies/research</a:t>
            </a:r>
          </a:p>
        </p:txBody>
      </p:sp>
    </p:spTree>
    <p:extLst>
      <p:ext uri="{BB962C8B-B14F-4D97-AF65-F5344CB8AC3E}">
        <p14:creationId xmlns:p14="http://schemas.microsoft.com/office/powerpoint/2010/main" val="1289289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AutoShape 9">
            <a:extLst>
              <a:ext uri="{FF2B5EF4-FFF2-40B4-BE49-F238E27FC236}">
                <a16:creationId xmlns:a16="http://schemas.microsoft.com/office/drawing/2014/main" id="{5EB07D99-59DC-48CF-ADF8-AE71414D828F}"/>
              </a:ext>
            </a:extLst>
          </p:cNvPr>
          <p:cNvSpPr>
            <a:spLocks noChangeArrowheads="1"/>
          </p:cNvSpPr>
          <p:nvPr/>
        </p:nvSpPr>
        <p:spPr bwMode="auto">
          <a:xfrm>
            <a:off x="3505200" y="4596312"/>
            <a:ext cx="335070" cy="8494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57" name="AutoShape 20">
            <a:extLst>
              <a:ext uri="{FF2B5EF4-FFF2-40B4-BE49-F238E27FC236}">
                <a16:creationId xmlns:a16="http://schemas.microsoft.com/office/drawing/2014/main" id="{E70DD8C6-984B-4643-A944-14F1DEBBDD1C}"/>
              </a:ext>
            </a:extLst>
          </p:cNvPr>
          <p:cNvSpPr>
            <a:spLocks noChangeArrowheads="1"/>
          </p:cNvSpPr>
          <p:nvPr/>
        </p:nvSpPr>
        <p:spPr bwMode="auto">
          <a:xfrm>
            <a:off x="3505200" y="3576943"/>
            <a:ext cx="335070" cy="8337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61" name="AutoShape 24">
            <a:extLst>
              <a:ext uri="{FF2B5EF4-FFF2-40B4-BE49-F238E27FC236}">
                <a16:creationId xmlns:a16="http://schemas.microsoft.com/office/drawing/2014/main" id="{ED28014D-C16C-45E4-B8E9-C37755A07D5E}"/>
              </a:ext>
            </a:extLst>
          </p:cNvPr>
          <p:cNvSpPr>
            <a:spLocks noChangeArrowheads="1"/>
          </p:cNvSpPr>
          <p:nvPr/>
        </p:nvSpPr>
        <p:spPr bwMode="auto">
          <a:xfrm>
            <a:off x="3505200" y="2463188"/>
            <a:ext cx="335070" cy="8337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64" name="AutoShape 27">
            <a:extLst>
              <a:ext uri="{FF2B5EF4-FFF2-40B4-BE49-F238E27FC236}">
                <a16:creationId xmlns:a16="http://schemas.microsoft.com/office/drawing/2014/main" id="{16BAFA07-B1B5-4E6C-BCDB-5D83FEC072AC}"/>
              </a:ext>
            </a:extLst>
          </p:cNvPr>
          <p:cNvSpPr>
            <a:spLocks noChangeArrowheads="1"/>
          </p:cNvSpPr>
          <p:nvPr/>
        </p:nvSpPr>
        <p:spPr bwMode="auto">
          <a:xfrm>
            <a:off x="3474930" y="5881748"/>
            <a:ext cx="335070" cy="8337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7" name="Title 1">
            <a:extLst>
              <a:ext uri="{FF2B5EF4-FFF2-40B4-BE49-F238E27FC236}">
                <a16:creationId xmlns:a16="http://schemas.microsoft.com/office/drawing/2014/main" id="{D8956920-B239-4BAE-9210-43585782E800}"/>
              </a:ext>
            </a:extLst>
          </p:cNvPr>
          <p:cNvSpPr>
            <a:spLocks noGrp="1"/>
          </p:cNvSpPr>
          <p:nvPr>
            <p:ph type="title"/>
          </p:nvPr>
        </p:nvSpPr>
        <p:spPr>
          <a:xfrm>
            <a:off x="304799" y="152400"/>
            <a:ext cx="9753601" cy="1143000"/>
          </a:xfrm>
        </p:spPr>
        <p:txBody>
          <a:bodyPr/>
          <a:lstStyle/>
          <a:p>
            <a:pPr marL="12700" lvl="0" algn="l" rtl="0">
              <a:lnSpc>
                <a:spcPts val="3600"/>
              </a:lnSpc>
            </a:pPr>
            <a:r>
              <a:rPr lang="en-US" sz="3200" spc="-100" dirty="0"/>
              <a:t>The Health Information System: Data for Planning, Monitoring and Evaluation in the PHN Sector</a:t>
            </a:r>
            <a:endParaRPr lang="en-US" spc="-100" dirty="0"/>
          </a:p>
        </p:txBody>
      </p:sp>
      <p:sp>
        <p:nvSpPr>
          <p:cNvPr id="39" name="Text Box 3">
            <a:extLst>
              <a:ext uri="{FF2B5EF4-FFF2-40B4-BE49-F238E27FC236}">
                <a16:creationId xmlns:a16="http://schemas.microsoft.com/office/drawing/2014/main" id="{DC542F5B-06B0-4E1A-A636-E4FFBB2E3907}"/>
              </a:ext>
            </a:extLst>
          </p:cNvPr>
          <p:cNvSpPr txBox="1">
            <a:spLocks noChangeArrowheads="1"/>
          </p:cNvSpPr>
          <p:nvPr/>
        </p:nvSpPr>
        <p:spPr bwMode="auto">
          <a:xfrm>
            <a:off x="1221903" y="1338422"/>
            <a:ext cx="1468868" cy="509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2675" b="1" dirty="0">
                <a:latin typeface="Century Gothic" panose="020B0502020202020204" pitchFamily="34" charset="0"/>
              </a:rPr>
              <a:t>Routine</a:t>
            </a:r>
          </a:p>
        </p:txBody>
      </p:sp>
      <p:sp>
        <p:nvSpPr>
          <p:cNvPr id="40" name="Text Box 4">
            <a:extLst>
              <a:ext uri="{FF2B5EF4-FFF2-40B4-BE49-F238E27FC236}">
                <a16:creationId xmlns:a16="http://schemas.microsoft.com/office/drawing/2014/main" id="{A61FB415-4D2B-4F33-9B28-BA0294D27552}"/>
              </a:ext>
            </a:extLst>
          </p:cNvPr>
          <p:cNvSpPr txBox="1">
            <a:spLocks noChangeArrowheads="1"/>
          </p:cNvSpPr>
          <p:nvPr/>
        </p:nvSpPr>
        <p:spPr bwMode="auto">
          <a:xfrm>
            <a:off x="7515484" y="1338422"/>
            <a:ext cx="2168144" cy="513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2675" b="1" dirty="0">
                <a:latin typeface="Century Gothic" panose="020B0502020202020204" pitchFamily="34" charset="0"/>
              </a:rPr>
              <a:t>Non-routine</a:t>
            </a:r>
            <a:endParaRPr lang="en-US" altLang="en-US" sz="1090" dirty="0">
              <a:latin typeface="Century Gothic" panose="020B0502020202020204" pitchFamily="34" charset="0"/>
            </a:endParaRPr>
          </a:p>
        </p:txBody>
      </p:sp>
      <p:sp>
        <p:nvSpPr>
          <p:cNvPr id="42" name="Text Box 5">
            <a:extLst>
              <a:ext uri="{FF2B5EF4-FFF2-40B4-BE49-F238E27FC236}">
                <a16:creationId xmlns:a16="http://schemas.microsoft.com/office/drawing/2014/main" id="{43B3DD36-F3A1-4DC3-A668-8A674E621C4C}"/>
              </a:ext>
            </a:extLst>
          </p:cNvPr>
          <p:cNvSpPr txBox="1">
            <a:spLocks noChangeArrowheads="1"/>
          </p:cNvSpPr>
          <p:nvPr/>
        </p:nvSpPr>
        <p:spPr bwMode="auto">
          <a:xfrm>
            <a:off x="228846" y="4429563"/>
            <a:ext cx="938000" cy="436907"/>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b="1" dirty="0">
                <a:solidFill>
                  <a:srgbClr val="000000"/>
                </a:solidFill>
                <a:latin typeface="Century Gothic" panose="020B0502020202020204" pitchFamily="34" charset="0"/>
              </a:rPr>
              <a:t>Facility/</a:t>
            </a:r>
          </a:p>
          <a:p>
            <a:r>
              <a:rPr lang="en-US" altLang="en-US" sz="1090" b="1" dirty="0">
                <a:solidFill>
                  <a:srgbClr val="000000"/>
                </a:solidFill>
                <a:latin typeface="Century Gothic" panose="020B0502020202020204" pitchFamily="34" charset="0"/>
              </a:rPr>
              <a:t>client</a:t>
            </a:r>
            <a:endParaRPr lang="en-US" altLang="en-US" sz="1090" dirty="0">
              <a:solidFill>
                <a:srgbClr val="000000"/>
              </a:solidFill>
              <a:latin typeface="Century Gothic" panose="020B0502020202020204" pitchFamily="34" charset="0"/>
            </a:endParaRPr>
          </a:p>
        </p:txBody>
      </p:sp>
      <p:sp>
        <p:nvSpPr>
          <p:cNvPr id="43" name="Text Box 6">
            <a:extLst>
              <a:ext uri="{FF2B5EF4-FFF2-40B4-BE49-F238E27FC236}">
                <a16:creationId xmlns:a16="http://schemas.microsoft.com/office/drawing/2014/main" id="{00D93652-07C1-4E37-9432-8F3E2BD12EA9}"/>
              </a:ext>
            </a:extLst>
          </p:cNvPr>
          <p:cNvSpPr txBox="1">
            <a:spLocks noChangeArrowheads="1"/>
          </p:cNvSpPr>
          <p:nvPr/>
        </p:nvSpPr>
        <p:spPr bwMode="auto">
          <a:xfrm>
            <a:off x="194244" y="5726011"/>
            <a:ext cx="972602" cy="269169"/>
          </a:xfrm>
          <a:prstGeom prst="rect">
            <a:avLst/>
          </a:prstGeom>
          <a:solidFill>
            <a:schemeClr val="accent5">
              <a:lumMod val="40000"/>
              <a:lumOff val="60000"/>
            </a:schemeClr>
          </a:solidFill>
          <a:ln w="9525">
            <a:solidFill>
              <a:schemeClr val="tx1"/>
            </a:solidFill>
            <a:headEnd/>
            <a:tailEnd/>
          </a:ln>
          <a:extLst/>
        </p:spPr>
        <p:style>
          <a:lnRef idx="2">
            <a:schemeClr val="accent5">
              <a:shade val="50000"/>
            </a:schemeClr>
          </a:lnRef>
          <a:fillRef idx="1">
            <a:schemeClr val="accent5"/>
          </a:fillRef>
          <a:effectRef idx="0">
            <a:schemeClr val="accent5"/>
          </a:effectRef>
          <a:fontRef idx="minor">
            <a:schemeClr val="lt1"/>
          </a:fontRef>
        </p:style>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b="1" spc="-20" dirty="0">
                <a:solidFill>
                  <a:srgbClr val="000000"/>
                </a:solidFill>
                <a:latin typeface="Century Gothic" panose="020B0502020202020204" pitchFamily="34" charset="0"/>
              </a:rPr>
              <a:t>Community</a:t>
            </a:r>
            <a:endParaRPr lang="en-US" altLang="en-US" sz="1090" spc="-20" dirty="0">
              <a:solidFill>
                <a:srgbClr val="000000"/>
              </a:solidFill>
              <a:latin typeface="Century Gothic" panose="020B0502020202020204" pitchFamily="34" charset="0"/>
            </a:endParaRPr>
          </a:p>
        </p:txBody>
      </p:sp>
      <p:sp>
        <p:nvSpPr>
          <p:cNvPr id="44" name="Text Box 7">
            <a:extLst>
              <a:ext uri="{FF2B5EF4-FFF2-40B4-BE49-F238E27FC236}">
                <a16:creationId xmlns:a16="http://schemas.microsoft.com/office/drawing/2014/main" id="{456EA889-3DD0-497E-A556-5D95A7E4A984}"/>
              </a:ext>
            </a:extLst>
          </p:cNvPr>
          <p:cNvSpPr txBox="1">
            <a:spLocks noChangeArrowheads="1"/>
          </p:cNvSpPr>
          <p:nvPr/>
        </p:nvSpPr>
        <p:spPr bwMode="auto">
          <a:xfrm>
            <a:off x="1390226" y="4429563"/>
            <a:ext cx="2283560" cy="940122"/>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dirty="0">
                <a:solidFill>
                  <a:srgbClr val="000000"/>
                </a:solidFill>
                <a:latin typeface="Century Gothic" panose="020B0502020202020204" pitchFamily="34" charset="0"/>
              </a:rPr>
              <a:t>Client records </a:t>
            </a:r>
          </a:p>
          <a:p>
            <a:r>
              <a:rPr lang="en-US" altLang="en-US" sz="1090" dirty="0">
                <a:solidFill>
                  <a:srgbClr val="000000"/>
                </a:solidFill>
                <a:latin typeface="Century Gothic" panose="020B0502020202020204" pitchFamily="34" charset="0"/>
              </a:rPr>
              <a:t>Financial records</a:t>
            </a:r>
          </a:p>
          <a:p>
            <a:r>
              <a:rPr lang="en-US" altLang="en-US" sz="1090" dirty="0">
                <a:solidFill>
                  <a:srgbClr val="000000"/>
                </a:solidFill>
                <a:latin typeface="Century Gothic" panose="020B0502020202020204" pitchFamily="34" charset="0"/>
              </a:rPr>
              <a:t>Supply records</a:t>
            </a:r>
          </a:p>
          <a:p>
            <a:r>
              <a:rPr lang="en-US" altLang="en-US" sz="1090" dirty="0">
                <a:solidFill>
                  <a:srgbClr val="000000"/>
                </a:solidFill>
                <a:latin typeface="Century Gothic" panose="020B0502020202020204" pitchFamily="34" charset="0"/>
              </a:rPr>
              <a:t>Facility logbooks/data records</a:t>
            </a:r>
          </a:p>
          <a:p>
            <a:r>
              <a:rPr lang="en-US" altLang="en-US" sz="1090" dirty="0">
                <a:solidFill>
                  <a:srgbClr val="000000"/>
                </a:solidFill>
                <a:latin typeface="Century Gothic" panose="020B0502020202020204" pitchFamily="34" charset="0"/>
              </a:rPr>
              <a:t>Aggregated community data</a:t>
            </a:r>
          </a:p>
        </p:txBody>
      </p:sp>
      <p:sp>
        <p:nvSpPr>
          <p:cNvPr id="45" name="Text Box 8">
            <a:extLst>
              <a:ext uri="{FF2B5EF4-FFF2-40B4-BE49-F238E27FC236}">
                <a16:creationId xmlns:a16="http://schemas.microsoft.com/office/drawing/2014/main" id="{6C239483-0799-43D8-AFBE-ADDAE10D2BED}"/>
              </a:ext>
            </a:extLst>
          </p:cNvPr>
          <p:cNvSpPr txBox="1">
            <a:spLocks noChangeArrowheads="1"/>
          </p:cNvSpPr>
          <p:nvPr/>
        </p:nvSpPr>
        <p:spPr bwMode="auto">
          <a:xfrm>
            <a:off x="3835511" y="4429563"/>
            <a:ext cx="2031889" cy="772384"/>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spc="-20" dirty="0">
                <a:solidFill>
                  <a:srgbClr val="000000"/>
                </a:solidFill>
                <a:latin typeface="Century Gothic" panose="020B0502020202020204" pitchFamily="34" charset="0"/>
              </a:rPr>
              <a:t>Client mgmt. and follow-up</a:t>
            </a:r>
          </a:p>
          <a:p>
            <a:r>
              <a:rPr lang="en-US" altLang="en-US" sz="1090" spc="-20" dirty="0">
                <a:solidFill>
                  <a:srgbClr val="000000"/>
                </a:solidFill>
                <a:latin typeface="Century Gothic" panose="020B0502020202020204" pitchFamily="34" charset="0"/>
              </a:rPr>
              <a:t>Health unit management</a:t>
            </a:r>
          </a:p>
          <a:p>
            <a:r>
              <a:rPr lang="en-US" altLang="en-US" sz="1090" spc="-20" dirty="0">
                <a:solidFill>
                  <a:srgbClr val="000000"/>
                </a:solidFill>
                <a:latin typeface="Century Gothic" panose="020B0502020202020204" pitchFamily="34" charset="0"/>
              </a:rPr>
              <a:t>Work planning/priority setting</a:t>
            </a:r>
          </a:p>
        </p:txBody>
      </p:sp>
      <p:sp>
        <p:nvSpPr>
          <p:cNvPr id="47" name="Text Box 10">
            <a:extLst>
              <a:ext uri="{FF2B5EF4-FFF2-40B4-BE49-F238E27FC236}">
                <a16:creationId xmlns:a16="http://schemas.microsoft.com/office/drawing/2014/main" id="{8963821D-FF3F-4995-933A-09ED5C5450BA}"/>
              </a:ext>
            </a:extLst>
          </p:cNvPr>
          <p:cNvSpPr txBox="1">
            <a:spLocks noChangeArrowheads="1"/>
          </p:cNvSpPr>
          <p:nvPr/>
        </p:nvSpPr>
        <p:spPr bwMode="auto">
          <a:xfrm>
            <a:off x="7677402" y="2340486"/>
            <a:ext cx="2119077" cy="44518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b="1" dirty="0">
                <a:solidFill>
                  <a:srgbClr val="000000"/>
                </a:solidFill>
                <a:latin typeface="Century Gothic" panose="020B0502020202020204" pitchFamily="34" charset="0"/>
              </a:rPr>
              <a:t>Population-based surveys</a:t>
            </a:r>
          </a:p>
          <a:p>
            <a:r>
              <a:rPr lang="en-US" altLang="en-US" sz="1090" b="1" dirty="0">
                <a:solidFill>
                  <a:srgbClr val="000000"/>
                </a:solidFill>
                <a:latin typeface="Century Gothic" panose="020B0502020202020204" pitchFamily="34" charset="0"/>
              </a:rPr>
              <a:t>(e.g., DHS)</a:t>
            </a:r>
            <a:endParaRPr lang="en-US" altLang="en-US" sz="1090" dirty="0">
              <a:solidFill>
                <a:srgbClr val="000000"/>
              </a:solidFill>
              <a:latin typeface="Century Gothic" panose="020B0502020202020204" pitchFamily="34" charset="0"/>
            </a:endParaRPr>
          </a:p>
        </p:txBody>
      </p:sp>
      <p:sp>
        <p:nvSpPr>
          <p:cNvPr id="48" name="Rectangle 11">
            <a:extLst>
              <a:ext uri="{FF2B5EF4-FFF2-40B4-BE49-F238E27FC236}">
                <a16:creationId xmlns:a16="http://schemas.microsoft.com/office/drawing/2014/main" id="{55D61665-5255-431F-A9E3-C813B2619FF6}"/>
              </a:ext>
            </a:extLst>
          </p:cNvPr>
          <p:cNvSpPr>
            <a:spLocks noChangeArrowheads="1"/>
          </p:cNvSpPr>
          <p:nvPr/>
        </p:nvSpPr>
        <p:spPr bwMode="auto">
          <a:xfrm>
            <a:off x="1305278" y="1794620"/>
            <a:ext cx="1285222" cy="81801"/>
          </a:xfrm>
          <a:prstGeom prst="rect">
            <a:avLst/>
          </a:prstGeom>
          <a:solidFill>
            <a:srgbClr val="D1D1D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49" name="Rectangle 12">
            <a:extLst>
              <a:ext uri="{FF2B5EF4-FFF2-40B4-BE49-F238E27FC236}">
                <a16:creationId xmlns:a16="http://schemas.microsoft.com/office/drawing/2014/main" id="{983F94BF-121F-4E30-87F7-01190342F661}"/>
              </a:ext>
            </a:extLst>
          </p:cNvPr>
          <p:cNvSpPr>
            <a:spLocks noChangeArrowheads="1"/>
          </p:cNvSpPr>
          <p:nvPr/>
        </p:nvSpPr>
        <p:spPr bwMode="auto">
          <a:xfrm>
            <a:off x="2401336" y="1794620"/>
            <a:ext cx="7376265" cy="83375"/>
          </a:xfrm>
          <a:prstGeom prst="rect">
            <a:avLst/>
          </a:prstGeom>
          <a:gradFill rotWithShape="0">
            <a:gsLst>
              <a:gs pos="0">
                <a:srgbClr val="D1D1D1"/>
              </a:gs>
              <a:gs pos="100000">
                <a:schemeClr val="tx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50" name="Line 13">
            <a:extLst>
              <a:ext uri="{FF2B5EF4-FFF2-40B4-BE49-F238E27FC236}">
                <a16:creationId xmlns:a16="http://schemas.microsoft.com/office/drawing/2014/main" id="{24234B53-EE14-478E-A454-EE14869CF0B6}"/>
              </a:ext>
            </a:extLst>
          </p:cNvPr>
          <p:cNvSpPr>
            <a:spLocks noChangeShapeType="1"/>
          </p:cNvSpPr>
          <p:nvPr/>
        </p:nvSpPr>
        <p:spPr bwMode="auto">
          <a:xfrm>
            <a:off x="6712021" y="1794621"/>
            <a:ext cx="0" cy="589440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51" name="Text Box 14">
            <a:extLst>
              <a:ext uri="{FF2B5EF4-FFF2-40B4-BE49-F238E27FC236}">
                <a16:creationId xmlns:a16="http://schemas.microsoft.com/office/drawing/2014/main" id="{5F98212E-5143-4E79-B617-595C60931F95}"/>
              </a:ext>
            </a:extLst>
          </p:cNvPr>
          <p:cNvSpPr txBox="1">
            <a:spLocks noChangeArrowheads="1"/>
          </p:cNvSpPr>
          <p:nvPr/>
        </p:nvSpPr>
        <p:spPr bwMode="auto">
          <a:xfrm>
            <a:off x="6049758" y="3402328"/>
            <a:ext cx="1385878" cy="833170"/>
          </a:xfrm>
          <a:prstGeom prst="rect">
            <a:avLst/>
          </a:prstGeom>
          <a:solidFill>
            <a:schemeClr val="accent2"/>
          </a:solidFill>
          <a:ln>
            <a:noFill/>
          </a:ln>
          <a:effectLs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pPr algn="ctr"/>
            <a:r>
              <a:rPr lang="en-US" altLang="en-US" sz="1585" b="1" dirty="0">
                <a:solidFill>
                  <a:srgbClr val="000000"/>
                </a:solidFill>
                <a:latin typeface="Century Gothic" panose="020B0502020202020204" pitchFamily="34" charset="0"/>
              </a:rPr>
              <a:t>Rapid</a:t>
            </a:r>
          </a:p>
          <a:p>
            <a:pPr algn="ctr"/>
            <a:r>
              <a:rPr lang="en-US" altLang="en-US" sz="1585" b="1" dirty="0">
                <a:solidFill>
                  <a:srgbClr val="000000"/>
                </a:solidFill>
                <a:latin typeface="Century Gothic" panose="020B0502020202020204" pitchFamily="34" charset="0"/>
              </a:rPr>
              <a:t>assessment </a:t>
            </a:r>
          </a:p>
          <a:p>
            <a:pPr algn="ctr"/>
            <a:r>
              <a:rPr lang="en-US" altLang="en-US" sz="1585" b="1" dirty="0">
                <a:solidFill>
                  <a:srgbClr val="000000"/>
                </a:solidFill>
                <a:latin typeface="Century Gothic" panose="020B0502020202020204" pitchFamily="34" charset="0"/>
              </a:rPr>
              <a:t>methods</a:t>
            </a:r>
            <a:r>
              <a:rPr lang="en-US" altLang="en-US" sz="1090" dirty="0">
                <a:solidFill>
                  <a:srgbClr val="000000"/>
                </a:solidFill>
                <a:latin typeface="Century Gothic" panose="020B0502020202020204" pitchFamily="34" charset="0"/>
              </a:rPr>
              <a:t> </a:t>
            </a:r>
          </a:p>
        </p:txBody>
      </p:sp>
      <p:sp>
        <p:nvSpPr>
          <p:cNvPr id="52" name="Text Box 15">
            <a:extLst>
              <a:ext uri="{FF2B5EF4-FFF2-40B4-BE49-F238E27FC236}">
                <a16:creationId xmlns:a16="http://schemas.microsoft.com/office/drawing/2014/main" id="{E18336B3-C93A-4C20-BA36-E1ABE5B61DBD}"/>
              </a:ext>
            </a:extLst>
          </p:cNvPr>
          <p:cNvSpPr txBox="1">
            <a:spLocks noChangeArrowheads="1"/>
          </p:cNvSpPr>
          <p:nvPr/>
        </p:nvSpPr>
        <p:spPr bwMode="auto">
          <a:xfrm>
            <a:off x="194242" y="3424352"/>
            <a:ext cx="972603" cy="436907"/>
          </a:xfrm>
          <a:prstGeom prst="rect">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b="1" dirty="0">
                <a:solidFill>
                  <a:srgbClr val="000000"/>
                </a:solidFill>
                <a:latin typeface="Century Gothic" panose="020B0502020202020204" pitchFamily="34" charset="0"/>
              </a:rPr>
              <a:t>District</a:t>
            </a:r>
          </a:p>
          <a:p>
            <a:r>
              <a:rPr lang="en-US" altLang="en-US" sz="1090" b="1" dirty="0">
                <a:solidFill>
                  <a:srgbClr val="000000"/>
                </a:solidFill>
                <a:latin typeface="Century Gothic" panose="020B0502020202020204" pitchFamily="34" charset="0"/>
              </a:rPr>
              <a:t>level</a:t>
            </a:r>
            <a:endParaRPr lang="en-US" altLang="en-US" sz="1090" dirty="0">
              <a:solidFill>
                <a:srgbClr val="000000"/>
              </a:solidFill>
              <a:latin typeface="Century Gothic" panose="020B0502020202020204" pitchFamily="34" charset="0"/>
            </a:endParaRPr>
          </a:p>
        </p:txBody>
      </p:sp>
      <p:sp>
        <p:nvSpPr>
          <p:cNvPr id="53" name="Text Box 16">
            <a:extLst>
              <a:ext uri="{FF2B5EF4-FFF2-40B4-BE49-F238E27FC236}">
                <a16:creationId xmlns:a16="http://schemas.microsoft.com/office/drawing/2014/main" id="{67E87CC8-7076-4408-ACBC-C17C8362A796}"/>
              </a:ext>
            </a:extLst>
          </p:cNvPr>
          <p:cNvSpPr txBox="1">
            <a:spLocks noChangeArrowheads="1"/>
          </p:cNvSpPr>
          <p:nvPr/>
        </p:nvSpPr>
        <p:spPr bwMode="auto">
          <a:xfrm>
            <a:off x="7677403" y="3092428"/>
            <a:ext cx="2100198" cy="446760"/>
          </a:xfrm>
          <a:prstGeom prst="rect">
            <a:avLst/>
          </a:prstGeom>
          <a:gradFill rotWithShape="0">
            <a:gsLst>
              <a:gs pos="0">
                <a:srgbClr val="FFFF99"/>
              </a:gs>
              <a:gs pos="100000">
                <a:srgbClr val="FFCC99"/>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b="1" dirty="0">
                <a:solidFill>
                  <a:srgbClr val="000000"/>
                </a:solidFill>
                <a:latin typeface="Century Gothic" panose="020B0502020202020204" pitchFamily="34" charset="0"/>
              </a:rPr>
              <a:t>Facility-based surveys</a:t>
            </a:r>
          </a:p>
          <a:p>
            <a:r>
              <a:rPr lang="en-US" altLang="en-US" sz="1090" b="1" dirty="0">
                <a:solidFill>
                  <a:srgbClr val="000000"/>
                </a:solidFill>
                <a:latin typeface="Century Gothic" panose="020B0502020202020204" pitchFamily="34" charset="0"/>
              </a:rPr>
              <a:t>(e.g., situation analysis, SPA)</a:t>
            </a:r>
            <a:endParaRPr lang="en-US" altLang="en-US" sz="1090" dirty="0">
              <a:solidFill>
                <a:srgbClr val="000000"/>
              </a:solidFill>
              <a:latin typeface="Century Gothic" panose="020B0502020202020204" pitchFamily="34" charset="0"/>
            </a:endParaRPr>
          </a:p>
        </p:txBody>
      </p:sp>
      <p:sp>
        <p:nvSpPr>
          <p:cNvPr id="54" name="Line 17">
            <a:extLst>
              <a:ext uri="{FF2B5EF4-FFF2-40B4-BE49-F238E27FC236}">
                <a16:creationId xmlns:a16="http://schemas.microsoft.com/office/drawing/2014/main" id="{7FE38996-C5A7-4906-89D0-67AA42FFE479}"/>
              </a:ext>
            </a:extLst>
          </p:cNvPr>
          <p:cNvSpPr>
            <a:spLocks noChangeShapeType="1"/>
          </p:cNvSpPr>
          <p:nvPr/>
        </p:nvSpPr>
        <p:spPr bwMode="auto">
          <a:xfrm>
            <a:off x="1305278" y="1794621"/>
            <a:ext cx="0" cy="589440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55" name="Text Box 18">
            <a:extLst>
              <a:ext uri="{FF2B5EF4-FFF2-40B4-BE49-F238E27FC236}">
                <a16:creationId xmlns:a16="http://schemas.microsoft.com/office/drawing/2014/main" id="{A589C54B-32B7-479B-A1A1-2B6158CCF3FE}"/>
              </a:ext>
            </a:extLst>
          </p:cNvPr>
          <p:cNvSpPr txBox="1">
            <a:spLocks noChangeArrowheads="1"/>
          </p:cNvSpPr>
          <p:nvPr/>
        </p:nvSpPr>
        <p:spPr bwMode="auto">
          <a:xfrm>
            <a:off x="1390225" y="3410194"/>
            <a:ext cx="2175597" cy="947006"/>
          </a:xfrm>
          <a:prstGeom prst="rect">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dirty="0">
                <a:solidFill>
                  <a:srgbClr val="000000"/>
                </a:solidFill>
                <a:latin typeface="Century Gothic" panose="020B0502020202020204" pitchFamily="34" charset="0"/>
              </a:rPr>
              <a:t>Aggregated service statistics</a:t>
            </a:r>
          </a:p>
          <a:p>
            <a:r>
              <a:rPr lang="en-US" altLang="en-US" sz="1090" dirty="0">
                <a:solidFill>
                  <a:srgbClr val="000000"/>
                </a:solidFill>
                <a:latin typeface="Century Gothic" panose="020B0502020202020204" pitchFamily="34" charset="0"/>
              </a:rPr>
              <a:t>Aggregated mgmt. data</a:t>
            </a:r>
          </a:p>
          <a:p>
            <a:r>
              <a:rPr lang="en-US" altLang="en-US" sz="1090" dirty="0">
                <a:solidFill>
                  <a:srgbClr val="000000"/>
                </a:solidFill>
                <a:latin typeface="Century Gothic" panose="020B0502020202020204" pitchFamily="34" charset="0"/>
              </a:rPr>
              <a:t>Sentinel sites </a:t>
            </a:r>
          </a:p>
          <a:p>
            <a:r>
              <a:rPr lang="en-US" altLang="en-US" sz="1090" dirty="0">
                <a:solidFill>
                  <a:srgbClr val="000000"/>
                </a:solidFill>
                <a:latin typeface="Century Gothic" panose="020B0502020202020204" pitchFamily="34" charset="0"/>
              </a:rPr>
              <a:t>Observation checklist</a:t>
            </a:r>
          </a:p>
          <a:p>
            <a:r>
              <a:rPr lang="en-US" altLang="en-US" sz="1090" dirty="0">
                <a:solidFill>
                  <a:srgbClr val="000000"/>
                </a:solidFill>
                <a:latin typeface="Century Gothic" panose="020B0502020202020204" pitchFamily="34" charset="0"/>
              </a:rPr>
              <a:t>Self-evaluation (e.g., COPE)</a:t>
            </a:r>
          </a:p>
        </p:txBody>
      </p:sp>
      <p:sp>
        <p:nvSpPr>
          <p:cNvPr id="56" name="Text Box 19">
            <a:extLst>
              <a:ext uri="{FF2B5EF4-FFF2-40B4-BE49-F238E27FC236}">
                <a16:creationId xmlns:a16="http://schemas.microsoft.com/office/drawing/2014/main" id="{188D9EE2-DFC9-4D51-9909-4E0C857CAC2E}"/>
              </a:ext>
            </a:extLst>
          </p:cNvPr>
          <p:cNvSpPr txBox="1">
            <a:spLocks noChangeArrowheads="1"/>
          </p:cNvSpPr>
          <p:nvPr/>
        </p:nvSpPr>
        <p:spPr bwMode="auto">
          <a:xfrm>
            <a:off x="3835510" y="3410194"/>
            <a:ext cx="2073049" cy="940122"/>
          </a:xfrm>
          <a:prstGeom prst="rect">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dirty="0">
                <a:solidFill>
                  <a:srgbClr val="000000"/>
                </a:solidFill>
                <a:latin typeface="Century Gothic" panose="020B0502020202020204" pitchFamily="34" charset="0"/>
              </a:rPr>
              <a:t>Planning (access)</a:t>
            </a:r>
          </a:p>
          <a:p>
            <a:r>
              <a:rPr lang="en-US" altLang="en-US" sz="1090" dirty="0">
                <a:solidFill>
                  <a:srgbClr val="000000"/>
                </a:solidFill>
                <a:latin typeface="Century Gothic" panose="020B0502020202020204" pitchFamily="34" charset="0"/>
              </a:rPr>
              <a:t>Management (quality/efficiency)</a:t>
            </a:r>
          </a:p>
          <a:p>
            <a:r>
              <a:rPr lang="en-US" altLang="en-US" sz="1090" dirty="0">
                <a:solidFill>
                  <a:srgbClr val="000000"/>
                </a:solidFill>
                <a:latin typeface="Century Gothic" panose="020B0502020202020204" pitchFamily="34" charset="0"/>
              </a:rPr>
              <a:t>Supervision (performance)</a:t>
            </a:r>
          </a:p>
          <a:p>
            <a:r>
              <a:rPr lang="en-US" altLang="en-US" sz="1090" dirty="0">
                <a:solidFill>
                  <a:srgbClr val="000000"/>
                </a:solidFill>
                <a:latin typeface="Century Gothic" panose="020B0502020202020204" pitchFamily="34" charset="0"/>
              </a:rPr>
              <a:t>Disease surveillance</a:t>
            </a:r>
          </a:p>
        </p:txBody>
      </p:sp>
      <p:sp>
        <p:nvSpPr>
          <p:cNvPr id="58" name="Text Box 21">
            <a:extLst>
              <a:ext uri="{FF2B5EF4-FFF2-40B4-BE49-F238E27FC236}">
                <a16:creationId xmlns:a16="http://schemas.microsoft.com/office/drawing/2014/main" id="{2D24270B-D1D7-40A1-A821-61D56863D948}"/>
              </a:ext>
            </a:extLst>
          </p:cNvPr>
          <p:cNvSpPr txBox="1">
            <a:spLocks noChangeArrowheads="1"/>
          </p:cNvSpPr>
          <p:nvPr/>
        </p:nvSpPr>
        <p:spPr bwMode="auto">
          <a:xfrm>
            <a:off x="194242" y="2309024"/>
            <a:ext cx="930756" cy="43690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b="1" dirty="0">
                <a:solidFill>
                  <a:srgbClr val="000000"/>
                </a:solidFill>
                <a:latin typeface="Century Gothic" panose="020B0502020202020204" pitchFamily="34" charset="0"/>
              </a:rPr>
              <a:t>National</a:t>
            </a:r>
          </a:p>
          <a:p>
            <a:r>
              <a:rPr lang="en-US" altLang="en-US" sz="1090" b="1" dirty="0">
                <a:solidFill>
                  <a:srgbClr val="000000"/>
                </a:solidFill>
                <a:latin typeface="Century Gothic" panose="020B0502020202020204" pitchFamily="34" charset="0"/>
              </a:rPr>
              <a:t>level</a:t>
            </a:r>
            <a:endParaRPr lang="en-US" altLang="en-US" sz="1090" dirty="0">
              <a:solidFill>
                <a:srgbClr val="000000"/>
              </a:solidFill>
              <a:latin typeface="Century Gothic" panose="020B0502020202020204" pitchFamily="34" charset="0"/>
            </a:endParaRPr>
          </a:p>
        </p:txBody>
      </p:sp>
      <p:sp>
        <p:nvSpPr>
          <p:cNvPr id="59" name="Text Box 22">
            <a:extLst>
              <a:ext uri="{FF2B5EF4-FFF2-40B4-BE49-F238E27FC236}">
                <a16:creationId xmlns:a16="http://schemas.microsoft.com/office/drawing/2014/main" id="{78AD56F5-00E9-425D-8692-12BA72E732E2}"/>
              </a:ext>
            </a:extLst>
          </p:cNvPr>
          <p:cNvSpPr txBox="1">
            <a:spLocks noChangeArrowheads="1"/>
          </p:cNvSpPr>
          <p:nvPr/>
        </p:nvSpPr>
        <p:spPr bwMode="auto">
          <a:xfrm>
            <a:off x="1390225" y="2294866"/>
            <a:ext cx="2249897" cy="940122"/>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dirty="0">
                <a:solidFill>
                  <a:srgbClr val="000000"/>
                </a:solidFill>
                <a:latin typeface="Century Gothic" panose="020B0502020202020204" pitchFamily="34" charset="0"/>
              </a:rPr>
              <a:t>Aggregated service statistics</a:t>
            </a:r>
          </a:p>
          <a:p>
            <a:r>
              <a:rPr lang="en-US" altLang="en-US" sz="1090" dirty="0">
                <a:solidFill>
                  <a:srgbClr val="000000"/>
                </a:solidFill>
                <a:latin typeface="Century Gothic" panose="020B0502020202020204" pitchFamily="34" charset="0"/>
              </a:rPr>
              <a:t>Aggregated mgmt. data</a:t>
            </a:r>
          </a:p>
          <a:p>
            <a:r>
              <a:rPr lang="en-US" altLang="en-US" sz="1090" dirty="0">
                <a:solidFill>
                  <a:srgbClr val="000000"/>
                </a:solidFill>
                <a:latin typeface="Century Gothic" panose="020B0502020202020204" pitchFamily="34" charset="0"/>
              </a:rPr>
              <a:t>Aggregated surveillance data</a:t>
            </a:r>
          </a:p>
          <a:p>
            <a:r>
              <a:rPr lang="en-US" altLang="en-US" sz="1090" dirty="0">
                <a:solidFill>
                  <a:srgbClr val="000000"/>
                </a:solidFill>
                <a:latin typeface="Century Gothic" panose="020B0502020202020204" pitchFamily="34" charset="0"/>
              </a:rPr>
              <a:t>Financial data</a:t>
            </a:r>
          </a:p>
          <a:p>
            <a:r>
              <a:rPr lang="en-US" altLang="en-US" sz="1090" dirty="0">
                <a:solidFill>
                  <a:srgbClr val="000000"/>
                </a:solidFill>
                <a:latin typeface="Century Gothic" panose="020B0502020202020204" pitchFamily="34" charset="0"/>
              </a:rPr>
              <a:t>Vital registration systems</a:t>
            </a:r>
          </a:p>
        </p:txBody>
      </p:sp>
      <p:sp>
        <p:nvSpPr>
          <p:cNvPr id="60" name="Text Box 23">
            <a:extLst>
              <a:ext uri="{FF2B5EF4-FFF2-40B4-BE49-F238E27FC236}">
                <a16:creationId xmlns:a16="http://schemas.microsoft.com/office/drawing/2014/main" id="{35351A08-AEB9-43AD-99D1-3C44BB2FEDD4}"/>
              </a:ext>
            </a:extLst>
          </p:cNvPr>
          <p:cNvSpPr txBox="1">
            <a:spLocks noChangeArrowheads="1"/>
          </p:cNvSpPr>
          <p:nvPr/>
        </p:nvSpPr>
        <p:spPr bwMode="auto">
          <a:xfrm>
            <a:off x="3835509" y="2294866"/>
            <a:ext cx="2073049" cy="110786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dirty="0">
                <a:solidFill>
                  <a:srgbClr val="000000"/>
                </a:solidFill>
                <a:latin typeface="Century Gothic" panose="020B0502020202020204" pitchFamily="34" charset="0"/>
              </a:rPr>
              <a:t>Policy-making</a:t>
            </a:r>
          </a:p>
          <a:p>
            <a:r>
              <a:rPr lang="en-US" altLang="en-US" sz="1090" dirty="0">
                <a:solidFill>
                  <a:srgbClr val="000000"/>
                </a:solidFill>
                <a:latin typeface="Century Gothic" panose="020B0502020202020204" pitchFamily="34" charset="0"/>
              </a:rPr>
              <a:t>Strategic planning</a:t>
            </a:r>
          </a:p>
          <a:p>
            <a:r>
              <a:rPr lang="en-US" altLang="en-US" sz="1090" dirty="0">
                <a:solidFill>
                  <a:srgbClr val="000000"/>
                </a:solidFill>
                <a:latin typeface="Century Gothic" panose="020B0502020202020204" pitchFamily="34" charset="0"/>
              </a:rPr>
              <a:t>Program tracking</a:t>
            </a:r>
          </a:p>
          <a:p>
            <a:r>
              <a:rPr lang="en-US" altLang="en-US" sz="1090" dirty="0">
                <a:solidFill>
                  <a:srgbClr val="000000"/>
                </a:solidFill>
                <a:latin typeface="Century Gothic" panose="020B0502020202020204" pitchFamily="34" charset="0"/>
              </a:rPr>
              <a:t>Disease surveillance</a:t>
            </a:r>
          </a:p>
          <a:p>
            <a:r>
              <a:rPr lang="en-US" altLang="en-US" sz="1090" dirty="0">
                <a:solidFill>
                  <a:srgbClr val="000000"/>
                </a:solidFill>
                <a:latin typeface="Century Gothic" panose="020B0502020202020204" pitchFamily="34" charset="0"/>
              </a:rPr>
              <a:t>Technical and logistical support</a:t>
            </a:r>
          </a:p>
        </p:txBody>
      </p:sp>
      <p:sp>
        <p:nvSpPr>
          <p:cNvPr id="62" name="Text Box 25">
            <a:extLst>
              <a:ext uri="{FF2B5EF4-FFF2-40B4-BE49-F238E27FC236}">
                <a16:creationId xmlns:a16="http://schemas.microsoft.com/office/drawing/2014/main" id="{764E7F19-843C-41CC-86A6-D8F5625AAFBC}"/>
              </a:ext>
            </a:extLst>
          </p:cNvPr>
          <p:cNvSpPr txBox="1">
            <a:spLocks noChangeArrowheads="1"/>
          </p:cNvSpPr>
          <p:nvPr/>
        </p:nvSpPr>
        <p:spPr bwMode="auto">
          <a:xfrm>
            <a:off x="1390225" y="5715000"/>
            <a:ext cx="2102421" cy="772384"/>
          </a:xfrm>
          <a:prstGeom prst="rect">
            <a:avLst/>
          </a:prstGeom>
          <a:solidFill>
            <a:schemeClr val="accent5">
              <a:lumMod val="40000"/>
              <a:lumOff val="60000"/>
            </a:schemeClr>
          </a:solidFill>
          <a:ln w="9525">
            <a:solidFill>
              <a:schemeClr val="tx1"/>
            </a:solidFill>
            <a:headEnd/>
            <a:tailEnd/>
          </a:ln>
          <a:extLst/>
        </p:spPr>
        <p:style>
          <a:lnRef idx="2">
            <a:schemeClr val="accent5">
              <a:shade val="50000"/>
            </a:schemeClr>
          </a:lnRef>
          <a:fillRef idx="1">
            <a:schemeClr val="accent5"/>
          </a:fillRef>
          <a:effectRef idx="0">
            <a:schemeClr val="accent5"/>
          </a:effectRef>
          <a:fontRef idx="minor">
            <a:schemeClr val="lt1"/>
          </a:fontRef>
        </p:style>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dirty="0">
                <a:solidFill>
                  <a:srgbClr val="000000"/>
                </a:solidFill>
                <a:latin typeface="Century Gothic" panose="020B0502020202020204" pitchFamily="34" charset="0"/>
              </a:rPr>
              <a:t>Birth and death records</a:t>
            </a:r>
          </a:p>
          <a:p>
            <a:r>
              <a:rPr lang="en-US" altLang="en-US" sz="1090" dirty="0">
                <a:solidFill>
                  <a:srgbClr val="000000"/>
                </a:solidFill>
                <a:latin typeface="Century Gothic" panose="020B0502020202020204" pitchFamily="34" charset="0"/>
              </a:rPr>
              <a:t>School records</a:t>
            </a:r>
          </a:p>
          <a:p>
            <a:r>
              <a:rPr lang="en-US" altLang="en-US" sz="1090" dirty="0">
                <a:solidFill>
                  <a:srgbClr val="000000"/>
                </a:solidFill>
                <a:latin typeface="Century Gothic" panose="020B0502020202020204" pitchFamily="34" charset="0"/>
              </a:rPr>
              <a:t>CBD logbooks</a:t>
            </a:r>
          </a:p>
          <a:p>
            <a:r>
              <a:rPr lang="en-US" altLang="en-US" sz="1090" dirty="0">
                <a:solidFill>
                  <a:srgbClr val="000000"/>
                </a:solidFill>
                <a:latin typeface="Century Gothic" panose="020B0502020202020204" pitchFamily="34" charset="0"/>
              </a:rPr>
              <a:t>Drug revolving fund records</a:t>
            </a:r>
          </a:p>
        </p:txBody>
      </p:sp>
      <p:sp>
        <p:nvSpPr>
          <p:cNvPr id="63" name="Text Box 26">
            <a:extLst>
              <a:ext uri="{FF2B5EF4-FFF2-40B4-BE49-F238E27FC236}">
                <a16:creationId xmlns:a16="http://schemas.microsoft.com/office/drawing/2014/main" id="{3326ED99-1317-4636-B991-149C1FA91F44}"/>
              </a:ext>
            </a:extLst>
          </p:cNvPr>
          <p:cNvSpPr txBox="1">
            <a:spLocks noChangeArrowheads="1"/>
          </p:cNvSpPr>
          <p:nvPr/>
        </p:nvSpPr>
        <p:spPr bwMode="auto">
          <a:xfrm>
            <a:off x="3835511" y="5715000"/>
            <a:ext cx="2070361" cy="604646"/>
          </a:xfrm>
          <a:prstGeom prst="rect">
            <a:avLst/>
          </a:prstGeom>
          <a:solidFill>
            <a:schemeClr val="accent5">
              <a:lumMod val="40000"/>
              <a:lumOff val="60000"/>
            </a:schemeClr>
          </a:solidFill>
          <a:ln w="9525">
            <a:solidFill>
              <a:schemeClr val="tx1"/>
            </a:solidFill>
            <a:headEnd/>
            <a:tailEnd/>
          </a:ln>
          <a:extLst/>
        </p:spPr>
        <p:style>
          <a:lnRef idx="2">
            <a:schemeClr val="accent5">
              <a:shade val="50000"/>
            </a:schemeClr>
          </a:lnRef>
          <a:fillRef idx="1">
            <a:schemeClr val="accent5"/>
          </a:fillRef>
          <a:effectRef idx="0">
            <a:schemeClr val="accent5"/>
          </a:effectRef>
          <a:fontRef idx="minor">
            <a:schemeClr val="lt1"/>
          </a:fontRef>
        </p:style>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dirty="0">
                <a:solidFill>
                  <a:srgbClr val="000000"/>
                </a:solidFill>
                <a:latin typeface="Century Gothic" panose="020B0502020202020204" pitchFamily="34" charset="0"/>
              </a:rPr>
              <a:t>Client Mgmt. and follow-up</a:t>
            </a:r>
          </a:p>
          <a:p>
            <a:r>
              <a:rPr lang="en-US" altLang="en-US" sz="1090" dirty="0">
                <a:solidFill>
                  <a:srgbClr val="000000"/>
                </a:solidFill>
                <a:latin typeface="Century Gothic" panose="020B0502020202020204" pitchFamily="34" charset="0"/>
              </a:rPr>
              <a:t>Supplies management</a:t>
            </a:r>
          </a:p>
          <a:p>
            <a:r>
              <a:rPr lang="en-US" altLang="en-US" sz="1090" dirty="0">
                <a:solidFill>
                  <a:srgbClr val="000000"/>
                </a:solidFill>
                <a:latin typeface="Century Gothic" panose="020B0502020202020204" pitchFamily="34" charset="0"/>
              </a:rPr>
              <a:t>Community awareness</a:t>
            </a:r>
          </a:p>
        </p:txBody>
      </p:sp>
      <p:sp>
        <p:nvSpPr>
          <p:cNvPr id="65" name="Text Box 28">
            <a:extLst>
              <a:ext uri="{FF2B5EF4-FFF2-40B4-BE49-F238E27FC236}">
                <a16:creationId xmlns:a16="http://schemas.microsoft.com/office/drawing/2014/main" id="{6664FBFA-CB6B-40EB-92DC-F89EE0A1074A}"/>
              </a:ext>
            </a:extLst>
          </p:cNvPr>
          <p:cNvSpPr txBox="1">
            <a:spLocks noChangeArrowheads="1"/>
          </p:cNvSpPr>
          <p:nvPr/>
        </p:nvSpPr>
        <p:spPr bwMode="auto">
          <a:xfrm>
            <a:off x="1914067" y="1920468"/>
            <a:ext cx="553920" cy="299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288" b="1">
                <a:latin typeface="Century Gothic" panose="020B0502020202020204" pitchFamily="34" charset="0"/>
              </a:rPr>
              <a:t>TYPE</a:t>
            </a:r>
            <a:endParaRPr lang="en-US" altLang="en-US" sz="1090">
              <a:latin typeface="Century Gothic" panose="020B0502020202020204" pitchFamily="34" charset="0"/>
            </a:endParaRPr>
          </a:p>
        </p:txBody>
      </p:sp>
      <p:sp>
        <p:nvSpPr>
          <p:cNvPr id="66" name="Text Box 29">
            <a:extLst>
              <a:ext uri="{FF2B5EF4-FFF2-40B4-BE49-F238E27FC236}">
                <a16:creationId xmlns:a16="http://schemas.microsoft.com/office/drawing/2014/main" id="{22869CDF-A316-42B8-A04A-CE9473C66646}"/>
              </a:ext>
            </a:extLst>
          </p:cNvPr>
          <p:cNvSpPr txBox="1">
            <a:spLocks noChangeArrowheads="1"/>
          </p:cNvSpPr>
          <p:nvPr/>
        </p:nvSpPr>
        <p:spPr bwMode="auto">
          <a:xfrm>
            <a:off x="4322484" y="1920468"/>
            <a:ext cx="481784" cy="299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288" b="1">
                <a:latin typeface="Century Gothic" panose="020B0502020202020204" pitchFamily="34" charset="0"/>
              </a:rPr>
              <a:t>USE</a:t>
            </a:r>
            <a:endParaRPr lang="en-US" altLang="en-US" sz="1090">
              <a:latin typeface="Century Gothic" panose="020B0502020202020204" pitchFamily="34" charset="0"/>
            </a:endParaRPr>
          </a:p>
        </p:txBody>
      </p:sp>
      <p:sp>
        <p:nvSpPr>
          <p:cNvPr id="67" name="Text Box 30">
            <a:extLst>
              <a:ext uri="{FF2B5EF4-FFF2-40B4-BE49-F238E27FC236}">
                <a16:creationId xmlns:a16="http://schemas.microsoft.com/office/drawing/2014/main" id="{8426AAF7-A605-4561-91B0-8DF8C64F65F1}"/>
              </a:ext>
            </a:extLst>
          </p:cNvPr>
          <p:cNvSpPr txBox="1">
            <a:spLocks noChangeArrowheads="1"/>
          </p:cNvSpPr>
          <p:nvPr/>
        </p:nvSpPr>
        <p:spPr bwMode="auto">
          <a:xfrm>
            <a:off x="7695036" y="3901002"/>
            <a:ext cx="2082564" cy="611935"/>
          </a:xfrm>
          <a:prstGeom prst="rect">
            <a:avLst/>
          </a:prstGeom>
          <a:solidFill>
            <a:srgbClr val="FFCC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090" b="1" dirty="0">
                <a:solidFill>
                  <a:srgbClr val="000000"/>
                </a:solidFill>
                <a:latin typeface="Century Gothic" panose="020B0502020202020204" pitchFamily="34" charset="0"/>
              </a:rPr>
              <a:t>Special studies</a:t>
            </a:r>
          </a:p>
          <a:p>
            <a:r>
              <a:rPr lang="en-US" altLang="en-US" sz="1090" b="1" dirty="0">
                <a:solidFill>
                  <a:srgbClr val="000000"/>
                </a:solidFill>
                <a:latin typeface="Century Gothic" panose="020B0502020202020204" pitchFamily="34" charset="0"/>
              </a:rPr>
              <a:t>(e.g., EPI cluster surveys,</a:t>
            </a:r>
          </a:p>
          <a:p>
            <a:r>
              <a:rPr lang="en-US" altLang="en-US" sz="1090" b="1" dirty="0">
                <a:solidFill>
                  <a:srgbClr val="000000"/>
                </a:solidFill>
                <a:latin typeface="Century Gothic" panose="020B0502020202020204" pitchFamily="34" charset="0"/>
              </a:rPr>
              <a:t>KAP studies, etc.)</a:t>
            </a:r>
          </a:p>
        </p:txBody>
      </p:sp>
      <p:sp>
        <p:nvSpPr>
          <p:cNvPr id="68" name="Text Box 31">
            <a:extLst>
              <a:ext uri="{FF2B5EF4-FFF2-40B4-BE49-F238E27FC236}">
                <a16:creationId xmlns:a16="http://schemas.microsoft.com/office/drawing/2014/main" id="{6763A242-59C3-44D0-ACA4-72493CF28A58}"/>
              </a:ext>
            </a:extLst>
          </p:cNvPr>
          <p:cNvSpPr txBox="1">
            <a:spLocks noChangeArrowheads="1"/>
          </p:cNvSpPr>
          <p:nvPr/>
        </p:nvSpPr>
        <p:spPr bwMode="auto">
          <a:xfrm>
            <a:off x="7695037" y="4624628"/>
            <a:ext cx="2101442" cy="269169"/>
          </a:xfrm>
          <a:prstGeom prst="rect">
            <a:avLst/>
          </a:prstGeom>
          <a:gradFill rotWithShape="0">
            <a:gsLst>
              <a:gs pos="0">
                <a:srgbClr val="FFCC99"/>
              </a:gs>
              <a:gs pos="100000">
                <a:srgbClr val="CCFFFF"/>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pPr algn="ctr"/>
            <a:r>
              <a:rPr lang="en-US" altLang="en-US" sz="1090" b="1">
                <a:solidFill>
                  <a:srgbClr val="000000"/>
                </a:solidFill>
                <a:latin typeface="Century Gothic" panose="020B0502020202020204" pitchFamily="34" charset="0"/>
              </a:rPr>
              <a:t>Census </a:t>
            </a:r>
            <a:endParaRPr lang="en-US" altLang="en-US" sz="1090">
              <a:solidFill>
                <a:srgbClr val="000000"/>
              </a:solidFill>
              <a:latin typeface="Century Gothic" panose="020B0502020202020204" pitchFamily="34" charset="0"/>
            </a:endParaRPr>
          </a:p>
        </p:txBody>
      </p:sp>
      <p:sp>
        <p:nvSpPr>
          <p:cNvPr id="69" name="Line 32">
            <a:extLst>
              <a:ext uri="{FF2B5EF4-FFF2-40B4-BE49-F238E27FC236}">
                <a16:creationId xmlns:a16="http://schemas.microsoft.com/office/drawing/2014/main" id="{7095A6B4-E14B-4652-958D-C196A0A5BB37}"/>
              </a:ext>
            </a:extLst>
          </p:cNvPr>
          <p:cNvSpPr>
            <a:spLocks noChangeShapeType="1"/>
          </p:cNvSpPr>
          <p:nvPr/>
        </p:nvSpPr>
        <p:spPr bwMode="auto">
          <a:xfrm>
            <a:off x="5999407" y="1923615"/>
            <a:ext cx="0" cy="5848785"/>
          </a:xfrm>
          <a:prstGeom prst="line">
            <a:avLst/>
          </a:prstGeom>
          <a:noFill/>
          <a:ln w="38100" cap="rnd" cmpd="dbl">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70" name="Line 33">
            <a:extLst>
              <a:ext uri="{FF2B5EF4-FFF2-40B4-BE49-F238E27FC236}">
                <a16:creationId xmlns:a16="http://schemas.microsoft.com/office/drawing/2014/main" id="{9A4B6E28-C155-4E37-AFDF-A59AA18A99B9}"/>
              </a:ext>
            </a:extLst>
          </p:cNvPr>
          <p:cNvSpPr>
            <a:spLocks noChangeShapeType="1"/>
          </p:cNvSpPr>
          <p:nvPr/>
        </p:nvSpPr>
        <p:spPr bwMode="auto">
          <a:xfrm>
            <a:off x="7445086" y="1923615"/>
            <a:ext cx="0" cy="5848785"/>
          </a:xfrm>
          <a:prstGeom prst="line">
            <a:avLst/>
          </a:prstGeom>
          <a:noFill/>
          <a:ln w="38100" cap="rnd" cmpd="dbl">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Tree>
    <p:extLst>
      <p:ext uri="{BB962C8B-B14F-4D97-AF65-F5344CB8AC3E}">
        <p14:creationId xmlns:p14="http://schemas.microsoft.com/office/powerpoint/2010/main" val="20537205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1AC1E-CEB5-4A74-AC29-E450D7DD2ECC}"/>
              </a:ext>
            </a:extLst>
          </p:cNvPr>
          <p:cNvSpPr>
            <a:spLocks noGrp="1"/>
          </p:cNvSpPr>
          <p:nvPr>
            <p:ph type="title"/>
          </p:nvPr>
        </p:nvSpPr>
        <p:spPr>
          <a:xfrm>
            <a:off x="611769" y="457200"/>
            <a:ext cx="8674100" cy="1143000"/>
          </a:xfrm>
        </p:spPr>
        <p:txBody>
          <a:bodyPr/>
          <a:lstStyle/>
          <a:p>
            <a:r>
              <a:rPr lang="en-US" dirty="0"/>
              <a:t>Group Work: Activity 2</a:t>
            </a:r>
          </a:p>
        </p:txBody>
      </p:sp>
      <p:sp>
        <p:nvSpPr>
          <p:cNvPr id="4" name="Text Placeholder 3">
            <a:extLst>
              <a:ext uri="{FF2B5EF4-FFF2-40B4-BE49-F238E27FC236}">
                <a16:creationId xmlns:a16="http://schemas.microsoft.com/office/drawing/2014/main" id="{8248C054-605B-4B00-A3A3-0E93AD6D0835}"/>
              </a:ext>
            </a:extLst>
          </p:cNvPr>
          <p:cNvSpPr>
            <a:spLocks noGrp="1"/>
          </p:cNvSpPr>
          <p:nvPr>
            <p:ph type="body" sz="quarter" idx="11"/>
          </p:nvPr>
        </p:nvSpPr>
        <p:spPr>
          <a:xfrm>
            <a:off x="611769" y="1219201"/>
            <a:ext cx="7998832" cy="533399"/>
          </a:xfrm>
        </p:spPr>
        <p:txBody>
          <a:bodyPr/>
          <a:lstStyle/>
          <a:p>
            <a:r>
              <a:rPr lang="en-US" dirty="0"/>
              <a:t>Data sources for M&amp;E</a:t>
            </a:r>
          </a:p>
        </p:txBody>
      </p:sp>
      <p:sp>
        <p:nvSpPr>
          <p:cNvPr id="7" name="Text Placeholder 2">
            <a:extLst>
              <a:ext uri="{FF2B5EF4-FFF2-40B4-BE49-F238E27FC236}">
                <a16:creationId xmlns:a16="http://schemas.microsoft.com/office/drawing/2014/main" id="{9C1C2FD6-2B8E-44F5-978C-810ED4133A5E}"/>
              </a:ext>
            </a:extLst>
          </p:cNvPr>
          <p:cNvSpPr txBox="1">
            <a:spLocks/>
          </p:cNvSpPr>
          <p:nvPr/>
        </p:nvSpPr>
        <p:spPr>
          <a:xfrm>
            <a:off x="914400" y="2667000"/>
            <a:ext cx="8229600" cy="4648200"/>
          </a:xfrm>
          <a:prstGeom prst="rect">
            <a:avLst/>
          </a:prstGeom>
        </p:spPr>
        <p:txBody>
          <a:bodyPr/>
          <a:lstStyle>
            <a:lvl1pPr marL="0" eaLnBrk="1" hangingPunct="1">
              <a:defRPr sz="2800">
                <a:solidFill>
                  <a:schemeClr val="tx1"/>
                </a:solidFill>
                <a:latin typeface="Century Gothic" panose="020B0502020202020204" pitchFamily="34" charset="0"/>
                <a:ea typeface="+mn-ea"/>
                <a:cs typeface="+mn-cs"/>
              </a:defRPr>
            </a:lvl1pPr>
            <a:lvl2pPr marL="457200" eaLnBrk="1" hangingPunct="1">
              <a:defRPr sz="2400">
                <a:solidFill>
                  <a:schemeClr val="tx1"/>
                </a:solidFill>
                <a:latin typeface="Century Gothic" panose="020B0502020202020204" pitchFamily="34" charset="0"/>
                <a:ea typeface="+mn-ea"/>
                <a:cs typeface="+mn-cs"/>
              </a:defRPr>
            </a:lvl2pPr>
            <a:lvl3pPr marL="914400" eaLnBrk="1" hangingPunct="1">
              <a:defRPr sz="2000">
                <a:solidFill>
                  <a:schemeClr val="tx1"/>
                </a:solidFill>
                <a:latin typeface="Century Gothic" panose="020B0502020202020204" pitchFamily="34" charset="0"/>
                <a:ea typeface="+mn-ea"/>
                <a:cs typeface="+mn-cs"/>
              </a:defRPr>
            </a:lvl3pPr>
            <a:lvl4pPr marL="1371600" eaLnBrk="1" hangingPunct="1">
              <a:defRPr>
                <a:solidFill>
                  <a:schemeClr val="tx1"/>
                </a:solidFill>
                <a:latin typeface="Century Gothic" panose="020B0502020202020204" pitchFamily="34" charset="0"/>
                <a:ea typeface="+mn-ea"/>
                <a:cs typeface="+mn-cs"/>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spcAft>
                <a:spcPts val="1800"/>
              </a:spcAft>
            </a:pPr>
            <a:r>
              <a:rPr lang="en-GB" altLang="en-US" u="sng" dirty="0">
                <a:cs typeface="Times New Roman" panose="02020603050405020304" pitchFamily="18" charset="0"/>
              </a:rPr>
              <a:t>Group work Instructions</a:t>
            </a:r>
          </a:p>
          <a:p>
            <a:pPr>
              <a:lnSpc>
                <a:spcPts val="4000"/>
              </a:lnSpc>
            </a:pPr>
            <a:r>
              <a:rPr lang="en-GB" altLang="en-US" dirty="0">
                <a:cs typeface="Times New Roman" panose="02020603050405020304" pitchFamily="18" charset="0"/>
              </a:rPr>
              <a:t>You have been asked to advise two programs on their M&amp;E plan. Identify the potential data sources that you might explore to provide information for the M&amp;E plan. List the factors that you consider as you assess the suitability of different data sources for each program. </a:t>
            </a:r>
          </a:p>
          <a:p>
            <a:endParaRPr lang="en-US" kern="0" dirty="0"/>
          </a:p>
        </p:txBody>
      </p:sp>
    </p:spTree>
    <p:extLst>
      <p:ext uri="{BB962C8B-B14F-4D97-AF65-F5344CB8AC3E}">
        <p14:creationId xmlns:p14="http://schemas.microsoft.com/office/powerpoint/2010/main" val="22854342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8956920-B239-4BAE-9210-43585782E800}"/>
              </a:ext>
            </a:extLst>
          </p:cNvPr>
          <p:cNvSpPr>
            <a:spLocks noGrp="1"/>
          </p:cNvSpPr>
          <p:nvPr>
            <p:ph type="title"/>
          </p:nvPr>
        </p:nvSpPr>
        <p:spPr>
          <a:xfrm>
            <a:off x="598854" y="533400"/>
            <a:ext cx="8674100" cy="1143000"/>
          </a:xfrm>
        </p:spPr>
        <p:txBody>
          <a:bodyPr/>
          <a:lstStyle/>
          <a:p>
            <a:pPr marL="12700" lvl="0" algn="l" rtl="0">
              <a:lnSpc>
                <a:spcPts val="5000"/>
              </a:lnSpc>
            </a:pPr>
            <a:r>
              <a:rPr lang="en-US" dirty="0"/>
              <a:t>M&amp;E Plan: Components</a:t>
            </a:r>
            <a:br>
              <a:rPr lang="en-US" dirty="0"/>
            </a:br>
            <a:r>
              <a:rPr lang="en-US" sz="4000" b="0" kern="1200" spc="-180" dirty="0">
                <a:solidFill>
                  <a:srgbClr val="301739"/>
                </a:solidFill>
                <a:ea typeface="+mn-ea"/>
              </a:rPr>
              <a:t>6. Data use and dissemination</a:t>
            </a:r>
            <a:br>
              <a:rPr lang="en-US" sz="4400" b="0" kern="1200" dirty="0">
                <a:solidFill>
                  <a:srgbClr val="1E1860"/>
                </a:solidFill>
                <a:ea typeface="+mn-ea"/>
                <a:cs typeface="Gill Sans MT"/>
              </a:rPr>
            </a:br>
            <a:endParaRPr lang="en-US" dirty="0"/>
          </a:p>
        </p:txBody>
      </p:sp>
      <p:grpSp>
        <p:nvGrpSpPr>
          <p:cNvPr id="8" name="Group 7">
            <a:extLst>
              <a:ext uri="{FF2B5EF4-FFF2-40B4-BE49-F238E27FC236}">
                <a16:creationId xmlns:a16="http://schemas.microsoft.com/office/drawing/2014/main" id="{95871C9A-A301-4658-8783-4452F9B53171}"/>
              </a:ext>
            </a:extLst>
          </p:cNvPr>
          <p:cNvGrpSpPr/>
          <p:nvPr/>
        </p:nvGrpSpPr>
        <p:grpSpPr>
          <a:xfrm>
            <a:off x="1005211" y="2286000"/>
            <a:ext cx="8047978" cy="4550985"/>
            <a:chOff x="1027235" y="1999268"/>
            <a:chExt cx="8047978" cy="4550985"/>
          </a:xfrm>
        </p:grpSpPr>
        <p:sp>
          <p:nvSpPr>
            <p:cNvPr id="9" name="AutoShape 2">
              <a:extLst>
                <a:ext uri="{FF2B5EF4-FFF2-40B4-BE49-F238E27FC236}">
                  <a16:creationId xmlns:a16="http://schemas.microsoft.com/office/drawing/2014/main" id="{8C97DAF0-2C56-4405-8F7B-EC7F32184283}"/>
                </a:ext>
              </a:extLst>
            </p:cNvPr>
            <p:cNvSpPr>
              <a:spLocks noChangeArrowheads="1"/>
            </p:cNvSpPr>
            <p:nvPr/>
          </p:nvSpPr>
          <p:spPr bwMode="auto">
            <a:xfrm>
              <a:off x="1027235" y="1999268"/>
              <a:ext cx="8047978" cy="3759708"/>
            </a:xfrm>
            <a:prstGeom prst="triangle">
              <a:avLst>
                <a:gd name="adj" fmla="val 50000"/>
              </a:avLst>
            </a:prstGeom>
            <a:solidFill>
              <a:schemeClr val="accent5">
                <a:alpha val="50000"/>
              </a:schemeClr>
            </a:solidFill>
            <a:ln>
              <a:noFill/>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0">
              <a:scrgbClr r="0" g="0" b="0"/>
            </a:lnRef>
            <a:fillRef idx="0">
              <a:scrgbClr r="0" g="0" b="0"/>
            </a:fillRef>
            <a:effectRef idx="0">
              <a:scrgbClr r="0" g="0" b="0"/>
            </a:effectRef>
            <a:fontRef idx="minor">
              <a:schemeClr val="lt1"/>
            </a:fontRef>
          </p:style>
          <p:txBody>
            <a:bodyPr wrap="none" anchor="ctr">
              <a:flatTx/>
            </a:bodyPr>
            <a:lstStyle/>
            <a:p>
              <a:endParaRPr lang="en-US" sz="1784">
                <a:latin typeface="Century Gothic" panose="020B0502020202020204" pitchFamily="34" charset="0"/>
              </a:endParaRPr>
            </a:p>
          </p:txBody>
        </p:sp>
        <p:sp>
          <p:nvSpPr>
            <p:cNvPr id="11" name="Oval 4">
              <a:extLst>
                <a:ext uri="{FF2B5EF4-FFF2-40B4-BE49-F238E27FC236}">
                  <a16:creationId xmlns:a16="http://schemas.microsoft.com/office/drawing/2014/main" id="{864C4A3A-2AB7-4AAC-880B-EB5504537731}"/>
                </a:ext>
              </a:extLst>
            </p:cNvPr>
            <p:cNvSpPr>
              <a:spLocks noChangeArrowheads="1"/>
            </p:cNvSpPr>
            <p:nvPr/>
          </p:nvSpPr>
          <p:spPr bwMode="auto">
            <a:xfrm>
              <a:off x="2513814" y="3885413"/>
              <a:ext cx="2598761" cy="1672206"/>
            </a:xfrm>
            <a:prstGeom prst="ellipse">
              <a:avLst/>
            </a:prstGeom>
            <a:ln>
              <a:noFill/>
            </a:ln>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5"/>
            </a:fillRef>
            <a:effectRef idx="1">
              <a:schemeClr val="accent5"/>
            </a:effectRef>
            <a:fontRef idx="minor">
              <a:schemeClr val="lt1"/>
            </a:fontRef>
          </p:style>
          <p:txBody>
            <a:bodyPr wrap="none" lIns="100450" tIns="50225" rIns="100450" bIns="50225" anchor="ct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en-US" altLang="en-US" sz="3072" b="1" dirty="0">
                  <a:solidFill>
                    <a:schemeClr val="bg2"/>
                  </a:solidFill>
                  <a:effectLst>
                    <a:outerShdw blurRad="38100" dist="38100" dir="2700000" algn="tl">
                      <a:srgbClr val="C0C0C0"/>
                    </a:outerShdw>
                  </a:effectLst>
                  <a:latin typeface="Century Gothic" panose="020B0502020202020204" pitchFamily="34" charset="0"/>
                </a:rPr>
                <a:t>Decision-</a:t>
              </a:r>
            </a:p>
            <a:p>
              <a:pPr algn="ctr" eaLnBrk="1" hangingPunct="1"/>
              <a:r>
                <a:rPr lang="en-US" altLang="en-US" sz="3072" b="1" dirty="0">
                  <a:solidFill>
                    <a:schemeClr val="bg2"/>
                  </a:solidFill>
                  <a:effectLst>
                    <a:outerShdw blurRad="38100" dist="38100" dir="2700000" algn="tl">
                      <a:srgbClr val="C0C0C0"/>
                    </a:outerShdw>
                  </a:effectLst>
                  <a:latin typeface="Century Gothic" panose="020B0502020202020204" pitchFamily="34" charset="0"/>
                </a:rPr>
                <a:t>makers</a:t>
              </a:r>
            </a:p>
          </p:txBody>
        </p:sp>
        <p:sp>
          <p:nvSpPr>
            <p:cNvPr id="12" name="Oval 5">
              <a:extLst>
                <a:ext uri="{FF2B5EF4-FFF2-40B4-BE49-F238E27FC236}">
                  <a16:creationId xmlns:a16="http://schemas.microsoft.com/office/drawing/2014/main" id="{475CD405-38BE-47A9-A61C-6DA4AEAF0FD3}"/>
                </a:ext>
              </a:extLst>
            </p:cNvPr>
            <p:cNvSpPr>
              <a:spLocks noChangeArrowheads="1"/>
            </p:cNvSpPr>
            <p:nvPr/>
          </p:nvSpPr>
          <p:spPr bwMode="auto">
            <a:xfrm>
              <a:off x="4945826" y="3885413"/>
              <a:ext cx="2598761" cy="1672206"/>
            </a:xfrm>
            <a:prstGeom prst="ellipse">
              <a:avLst/>
            </a:prstGeom>
            <a:ln>
              <a:noFill/>
            </a:ln>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5"/>
            </a:fillRef>
            <a:effectRef idx="1">
              <a:schemeClr val="accent5"/>
            </a:effectRef>
            <a:fontRef idx="minor">
              <a:schemeClr val="lt1"/>
            </a:fontRef>
          </p:style>
          <p:txBody>
            <a:bodyPr wrap="none" lIns="100450" tIns="50225" rIns="100450" bIns="50225" anchor="ct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en-US" altLang="en-US" sz="3072" b="1" dirty="0">
                  <a:solidFill>
                    <a:schemeClr val="bg2"/>
                  </a:solidFill>
                  <a:effectLst>
                    <a:outerShdw blurRad="38100" dist="38100" dir="2700000" algn="tl">
                      <a:srgbClr val="C0C0C0"/>
                    </a:outerShdw>
                  </a:effectLst>
                  <a:latin typeface="Century Gothic" panose="020B0502020202020204" pitchFamily="34" charset="0"/>
                </a:rPr>
                <a:t>Decisions</a:t>
              </a:r>
            </a:p>
          </p:txBody>
        </p:sp>
        <p:sp>
          <p:nvSpPr>
            <p:cNvPr id="13" name="Text Box 6">
              <a:extLst>
                <a:ext uri="{FF2B5EF4-FFF2-40B4-BE49-F238E27FC236}">
                  <a16:creationId xmlns:a16="http://schemas.microsoft.com/office/drawing/2014/main" id="{EB0E3E96-6B79-42A1-9729-3C2FCC065612}"/>
                </a:ext>
              </a:extLst>
            </p:cNvPr>
            <p:cNvSpPr txBox="1">
              <a:spLocks noChangeArrowheads="1"/>
            </p:cNvSpPr>
            <p:nvPr/>
          </p:nvSpPr>
          <p:spPr bwMode="auto">
            <a:xfrm rot="18950305">
              <a:off x="1615575" y="3208981"/>
              <a:ext cx="2513813" cy="569462"/>
            </a:xfrm>
            <a:prstGeom prst="rect">
              <a:avLst/>
            </a:prstGeom>
            <a:ln w="9525">
              <a:no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1"/>
            </a:lnRef>
            <a:fillRef idx="1">
              <a:schemeClr val="lt1"/>
            </a:fillRef>
            <a:effectRef idx="0">
              <a:schemeClr val="accent1"/>
            </a:effectRef>
            <a:fontRef idx="minor">
              <a:schemeClr val="dk1"/>
            </a:fontRef>
          </p:style>
          <p:txBody>
            <a:bodyPr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en-US" altLang="en-US" sz="3072" i="1" dirty="0">
                  <a:solidFill>
                    <a:schemeClr val="tx2"/>
                  </a:solidFill>
                  <a:effectLst>
                    <a:outerShdw blurRad="38100" dist="38100" dir="2700000" algn="tl">
                      <a:srgbClr val="C0C0C0"/>
                    </a:outerShdw>
                  </a:effectLst>
                  <a:latin typeface="Century Gothic" panose="020B0502020202020204" pitchFamily="34" charset="0"/>
                </a:rPr>
                <a:t>Why?</a:t>
              </a:r>
            </a:p>
          </p:txBody>
        </p:sp>
        <p:sp>
          <p:nvSpPr>
            <p:cNvPr id="14" name="Text Box 7">
              <a:extLst>
                <a:ext uri="{FF2B5EF4-FFF2-40B4-BE49-F238E27FC236}">
                  <a16:creationId xmlns:a16="http://schemas.microsoft.com/office/drawing/2014/main" id="{A1C47B49-6AB1-471B-B8A6-84DEB2273C21}"/>
                </a:ext>
              </a:extLst>
            </p:cNvPr>
            <p:cNvSpPr txBox="1">
              <a:spLocks noChangeArrowheads="1"/>
            </p:cNvSpPr>
            <p:nvPr/>
          </p:nvSpPr>
          <p:spPr bwMode="auto">
            <a:xfrm rot="2640734">
              <a:off x="6119359" y="3314375"/>
              <a:ext cx="2513813" cy="57418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rgbClr r="0" g="0" b="0"/>
            </a:lnRef>
            <a:fillRef idx="0">
              <a:scrgbClr r="0" g="0" b="0"/>
            </a:fillRef>
            <a:effectRef idx="0">
              <a:scrgbClr r="0" g="0" b="0"/>
            </a:effectRef>
            <a:fontRef idx="minor">
              <a:schemeClr val="accent1"/>
            </a:fontRef>
          </p:style>
          <p:txBody>
            <a:bodyPr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en-US" altLang="en-US" sz="3072" i="1" dirty="0">
                  <a:solidFill>
                    <a:schemeClr val="tx2"/>
                  </a:solidFill>
                  <a:effectLst>
                    <a:outerShdw blurRad="38100" dist="38100" dir="2700000" algn="tl">
                      <a:srgbClr val="C0C0C0"/>
                    </a:outerShdw>
                  </a:effectLst>
                  <a:latin typeface="Century Gothic" panose="020B0502020202020204" pitchFamily="34" charset="0"/>
                </a:rPr>
                <a:t>Who else?</a:t>
              </a:r>
            </a:p>
          </p:txBody>
        </p:sp>
        <p:sp>
          <p:nvSpPr>
            <p:cNvPr id="15" name="Text Box 8">
              <a:extLst>
                <a:ext uri="{FF2B5EF4-FFF2-40B4-BE49-F238E27FC236}">
                  <a16:creationId xmlns:a16="http://schemas.microsoft.com/office/drawing/2014/main" id="{FA246963-BBDE-4B76-A607-DE7F1DA105B9}"/>
                </a:ext>
              </a:extLst>
            </p:cNvPr>
            <p:cNvSpPr txBox="1">
              <a:spLocks noChangeArrowheads="1"/>
            </p:cNvSpPr>
            <p:nvPr/>
          </p:nvSpPr>
          <p:spPr bwMode="auto">
            <a:xfrm>
              <a:off x="3772294" y="5976064"/>
              <a:ext cx="2513813" cy="57418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rgbClr r="0" g="0" b="0"/>
            </a:lnRef>
            <a:fillRef idx="0">
              <a:scrgbClr r="0" g="0" b="0"/>
            </a:fillRef>
            <a:effectRef idx="0">
              <a:scrgbClr r="0" g="0" b="0"/>
            </a:effectRef>
            <a:fontRef idx="minor">
              <a:schemeClr val="accent1"/>
            </a:fontRef>
          </p:style>
          <p:txBody>
            <a:bodyPr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en-US" altLang="en-US" sz="3072" i="1" dirty="0">
                  <a:solidFill>
                    <a:schemeClr val="tx2"/>
                  </a:solidFill>
                  <a:effectLst>
                    <a:outerShdw blurRad="38100" dist="38100" dir="2700000" algn="tl">
                      <a:srgbClr val="C0C0C0"/>
                    </a:outerShdw>
                  </a:effectLst>
                  <a:latin typeface="Century Gothic" panose="020B0502020202020204" pitchFamily="34" charset="0"/>
                </a:rPr>
                <a:t>How?</a:t>
              </a:r>
            </a:p>
          </p:txBody>
        </p:sp>
        <p:sp>
          <p:nvSpPr>
            <p:cNvPr id="16" name="Rectangle 9">
              <a:extLst>
                <a:ext uri="{FF2B5EF4-FFF2-40B4-BE49-F238E27FC236}">
                  <a16:creationId xmlns:a16="http://schemas.microsoft.com/office/drawing/2014/main" id="{9CF33FBA-F40B-4B4B-B9DC-4DDE1B177117}"/>
                </a:ext>
              </a:extLst>
            </p:cNvPr>
            <p:cNvSpPr>
              <a:spLocks noChangeArrowheads="1"/>
            </p:cNvSpPr>
            <p:nvPr/>
          </p:nvSpPr>
          <p:spPr bwMode="auto">
            <a:xfrm>
              <a:off x="4184165" y="2683385"/>
              <a:ext cx="1897237" cy="932428"/>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rgbClr r="0" g="0" b="0"/>
            </a:lnRef>
            <a:fillRef idx="0">
              <a:scrgbClr r="0" g="0" b="0"/>
            </a:fillRef>
            <a:effectRef idx="0">
              <a:scrgbClr r="0" g="0" b="0"/>
            </a:effectRef>
            <a:fontRef idx="minor">
              <a:schemeClr val="accent1"/>
            </a:fontRef>
          </p:style>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en-US" altLang="en-US" sz="5400" dirty="0">
                  <a:ln cmpd="thickThin">
                    <a:noFill/>
                  </a:ln>
                  <a:solidFill>
                    <a:schemeClr val="accent2">
                      <a:lumMod val="50000"/>
                    </a:schemeClr>
                  </a:solidFill>
                  <a:effectLst>
                    <a:outerShdw blurRad="38100" dist="38100" dir="2700000" algn="tl">
                      <a:srgbClr val="C0C0C0"/>
                    </a:outerShdw>
                  </a:effectLst>
                  <a:latin typeface="Century Gothic" panose="020B0502020202020204" pitchFamily="34" charset="0"/>
                  <a:cs typeface="Aharoni" panose="02010803020104030203" pitchFamily="2" charset="-79"/>
                </a:rPr>
                <a:t>Data</a:t>
              </a:r>
            </a:p>
          </p:txBody>
        </p:sp>
      </p:grpSp>
    </p:spTree>
    <p:extLst>
      <p:ext uri="{BB962C8B-B14F-4D97-AF65-F5344CB8AC3E}">
        <p14:creationId xmlns:p14="http://schemas.microsoft.com/office/powerpoint/2010/main" val="38581260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18288" y="2388246"/>
            <a:ext cx="10058400"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304800" y="1741488"/>
            <a:ext cx="9107806" cy="1987724"/>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Module 6, Session 1</a:t>
            </a:r>
          </a:p>
          <a:p>
            <a:pPr marL="12700">
              <a:lnSpc>
                <a:spcPts val="5000"/>
              </a:lnSpc>
            </a:pPr>
            <a:r>
              <a:rPr lang="en-US" sz="4400" spc="-180" dirty="0">
                <a:solidFill>
                  <a:schemeClr val="bg1"/>
                </a:solidFill>
                <a:latin typeface="Century Gothic" panose="020B0502020202020204" pitchFamily="34" charset="0"/>
              </a:rPr>
              <a:t>Developing monitoring and evaluation (M&amp;E) plans</a:t>
            </a:r>
          </a:p>
        </p:txBody>
      </p:sp>
    </p:spTree>
    <p:extLst>
      <p:ext uri="{BB962C8B-B14F-4D97-AF65-F5344CB8AC3E}">
        <p14:creationId xmlns:p14="http://schemas.microsoft.com/office/powerpoint/2010/main" val="18491856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8956920-B239-4BAE-9210-43585782E800}"/>
              </a:ext>
            </a:extLst>
          </p:cNvPr>
          <p:cNvSpPr>
            <a:spLocks noGrp="1"/>
          </p:cNvSpPr>
          <p:nvPr>
            <p:ph type="title"/>
          </p:nvPr>
        </p:nvSpPr>
        <p:spPr>
          <a:xfrm>
            <a:off x="598854" y="533400"/>
            <a:ext cx="8773746" cy="1143000"/>
          </a:xfrm>
        </p:spPr>
        <p:txBody>
          <a:bodyPr/>
          <a:lstStyle/>
          <a:p>
            <a:pPr marL="12700" lvl="0" algn="l" rtl="0">
              <a:lnSpc>
                <a:spcPts val="5000"/>
              </a:lnSpc>
            </a:pPr>
            <a:r>
              <a:rPr lang="en-US" dirty="0"/>
              <a:t>M&amp;E Plan: Components</a:t>
            </a:r>
            <a:br>
              <a:rPr lang="en-US" dirty="0"/>
            </a:br>
            <a:r>
              <a:rPr lang="en-US" sz="4000" b="0" kern="1200" spc="-180" dirty="0">
                <a:solidFill>
                  <a:srgbClr val="301739"/>
                </a:solidFill>
                <a:ea typeface="+mn-ea"/>
              </a:rPr>
              <a:t>7. Capacity needs for implementation</a:t>
            </a:r>
            <a:br>
              <a:rPr lang="en-US" sz="4400" b="0" kern="1200" dirty="0">
                <a:solidFill>
                  <a:srgbClr val="1E1860"/>
                </a:solidFill>
                <a:ea typeface="+mn-ea"/>
                <a:cs typeface="Gill Sans MT"/>
              </a:rPr>
            </a:br>
            <a:endParaRPr lang="en-US" dirty="0"/>
          </a:p>
        </p:txBody>
      </p:sp>
      <p:sp>
        <p:nvSpPr>
          <p:cNvPr id="17" name="object 5">
            <a:extLst>
              <a:ext uri="{FF2B5EF4-FFF2-40B4-BE49-F238E27FC236}">
                <a16:creationId xmlns:a16="http://schemas.microsoft.com/office/drawing/2014/main" id="{F47D07DB-2979-48B3-83AE-5F8041F46543}"/>
              </a:ext>
            </a:extLst>
          </p:cNvPr>
          <p:cNvSpPr txBox="1"/>
          <p:nvPr/>
        </p:nvSpPr>
        <p:spPr>
          <a:xfrm>
            <a:off x="818197" y="2529006"/>
            <a:ext cx="8422006" cy="4124206"/>
          </a:xfrm>
          <a:prstGeom prst="rect">
            <a:avLst/>
          </a:prstGeom>
        </p:spPr>
        <p:txBody>
          <a:bodyPr vert="horz" wrap="square" lIns="0" tIns="0" rIns="0" bIns="0" rtlCol="0">
            <a:spAutoFit/>
          </a:bodyPr>
          <a:lstStyle/>
          <a:p>
            <a:pPr marL="584200" indent="-473075">
              <a:lnSpc>
                <a:spcPct val="100000"/>
              </a:lnSpc>
              <a:spcAft>
                <a:spcPts val="1200"/>
              </a:spcAft>
              <a:buClr>
                <a:srgbClr val="FF0000"/>
              </a:buClr>
              <a:buFont typeface="Wingdings" panose="05000000000000000000" pitchFamily="2" charset="2"/>
              <a:buChar char="§"/>
            </a:pPr>
            <a:r>
              <a:rPr lang="en-US" sz="3600" spc="-140" dirty="0">
                <a:solidFill>
                  <a:srgbClr val="231F20"/>
                </a:solidFill>
                <a:latin typeface="Century Gothic" panose="020B0502020202020204" pitchFamily="34" charset="0"/>
                <a:cs typeface="Futura LT Pro Book"/>
              </a:rPr>
              <a:t>Identify resources needed, including:</a:t>
            </a:r>
          </a:p>
          <a:p>
            <a:pPr marL="1149350" lvl="1" indent="-401638">
              <a:spcAft>
                <a:spcPts val="1200"/>
              </a:spcAft>
              <a:buClr>
                <a:schemeClr val="tx1"/>
              </a:buClr>
              <a:buSzPct val="115000"/>
              <a:buFont typeface="Arial" panose="020B0604020202020204" pitchFamily="34" charset="0"/>
              <a:buChar char="•"/>
            </a:pPr>
            <a:r>
              <a:rPr lang="en-US" sz="3200" spc="-140" dirty="0">
                <a:solidFill>
                  <a:srgbClr val="231F20"/>
                </a:solidFill>
                <a:latin typeface="Century Gothic" panose="020B0502020202020204" pitchFamily="34" charset="0"/>
                <a:cs typeface="Futura LT Pro Book"/>
              </a:rPr>
              <a:t>Funding</a:t>
            </a:r>
          </a:p>
          <a:p>
            <a:pPr marL="1149350" lvl="1" indent="-401638">
              <a:spcAft>
                <a:spcPts val="1200"/>
              </a:spcAft>
              <a:buClr>
                <a:schemeClr val="tx1"/>
              </a:buClr>
              <a:buSzPct val="115000"/>
              <a:buFont typeface="Arial" panose="020B0604020202020204" pitchFamily="34" charset="0"/>
              <a:buChar char="•"/>
            </a:pPr>
            <a:r>
              <a:rPr lang="en-US" sz="3200" spc="-140" dirty="0">
                <a:solidFill>
                  <a:srgbClr val="231F20"/>
                </a:solidFill>
                <a:latin typeface="Century Gothic" panose="020B0502020202020204" pitchFamily="34" charset="0"/>
                <a:cs typeface="Futura LT Pro Book"/>
              </a:rPr>
              <a:t>Technical capacity</a:t>
            </a:r>
          </a:p>
          <a:p>
            <a:pPr marL="1149350" lvl="1" indent="-401638">
              <a:spcAft>
                <a:spcPts val="1200"/>
              </a:spcAft>
              <a:buClr>
                <a:schemeClr val="tx1"/>
              </a:buClr>
              <a:buSzPct val="115000"/>
              <a:buFont typeface="Arial" panose="020B0604020202020204" pitchFamily="34" charset="0"/>
              <a:buChar char="•"/>
            </a:pPr>
            <a:r>
              <a:rPr lang="en-US" sz="3200" spc="-140" dirty="0">
                <a:solidFill>
                  <a:srgbClr val="231F20"/>
                </a:solidFill>
                <a:latin typeface="Century Gothic" panose="020B0502020202020204" pitchFamily="34" charset="0"/>
                <a:cs typeface="Futura LT Pro Book"/>
              </a:rPr>
              <a:t>Equipment (hardware, software, etc.)</a:t>
            </a:r>
          </a:p>
          <a:p>
            <a:pPr marL="927100" lvl="1" indent="-457200">
              <a:buFont typeface="Arial" panose="020B0604020202020204" pitchFamily="34" charset="0"/>
              <a:buChar char="•"/>
            </a:pPr>
            <a:endParaRPr lang="en-US" sz="3400" spc="-140" dirty="0">
              <a:solidFill>
                <a:srgbClr val="231F20"/>
              </a:solidFill>
              <a:latin typeface="Century Gothic" panose="020B0502020202020204" pitchFamily="34" charset="0"/>
              <a:cs typeface="Futura LT Pro Book"/>
            </a:endParaRPr>
          </a:p>
          <a:p>
            <a:pPr marL="469900" lvl="1"/>
            <a:endParaRPr lang="en-US" sz="2400" spc="-140" dirty="0">
              <a:solidFill>
                <a:srgbClr val="231F20"/>
              </a:solidFill>
              <a:latin typeface="Century Gothic" panose="020B0502020202020204" pitchFamily="34" charset="0"/>
              <a:cs typeface="Futura LT Pro Book"/>
            </a:endParaRPr>
          </a:p>
          <a:p>
            <a:pPr marL="12700">
              <a:lnSpc>
                <a:spcPct val="100000"/>
              </a:lnSpc>
            </a:pPr>
            <a:r>
              <a:rPr lang="en-US" sz="3400" spc="-140" dirty="0">
                <a:solidFill>
                  <a:srgbClr val="231F20"/>
                </a:solidFill>
                <a:latin typeface="Century Gothic" panose="020B0502020202020204" pitchFamily="34" charset="0"/>
                <a:cs typeface="Futura LT Pro Book"/>
              </a:rPr>
              <a:t>	</a:t>
            </a:r>
            <a:endParaRPr lang="en-US" sz="3400" spc="-100" dirty="0">
              <a:solidFill>
                <a:srgbClr val="231F20"/>
              </a:solidFill>
              <a:latin typeface="Century Gothic" panose="020B0502020202020204" pitchFamily="34" charset="0"/>
              <a:cs typeface="Futura LT Pro Book"/>
            </a:endParaRPr>
          </a:p>
        </p:txBody>
      </p:sp>
      <p:pic>
        <p:nvPicPr>
          <p:cNvPr id="18" name="Picture 17" descr="A close up of a computer&#10;&#10;Description generated with high confidence">
            <a:extLst>
              <a:ext uri="{FF2B5EF4-FFF2-40B4-BE49-F238E27FC236}">
                <a16:creationId xmlns:a16="http://schemas.microsoft.com/office/drawing/2014/main" id="{F092D0D9-7704-45E9-A5D6-08D70DF5C7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7678" y="5579806"/>
            <a:ext cx="2762250" cy="1647825"/>
          </a:xfrm>
          <a:prstGeom prst="rect">
            <a:avLst/>
          </a:prstGeom>
        </p:spPr>
      </p:pic>
      <p:pic>
        <p:nvPicPr>
          <p:cNvPr id="19" name="Picture 18">
            <a:extLst>
              <a:ext uri="{FF2B5EF4-FFF2-40B4-BE49-F238E27FC236}">
                <a16:creationId xmlns:a16="http://schemas.microsoft.com/office/drawing/2014/main" id="{922602D9-4B6A-44CC-8CB9-63C76A8366DE}"/>
              </a:ext>
            </a:extLst>
          </p:cNvPr>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383110" y="5579806"/>
            <a:ext cx="2647950" cy="1724025"/>
          </a:xfrm>
          <a:prstGeom prst="rect">
            <a:avLst/>
          </a:prstGeom>
        </p:spPr>
      </p:pic>
    </p:spTree>
    <p:extLst>
      <p:ext uri="{BB962C8B-B14F-4D97-AF65-F5344CB8AC3E}">
        <p14:creationId xmlns:p14="http://schemas.microsoft.com/office/powerpoint/2010/main" val="1244241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8956920-B239-4BAE-9210-43585782E800}"/>
              </a:ext>
            </a:extLst>
          </p:cNvPr>
          <p:cNvSpPr>
            <a:spLocks noGrp="1"/>
          </p:cNvSpPr>
          <p:nvPr>
            <p:ph type="title"/>
          </p:nvPr>
        </p:nvSpPr>
        <p:spPr>
          <a:xfrm>
            <a:off x="598854" y="533400"/>
            <a:ext cx="8773746" cy="2057400"/>
          </a:xfrm>
        </p:spPr>
        <p:txBody>
          <a:bodyPr/>
          <a:lstStyle/>
          <a:p>
            <a:pPr marL="12700" lvl="0" algn="l" rtl="0">
              <a:lnSpc>
                <a:spcPts val="5000"/>
              </a:lnSpc>
            </a:pPr>
            <a:r>
              <a:rPr lang="en-US" dirty="0"/>
              <a:t>M&amp;E Plan: Components</a:t>
            </a:r>
            <a:br>
              <a:rPr lang="en-US" dirty="0"/>
            </a:br>
            <a:r>
              <a:rPr lang="en-US" sz="4000" b="0" kern="1200" dirty="0">
                <a:solidFill>
                  <a:srgbClr val="301739"/>
                </a:solidFill>
                <a:ea typeface="+mn-ea"/>
              </a:rPr>
              <a:t>8. Analysis of constraints </a:t>
            </a:r>
            <a:br>
              <a:rPr lang="en-US" sz="4000" b="0" kern="1200" dirty="0">
                <a:solidFill>
                  <a:srgbClr val="301739"/>
                </a:solidFill>
                <a:ea typeface="+mn-ea"/>
              </a:rPr>
            </a:br>
            <a:r>
              <a:rPr lang="en-US" sz="4000" b="0" kern="1200" dirty="0">
                <a:solidFill>
                  <a:srgbClr val="301739"/>
                </a:solidFill>
                <a:ea typeface="+mn-ea"/>
              </a:rPr>
              <a:t>and potential solutions</a:t>
            </a:r>
            <a:br>
              <a:rPr lang="en-US" sz="4400" b="0" kern="1200" dirty="0">
                <a:solidFill>
                  <a:srgbClr val="1E1860"/>
                </a:solidFill>
                <a:ea typeface="+mn-ea"/>
                <a:cs typeface="Gill Sans MT"/>
              </a:rPr>
            </a:br>
            <a:endParaRPr lang="en-US" dirty="0"/>
          </a:p>
        </p:txBody>
      </p:sp>
      <p:pic>
        <p:nvPicPr>
          <p:cNvPr id="8" name="Picture 7" descr="A close up of a sign&#10;&#10;Description generated with high confidence">
            <a:extLst>
              <a:ext uri="{FF2B5EF4-FFF2-40B4-BE49-F238E27FC236}">
                <a16:creationId xmlns:a16="http://schemas.microsoft.com/office/drawing/2014/main" id="{BC91F907-8743-43AC-9156-94A0D7E2E829}"/>
              </a:ext>
            </a:extLst>
          </p:cNvPr>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554682" y="4267200"/>
            <a:ext cx="4381500" cy="2453640"/>
          </a:xfrm>
          <a:prstGeom prst="rect">
            <a:avLst/>
          </a:prstGeom>
        </p:spPr>
      </p:pic>
      <p:sp>
        <p:nvSpPr>
          <p:cNvPr id="6" name="object 5">
            <a:extLst>
              <a:ext uri="{FF2B5EF4-FFF2-40B4-BE49-F238E27FC236}">
                <a16:creationId xmlns:a16="http://schemas.microsoft.com/office/drawing/2014/main" id="{8A3F3225-989F-453C-AC78-8A6D8B2085DB}"/>
              </a:ext>
            </a:extLst>
          </p:cNvPr>
          <p:cNvSpPr txBox="1"/>
          <p:nvPr/>
        </p:nvSpPr>
        <p:spPr>
          <a:xfrm>
            <a:off x="1143000" y="2895600"/>
            <a:ext cx="6324600" cy="4093428"/>
          </a:xfrm>
          <a:prstGeom prst="rect">
            <a:avLst/>
          </a:prstGeom>
        </p:spPr>
        <p:txBody>
          <a:bodyPr vert="horz" wrap="square" lIns="0" tIns="0" rIns="0" bIns="0" rtlCol="0">
            <a:spAutoFit/>
          </a:bodyPr>
          <a:lstStyle/>
          <a:p>
            <a:pPr marL="584200" indent="-473075">
              <a:lnSpc>
                <a:spcPct val="100000"/>
              </a:lnSpc>
              <a:spcAft>
                <a:spcPts val="1800"/>
              </a:spcAft>
              <a:buClr>
                <a:srgbClr val="FF0000"/>
              </a:buClr>
              <a:buFont typeface="Wingdings" panose="05000000000000000000" pitchFamily="2" charset="2"/>
              <a:buChar char="§"/>
            </a:pPr>
            <a:r>
              <a:rPr lang="en-US" sz="3600" spc="-140" dirty="0">
                <a:solidFill>
                  <a:srgbClr val="231F20"/>
                </a:solidFill>
                <a:latin typeface="Century Gothic" panose="020B0502020202020204" pitchFamily="34" charset="0"/>
                <a:cs typeface="Futura LT Pro Book"/>
              </a:rPr>
              <a:t>Be realistic</a:t>
            </a:r>
          </a:p>
          <a:p>
            <a:pPr marL="584200" indent="-473075">
              <a:lnSpc>
                <a:spcPct val="100000"/>
              </a:lnSpc>
              <a:spcAft>
                <a:spcPts val="1800"/>
              </a:spcAft>
              <a:buClr>
                <a:srgbClr val="FF0000"/>
              </a:buClr>
              <a:buFont typeface="Wingdings" panose="05000000000000000000" pitchFamily="2" charset="2"/>
              <a:buChar char="§"/>
            </a:pPr>
            <a:r>
              <a:rPr lang="en-US" sz="3600" spc="-140" dirty="0">
                <a:solidFill>
                  <a:srgbClr val="231F20"/>
                </a:solidFill>
                <a:latin typeface="Century Gothic" panose="020B0502020202020204" pitchFamily="34" charset="0"/>
                <a:cs typeface="Futura LT Pro Book"/>
              </a:rPr>
              <a:t>May be related to capacity needs for planned implementation</a:t>
            </a:r>
          </a:p>
          <a:p>
            <a:pPr marL="927100" lvl="1" indent="-457200">
              <a:buFont typeface="Arial" panose="020B0604020202020204" pitchFamily="34" charset="0"/>
              <a:buChar char="•"/>
            </a:pPr>
            <a:endParaRPr lang="en-US" sz="3400" spc="-140" dirty="0">
              <a:solidFill>
                <a:srgbClr val="231F20"/>
              </a:solidFill>
              <a:latin typeface="Century Gothic" panose="020B0502020202020204" pitchFamily="34" charset="0"/>
              <a:cs typeface="Futura LT Pro Book"/>
            </a:endParaRPr>
          </a:p>
          <a:p>
            <a:pPr marL="469900" lvl="1"/>
            <a:endParaRPr lang="en-US" sz="2400" spc="-140" dirty="0">
              <a:solidFill>
                <a:srgbClr val="231F20"/>
              </a:solidFill>
              <a:latin typeface="Century Gothic" panose="020B0502020202020204" pitchFamily="34" charset="0"/>
              <a:cs typeface="Futura LT Pro Book"/>
            </a:endParaRPr>
          </a:p>
          <a:p>
            <a:pPr marL="12700">
              <a:lnSpc>
                <a:spcPct val="100000"/>
              </a:lnSpc>
            </a:pPr>
            <a:r>
              <a:rPr lang="en-US" sz="3400" spc="-140" dirty="0">
                <a:solidFill>
                  <a:srgbClr val="231F20"/>
                </a:solidFill>
                <a:latin typeface="Century Gothic" panose="020B0502020202020204" pitchFamily="34" charset="0"/>
                <a:cs typeface="Futura LT Pro Book"/>
              </a:rPr>
              <a:t>	</a:t>
            </a:r>
            <a:endParaRPr lang="en-US" sz="3400" spc="-100" dirty="0">
              <a:solidFill>
                <a:srgbClr val="231F20"/>
              </a:solidFill>
              <a:latin typeface="Century Gothic" panose="020B0502020202020204" pitchFamily="34" charset="0"/>
              <a:cs typeface="Futura LT Pro Book"/>
            </a:endParaRPr>
          </a:p>
        </p:txBody>
      </p:sp>
    </p:spTree>
    <p:extLst>
      <p:ext uri="{BB962C8B-B14F-4D97-AF65-F5344CB8AC3E}">
        <p14:creationId xmlns:p14="http://schemas.microsoft.com/office/powerpoint/2010/main" val="2888490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8956920-B239-4BAE-9210-43585782E800}"/>
              </a:ext>
            </a:extLst>
          </p:cNvPr>
          <p:cNvSpPr>
            <a:spLocks noGrp="1"/>
          </p:cNvSpPr>
          <p:nvPr>
            <p:ph type="title"/>
          </p:nvPr>
        </p:nvSpPr>
        <p:spPr>
          <a:xfrm>
            <a:off x="598854" y="533400"/>
            <a:ext cx="8773746" cy="2286000"/>
          </a:xfrm>
        </p:spPr>
        <p:txBody>
          <a:bodyPr/>
          <a:lstStyle/>
          <a:p>
            <a:pPr marL="12700" lvl="0" algn="l" rtl="0">
              <a:lnSpc>
                <a:spcPts val="5000"/>
              </a:lnSpc>
            </a:pPr>
            <a:r>
              <a:rPr lang="en-US" dirty="0"/>
              <a:t>M&amp;E Plan: Components</a:t>
            </a:r>
            <a:br>
              <a:rPr lang="en-US" dirty="0"/>
            </a:br>
            <a:r>
              <a:rPr lang="en-US" sz="4000" b="0" kern="1200" dirty="0">
                <a:solidFill>
                  <a:srgbClr val="301739"/>
                </a:solidFill>
                <a:ea typeface="+mn-ea"/>
              </a:rPr>
              <a:t>9. Plans for demonstrating program impact</a:t>
            </a:r>
            <a:br>
              <a:rPr lang="en-US" sz="4400" b="0" kern="1200" dirty="0">
                <a:solidFill>
                  <a:srgbClr val="1E1860"/>
                </a:solidFill>
                <a:ea typeface="+mn-ea"/>
                <a:cs typeface="Gill Sans MT"/>
              </a:rPr>
            </a:br>
            <a:endParaRPr lang="en-US" dirty="0"/>
          </a:p>
        </p:txBody>
      </p:sp>
      <p:sp>
        <p:nvSpPr>
          <p:cNvPr id="5" name="object 5">
            <a:extLst>
              <a:ext uri="{FF2B5EF4-FFF2-40B4-BE49-F238E27FC236}">
                <a16:creationId xmlns:a16="http://schemas.microsoft.com/office/drawing/2014/main" id="{9752FD2D-F368-403E-B113-82D4343C0B7E}"/>
              </a:ext>
            </a:extLst>
          </p:cNvPr>
          <p:cNvSpPr txBox="1"/>
          <p:nvPr/>
        </p:nvSpPr>
        <p:spPr>
          <a:xfrm>
            <a:off x="914400" y="3040082"/>
            <a:ext cx="8193406" cy="4093428"/>
          </a:xfrm>
          <a:prstGeom prst="rect">
            <a:avLst/>
          </a:prstGeom>
        </p:spPr>
        <p:txBody>
          <a:bodyPr vert="horz" wrap="square" lIns="0" tIns="0" rIns="0" bIns="0" rtlCol="0">
            <a:spAutoFit/>
          </a:bodyPr>
          <a:lstStyle/>
          <a:p>
            <a:pPr marL="584200" indent="-528638">
              <a:lnSpc>
                <a:spcPct val="100000"/>
              </a:lnSpc>
              <a:spcAft>
                <a:spcPts val="1800"/>
              </a:spcAft>
              <a:buClr>
                <a:srgbClr val="FF0000"/>
              </a:buClr>
              <a:buFont typeface="Wingdings" panose="05000000000000000000" pitchFamily="2" charset="2"/>
              <a:buChar char="§"/>
            </a:pPr>
            <a:r>
              <a:rPr lang="en-US" sz="3600" dirty="0">
                <a:solidFill>
                  <a:srgbClr val="231F20"/>
                </a:solidFill>
                <a:latin typeface="Century Gothic" panose="020B0502020202020204" pitchFamily="34" charset="0"/>
                <a:cs typeface="Futura LT Pro Book"/>
              </a:rPr>
              <a:t>Determine if the program must show impact</a:t>
            </a:r>
          </a:p>
          <a:p>
            <a:pPr marL="584200" indent="-528638">
              <a:lnSpc>
                <a:spcPct val="100000"/>
              </a:lnSpc>
              <a:spcAft>
                <a:spcPts val="1800"/>
              </a:spcAft>
              <a:buClr>
                <a:srgbClr val="FF0000"/>
              </a:buClr>
              <a:buFont typeface="Wingdings" panose="05000000000000000000" pitchFamily="2" charset="2"/>
              <a:buChar char="§"/>
            </a:pPr>
            <a:r>
              <a:rPr lang="en-US" sz="3600" dirty="0">
                <a:solidFill>
                  <a:srgbClr val="231F20"/>
                </a:solidFill>
                <a:latin typeface="Century Gothic" panose="020B0502020202020204" pitchFamily="34" charset="0"/>
                <a:cs typeface="Futura LT Pro Book"/>
              </a:rPr>
              <a:t>Program evaluation probably not covered by monitoring indicators</a:t>
            </a:r>
          </a:p>
          <a:p>
            <a:pPr marL="927100" lvl="1" indent="-457200">
              <a:buFont typeface="Arial" panose="020B0604020202020204" pitchFamily="34" charset="0"/>
              <a:buChar char="•"/>
            </a:pPr>
            <a:endParaRPr lang="en-US" sz="3400" spc="-140" dirty="0">
              <a:solidFill>
                <a:srgbClr val="231F20"/>
              </a:solidFill>
              <a:latin typeface="Century Gothic" panose="020B0502020202020204" pitchFamily="34" charset="0"/>
              <a:cs typeface="Futura LT Pro Book"/>
            </a:endParaRPr>
          </a:p>
          <a:p>
            <a:pPr marL="469900" lvl="1"/>
            <a:endParaRPr lang="en-US" sz="2400" spc="-140" dirty="0">
              <a:solidFill>
                <a:srgbClr val="231F20"/>
              </a:solidFill>
              <a:latin typeface="Century Gothic" panose="020B0502020202020204" pitchFamily="34" charset="0"/>
              <a:cs typeface="Futura LT Pro Book"/>
            </a:endParaRPr>
          </a:p>
          <a:p>
            <a:pPr marL="12700">
              <a:lnSpc>
                <a:spcPct val="100000"/>
              </a:lnSpc>
            </a:pPr>
            <a:r>
              <a:rPr lang="en-US" sz="3400" spc="-140" dirty="0">
                <a:solidFill>
                  <a:srgbClr val="231F20"/>
                </a:solidFill>
                <a:latin typeface="Century Gothic" panose="020B0502020202020204" pitchFamily="34" charset="0"/>
                <a:cs typeface="Futura LT Pro Book"/>
              </a:rPr>
              <a:t>	</a:t>
            </a:r>
            <a:endParaRPr lang="en-US" sz="3400" spc="-100" dirty="0">
              <a:solidFill>
                <a:srgbClr val="231F20"/>
              </a:solidFill>
              <a:latin typeface="Century Gothic" panose="020B0502020202020204" pitchFamily="34" charset="0"/>
              <a:cs typeface="Futura LT Pro Book"/>
            </a:endParaRPr>
          </a:p>
        </p:txBody>
      </p:sp>
    </p:spTree>
    <p:extLst>
      <p:ext uri="{BB962C8B-B14F-4D97-AF65-F5344CB8AC3E}">
        <p14:creationId xmlns:p14="http://schemas.microsoft.com/office/powerpoint/2010/main" val="33412211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8956920-B239-4BAE-9210-43585782E800}"/>
              </a:ext>
            </a:extLst>
          </p:cNvPr>
          <p:cNvSpPr>
            <a:spLocks noGrp="1"/>
          </p:cNvSpPr>
          <p:nvPr>
            <p:ph type="title"/>
          </p:nvPr>
        </p:nvSpPr>
        <p:spPr>
          <a:xfrm>
            <a:off x="598854" y="533400"/>
            <a:ext cx="8773746" cy="1143000"/>
          </a:xfrm>
        </p:spPr>
        <p:txBody>
          <a:bodyPr/>
          <a:lstStyle/>
          <a:p>
            <a:pPr marL="12700" lvl="0" algn="l" rtl="0">
              <a:lnSpc>
                <a:spcPts val="5000"/>
              </a:lnSpc>
            </a:pPr>
            <a:r>
              <a:rPr lang="en-US" dirty="0"/>
              <a:t>M&amp;E Plan: Components</a:t>
            </a:r>
            <a:br>
              <a:rPr lang="en-US" dirty="0"/>
            </a:br>
            <a:r>
              <a:rPr lang="en-US" sz="4000" b="0" kern="1200" spc="-180" dirty="0">
                <a:solidFill>
                  <a:srgbClr val="301739"/>
                </a:solidFill>
                <a:ea typeface="+mn-ea"/>
              </a:rPr>
              <a:t>10. Mechanism for plan updates</a:t>
            </a:r>
            <a:br>
              <a:rPr lang="en-US" sz="4400" b="0" kern="1200" dirty="0">
                <a:solidFill>
                  <a:srgbClr val="1E1860"/>
                </a:solidFill>
                <a:ea typeface="+mn-ea"/>
                <a:cs typeface="Gill Sans MT"/>
              </a:rPr>
            </a:br>
            <a:endParaRPr lang="en-US" dirty="0"/>
          </a:p>
        </p:txBody>
      </p:sp>
      <p:sp>
        <p:nvSpPr>
          <p:cNvPr id="4" name="object 5">
            <a:extLst>
              <a:ext uri="{FF2B5EF4-FFF2-40B4-BE49-F238E27FC236}">
                <a16:creationId xmlns:a16="http://schemas.microsoft.com/office/drawing/2014/main" id="{38BD6239-081D-4AD8-8EA6-53993C06D81F}"/>
              </a:ext>
            </a:extLst>
          </p:cNvPr>
          <p:cNvSpPr txBox="1"/>
          <p:nvPr/>
        </p:nvSpPr>
        <p:spPr>
          <a:xfrm>
            <a:off x="990600" y="2024152"/>
            <a:ext cx="8763000" cy="3724096"/>
          </a:xfrm>
          <a:prstGeom prst="rect">
            <a:avLst/>
          </a:prstGeom>
        </p:spPr>
        <p:txBody>
          <a:bodyPr vert="horz" wrap="square" lIns="0" tIns="0" rIns="0" bIns="0" rtlCol="0">
            <a:spAutoFit/>
          </a:bodyPr>
          <a:lstStyle/>
          <a:p>
            <a:pPr marL="522288" indent="-466725">
              <a:lnSpc>
                <a:spcPct val="100000"/>
              </a:lnSpc>
              <a:spcAft>
                <a:spcPts val="1800"/>
              </a:spcAft>
              <a:buClr>
                <a:srgbClr val="FF0000"/>
              </a:buClr>
              <a:buFont typeface="Wingdings" panose="05000000000000000000" pitchFamily="2" charset="2"/>
              <a:buChar char="§"/>
            </a:pPr>
            <a:r>
              <a:rPr lang="en-US" sz="3600" dirty="0">
                <a:solidFill>
                  <a:srgbClr val="231F20"/>
                </a:solidFill>
                <a:latin typeface="Century Gothic" panose="020B0502020202020204" pitchFamily="34" charset="0"/>
                <a:cs typeface="Futura LT Pro Book"/>
              </a:rPr>
              <a:t>Determine who is responsible for leading or coordinating plan updates</a:t>
            </a:r>
          </a:p>
          <a:p>
            <a:pPr marL="522288" indent="-466725">
              <a:lnSpc>
                <a:spcPct val="100000"/>
              </a:lnSpc>
              <a:spcAft>
                <a:spcPts val="1800"/>
              </a:spcAft>
              <a:buClr>
                <a:srgbClr val="FF0000"/>
              </a:buClr>
              <a:buFont typeface="Wingdings" panose="05000000000000000000" pitchFamily="2" charset="2"/>
              <a:buChar char="§"/>
            </a:pPr>
            <a:r>
              <a:rPr lang="en-US" sz="3600" dirty="0">
                <a:solidFill>
                  <a:srgbClr val="231F20"/>
                </a:solidFill>
                <a:latin typeface="Century Gothic" panose="020B0502020202020204" pitchFamily="34" charset="0"/>
                <a:cs typeface="Futura LT Pro Book"/>
              </a:rPr>
              <a:t>Frequency depends on length </a:t>
            </a:r>
            <a:br>
              <a:rPr lang="en-US" sz="3600" dirty="0">
                <a:solidFill>
                  <a:srgbClr val="231F20"/>
                </a:solidFill>
                <a:latin typeface="Century Gothic" panose="020B0502020202020204" pitchFamily="34" charset="0"/>
                <a:cs typeface="Futura LT Pro Book"/>
              </a:rPr>
            </a:br>
            <a:r>
              <a:rPr lang="en-US" sz="3600" dirty="0">
                <a:solidFill>
                  <a:srgbClr val="231F20"/>
                </a:solidFill>
                <a:latin typeface="Century Gothic" panose="020B0502020202020204" pitchFamily="34" charset="0"/>
                <a:cs typeface="Futura LT Pro Book"/>
              </a:rPr>
              <a:t>of program</a:t>
            </a:r>
          </a:p>
          <a:p>
            <a:pPr marL="1138238" lvl="2" indent="-392113">
              <a:spcAft>
                <a:spcPts val="1800"/>
              </a:spcAft>
              <a:buClr>
                <a:schemeClr val="tx1"/>
              </a:buClr>
              <a:buSzPct val="115000"/>
              <a:buFont typeface="Arial" panose="020B0604020202020204" pitchFamily="34" charset="0"/>
              <a:buChar char="•"/>
            </a:pPr>
            <a:r>
              <a:rPr lang="en-US" sz="3200" dirty="0">
                <a:solidFill>
                  <a:srgbClr val="231F20"/>
                </a:solidFill>
                <a:latin typeface="Century Gothic" panose="020B0502020202020204" pitchFamily="34" charset="0"/>
                <a:cs typeface="Futura LT Pro Book"/>
              </a:rPr>
              <a:t>Annual, semiannual</a:t>
            </a:r>
            <a:r>
              <a:rPr lang="en-US" sz="3200" spc="-140" dirty="0">
                <a:solidFill>
                  <a:srgbClr val="231F20"/>
                </a:solidFill>
                <a:latin typeface="Century Gothic" panose="020B0502020202020204" pitchFamily="34" charset="0"/>
                <a:cs typeface="Futura LT Pro Book"/>
              </a:rPr>
              <a:t>	</a:t>
            </a:r>
            <a:endParaRPr lang="en-US" sz="3200" spc="-100" dirty="0">
              <a:solidFill>
                <a:srgbClr val="231F20"/>
              </a:solidFill>
              <a:latin typeface="Century Gothic" panose="020B0502020202020204" pitchFamily="34" charset="0"/>
              <a:cs typeface="Futura LT Pro Book"/>
            </a:endParaRPr>
          </a:p>
        </p:txBody>
      </p:sp>
      <p:sp>
        <p:nvSpPr>
          <p:cNvPr id="6" name="TextBox 5">
            <a:extLst>
              <a:ext uri="{FF2B5EF4-FFF2-40B4-BE49-F238E27FC236}">
                <a16:creationId xmlns:a16="http://schemas.microsoft.com/office/drawing/2014/main" id="{64F499F7-B7A6-4089-8537-A69B66307502}"/>
              </a:ext>
            </a:extLst>
          </p:cNvPr>
          <p:cNvSpPr txBox="1"/>
          <p:nvPr/>
        </p:nvSpPr>
        <p:spPr>
          <a:xfrm>
            <a:off x="741784" y="6040503"/>
            <a:ext cx="8763000" cy="1477328"/>
          </a:xfrm>
          <a:prstGeom prst="rect">
            <a:avLst/>
          </a:prstGeom>
          <a:ln/>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sz="2400" b="1" dirty="0">
                <a:latin typeface="Century Gothic" panose="020B0502020202020204" pitchFamily="34" charset="0"/>
              </a:rPr>
              <a:t> </a:t>
            </a:r>
          </a:p>
          <a:p>
            <a:pPr algn="ctr"/>
            <a:r>
              <a:rPr kumimoji="1" lang="en-US" altLang="en-US" sz="2400" b="1" u="sng" dirty="0">
                <a:latin typeface="Century Gothic" panose="020B0502020202020204" pitchFamily="34" charset="0"/>
              </a:rPr>
              <a:t>Reminder</a:t>
            </a:r>
            <a:r>
              <a:rPr kumimoji="1" lang="en-US" altLang="en-US" sz="2400" b="1" dirty="0">
                <a:latin typeface="Century Gothic" panose="020B0502020202020204" pitchFamily="34" charset="0"/>
              </a:rPr>
              <a:t>: The M&amp;E plan is a living document </a:t>
            </a:r>
          </a:p>
          <a:p>
            <a:pPr algn="ctr"/>
            <a:r>
              <a:rPr kumimoji="1" lang="en-US" altLang="en-US" sz="2400" b="1" dirty="0">
                <a:latin typeface="Century Gothic" panose="020B0502020202020204" pitchFamily="34" charset="0"/>
              </a:rPr>
              <a:t>and needs to be adjusted when a program is modified.</a:t>
            </a:r>
            <a:endParaRPr lang="en-US" altLang="en-US" sz="2400" b="1" dirty="0">
              <a:latin typeface="Century Gothic" panose="020B0502020202020204" pitchFamily="34" charset="0"/>
            </a:endParaRPr>
          </a:p>
          <a:p>
            <a:endParaRPr lang="en-US" dirty="0"/>
          </a:p>
        </p:txBody>
      </p:sp>
    </p:spTree>
    <p:extLst>
      <p:ext uri="{BB962C8B-B14F-4D97-AF65-F5344CB8AC3E}">
        <p14:creationId xmlns:p14="http://schemas.microsoft.com/office/powerpoint/2010/main" val="23086510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48E91-FBE3-46D4-A234-A0CF02A3419D}"/>
              </a:ext>
            </a:extLst>
          </p:cNvPr>
          <p:cNvSpPr>
            <a:spLocks noGrp="1"/>
          </p:cNvSpPr>
          <p:nvPr>
            <p:ph type="title"/>
          </p:nvPr>
        </p:nvSpPr>
        <p:spPr/>
        <p:txBody>
          <a:bodyPr/>
          <a:lstStyle/>
          <a:p>
            <a:r>
              <a:rPr lang="en-US" dirty="0"/>
              <a:t>Group Work: Activity 3</a:t>
            </a:r>
          </a:p>
        </p:txBody>
      </p:sp>
      <p:sp>
        <p:nvSpPr>
          <p:cNvPr id="4" name="Text Placeholder 3">
            <a:extLst>
              <a:ext uri="{FF2B5EF4-FFF2-40B4-BE49-F238E27FC236}">
                <a16:creationId xmlns:a16="http://schemas.microsoft.com/office/drawing/2014/main" id="{63B0AE13-F543-472E-9ACB-7B01D31F47B2}"/>
              </a:ext>
            </a:extLst>
          </p:cNvPr>
          <p:cNvSpPr>
            <a:spLocks noGrp="1"/>
          </p:cNvSpPr>
          <p:nvPr>
            <p:ph type="body" sz="quarter" idx="11"/>
          </p:nvPr>
        </p:nvSpPr>
        <p:spPr>
          <a:xfrm>
            <a:off x="611769" y="1106397"/>
            <a:ext cx="8913231" cy="1066800"/>
          </a:xfrm>
        </p:spPr>
        <p:txBody>
          <a:bodyPr/>
          <a:lstStyle/>
          <a:p>
            <a:r>
              <a:rPr lang="en-US" dirty="0"/>
              <a:t>10. Mechanism for plan updates</a:t>
            </a:r>
          </a:p>
          <a:p>
            <a:endParaRPr lang="en-US" dirty="0"/>
          </a:p>
        </p:txBody>
      </p:sp>
      <p:sp>
        <p:nvSpPr>
          <p:cNvPr id="7" name="Title 1">
            <a:extLst>
              <a:ext uri="{FF2B5EF4-FFF2-40B4-BE49-F238E27FC236}">
                <a16:creationId xmlns:a16="http://schemas.microsoft.com/office/drawing/2014/main" id="{AEED539D-8C90-4AAC-9519-B40025F37375}"/>
              </a:ext>
            </a:extLst>
          </p:cNvPr>
          <p:cNvSpPr>
            <a:spLocks noGrp="1"/>
          </p:cNvSpPr>
          <p:nvPr>
            <p:ph type="body" sz="quarter" idx="10"/>
          </p:nvPr>
        </p:nvSpPr>
        <p:spPr>
          <a:xfrm>
            <a:off x="304800" y="3524923"/>
            <a:ext cx="8305800" cy="2245411"/>
          </a:xfrm>
        </p:spPr>
        <p:txBody>
          <a:bodyPr/>
          <a:lstStyle/>
          <a:p>
            <a:pPr algn="ctr"/>
            <a:r>
              <a:rPr lang="en-US" altLang="en-US" sz="4800" b="1" dirty="0">
                <a:solidFill>
                  <a:srgbClr val="5E9A8F"/>
                </a:solidFill>
                <a:ea typeface="+mj-ea"/>
                <a:cs typeface="+mj-cs"/>
              </a:rPr>
              <a:t>Group work</a:t>
            </a:r>
            <a:br>
              <a:rPr lang="en-US" altLang="en-US" sz="4800" b="1" dirty="0">
                <a:solidFill>
                  <a:srgbClr val="5E9A8F"/>
                </a:solidFill>
                <a:ea typeface="+mj-ea"/>
                <a:cs typeface="+mj-cs"/>
              </a:rPr>
            </a:br>
            <a:endParaRPr lang="en-US" sz="4800" b="1" dirty="0">
              <a:solidFill>
                <a:srgbClr val="5E9A8F"/>
              </a:solidFill>
              <a:ea typeface="+mj-ea"/>
              <a:cs typeface="+mj-cs"/>
            </a:endParaRPr>
          </a:p>
        </p:txBody>
      </p:sp>
      <p:pic>
        <p:nvPicPr>
          <p:cNvPr id="8" name="Picture 7">
            <a:extLst>
              <a:ext uri="{FF2B5EF4-FFF2-40B4-BE49-F238E27FC236}">
                <a16:creationId xmlns:a16="http://schemas.microsoft.com/office/drawing/2014/main" id="{416A3008-3780-4D28-86A5-D9322F966B07}"/>
              </a:ext>
            </a:extLst>
          </p:cNvPr>
          <p:cNvPicPr>
            <a:picLocks noChangeAspect="1"/>
          </p:cNvPicPr>
          <p:nvPr/>
        </p:nvPicPr>
        <p:blipFill>
          <a:blip r:embed="rId3">
            <a:extLst>
              <a:ext uri="{BEBA8EAE-BF5A-486C-A8C5-ECC9F3942E4B}">
                <a14:imgProps xmlns:a14="http://schemas.microsoft.com/office/drawing/2010/main">
                  <a14:imgLayer r:embed="rId4">
                    <a14:imgEffect>
                      <a14:artisticCutout/>
                    </a14:imgEffect>
                  </a14:imgLayer>
                </a14:imgProps>
              </a:ext>
            </a:extLst>
          </a:blip>
          <a:stretch>
            <a:fillRect/>
          </a:stretch>
        </p:blipFill>
        <p:spPr>
          <a:xfrm>
            <a:off x="5715000" y="3944545"/>
            <a:ext cx="3353091" cy="3353091"/>
          </a:xfrm>
          <a:prstGeom prst="rect">
            <a:avLst/>
          </a:prstGeom>
        </p:spPr>
      </p:pic>
    </p:spTree>
    <p:extLst>
      <p:ext uri="{BB962C8B-B14F-4D97-AF65-F5344CB8AC3E}">
        <p14:creationId xmlns:p14="http://schemas.microsoft.com/office/powerpoint/2010/main" val="2756194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838200" y="2209800"/>
            <a:ext cx="8534400" cy="4878259"/>
          </a:xfrm>
          <a:prstGeom prst="rect">
            <a:avLst/>
          </a:prstGeom>
        </p:spPr>
        <p:txBody>
          <a:bodyPr vert="horz" wrap="square" lIns="0" tIns="0" rIns="0" bIns="0" rtlCol="0">
            <a:spAutoFit/>
          </a:bodyPr>
          <a:lstStyle/>
          <a:p>
            <a:pPr marL="12700">
              <a:lnSpc>
                <a:spcPct val="100000"/>
              </a:lnSpc>
            </a:pPr>
            <a:r>
              <a:rPr lang="en-US" sz="3400" dirty="0">
                <a:solidFill>
                  <a:srgbClr val="231F20"/>
                </a:solidFill>
                <a:latin typeface="Century Gothic" panose="020B0502020202020204" pitchFamily="34" charset="0"/>
                <a:cs typeface="Futura LT Pro Book"/>
              </a:rPr>
              <a:t>Objective</a:t>
            </a:r>
          </a:p>
          <a:p>
            <a:pPr marL="692150" lvl="1" indent="-346075">
              <a:spcBef>
                <a:spcPts val="1520"/>
              </a:spcBef>
              <a:buClr>
                <a:srgbClr val="FF0000"/>
              </a:buClr>
              <a:buFont typeface="Wingdings" panose="05000000000000000000" pitchFamily="2" charset="2"/>
              <a:buChar char="§"/>
              <a:tabLst>
                <a:tab pos="512763" algn="l"/>
              </a:tabLst>
            </a:pPr>
            <a:r>
              <a:rPr lang="en-US" sz="2600" dirty="0">
                <a:solidFill>
                  <a:srgbClr val="231F20"/>
                </a:solidFill>
                <a:latin typeface="Century Gothic" panose="020B0502020202020204" pitchFamily="34" charset="0"/>
              </a:rPr>
              <a:t>Describe the functions of a M&amp;E plan</a:t>
            </a:r>
          </a:p>
          <a:p>
            <a:pPr marL="692150" lvl="1" indent="-346075">
              <a:spcBef>
                <a:spcPts val="1520"/>
              </a:spcBef>
              <a:buClr>
                <a:srgbClr val="FF0000"/>
              </a:buClr>
              <a:buFont typeface="Wingdings" panose="05000000000000000000" pitchFamily="2" charset="2"/>
              <a:buChar char="§"/>
              <a:tabLst>
                <a:tab pos="512763" algn="l"/>
              </a:tabLst>
            </a:pPr>
            <a:r>
              <a:rPr lang="en-US" sz="2600" dirty="0">
                <a:solidFill>
                  <a:srgbClr val="231F20"/>
                </a:solidFill>
                <a:latin typeface="Century Gothic" panose="020B0502020202020204" pitchFamily="34" charset="0"/>
              </a:rPr>
              <a:t>Identify the main components of a M&amp;E Plan</a:t>
            </a:r>
          </a:p>
          <a:p>
            <a:pPr marL="692150" lvl="1" indent="-346075">
              <a:spcBef>
                <a:spcPts val="1520"/>
              </a:spcBef>
              <a:spcAft>
                <a:spcPts val="2400"/>
              </a:spcAft>
              <a:buClr>
                <a:srgbClr val="FF0000"/>
              </a:buClr>
              <a:buFont typeface="Wingdings" panose="05000000000000000000" pitchFamily="2" charset="2"/>
              <a:buChar char="§"/>
              <a:tabLst>
                <a:tab pos="512763" algn="l"/>
              </a:tabLst>
            </a:pPr>
            <a:r>
              <a:rPr lang="en-US" sz="2600" dirty="0">
                <a:solidFill>
                  <a:srgbClr val="231F20"/>
                </a:solidFill>
                <a:latin typeface="Century Gothic" panose="020B0502020202020204" pitchFamily="34" charset="0"/>
              </a:rPr>
              <a:t>Describe the process of developing an M&amp;E plan</a:t>
            </a:r>
          </a:p>
          <a:p>
            <a:pPr marL="12700">
              <a:lnSpc>
                <a:spcPct val="100000"/>
              </a:lnSpc>
            </a:pPr>
            <a:r>
              <a:rPr lang="en-US" sz="3200" dirty="0">
                <a:solidFill>
                  <a:srgbClr val="231F20"/>
                </a:solidFill>
                <a:latin typeface="Century Gothic" panose="020B0502020202020204" pitchFamily="34" charset="0"/>
                <a:cs typeface="Futura LT Pro Book"/>
              </a:rPr>
              <a:t>Outline</a:t>
            </a:r>
            <a:endParaRPr lang="en-US" sz="3400" dirty="0">
              <a:solidFill>
                <a:srgbClr val="231F20"/>
              </a:solidFill>
              <a:latin typeface="Century Gothic" panose="020B0502020202020204" pitchFamily="34" charset="0"/>
              <a:cs typeface="Futura LT Pro Book"/>
            </a:endParaRPr>
          </a:p>
          <a:p>
            <a:pPr marL="692150" indent="-346075">
              <a:lnSpc>
                <a:spcPct val="100000"/>
              </a:lnSpc>
              <a:spcBef>
                <a:spcPts val="1520"/>
              </a:spcBef>
              <a:buClr>
                <a:srgbClr val="FF0000"/>
              </a:buClr>
              <a:buFont typeface="Wingdings" panose="05000000000000000000" pitchFamily="2" charset="2"/>
              <a:buChar char="§"/>
              <a:tabLst>
                <a:tab pos="568325" algn="l"/>
              </a:tabLst>
            </a:pPr>
            <a:r>
              <a:rPr lang="en-US" sz="2600" dirty="0">
                <a:solidFill>
                  <a:srgbClr val="231F20"/>
                </a:solidFill>
                <a:latin typeface="Century Gothic" panose="020B0502020202020204" pitchFamily="34" charset="0"/>
                <a:cs typeface="Futura LT Pro Book"/>
              </a:rPr>
              <a:t>Introduction to M&amp;E plans</a:t>
            </a:r>
          </a:p>
          <a:p>
            <a:pPr marL="692150" indent="-346075">
              <a:lnSpc>
                <a:spcPct val="100000"/>
              </a:lnSpc>
              <a:spcBef>
                <a:spcPts val="1520"/>
              </a:spcBef>
              <a:buClr>
                <a:srgbClr val="FF0000"/>
              </a:buClr>
              <a:buFont typeface="Wingdings" panose="05000000000000000000" pitchFamily="2" charset="2"/>
              <a:buChar char="§"/>
              <a:tabLst>
                <a:tab pos="568325" algn="l"/>
              </a:tabLst>
            </a:pPr>
            <a:r>
              <a:rPr lang="en-US" sz="2600" dirty="0">
                <a:solidFill>
                  <a:srgbClr val="231F20"/>
                </a:solidFill>
                <a:latin typeface="Century Gothic" panose="020B0502020202020204" pitchFamily="34" charset="0"/>
                <a:cs typeface="Futura LT Pro Book"/>
              </a:rPr>
              <a:t>Components of an M&amp;E plan</a:t>
            </a:r>
          </a:p>
          <a:p>
            <a:pPr marL="692150" indent="-346075">
              <a:lnSpc>
                <a:spcPct val="100000"/>
              </a:lnSpc>
              <a:spcBef>
                <a:spcPts val="1520"/>
              </a:spcBef>
              <a:buClr>
                <a:srgbClr val="FF0000"/>
              </a:buClr>
              <a:buFont typeface="Wingdings" panose="05000000000000000000" pitchFamily="2" charset="2"/>
              <a:buChar char="§"/>
              <a:tabLst>
                <a:tab pos="568325" algn="l"/>
              </a:tabLst>
            </a:pPr>
            <a:r>
              <a:rPr lang="en-US" sz="2600" dirty="0">
                <a:solidFill>
                  <a:srgbClr val="231F20"/>
                </a:solidFill>
                <a:latin typeface="Century Gothic" panose="020B0502020202020204" pitchFamily="34" charset="0"/>
                <a:cs typeface="Futura LT Pro Book"/>
              </a:rPr>
              <a:t>Integrated practice developing an M&amp;E plan</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1346522"/>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Wrap Up</a:t>
            </a:r>
          </a:p>
          <a:p>
            <a:pPr marL="12700">
              <a:lnSpc>
                <a:spcPts val="5000"/>
              </a:lnSpc>
            </a:pPr>
            <a:r>
              <a:rPr lang="en-US" sz="4400" spc="-180" dirty="0">
                <a:solidFill>
                  <a:srgbClr val="301739"/>
                </a:solidFill>
                <a:latin typeface="Century Gothic" panose="020B0502020202020204" pitchFamily="34" charset="0"/>
                <a:cs typeface="Gill Sans MT"/>
              </a:rPr>
              <a:t>Session 1: Developing M&amp;E plans</a:t>
            </a:r>
          </a:p>
        </p:txBody>
      </p:sp>
    </p:spTree>
    <p:extLst>
      <p:ext uri="{BB962C8B-B14F-4D97-AF65-F5344CB8AC3E}">
        <p14:creationId xmlns:p14="http://schemas.microsoft.com/office/powerpoint/2010/main" val="23181140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p:nvPr/>
        </p:nvSpPr>
        <p:spPr>
          <a:xfrm>
            <a:off x="0" y="1143001"/>
            <a:ext cx="10058400" cy="4220630"/>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8" name="object 8"/>
          <p:cNvSpPr txBox="1"/>
          <p:nvPr/>
        </p:nvSpPr>
        <p:spPr>
          <a:xfrm>
            <a:off x="838200" y="1981200"/>
            <a:ext cx="8382000" cy="3129062"/>
          </a:xfrm>
          <a:prstGeom prst="rect">
            <a:avLst/>
          </a:prstGeom>
        </p:spPr>
        <p:txBody>
          <a:bodyPr vert="horz" wrap="square" lIns="0" tIns="0" rIns="0" bIns="0" rtlCol="0">
            <a:spAutoFit/>
          </a:bodyPr>
          <a:lstStyle/>
          <a:p>
            <a:r>
              <a:rPr lang="en-US" sz="2000" spc="-100" dirty="0">
                <a:solidFill>
                  <a:schemeClr val="bg1"/>
                </a:solidFill>
                <a:latin typeface="Century Gothic" panose="020B0502020202020204"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2000" b="1" spc="-100" dirty="0">
                <a:solidFill>
                  <a:srgbClr val="ECCE18"/>
                </a:solidFill>
                <a:latin typeface="Century Gothic" panose="020B0502020202020204" pitchFamily="34" charset="0"/>
                <a:cs typeface="Futura LT Pro Book"/>
              </a:rPr>
              <a:t>www.measureevaluation.org</a:t>
            </a:r>
          </a:p>
        </p:txBody>
      </p:sp>
      <p:sp>
        <p:nvSpPr>
          <p:cNvPr id="11"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7" name="Rectangle 6"/>
          <p:cNvSpPr>
            <a:spLocks noChangeArrowheads="1"/>
          </p:cNvSpPr>
          <p:nvPr/>
        </p:nvSpPr>
        <p:spPr bwMode="auto">
          <a:xfrm>
            <a:off x="-228600" y="729235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22" name="Picture 21">
            <a:extLst>
              <a:ext uri="{FF2B5EF4-FFF2-40B4-BE49-F238E27FC236}">
                <a16:creationId xmlns:a16="http://schemas.microsoft.com/office/drawing/2014/main" id="{70FE9B76-DAD0-4DD6-BC5F-DC34311C27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418" y="6012191"/>
            <a:ext cx="5805565" cy="1280160"/>
          </a:xfrm>
          <a:prstGeom prst="rect">
            <a:avLst/>
          </a:prstGeom>
        </p:spPr>
      </p:pic>
    </p:spTree>
    <p:extLst>
      <p:ext uri="{BB962C8B-B14F-4D97-AF65-F5344CB8AC3E}">
        <p14:creationId xmlns:p14="http://schemas.microsoft.com/office/powerpoint/2010/main" val="1931111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27781" y="2057400"/>
            <a:ext cx="8422006" cy="4939814"/>
          </a:xfrm>
          <a:prstGeom prst="rect">
            <a:avLst/>
          </a:prstGeom>
        </p:spPr>
        <p:txBody>
          <a:bodyPr vert="horz" wrap="square" lIns="0" tIns="0" rIns="0" bIns="0" rtlCol="0">
            <a:spAutoFit/>
          </a:bodyPr>
          <a:lstStyle/>
          <a:p>
            <a:pPr marL="12700">
              <a:lnSpc>
                <a:spcPct val="100000"/>
              </a:lnSpc>
            </a:pPr>
            <a:r>
              <a:rPr lang="en-US" sz="3400" spc="-140" dirty="0">
                <a:solidFill>
                  <a:srgbClr val="231F20"/>
                </a:solidFill>
                <a:latin typeface="Century Gothic" panose="020B0502020202020204" pitchFamily="34" charset="0"/>
                <a:cs typeface="Futura LT Pro Book"/>
              </a:rPr>
              <a:t>Objective</a:t>
            </a:r>
          </a:p>
          <a:p>
            <a:pPr marL="812801" lvl="1" indent="-342900">
              <a:spcBef>
                <a:spcPts val="1520"/>
              </a:spcBef>
              <a:buClr>
                <a:srgbClr val="C00000"/>
              </a:buClr>
              <a:buFont typeface="Wingdings" panose="05000000000000000000" pitchFamily="2" charset="2"/>
              <a:buChar char="§"/>
              <a:tabLst>
                <a:tab pos="720090" algn="l"/>
              </a:tabLst>
            </a:pPr>
            <a:r>
              <a:rPr lang="en-US" sz="2400" spc="-100" dirty="0">
                <a:solidFill>
                  <a:srgbClr val="231F20"/>
                </a:solidFill>
                <a:latin typeface="Century Gothic" panose="020B0502020202020204" pitchFamily="34" charset="0"/>
              </a:rPr>
              <a:t>Describe the functions of a M&amp;E plan</a:t>
            </a:r>
          </a:p>
          <a:p>
            <a:pPr marL="812801" lvl="1" indent="-342900">
              <a:spcBef>
                <a:spcPts val="1520"/>
              </a:spcBef>
              <a:buClr>
                <a:srgbClr val="C00000"/>
              </a:buClr>
              <a:buFont typeface="Wingdings" panose="05000000000000000000" pitchFamily="2" charset="2"/>
              <a:buChar char="§"/>
              <a:tabLst>
                <a:tab pos="720090" algn="l"/>
              </a:tabLst>
            </a:pPr>
            <a:r>
              <a:rPr lang="en-US" sz="2400" spc="-100" dirty="0">
                <a:solidFill>
                  <a:srgbClr val="231F20"/>
                </a:solidFill>
                <a:latin typeface="Century Gothic" panose="020B0502020202020204" pitchFamily="34" charset="0"/>
              </a:rPr>
              <a:t>Identify the main components of a M&amp;E Plan</a:t>
            </a:r>
          </a:p>
          <a:p>
            <a:pPr marL="812801" lvl="1" indent="-342900">
              <a:spcBef>
                <a:spcPts val="1520"/>
              </a:spcBef>
              <a:buClr>
                <a:srgbClr val="C00000"/>
              </a:buClr>
              <a:buFont typeface="Wingdings" panose="05000000000000000000" pitchFamily="2" charset="2"/>
              <a:buChar char="§"/>
              <a:tabLst>
                <a:tab pos="720090" algn="l"/>
              </a:tabLst>
            </a:pPr>
            <a:r>
              <a:rPr lang="en-US" sz="2400" spc="-100" dirty="0">
                <a:solidFill>
                  <a:srgbClr val="231F20"/>
                </a:solidFill>
                <a:latin typeface="Century Gothic" panose="020B0502020202020204" pitchFamily="34" charset="0"/>
              </a:rPr>
              <a:t>Describe the process of developing an M&amp;E plan</a:t>
            </a:r>
          </a:p>
          <a:p>
            <a:pPr marL="12700">
              <a:lnSpc>
                <a:spcPct val="100000"/>
              </a:lnSpc>
            </a:pPr>
            <a:endParaRPr lang="en-US" sz="3400" spc="-140" dirty="0">
              <a:solidFill>
                <a:srgbClr val="231F20"/>
              </a:solidFill>
              <a:latin typeface="Century Gothic" panose="020B0502020202020204" pitchFamily="34" charset="0"/>
              <a:cs typeface="Futura LT Pro Book"/>
            </a:endParaRPr>
          </a:p>
          <a:p>
            <a:pPr marL="12700">
              <a:lnSpc>
                <a:spcPct val="100000"/>
              </a:lnSpc>
            </a:pPr>
            <a:r>
              <a:rPr lang="en-US" sz="3400" spc="-140" dirty="0">
                <a:solidFill>
                  <a:srgbClr val="231F20"/>
                </a:solidFill>
                <a:latin typeface="Century Gothic" panose="020B0502020202020204" pitchFamily="34" charset="0"/>
                <a:cs typeface="Futura LT Pro Book"/>
              </a:rPr>
              <a:t>Outline</a:t>
            </a:r>
          </a:p>
          <a:p>
            <a:pPr marL="812801" indent="-342900">
              <a:lnSpc>
                <a:spcPct val="100000"/>
              </a:lnSpc>
              <a:spcBef>
                <a:spcPts val="1520"/>
              </a:spcBef>
              <a:buClr>
                <a:srgbClr val="C00000"/>
              </a:buClr>
              <a:buFont typeface="Wingdings" panose="05000000000000000000" pitchFamily="2" charset="2"/>
              <a:buChar char="§"/>
              <a:tabLst>
                <a:tab pos="720090" algn="l"/>
              </a:tabLst>
            </a:pPr>
            <a:r>
              <a:rPr lang="en-US" sz="2400" spc="-100" dirty="0">
                <a:solidFill>
                  <a:srgbClr val="231F20"/>
                </a:solidFill>
                <a:latin typeface="Century Gothic" panose="020B0502020202020204" pitchFamily="34" charset="0"/>
                <a:cs typeface="Futura LT Pro Book"/>
              </a:rPr>
              <a:t>Introduction to M&amp;E plans</a:t>
            </a:r>
          </a:p>
          <a:p>
            <a:pPr marL="812801" indent="-342900">
              <a:lnSpc>
                <a:spcPct val="100000"/>
              </a:lnSpc>
              <a:spcBef>
                <a:spcPts val="1520"/>
              </a:spcBef>
              <a:buClr>
                <a:srgbClr val="C00000"/>
              </a:buClr>
              <a:buFont typeface="Wingdings" panose="05000000000000000000" pitchFamily="2" charset="2"/>
              <a:buChar char="§"/>
              <a:tabLst>
                <a:tab pos="720090" algn="l"/>
              </a:tabLst>
            </a:pPr>
            <a:r>
              <a:rPr lang="en-US" sz="2400" spc="-100" dirty="0">
                <a:solidFill>
                  <a:srgbClr val="231F20"/>
                </a:solidFill>
                <a:latin typeface="Century Gothic" panose="020B0502020202020204" pitchFamily="34" charset="0"/>
                <a:cs typeface="Futura LT Pro Book"/>
              </a:rPr>
              <a:t>Components of an M&amp;E plan</a:t>
            </a:r>
          </a:p>
          <a:p>
            <a:pPr marL="812801" indent="-342900">
              <a:lnSpc>
                <a:spcPct val="100000"/>
              </a:lnSpc>
              <a:spcBef>
                <a:spcPts val="1520"/>
              </a:spcBef>
              <a:buClr>
                <a:srgbClr val="C00000"/>
              </a:buClr>
              <a:buFont typeface="Wingdings" panose="05000000000000000000" pitchFamily="2" charset="2"/>
              <a:buChar char="§"/>
              <a:tabLst>
                <a:tab pos="720090" algn="l"/>
              </a:tabLst>
            </a:pPr>
            <a:r>
              <a:rPr lang="en-US" sz="2400" spc="-100" dirty="0">
                <a:solidFill>
                  <a:srgbClr val="231F20"/>
                </a:solidFill>
                <a:latin typeface="Century Gothic" panose="020B0502020202020204" pitchFamily="34" charset="0"/>
                <a:cs typeface="Futura LT Pro Book"/>
              </a:rPr>
              <a:t>Integrated practice developing an M&amp;E plan</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1346522"/>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Objective and Outline</a:t>
            </a:r>
          </a:p>
          <a:p>
            <a:pPr marL="12700">
              <a:lnSpc>
                <a:spcPts val="5000"/>
              </a:lnSpc>
            </a:pPr>
            <a:r>
              <a:rPr lang="en-US" sz="4400" spc="-180" dirty="0">
                <a:solidFill>
                  <a:srgbClr val="301739"/>
                </a:solidFill>
                <a:latin typeface="Century Gothic" panose="020B0502020202020204" pitchFamily="34" charset="0"/>
                <a:cs typeface="Gill Sans MT"/>
              </a:rPr>
              <a:t>Session 1: Developing M&amp;E plans</a:t>
            </a:r>
          </a:p>
        </p:txBody>
      </p:sp>
    </p:spTree>
    <p:extLst>
      <p:ext uri="{BB962C8B-B14F-4D97-AF65-F5344CB8AC3E}">
        <p14:creationId xmlns:p14="http://schemas.microsoft.com/office/powerpoint/2010/main" val="771309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1410643"/>
          </a:xfrm>
          <a:prstGeom prst="rect">
            <a:avLst/>
          </a:prstGeom>
        </p:spPr>
        <p:txBody>
          <a:bodyPr vert="horz" wrap="square" lIns="0" tIns="0" rIns="0" bIns="0" rtlCol="0">
            <a:spAutoFit/>
          </a:bodyPr>
          <a:lstStyle/>
          <a:p>
            <a:pPr marL="12700">
              <a:lnSpc>
                <a:spcPts val="5480"/>
              </a:lnSpc>
            </a:pPr>
            <a:r>
              <a:rPr lang="en-US" sz="4800" b="1" dirty="0">
                <a:solidFill>
                  <a:srgbClr val="ECCE18"/>
                </a:solidFill>
                <a:latin typeface="Century Gothic" panose="020B0502020202020204" pitchFamily="34" charset="0"/>
                <a:cs typeface="Gill Sans MT"/>
              </a:rPr>
              <a:t>The Difference between </a:t>
            </a:r>
            <a:r>
              <a:rPr lang="en-US" sz="4400" dirty="0">
                <a:solidFill>
                  <a:srgbClr val="301739"/>
                </a:solidFill>
                <a:latin typeface="Century Gothic" panose="020B0502020202020204" pitchFamily="34" charset="0"/>
                <a:cs typeface="Gill Sans MT"/>
              </a:rPr>
              <a:t>monitoring and evaluation</a:t>
            </a:r>
            <a:endParaRPr sz="4400" dirty="0">
              <a:solidFill>
                <a:srgbClr val="301739"/>
              </a:solidFill>
              <a:latin typeface="Century Gothic" panose="020B0502020202020204" pitchFamily="34" charset="0"/>
              <a:cs typeface="Gill Sans MT"/>
            </a:endParaRPr>
          </a:p>
        </p:txBody>
      </p:sp>
      <p:sp>
        <p:nvSpPr>
          <p:cNvPr id="14" name="Text Placeholder 2">
            <a:extLst>
              <a:ext uri="{FF2B5EF4-FFF2-40B4-BE49-F238E27FC236}">
                <a16:creationId xmlns:a16="http://schemas.microsoft.com/office/drawing/2014/main" id="{08FD43E3-88D4-46B5-9DFE-DF6CECAFBB43}"/>
              </a:ext>
            </a:extLst>
          </p:cNvPr>
          <p:cNvSpPr>
            <a:spLocks noGrp="1"/>
          </p:cNvSpPr>
          <p:nvPr>
            <p:ph type="body" sz="quarter" idx="10"/>
          </p:nvPr>
        </p:nvSpPr>
        <p:spPr>
          <a:xfrm>
            <a:off x="685800" y="2445770"/>
            <a:ext cx="4114800" cy="4809065"/>
          </a:xfrm>
        </p:spPr>
        <p:txBody>
          <a:bodyPr/>
          <a:lstStyle/>
          <a:p>
            <a:r>
              <a:rPr lang="en-US" sz="3000" b="1" dirty="0"/>
              <a:t>Monitoring</a:t>
            </a:r>
            <a:r>
              <a:rPr lang="en-US" sz="3000" dirty="0"/>
              <a:t> is the routine process of data collection and </a:t>
            </a:r>
            <a:r>
              <a:rPr lang="en-US" sz="3000" u="sng" dirty="0"/>
              <a:t>measurement of progress </a:t>
            </a:r>
            <a:r>
              <a:rPr lang="en-US" sz="3000" dirty="0"/>
              <a:t>toward program objectives. </a:t>
            </a:r>
          </a:p>
          <a:p>
            <a:endParaRPr lang="en-US" dirty="0"/>
          </a:p>
        </p:txBody>
      </p:sp>
      <p:sp>
        <p:nvSpPr>
          <p:cNvPr id="16" name="Text Placeholder 2">
            <a:extLst>
              <a:ext uri="{FF2B5EF4-FFF2-40B4-BE49-F238E27FC236}">
                <a16:creationId xmlns:a16="http://schemas.microsoft.com/office/drawing/2014/main" id="{88DA2F01-392F-49CF-BE05-8D06F9C3890E}"/>
              </a:ext>
            </a:extLst>
          </p:cNvPr>
          <p:cNvSpPr txBox="1">
            <a:spLocks/>
          </p:cNvSpPr>
          <p:nvPr/>
        </p:nvSpPr>
        <p:spPr>
          <a:xfrm>
            <a:off x="5214257" y="2416629"/>
            <a:ext cx="4114800" cy="4838207"/>
          </a:xfrm>
          <a:prstGeom prst="rect">
            <a:avLst/>
          </a:prstGeom>
        </p:spPr>
        <p:txBody>
          <a:bodyPr/>
          <a:lstStyle>
            <a:lvl1pPr marL="0" eaLnBrk="1" hangingPunct="1">
              <a:defRPr sz="2800">
                <a:solidFill>
                  <a:schemeClr val="tx1"/>
                </a:solidFill>
                <a:latin typeface="Century Gothic" panose="020B0502020202020204" pitchFamily="34" charset="0"/>
                <a:ea typeface="+mn-ea"/>
                <a:cs typeface="+mn-cs"/>
              </a:defRPr>
            </a:lvl1pPr>
            <a:lvl2pPr marL="457200" eaLnBrk="1" hangingPunct="1">
              <a:defRPr sz="2400">
                <a:solidFill>
                  <a:schemeClr val="tx1"/>
                </a:solidFill>
                <a:latin typeface="Century Gothic" panose="020B0502020202020204" pitchFamily="34" charset="0"/>
                <a:ea typeface="+mn-ea"/>
                <a:cs typeface="+mn-cs"/>
              </a:defRPr>
            </a:lvl2pPr>
            <a:lvl3pPr marL="914400" eaLnBrk="1" hangingPunct="1">
              <a:defRPr sz="2000">
                <a:solidFill>
                  <a:schemeClr val="tx1"/>
                </a:solidFill>
                <a:latin typeface="Century Gothic" panose="020B0502020202020204" pitchFamily="34" charset="0"/>
                <a:ea typeface="+mn-ea"/>
                <a:cs typeface="+mn-cs"/>
              </a:defRPr>
            </a:lvl3pPr>
            <a:lvl4pPr marL="1371600" eaLnBrk="1" hangingPunct="1">
              <a:defRPr>
                <a:solidFill>
                  <a:schemeClr val="tx1"/>
                </a:solidFill>
                <a:latin typeface="Century Gothic" panose="020B0502020202020204" pitchFamily="34" charset="0"/>
                <a:ea typeface="+mn-ea"/>
                <a:cs typeface="+mn-cs"/>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3000" b="1" kern="0" dirty="0"/>
              <a:t>Evaluation</a:t>
            </a:r>
            <a:r>
              <a:rPr lang="en-US" sz="3000" kern="0" dirty="0"/>
              <a:t> is the use of specific study designs and special studies to </a:t>
            </a:r>
            <a:r>
              <a:rPr lang="en-US" sz="3000" u="sng" kern="0" dirty="0"/>
              <a:t>measure the extent to which changes in desired health outcomes are attributable </a:t>
            </a:r>
            <a:r>
              <a:rPr lang="en-US" sz="3000" kern="0" dirty="0"/>
              <a:t>to a program’s interventions.</a:t>
            </a:r>
          </a:p>
          <a:p>
            <a:endParaRPr lang="en-US" kern="0" dirty="0"/>
          </a:p>
        </p:txBody>
      </p:sp>
    </p:spTree>
    <p:extLst>
      <p:ext uri="{BB962C8B-B14F-4D97-AF65-F5344CB8AC3E}">
        <p14:creationId xmlns:p14="http://schemas.microsoft.com/office/powerpoint/2010/main" val="405864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533399" y="1219200"/>
            <a:ext cx="9206983" cy="6035636"/>
          </a:xfrm>
        </p:spPr>
        <p:txBody>
          <a:bodyPr/>
          <a:lstStyle/>
          <a:p>
            <a:pPr>
              <a:lnSpc>
                <a:spcPct val="90000"/>
              </a:lnSpc>
            </a:pPr>
            <a:r>
              <a:rPr lang="en-US" sz="3600" dirty="0">
                <a:latin typeface="Century Gothic" panose="020B0502020202020204" pitchFamily="34" charset="0"/>
              </a:rPr>
              <a:t>Document describing all M&amp;E activities in a program, as well as</a:t>
            </a:r>
          </a:p>
          <a:p>
            <a:pPr>
              <a:lnSpc>
                <a:spcPct val="50000"/>
              </a:lnSpc>
            </a:pPr>
            <a:endParaRPr lang="en-US" sz="3080" dirty="0">
              <a:latin typeface="Century Gothic" panose="020B0502020202020204" pitchFamily="34" charset="0"/>
            </a:endParaRPr>
          </a:p>
          <a:p>
            <a:pPr marL="512763" lvl="1" indent="-392113">
              <a:lnSpc>
                <a:spcPts val="2800"/>
              </a:lnSpc>
              <a:spcBef>
                <a:spcPts val="1200"/>
              </a:spcBef>
              <a:spcAft>
                <a:spcPts val="1800"/>
              </a:spcAft>
              <a:buClr>
                <a:srgbClr val="C00000"/>
              </a:buClr>
              <a:buFont typeface="Wingdings" panose="05000000000000000000" pitchFamily="2" charset="2"/>
              <a:buChar char="§"/>
            </a:pPr>
            <a:r>
              <a:rPr lang="en-US" sz="2600" dirty="0">
                <a:latin typeface="Century Gothic" panose="020B0502020202020204" pitchFamily="34" charset="0"/>
              </a:rPr>
              <a:t>Program objectives, interventions developed to achieve them, and procedures to be implemented to determine whether or not objectives are met</a:t>
            </a:r>
          </a:p>
          <a:p>
            <a:pPr marL="512763" lvl="1" indent="-392113">
              <a:lnSpc>
                <a:spcPts val="2800"/>
              </a:lnSpc>
              <a:spcAft>
                <a:spcPts val="1800"/>
              </a:spcAft>
              <a:buClr>
                <a:srgbClr val="C00000"/>
              </a:buClr>
              <a:buFont typeface="Wingdings" panose="05000000000000000000" pitchFamily="2" charset="2"/>
              <a:buChar char="§"/>
            </a:pPr>
            <a:r>
              <a:rPr lang="en-US" sz="2600" dirty="0">
                <a:latin typeface="Century Gothic" panose="020B0502020202020204" pitchFamily="34" charset="0"/>
              </a:rPr>
              <a:t>Expected results of the program and how they relate to goals and objectives</a:t>
            </a:r>
          </a:p>
          <a:p>
            <a:pPr marL="512763" lvl="1" indent="-392113">
              <a:lnSpc>
                <a:spcPts val="2800"/>
              </a:lnSpc>
              <a:spcAft>
                <a:spcPts val="1800"/>
              </a:spcAft>
              <a:buClr>
                <a:srgbClr val="C00000"/>
              </a:buClr>
              <a:buFont typeface="Wingdings" panose="05000000000000000000" pitchFamily="2" charset="2"/>
              <a:buChar char="§"/>
            </a:pPr>
            <a:r>
              <a:rPr lang="en-US" sz="2600" dirty="0">
                <a:latin typeface="Century Gothic" panose="020B0502020202020204" pitchFamily="34" charset="0"/>
              </a:rPr>
              <a:t>Data needed and how they will be collected </a:t>
            </a:r>
            <a:br>
              <a:rPr lang="en-US" sz="2600" dirty="0">
                <a:latin typeface="Century Gothic" panose="020B0502020202020204" pitchFamily="34" charset="0"/>
              </a:rPr>
            </a:br>
            <a:r>
              <a:rPr lang="en-US" sz="2600" dirty="0">
                <a:latin typeface="Century Gothic" panose="020B0502020202020204" pitchFamily="34" charset="0"/>
              </a:rPr>
              <a:t>and analyzed</a:t>
            </a:r>
          </a:p>
          <a:p>
            <a:pPr marL="512763" lvl="1" indent="-392113">
              <a:lnSpc>
                <a:spcPts val="2800"/>
              </a:lnSpc>
              <a:spcAft>
                <a:spcPts val="1800"/>
              </a:spcAft>
              <a:buClr>
                <a:srgbClr val="C00000"/>
              </a:buClr>
              <a:buFont typeface="Wingdings" panose="05000000000000000000" pitchFamily="2" charset="2"/>
              <a:buChar char="§"/>
            </a:pPr>
            <a:r>
              <a:rPr lang="en-US" sz="2600" dirty="0">
                <a:latin typeface="Century Gothic" panose="020B0502020202020204" pitchFamily="34" charset="0"/>
              </a:rPr>
              <a:t>Information use, including resources needed to do so</a:t>
            </a:r>
          </a:p>
          <a:p>
            <a:pPr marL="512763" lvl="1" indent="-392113">
              <a:lnSpc>
                <a:spcPts val="2800"/>
              </a:lnSpc>
              <a:spcAft>
                <a:spcPts val="1800"/>
              </a:spcAft>
              <a:buClr>
                <a:srgbClr val="C00000"/>
              </a:buClr>
              <a:buFont typeface="Wingdings" panose="05000000000000000000" pitchFamily="2" charset="2"/>
              <a:buChar char="§"/>
            </a:pPr>
            <a:r>
              <a:rPr lang="en-US" sz="2600" dirty="0">
                <a:latin typeface="Century Gothic" panose="020B0502020202020204" pitchFamily="34" charset="0"/>
              </a:rPr>
              <a:t>How the program will be accountable to stakeholders </a:t>
            </a:r>
          </a:p>
        </p:txBody>
      </p:sp>
      <p:sp>
        <p:nvSpPr>
          <p:cNvPr id="6" name="object 3">
            <a:extLst>
              <a:ext uri="{FF2B5EF4-FFF2-40B4-BE49-F238E27FC236}">
                <a16:creationId xmlns:a16="http://schemas.microsoft.com/office/drawing/2014/main" id="{DF281873-8CFD-456C-BF77-4D4C133EA503}"/>
              </a:ext>
            </a:extLst>
          </p:cNvPr>
          <p:cNvSpPr txBox="1"/>
          <p:nvPr/>
        </p:nvSpPr>
        <p:spPr>
          <a:xfrm>
            <a:off x="632577" y="457200"/>
            <a:ext cx="9107806" cy="705321"/>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M&amp;E Plan: Definition</a:t>
            </a:r>
            <a:endParaRPr sz="4800" b="1" spc="-100" dirty="0">
              <a:solidFill>
                <a:srgbClr val="ECCE18"/>
              </a:solidFill>
              <a:latin typeface="Century Gothic" panose="020B0502020202020204" pitchFamily="34" charset="0"/>
              <a:cs typeface="Gill Sans MT"/>
            </a:endParaRPr>
          </a:p>
        </p:txBody>
      </p:sp>
    </p:spTree>
    <p:extLst>
      <p:ext uri="{BB962C8B-B14F-4D97-AF65-F5344CB8AC3E}">
        <p14:creationId xmlns:p14="http://schemas.microsoft.com/office/powerpoint/2010/main" val="4051891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a:extLst>
              <a:ext uri="{FF2B5EF4-FFF2-40B4-BE49-F238E27FC236}">
                <a16:creationId xmlns:a16="http://schemas.microsoft.com/office/drawing/2014/main" id="{16538D6B-88D7-4534-8AC3-42E75564B523}"/>
              </a:ext>
            </a:extLst>
          </p:cNvPr>
          <p:cNvSpPr txBox="1"/>
          <p:nvPr/>
        </p:nvSpPr>
        <p:spPr>
          <a:xfrm>
            <a:off x="533400" y="1626149"/>
            <a:ext cx="8422006" cy="5586145"/>
          </a:xfrm>
          <a:prstGeom prst="rect">
            <a:avLst/>
          </a:prstGeom>
        </p:spPr>
        <p:txBody>
          <a:bodyPr vert="horz" wrap="square" lIns="0" tIns="0" rIns="0" bIns="0" rtlCol="0">
            <a:spAutoFit/>
          </a:bodyPr>
          <a:lstStyle/>
          <a:p>
            <a:pPr marL="457200" indent="-336550">
              <a:spcAft>
                <a:spcPts val="600"/>
              </a:spcAft>
              <a:buClr>
                <a:srgbClr val="C00000"/>
              </a:buClr>
              <a:buFont typeface="Wingdings" panose="05000000000000000000" pitchFamily="2" charset="2"/>
              <a:buChar char="§"/>
            </a:pPr>
            <a:r>
              <a:rPr lang="en-US" sz="2800" b="1" dirty="0">
                <a:latin typeface="Century Gothic" panose="020B0502020202020204" pitchFamily="34" charset="0"/>
              </a:rPr>
              <a:t>Guides implementation of program M&amp;E</a:t>
            </a:r>
          </a:p>
          <a:p>
            <a:pPr marL="1079500" lvl="1" indent="-330200">
              <a:spcAft>
                <a:spcPts val="600"/>
              </a:spcAft>
              <a:buClr>
                <a:schemeClr val="tx1"/>
              </a:buClr>
              <a:buSzPct val="115000"/>
              <a:buFont typeface="Arial" panose="020B0604020202020204" pitchFamily="34" charset="0"/>
              <a:buChar char="•"/>
            </a:pPr>
            <a:r>
              <a:rPr lang="en-US" sz="2400" dirty="0">
                <a:latin typeface="Century Gothic" panose="020B0502020202020204" pitchFamily="34" charset="0"/>
              </a:rPr>
              <a:t>Enhances coordination, standardization</a:t>
            </a:r>
          </a:p>
          <a:p>
            <a:pPr marL="571500" indent="-450850">
              <a:spcAft>
                <a:spcPts val="600"/>
              </a:spcAft>
              <a:buClr>
                <a:srgbClr val="C00000"/>
              </a:buClr>
              <a:buFont typeface="Wingdings" panose="05000000000000000000" pitchFamily="2" charset="2"/>
              <a:buChar char="§"/>
            </a:pPr>
            <a:r>
              <a:rPr lang="en-US" sz="2800" b="1" dirty="0">
                <a:latin typeface="Century Gothic" panose="020B0502020202020204" pitchFamily="34" charset="0"/>
              </a:rPr>
              <a:t>States how program will measure achievements</a:t>
            </a:r>
          </a:p>
          <a:p>
            <a:pPr marL="1079500" lvl="1" indent="-330200">
              <a:spcAft>
                <a:spcPts val="600"/>
              </a:spcAft>
              <a:buSzPct val="115000"/>
              <a:buFont typeface="Arial" panose="020B0604020202020204" pitchFamily="34" charset="0"/>
              <a:buChar char="•"/>
            </a:pPr>
            <a:r>
              <a:rPr lang="en-US" sz="2400" dirty="0">
                <a:latin typeface="Century Gothic" panose="020B0502020202020204" pitchFamily="34" charset="0"/>
              </a:rPr>
              <a:t>Establishes accountability</a:t>
            </a:r>
          </a:p>
          <a:p>
            <a:pPr marL="571500" indent="-450850">
              <a:spcAft>
                <a:spcPts val="600"/>
              </a:spcAft>
              <a:buClr>
                <a:srgbClr val="C00000"/>
              </a:buClr>
              <a:buFont typeface="Wingdings" panose="05000000000000000000" pitchFamily="2" charset="2"/>
              <a:buChar char="§"/>
            </a:pPr>
            <a:r>
              <a:rPr lang="en-US" sz="2800" b="1" dirty="0">
                <a:latin typeface="Century Gothic" panose="020B0502020202020204" pitchFamily="34" charset="0"/>
              </a:rPr>
              <a:t>Documents stakeholder consensus</a:t>
            </a:r>
          </a:p>
          <a:p>
            <a:pPr marL="1079500" lvl="1" indent="-330200">
              <a:spcAft>
                <a:spcPts val="600"/>
              </a:spcAft>
              <a:buSzPct val="115000"/>
              <a:buFont typeface="Arial" panose="020B0604020202020204" pitchFamily="34" charset="0"/>
              <a:buChar char="•"/>
            </a:pPr>
            <a:r>
              <a:rPr lang="en-US" sz="2400" dirty="0">
                <a:latin typeface="Century Gothic" panose="020B0502020202020204" pitchFamily="34" charset="0"/>
              </a:rPr>
              <a:t>Supports transparency and responsibility</a:t>
            </a:r>
          </a:p>
          <a:p>
            <a:pPr marL="571500" indent="-450850">
              <a:spcAft>
                <a:spcPts val="600"/>
              </a:spcAft>
              <a:buClr>
                <a:srgbClr val="C00000"/>
              </a:buClr>
              <a:buFont typeface="Wingdings" panose="05000000000000000000" pitchFamily="2" charset="2"/>
              <a:buChar char="§"/>
            </a:pPr>
            <a:r>
              <a:rPr lang="en-US" sz="2800" b="1" dirty="0">
                <a:latin typeface="Century Gothic" panose="020B0502020202020204" pitchFamily="34" charset="0"/>
              </a:rPr>
              <a:t>Helps achieve program results</a:t>
            </a:r>
          </a:p>
          <a:p>
            <a:pPr marL="1079500" lvl="1" indent="-330200">
              <a:spcAft>
                <a:spcPts val="600"/>
              </a:spcAft>
              <a:buSzPct val="115000"/>
              <a:buFont typeface="Arial" panose="020B0604020202020204" pitchFamily="34" charset="0"/>
              <a:buChar char="•"/>
            </a:pPr>
            <a:r>
              <a:rPr lang="en-US" sz="2400" dirty="0">
                <a:latin typeface="Century Gothic" panose="020B0502020202020204" pitchFamily="34" charset="0"/>
              </a:rPr>
              <a:t>Ensures good use of data</a:t>
            </a:r>
          </a:p>
          <a:p>
            <a:pPr marL="571500" indent="-450850">
              <a:spcAft>
                <a:spcPts val="600"/>
              </a:spcAft>
              <a:buClr>
                <a:srgbClr val="C00000"/>
              </a:buClr>
              <a:buFont typeface="Wingdings" panose="05000000000000000000" pitchFamily="2" charset="2"/>
              <a:buChar char="§"/>
            </a:pPr>
            <a:r>
              <a:rPr lang="en-US" sz="2800" b="1" dirty="0">
                <a:latin typeface="Century Gothic" panose="020B0502020202020204" pitchFamily="34" charset="0"/>
              </a:rPr>
              <a:t>Preserves institutional memory</a:t>
            </a:r>
            <a:r>
              <a:rPr lang="en-US" sz="3400" dirty="0">
                <a:latin typeface="Century Gothic" panose="020B0502020202020204" pitchFamily="34" charset="0"/>
              </a:rPr>
              <a:t>	</a:t>
            </a:r>
          </a:p>
          <a:p>
            <a:pPr marL="1079500" lvl="1" indent="-330200">
              <a:spcAft>
                <a:spcPts val="600"/>
              </a:spcAft>
              <a:buSzPct val="115000"/>
              <a:buFont typeface="Arial" panose="020B0604020202020204" pitchFamily="34" charset="0"/>
              <a:buChar char="•"/>
            </a:pPr>
            <a:r>
              <a:rPr lang="en-US" sz="2400" dirty="0">
                <a:latin typeface="Century Gothic" panose="020B0502020202020204" pitchFamily="34" charset="0"/>
              </a:rPr>
              <a:t>Serves as a living document, adjusted for program modification</a:t>
            </a:r>
          </a:p>
        </p:txBody>
      </p:sp>
      <p:pic>
        <p:nvPicPr>
          <p:cNvPr id="3" name="Picture 2" descr="A picture containing clipart&#10;&#10;Description generated with very high confidence">
            <a:extLst>
              <a:ext uri="{FF2B5EF4-FFF2-40B4-BE49-F238E27FC236}">
                <a16:creationId xmlns:a16="http://schemas.microsoft.com/office/drawing/2014/main" id="{48B1AC6A-352E-4441-BD33-14818F22F6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819400"/>
            <a:ext cx="1819275" cy="3638550"/>
          </a:xfrm>
          <a:prstGeom prst="rect">
            <a:avLst/>
          </a:prstGeom>
        </p:spPr>
      </p:pic>
      <p:sp>
        <p:nvSpPr>
          <p:cNvPr id="7" name="object 3">
            <a:extLst>
              <a:ext uri="{FF2B5EF4-FFF2-40B4-BE49-F238E27FC236}">
                <a16:creationId xmlns:a16="http://schemas.microsoft.com/office/drawing/2014/main" id="{861CED7A-9C35-4DAD-BE02-89451B6BC1C9}"/>
              </a:ext>
            </a:extLst>
          </p:cNvPr>
          <p:cNvSpPr txBox="1"/>
          <p:nvPr/>
        </p:nvSpPr>
        <p:spPr>
          <a:xfrm>
            <a:off x="632577" y="457200"/>
            <a:ext cx="9107806" cy="705321"/>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M&amp;E Plan: Function</a:t>
            </a:r>
            <a:endParaRPr sz="4800" b="1" spc="-100" dirty="0">
              <a:solidFill>
                <a:srgbClr val="ECCE18"/>
              </a:solidFill>
              <a:latin typeface="Century Gothic" panose="020B0502020202020204" pitchFamily="34" charset="0"/>
              <a:cs typeface="Gill Sans MT"/>
            </a:endParaRPr>
          </a:p>
        </p:txBody>
      </p:sp>
    </p:spTree>
    <p:extLst>
      <p:ext uri="{BB962C8B-B14F-4D97-AF65-F5344CB8AC3E}">
        <p14:creationId xmlns:p14="http://schemas.microsoft.com/office/powerpoint/2010/main" val="3289179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5BB54-8B1E-47C2-83F2-C2FB7B85090E}"/>
              </a:ext>
            </a:extLst>
          </p:cNvPr>
          <p:cNvSpPr>
            <a:spLocks noGrp="1"/>
          </p:cNvSpPr>
          <p:nvPr>
            <p:ph type="title"/>
          </p:nvPr>
        </p:nvSpPr>
        <p:spPr>
          <a:xfrm>
            <a:off x="635080" y="462197"/>
            <a:ext cx="8674100" cy="1143000"/>
          </a:xfrm>
        </p:spPr>
        <p:txBody>
          <a:bodyPr/>
          <a:lstStyle/>
          <a:p>
            <a:r>
              <a:rPr lang="en-US" dirty="0"/>
              <a:t>M&amp;E Plan: Standards</a:t>
            </a:r>
          </a:p>
        </p:txBody>
      </p:sp>
      <p:sp>
        <p:nvSpPr>
          <p:cNvPr id="4" name="Text Placeholder 3">
            <a:extLst>
              <a:ext uri="{FF2B5EF4-FFF2-40B4-BE49-F238E27FC236}">
                <a16:creationId xmlns:a16="http://schemas.microsoft.com/office/drawing/2014/main" id="{DFF261E3-29B6-42D9-9B24-634A777FCA14}"/>
              </a:ext>
            </a:extLst>
          </p:cNvPr>
          <p:cNvSpPr>
            <a:spLocks noGrp="1"/>
          </p:cNvSpPr>
          <p:nvPr>
            <p:ph type="body" sz="quarter" idx="11"/>
          </p:nvPr>
        </p:nvSpPr>
        <p:spPr>
          <a:xfrm>
            <a:off x="598854" y="1600200"/>
            <a:ext cx="8674100" cy="2857500"/>
          </a:xfrm>
        </p:spPr>
        <p:txBody>
          <a:bodyPr/>
          <a:lstStyle/>
          <a:p>
            <a:pPr marL="457200" indent="-457200">
              <a:spcAft>
                <a:spcPts val="900"/>
              </a:spcAft>
              <a:buClr>
                <a:srgbClr val="C00000"/>
              </a:buClr>
              <a:buFont typeface="Wingdings" panose="05000000000000000000" pitchFamily="2" charset="2"/>
              <a:buChar char="§"/>
            </a:pPr>
            <a:r>
              <a:rPr lang="en-US" altLang="en-US" sz="3400" b="1" dirty="0"/>
              <a:t>Utility:</a:t>
            </a:r>
            <a:r>
              <a:rPr lang="en-US" altLang="en-US" sz="3400" dirty="0"/>
              <a:t> serve practical information needs of </a:t>
            </a:r>
            <a:r>
              <a:rPr lang="en-US" altLang="en-US" sz="3400" b="1" dirty="0"/>
              <a:t>intended users</a:t>
            </a:r>
            <a:endParaRPr lang="en-US" altLang="en-US" sz="3400" dirty="0"/>
          </a:p>
          <a:p>
            <a:pPr marL="457200" indent="-457200">
              <a:spcAft>
                <a:spcPts val="900"/>
              </a:spcAft>
              <a:buClr>
                <a:srgbClr val="C00000"/>
              </a:buClr>
              <a:buFont typeface="Wingdings" panose="05000000000000000000" pitchFamily="2" charset="2"/>
              <a:buChar char="§"/>
            </a:pPr>
            <a:r>
              <a:rPr lang="en-US" altLang="en-US" sz="3400" b="1" dirty="0"/>
              <a:t>Feasibility:</a:t>
            </a:r>
            <a:r>
              <a:rPr lang="en-US" altLang="en-US" sz="3400" dirty="0"/>
              <a:t> be realistic, prudent, diplomatic and frugal</a:t>
            </a:r>
          </a:p>
          <a:p>
            <a:pPr marL="457200" indent="-457200">
              <a:spcAft>
                <a:spcPts val="900"/>
              </a:spcAft>
              <a:buClr>
                <a:srgbClr val="C00000"/>
              </a:buClr>
              <a:buFont typeface="Wingdings" panose="05000000000000000000" pitchFamily="2" charset="2"/>
              <a:buChar char="§"/>
            </a:pPr>
            <a:r>
              <a:rPr lang="en-US" altLang="en-US" sz="3400" b="1" dirty="0"/>
              <a:t>Propriety:</a:t>
            </a:r>
            <a:r>
              <a:rPr lang="en-US" altLang="en-US" sz="3400" dirty="0"/>
              <a:t> conducted legally, ethically, and with regard to those involved in and affected by the evaluation </a:t>
            </a:r>
          </a:p>
          <a:p>
            <a:pPr marL="457200" indent="-457200">
              <a:spcAft>
                <a:spcPts val="900"/>
              </a:spcAft>
              <a:buClr>
                <a:srgbClr val="C00000"/>
              </a:buClr>
              <a:buFont typeface="Wingdings" panose="05000000000000000000" pitchFamily="2" charset="2"/>
              <a:buChar char="§"/>
            </a:pPr>
            <a:r>
              <a:rPr lang="en-US" altLang="en-US" sz="3400" b="1" dirty="0"/>
              <a:t>Accuracy:</a:t>
            </a:r>
            <a:r>
              <a:rPr lang="en-US" altLang="en-US" sz="3400" dirty="0"/>
              <a:t> reveal and convey technically accurate information</a:t>
            </a:r>
          </a:p>
        </p:txBody>
      </p:sp>
    </p:spTree>
    <p:extLst>
      <p:ext uri="{BB962C8B-B14F-4D97-AF65-F5344CB8AC3E}">
        <p14:creationId xmlns:p14="http://schemas.microsoft.com/office/powerpoint/2010/main" val="420398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5BB54-8B1E-47C2-83F2-C2FB7B85090E}"/>
              </a:ext>
            </a:extLst>
          </p:cNvPr>
          <p:cNvSpPr>
            <a:spLocks noGrp="1"/>
          </p:cNvSpPr>
          <p:nvPr>
            <p:ph type="title"/>
          </p:nvPr>
        </p:nvSpPr>
        <p:spPr/>
        <p:txBody>
          <a:bodyPr/>
          <a:lstStyle/>
          <a:p>
            <a:r>
              <a:rPr lang="en-US" dirty="0"/>
              <a:t>M&amp;E Plan: Components</a:t>
            </a:r>
          </a:p>
        </p:txBody>
      </p:sp>
      <p:sp>
        <p:nvSpPr>
          <p:cNvPr id="4" name="Text Placeholder 3">
            <a:extLst>
              <a:ext uri="{FF2B5EF4-FFF2-40B4-BE49-F238E27FC236}">
                <a16:creationId xmlns:a16="http://schemas.microsoft.com/office/drawing/2014/main" id="{DFF261E3-29B6-42D9-9B24-634A777FCA14}"/>
              </a:ext>
            </a:extLst>
          </p:cNvPr>
          <p:cNvSpPr>
            <a:spLocks noGrp="1"/>
          </p:cNvSpPr>
          <p:nvPr>
            <p:ph type="body" sz="quarter" idx="11"/>
          </p:nvPr>
        </p:nvSpPr>
        <p:spPr>
          <a:xfrm>
            <a:off x="598854" y="1676400"/>
            <a:ext cx="9078546" cy="5562600"/>
          </a:xfrm>
        </p:spPr>
        <p:txBody>
          <a:bodyPr/>
          <a:lstStyle/>
          <a:p>
            <a:pPr marL="742950" indent="-742950">
              <a:spcAft>
                <a:spcPts val="300"/>
              </a:spcAft>
              <a:buFont typeface="+mj-lt"/>
              <a:buAutoNum type="arabicPeriod"/>
            </a:pPr>
            <a:r>
              <a:rPr lang="en-US" altLang="en-US" sz="3000" dirty="0"/>
              <a:t>Introduction</a:t>
            </a:r>
          </a:p>
          <a:p>
            <a:pPr marL="742950" indent="-742950">
              <a:spcAft>
                <a:spcPts val="300"/>
              </a:spcAft>
              <a:buFont typeface="+mj-lt"/>
              <a:buAutoNum type="arabicPeriod"/>
            </a:pPr>
            <a:r>
              <a:rPr lang="en-US" altLang="en-US" sz="3000" dirty="0"/>
              <a:t>Program description</a:t>
            </a:r>
          </a:p>
          <a:p>
            <a:pPr marL="742950" indent="-742950">
              <a:spcAft>
                <a:spcPts val="300"/>
              </a:spcAft>
              <a:buFont typeface="+mj-lt"/>
              <a:buAutoNum type="arabicPeriod"/>
            </a:pPr>
            <a:r>
              <a:rPr lang="en-US" altLang="en-US" sz="3000" dirty="0"/>
              <a:t>M&amp;E Framework</a:t>
            </a:r>
          </a:p>
          <a:p>
            <a:pPr marL="742950" indent="-742950">
              <a:spcAft>
                <a:spcPts val="300"/>
              </a:spcAft>
              <a:buFont typeface="+mj-lt"/>
              <a:buAutoNum type="arabicPeriod"/>
            </a:pPr>
            <a:r>
              <a:rPr lang="en-US" altLang="en-US" sz="3000" dirty="0"/>
              <a:t>Indicators</a:t>
            </a:r>
          </a:p>
          <a:p>
            <a:pPr marL="742950" indent="-742950">
              <a:spcAft>
                <a:spcPts val="300"/>
              </a:spcAft>
              <a:buFont typeface="+mj-lt"/>
              <a:buAutoNum type="arabicPeriod"/>
            </a:pPr>
            <a:r>
              <a:rPr lang="en-US" altLang="en-US" sz="3000" dirty="0"/>
              <a:t>Data sources, collection, and reporting systems</a:t>
            </a:r>
          </a:p>
          <a:p>
            <a:pPr marL="742950" indent="-742950">
              <a:spcAft>
                <a:spcPts val="300"/>
              </a:spcAft>
              <a:buFont typeface="+mj-lt"/>
              <a:buAutoNum type="arabicPeriod"/>
            </a:pPr>
            <a:r>
              <a:rPr lang="en-US" altLang="en-US" sz="3000" dirty="0"/>
              <a:t>Plans for data use and dissemination</a:t>
            </a:r>
          </a:p>
          <a:p>
            <a:pPr marL="742950" indent="-742950">
              <a:spcAft>
                <a:spcPts val="300"/>
              </a:spcAft>
              <a:buFont typeface="+mj-lt"/>
              <a:buAutoNum type="arabicPeriod"/>
            </a:pPr>
            <a:r>
              <a:rPr lang="en-US" altLang="en-US" sz="3000" dirty="0"/>
              <a:t>Capacity needs for implementation</a:t>
            </a:r>
          </a:p>
          <a:p>
            <a:pPr marL="742950" indent="-742950">
              <a:spcAft>
                <a:spcPts val="300"/>
              </a:spcAft>
              <a:buFont typeface="+mj-lt"/>
              <a:buAutoNum type="arabicPeriod"/>
            </a:pPr>
            <a:r>
              <a:rPr lang="en-US" altLang="en-US" sz="3000" dirty="0"/>
              <a:t>Analysis of constraints &amp; potential solutions</a:t>
            </a:r>
          </a:p>
          <a:p>
            <a:pPr marL="742950" indent="-742950">
              <a:spcAft>
                <a:spcPts val="300"/>
              </a:spcAft>
              <a:buFont typeface="+mj-lt"/>
              <a:buAutoNum type="arabicPeriod"/>
            </a:pPr>
            <a:r>
              <a:rPr lang="en-US" altLang="en-US" sz="3000" dirty="0"/>
              <a:t>Plans for demonstrating program impact</a:t>
            </a:r>
          </a:p>
          <a:p>
            <a:pPr marL="742950" indent="-742950">
              <a:spcAft>
                <a:spcPts val="300"/>
              </a:spcAft>
              <a:buFont typeface="+mj-lt"/>
              <a:buAutoNum type="arabicPeriod"/>
            </a:pPr>
            <a:r>
              <a:rPr lang="en-US" altLang="en-US" sz="3000" dirty="0"/>
              <a:t>Mechanism for plan updates</a:t>
            </a:r>
          </a:p>
        </p:txBody>
      </p:sp>
      <p:pic>
        <p:nvPicPr>
          <p:cNvPr id="5" name="Picture 4">
            <a:extLst>
              <a:ext uri="{FF2B5EF4-FFF2-40B4-BE49-F238E27FC236}">
                <a16:creationId xmlns:a16="http://schemas.microsoft.com/office/drawing/2014/main" id="{466C56DF-7D97-4EEB-8C8A-D60DF92995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737663" y="1219200"/>
            <a:ext cx="3320737" cy="2209800"/>
          </a:xfrm>
          <a:prstGeom prst="rect">
            <a:avLst/>
          </a:prstGeom>
        </p:spPr>
      </p:pic>
    </p:spTree>
    <p:extLst>
      <p:ext uri="{BB962C8B-B14F-4D97-AF65-F5344CB8AC3E}">
        <p14:creationId xmlns:p14="http://schemas.microsoft.com/office/powerpoint/2010/main" val="27710808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Red and plum_corrected" id="{1803419B-8C1A-41A6-B790-DEC05357A92B}" vid="{C245997C-6C93-4F30-9C6F-DEFA7E97B5F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5" ma:contentTypeDescription="Create a new document." ma:contentTypeScope="" ma:versionID="b91ae86749413e39d6ab5cf72415f548">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a3eb1c2798d4f2b319fc785c533a2476"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BE33247C-982A-4FBC-95D7-6716804CAA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ED06079-77C9-49AC-A616-0BDE2C83E82B}">
  <ds:schemaRefs>
    <ds:schemaRef ds:uri="http://schemas.microsoft.com/sharepoint/v3/contenttype/forms"/>
  </ds:schemaRefs>
</ds:datastoreItem>
</file>

<file path=customXml/itemProps3.xml><?xml version="1.0" encoding="utf-8"?>
<ds:datastoreItem xmlns:ds="http://schemas.openxmlformats.org/officeDocument/2006/customXml" ds:itemID="{5D55413D-008E-48A9-86AD-43AF8ED4C365}">
  <ds:schemaRefs>
    <ds:schemaRef ds:uri="http://schemas.openxmlformats.org/package/2006/metadata/core-properties"/>
    <ds:schemaRef ds:uri="http://purl.org/dc/elements/1.1/"/>
    <ds:schemaRef ds:uri="http://www.w3.org/XML/1998/namespace"/>
    <ds:schemaRef ds:uri="http://schemas.microsoft.com/office/infopath/2007/PartnerControls"/>
    <ds:schemaRef ds:uri="d8573787-17db-43b5-9af3-2a45e79ab039"/>
    <ds:schemaRef ds:uri="13922b43-4eea-40f2-b18b-c20327cdf16c"/>
    <ds:schemaRef ds:uri="http://purl.org/dc/terms/"/>
    <ds:schemaRef ds:uri="http://schemas.microsoft.com/office/2006/documentManagement/types"/>
    <ds:schemaRef ds:uri="http://schemas.microsoft.com/sharepoint/v3"/>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3110</TotalTime>
  <Words>5173</Words>
  <Application>Microsoft Office PowerPoint</Application>
  <PresentationFormat>Custom</PresentationFormat>
  <Paragraphs>512</Paragraphs>
  <Slides>36</Slides>
  <Notes>36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Calibri</vt:lpstr>
      <vt:lpstr>Century Gothic</vt:lpstr>
      <vt:lpstr>Futura Lt BT</vt:lpstr>
      <vt:lpstr>Futura LT Pro Book</vt:lpstr>
      <vt:lpstr>Times New Roman</vt:lpstr>
      <vt:lpstr>Wingdings</vt:lpstr>
      <vt:lpstr>Office Theme</vt:lpstr>
      <vt:lpstr>PowerPoint Presentation</vt:lpstr>
      <vt:lpstr>Module 6</vt:lpstr>
      <vt:lpstr>PowerPoint Presentation</vt:lpstr>
      <vt:lpstr>PowerPoint Presentation</vt:lpstr>
      <vt:lpstr>PowerPoint Presentation</vt:lpstr>
      <vt:lpstr>PowerPoint Presentation</vt:lpstr>
      <vt:lpstr>PowerPoint Presentation</vt:lpstr>
      <vt:lpstr>M&amp;E Plan: Standards</vt:lpstr>
      <vt:lpstr>M&amp;E Plan: Components</vt:lpstr>
      <vt:lpstr>M&amp;E Plan: Components</vt:lpstr>
      <vt:lpstr>M&amp;E Plan: Components 2. Program description </vt:lpstr>
      <vt:lpstr>M&amp;E Plan: Components 2. Program description – Goal and objectives </vt:lpstr>
      <vt:lpstr>M&amp;E Plan: Components 2. Program description – Example goal and objective </vt:lpstr>
      <vt:lpstr>M&amp;E Plan: Components 2. Program description – Example goal and objective </vt:lpstr>
      <vt:lpstr>Group Work: Activity 1</vt:lpstr>
      <vt:lpstr>M&amp;E Plan: Components 3. M&amp;E frameworks </vt:lpstr>
      <vt:lpstr>M&amp;E Plan: Components 4. Indicators </vt:lpstr>
      <vt:lpstr>M&amp;E Plan: Components 4. Indicators – Types of indicators </vt:lpstr>
      <vt:lpstr>M&amp;E Plan: Components 5. Data sources, collection, and reporting systems </vt:lpstr>
      <vt:lpstr>M&amp;E Plan: Components 5. Data – Finagle’s laws of information </vt:lpstr>
      <vt:lpstr>M&amp;E Plan: Components 5. Data – Types of data sources </vt:lpstr>
      <vt:lpstr>M&amp;E Plan: Components 5. Data sources: HIS </vt:lpstr>
      <vt:lpstr>M&amp;E Plan: Components 5. Data sources: Client </vt:lpstr>
      <vt:lpstr>M&amp;E Plan: Components 5. Data sources: Population </vt:lpstr>
      <vt:lpstr>M&amp;E Plan: Components 5. Data sources: Spatial/geographic </vt:lpstr>
      <vt:lpstr>M&amp;E Plan: Components 5. Data: Frequency of data collection</vt:lpstr>
      <vt:lpstr>The Health Information System: Data for Planning, Monitoring and Evaluation in the PHN Sector</vt:lpstr>
      <vt:lpstr>Group Work: Activity 2</vt:lpstr>
      <vt:lpstr>M&amp;E Plan: Components 6. Data use and dissemination </vt:lpstr>
      <vt:lpstr>M&amp;E Plan: Components 7. Capacity needs for implementation </vt:lpstr>
      <vt:lpstr>M&amp;E Plan: Components 8. Analysis of constraints  and potential solutions </vt:lpstr>
      <vt:lpstr>M&amp;E Plan: Components 9. Plans for demonstrating program impact </vt:lpstr>
      <vt:lpstr>M&amp;E Plan: Components 10. Mechanism for plan updates </vt:lpstr>
      <vt:lpstr>Group Work: Activity 3</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Hart, Lauren</dc:creator>
  <cp:lastModifiedBy>Hoover, Donald Wayne</cp:lastModifiedBy>
  <cp:revision>161</cp:revision>
  <dcterms:created xsi:type="dcterms:W3CDTF">2018-01-16T15:33:08Z</dcterms:created>
  <dcterms:modified xsi:type="dcterms:W3CDTF">2018-12-06T18:57:04Z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