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354" r:id="rId5"/>
    <p:sldId id="355" r:id="rId6"/>
    <p:sldId id="394" r:id="rId7"/>
    <p:sldId id="356" r:id="rId8"/>
    <p:sldId id="357" r:id="rId9"/>
    <p:sldId id="358" r:id="rId10"/>
    <p:sldId id="399" r:id="rId11"/>
    <p:sldId id="400" r:id="rId12"/>
    <p:sldId id="359" r:id="rId13"/>
    <p:sldId id="378" r:id="rId14"/>
    <p:sldId id="404" r:id="rId15"/>
    <p:sldId id="403" r:id="rId16"/>
    <p:sldId id="363" r:id="rId17"/>
    <p:sldId id="364" r:id="rId18"/>
    <p:sldId id="366" r:id="rId19"/>
    <p:sldId id="367" r:id="rId20"/>
    <p:sldId id="368" r:id="rId21"/>
    <p:sldId id="369" r:id="rId22"/>
    <p:sldId id="371" r:id="rId23"/>
    <p:sldId id="372" r:id="rId24"/>
    <p:sldId id="375" r:id="rId25"/>
    <p:sldId id="376" r:id="rId26"/>
    <p:sldId id="377" r:id="rId27"/>
    <p:sldId id="385" r:id="rId28"/>
    <p:sldId id="383" r:id="rId29"/>
    <p:sldId id="595" r:id="rId30"/>
    <p:sldId id="387" r:id="rId31"/>
    <p:sldId id="388" r:id="rId32"/>
    <p:sldId id="596" r:id="rId33"/>
    <p:sldId id="389" r:id="rId34"/>
    <p:sldId id="598" r:id="rId35"/>
    <p:sldId id="590" r:id="rId36"/>
    <p:sldId id="390" r:id="rId37"/>
    <p:sldId id="396" r:id="rId38"/>
    <p:sldId id="393" r:id="rId39"/>
    <p:sldId id="271" r:id="rId40"/>
  </p:sldIdLst>
  <p:sldSz cx="10058400" cy="7772400"/>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Hoover, Donald Wayne" initials="HDW" lastIdx="3" clrIdx="6">
    <p:extLst>
      <p:ext uri="{19B8F6BF-5375-455C-9EA6-DF929625EA0E}">
        <p15:presenceInfo xmlns:p15="http://schemas.microsoft.com/office/powerpoint/2012/main" userId="S-1-5-21-344340502-4252695000-2390403120-1217475" providerId="AD"/>
      </p:ext>
    </p:extLst>
  </p:cmAuthor>
  <p:cmAuthor id="1" name="Hart, Lauren" initials="HL" lastIdx="40" clrIdx="0">
    <p:extLst/>
  </p:cmAuthor>
  <p:cmAuthor id="2" name="Munson, Alexandra" initials="MA" lastIdx="17" clrIdx="1">
    <p:extLst/>
  </p:cmAuthor>
  <p:cmAuthor id="3" name="Andy Beke" initials="AB" lastIdx="11" clrIdx="2">
    <p:extLst/>
  </p:cmAuthor>
  <p:cmAuthor id="4" name="Alexandra Munson" initials="AM" lastIdx="1" clrIdx="3">
    <p:extLst/>
  </p:cmAuthor>
  <p:cmAuthor id="5" name="Alexandra Munson" initials="AM [2]" lastIdx="1" clrIdx="4">
    <p:extLst/>
  </p:cmAuthor>
  <p:cmAuthor id="6" name="Alexandra Munson" initials="AM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264"/>
    <a:srgbClr val="C83537"/>
    <a:srgbClr val="ECCE18"/>
    <a:srgbClr val="301739"/>
    <a:srgbClr val="005B74"/>
    <a:srgbClr val="D19F2A"/>
    <a:srgbClr val="002F3C"/>
    <a:srgbClr val="1E1860"/>
    <a:srgbClr val="F7E7C7"/>
    <a:srgbClr val="6621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54" autoAdjust="0"/>
    <p:restoredTop sz="60635" autoAdjust="0"/>
  </p:normalViewPr>
  <p:slideViewPr>
    <p:cSldViewPr>
      <p:cViewPr varScale="1">
        <p:scale>
          <a:sx n="55" d="100"/>
          <a:sy n="55" d="100"/>
        </p:scale>
        <p:origin x="1794" y="78"/>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FEF991-238D-4BE6-A997-522877A7AE4A}" type="doc">
      <dgm:prSet loTypeId="urn:microsoft.com/office/officeart/2005/8/layout/hProcess4" loCatId="process" qsTypeId="urn:microsoft.com/office/officeart/2005/8/quickstyle/simple1" qsCatId="simple" csTypeId="urn:microsoft.com/office/officeart/2005/8/colors/colorful1" csCatId="colorful" phldr="1"/>
      <dgm:spPr/>
    </dgm:pt>
    <dgm:pt modelId="{99C9499F-2DF2-4349-B8A3-CAF2D82E3FF7}">
      <dgm:prSet phldrT="[Text]" custT="1"/>
      <dgm:spPr/>
      <dgm:t>
        <a:bodyPr/>
        <a:lstStyle/>
        <a:p>
          <a:r>
            <a:rPr lang="en-ZA" sz="2000" b="1" dirty="0">
              <a:latin typeface="Century Gothic" panose="020B0502020202020204" pitchFamily="34" charset="0"/>
            </a:rPr>
            <a:t>Inputs</a:t>
          </a:r>
        </a:p>
      </dgm:t>
    </dgm:pt>
    <dgm:pt modelId="{BE588234-633E-4179-A498-4EB107ED5BB4}" type="parTrans" cxnId="{98DB7361-9C89-4444-AF5A-192A635804B8}">
      <dgm:prSet/>
      <dgm:spPr/>
      <dgm:t>
        <a:bodyPr/>
        <a:lstStyle/>
        <a:p>
          <a:endParaRPr lang="en-ZA">
            <a:latin typeface="Century Gothic" panose="020B0502020202020204" pitchFamily="34" charset="0"/>
          </a:endParaRPr>
        </a:p>
      </dgm:t>
    </dgm:pt>
    <dgm:pt modelId="{BB730E15-4785-4377-8DBA-7044666BCB4B}" type="sibTrans" cxnId="{98DB7361-9C89-4444-AF5A-192A635804B8}">
      <dgm:prSet/>
      <dgm:spPr/>
      <dgm:t>
        <a:bodyPr/>
        <a:lstStyle/>
        <a:p>
          <a:endParaRPr lang="en-ZA">
            <a:latin typeface="Century Gothic" panose="020B0502020202020204" pitchFamily="34" charset="0"/>
          </a:endParaRPr>
        </a:p>
      </dgm:t>
    </dgm:pt>
    <dgm:pt modelId="{7E756707-0BDE-4683-820E-6F98EB7740BF}">
      <dgm:prSet phldrT="[Text]" custT="1"/>
      <dgm:spPr/>
      <dgm:t>
        <a:bodyPr/>
        <a:lstStyle/>
        <a:p>
          <a:r>
            <a:rPr lang="en-ZA" sz="2000" b="1" dirty="0">
              <a:latin typeface="Century Gothic" panose="020B0502020202020204" pitchFamily="34" charset="0"/>
            </a:rPr>
            <a:t>Processes</a:t>
          </a:r>
        </a:p>
      </dgm:t>
    </dgm:pt>
    <dgm:pt modelId="{1518B329-04CB-4A7B-952D-2976F09538C5}" type="parTrans" cxnId="{6BB4667A-0D19-49E7-B97F-D46AF5E5C27F}">
      <dgm:prSet/>
      <dgm:spPr/>
      <dgm:t>
        <a:bodyPr/>
        <a:lstStyle/>
        <a:p>
          <a:endParaRPr lang="en-ZA">
            <a:latin typeface="Century Gothic" panose="020B0502020202020204" pitchFamily="34" charset="0"/>
          </a:endParaRPr>
        </a:p>
      </dgm:t>
    </dgm:pt>
    <dgm:pt modelId="{509C24A9-A702-424B-AD03-9D3D5ED05611}" type="sibTrans" cxnId="{6BB4667A-0D19-49E7-B97F-D46AF5E5C27F}">
      <dgm:prSet/>
      <dgm:spPr/>
      <dgm:t>
        <a:bodyPr/>
        <a:lstStyle/>
        <a:p>
          <a:endParaRPr lang="en-ZA">
            <a:latin typeface="Century Gothic" panose="020B0502020202020204" pitchFamily="34" charset="0"/>
          </a:endParaRPr>
        </a:p>
      </dgm:t>
    </dgm:pt>
    <dgm:pt modelId="{71105889-ECA8-4AEA-BFC0-F588CEA9505C}">
      <dgm:prSet phldrT="[Text]" custT="1"/>
      <dgm:spPr/>
      <dgm:t>
        <a:bodyPr/>
        <a:lstStyle/>
        <a:p>
          <a:r>
            <a:rPr lang="en-ZA" sz="2000" b="1" dirty="0">
              <a:latin typeface="Century Gothic" panose="020B0502020202020204" pitchFamily="34" charset="0"/>
            </a:rPr>
            <a:t>Outputs</a:t>
          </a:r>
        </a:p>
      </dgm:t>
    </dgm:pt>
    <dgm:pt modelId="{57B0E35D-34D5-452F-99AD-3C3D5D6C82B3}" type="parTrans" cxnId="{2FEA57F4-000A-40EF-A114-B8CCCF9EA19A}">
      <dgm:prSet/>
      <dgm:spPr/>
      <dgm:t>
        <a:bodyPr/>
        <a:lstStyle/>
        <a:p>
          <a:endParaRPr lang="en-ZA">
            <a:latin typeface="Century Gothic" panose="020B0502020202020204" pitchFamily="34" charset="0"/>
          </a:endParaRPr>
        </a:p>
      </dgm:t>
    </dgm:pt>
    <dgm:pt modelId="{B3A62233-DB5E-4EEF-8F68-029946FB3245}" type="sibTrans" cxnId="{2FEA57F4-000A-40EF-A114-B8CCCF9EA19A}">
      <dgm:prSet/>
      <dgm:spPr/>
      <dgm:t>
        <a:bodyPr/>
        <a:lstStyle/>
        <a:p>
          <a:endParaRPr lang="en-ZA">
            <a:latin typeface="Century Gothic" panose="020B0502020202020204" pitchFamily="34" charset="0"/>
          </a:endParaRPr>
        </a:p>
      </dgm:t>
    </dgm:pt>
    <dgm:pt modelId="{16F8994F-E955-44E1-98AD-E195B006A9DA}">
      <dgm:prSet custT="1"/>
      <dgm:spPr/>
      <dgm:t>
        <a:bodyPr/>
        <a:lstStyle/>
        <a:p>
          <a:r>
            <a:rPr lang="en-ZA" sz="2000" b="1" dirty="0">
              <a:latin typeface="Century Gothic" panose="020B0502020202020204" pitchFamily="34" charset="0"/>
            </a:rPr>
            <a:t>Outcome</a:t>
          </a:r>
        </a:p>
      </dgm:t>
    </dgm:pt>
    <dgm:pt modelId="{2E017C54-F65B-44AC-B31F-05C846C8221C}" type="parTrans" cxnId="{54ABE970-8BD4-4745-B34A-C23CD9A98C73}">
      <dgm:prSet/>
      <dgm:spPr/>
      <dgm:t>
        <a:bodyPr/>
        <a:lstStyle/>
        <a:p>
          <a:endParaRPr lang="en-US">
            <a:latin typeface="Century Gothic" panose="020B0502020202020204" pitchFamily="34" charset="0"/>
          </a:endParaRPr>
        </a:p>
      </dgm:t>
    </dgm:pt>
    <dgm:pt modelId="{1B030EF6-EC96-4B1D-AAD4-3D4F03207B73}" type="sibTrans" cxnId="{54ABE970-8BD4-4745-B34A-C23CD9A98C73}">
      <dgm:prSet/>
      <dgm:spPr/>
      <dgm:t>
        <a:bodyPr/>
        <a:lstStyle/>
        <a:p>
          <a:endParaRPr lang="en-US">
            <a:latin typeface="Century Gothic" panose="020B0502020202020204" pitchFamily="34" charset="0"/>
          </a:endParaRPr>
        </a:p>
      </dgm:t>
    </dgm:pt>
    <dgm:pt modelId="{339FEFD9-7231-43D2-8344-CC2942C2D773}">
      <dgm:prSet custT="1"/>
      <dgm:spPr/>
      <dgm:t>
        <a:bodyPr/>
        <a:lstStyle/>
        <a:p>
          <a:r>
            <a:rPr lang="en-ZA" sz="2000" b="1" dirty="0">
              <a:latin typeface="Century Gothic" panose="020B0502020202020204" pitchFamily="34" charset="0"/>
            </a:rPr>
            <a:t>Impact</a:t>
          </a:r>
        </a:p>
      </dgm:t>
    </dgm:pt>
    <dgm:pt modelId="{3CD21F08-7B94-4556-A97D-62877F32A053}" type="parTrans" cxnId="{A1EA6C78-A8EE-413D-85B5-9071128679A3}">
      <dgm:prSet/>
      <dgm:spPr/>
      <dgm:t>
        <a:bodyPr/>
        <a:lstStyle/>
        <a:p>
          <a:endParaRPr lang="en-US">
            <a:latin typeface="Century Gothic" panose="020B0502020202020204" pitchFamily="34" charset="0"/>
          </a:endParaRPr>
        </a:p>
      </dgm:t>
    </dgm:pt>
    <dgm:pt modelId="{CED0E779-B673-42E7-A971-36C59B5E8575}" type="sibTrans" cxnId="{A1EA6C78-A8EE-413D-85B5-9071128679A3}">
      <dgm:prSet/>
      <dgm:spPr/>
      <dgm:t>
        <a:bodyPr/>
        <a:lstStyle/>
        <a:p>
          <a:endParaRPr lang="en-US">
            <a:latin typeface="Century Gothic" panose="020B0502020202020204" pitchFamily="34" charset="0"/>
          </a:endParaRPr>
        </a:p>
      </dgm:t>
    </dgm:pt>
    <dgm:pt modelId="{BA6030BB-BFDC-498B-8B04-E824342AE22A}">
      <dgm:prSet custT="1"/>
      <dgm:spPr/>
      <dgm:t>
        <a:bodyPr/>
        <a:lstStyle/>
        <a:p>
          <a:r>
            <a:rPr lang="en-US" sz="1400" dirty="0">
              <a:latin typeface="Century Gothic" panose="020B0502020202020204" pitchFamily="34" charset="0"/>
            </a:rPr>
            <a:t>Program staff</a:t>
          </a:r>
        </a:p>
      </dgm:t>
    </dgm:pt>
    <dgm:pt modelId="{3609D30F-B0BC-41D4-A55C-1D2BBE743342}" type="parTrans" cxnId="{E4589172-BEE8-4AC6-A009-18CC4DF7F23A}">
      <dgm:prSet/>
      <dgm:spPr/>
      <dgm:t>
        <a:bodyPr/>
        <a:lstStyle/>
        <a:p>
          <a:endParaRPr lang="en-US">
            <a:latin typeface="Century Gothic" panose="020B0502020202020204" pitchFamily="34" charset="0"/>
          </a:endParaRPr>
        </a:p>
      </dgm:t>
    </dgm:pt>
    <dgm:pt modelId="{E4CEEBC9-C57A-40E1-9394-7D2B30B309C1}" type="sibTrans" cxnId="{E4589172-BEE8-4AC6-A009-18CC4DF7F23A}">
      <dgm:prSet/>
      <dgm:spPr/>
      <dgm:t>
        <a:bodyPr/>
        <a:lstStyle/>
        <a:p>
          <a:endParaRPr lang="en-US">
            <a:latin typeface="Century Gothic" panose="020B0502020202020204" pitchFamily="34" charset="0"/>
          </a:endParaRPr>
        </a:p>
      </dgm:t>
    </dgm:pt>
    <dgm:pt modelId="{1C55F5F4-D582-4DF8-89F6-A006D96E33F8}">
      <dgm:prSet custT="1"/>
      <dgm:spPr/>
      <dgm:t>
        <a:bodyPr/>
        <a:lstStyle/>
        <a:p>
          <a:r>
            <a:rPr lang="en-ZA" sz="1400" b="0" dirty="0">
              <a:solidFill>
                <a:schemeClr val="tx1"/>
              </a:solidFill>
              <a:latin typeface="Century Gothic" panose="020B0502020202020204" pitchFamily="34" charset="0"/>
            </a:rPr>
            <a:t>Conduct training events for providers</a:t>
          </a:r>
          <a:endParaRPr lang="en-US" sz="1400" dirty="0">
            <a:solidFill>
              <a:schemeClr val="tx1"/>
            </a:solidFill>
            <a:latin typeface="Century Gothic" panose="020B0502020202020204" pitchFamily="34" charset="0"/>
          </a:endParaRPr>
        </a:p>
      </dgm:t>
    </dgm:pt>
    <dgm:pt modelId="{160B5514-F41A-4D0B-A681-4A6037580D59}" type="parTrans" cxnId="{EA59CD47-97CA-41C7-AF18-122718ECEEE2}">
      <dgm:prSet/>
      <dgm:spPr/>
      <dgm:t>
        <a:bodyPr/>
        <a:lstStyle/>
        <a:p>
          <a:endParaRPr lang="en-US">
            <a:latin typeface="Century Gothic" panose="020B0502020202020204" pitchFamily="34" charset="0"/>
          </a:endParaRPr>
        </a:p>
      </dgm:t>
    </dgm:pt>
    <dgm:pt modelId="{58492DB0-D9DC-41E9-BCC5-6AE15E2DCFBD}" type="sibTrans" cxnId="{EA59CD47-97CA-41C7-AF18-122718ECEEE2}">
      <dgm:prSet/>
      <dgm:spPr/>
      <dgm:t>
        <a:bodyPr/>
        <a:lstStyle/>
        <a:p>
          <a:endParaRPr lang="en-US">
            <a:latin typeface="Century Gothic" panose="020B0502020202020204" pitchFamily="34" charset="0"/>
          </a:endParaRPr>
        </a:p>
      </dgm:t>
    </dgm:pt>
    <dgm:pt modelId="{9AE10390-6DB1-4295-8582-507B0193BFAD}">
      <dgm:prSet custT="1"/>
      <dgm:spPr/>
      <dgm:t>
        <a:bodyPr/>
        <a:lstStyle/>
        <a:p>
          <a:r>
            <a:rPr lang="en-ZA" sz="1400" dirty="0">
              <a:solidFill>
                <a:schemeClr val="tx1"/>
              </a:solidFill>
              <a:latin typeface="Century Gothic" panose="020B0502020202020204" pitchFamily="34" charset="0"/>
            </a:rPr>
            <a:t>Providers trained in new clinical techniques</a:t>
          </a:r>
          <a:endParaRPr lang="en-US" sz="1400" dirty="0">
            <a:solidFill>
              <a:schemeClr val="tx1"/>
            </a:solidFill>
            <a:latin typeface="Century Gothic" panose="020B0502020202020204" pitchFamily="34" charset="0"/>
          </a:endParaRPr>
        </a:p>
      </dgm:t>
    </dgm:pt>
    <dgm:pt modelId="{0B390ABF-9205-4DBD-8611-A42AD3CB4989}" type="parTrans" cxnId="{CF91569F-B13F-4193-B0FF-6CF8E22B4D9A}">
      <dgm:prSet/>
      <dgm:spPr/>
      <dgm:t>
        <a:bodyPr/>
        <a:lstStyle/>
        <a:p>
          <a:endParaRPr lang="en-US">
            <a:latin typeface="Century Gothic" panose="020B0502020202020204" pitchFamily="34" charset="0"/>
          </a:endParaRPr>
        </a:p>
      </dgm:t>
    </dgm:pt>
    <dgm:pt modelId="{EB756983-F413-4CEF-AE2B-E4727023361A}" type="sibTrans" cxnId="{CF91569F-B13F-4193-B0FF-6CF8E22B4D9A}">
      <dgm:prSet/>
      <dgm:spPr/>
      <dgm:t>
        <a:bodyPr/>
        <a:lstStyle/>
        <a:p>
          <a:endParaRPr lang="en-US">
            <a:latin typeface="Century Gothic" panose="020B0502020202020204" pitchFamily="34" charset="0"/>
          </a:endParaRPr>
        </a:p>
      </dgm:t>
    </dgm:pt>
    <dgm:pt modelId="{D964B4CF-67C7-4DA7-BC0D-CEF5BC20D79F}">
      <dgm:prSet custT="1"/>
      <dgm:spPr/>
      <dgm:t>
        <a:bodyPr/>
        <a:lstStyle/>
        <a:p>
          <a:r>
            <a:rPr lang="en-ZA" sz="1400" dirty="0">
              <a:solidFill>
                <a:schemeClr val="tx1"/>
              </a:solidFill>
              <a:latin typeface="Century Gothic" panose="020B0502020202020204" pitchFamily="34" charset="0"/>
            </a:rPr>
            <a:t>Increase in </a:t>
          </a:r>
          <a:br>
            <a:rPr lang="en-ZA" sz="1400" dirty="0">
              <a:solidFill>
                <a:schemeClr val="tx1"/>
              </a:solidFill>
              <a:latin typeface="Century Gothic" panose="020B0502020202020204" pitchFamily="34" charset="0"/>
            </a:rPr>
          </a:br>
          <a:r>
            <a:rPr lang="en-ZA" sz="1400" dirty="0">
              <a:solidFill>
                <a:schemeClr val="tx1"/>
              </a:solidFill>
              <a:latin typeface="Century Gothic" panose="020B0502020202020204" pitchFamily="34" charset="0"/>
            </a:rPr>
            <a:t># of clients served by (newly) trained providers</a:t>
          </a:r>
          <a:endParaRPr lang="en-US" sz="1400" dirty="0">
            <a:solidFill>
              <a:schemeClr val="tx1"/>
            </a:solidFill>
            <a:latin typeface="Century Gothic" panose="020B0502020202020204" pitchFamily="34" charset="0"/>
          </a:endParaRPr>
        </a:p>
      </dgm:t>
    </dgm:pt>
    <dgm:pt modelId="{DB99880E-2FA2-4800-A717-C9A59A343C13}" type="parTrans" cxnId="{EFCB689F-F72A-4F2B-9F8D-5FF8C87A3019}">
      <dgm:prSet/>
      <dgm:spPr/>
      <dgm:t>
        <a:bodyPr/>
        <a:lstStyle/>
        <a:p>
          <a:endParaRPr lang="en-US">
            <a:latin typeface="Century Gothic" panose="020B0502020202020204" pitchFamily="34" charset="0"/>
          </a:endParaRPr>
        </a:p>
      </dgm:t>
    </dgm:pt>
    <dgm:pt modelId="{3C8E09E5-AE82-41DF-BC34-1CDC4A4C2BC2}" type="sibTrans" cxnId="{EFCB689F-F72A-4F2B-9F8D-5FF8C87A3019}">
      <dgm:prSet/>
      <dgm:spPr/>
      <dgm:t>
        <a:bodyPr/>
        <a:lstStyle/>
        <a:p>
          <a:endParaRPr lang="en-US">
            <a:latin typeface="Century Gothic" panose="020B0502020202020204" pitchFamily="34" charset="0"/>
          </a:endParaRPr>
        </a:p>
      </dgm:t>
    </dgm:pt>
    <dgm:pt modelId="{CAD4DB78-B10F-46AE-AB08-0A19EAFD63AB}">
      <dgm:prSet custT="1"/>
      <dgm:spPr/>
      <dgm:t>
        <a:bodyPr/>
        <a:lstStyle/>
        <a:p>
          <a:r>
            <a:rPr lang="en-ZA" sz="1400" dirty="0">
              <a:solidFill>
                <a:schemeClr val="tx1"/>
              </a:solidFill>
              <a:latin typeface="Century Gothic" panose="020B0502020202020204" pitchFamily="34" charset="0"/>
            </a:rPr>
            <a:t>Declining morbidity levels in target population</a:t>
          </a:r>
          <a:endParaRPr lang="en-US" sz="1400" dirty="0">
            <a:solidFill>
              <a:schemeClr val="tx1"/>
            </a:solidFill>
            <a:latin typeface="Century Gothic" panose="020B0502020202020204" pitchFamily="34" charset="0"/>
          </a:endParaRPr>
        </a:p>
      </dgm:t>
    </dgm:pt>
    <dgm:pt modelId="{CB5C1ED2-440D-4354-8DF6-CD6186FDF71F}" type="parTrans" cxnId="{2A53AA96-A233-4B60-91B6-B0C29D0A92A3}">
      <dgm:prSet/>
      <dgm:spPr/>
      <dgm:t>
        <a:bodyPr/>
        <a:lstStyle/>
        <a:p>
          <a:endParaRPr lang="en-US">
            <a:latin typeface="Century Gothic" panose="020B0502020202020204" pitchFamily="34" charset="0"/>
          </a:endParaRPr>
        </a:p>
      </dgm:t>
    </dgm:pt>
    <dgm:pt modelId="{4BECEA7B-9BE2-4C1D-854C-6819433ABA76}" type="sibTrans" cxnId="{2A53AA96-A233-4B60-91B6-B0C29D0A92A3}">
      <dgm:prSet/>
      <dgm:spPr/>
      <dgm:t>
        <a:bodyPr/>
        <a:lstStyle/>
        <a:p>
          <a:endParaRPr lang="en-US">
            <a:latin typeface="Century Gothic" panose="020B0502020202020204" pitchFamily="34" charset="0"/>
          </a:endParaRPr>
        </a:p>
      </dgm:t>
    </dgm:pt>
    <dgm:pt modelId="{C25B70F4-6332-459E-B350-7DB6ED0E7399}">
      <dgm:prSet custT="1"/>
      <dgm:spPr/>
      <dgm:t>
        <a:bodyPr/>
        <a:lstStyle/>
        <a:p>
          <a:r>
            <a:rPr lang="en-US" sz="1400" dirty="0">
              <a:latin typeface="Century Gothic" panose="020B0502020202020204" pitchFamily="34" charset="0"/>
            </a:rPr>
            <a:t>Space</a:t>
          </a:r>
        </a:p>
      </dgm:t>
    </dgm:pt>
    <dgm:pt modelId="{5D3D6F42-79B1-403A-B9E5-D19EDAD0D62D}" type="parTrans" cxnId="{80BCDD53-718A-4F91-940A-54677D8C2530}">
      <dgm:prSet/>
      <dgm:spPr/>
      <dgm:t>
        <a:bodyPr/>
        <a:lstStyle/>
        <a:p>
          <a:endParaRPr lang="en-US">
            <a:latin typeface="Century Gothic" panose="020B0502020202020204" pitchFamily="34" charset="0"/>
          </a:endParaRPr>
        </a:p>
      </dgm:t>
    </dgm:pt>
    <dgm:pt modelId="{85A57D42-96E9-4C31-833A-C7F5B4D2D2ED}" type="sibTrans" cxnId="{80BCDD53-718A-4F91-940A-54677D8C2530}">
      <dgm:prSet/>
      <dgm:spPr/>
      <dgm:t>
        <a:bodyPr/>
        <a:lstStyle/>
        <a:p>
          <a:endParaRPr lang="en-US">
            <a:latin typeface="Century Gothic" panose="020B0502020202020204" pitchFamily="34" charset="0"/>
          </a:endParaRPr>
        </a:p>
      </dgm:t>
    </dgm:pt>
    <dgm:pt modelId="{ABF8D905-F5AC-4668-B4C1-1DD723F92B86}">
      <dgm:prSet custT="1"/>
      <dgm:spPr/>
      <dgm:t>
        <a:bodyPr/>
        <a:lstStyle/>
        <a:p>
          <a:r>
            <a:rPr lang="en-US" sz="1400" dirty="0">
              <a:latin typeface="Century Gothic" panose="020B0502020202020204" pitchFamily="34" charset="0"/>
            </a:rPr>
            <a:t>Training materials</a:t>
          </a:r>
        </a:p>
      </dgm:t>
    </dgm:pt>
    <dgm:pt modelId="{ADA3F8B8-59A6-43F8-A478-EFF52BE3200D}" type="parTrans" cxnId="{B777ACDB-DEF1-4ED5-AB25-2D4C835746A5}">
      <dgm:prSet/>
      <dgm:spPr/>
      <dgm:t>
        <a:bodyPr/>
        <a:lstStyle/>
        <a:p>
          <a:endParaRPr lang="en-US">
            <a:latin typeface="Century Gothic" panose="020B0502020202020204" pitchFamily="34" charset="0"/>
          </a:endParaRPr>
        </a:p>
      </dgm:t>
    </dgm:pt>
    <dgm:pt modelId="{2869B03D-87C5-45C2-9648-39A08A86E782}" type="sibTrans" cxnId="{B777ACDB-DEF1-4ED5-AB25-2D4C835746A5}">
      <dgm:prSet/>
      <dgm:spPr/>
      <dgm:t>
        <a:bodyPr/>
        <a:lstStyle/>
        <a:p>
          <a:endParaRPr lang="en-US">
            <a:latin typeface="Century Gothic" panose="020B0502020202020204" pitchFamily="34" charset="0"/>
          </a:endParaRPr>
        </a:p>
      </dgm:t>
    </dgm:pt>
    <dgm:pt modelId="{43A9D5A1-8A83-4187-ACFE-3DD43781FCAC}" type="pres">
      <dgm:prSet presAssocID="{FAFEF991-238D-4BE6-A997-522877A7AE4A}" presName="Name0" presStyleCnt="0">
        <dgm:presLayoutVars>
          <dgm:dir/>
          <dgm:animLvl val="lvl"/>
          <dgm:resizeHandles val="exact"/>
        </dgm:presLayoutVars>
      </dgm:prSet>
      <dgm:spPr/>
    </dgm:pt>
    <dgm:pt modelId="{E909BFD6-7577-4FA2-9D01-A329C885DB75}" type="pres">
      <dgm:prSet presAssocID="{FAFEF991-238D-4BE6-A997-522877A7AE4A}" presName="tSp" presStyleCnt="0"/>
      <dgm:spPr/>
    </dgm:pt>
    <dgm:pt modelId="{840A1D6F-3D6F-46E3-87ED-3EDAF6D692F5}" type="pres">
      <dgm:prSet presAssocID="{FAFEF991-238D-4BE6-A997-522877A7AE4A}" presName="bSp" presStyleCnt="0"/>
      <dgm:spPr/>
    </dgm:pt>
    <dgm:pt modelId="{865D9741-178C-473F-9D70-91507E1926AA}" type="pres">
      <dgm:prSet presAssocID="{FAFEF991-238D-4BE6-A997-522877A7AE4A}" presName="process" presStyleCnt="0"/>
      <dgm:spPr/>
    </dgm:pt>
    <dgm:pt modelId="{A973833B-9FDC-41E3-9DF3-953DE524C024}" type="pres">
      <dgm:prSet presAssocID="{99C9499F-2DF2-4349-B8A3-CAF2D82E3FF7}" presName="composite1" presStyleCnt="0"/>
      <dgm:spPr/>
    </dgm:pt>
    <dgm:pt modelId="{FB67525F-9D5B-45C3-BFA5-E2281B96A1A7}" type="pres">
      <dgm:prSet presAssocID="{99C9499F-2DF2-4349-B8A3-CAF2D82E3FF7}" presName="dummyNode1" presStyleLbl="node1" presStyleIdx="0" presStyleCnt="5"/>
      <dgm:spPr/>
    </dgm:pt>
    <dgm:pt modelId="{FA3D61A2-C277-4F33-9CAD-6F8A1A856491}" type="pres">
      <dgm:prSet presAssocID="{99C9499F-2DF2-4349-B8A3-CAF2D82E3FF7}" presName="childNode1" presStyleLbl="bgAcc1" presStyleIdx="0" presStyleCnt="5" custScaleY="125788">
        <dgm:presLayoutVars>
          <dgm:bulletEnabled val="1"/>
        </dgm:presLayoutVars>
      </dgm:prSet>
      <dgm:spPr/>
    </dgm:pt>
    <dgm:pt modelId="{C194771F-939D-46DD-9B14-F2ACA36DCAB8}" type="pres">
      <dgm:prSet presAssocID="{99C9499F-2DF2-4349-B8A3-CAF2D82E3FF7}" presName="childNode1tx" presStyleLbl="bgAcc1" presStyleIdx="0" presStyleCnt="5">
        <dgm:presLayoutVars>
          <dgm:bulletEnabled val="1"/>
        </dgm:presLayoutVars>
      </dgm:prSet>
      <dgm:spPr/>
    </dgm:pt>
    <dgm:pt modelId="{4C3D9A19-E4C1-4434-B541-6A2077B7CED2}" type="pres">
      <dgm:prSet presAssocID="{99C9499F-2DF2-4349-B8A3-CAF2D82E3FF7}" presName="parentNode1" presStyleLbl="node1" presStyleIdx="0" presStyleCnt="5">
        <dgm:presLayoutVars>
          <dgm:chMax val="1"/>
          <dgm:bulletEnabled val="1"/>
        </dgm:presLayoutVars>
      </dgm:prSet>
      <dgm:spPr/>
    </dgm:pt>
    <dgm:pt modelId="{505524F3-8065-40DD-B63E-97B4655DC0A5}" type="pres">
      <dgm:prSet presAssocID="{99C9499F-2DF2-4349-B8A3-CAF2D82E3FF7}" presName="connSite1" presStyleCnt="0"/>
      <dgm:spPr/>
    </dgm:pt>
    <dgm:pt modelId="{553BA14F-3834-48F2-87E2-62F46C18C702}" type="pres">
      <dgm:prSet presAssocID="{BB730E15-4785-4377-8DBA-7044666BCB4B}" presName="Name9" presStyleLbl="sibTrans2D1" presStyleIdx="0" presStyleCnt="4"/>
      <dgm:spPr/>
    </dgm:pt>
    <dgm:pt modelId="{36C96FDE-A079-48C3-9876-8251339C222A}" type="pres">
      <dgm:prSet presAssocID="{7E756707-0BDE-4683-820E-6F98EB7740BF}" presName="composite2" presStyleCnt="0"/>
      <dgm:spPr/>
    </dgm:pt>
    <dgm:pt modelId="{0DA85713-6827-43B9-BBEB-6A2A66AEB8F0}" type="pres">
      <dgm:prSet presAssocID="{7E756707-0BDE-4683-820E-6F98EB7740BF}" presName="dummyNode2" presStyleLbl="node1" presStyleIdx="0" presStyleCnt="5"/>
      <dgm:spPr/>
    </dgm:pt>
    <dgm:pt modelId="{5D052D1C-3DA0-44FF-A0CC-9FCD50E122EC}" type="pres">
      <dgm:prSet presAssocID="{7E756707-0BDE-4683-820E-6F98EB7740BF}" presName="childNode2" presStyleLbl="bgAcc1" presStyleIdx="1" presStyleCnt="5" custScaleY="118609">
        <dgm:presLayoutVars>
          <dgm:bulletEnabled val="1"/>
        </dgm:presLayoutVars>
      </dgm:prSet>
      <dgm:spPr/>
    </dgm:pt>
    <dgm:pt modelId="{DD28BBC8-AAEF-48A5-9847-3D6BB2FFD917}" type="pres">
      <dgm:prSet presAssocID="{7E756707-0BDE-4683-820E-6F98EB7740BF}" presName="childNode2tx" presStyleLbl="bgAcc1" presStyleIdx="1" presStyleCnt="5">
        <dgm:presLayoutVars>
          <dgm:bulletEnabled val="1"/>
        </dgm:presLayoutVars>
      </dgm:prSet>
      <dgm:spPr/>
    </dgm:pt>
    <dgm:pt modelId="{6163CD5B-62AB-4478-A1E0-EA0CB1CCC4CE}" type="pres">
      <dgm:prSet presAssocID="{7E756707-0BDE-4683-820E-6F98EB7740BF}" presName="parentNode2" presStyleLbl="node1" presStyleIdx="1" presStyleCnt="5">
        <dgm:presLayoutVars>
          <dgm:chMax val="0"/>
          <dgm:bulletEnabled val="1"/>
        </dgm:presLayoutVars>
      </dgm:prSet>
      <dgm:spPr/>
    </dgm:pt>
    <dgm:pt modelId="{D8C02E2C-637E-4598-B93D-47AC5544C8A3}" type="pres">
      <dgm:prSet presAssocID="{7E756707-0BDE-4683-820E-6F98EB7740BF}" presName="connSite2" presStyleCnt="0"/>
      <dgm:spPr/>
    </dgm:pt>
    <dgm:pt modelId="{E33A6364-17E9-4152-8149-08CEBF7EF638}" type="pres">
      <dgm:prSet presAssocID="{509C24A9-A702-424B-AD03-9D3D5ED05611}" presName="Name18" presStyleLbl="sibTrans2D1" presStyleIdx="1" presStyleCnt="4"/>
      <dgm:spPr/>
    </dgm:pt>
    <dgm:pt modelId="{2E03A197-FA4E-4E21-90C7-8A1CE29565EB}" type="pres">
      <dgm:prSet presAssocID="{71105889-ECA8-4AEA-BFC0-F588CEA9505C}" presName="composite1" presStyleCnt="0"/>
      <dgm:spPr/>
    </dgm:pt>
    <dgm:pt modelId="{7C5BD584-7B72-4525-9171-8343824D40DD}" type="pres">
      <dgm:prSet presAssocID="{71105889-ECA8-4AEA-BFC0-F588CEA9505C}" presName="dummyNode1" presStyleLbl="node1" presStyleIdx="1" presStyleCnt="5"/>
      <dgm:spPr/>
    </dgm:pt>
    <dgm:pt modelId="{B68372BD-D33E-4ECC-B013-C032338FE310}" type="pres">
      <dgm:prSet presAssocID="{71105889-ECA8-4AEA-BFC0-F588CEA9505C}" presName="childNode1" presStyleLbl="bgAcc1" presStyleIdx="2" presStyleCnt="5" custScaleY="126055">
        <dgm:presLayoutVars>
          <dgm:bulletEnabled val="1"/>
        </dgm:presLayoutVars>
      </dgm:prSet>
      <dgm:spPr/>
    </dgm:pt>
    <dgm:pt modelId="{E11290DB-7742-413D-892D-FB680E952508}" type="pres">
      <dgm:prSet presAssocID="{71105889-ECA8-4AEA-BFC0-F588CEA9505C}" presName="childNode1tx" presStyleLbl="bgAcc1" presStyleIdx="2" presStyleCnt="5">
        <dgm:presLayoutVars>
          <dgm:bulletEnabled val="1"/>
        </dgm:presLayoutVars>
      </dgm:prSet>
      <dgm:spPr/>
    </dgm:pt>
    <dgm:pt modelId="{54085DBB-877C-4CC2-95B1-6E155EF7B1DE}" type="pres">
      <dgm:prSet presAssocID="{71105889-ECA8-4AEA-BFC0-F588CEA9505C}" presName="parentNode1" presStyleLbl="node1" presStyleIdx="2" presStyleCnt="5">
        <dgm:presLayoutVars>
          <dgm:chMax val="1"/>
          <dgm:bulletEnabled val="1"/>
        </dgm:presLayoutVars>
      </dgm:prSet>
      <dgm:spPr/>
    </dgm:pt>
    <dgm:pt modelId="{B865E560-6D16-482B-8872-313801878069}" type="pres">
      <dgm:prSet presAssocID="{71105889-ECA8-4AEA-BFC0-F588CEA9505C}" presName="connSite1" presStyleCnt="0"/>
      <dgm:spPr/>
    </dgm:pt>
    <dgm:pt modelId="{819BEBA8-C7F7-4FAB-9B43-3E1C606528FB}" type="pres">
      <dgm:prSet presAssocID="{B3A62233-DB5E-4EEF-8F68-029946FB3245}" presName="Name9" presStyleLbl="sibTrans2D1" presStyleIdx="2" presStyleCnt="4"/>
      <dgm:spPr/>
    </dgm:pt>
    <dgm:pt modelId="{641DA7E0-F231-4F99-AAA6-7A5EFF300716}" type="pres">
      <dgm:prSet presAssocID="{16F8994F-E955-44E1-98AD-E195B006A9DA}" presName="composite2" presStyleCnt="0"/>
      <dgm:spPr/>
    </dgm:pt>
    <dgm:pt modelId="{DFFDA2C1-E437-4B67-8C7F-A9B0801CCAD4}" type="pres">
      <dgm:prSet presAssocID="{16F8994F-E955-44E1-98AD-E195B006A9DA}" presName="dummyNode2" presStyleLbl="node1" presStyleIdx="2" presStyleCnt="5"/>
      <dgm:spPr/>
    </dgm:pt>
    <dgm:pt modelId="{DF871A8D-30AB-47B4-85AE-442F17521635}" type="pres">
      <dgm:prSet presAssocID="{16F8994F-E955-44E1-98AD-E195B006A9DA}" presName="childNode2" presStyleLbl="bgAcc1" presStyleIdx="3" presStyleCnt="5" custScaleY="129967">
        <dgm:presLayoutVars>
          <dgm:bulletEnabled val="1"/>
        </dgm:presLayoutVars>
      </dgm:prSet>
      <dgm:spPr/>
    </dgm:pt>
    <dgm:pt modelId="{767696CC-3A65-49AF-8678-52330E823187}" type="pres">
      <dgm:prSet presAssocID="{16F8994F-E955-44E1-98AD-E195B006A9DA}" presName="childNode2tx" presStyleLbl="bgAcc1" presStyleIdx="3" presStyleCnt="5">
        <dgm:presLayoutVars>
          <dgm:bulletEnabled val="1"/>
        </dgm:presLayoutVars>
      </dgm:prSet>
      <dgm:spPr/>
    </dgm:pt>
    <dgm:pt modelId="{F4CAA9BC-0B82-491F-BEF4-EE1BCFDEFE2A}" type="pres">
      <dgm:prSet presAssocID="{16F8994F-E955-44E1-98AD-E195B006A9DA}" presName="parentNode2" presStyleLbl="node1" presStyleIdx="3" presStyleCnt="5">
        <dgm:presLayoutVars>
          <dgm:chMax val="0"/>
          <dgm:bulletEnabled val="1"/>
        </dgm:presLayoutVars>
      </dgm:prSet>
      <dgm:spPr/>
    </dgm:pt>
    <dgm:pt modelId="{F13A596B-FE47-4A5D-9E05-193929B73C3D}" type="pres">
      <dgm:prSet presAssocID="{16F8994F-E955-44E1-98AD-E195B006A9DA}" presName="connSite2" presStyleCnt="0"/>
      <dgm:spPr/>
    </dgm:pt>
    <dgm:pt modelId="{219A9A94-D899-468B-8C04-C6C6A6A9643F}" type="pres">
      <dgm:prSet presAssocID="{1B030EF6-EC96-4B1D-AAD4-3D4F03207B73}" presName="Name18" presStyleLbl="sibTrans2D1" presStyleIdx="3" presStyleCnt="4"/>
      <dgm:spPr/>
    </dgm:pt>
    <dgm:pt modelId="{18F59314-AEB9-431D-AA91-CA65F1BDF2A6}" type="pres">
      <dgm:prSet presAssocID="{339FEFD9-7231-43D2-8344-CC2942C2D773}" presName="composite1" presStyleCnt="0"/>
      <dgm:spPr/>
    </dgm:pt>
    <dgm:pt modelId="{0B888F81-3165-4AC3-B438-6DC344ACE871}" type="pres">
      <dgm:prSet presAssocID="{339FEFD9-7231-43D2-8344-CC2942C2D773}" presName="dummyNode1" presStyleLbl="node1" presStyleIdx="3" presStyleCnt="5"/>
      <dgm:spPr/>
    </dgm:pt>
    <dgm:pt modelId="{BE626531-2BC1-4065-B797-B621E80BBB61}" type="pres">
      <dgm:prSet presAssocID="{339FEFD9-7231-43D2-8344-CC2942C2D773}" presName="childNode1" presStyleLbl="bgAcc1" presStyleIdx="4" presStyleCnt="5" custScaleY="125788">
        <dgm:presLayoutVars>
          <dgm:bulletEnabled val="1"/>
        </dgm:presLayoutVars>
      </dgm:prSet>
      <dgm:spPr/>
    </dgm:pt>
    <dgm:pt modelId="{1EA12072-7858-4E5B-BEBE-250A78484FE6}" type="pres">
      <dgm:prSet presAssocID="{339FEFD9-7231-43D2-8344-CC2942C2D773}" presName="childNode1tx" presStyleLbl="bgAcc1" presStyleIdx="4" presStyleCnt="5">
        <dgm:presLayoutVars>
          <dgm:bulletEnabled val="1"/>
        </dgm:presLayoutVars>
      </dgm:prSet>
      <dgm:spPr/>
    </dgm:pt>
    <dgm:pt modelId="{A5EFE404-E046-40AF-AAD2-BBB883F26107}" type="pres">
      <dgm:prSet presAssocID="{339FEFD9-7231-43D2-8344-CC2942C2D773}" presName="parentNode1" presStyleLbl="node1" presStyleIdx="4" presStyleCnt="5">
        <dgm:presLayoutVars>
          <dgm:chMax val="1"/>
          <dgm:bulletEnabled val="1"/>
        </dgm:presLayoutVars>
      </dgm:prSet>
      <dgm:spPr/>
    </dgm:pt>
    <dgm:pt modelId="{89D49DCD-EE10-4155-A8EF-434B4A55D80D}" type="pres">
      <dgm:prSet presAssocID="{339FEFD9-7231-43D2-8344-CC2942C2D773}" presName="connSite1" presStyleCnt="0"/>
      <dgm:spPr/>
    </dgm:pt>
  </dgm:ptLst>
  <dgm:cxnLst>
    <dgm:cxn modelId="{EDC6F900-4CA9-4BE2-A43D-A525EFB56A26}" type="presOf" srcId="{ABF8D905-F5AC-4668-B4C1-1DD723F92B86}" destId="{FA3D61A2-C277-4F33-9CAD-6F8A1A856491}" srcOrd="0" destOrd="2" presId="urn:microsoft.com/office/officeart/2005/8/layout/hProcess4"/>
    <dgm:cxn modelId="{283EA80C-DF4F-4C95-B6CB-0580F3819BFE}" type="presOf" srcId="{BA6030BB-BFDC-498B-8B04-E824342AE22A}" destId="{C194771F-939D-46DD-9B14-F2ACA36DCAB8}" srcOrd="1" destOrd="0" presId="urn:microsoft.com/office/officeart/2005/8/layout/hProcess4"/>
    <dgm:cxn modelId="{E22BDE0E-8A51-4C3F-B86E-245366A03FEF}" type="presOf" srcId="{1C55F5F4-D582-4DF8-89F6-A006D96E33F8}" destId="{DD28BBC8-AAEF-48A5-9847-3D6BB2FFD917}" srcOrd="1" destOrd="0" presId="urn:microsoft.com/office/officeart/2005/8/layout/hProcess4"/>
    <dgm:cxn modelId="{ACC8CE10-C65B-4BBB-B524-AB4E53E0A700}" type="presOf" srcId="{BA6030BB-BFDC-498B-8B04-E824342AE22A}" destId="{FA3D61A2-C277-4F33-9CAD-6F8A1A856491}" srcOrd="0" destOrd="0" presId="urn:microsoft.com/office/officeart/2005/8/layout/hProcess4"/>
    <dgm:cxn modelId="{5EAECA34-FCE2-4BA4-992B-7BD833930195}" type="presOf" srcId="{99C9499F-2DF2-4349-B8A3-CAF2D82E3FF7}" destId="{4C3D9A19-E4C1-4434-B541-6A2077B7CED2}" srcOrd="0" destOrd="0" presId="urn:microsoft.com/office/officeart/2005/8/layout/hProcess4"/>
    <dgm:cxn modelId="{3D04ED3F-0070-485E-AD43-64D382828233}" type="presOf" srcId="{9AE10390-6DB1-4295-8582-507B0193BFAD}" destId="{B68372BD-D33E-4ECC-B013-C032338FE310}" srcOrd="0" destOrd="0" presId="urn:microsoft.com/office/officeart/2005/8/layout/hProcess4"/>
    <dgm:cxn modelId="{F2611740-FDE1-478A-BF54-58822A4A96D9}" type="presOf" srcId="{CAD4DB78-B10F-46AE-AB08-0A19EAFD63AB}" destId="{BE626531-2BC1-4065-B797-B621E80BBB61}" srcOrd="0" destOrd="0" presId="urn:microsoft.com/office/officeart/2005/8/layout/hProcess4"/>
    <dgm:cxn modelId="{3C3A3240-4EBD-4FF5-9CF0-4A232CDABF86}" type="presOf" srcId="{16F8994F-E955-44E1-98AD-E195B006A9DA}" destId="{F4CAA9BC-0B82-491F-BEF4-EE1BCFDEFE2A}" srcOrd="0" destOrd="0" presId="urn:microsoft.com/office/officeart/2005/8/layout/hProcess4"/>
    <dgm:cxn modelId="{D277405C-6D95-4B47-9BA8-E68D3E8886F3}" type="presOf" srcId="{1B030EF6-EC96-4B1D-AAD4-3D4F03207B73}" destId="{219A9A94-D899-468B-8C04-C6C6A6A9643F}" srcOrd="0" destOrd="0" presId="urn:microsoft.com/office/officeart/2005/8/layout/hProcess4"/>
    <dgm:cxn modelId="{98DB7361-9C89-4444-AF5A-192A635804B8}" srcId="{FAFEF991-238D-4BE6-A997-522877A7AE4A}" destId="{99C9499F-2DF2-4349-B8A3-CAF2D82E3FF7}" srcOrd="0" destOrd="0" parTransId="{BE588234-633E-4179-A498-4EB107ED5BB4}" sibTransId="{BB730E15-4785-4377-8DBA-7044666BCB4B}"/>
    <dgm:cxn modelId="{FD458F42-3457-4007-A8C9-0917795689D8}" type="presOf" srcId="{D964B4CF-67C7-4DA7-BC0D-CEF5BC20D79F}" destId="{DF871A8D-30AB-47B4-85AE-442F17521635}" srcOrd="0" destOrd="0" presId="urn:microsoft.com/office/officeart/2005/8/layout/hProcess4"/>
    <dgm:cxn modelId="{EA59CD47-97CA-41C7-AF18-122718ECEEE2}" srcId="{7E756707-0BDE-4683-820E-6F98EB7740BF}" destId="{1C55F5F4-D582-4DF8-89F6-A006D96E33F8}" srcOrd="0" destOrd="0" parTransId="{160B5514-F41A-4D0B-A681-4A6037580D59}" sibTransId="{58492DB0-D9DC-41E9-BCC5-6AE15E2DCFBD}"/>
    <dgm:cxn modelId="{54ABE970-8BD4-4745-B34A-C23CD9A98C73}" srcId="{FAFEF991-238D-4BE6-A997-522877A7AE4A}" destId="{16F8994F-E955-44E1-98AD-E195B006A9DA}" srcOrd="3" destOrd="0" parTransId="{2E017C54-F65B-44AC-B31F-05C846C8221C}" sibTransId="{1B030EF6-EC96-4B1D-AAD4-3D4F03207B73}"/>
    <dgm:cxn modelId="{E4589172-BEE8-4AC6-A009-18CC4DF7F23A}" srcId="{99C9499F-2DF2-4349-B8A3-CAF2D82E3FF7}" destId="{BA6030BB-BFDC-498B-8B04-E824342AE22A}" srcOrd="0" destOrd="0" parTransId="{3609D30F-B0BC-41D4-A55C-1D2BBE743342}" sibTransId="{E4CEEBC9-C57A-40E1-9394-7D2B30B309C1}"/>
    <dgm:cxn modelId="{80BCDD53-718A-4F91-940A-54677D8C2530}" srcId="{99C9499F-2DF2-4349-B8A3-CAF2D82E3FF7}" destId="{C25B70F4-6332-459E-B350-7DB6ED0E7399}" srcOrd="1" destOrd="0" parTransId="{5D3D6F42-79B1-403A-B9E5-D19EDAD0D62D}" sibTransId="{85A57D42-96E9-4C31-833A-C7F5B4D2D2ED}"/>
    <dgm:cxn modelId="{37451976-C782-4FC2-835D-4F592ED00761}" type="presOf" srcId="{509C24A9-A702-424B-AD03-9D3D5ED05611}" destId="{E33A6364-17E9-4152-8149-08CEBF7EF638}" srcOrd="0" destOrd="0" presId="urn:microsoft.com/office/officeart/2005/8/layout/hProcess4"/>
    <dgm:cxn modelId="{A1EA6C78-A8EE-413D-85B5-9071128679A3}" srcId="{FAFEF991-238D-4BE6-A997-522877A7AE4A}" destId="{339FEFD9-7231-43D2-8344-CC2942C2D773}" srcOrd="4" destOrd="0" parTransId="{3CD21F08-7B94-4556-A97D-62877F32A053}" sibTransId="{CED0E779-B673-42E7-A971-36C59B5E8575}"/>
    <dgm:cxn modelId="{6BB4667A-0D19-49E7-B97F-D46AF5E5C27F}" srcId="{FAFEF991-238D-4BE6-A997-522877A7AE4A}" destId="{7E756707-0BDE-4683-820E-6F98EB7740BF}" srcOrd="1" destOrd="0" parTransId="{1518B329-04CB-4A7B-952D-2976F09538C5}" sibTransId="{509C24A9-A702-424B-AD03-9D3D5ED05611}"/>
    <dgm:cxn modelId="{EC2DC38E-6D65-4FD5-9EA7-D49CE88CC157}" type="presOf" srcId="{71105889-ECA8-4AEA-BFC0-F588CEA9505C}" destId="{54085DBB-877C-4CC2-95B1-6E155EF7B1DE}" srcOrd="0" destOrd="0" presId="urn:microsoft.com/office/officeart/2005/8/layout/hProcess4"/>
    <dgm:cxn modelId="{5BA7E890-470B-4DB0-B910-AB3BBAE2D8EE}" type="presOf" srcId="{C25B70F4-6332-459E-B350-7DB6ED0E7399}" destId="{FA3D61A2-C277-4F33-9CAD-6F8A1A856491}" srcOrd="0" destOrd="1" presId="urn:microsoft.com/office/officeart/2005/8/layout/hProcess4"/>
    <dgm:cxn modelId="{C390B295-267A-45F3-969D-47B6E2EEBDA3}" type="presOf" srcId="{7E756707-0BDE-4683-820E-6F98EB7740BF}" destId="{6163CD5B-62AB-4478-A1E0-EA0CB1CCC4CE}" srcOrd="0" destOrd="0" presId="urn:microsoft.com/office/officeart/2005/8/layout/hProcess4"/>
    <dgm:cxn modelId="{2A53AA96-A233-4B60-91B6-B0C29D0A92A3}" srcId="{339FEFD9-7231-43D2-8344-CC2942C2D773}" destId="{CAD4DB78-B10F-46AE-AB08-0A19EAFD63AB}" srcOrd="0" destOrd="0" parTransId="{CB5C1ED2-440D-4354-8DF6-CD6186FDF71F}" sibTransId="{4BECEA7B-9BE2-4C1D-854C-6819433ABA76}"/>
    <dgm:cxn modelId="{EFCB689F-F72A-4F2B-9F8D-5FF8C87A3019}" srcId="{16F8994F-E955-44E1-98AD-E195B006A9DA}" destId="{D964B4CF-67C7-4DA7-BC0D-CEF5BC20D79F}" srcOrd="0" destOrd="0" parTransId="{DB99880E-2FA2-4800-A717-C9A59A343C13}" sibTransId="{3C8E09E5-AE82-41DF-BC34-1CDC4A4C2BC2}"/>
    <dgm:cxn modelId="{CF91569F-B13F-4193-B0FF-6CF8E22B4D9A}" srcId="{71105889-ECA8-4AEA-BFC0-F588CEA9505C}" destId="{9AE10390-6DB1-4295-8582-507B0193BFAD}" srcOrd="0" destOrd="0" parTransId="{0B390ABF-9205-4DBD-8611-A42AD3CB4989}" sibTransId="{EB756983-F413-4CEF-AE2B-E4727023361A}"/>
    <dgm:cxn modelId="{73F86EA8-B7E2-4A43-B1C2-777C53855975}" type="presOf" srcId="{ABF8D905-F5AC-4668-B4C1-1DD723F92B86}" destId="{C194771F-939D-46DD-9B14-F2ACA36DCAB8}" srcOrd="1" destOrd="2" presId="urn:microsoft.com/office/officeart/2005/8/layout/hProcess4"/>
    <dgm:cxn modelId="{43FB98BE-DCBE-40F0-ADB1-A16DEF2111E8}" type="presOf" srcId="{9AE10390-6DB1-4295-8582-507B0193BFAD}" destId="{E11290DB-7742-413D-892D-FB680E952508}" srcOrd="1" destOrd="0" presId="urn:microsoft.com/office/officeart/2005/8/layout/hProcess4"/>
    <dgm:cxn modelId="{340CABC1-D3B9-4284-88B9-63EBFE6E30EF}" type="presOf" srcId="{B3A62233-DB5E-4EEF-8F68-029946FB3245}" destId="{819BEBA8-C7F7-4FAB-9B43-3E1C606528FB}" srcOrd="0" destOrd="0" presId="urn:microsoft.com/office/officeart/2005/8/layout/hProcess4"/>
    <dgm:cxn modelId="{B1860ECC-AF00-4B3A-9121-6C5ED428B5FA}" type="presOf" srcId="{C25B70F4-6332-459E-B350-7DB6ED0E7399}" destId="{C194771F-939D-46DD-9B14-F2ACA36DCAB8}" srcOrd="1" destOrd="1" presId="urn:microsoft.com/office/officeart/2005/8/layout/hProcess4"/>
    <dgm:cxn modelId="{7AB6D7CE-B9DC-4D85-903A-87D935A5C364}" type="presOf" srcId="{CAD4DB78-B10F-46AE-AB08-0A19EAFD63AB}" destId="{1EA12072-7858-4E5B-BEBE-250A78484FE6}" srcOrd="1" destOrd="0" presId="urn:microsoft.com/office/officeart/2005/8/layout/hProcess4"/>
    <dgm:cxn modelId="{096956D0-2E58-4F97-ABBB-6565DE5BBCBE}" type="presOf" srcId="{D964B4CF-67C7-4DA7-BC0D-CEF5BC20D79F}" destId="{767696CC-3A65-49AF-8678-52330E823187}" srcOrd="1" destOrd="0" presId="urn:microsoft.com/office/officeart/2005/8/layout/hProcess4"/>
    <dgm:cxn modelId="{DF73DFD1-5FA7-4EE6-8757-E89917301CB6}" type="presOf" srcId="{BB730E15-4785-4377-8DBA-7044666BCB4B}" destId="{553BA14F-3834-48F2-87E2-62F46C18C702}" srcOrd="0" destOrd="0" presId="urn:microsoft.com/office/officeart/2005/8/layout/hProcess4"/>
    <dgm:cxn modelId="{8F43F6D1-08DA-490F-94C2-A790CAA46901}" type="presOf" srcId="{FAFEF991-238D-4BE6-A997-522877A7AE4A}" destId="{43A9D5A1-8A83-4187-ACFE-3DD43781FCAC}" srcOrd="0" destOrd="0" presId="urn:microsoft.com/office/officeart/2005/8/layout/hProcess4"/>
    <dgm:cxn modelId="{032550D6-DFAF-445E-82A3-5BA1669AF06F}" type="presOf" srcId="{1C55F5F4-D582-4DF8-89F6-A006D96E33F8}" destId="{5D052D1C-3DA0-44FF-A0CC-9FCD50E122EC}" srcOrd="0" destOrd="0" presId="urn:microsoft.com/office/officeart/2005/8/layout/hProcess4"/>
    <dgm:cxn modelId="{B777ACDB-DEF1-4ED5-AB25-2D4C835746A5}" srcId="{99C9499F-2DF2-4349-B8A3-CAF2D82E3FF7}" destId="{ABF8D905-F5AC-4668-B4C1-1DD723F92B86}" srcOrd="2" destOrd="0" parTransId="{ADA3F8B8-59A6-43F8-A478-EFF52BE3200D}" sibTransId="{2869B03D-87C5-45C2-9648-39A08A86E782}"/>
    <dgm:cxn modelId="{2FEA57F4-000A-40EF-A114-B8CCCF9EA19A}" srcId="{FAFEF991-238D-4BE6-A997-522877A7AE4A}" destId="{71105889-ECA8-4AEA-BFC0-F588CEA9505C}" srcOrd="2" destOrd="0" parTransId="{57B0E35D-34D5-452F-99AD-3C3D5D6C82B3}" sibTransId="{B3A62233-DB5E-4EEF-8F68-029946FB3245}"/>
    <dgm:cxn modelId="{DFB28FF9-8792-457F-94AD-F6F36982406C}" type="presOf" srcId="{339FEFD9-7231-43D2-8344-CC2942C2D773}" destId="{A5EFE404-E046-40AF-AAD2-BBB883F26107}" srcOrd="0" destOrd="0" presId="urn:microsoft.com/office/officeart/2005/8/layout/hProcess4"/>
    <dgm:cxn modelId="{6EFD9B4B-62E1-406C-8C5A-97206AD0AFDA}" type="presParOf" srcId="{43A9D5A1-8A83-4187-ACFE-3DD43781FCAC}" destId="{E909BFD6-7577-4FA2-9D01-A329C885DB75}" srcOrd="0" destOrd="0" presId="urn:microsoft.com/office/officeart/2005/8/layout/hProcess4"/>
    <dgm:cxn modelId="{FF6A3459-96AF-4DC7-A2EF-9DC9839A15A2}" type="presParOf" srcId="{43A9D5A1-8A83-4187-ACFE-3DD43781FCAC}" destId="{840A1D6F-3D6F-46E3-87ED-3EDAF6D692F5}" srcOrd="1" destOrd="0" presId="urn:microsoft.com/office/officeart/2005/8/layout/hProcess4"/>
    <dgm:cxn modelId="{E93C7DE7-D628-420B-9F84-150D91924F1A}" type="presParOf" srcId="{43A9D5A1-8A83-4187-ACFE-3DD43781FCAC}" destId="{865D9741-178C-473F-9D70-91507E1926AA}" srcOrd="2" destOrd="0" presId="urn:microsoft.com/office/officeart/2005/8/layout/hProcess4"/>
    <dgm:cxn modelId="{4F6D6557-BBD7-4C4A-AA3B-4E19EB7D774C}" type="presParOf" srcId="{865D9741-178C-473F-9D70-91507E1926AA}" destId="{A973833B-9FDC-41E3-9DF3-953DE524C024}" srcOrd="0" destOrd="0" presId="urn:microsoft.com/office/officeart/2005/8/layout/hProcess4"/>
    <dgm:cxn modelId="{8780E0FF-C678-4ABF-8BA7-A24C0588F912}" type="presParOf" srcId="{A973833B-9FDC-41E3-9DF3-953DE524C024}" destId="{FB67525F-9D5B-45C3-BFA5-E2281B96A1A7}" srcOrd="0" destOrd="0" presId="urn:microsoft.com/office/officeart/2005/8/layout/hProcess4"/>
    <dgm:cxn modelId="{AACFDD55-57A9-4A7F-83FD-94D435244073}" type="presParOf" srcId="{A973833B-9FDC-41E3-9DF3-953DE524C024}" destId="{FA3D61A2-C277-4F33-9CAD-6F8A1A856491}" srcOrd="1" destOrd="0" presId="urn:microsoft.com/office/officeart/2005/8/layout/hProcess4"/>
    <dgm:cxn modelId="{E79B5438-CD9C-405C-B6E5-F2A04F3948CF}" type="presParOf" srcId="{A973833B-9FDC-41E3-9DF3-953DE524C024}" destId="{C194771F-939D-46DD-9B14-F2ACA36DCAB8}" srcOrd="2" destOrd="0" presId="urn:microsoft.com/office/officeart/2005/8/layout/hProcess4"/>
    <dgm:cxn modelId="{3A1BD2CE-F288-4AF3-98EA-DB623575A72A}" type="presParOf" srcId="{A973833B-9FDC-41E3-9DF3-953DE524C024}" destId="{4C3D9A19-E4C1-4434-B541-6A2077B7CED2}" srcOrd="3" destOrd="0" presId="urn:microsoft.com/office/officeart/2005/8/layout/hProcess4"/>
    <dgm:cxn modelId="{D571EF28-0699-44E8-9C1F-C57BEEE76A7C}" type="presParOf" srcId="{A973833B-9FDC-41E3-9DF3-953DE524C024}" destId="{505524F3-8065-40DD-B63E-97B4655DC0A5}" srcOrd="4" destOrd="0" presId="urn:microsoft.com/office/officeart/2005/8/layout/hProcess4"/>
    <dgm:cxn modelId="{4E710447-6597-454A-9C4D-6D990BDC3C86}" type="presParOf" srcId="{865D9741-178C-473F-9D70-91507E1926AA}" destId="{553BA14F-3834-48F2-87E2-62F46C18C702}" srcOrd="1" destOrd="0" presId="urn:microsoft.com/office/officeart/2005/8/layout/hProcess4"/>
    <dgm:cxn modelId="{30A931E2-4A2C-4BA2-9E17-BF3DADA9753F}" type="presParOf" srcId="{865D9741-178C-473F-9D70-91507E1926AA}" destId="{36C96FDE-A079-48C3-9876-8251339C222A}" srcOrd="2" destOrd="0" presId="urn:microsoft.com/office/officeart/2005/8/layout/hProcess4"/>
    <dgm:cxn modelId="{9F137194-7F42-4A3C-B895-FC543FA8E368}" type="presParOf" srcId="{36C96FDE-A079-48C3-9876-8251339C222A}" destId="{0DA85713-6827-43B9-BBEB-6A2A66AEB8F0}" srcOrd="0" destOrd="0" presId="urn:microsoft.com/office/officeart/2005/8/layout/hProcess4"/>
    <dgm:cxn modelId="{57CE7D7F-1172-480C-9A11-D62C91478194}" type="presParOf" srcId="{36C96FDE-A079-48C3-9876-8251339C222A}" destId="{5D052D1C-3DA0-44FF-A0CC-9FCD50E122EC}" srcOrd="1" destOrd="0" presId="urn:microsoft.com/office/officeart/2005/8/layout/hProcess4"/>
    <dgm:cxn modelId="{3A34982E-92F2-4945-B987-A2C0EFE462DC}" type="presParOf" srcId="{36C96FDE-A079-48C3-9876-8251339C222A}" destId="{DD28BBC8-AAEF-48A5-9847-3D6BB2FFD917}" srcOrd="2" destOrd="0" presId="urn:microsoft.com/office/officeart/2005/8/layout/hProcess4"/>
    <dgm:cxn modelId="{972EE9CF-7E69-4FEE-9A47-F667D9F38B26}" type="presParOf" srcId="{36C96FDE-A079-48C3-9876-8251339C222A}" destId="{6163CD5B-62AB-4478-A1E0-EA0CB1CCC4CE}" srcOrd="3" destOrd="0" presId="urn:microsoft.com/office/officeart/2005/8/layout/hProcess4"/>
    <dgm:cxn modelId="{3DD08E1D-756F-4B53-B224-B57DA9503CF3}" type="presParOf" srcId="{36C96FDE-A079-48C3-9876-8251339C222A}" destId="{D8C02E2C-637E-4598-B93D-47AC5544C8A3}" srcOrd="4" destOrd="0" presId="urn:microsoft.com/office/officeart/2005/8/layout/hProcess4"/>
    <dgm:cxn modelId="{9C17941A-22BA-4507-9BCB-0FE01D03DC72}" type="presParOf" srcId="{865D9741-178C-473F-9D70-91507E1926AA}" destId="{E33A6364-17E9-4152-8149-08CEBF7EF638}" srcOrd="3" destOrd="0" presId="urn:microsoft.com/office/officeart/2005/8/layout/hProcess4"/>
    <dgm:cxn modelId="{F8004C1F-C066-4CE3-AAD9-14048190827E}" type="presParOf" srcId="{865D9741-178C-473F-9D70-91507E1926AA}" destId="{2E03A197-FA4E-4E21-90C7-8A1CE29565EB}" srcOrd="4" destOrd="0" presId="urn:microsoft.com/office/officeart/2005/8/layout/hProcess4"/>
    <dgm:cxn modelId="{681D040D-4D50-467D-811A-2CFC2AF784E6}" type="presParOf" srcId="{2E03A197-FA4E-4E21-90C7-8A1CE29565EB}" destId="{7C5BD584-7B72-4525-9171-8343824D40DD}" srcOrd="0" destOrd="0" presId="urn:microsoft.com/office/officeart/2005/8/layout/hProcess4"/>
    <dgm:cxn modelId="{A46641AF-0836-41F5-9D23-26E8C65B13FA}" type="presParOf" srcId="{2E03A197-FA4E-4E21-90C7-8A1CE29565EB}" destId="{B68372BD-D33E-4ECC-B013-C032338FE310}" srcOrd="1" destOrd="0" presId="urn:microsoft.com/office/officeart/2005/8/layout/hProcess4"/>
    <dgm:cxn modelId="{27FB3E4C-62F9-43E0-A0EB-19D6D231E2BD}" type="presParOf" srcId="{2E03A197-FA4E-4E21-90C7-8A1CE29565EB}" destId="{E11290DB-7742-413D-892D-FB680E952508}" srcOrd="2" destOrd="0" presId="urn:microsoft.com/office/officeart/2005/8/layout/hProcess4"/>
    <dgm:cxn modelId="{FB39BCFC-6584-4963-98F5-030D105A1DC6}" type="presParOf" srcId="{2E03A197-FA4E-4E21-90C7-8A1CE29565EB}" destId="{54085DBB-877C-4CC2-95B1-6E155EF7B1DE}" srcOrd="3" destOrd="0" presId="urn:microsoft.com/office/officeart/2005/8/layout/hProcess4"/>
    <dgm:cxn modelId="{3F04A053-549A-4873-8EE3-D6C31193D7F4}" type="presParOf" srcId="{2E03A197-FA4E-4E21-90C7-8A1CE29565EB}" destId="{B865E560-6D16-482B-8872-313801878069}" srcOrd="4" destOrd="0" presId="urn:microsoft.com/office/officeart/2005/8/layout/hProcess4"/>
    <dgm:cxn modelId="{C2E427AB-AB75-45BF-B4AD-D4591F25C729}" type="presParOf" srcId="{865D9741-178C-473F-9D70-91507E1926AA}" destId="{819BEBA8-C7F7-4FAB-9B43-3E1C606528FB}" srcOrd="5" destOrd="0" presId="urn:microsoft.com/office/officeart/2005/8/layout/hProcess4"/>
    <dgm:cxn modelId="{481FEC6B-106D-4B7D-86AC-0F64300CBD2E}" type="presParOf" srcId="{865D9741-178C-473F-9D70-91507E1926AA}" destId="{641DA7E0-F231-4F99-AAA6-7A5EFF300716}" srcOrd="6" destOrd="0" presId="urn:microsoft.com/office/officeart/2005/8/layout/hProcess4"/>
    <dgm:cxn modelId="{3064821E-931F-4497-B181-CC7831BC30BD}" type="presParOf" srcId="{641DA7E0-F231-4F99-AAA6-7A5EFF300716}" destId="{DFFDA2C1-E437-4B67-8C7F-A9B0801CCAD4}" srcOrd="0" destOrd="0" presId="urn:microsoft.com/office/officeart/2005/8/layout/hProcess4"/>
    <dgm:cxn modelId="{4E850218-4200-49C8-940E-16154E4E8926}" type="presParOf" srcId="{641DA7E0-F231-4F99-AAA6-7A5EFF300716}" destId="{DF871A8D-30AB-47B4-85AE-442F17521635}" srcOrd="1" destOrd="0" presId="urn:microsoft.com/office/officeart/2005/8/layout/hProcess4"/>
    <dgm:cxn modelId="{C6617398-6C21-4816-A71F-9536873FEDF2}" type="presParOf" srcId="{641DA7E0-F231-4F99-AAA6-7A5EFF300716}" destId="{767696CC-3A65-49AF-8678-52330E823187}" srcOrd="2" destOrd="0" presId="urn:microsoft.com/office/officeart/2005/8/layout/hProcess4"/>
    <dgm:cxn modelId="{4B5B8E5E-38FF-4F1E-8FBB-0FF45A72C64A}" type="presParOf" srcId="{641DA7E0-F231-4F99-AAA6-7A5EFF300716}" destId="{F4CAA9BC-0B82-491F-BEF4-EE1BCFDEFE2A}" srcOrd="3" destOrd="0" presId="urn:microsoft.com/office/officeart/2005/8/layout/hProcess4"/>
    <dgm:cxn modelId="{60A00D28-A270-4B2A-B0C7-F274A767D1A5}" type="presParOf" srcId="{641DA7E0-F231-4F99-AAA6-7A5EFF300716}" destId="{F13A596B-FE47-4A5D-9E05-193929B73C3D}" srcOrd="4" destOrd="0" presId="urn:microsoft.com/office/officeart/2005/8/layout/hProcess4"/>
    <dgm:cxn modelId="{0874E9BB-C155-4CAB-966A-22EFD7DCD0C0}" type="presParOf" srcId="{865D9741-178C-473F-9D70-91507E1926AA}" destId="{219A9A94-D899-468B-8C04-C6C6A6A9643F}" srcOrd="7" destOrd="0" presId="urn:microsoft.com/office/officeart/2005/8/layout/hProcess4"/>
    <dgm:cxn modelId="{8B2BB3F7-AB1F-46A1-964A-003D9DD5E606}" type="presParOf" srcId="{865D9741-178C-473F-9D70-91507E1926AA}" destId="{18F59314-AEB9-431D-AA91-CA65F1BDF2A6}" srcOrd="8" destOrd="0" presId="urn:microsoft.com/office/officeart/2005/8/layout/hProcess4"/>
    <dgm:cxn modelId="{3DA1F003-C4C2-43B9-97B0-44289216F67C}" type="presParOf" srcId="{18F59314-AEB9-431D-AA91-CA65F1BDF2A6}" destId="{0B888F81-3165-4AC3-B438-6DC344ACE871}" srcOrd="0" destOrd="0" presId="urn:microsoft.com/office/officeart/2005/8/layout/hProcess4"/>
    <dgm:cxn modelId="{DD9E8AAD-B0E6-45B3-A9E4-31491F5ED464}" type="presParOf" srcId="{18F59314-AEB9-431D-AA91-CA65F1BDF2A6}" destId="{BE626531-2BC1-4065-B797-B621E80BBB61}" srcOrd="1" destOrd="0" presId="urn:microsoft.com/office/officeart/2005/8/layout/hProcess4"/>
    <dgm:cxn modelId="{245EF2D0-6C9A-4670-9B1C-1EED88FB80E7}" type="presParOf" srcId="{18F59314-AEB9-431D-AA91-CA65F1BDF2A6}" destId="{1EA12072-7858-4E5B-BEBE-250A78484FE6}" srcOrd="2" destOrd="0" presId="urn:microsoft.com/office/officeart/2005/8/layout/hProcess4"/>
    <dgm:cxn modelId="{905110E1-6696-4DC5-B94D-2D108F1E9E94}" type="presParOf" srcId="{18F59314-AEB9-431D-AA91-CA65F1BDF2A6}" destId="{A5EFE404-E046-40AF-AAD2-BBB883F26107}" srcOrd="3" destOrd="0" presId="urn:microsoft.com/office/officeart/2005/8/layout/hProcess4"/>
    <dgm:cxn modelId="{75D5175B-8F27-4D28-862B-F58E5F973B8E}" type="presParOf" srcId="{18F59314-AEB9-431D-AA91-CA65F1BDF2A6}" destId="{89D49DCD-EE10-4155-A8EF-434B4A55D80D}"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4114F2-1533-4095-8738-7AD85241A3FC}"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ZA"/>
        </a:p>
      </dgm:t>
    </dgm:pt>
    <dgm:pt modelId="{583A6C0C-3907-45AE-A8EE-9B675B188A74}">
      <dgm:prSet phldrT="[Tex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Agenda setting</a:t>
          </a:r>
        </a:p>
      </dgm:t>
    </dgm:pt>
    <dgm:pt modelId="{526E327C-26D1-4A95-907A-91A96BD357D9}" type="parTrans" cxnId="{543C5845-2CF9-4137-A500-03FB31F8F71A}">
      <dgm:prSet/>
      <dgm:spPr/>
      <dgm:t>
        <a:bodyPr/>
        <a:lstStyle/>
        <a:p>
          <a:endParaRPr lang="en-ZA" sz="1600" b="1">
            <a:latin typeface="Century Gothic" panose="020B0502020202020204" pitchFamily="34" charset="0"/>
          </a:endParaRPr>
        </a:p>
      </dgm:t>
    </dgm:pt>
    <dgm:pt modelId="{DFBBD8BA-C109-4536-A783-A9BEDE71C824}" type="sibTrans" cxnId="{543C5845-2CF9-4137-A500-03FB31F8F71A}">
      <dgm:prSet/>
      <dgm:spPr/>
      <dgm:t>
        <a:bodyPr/>
        <a:lstStyle/>
        <a:p>
          <a:endParaRPr lang="en-ZA" sz="1600" b="1">
            <a:latin typeface="Century Gothic" panose="020B0502020202020204" pitchFamily="34" charset="0"/>
          </a:endParaRPr>
        </a:p>
      </dgm:t>
    </dgm:pt>
    <dgm:pt modelId="{14AC1ED9-345A-419D-B03B-1C86F55B6962}">
      <dgm:prSet phldrT="[Tex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Policy formulation</a:t>
          </a:r>
        </a:p>
      </dgm:t>
    </dgm:pt>
    <dgm:pt modelId="{E3F1D21E-C77D-4B0C-8FFB-6E5781272765}" type="parTrans" cxnId="{DE2D05B7-3008-4067-A058-4A09843ABE30}">
      <dgm:prSet/>
      <dgm:spPr/>
      <dgm:t>
        <a:bodyPr/>
        <a:lstStyle/>
        <a:p>
          <a:endParaRPr lang="en-ZA" sz="1600" b="1">
            <a:latin typeface="Century Gothic" panose="020B0502020202020204" pitchFamily="34" charset="0"/>
          </a:endParaRPr>
        </a:p>
      </dgm:t>
    </dgm:pt>
    <dgm:pt modelId="{0B4DBB27-B8A4-4E49-8710-CA81C20D39DB}" type="sibTrans" cxnId="{DE2D05B7-3008-4067-A058-4A09843ABE30}">
      <dgm:prSet/>
      <dgm:spPr/>
      <dgm:t>
        <a:bodyPr/>
        <a:lstStyle/>
        <a:p>
          <a:endParaRPr lang="en-ZA" sz="1600" b="1">
            <a:latin typeface="Century Gothic" panose="020B0502020202020204" pitchFamily="34" charset="0"/>
          </a:endParaRPr>
        </a:p>
      </dgm:t>
    </dgm:pt>
    <dgm:pt modelId="{4A50CE05-29D2-4FF9-9DF7-B85136AD1790}">
      <dgm:prSet phldrT="[Tex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Implementation</a:t>
          </a:r>
        </a:p>
      </dgm:t>
    </dgm:pt>
    <dgm:pt modelId="{5967C745-8398-4EBB-982D-99919A5B13B2}" type="parTrans" cxnId="{2D14EC32-1AD2-426C-A048-AE680BBF0922}">
      <dgm:prSet/>
      <dgm:spPr/>
      <dgm:t>
        <a:bodyPr/>
        <a:lstStyle/>
        <a:p>
          <a:endParaRPr lang="en-ZA" sz="1600" b="1">
            <a:latin typeface="Century Gothic" panose="020B0502020202020204" pitchFamily="34" charset="0"/>
          </a:endParaRPr>
        </a:p>
      </dgm:t>
    </dgm:pt>
    <dgm:pt modelId="{608D11DE-2934-4082-A138-81E5C4B9C5F7}" type="sibTrans" cxnId="{2D14EC32-1AD2-426C-A048-AE680BBF0922}">
      <dgm:prSet/>
      <dgm:spPr/>
      <dgm:t>
        <a:bodyPr/>
        <a:lstStyle/>
        <a:p>
          <a:endParaRPr lang="en-ZA" sz="1600" b="1">
            <a:latin typeface="Century Gothic" panose="020B0502020202020204" pitchFamily="34" charset="0"/>
          </a:endParaRPr>
        </a:p>
      </dgm:t>
    </dgm:pt>
    <dgm:pt modelId="{1DAC6611-3086-4EA6-BB7C-3E370FBCE80C}">
      <dgm:prSet custT="1">
        <dgm:style>
          <a:lnRef idx="2">
            <a:schemeClr val="accent2"/>
          </a:lnRef>
          <a:fillRef idx="1">
            <a:schemeClr val="lt1"/>
          </a:fillRef>
          <a:effectRef idx="0">
            <a:schemeClr val="accent2"/>
          </a:effectRef>
          <a:fontRef idx="minor">
            <a:schemeClr val="dk1"/>
          </a:fontRef>
        </dgm:style>
      </dgm:prSet>
      <dgm:spPr/>
      <dgm:t>
        <a:bodyPr/>
        <a:lstStyle/>
        <a:p>
          <a:r>
            <a:rPr lang="en-ZA" sz="1600" b="1" dirty="0">
              <a:latin typeface="Century Gothic" panose="020B0502020202020204" pitchFamily="34" charset="0"/>
            </a:rPr>
            <a:t>Evaluation</a:t>
          </a:r>
        </a:p>
      </dgm:t>
    </dgm:pt>
    <dgm:pt modelId="{556B8703-AB64-4902-A4BC-4985309CDED0}" type="parTrans" cxnId="{D63CAD2C-0090-4D9A-9B44-FDEC8DBF33E0}">
      <dgm:prSet/>
      <dgm:spPr/>
      <dgm:t>
        <a:bodyPr/>
        <a:lstStyle/>
        <a:p>
          <a:endParaRPr lang="en-US" sz="1600" b="1">
            <a:latin typeface="Century Gothic" panose="020B0502020202020204" pitchFamily="34" charset="0"/>
          </a:endParaRPr>
        </a:p>
      </dgm:t>
    </dgm:pt>
    <dgm:pt modelId="{30B914E5-8061-4E65-8E10-CE9CDA550423}" type="sibTrans" cxnId="{D63CAD2C-0090-4D9A-9B44-FDEC8DBF33E0}">
      <dgm:prSet/>
      <dgm:spPr/>
      <dgm:t>
        <a:bodyPr/>
        <a:lstStyle/>
        <a:p>
          <a:endParaRPr lang="en-US" sz="1600" b="1">
            <a:latin typeface="Century Gothic" panose="020B0502020202020204" pitchFamily="34" charset="0"/>
          </a:endParaRPr>
        </a:p>
      </dgm:t>
    </dgm:pt>
    <dgm:pt modelId="{63A96B87-6D22-4719-93A7-34705100FF47}" type="pres">
      <dgm:prSet presAssocID="{5A4114F2-1533-4095-8738-7AD85241A3FC}" presName="Name0" presStyleCnt="0">
        <dgm:presLayoutVars>
          <dgm:chMax val="11"/>
          <dgm:chPref val="11"/>
          <dgm:dir/>
          <dgm:resizeHandles/>
        </dgm:presLayoutVars>
      </dgm:prSet>
      <dgm:spPr/>
    </dgm:pt>
    <dgm:pt modelId="{F86210F4-9B5C-4065-8598-8E0A9A79913D}" type="pres">
      <dgm:prSet presAssocID="{1DAC6611-3086-4EA6-BB7C-3E370FBCE80C}" presName="Accent4" presStyleCnt="0"/>
      <dgm:spPr/>
    </dgm:pt>
    <dgm:pt modelId="{9DBAF3C5-D0E2-4BB7-A7EC-D5711330881E}" type="pres">
      <dgm:prSet presAssocID="{1DAC6611-3086-4EA6-BB7C-3E370FBCE80C}" presName="Accent" presStyleLbl="node1" presStyleIdx="0" presStyleCnt="4">
        <dgm:style>
          <a:lnRef idx="1">
            <a:schemeClr val="accent2"/>
          </a:lnRef>
          <a:fillRef idx="3">
            <a:schemeClr val="accent2"/>
          </a:fillRef>
          <a:effectRef idx="2">
            <a:schemeClr val="accent2"/>
          </a:effectRef>
          <a:fontRef idx="minor">
            <a:schemeClr val="lt1"/>
          </a:fontRef>
        </dgm:style>
      </dgm:prSet>
      <dgm:spPr/>
    </dgm:pt>
    <dgm:pt modelId="{F7DA4A33-91C3-4E7D-A406-D616B03F3E62}" type="pres">
      <dgm:prSet presAssocID="{1DAC6611-3086-4EA6-BB7C-3E370FBCE80C}" presName="ParentBackground4" presStyleCnt="0"/>
      <dgm:spPr/>
    </dgm:pt>
    <dgm:pt modelId="{C1B3A8D6-9E45-4F01-B998-EEFDCF36468F}" type="pres">
      <dgm:prSet presAssocID="{1DAC6611-3086-4EA6-BB7C-3E370FBCE80C}" presName="ParentBackground" presStyleLbl="fgAcc1" presStyleIdx="0" presStyleCnt="4"/>
      <dgm:spPr/>
    </dgm:pt>
    <dgm:pt modelId="{F3BD3124-8AC3-4AEA-93FA-F1563136F122}" type="pres">
      <dgm:prSet presAssocID="{1DAC6611-3086-4EA6-BB7C-3E370FBCE80C}" presName="Parent4" presStyleLbl="revTx" presStyleIdx="0" presStyleCnt="0">
        <dgm:presLayoutVars>
          <dgm:chMax val="1"/>
          <dgm:chPref val="1"/>
          <dgm:bulletEnabled val="1"/>
        </dgm:presLayoutVars>
      </dgm:prSet>
      <dgm:spPr/>
    </dgm:pt>
    <dgm:pt modelId="{2BFD4A6C-033C-4A55-AFED-EA0A18E7A424}" type="pres">
      <dgm:prSet presAssocID="{4A50CE05-29D2-4FF9-9DF7-B85136AD1790}" presName="Accent3" presStyleCnt="0"/>
      <dgm:spPr/>
    </dgm:pt>
    <dgm:pt modelId="{D1021526-049B-41FC-8F67-B0B888F802BB}" type="pres">
      <dgm:prSet presAssocID="{4A50CE05-29D2-4FF9-9DF7-B85136AD1790}" presName="Accent" presStyleLbl="node1" presStyleIdx="1" presStyleCnt="4">
        <dgm:style>
          <a:lnRef idx="1">
            <a:schemeClr val="accent2"/>
          </a:lnRef>
          <a:fillRef idx="3">
            <a:schemeClr val="accent2"/>
          </a:fillRef>
          <a:effectRef idx="2">
            <a:schemeClr val="accent2"/>
          </a:effectRef>
          <a:fontRef idx="minor">
            <a:schemeClr val="lt1"/>
          </a:fontRef>
        </dgm:style>
      </dgm:prSet>
      <dgm:spPr/>
    </dgm:pt>
    <dgm:pt modelId="{C3660949-0FAC-45A7-AE75-73FED1177927}" type="pres">
      <dgm:prSet presAssocID="{4A50CE05-29D2-4FF9-9DF7-B85136AD1790}" presName="ParentBackground3" presStyleCnt="0"/>
      <dgm:spPr/>
    </dgm:pt>
    <dgm:pt modelId="{D00360CF-B891-498B-9AF8-03AB2FC80C55}" type="pres">
      <dgm:prSet presAssocID="{4A50CE05-29D2-4FF9-9DF7-B85136AD1790}" presName="ParentBackground" presStyleLbl="fgAcc1" presStyleIdx="1" presStyleCnt="4" custLinFactNeighborX="1564"/>
      <dgm:spPr/>
    </dgm:pt>
    <dgm:pt modelId="{7757A129-EA86-4511-B0B9-420DFAADD077}" type="pres">
      <dgm:prSet presAssocID="{4A50CE05-29D2-4FF9-9DF7-B85136AD1790}" presName="Parent3" presStyleLbl="revTx" presStyleIdx="0" presStyleCnt="0">
        <dgm:presLayoutVars>
          <dgm:chMax val="1"/>
          <dgm:chPref val="1"/>
          <dgm:bulletEnabled val="1"/>
        </dgm:presLayoutVars>
      </dgm:prSet>
      <dgm:spPr/>
    </dgm:pt>
    <dgm:pt modelId="{7E0EBA84-A1E8-457A-A257-FF3F655F96F4}" type="pres">
      <dgm:prSet presAssocID="{14AC1ED9-345A-419D-B03B-1C86F55B6962}" presName="Accent2" presStyleCnt="0"/>
      <dgm:spPr/>
    </dgm:pt>
    <dgm:pt modelId="{D7F94FB6-1169-46D8-A6CA-D78C03EBFADE}" type="pres">
      <dgm:prSet presAssocID="{14AC1ED9-345A-419D-B03B-1C86F55B6962}" presName="Accent" presStyleLbl="node1" presStyleIdx="2" presStyleCnt="4">
        <dgm:style>
          <a:lnRef idx="1">
            <a:schemeClr val="accent2"/>
          </a:lnRef>
          <a:fillRef idx="3">
            <a:schemeClr val="accent2"/>
          </a:fillRef>
          <a:effectRef idx="2">
            <a:schemeClr val="accent2"/>
          </a:effectRef>
          <a:fontRef idx="minor">
            <a:schemeClr val="lt1"/>
          </a:fontRef>
        </dgm:style>
      </dgm:prSet>
      <dgm:spPr/>
    </dgm:pt>
    <dgm:pt modelId="{CC3C465B-5D0E-46B0-AB0E-594E1664EBD1}" type="pres">
      <dgm:prSet presAssocID="{14AC1ED9-345A-419D-B03B-1C86F55B6962}" presName="ParentBackground2" presStyleCnt="0"/>
      <dgm:spPr/>
    </dgm:pt>
    <dgm:pt modelId="{CABD1D19-EF45-4531-B420-D7E98ACBCA11}" type="pres">
      <dgm:prSet presAssocID="{14AC1ED9-345A-419D-B03B-1C86F55B6962}" presName="ParentBackground" presStyleLbl="fgAcc1" presStyleIdx="2" presStyleCnt="4"/>
      <dgm:spPr/>
    </dgm:pt>
    <dgm:pt modelId="{EC96A666-57B6-4B12-B0AD-50DDA03B1911}" type="pres">
      <dgm:prSet presAssocID="{14AC1ED9-345A-419D-B03B-1C86F55B6962}" presName="Parent2" presStyleLbl="revTx" presStyleIdx="0" presStyleCnt="0">
        <dgm:presLayoutVars>
          <dgm:chMax val="1"/>
          <dgm:chPref val="1"/>
          <dgm:bulletEnabled val="1"/>
        </dgm:presLayoutVars>
      </dgm:prSet>
      <dgm:spPr/>
    </dgm:pt>
    <dgm:pt modelId="{D8E7ABEA-533A-42A0-AA02-74714C096E7A}" type="pres">
      <dgm:prSet presAssocID="{583A6C0C-3907-45AE-A8EE-9B675B188A74}" presName="Accent1" presStyleCnt="0"/>
      <dgm:spPr/>
    </dgm:pt>
    <dgm:pt modelId="{3ED612F3-3645-4C91-9236-7A35AFB09608}" type="pres">
      <dgm:prSet presAssocID="{583A6C0C-3907-45AE-A8EE-9B675B188A74}" presName="Accent" presStyleLbl="node1" presStyleIdx="3" presStyleCnt="4">
        <dgm:style>
          <a:lnRef idx="1">
            <a:schemeClr val="accent2"/>
          </a:lnRef>
          <a:fillRef idx="3">
            <a:schemeClr val="accent2"/>
          </a:fillRef>
          <a:effectRef idx="2">
            <a:schemeClr val="accent2"/>
          </a:effectRef>
          <a:fontRef idx="minor">
            <a:schemeClr val="lt1"/>
          </a:fontRef>
        </dgm:style>
      </dgm:prSet>
      <dgm:spPr/>
    </dgm:pt>
    <dgm:pt modelId="{B012342A-98BB-4810-85A6-6E3756776C3B}" type="pres">
      <dgm:prSet presAssocID="{583A6C0C-3907-45AE-A8EE-9B675B188A74}" presName="ParentBackground1" presStyleCnt="0"/>
      <dgm:spPr/>
    </dgm:pt>
    <dgm:pt modelId="{A422EFEF-0E3B-475C-A8C5-CEFDB17F230C}" type="pres">
      <dgm:prSet presAssocID="{583A6C0C-3907-45AE-A8EE-9B675B188A74}" presName="ParentBackground" presStyleLbl="fgAcc1" presStyleIdx="3" presStyleCnt="4"/>
      <dgm:spPr/>
    </dgm:pt>
    <dgm:pt modelId="{335BA3DD-E53A-45E6-8BBA-27F0A7DF4C5F}" type="pres">
      <dgm:prSet presAssocID="{583A6C0C-3907-45AE-A8EE-9B675B188A74}" presName="Parent1" presStyleLbl="revTx" presStyleIdx="0" presStyleCnt="0">
        <dgm:presLayoutVars>
          <dgm:chMax val="1"/>
          <dgm:chPref val="1"/>
          <dgm:bulletEnabled val="1"/>
        </dgm:presLayoutVars>
      </dgm:prSet>
      <dgm:spPr/>
    </dgm:pt>
  </dgm:ptLst>
  <dgm:cxnLst>
    <dgm:cxn modelId="{D63CAD2C-0090-4D9A-9B44-FDEC8DBF33E0}" srcId="{5A4114F2-1533-4095-8738-7AD85241A3FC}" destId="{1DAC6611-3086-4EA6-BB7C-3E370FBCE80C}" srcOrd="3" destOrd="0" parTransId="{556B8703-AB64-4902-A4BC-4985309CDED0}" sibTransId="{30B914E5-8061-4E65-8E10-CE9CDA550423}"/>
    <dgm:cxn modelId="{2D14EC32-1AD2-426C-A048-AE680BBF0922}" srcId="{5A4114F2-1533-4095-8738-7AD85241A3FC}" destId="{4A50CE05-29D2-4FF9-9DF7-B85136AD1790}" srcOrd="2" destOrd="0" parTransId="{5967C745-8398-4EBB-982D-99919A5B13B2}" sibTransId="{608D11DE-2934-4082-A138-81E5C4B9C5F7}"/>
    <dgm:cxn modelId="{DDC36A35-0492-4A20-B772-D0B031B8036D}" type="presOf" srcId="{583A6C0C-3907-45AE-A8EE-9B675B188A74}" destId="{335BA3DD-E53A-45E6-8BBA-27F0A7DF4C5F}" srcOrd="1" destOrd="0" presId="urn:microsoft.com/office/officeart/2011/layout/CircleProcess"/>
    <dgm:cxn modelId="{543C5845-2CF9-4137-A500-03FB31F8F71A}" srcId="{5A4114F2-1533-4095-8738-7AD85241A3FC}" destId="{583A6C0C-3907-45AE-A8EE-9B675B188A74}" srcOrd="0" destOrd="0" parTransId="{526E327C-26D1-4A95-907A-91A96BD357D9}" sibTransId="{DFBBD8BA-C109-4536-A783-A9BEDE71C824}"/>
    <dgm:cxn modelId="{92F07B6C-591A-43FD-9149-483895133A83}" type="presOf" srcId="{4A50CE05-29D2-4FF9-9DF7-B85136AD1790}" destId="{7757A129-EA86-4511-B0B9-420DFAADD077}" srcOrd="1" destOrd="0" presId="urn:microsoft.com/office/officeart/2011/layout/CircleProcess"/>
    <dgm:cxn modelId="{4D1FEA70-55A0-4D08-9066-AE32AB9C3A15}" type="presOf" srcId="{583A6C0C-3907-45AE-A8EE-9B675B188A74}" destId="{A422EFEF-0E3B-475C-A8C5-CEFDB17F230C}" srcOrd="0" destOrd="0" presId="urn:microsoft.com/office/officeart/2011/layout/CircleProcess"/>
    <dgm:cxn modelId="{925A8E7D-2FDC-4CF9-B64B-0ADFB793ADEB}" type="presOf" srcId="{14AC1ED9-345A-419D-B03B-1C86F55B6962}" destId="{EC96A666-57B6-4B12-B0AD-50DDA03B1911}" srcOrd="1" destOrd="0" presId="urn:microsoft.com/office/officeart/2011/layout/CircleProcess"/>
    <dgm:cxn modelId="{3FDDC5B5-4BE1-4085-B288-32EC6227FBAB}" type="presOf" srcId="{4A50CE05-29D2-4FF9-9DF7-B85136AD1790}" destId="{D00360CF-B891-498B-9AF8-03AB2FC80C55}" srcOrd="0" destOrd="0" presId="urn:microsoft.com/office/officeart/2011/layout/CircleProcess"/>
    <dgm:cxn modelId="{DE2D05B7-3008-4067-A058-4A09843ABE30}" srcId="{5A4114F2-1533-4095-8738-7AD85241A3FC}" destId="{14AC1ED9-345A-419D-B03B-1C86F55B6962}" srcOrd="1" destOrd="0" parTransId="{E3F1D21E-C77D-4B0C-8FFB-6E5781272765}" sibTransId="{0B4DBB27-B8A4-4E49-8710-CA81C20D39DB}"/>
    <dgm:cxn modelId="{70ED15C0-124F-46F9-AAC9-E2A10DADC832}" type="presOf" srcId="{1DAC6611-3086-4EA6-BB7C-3E370FBCE80C}" destId="{F3BD3124-8AC3-4AEA-93FA-F1563136F122}" srcOrd="1" destOrd="0" presId="urn:microsoft.com/office/officeart/2011/layout/CircleProcess"/>
    <dgm:cxn modelId="{D2253AD9-F2AE-4934-A7C3-FEDD602B68E7}" type="presOf" srcId="{1DAC6611-3086-4EA6-BB7C-3E370FBCE80C}" destId="{C1B3A8D6-9E45-4F01-B998-EEFDCF36468F}" srcOrd="0" destOrd="0" presId="urn:microsoft.com/office/officeart/2011/layout/CircleProcess"/>
    <dgm:cxn modelId="{FB5E77E1-874C-4FC4-B612-A1DB7D9F24CA}" type="presOf" srcId="{14AC1ED9-345A-419D-B03B-1C86F55B6962}" destId="{CABD1D19-EF45-4531-B420-D7E98ACBCA11}" srcOrd="0" destOrd="0" presId="urn:microsoft.com/office/officeart/2011/layout/CircleProcess"/>
    <dgm:cxn modelId="{8EDA6BF1-CEC6-4E61-9329-0AEEDD0D64A6}" type="presOf" srcId="{5A4114F2-1533-4095-8738-7AD85241A3FC}" destId="{63A96B87-6D22-4719-93A7-34705100FF47}" srcOrd="0" destOrd="0" presId="urn:microsoft.com/office/officeart/2011/layout/CircleProcess"/>
    <dgm:cxn modelId="{4EC17DDD-5CBC-4F13-B5D6-119988BD4366}" type="presParOf" srcId="{63A96B87-6D22-4719-93A7-34705100FF47}" destId="{F86210F4-9B5C-4065-8598-8E0A9A79913D}" srcOrd="0" destOrd="0" presId="urn:microsoft.com/office/officeart/2011/layout/CircleProcess"/>
    <dgm:cxn modelId="{41ECF378-722A-4AF5-8E93-EB56EBE1F13E}" type="presParOf" srcId="{F86210F4-9B5C-4065-8598-8E0A9A79913D}" destId="{9DBAF3C5-D0E2-4BB7-A7EC-D5711330881E}" srcOrd="0" destOrd="0" presId="urn:microsoft.com/office/officeart/2011/layout/CircleProcess"/>
    <dgm:cxn modelId="{BE24F8AE-979B-4309-897F-6C080759C961}" type="presParOf" srcId="{63A96B87-6D22-4719-93A7-34705100FF47}" destId="{F7DA4A33-91C3-4E7D-A406-D616B03F3E62}" srcOrd="1" destOrd="0" presId="urn:microsoft.com/office/officeart/2011/layout/CircleProcess"/>
    <dgm:cxn modelId="{8EF01DCB-2704-44B4-883C-38D9F93A771F}" type="presParOf" srcId="{F7DA4A33-91C3-4E7D-A406-D616B03F3E62}" destId="{C1B3A8D6-9E45-4F01-B998-EEFDCF36468F}" srcOrd="0" destOrd="0" presId="urn:microsoft.com/office/officeart/2011/layout/CircleProcess"/>
    <dgm:cxn modelId="{DD769FC7-F2AD-4909-A5A8-1BD2F76E6A5F}" type="presParOf" srcId="{63A96B87-6D22-4719-93A7-34705100FF47}" destId="{F3BD3124-8AC3-4AEA-93FA-F1563136F122}" srcOrd="2" destOrd="0" presId="urn:microsoft.com/office/officeart/2011/layout/CircleProcess"/>
    <dgm:cxn modelId="{A7FFB45B-6522-467D-BA04-986DEEAAC70E}" type="presParOf" srcId="{63A96B87-6D22-4719-93A7-34705100FF47}" destId="{2BFD4A6C-033C-4A55-AFED-EA0A18E7A424}" srcOrd="3" destOrd="0" presId="urn:microsoft.com/office/officeart/2011/layout/CircleProcess"/>
    <dgm:cxn modelId="{8E208414-5546-4967-90B1-1BE84225301E}" type="presParOf" srcId="{2BFD4A6C-033C-4A55-AFED-EA0A18E7A424}" destId="{D1021526-049B-41FC-8F67-B0B888F802BB}" srcOrd="0" destOrd="0" presId="urn:microsoft.com/office/officeart/2011/layout/CircleProcess"/>
    <dgm:cxn modelId="{623EE217-BFFB-46BF-953D-2170A5791161}" type="presParOf" srcId="{63A96B87-6D22-4719-93A7-34705100FF47}" destId="{C3660949-0FAC-45A7-AE75-73FED1177927}" srcOrd="4" destOrd="0" presId="urn:microsoft.com/office/officeart/2011/layout/CircleProcess"/>
    <dgm:cxn modelId="{B36BDFBF-2E26-4915-B832-D55CB138BCB5}" type="presParOf" srcId="{C3660949-0FAC-45A7-AE75-73FED1177927}" destId="{D00360CF-B891-498B-9AF8-03AB2FC80C55}" srcOrd="0" destOrd="0" presId="urn:microsoft.com/office/officeart/2011/layout/CircleProcess"/>
    <dgm:cxn modelId="{512B8503-532B-4672-9522-DE2FCF484F10}" type="presParOf" srcId="{63A96B87-6D22-4719-93A7-34705100FF47}" destId="{7757A129-EA86-4511-B0B9-420DFAADD077}" srcOrd="5" destOrd="0" presId="urn:microsoft.com/office/officeart/2011/layout/CircleProcess"/>
    <dgm:cxn modelId="{3325C288-D116-4686-973F-BCAA96F0258A}" type="presParOf" srcId="{63A96B87-6D22-4719-93A7-34705100FF47}" destId="{7E0EBA84-A1E8-457A-A257-FF3F655F96F4}" srcOrd="6" destOrd="0" presId="urn:microsoft.com/office/officeart/2011/layout/CircleProcess"/>
    <dgm:cxn modelId="{E043654C-889D-4E67-82BB-730A20AB06DB}" type="presParOf" srcId="{7E0EBA84-A1E8-457A-A257-FF3F655F96F4}" destId="{D7F94FB6-1169-46D8-A6CA-D78C03EBFADE}" srcOrd="0" destOrd="0" presId="urn:microsoft.com/office/officeart/2011/layout/CircleProcess"/>
    <dgm:cxn modelId="{7C19F9BA-3887-4D0A-A262-3F9EEC708262}" type="presParOf" srcId="{63A96B87-6D22-4719-93A7-34705100FF47}" destId="{CC3C465B-5D0E-46B0-AB0E-594E1664EBD1}" srcOrd="7" destOrd="0" presId="urn:microsoft.com/office/officeart/2011/layout/CircleProcess"/>
    <dgm:cxn modelId="{41BDFA6E-4C12-482A-AEC8-8928AD8D6FAE}" type="presParOf" srcId="{CC3C465B-5D0E-46B0-AB0E-594E1664EBD1}" destId="{CABD1D19-EF45-4531-B420-D7E98ACBCA11}" srcOrd="0" destOrd="0" presId="urn:microsoft.com/office/officeart/2011/layout/CircleProcess"/>
    <dgm:cxn modelId="{E7D4592C-0101-43E9-8718-AC1FF0F78E1F}" type="presParOf" srcId="{63A96B87-6D22-4719-93A7-34705100FF47}" destId="{EC96A666-57B6-4B12-B0AD-50DDA03B1911}" srcOrd="8" destOrd="0" presId="urn:microsoft.com/office/officeart/2011/layout/CircleProcess"/>
    <dgm:cxn modelId="{F11CA8E8-E66E-49F4-8027-3C21622A4B04}" type="presParOf" srcId="{63A96B87-6D22-4719-93A7-34705100FF47}" destId="{D8E7ABEA-533A-42A0-AA02-74714C096E7A}" srcOrd="9" destOrd="0" presId="urn:microsoft.com/office/officeart/2011/layout/CircleProcess"/>
    <dgm:cxn modelId="{7CF80960-C0E1-446E-A259-C5F88EA5C7B4}" type="presParOf" srcId="{D8E7ABEA-533A-42A0-AA02-74714C096E7A}" destId="{3ED612F3-3645-4C91-9236-7A35AFB09608}" srcOrd="0" destOrd="0" presId="urn:microsoft.com/office/officeart/2011/layout/CircleProcess"/>
    <dgm:cxn modelId="{8904A871-9E64-4FB2-BCA1-B32B68AC82A3}" type="presParOf" srcId="{63A96B87-6D22-4719-93A7-34705100FF47}" destId="{B012342A-98BB-4810-85A6-6E3756776C3B}" srcOrd="10" destOrd="0" presId="urn:microsoft.com/office/officeart/2011/layout/CircleProcess"/>
    <dgm:cxn modelId="{6399CF58-E5B2-4154-AF0B-EA587233B569}" type="presParOf" srcId="{B012342A-98BB-4810-85A6-6E3756776C3B}" destId="{A422EFEF-0E3B-475C-A8C5-CEFDB17F230C}" srcOrd="0" destOrd="0" presId="urn:microsoft.com/office/officeart/2011/layout/CircleProcess"/>
    <dgm:cxn modelId="{43B72F8B-DBD5-4F64-BBD2-EEDA752B8334}" type="presParOf" srcId="{63A96B87-6D22-4719-93A7-34705100FF47}" destId="{335BA3DD-E53A-45E6-8BBA-27F0A7DF4C5F}"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4114F2-1533-4095-8738-7AD85241A3FC}"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ZA"/>
        </a:p>
      </dgm:t>
    </dgm:pt>
    <dgm:pt modelId="{583A6C0C-3907-45AE-A8EE-9B675B188A74}">
      <dgm:prSet phldrT="[Tex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Agenda setting</a:t>
          </a:r>
        </a:p>
      </dgm:t>
    </dgm:pt>
    <dgm:pt modelId="{526E327C-26D1-4A95-907A-91A96BD357D9}" type="parTrans" cxnId="{543C5845-2CF9-4137-A500-03FB31F8F71A}">
      <dgm:prSet/>
      <dgm:spPr/>
      <dgm:t>
        <a:bodyPr/>
        <a:lstStyle/>
        <a:p>
          <a:endParaRPr lang="en-ZA">
            <a:latin typeface="Century Gothic" panose="020B0502020202020204" pitchFamily="34" charset="0"/>
          </a:endParaRPr>
        </a:p>
      </dgm:t>
    </dgm:pt>
    <dgm:pt modelId="{DFBBD8BA-C109-4536-A783-A9BEDE71C824}" type="sibTrans" cxnId="{543C5845-2CF9-4137-A500-03FB31F8F71A}">
      <dgm:prSet/>
      <dgm:spPr/>
      <dgm:t>
        <a:bodyPr/>
        <a:lstStyle/>
        <a:p>
          <a:endParaRPr lang="en-ZA">
            <a:latin typeface="Century Gothic" panose="020B0502020202020204" pitchFamily="34" charset="0"/>
          </a:endParaRPr>
        </a:p>
      </dgm:t>
    </dgm:pt>
    <dgm:pt modelId="{14AC1ED9-345A-419D-B03B-1C86F55B6962}">
      <dgm:prSet phldrT="[Tex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Policy formulation</a:t>
          </a:r>
        </a:p>
      </dgm:t>
    </dgm:pt>
    <dgm:pt modelId="{E3F1D21E-C77D-4B0C-8FFB-6E5781272765}" type="parTrans" cxnId="{DE2D05B7-3008-4067-A058-4A09843ABE30}">
      <dgm:prSet/>
      <dgm:spPr/>
      <dgm:t>
        <a:bodyPr/>
        <a:lstStyle/>
        <a:p>
          <a:endParaRPr lang="en-ZA">
            <a:latin typeface="Century Gothic" panose="020B0502020202020204" pitchFamily="34" charset="0"/>
          </a:endParaRPr>
        </a:p>
      </dgm:t>
    </dgm:pt>
    <dgm:pt modelId="{0B4DBB27-B8A4-4E49-8710-CA81C20D39DB}" type="sibTrans" cxnId="{DE2D05B7-3008-4067-A058-4A09843ABE30}">
      <dgm:prSet/>
      <dgm:spPr/>
      <dgm:t>
        <a:bodyPr/>
        <a:lstStyle/>
        <a:p>
          <a:endParaRPr lang="en-ZA">
            <a:latin typeface="Century Gothic" panose="020B0502020202020204" pitchFamily="34" charset="0"/>
          </a:endParaRPr>
        </a:p>
      </dgm:t>
    </dgm:pt>
    <dgm:pt modelId="{4A50CE05-29D2-4FF9-9DF7-B85136AD1790}">
      <dgm:prSet phldrT="[Tex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Implementation</a:t>
          </a:r>
        </a:p>
      </dgm:t>
    </dgm:pt>
    <dgm:pt modelId="{5967C745-8398-4EBB-982D-99919A5B13B2}" type="parTrans" cxnId="{2D14EC32-1AD2-426C-A048-AE680BBF0922}">
      <dgm:prSet/>
      <dgm:spPr/>
      <dgm:t>
        <a:bodyPr/>
        <a:lstStyle/>
        <a:p>
          <a:endParaRPr lang="en-ZA">
            <a:latin typeface="Century Gothic" panose="020B0502020202020204" pitchFamily="34" charset="0"/>
          </a:endParaRPr>
        </a:p>
      </dgm:t>
    </dgm:pt>
    <dgm:pt modelId="{608D11DE-2934-4082-A138-81E5C4B9C5F7}" type="sibTrans" cxnId="{2D14EC32-1AD2-426C-A048-AE680BBF0922}">
      <dgm:prSet/>
      <dgm:spPr/>
      <dgm:t>
        <a:bodyPr/>
        <a:lstStyle/>
        <a:p>
          <a:endParaRPr lang="en-ZA">
            <a:latin typeface="Century Gothic" panose="020B0502020202020204" pitchFamily="34" charset="0"/>
          </a:endParaRPr>
        </a:p>
      </dgm:t>
    </dgm:pt>
    <dgm:pt modelId="{1DAC6611-3086-4EA6-BB7C-3E370FBCE80C}">
      <dgm:prSe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Evaluation</a:t>
          </a:r>
        </a:p>
      </dgm:t>
    </dgm:pt>
    <dgm:pt modelId="{556B8703-AB64-4902-A4BC-4985309CDED0}" type="parTrans" cxnId="{D63CAD2C-0090-4D9A-9B44-FDEC8DBF33E0}">
      <dgm:prSet/>
      <dgm:spPr/>
      <dgm:t>
        <a:bodyPr/>
        <a:lstStyle/>
        <a:p>
          <a:endParaRPr lang="en-US">
            <a:latin typeface="Century Gothic" panose="020B0502020202020204" pitchFamily="34" charset="0"/>
          </a:endParaRPr>
        </a:p>
      </dgm:t>
    </dgm:pt>
    <dgm:pt modelId="{30B914E5-8061-4E65-8E10-CE9CDA550423}" type="sibTrans" cxnId="{D63CAD2C-0090-4D9A-9B44-FDEC8DBF33E0}">
      <dgm:prSet/>
      <dgm:spPr/>
      <dgm:t>
        <a:bodyPr/>
        <a:lstStyle/>
        <a:p>
          <a:endParaRPr lang="en-US">
            <a:latin typeface="Century Gothic" panose="020B0502020202020204" pitchFamily="34" charset="0"/>
          </a:endParaRPr>
        </a:p>
      </dgm:t>
    </dgm:pt>
    <dgm:pt modelId="{63A96B87-6D22-4719-93A7-34705100FF47}" type="pres">
      <dgm:prSet presAssocID="{5A4114F2-1533-4095-8738-7AD85241A3FC}" presName="Name0" presStyleCnt="0">
        <dgm:presLayoutVars>
          <dgm:chMax val="11"/>
          <dgm:chPref val="11"/>
          <dgm:dir/>
          <dgm:resizeHandles/>
        </dgm:presLayoutVars>
      </dgm:prSet>
      <dgm:spPr/>
    </dgm:pt>
    <dgm:pt modelId="{F86210F4-9B5C-4065-8598-8E0A9A79913D}" type="pres">
      <dgm:prSet presAssocID="{1DAC6611-3086-4EA6-BB7C-3E370FBCE80C}" presName="Accent4" presStyleCnt="0"/>
      <dgm:spPr/>
    </dgm:pt>
    <dgm:pt modelId="{9DBAF3C5-D0E2-4BB7-A7EC-D5711330881E}" type="pres">
      <dgm:prSet presAssocID="{1DAC6611-3086-4EA6-BB7C-3E370FBCE80C}" presName="Accent" presStyleLbl="node1" presStyleIdx="0" presStyleCnt="4">
        <dgm:style>
          <a:lnRef idx="1">
            <a:schemeClr val="accent2"/>
          </a:lnRef>
          <a:fillRef idx="3">
            <a:schemeClr val="accent2"/>
          </a:fillRef>
          <a:effectRef idx="2">
            <a:schemeClr val="accent2"/>
          </a:effectRef>
          <a:fontRef idx="minor">
            <a:schemeClr val="lt1"/>
          </a:fontRef>
        </dgm:style>
      </dgm:prSet>
      <dgm:spPr/>
    </dgm:pt>
    <dgm:pt modelId="{F7DA4A33-91C3-4E7D-A406-D616B03F3E62}" type="pres">
      <dgm:prSet presAssocID="{1DAC6611-3086-4EA6-BB7C-3E370FBCE80C}" presName="ParentBackground4" presStyleCnt="0"/>
      <dgm:spPr/>
    </dgm:pt>
    <dgm:pt modelId="{C1B3A8D6-9E45-4F01-B998-EEFDCF36468F}" type="pres">
      <dgm:prSet presAssocID="{1DAC6611-3086-4EA6-BB7C-3E370FBCE80C}" presName="ParentBackground" presStyleLbl="fgAcc1" presStyleIdx="0" presStyleCnt="4"/>
      <dgm:spPr/>
    </dgm:pt>
    <dgm:pt modelId="{F3BD3124-8AC3-4AEA-93FA-F1563136F122}" type="pres">
      <dgm:prSet presAssocID="{1DAC6611-3086-4EA6-BB7C-3E370FBCE80C}" presName="Parent4" presStyleLbl="revTx" presStyleIdx="0" presStyleCnt="0">
        <dgm:presLayoutVars>
          <dgm:chMax val="1"/>
          <dgm:chPref val="1"/>
          <dgm:bulletEnabled val="1"/>
        </dgm:presLayoutVars>
      </dgm:prSet>
      <dgm:spPr/>
    </dgm:pt>
    <dgm:pt modelId="{2BFD4A6C-033C-4A55-AFED-EA0A18E7A424}" type="pres">
      <dgm:prSet presAssocID="{4A50CE05-29D2-4FF9-9DF7-B85136AD1790}" presName="Accent3" presStyleCnt="0"/>
      <dgm:spPr/>
    </dgm:pt>
    <dgm:pt modelId="{D1021526-049B-41FC-8F67-B0B888F802BB}" type="pres">
      <dgm:prSet presAssocID="{4A50CE05-29D2-4FF9-9DF7-B85136AD1790}" presName="Accent" presStyleLbl="node1" presStyleIdx="1" presStyleCnt="4">
        <dgm:style>
          <a:lnRef idx="1">
            <a:schemeClr val="accent2"/>
          </a:lnRef>
          <a:fillRef idx="3">
            <a:schemeClr val="accent2"/>
          </a:fillRef>
          <a:effectRef idx="2">
            <a:schemeClr val="accent2"/>
          </a:effectRef>
          <a:fontRef idx="minor">
            <a:schemeClr val="lt1"/>
          </a:fontRef>
        </dgm:style>
      </dgm:prSet>
      <dgm:spPr/>
    </dgm:pt>
    <dgm:pt modelId="{C3660949-0FAC-45A7-AE75-73FED1177927}" type="pres">
      <dgm:prSet presAssocID="{4A50CE05-29D2-4FF9-9DF7-B85136AD1790}" presName="ParentBackground3" presStyleCnt="0"/>
      <dgm:spPr/>
    </dgm:pt>
    <dgm:pt modelId="{D00360CF-B891-498B-9AF8-03AB2FC80C55}" type="pres">
      <dgm:prSet presAssocID="{4A50CE05-29D2-4FF9-9DF7-B85136AD1790}" presName="ParentBackground" presStyleLbl="fgAcc1" presStyleIdx="1" presStyleCnt="4" custLinFactNeighborX="1564"/>
      <dgm:spPr/>
    </dgm:pt>
    <dgm:pt modelId="{7757A129-EA86-4511-B0B9-420DFAADD077}" type="pres">
      <dgm:prSet presAssocID="{4A50CE05-29D2-4FF9-9DF7-B85136AD1790}" presName="Parent3" presStyleLbl="revTx" presStyleIdx="0" presStyleCnt="0">
        <dgm:presLayoutVars>
          <dgm:chMax val="1"/>
          <dgm:chPref val="1"/>
          <dgm:bulletEnabled val="1"/>
        </dgm:presLayoutVars>
      </dgm:prSet>
      <dgm:spPr/>
    </dgm:pt>
    <dgm:pt modelId="{7E0EBA84-A1E8-457A-A257-FF3F655F96F4}" type="pres">
      <dgm:prSet presAssocID="{14AC1ED9-345A-419D-B03B-1C86F55B6962}" presName="Accent2" presStyleCnt="0"/>
      <dgm:spPr/>
    </dgm:pt>
    <dgm:pt modelId="{D7F94FB6-1169-46D8-A6CA-D78C03EBFADE}" type="pres">
      <dgm:prSet presAssocID="{14AC1ED9-345A-419D-B03B-1C86F55B6962}" presName="Accent" presStyleLbl="node1" presStyleIdx="2" presStyleCnt="4">
        <dgm:style>
          <a:lnRef idx="1">
            <a:schemeClr val="accent2"/>
          </a:lnRef>
          <a:fillRef idx="3">
            <a:schemeClr val="accent2"/>
          </a:fillRef>
          <a:effectRef idx="2">
            <a:schemeClr val="accent2"/>
          </a:effectRef>
          <a:fontRef idx="minor">
            <a:schemeClr val="lt1"/>
          </a:fontRef>
        </dgm:style>
      </dgm:prSet>
      <dgm:spPr/>
    </dgm:pt>
    <dgm:pt modelId="{CC3C465B-5D0E-46B0-AB0E-594E1664EBD1}" type="pres">
      <dgm:prSet presAssocID="{14AC1ED9-345A-419D-B03B-1C86F55B6962}" presName="ParentBackground2" presStyleCnt="0"/>
      <dgm:spPr/>
    </dgm:pt>
    <dgm:pt modelId="{CABD1D19-EF45-4531-B420-D7E98ACBCA11}" type="pres">
      <dgm:prSet presAssocID="{14AC1ED9-345A-419D-B03B-1C86F55B6962}" presName="ParentBackground" presStyleLbl="fgAcc1" presStyleIdx="2" presStyleCnt="4"/>
      <dgm:spPr/>
    </dgm:pt>
    <dgm:pt modelId="{EC96A666-57B6-4B12-B0AD-50DDA03B1911}" type="pres">
      <dgm:prSet presAssocID="{14AC1ED9-345A-419D-B03B-1C86F55B6962}" presName="Parent2" presStyleLbl="revTx" presStyleIdx="0" presStyleCnt="0">
        <dgm:presLayoutVars>
          <dgm:chMax val="1"/>
          <dgm:chPref val="1"/>
          <dgm:bulletEnabled val="1"/>
        </dgm:presLayoutVars>
      </dgm:prSet>
      <dgm:spPr/>
    </dgm:pt>
    <dgm:pt modelId="{D8E7ABEA-533A-42A0-AA02-74714C096E7A}" type="pres">
      <dgm:prSet presAssocID="{583A6C0C-3907-45AE-A8EE-9B675B188A74}" presName="Accent1" presStyleCnt="0"/>
      <dgm:spPr/>
    </dgm:pt>
    <dgm:pt modelId="{3ED612F3-3645-4C91-9236-7A35AFB09608}" type="pres">
      <dgm:prSet presAssocID="{583A6C0C-3907-45AE-A8EE-9B675B188A74}" presName="Accent" presStyleLbl="node1" presStyleIdx="3" presStyleCnt="4">
        <dgm:style>
          <a:lnRef idx="1">
            <a:schemeClr val="accent2"/>
          </a:lnRef>
          <a:fillRef idx="3">
            <a:schemeClr val="accent2"/>
          </a:fillRef>
          <a:effectRef idx="2">
            <a:schemeClr val="accent2"/>
          </a:effectRef>
          <a:fontRef idx="minor">
            <a:schemeClr val="lt1"/>
          </a:fontRef>
        </dgm:style>
      </dgm:prSet>
      <dgm:spPr/>
    </dgm:pt>
    <dgm:pt modelId="{B012342A-98BB-4810-85A6-6E3756776C3B}" type="pres">
      <dgm:prSet presAssocID="{583A6C0C-3907-45AE-A8EE-9B675B188A74}" presName="ParentBackground1" presStyleCnt="0"/>
      <dgm:spPr/>
    </dgm:pt>
    <dgm:pt modelId="{A422EFEF-0E3B-475C-A8C5-CEFDB17F230C}" type="pres">
      <dgm:prSet presAssocID="{583A6C0C-3907-45AE-A8EE-9B675B188A74}" presName="ParentBackground" presStyleLbl="fgAcc1" presStyleIdx="3" presStyleCnt="4"/>
      <dgm:spPr/>
    </dgm:pt>
    <dgm:pt modelId="{335BA3DD-E53A-45E6-8BBA-27F0A7DF4C5F}" type="pres">
      <dgm:prSet presAssocID="{583A6C0C-3907-45AE-A8EE-9B675B188A74}" presName="Parent1" presStyleLbl="revTx" presStyleIdx="0" presStyleCnt="0">
        <dgm:presLayoutVars>
          <dgm:chMax val="1"/>
          <dgm:chPref val="1"/>
          <dgm:bulletEnabled val="1"/>
        </dgm:presLayoutVars>
      </dgm:prSet>
      <dgm:spPr/>
    </dgm:pt>
  </dgm:ptLst>
  <dgm:cxnLst>
    <dgm:cxn modelId="{D63CAD2C-0090-4D9A-9B44-FDEC8DBF33E0}" srcId="{5A4114F2-1533-4095-8738-7AD85241A3FC}" destId="{1DAC6611-3086-4EA6-BB7C-3E370FBCE80C}" srcOrd="3" destOrd="0" parTransId="{556B8703-AB64-4902-A4BC-4985309CDED0}" sibTransId="{30B914E5-8061-4E65-8E10-CE9CDA550423}"/>
    <dgm:cxn modelId="{2D14EC32-1AD2-426C-A048-AE680BBF0922}" srcId="{5A4114F2-1533-4095-8738-7AD85241A3FC}" destId="{4A50CE05-29D2-4FF9-9DF7-B85136AD1790}" srcOrd="2" destOrd="0" parTransId="{5967C745-8398-4EBB-982D-99919A5B13B2}" sibTransId="{608D11DE-2934-4082-A138-81E5C4B9C5F7}"/>
    <dgm:cxn modelId="{DDC36A35-0492-4A20-B772-D0B031B8036D}" type="presOf" srcId="{583A6C0C-3907-45AE-A8EE-9B675B188A74}" destId="{335BA3DD-E53A-45E6-8BBA-27F0A7DF4C5F}" srcOrd="1" destOrd="0" presId="urn:microsoft.com/office/officeart/2011/layout/CircleProcess"/>
    <dgm:cxn modelId="{543C5845-2CF9-4137-A500-03FB31F8F71A}" srcId="{5A4114F2-1533-4095-8738-7AD85241A3FC}" destId="{583A6C0C-3907-45AE-A8EE-9B675B188A74}" srcOrd="0" destOrd="0" parTransId="{526E327C-26D1-4A95-907A-91A96BD357D9}" sibTransId="{DFBBD8BA-C109-4536-A783-A9BEDE71C824}"/>
    <dgm:cxn modelId="{92F07B6C-591A-43FD-9149-483895133A83}" type="presOf" srcId="{4A50CE05-29D2-4FF9-9DF7-B85136AD1790}" destId="{7757A129-EA86-4511-B0B9-420DFAADD077}" srcOrd="1" destOrd="0" presId="urn:microsoft.com/office/officeart/2011/layout/CircleProcess"/>
    <dgm:cxn modelId="{4D1FEA70-55A0-4D08-9066-AE32AB9C3A15}" type="presOf" srcId="{583A6C0C-3907-45AE-A8EE-9B675B188A74}" destId="{A422EFEF-0E3B-475C-A8C5-CEFDB17F230C}" srcOrd="0" destOrd="0" presId="urn:microsoft.com/office/officeart/2011/layout/CircleProcess"/>
    <dgm:cxn modelId="{925A8E7D-2FDC-4CF9-B64B-0ADFB793ADEB}" type="presOf" srcId="{14AC1ED9-345A-419D-B03B-1C86F55B6962}" destId="{EC96A666-57B6-4B12-B0AD-50DDA03B1911}" srcOrd="1" destOrd="0" presId="urn:microsoft.com/office/officeart/2011/layout/CircleProcess"/>
    <dgm:cxn modelId="{3FDDC5B5-4BE1-4085-B288-32EC6227FBAB}" type="presOf" srcId="{4A50CE05-29D2-4FF9-9DF7-B85136AD1790}" destId="{D00360CF-B891-498B-9AF8-03AB2FC80C55}" srcOrd="0" destOrd="0" presId="urn:microsoft.com/office/officeart/2011/layout/CircleProcess"/>
    <dgm:cxn modelId="{DE2D05B7-3008-4067-A058-4A09843ABE30}" srcId="{5A4114F2-1533-4095-8738-7AD85241A3FC}" destId="{14AC1ED9-345A-419D-B03B-1C86F55B6962}" srcOrd="1" destOrd="0" parTransId="{E3F1D21E-C77D-4B0C-8FFB-6E5781272765}" sibTransId="{0B4DBB27-B8A4-4E49-8710-CA81C20D39DB}"/>
    <dgm:cxn modelId="{70ED15C0-124F-46F9-AAC9-E2A10DADC832}" type="presOf" srcId="{1DAC6611-3086-4EA6-BB7C-3E370FBCE80C}" destId="{F3BD3124-8AC3-4AEA-93FA-F1563136F122}" srcOrd="1" destOrd="0" presId="urn:microsoft.com/office/officeart/2011/layout/CircleProcess"/>
    <dgm:cxn modelId="{D2253AD9-F2AE-4934-A7C3-FEDD602B68E7}" type="presOf" srcId="{1DAC6611-3086-4EA6-BB7C-3E370FBCE80C}" destId="{C1B3A8D6-9E45-4F01-B998-EEFDCF36468F}" srcOrd="0" destOrd="0" presId="urn:microsoft.com/office/officeart/2011/layout/CircleProcess"/>
    <dgm:cxn modelId="{FB5E77E1-874C-4FC4-B612-A1DB7D9F24CA}" type="presOf" srcId="{14AC1ED9-345A-419D-B03B-1C86F55B6962}" destId="{CABD1D19-EF45-4531-B420-D7E98ACBCA11}" srcOrd="0" destOrd="0" presId="urn:microsoft.com/office/officeart/2011/layout/CircleProcess"/>
    <dgm:cxn modelId="{8EDA6BF1-CEC6-4E61-9329-0AEEDD0D64A6}" type="presOf" srcId="{5A4114F2-1533-4095-8738-7AD85241A3FC}" destId="{63A96B87-6D22-4719-93A7-34705100FF47}" srcOrd="0" destOrd="0" presId="urn:microsoft.com/office/officeart/2011/layout/CircleProcess"/>
    <dgm:cxn modelId="{4EC17DDD-5CBC-4F13-B5D6-119988BD4366}" type="presParOf" srcId="{63A96B87-6D22-4719-93A7-34705100FF47}" destId="{F86210F4-9B5C-4065-8598-8E0A9A79913D}" srcOrd="0" destOrd="0" presId="urn:microsoft.com/office/officeart/2011/layout/CircleProcess"/>
    <dgm:cxn modelId="{41ECF378-722A-4AF5-8E93-EB56EBE1F13E}" type="presParOf" srcId="{F86210F4-9B5C-4065-8598-8E0A9A79913D}" destId="{9DBAF3C5-D0E2-4BB7-A7EC-D5711330881E}" srcOrd="0" destOrd="0" presId="urn:microsoft.com/office/officeart/2011/layout/CircleProcess"/>
    <dgm:cxn modelId="{BE24F8AE-979B-4309-897F-6C080759C961}" type="presParOf" srcId="{63A96B87-6D22-4719-93A7-34705100FF47}" destId="{F7DA4A33-91C3-4E7D-A406-D616B03F3E62}" srcOrd="1" destOrd="0" presId="urn:microsoft.com/office/officeart/2011/layout/CircleProcess"/>
    <dgm:cxn modelId="{8EF01DCB-2704-44B4-883C-38D9F93A771F}" type="presParOf" srcId="{F7DA4A33-91C3-4E7D-A406-D616B03F3E62}" destId="{C1B3A8D6-9E45-4F01-B998-EEFDCF36468F}" srcOrd="0" destOrd="0" presId="urn:microsoft.com/office/officeart/2011/layout/CircleProcess"/>
    <dgm:cxn modelId="{DD769FC7-F2AD-4909-A5A8-1BD2F76E6A5F}" type="presParOf" srcId="{63A96B87-6D22-4719-93A7-34705100FF47}" destId="{F3BD3124-8AC3-4AEA-93FA-F1563136F122}" srcOrd="2" destOrd="0" presId="urn:microsoft.com/office/officeart/2011/layout/CircleProcess"/>
    <dgm:cxn modelId="{A7FFB45B-6522-467D-BA04-986DEEAAC70E}" type="presParOf" srcId="{63A96B87-6D22-4719-93A7-34705100FF47}" destId="{2BFD4A6C-033C-4A55-AFED-EA0A18E7A424}" srcOrd="3" destOrd="0" presId="urn:microsoft.com/office/officeart/2011/layout/CircleProcess"/>
    <dgm:cxn modelId="{8E208414-5546-4967-90B1-1BE84225301E}" type="presParOf" srcId="{2BFD4A6C-033C-4A55-AFED-EA0A18E7A424}" destId="{D1021526-049B-41FC-8F67-B0B888F802BB}" srcOrd="0" destOrd="0" presId="urn:microsoft.com/office/officeart/2011/layout/CircleProcess"/>
    <dgm:cxn modelId="{623EE217-BFFB-46BF-953D-2170A5791161}" type="presParOf" srcId="{63A96B87-6D22-4719-93A7-34705100FF47}" destId="{C3660949-0FAC-45A7-AE75-73FED1177927}" srcOrd="4" destOrd="0" presId="urn:microsoft.com/office/officeart/2011/layout/CircleProcess"/>
    <dgm:cxn modelId="{B36BDFBF-2E26-4915-B832-D55CB138BCB5}" type="presParOf" srcId="{C3660949-0FAC-45A7-AE75-73FED1177927}" destId="{D00360CF-B891-498B-9AF8-03AB2FC80C55}" srcOrd="0" destOrd="0" presId="urn:microsoft.com/office/officeart/2011/layout/CircleProcess"/>
    <dgm:cxn modelId="{512B8503-532B-4672-9522-DE2FCF484F10}" type="presParOf" srcId="{63A96B87-6D22-4719-93A7-34705100FF47}" destId="{7757A129-EA86-4511-B0B9-420DFAADD077}" srcOrd="5" destOrd="0" presId="urn:microsoft.com/office/officeart/2011/layout/CircleProcess"/>
    <dgm:cxn modelId="{3325C288-D116-4686-973F-BCAA96F0258A}" type="presParOf" srcId="{63A96B87-6D22-4719-93A7-34705100FF47}" destId="{7E0EBA84-A1E8-457A-A257-FF3F655F96F4}" srcOrd="6" destOrd="0" presId="urn:microsoft.com/office/officeart/2011/layout/CircleProcess"/>
    <dgm:cxn modelId="{E043654C-889D-4E67-82BB-730A20AB06DB}" type="presParOf" srcId="{7E0EBA84-A1E8-457A-A257-FF3F655F96F4}" destId="{D7F94FB6-1169-46D8-A6CA-D78C03EBFADE}" srcOrd="0" destOrd="0" presId="urn:microsoft.com/office/officeart/2011/layout/CircleProcess"/>
    <dgm:cxn modelId="{7C19F9BA-3887-4D0A-A262-3F9EEC708262}" type="presParOf" srcId="{63A96B87-6D22-4719-93A7-34705100FF47}" destId="{CC3C465B-5D0E-46B0-AB0E-594E1664EBD1}" srcOrd="7" destOrd="0" presId="urn:microsoft.com/office/officeart/2011/layout/CircleProcess"/>
    <dgm:cxn modelId="{41BDFA6E-4C12-482A-AEC8-8928AD8D6FAE}" type="presParOf" srcId="{CC3C465B-5D0E-46B0-AB0E-594E1664EBD1}" destId="{CABD1D19-EF45-4531-B420-D7E98ACBCA11}" srcOrd="0" destOrd="0" presId="urn:microsoft.com/office/officeart/2011/layout/CircleProcess"/>
    <dgm:cxn modelId="{E7D4592C-0101-43E9-8718-AC1FF0F78E1F}" type="presParOf" srcId="{63A96B87-6D22-4719-93A7-34705100FF47}" destId="{EC96A666-57B6-4B12-B0AD-50DDA03B1911}" srcOrd="8" destOrd="0" presId="urn:microsoft.com/office/officeart/2011/layout/CircleProcess"/>
    <dgm:cxn modelId="{F11CA8E8-E66E-49F4-8027-3C21622A4B04}" type="presParOf" srcId="{63A96B87-6D22-4719-93A7-34705100FF47}" destId="{D8E7ABEA-533A-42A0-AA02-74714C096E7A}" srcOrd="9" destOrd="0" presId="urn:microsoft.com/office/officeart/2011/layout/CircleProcess"/>
    <dgm:cxn modelId="{7CF80960-C0E1-446E-A259-C5F88EA5C7B4}" type="presParOf" srcId="{D8E7ABEA-533A-42A0-AA02-74714C096E7A}" destId="{3ED612F3-3645-4C91-9236-7A35AFB09608}" srcOrd="0" destOrd="0" presId="urn:microsoft.com/office/officeart/2011/layout/CircleProcess"/>
    <dgm:cxn modelId="{8904A871-9E64-4FB2-BCA1-B32B68AC82A3}" type="presParOf" srcId="{63A96B87-6D22-4719-93A7-34705100FF47}" destId="{B012342A-98BB-4810-85A6-6E3756776C3B}" srcOrd="10" destOrd="0" presId="urn:microsoft.com/office/officeart/2011/layout/CircleProcess"/>
    <dgm:cxn modelId="{6399CF58-E5B2-4154-AF0B-EA587233B569}" type="presParOf" srcId="{B012342A-98BB-4810-85A6-6E3756776C3B}" destId="{A422EFEF-0E3B-475C-A8C5-CEFDB17F230C}" srcOrd="0" destOrd="0" presId="urn:microsoft.com/office/officeart/2011/layout/CircleProcess"/>
    <dgm:cxn modelId="{43B72F8B-DBD5-4F64-BBD2-EEDA752B8334}" type="presParOf" srcId="{63A96B87-6D22-4719-93A7-34705100FF47}" destId="{335BA3DD-E53A-45E6-8BBA-27F0A7DF4C5F}"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4114F2-1533-4095-8738-7AD85241A3FC}"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ZA"/>
        </a:p>
      </dgm:t>
    </dgm:pt>
    <dgm:pt modelId="{583A6C0C-3907-45AE-A8EE-9B675B188A74}">
      <dgm:prSet phldrT="[Tex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Agenda setting</a:t>
          </a:r>
        </a:p>
      </dgm:t>
    </dgm:pt>
    <dgm:pt modelId="{526E327C-26D1-4A95-907A-91A96BD357D9}" type="parTrans" cxnId="{543C5845-2CF9-4137-A500-03FB31F8F71A}">
      <dgm:prSet/>
      <dgm:spPr/>
      <dgm:t>
        <a:bodyPr/>
        <a:lstStyle/>
        <a:p>
          <a:endParaRPr lang="en-ZA" b="1">
            <a:latin typeface="Century Gothic" panose="020B0502020202020204" pitchFamily="34" charset="0"/>
          </a:endParaRPr>
        </a:p>
      </dgm:t>
    </dgm:pt>
    <dgm:pt modelId="{DFBBD8BA-C109-4536-A783-A9BEDE71C824}" type="sibTrans" cxnId="{543C5845-2CF9-4137-A500-03FB31F8F71A}">
      <dgm:prSet/>
      <dgm:spPr/>
      <dgm:t>
        <a:bodyPr/>
        <a:lstStyle/>
        <a:p>
          <a:endParaRPr lang="en-ZA" b="1">
            <a:latin typeface="Century Gothic" panose="020B0502020202020204" pitchFamily="34" charset="0"/>
          </a:endParaRPr>
        </a:p>
      </dgm:t>
    </dgm:pt>
    <dgm:pt modelId="{14AC1ED9-345A-419D-B03B-1C86F55B6962}">
      <dgm:prSet phldrT="[Tex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Policy formulation</a:t>
          </a:r>
        </a:p>
      </dgm:t>
    </dgm:pt>
    <dgm:pt modelId="{E3F1D21E-C77D-4B0C-8FFB-6E5781272765}" type="parTrans" cxnId="{DE2D05B7-3008-4067-A058-4A09843ABE30}">
      <dgm:prSet/>
      <dgm:spPr/>
      <dgm:t>
        <a:bodyPr/>
        <a:lstStyle/>
        <a:p>
          <a:endParaRPr lang="en-ZA" b="1">
            <a:latin typeface="Century Gothic" panose="020B0502020202020204" pitchFamily="34" charset="0"/>
          </a:endParaRPr>
        </a:p>
      </dgm:t>
    </dgm:pt>
    <dgm:pt modelId="{0B4DBB27-B8A4-4E49-8710-CA81C20D39DB}" type="sibTrans" cxnId="{DE2D05B7-3008-4067-A058-4A09843ABE30}">
      <dgm:prSet/>
      <dgm:spPr/>
      <dgm:t>
        <a:bodyPr/>
        <a:lstStyle/>
        <a:p>
          <a:endParaRPr lang="en-ZA" b="1">
            <a:latin typeface="Century Gothic" panose="020B0502020202020204" pitchFamily="34" charset="0"/>
          </a:endParaRPr>
        </a:p>
      </dgm:t>
    </dgm:pt>
    <dgm:pt modelId="{4A50CE05-29D2-4FF9-9DF7-B85136AD1790}">
      <dgm:prSet phldrT="[Tex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Implementation</a:t>
          </a:r>
        </a:p>
      </dgm:t>
    </dgm:pt>
    <dgm:pt modelId="{5967C745-8398-4EBB-982D-99919A5B13B2}" type="parTrans" cxnId="{2D14EC32-1AD2-426C-A048-AE680BBF0922}">
      <dgm:prSet/>
      <dgm:spPr/>
      <dgm:t>
        <a:bodyPr/>
        <a:lstStyle/>
        <a:p>
          <a:endParaRPr lang="en-ZA" b="1">
            <a:latin typeface="Century Gothic" panose="020B0502020202020204" pitchFamily="34" charset="0"/>
          </a:endParaRPr>
        </a:p>
      </dgm:t>
    </dgm:pt>
    <dgm:pt modelId="{608D11DE-2934-4082-A138-81E5C4B9C5F7}" type="sibTrans" cxnId="{2D14EC32-1AD2-426C-A048-AE680BBF0922}">
      <dgm:prSet/>
      <dgm:spPr/>
      <dgm:t>
        <a:bodyPr/>
        <a:lstStyle/>
        <a:p>
          <a:endParaRPr lang="en-ZA" b="1">
            <a:latin typeface="Century Gothic" panose="020B0502020202020204" pitchFamily="34" charset="0"/>
          </a:endParaRPr>
        </a:p>
      </dgm:t>
    </dgm:pt>
    <dgm:pt modelId="{1DAC6611-3086-4EA6-BB7C-3E370FBCE80C}">
      <dgm:prSet>
        <dgm:style>
          <a:lnRef idx="2">
            <a:schemeClr val="accent2"/>
          </a:lnRef>
          <a:fillRef idx="1">
            <a:schemeClr val="lt1"/>
          </a:fillRef>
          <a:effectRef idx="0">
            <a:schemeClr val="accent2"/>
          </a:effectRef>
          <a:fontRef idx="minor">
            <a:schemeClr val="dk1"/>
          </a:fontRef>
        </dgm:style>
      </dgm:prSet>
      <dgm:spPr/>
      <dgm:t>
        <a:bodyPr/>
        <a:lstStyle/>
        <a:p>
          <a:r>
            <a:rPr lang="en-ZA" b="1" dirty="0">
              <a:latin typeface="Century Gothic" panose="020B0502020202020204" pitchFamily="34" charset="0"/>
            </a:rPr>
            <a:t>Evaluation</a:t>
          </a:r>
        </a:p>
      </dgm:t>
    </dgm:pt>
    <dgm:pt modelId="{556B8703-AB64-4902-A4BC-4985309CDED0}" type="parTrans" cxnId="{D63CAD2C-0090-4D9A-9B44-FDEC8DBF33E0}">
      <dgm:prSet/>
      <dgm:spPr/>
      <dgm:t>
        <a:bodyPr/>
        <a:lstStyle/>
        <a:p>
          <a:endParaRPr lang="en-US" b="1">
            <a:latin typeface="Century Gothic" panose="020B0502020202020204" pitchFamily="34" charset="0"/>
          </a:endParaRPr>
        </a:p>
      </dgm:t>
    </dgm:pt>
    <dgm:pt modelId="{30B914E5-8061-4E65-8E10-CE9CDA550423}" type="sibTrans" cxnId="{D63CAD2C-0090-4D9A-9B44-FDEC8DBF33E0}">
      <dgm:prSet/>
      <dgm:spPr/>
      <dgm:t>
        <a:bodyPr/>
        <a:lstStyle/>
        <a:p>
          <a:endParaRPr lang="en-US" b="1">
            <a:latin typeface="Century Gothic" panose="020B0502020202020204" pitchFamily="34" charset="0"/>
          </a:endParaRPr>
        </a:p>
      </dgm:t>
    </dgm:pt>
    <dgm:pt modelId="{63A96B87-6D22-4719-93A7-34705100FF47}" type="pres">
      <dgm:prSet presAssocID="{5A4114F2-1533-4095-8738-7AD85241A3FC}" presName="Name0" presStyleCnt="0">
        <dgm:presLayoutVars>
          <dgm:chMax val="11"/>
          <dgm:chPref val="11"/>
          <dgm:dir/>
          <dgm:resizeHandles/>
        </dgm:presLayoutVars>
      </dgm:prSet>
      <dgm:spPr/>
    </dgm:pt>
    <dgm:pt modelId="{F86210F4-9B5C-4065-8598-8E0A9A79913D}" type="pres">
      <dgm:prSet presAssocID="{1DAC6611-3086-4EA6-BB7C-3E370FBCE80C}" presName="Accent4" presStyleCnt="0"/>
      <dgm:spPr/>
    </dgm:pt>
    <dgm:pt modelId="{9DBAF3C5-D0E2-4BB7-A7EC-D5711330881E}" type="pres">
      <dgm:prSet presAssocID="{1DAC6611-3086-4EA6-BB7C-3E370FBCE80C}" presName="Accent" presStyleLbl="node1" presStyleIdx="0" presStyleCnt="4">
        <dgm:style>
          <a:lnRef idx="1">
            <a:schemeClr val="accent2"/>
          </a:lnRef>
          <a:fillRef idx="3">
            <a:schemeClr val="accent2"/>
          </a:fillRef>
          <a:effectRef idx="2">
            <a:schemeClr val="accent2"/>
          </a:effectRef>
          <a:fontRef idx="minor">
            <a:schemeClr val="lt1"/>
          </a:fontRef>
        </dgm:style>
      </dgm:prSet>
      <dgm:spPr/>
    </dgm:pt>
    <dgm:pt modelId="{F7DA4A33-91C3-4E7D-A406-D616B03F3E62}" type="pres">
      <dgm:prSet presAssocID="{1DAC6611-3086-4EA6-BB7C-3E370FBCE80C}" presName="ParentBackground4" presStyleCnt="0"/>
      <dgm:spPr/>
    </dgm:pt>
    <dgm:pt modelId="{C1B3A8D6-9E45-4F01-B998-EEFDCF36468F}" type="pres">
      <dgm:prSet presAssocID="{1DAC6611-3086-4EA6-BB7C-3E370FBCE80C}" presName="ParentBackground" presStyleLbl="fgAcc1" presStyleIdx="0" presStyleCnt="4"/>
      <dgm:spPr/>
    </dgm:pt>
    <dgm:pt modelId="{F3BD3124-8AC3-4AEA-93FA-F1563136F122}" type="pres">
      <dgm:prSet presAssocID="{1DAC6611-3086-4EA6-BB7C-3E370FBCE80C}" presName="Parent4" presStyleLbl="revTx" presStyleIdx="0" presStyleCnt="0">
        <dgm:presLayoutVars>
          <dgm:chMax val="1"/>
          <dgm:chPref val="1"/>
          <dgm:bulletEnabled val="1"/>
        </dgm:presLayoutVars>
      </dgm:prSet>
      <dgm:spPr/>
    </dgm:pt>
    <dgm:pt modelId="{2BFD4A6C-033C-4A55-AFED-EA0A18E7A424}" type="pres">
      <dgm:prSet presAssocID="{4A50CE05-29D2-4FF9-9DF7-B85136AD1790}" presName="Accent3" presStyleCnt="0"/>
      <dgm:spPr/>
    </dgm:pt>
    <dgm:pt modelId="{D1021526-049B-41FC-8F67-B0B888F802BB}" type="pres">
      <dgm:prSet presAssocID="{4A50CE05-29D2-4FF9-9DF7-B85136AD1790}" presName="Accent" presStyleLbl="node1" presStyleIdx="1" presStyleCnt="4">
        <dgm:style>
          <a:lnRef idx="1">
            <a:schemeClr val="accent2"/>
          </a:lnRef>
          <a:fillRef idx="3">
            <a:schemeClr val="accent2"/>
          </a:fillRef>
          <a:effectRef idx="2">
            <a:schemeClr val="accent2"/>
          </a:effectRef>
          <a:fontRef idx="minor">
            <a:schemeClr val="lt1"/>
          </a:fontRef>
        </dgm:style>
      </dgm:prSet>
      <dgm:spPr/>
    </dgm:pt>
    <dgm:pt modelId="{C3660949-0FAC-45A7-AE75-73FED1177927}" type="pres">
      <dgm:prSet presAssocID="{4A50CE05-29D2-4FF9-9DF7-B85136AD1790}" presName="ParentBackground3" presStyleCnt="0"/>
      <dgm:spPr/>
    </dgm:pt>
    <dgm:pt modelId="{D00360CF-B891-498B-9AF8-03AB2FC80C55}" type="pres">
      <dgm:prSet presAssocID="{4A50CE05-29D2-4FF9-9DF7-B85136AD1790}" presName="ParentBackground" presStyleLbl="fgAcc1" presStyleIdx="1" presStyleCnt="4" custLinFactNeighborX="1564"/>
      <dgm:spPr/>
    </dgm:pt>
    <dgm:pt modelId="{7757A129-EA86-4511-B0B9-420DFAADD077}" type="pres">
      <dgm:prSet presAssocID="{4A50CE05-29D2-4FF9-9DF7-B85136AD1790}" presName="Parent3" presStyleLbl="revTx" presStyleIdx="0" presStyleCnt="0">
        <dgm:presLayoutVars>
          <dgm:chMax val="1"/>
          <dgm:chPref val="1"/>
          <dgm:bulletEnabled val="1"/>
        </dgm:presLayoutVars>
      </dgm:prSet>
      <dgm:spPr/>
    </dgm:pt>
    <dgm:pt modelId="{7E0EBA84-A1E8-457A-A257-FF3F655F96F4}" type="pres">
      <dgm:prSet presAssocID="{14AC1ED9-345A-419D-B03B-1C86F55B6962}" presName="Accent2" presStyleCnt="0"/>
      <dgm:spPr/>
    </dgm:pt>
    <dgm:pt modelId="{D7F94FB6-1169-46D8-A6CA-D78C03EBFADE}" type="pres">
      <dgm:prSet presAssocID="{14AC1ED9-345A-419D-B03B-1C86F55B6962}" presName="Accent" presStyleLbl="node1" presStyleIdx="2" presStyleCnt="4">
        <dgm:style>
          <a:lnRef idx="1">
            <a:schemeClr val="accent2"/>
          </a:lnRef>
          <a:fillRef idx="3">
            <a:schemeClr val="accent2"/>
          </a:fillRef>
          <a:effectRef idx="2">
            <a:schemeClr val="accent2"/>
          </a:effectRef>
          <a:fontRef idx="minor">
            <a:schemeClr val="lt1"/>
          </a:fontRef>
        </dgm:style>
      </dgm:prSet>
      <dgm:spPr/>
    </dgm:pt>
    <dgm:pt modelId="{CC3C465B-5D0E-46B0-AB0E-594E1664EBD1}" type="pres">
      <dgm:prSet presAssocID="{14AC1ED9-345A-419D-B03B-1C86F55B6962}" presName="ParentBackground2" presStyleCnt="0"/>
      <dgm:spPr/>
    </dgm:pt>
    <dgm:pt modelId="{CABD1D19-EF45-4531-B420-D7E98ACBCA11}" type="pres">
      <dgm:prSet presAssocID="{14AC1ED9-345A-419D-B03B-1C86F55B6962}" presName="ParentBackground" presStyleLbl="fgAcc1" presStyleIdx="2" presStyleCnt="4"/>
      <dgm:spPr/>
    </dgm:pt>
    <dgm:pt modelId="{EC96A666-57B6-4B12-B0AD-50DDA03B1911}" type="pres">
      <dgm:prSet presAssocID="{14AC1ED9-345A-419D-B03B-1C86F55B6962}" presName="Parent2" presStyleLbl="revTx" presStyleIdx="0" presStyleCnt="0">
        <dgm:presLayoutVars>
          <dgm:chMax val="1"/>
          <dgm:chPref val="1"/>
          <dgm:bulletEnabled val="1"/>
        </dgm:presLayoutVars>
      </dgm:prSet>
      <dgm:spPr/>
    </dgm:pt>
    <dgm:pt modelId="{D8E7ABEA-533A-42A0-AA02-74714C096E7A}" type="pres">
      <dgm:prSet presAssocID="{583A6C0C-3907-45AE-A8EE-9B675B188A74}" presName="Accent1" presStyleCnt="0"/>
      <dgm:spPr/>
    </dgm:pt>
    <dgm:pt modelId="{3ED612F3-3645-4C91-9236-7A35AFB09608}" type="pres">
      <dgm:prSet presAssocID="{583A6C0C-3907-45AE-A8EE-9B675B188A74}" presName="Accent" presStyleLbl="node1" presStyleIdx="3" presStyleCnt="4">
        <dgm:style>
          <a:lnRef idx="1">
            <a:schemeClr val="accent2"/>
          </a:lnRef>
          <a:fillRef idx="3">
            <a:schemeClr val="accent2"/>
          </a:fillRef>
          <a:effectRef idx="2">
            <a:schemeClr val="accent2"/>
          </a:effectRef>
          <a:fontRef idx="minor">
            <a:schemeClr val="lt1"/>
          </a:fontRef>
        </dgm:style>
      </dgm:prSet>
      <dgm:spPr/>
    </dgm:pt>
    <dgm:pt modelId="{B012342A-98BB-4810-85A6-6E3756776C3B}" type="pres">
      <dgm:prSet presAssocID="{583A6C0C-3907-45AE-A8EE-9B675B188A74}" presName="ParentBackground1" presStyleCnt="0"/>
      <dgm:spPr/>
    </dgm:pt>
    <dgm:pt modelId="{A422EFEF-0E3B-475C-A8C5-CEFDB17F230C}" type="pres">
      <dgm:prSet presAssocID="{583A6C0C-3907-45AE-A8EE-9B675B188A74}" presName="ParentBackground" presStyleLbl="fgAcc1" presStyleIdx="3" presStyleCnt="4"/>
      <dgm:spPr/>
    </dgm:pt>
    <dgm:pt modelId="{335BA3DD-E53A-45E6-8BBA-27F0A7DF4C5F}" type="pres">
      <dgm:prSet presAssocID="{583A6C0C-3907-45AE-A8EE-9B675B188A74}" presName="Parent1" presStyleLbl="revTx" presStyleIdx="0" presStyleCnt="0">
        <dgm:presLayoutVars>
          <dgm:chMax val="1"/>
          <dgm:chPref val="1"/>
          <dgm:bulletEnabled val="1"/>
        </dgm:presLayoutVars>
      </dgm:prSet>
      <dgm:spPr/>
    </dgm:pt>
  </dgm:ptLst>
  <dgm:cxnLst>
    <dgm:cxn modelId="{D63CAD2C-0090-4D9A-9B44-FDEC8DBF33E0}" srcId="{5A4114F2-1533-4095-8738-7AD85241A3FC}" destId="{1DAC6611-3086-4EA6-BB7C-3E370FBCE80C}" srcOrd="3" destOrd="0" parTransId="{556B8703-AB64-4902-A4BC-4985309CDED0}" sibTransId="{30B914E5-8061-4E65-8E10-CE9CDA550423}"/>
    <dgm:cxn modelId="{2D14EC32-1AD2-426C-A048-AE680BBF0922}" srcId="{5A4114F2-1533-4095-8738-7AD85241A3FC}" destId="{4A50CE05-29D2-4FF9-9DF7-B85136AD1790}" srcOrd="2" destOrd="0" parTransId="{5967C745-8398-4EBB-982D-99919A5B13B2}" sibTransId="{608D11DE-2934-4082-A138-81E5C4B9C5F7}"/>
    <dgm:cxn modelId="{DDC36A35-0492-4A20-B772-D0B031B8036D}" type="presOf" srcId="{583A6C0C-3907-45AE-A8EE-9B675B188A74}" destId="{335BA3DD-E53A-45E6-8BBA-27F0A7DF4C5F}" srcOrd="1" destOrd="0" presId="urn:microsoft.com/office/officeart/2011/layout/CircleProcess"/>
    <dgm:cxn modelId="{543C5845-2CF9-4137-A500-03FB31F8F71A}" srcId="{5A4114F2-1533-4095-8738-7AD85241A3FC}" destId="{583A6C0C-3907-45AE-A8EE-9B675B188A74}" srcOrd="0" destOrd="0" parTransId="{526E327C-26D1-4A95-907A-91A96BD357D9}" sibTransId="{DFBBD8BA-C109-4536-A783-A9BEDE71C824}"/>
    <dgm:cxn modelId="{92F07B6C-591A-43FD-9149-483895133A83}" type="presOf" srcId="{4A50CE05-29D2-4FF9-9DF7-B85136AD1790}" destId="{7757A129-EA86-4511-B0B9-420DFAADD077}" srcOrd="1" destOrd="0" presId="urn:microsoft.com/office/officeart/2011/layout/CircleProcess"/>
    <dgm:cxn modelId="{4D1FEA70-55A0-4D08-9066-AE32AB9C3A15}" type="presOf" srcId="{583A6C0C-3907-45AE-A8EE-9B675B188A74}" destId="{A422EFEF-0E3B-475C-A8C5-CEFDB17F230C}" srcOrd="0" destOrd="0" presId="urn:microsoft.com/office/officeart/2011/layout/CircleProcess"/>
    <dgm:cxn modelId="{925A8E7D-2FDC-4CF9-B64B-0ADFB793ADEB}" type="presOf" srcId="{14AC1ED9-345A-419D-B03B-1C86F55B6962}" destId="{EC96A666-57B6-4B12-B0AD-50DDA03B1911}" srcOrd="1" destOrd="0" presId="urn:microsoft.com/office/officeart/2011/layout/CircleProcess"/>
    <dgm:cxn modelId="{3FDDC5B5-4BE1-4085-B288-32EC6227FBAB}" type="presOf" srcId="{4A50CE05-29D2-4FF9-9DF7-B85136AD1790}" destId="{D00360CF-B891-498B-9AF8-03AB2FC80C55}" srcOrd="0" destOrd="0" presId="urn:microsoft.com/office/officeart/2011/layout/CircleProcess"/>
    <dgm:cxn modelId="{DE2D05B7-3008-4067-A058-4A09843ABE30}" srcId="{5A4114F2-1533-4095-8738-7AD85241A3FC}" destId="{14AC1ED9-345A-419D-B03B-1C86F55B6962}" srcOrd="1" destOrd="0" parTransId="{E3F1D21E-C77D-4B0C-8FFB-6E5781272765}" sibTransId="{0B4DBB27-B8A4-4E49-8710-CA81C20D39DB}"/>
    <dgm:cxn modelId="{70ED15C0-124F-46F9-AAC9-E2A10DADC832}" type="presOf" srcId="{1DAC6611-3086-4EA6-BB7C-3E370FBCE80C}" destId="{F3BD3124-8AC3-4AEA-93FA-F1563136F122}" srcOrd="1" destOrd="0" presId="urn:microsoft.com/office/officeart/2011/layout/CircleProcess"/>
    <dgm:cxn modelId="{D2253AD9-F2AE-4934-A7C3-FEDD602B68E7}" type="presOf" srcId="{1DAC6611-3086-4EA6-BB7C-3E370FBCE80C}" destId="{C1B3A8D6-9E45-4F01-B998-EEFDCF36468F}" srcOrd="0" destOrd="0" presId="urn:microsoft.com/office/officeart/2011/layout/CircleProcess"/>
    <dgm:cxn modelId="{FB5E77E1-874C-4FC4-B612-A1DB7D9F24CA}" type="presOf" srcId="{14AC1ED9-345A-419D-B03B-1C86F55B6962}" destId="{CABD1D19-EF45-4531-B420-D7E98ACBCA11}" srcOrd="0" destOrd="0" presId="urn:microsoft.com/office/officeart/2011/layout/CircleProcess"/>
    <dgm:cxn modelId="{8EDA6BF1-CEC6-4E61-9329-0AEEDD0D64A6}" type="presOf" srcId="{5A4114F2-1533-4095-8738-7AD85241A3FC}" destId="{63A96B87-6D22-4719-93A7-34705100FF47}" srcOrd="0" destOrd="0" presId="urn:microsoft.com/office/officeart/2011/layout/CircleProcess"/>
    <dgm:cxn modelId="{4EC17DDD-5CBC-4F13-B5D6-119988BD4366}" type="presParOf" srcId="{63A96B87-6D22-4719-93A7-34705100FF47}" destId="{F86210F4-9B5C-4065-8598-8E0A9A79913D}" srcOrd="0" destOrd="0" presId="urn:microsoft.com/office/officeart/2011/layout/CircleProcess"/>
    <dgm:cxn modelId="{41ECF378-722A-4AF5-8E93-EB56EBE1F13E}" type="presParOf" srcId="{F86210F4-9B5C-4065-8598-8E0A9A79913D}" destId="{9DBAF3C5-D0E2-4BB7-A7EC-D5711330881E}" srcOrd="0" destOrd="0" presId="urn:microsoft.com/office/officeart/2011/layout/CircleProcess"/>
    <dgm:cxn modelId="{BE24F8AE-979B-4309-897F-6C080759C961}" type="presParOf" srcId="{63A96B87-6D22-4719-93A7-34705100FF47}" destId="{F7DA4A33-91C3-4E7D-A406-D616B03F3E62}" srcOrd="1" destOrd="0" presId="urn:microsoft.com/office/officeart/2011/layout/CircleProcess"/>
    <dgm:cxn modelId="{8EF01DCB-2704-44B4-883C-38D9F93A771F}" type="presParOf" srcId="{F7DA4A33-91C3-4E7D-A406-D616B03F3E62}" destId="{C1B3A8D6-9E45-4F01-B998-EEFDCF36468F}" srcOrd="0" destOrd="0" presId="urn:microsoft.com/office/officeart/2011/layout/CircleProcess"/>
    <dgm:cxn modelId="{DD769FC7-F2AD-4909-A5A8-1BD2F76E6A5F}" type="presParOf" srcId="{63A96B87-6D22-4719-93A7-34705100FF47}" destId="{F3BD3124-8AC3-4AEA-93FA-F1563136F122}" srcOrd="2" destOrd="0" presId="urn:microsoft.com/office/officeart/2011/layout/CircleProcess"/>
    <dgm:cxn modelId="{A7FFB45B-6522-467D-BA04-986DEEAAC70E}" type="presParOf" srcId="{63A96B87-6D22-4719-93A7-34705100FF47}" destId="{2BFD4A6C-033C-4A55-AFED-EA0A18E7A424}" srcOrd="3" destOrd="0" presId="urn:microsoft.com/office/officeart/2011/layout/CircleProcess"/>
    <dgm:cxn modelId="{8E208414-5546-4967-90B1-1BE84225301E}" type="presParOf" srcId="{2BFD4A6C-033C-4A55-AFED-EA0A18E7A424}" destId="{D1021526-049B-41FC-8F67-B0B888F802BB}" srcOrd="0" destOrd="0" presId="urn:microsoft.com/office/officeart/2011/layout/CircleProcess"/>
    <dgm:cxn modelId="{623EE217-BFFB-46BF-953D-2170A5791161}" type="presParOf" srcId="{63A96B87-6D22-4719-93A7-34705100FF47}" destId="{C3660949-0FAC-45A7-AE75-73FED1177927}" srcOrd="4" destOrd="0" presId="urn:microsoft.com/office/officeart/2011/layout/CircleProcess"/>
    <dgm:cxn modelId="{B36BDFBF-2E26-4915-B832-D55CB138BCB5}" type="presParOf" srcId="{C3660949-0FAC-45A7-AE75-73FED1177927}" destId="{D00360CF-B891-498B-9AF8-03AB2FC80C55}" srcOrd="0" destOrd="0" presId="urn:microsoft.com/office/officeart/2011/layout/CircleProcess"/>
    <dgm:cxn modelId="{512B8503-532B-4672-9522-DE2FCF484F10}" type="presParOf" srcId="{63A96B87-6D22-4719-93A7-34705100FF47}" destId="{7757A129-EA86-4511-B0B9-420DFAADD077}" srcOrd="5" destOrd="0" presId="urn:microsoft.com/office/officeart/2011/layout/CircleProcess"/>
    <dgm:cxn modelId="{3325C288-D116-4686-973F-BCAA96F0258A}" type="presParOf" srcId="{63A96B87-6D22-4719-93A7-34705100FF47}" destId="{7E0EBA84-A1E8-457A-A257-FF3F655F96F4}" srcOrd="6" destOrd="0" presId="urn:microsoft.com/office/officeart/2011/layout/CircleProcess"/>
    <dgm:cxn modelId="{E043654C-889D-4E67-82BB-730A20AB06DB}" type="presParOf" srcId="{7E0EBA84-A1E8-457A-A257-FF3F655F96F4}" destId="{D7F94FB6-1169-46D8-A6CA-D78C03EBFADE}" srcOrd="0" destOrd="0" presId="urn:microsoft.com/office/officeart/2011/layout/CircleProcess"/>
    <dgm:cxn modelId="{7C19F9BA-3887-4D0A-A262-3F9EEC708262}" type="presParOf" srcId="{63A96B87-6D22-4719-93A7-34705100FF47}" destId="{CC3C465B-5D0E-46B0-AB0E-594E1664EBD1}" srcOrd="7" destOrd="0" presId="urn:microsoft.com/office/officeart/2011/layout/CircleProcess"/>
    <dgm:cxn modelId="{41BDFA6E-4C12-482A-AEC8-8928AD8D6FAE}" type="presParOf" srcId="{CC3C465B-5D0E-46B0-AB0E-594E1664EBD1}" destId="{CABD1D19-EF45-4531-B420-D7E98ACBCA11}" srcOrd="0" destOrd="0" presId="urn:microsoft.com/office/officeart/2011/layout/CircleProcess"/>
    <dgm:cxn modelId="{E7D4592C-0101-43E9-8718-AC1FF0F78E1F}" type="presParOf" srcId="{63A96B87-6D22-4719-93A7-34705100FF47}" destId="{EC96A666-57B6-4B12-B0AD-50DDA03B1911}" srcOrd="8" destOrd="0" presId="urn:microsoft.com/office/officeart/2011/layout/CircleProcess"/>
    <dgm:cxn modelId="{F11CA8E8-E66E-49F4-8027-3C21622A4B04}" type="presParOf" srcId="{63A96B87-6D22-4719-93A7-34705100FF47}" destId="{D8E7ABEA-533A-42A0-AA02-74714C096E7A}" srcOrd="9" destOrd="0" presId="urn:microsoft.com/office/officeart/2011/layout/CircleProcess"/>
    <dgm:cxn modelId="{7CF80960-C0E1-446E-A259-C5F88EA5C7B4}" type="presParOf" srcId="{D8E7ABEA-533A-42A0-AA02-74714C096E7A}" destId="{3ED612F3-3645-4C91-9236-7A35AFB09608}" srcOrd="0" destOrd="0" presId="urn:microsoft.com/office/officeart/2011/layout/CircleProcess"/>
    <dgm:cxn modelId="{8904A871-9E64-4FB2-BCA1-B32B68AC82A3}" type="presParOf" srcId="{63A96B87-6D22-4719-93A7-34705100FF47}" destId="{B012342A-98BB-4810-85A6-6E3756776C3B}" srcOrd="10" destOrd="0" presId="urn:microsoft.com/office/officeart/2011/layout/CircleProcess"/>
    <dgm:cxn modelId="{6399CF58-E5B2-4154-AF0B-EA587233B569}" type="presParOf" srcId="{B012342A-98BB-4810-85A6-6E3756776C3B}" destId="{A422EFEF-0E3B-475C-A8C5-CEFDB17F230C}" srcOrd="0" destOrd="0" presId="urn:microsoft.com/office/officeart/2011/layout/CircleProcess"/>
    <dgm:cxn modelId="{43B72F8B-DBD5-4F64-BBD2-EEDA752B8334}" type="presParOf" srcId="{63A96B87-6D22-4719-93A7-34705100FF47}" destId="{335BA3DD-E53A-45E6-8BBA-27F0A7DF4C5F}"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3D61A2-C277-4F33-9CAD-6F8A1A856491}">
      <dsp:nvSpPr>
        <dsp:cNvPr id="0" name=""/>
        <dsp:cNvSpPr/>
      </dsp:nvSpPr>
      <dsp:spPr>
        <a:xfrm>
          <a:off x="1199" y="2009797"/>
          <a:ext cx="1589423" cy="1649008"/>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US" sz="1400" kern="1200" dirty="0">
              <a:latin typeface="Century Gothic" panose="020B0502020202020204" pitchFamily="34" charset="0"/>
            </a:rPr>
            <a:t>Program staff</a:t>
          </a:r>
        </a:p>
        <a:p>
          <a:pPr marL="114300" lvl="1" indent="-114300" algn="l" defTabSz="622300">
            <a:lnSpc>
              <a:spcPct val="90000"/>
            </a:lnSpc>
            <a:spcBef>
              <a:spcPct val="0"/>
            </a:spcBef>
            <a:spcAft>
              <a:spcPct val="15000"/>
            </a:spcAft>
            <a:buChar char="•"/>
          </a:pPr>
          <a:r>
            <a:rPr lang="en-US" sz="1400" kern="1200" dirty="0">
              <a:latin typeface="Century Gothic" panose="020B0502020202020204" pitchFamily="34" charset="0"/>
            </a:rPr>
            <a:t>Space</a:t>
          </a:r>
        </a:p>
        <a:p>
          <a:pPr marL="114300" lvl="1" indent="-114300" algn="l" defTabSz="622300">
            <a:lnSpc>
              <a:spcPct val="90000"/>
            </a:lnSpc>
            <a:spcBef>
              <a:spcPct val="0"/>
            </a:spcBef>
            <a:spcAft>
              <a:spcPct val="15000"/>
            </a:spcAft>
            <a:buChar char="•"/>
          </a:pPr>
          <a:r>
            <a:rPr lang="en-US" sz="1400" kern="1200" dirty="0">
              <a:latin typeface="Century Gothic" panose="020B0502020202020204" pitchFamily="34" charset="0"/>
            </a:rPr>
            <a:t>Training materials</a:t>
          </a:r>
        </a:p>
      </dsp:txBody>
      <dsp:txXfrm>
        <a:off x="39147" y="2047745"/>
        <a:ext cx="1513527" cy="1219753"/>
      </dsp:txXfrm>
    </dsp:sp>
    <dsp:sp modelId="{553BA14F-3834-48F2-87E2-62F46C18C702}">
      <dsp:nvSpPr>
        <dsp:cNvPr id="0" name=""/>
        <dsp:cNvSpPr/>
      </dsp:nvSpPr>
      <dsp:spPr>
        <a:xfrm>
          <a:off x="904308" y="2526765"/>
          <a:ext cx="1699837" cy="1699837"/>
        </a:xfrm>
        <a:prstGeom prst="leftCircularArrow">
          <a:avLst>
            <a:gd name="adj1" fmla="val 2845"/>
            <a:gd name="adj2" fmla="val 347544"/>
            <a:gd name="adj3" fmla="val 2122221"/>
            <a:gd name="adj4" fmla="val 9023656"/>
            <a:gd name="adj5" fmla="val 331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3D9A19-E4C1-4434-B541-6A2077B7CED2}">
      <dsp:nvSpPr>
        <dsp:cNvPr id="0" name=""/>
        <dsp:cNvSpPr/>
      </dsp:nvSpPr>
      <dsp:spPr>
        <a:xfrm>
          <a:off x="354405" y="3208856"/>
          <a:ext cx="1412821" cy="56183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entury Gothic" panose="020B0502020202020204" pitchFamily="34" charset="0"/>
            </a:rPr>
            <a:t>Inputs</a:t>
          </a:r>
        </a:p>
      </dsp:txBody>
      <dsp:txXfrm>
        <a:off x="370860" y="3225311"/>
        <a:ext cx="1379911" cy="528922"/>
      </dsp:txXfrm>
    </dsp:sp>
    <dsp:sp modelId="{5D052D1C-3DA0-44FF-A0CC-9FCD50E122EC}">
      <dsp:nvSpPr>
        <dsp:cNvPr id="0" name=""/>
        <dsp:cNvSpPr/>
      </dsp:nvSpPr>
      <dsp:spPr>
        <a:xfrm>
          <a:off x="1997493" y="2054774"/>
          <a:ext cx="1589423" cy="155489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ZA" sz="1400" b="0" kern="1200" dirty="0">
              <a:solidFill>
                <a:schemeClr val="tx1"/>
              </a:solidFill>
              <a:latin typeface="Century Gothic" panose="020B0502020202020204" pitchFamily="34" charset="0"/>
            </a:rPr>
            <a:t>Conduct training events for providers</a:t>
          </a:r>
          <a:endParaRPr lang="en-US" sz="1400" kern="1200" dirty="0">
            <a:solidFill>
              <a:schemeClr val="tx1"/>
            </a:solidFill>
            <a:latin typeface="Century Gothic" panose="020B0502020202020204" pitchFamily="34" charset="0"/>
          </a:endParaRPr>
        </a:p>
      </dsp:txBody>
      <dsp:txXfrm>
        <a:off x="2033275" y="2423748"/>
        <a:ext cx="1517859" cy="1150139"/>
      </dsp:txXfrm>
    </dsp:sp>
    <dsp:sp modelId="{E33A6364-17E9-4152-8149-08CEBF7EF638}">
      <dsp:nvSpPr>
        <dsp:cNvPr id="0" name=""/>
        <dsp:cNvSpPr/>
      </dsp:nvSpPr>
      <dsp:spPr>
        <a:xfrm>
          <a:off x="2887551" y="1388177"/>
          <a:ext cx="1902930" cy="1902930"/>
        </a:xfrm>
        <a:prstGeom prst="circularArrow">
          <a:avLst>
            <a:gd name="adj1" fmla="val 2541"/>
            <a:gd name="adj2" fmla="val 308262"/>
            <a:gd name="adj3" fmla="val 19515460"/>
            <a:gd name="adj4" fmla="val 12574744"/>
            <a:gd name="adj5" fmla="val 2965"/>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163CD5B-62AB-4478-A1E0-EA0CB1CCC4CE}">
      <dsp:nvSpPr>
        <dsp:cNvPr id="0" name=""/>
        <dsp:cNvSpPr/>
      </dsp:nvSpPr>
      <dsp:spPr>
        <a:xfrm>
          <a:off x="2350698" y="1895835"/>
          <a:ext cx="1412821" cy="56183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entury Gothic" panose="020B0502020202020204" pitchFamily="34" charset="0"/>
            </a:rPr>
            <a:t>Processes</a:t>
          </a:r>
        </a:p>
      </dsp:txBody>
      <dsp:txXfrm>
        <a:off x="2367153" y="1912290"/>
        <a:ext cx="1379911" cy="528922"/>
      </dsp:txXfrm>
    </dsp:sp>
    <dsp:sp modelId="{B68372BD-D33E-4ECC-B013-C032338FE310}">
      <dsp:nvSpPr>
        <dsp:cNvPr id="0" name=""/>
        <dsp:cNvSpPr/>
      </dsp:nvSpPr>
      <dsp:spPr>
        <a:xfrm>
          <a:off x="3993786" y="2008059"/>
          <a:ext cx="1589423" cy="165250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ZA" sz="1400" kern="1200" dirty="0">
              <a:solidFill>
                <a:schemeClr val="tx1"/>
              </a:solidFill>
              <a:latin typeface="Century Gothic" panose="020B0502020202020204" pitchFamily="34" charset="0"/>
            </a:rPr>
            <a:t>Providers trained in new clinical techniques</a:t>
          </a:r>
          <a:endParaRPr lang="en-US" sz="1400" kern="1200" dirty="0">
            <a:solidFill>
              <a:schemeClr val="tx1"/>
            </a:solidFill>
            <a:latin typeface="Century Gothic" panose="020B0502020202020204" pitchFamily="34" charset="0"/>
          </a:endParaRPr>
        </a:p>
      </dsp:txBody>
      <dsp:txXfrm>
        <a:off x="4031815" y="2046088"/>
        <a:ext cx="1513365" cy="1222341"/>
      </dsp:txXfrm>
    </dsp:sp>
    <dsp:sp modelId="{819BEBA8-C7F7-4FAB-9B43-3E1C606528FB}">
      <dsp:nvSpPr>
        <dsp:cNvPr id="0" name=""/>
        <dsp:cNvSpPr/>
      </dsp:nvSpPr>
      <dsp:spPr>
        <a:xfrm>
          <a:off x="4897042" y="2527037"/>
          <a:ext cx="1699837" cy="1699837"/>
        </a:xfrm>
        <a:prstGeom prst="leftCircularArrow">
          <a:avLst>
            <a:gd name="adj1" fmla="val 2845"/>
            <a:gd name="adj2" fmla="val 347544"/>
            <a:gd name="adj3" fmla="val 2123509"/>
            <a:gd name="adj4" fmla="val 9024943"/>
            <a:gd name="adj5" fmla="val 3319"/>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4085DBB-877C-4CC2-95B1-6E155EF7B1DE}">
      <dsp:nvSpPr>
        <dsp:cNvPr id="0" name=""/>
        <dsp:cNvSpPr/>
      </dsp:nvSpPr>
      <dsp:spPr>
        <a:xfrm>
          <a:off x="4346992" y="3208868"/>
          <a:ext cx="1412821" cy="56183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entury Gothic" panose="020B0502020202020204" pitchFamily="34" charset="0"/>
            </a:rPr>
            <a:t>Outputs</a:t>
          </a:r>
        </a:p>
      </dsp:txBody>
      <dsp:txXfrm>
        <a:off x="4363447" y="3225323"/>
        <a:ext cx="1379911" cy="528922"/>
      </dsp:txXfrm>
    </dsp:sp>
    <dsp:sp modelId="{DF871A8D-30AB-47B4-85AE-442F17521635}">
      <dsp:nvSpPr>
        <dsp:cNvPr id="0" name=""/>
        <dsp:cNvSpPr/>
      </dsp:nvSpPr>
      <dsp:spPr>
        <a:xfrm>
          <a:off x="5990080" y="1979794"/>
          <a:ext cx="1589423" cy="1703792"/>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ZA" sz="1400" kern="1200" dirty="0">
              <a:solidFill>
                <a:schemeClr val="tx1"/>
              </a:solidFill>
              <a:latin typeface="Century Gothic" panose="020B0502020202020204" pitchFamily="34" charset="0"/>
            </a:rPr>
            <a:t>Increase in </a:t>
          </a:r>
          <a:br>
            <a:rPr lang="en-ZA" sz="1400" kern="1200" dirty="0">
              <a:solidFill>
                <a:schemeClr val="tx1"/>
              </a:solidFill>
              <a:latin typeface="Century Gothic" panose="020B0502020202020204" pitchFamily="34" charset="0"/>
            </a:rPr>
          </a:br>
          <a:r>
            <a:rPr lang="en-ZA" sz="1400" kern="1200" dirty="0">
              <a:solidFill>
                <a:schemeClr val="tx1"/>
              </a:solidFill>
              <a:latin typeface="Century Gothic" panose="020B0502020202020204" pitchFamily="34" charset="0"/>
            </a:rPr>
            <a:t># of clients served by (newly) trained providers</a:t>
          </a:r>
          <a:endParaRPr lang="en-US" sz="1400" kern="1200" dirty="0">
            <a:solidFill>
              <a:schemeClr val="tx1"/>
            </a:solidFill>
            <a:latin typeface="Century Gothic" panose="020B0502020202020204" pitchFamily="34" charset="0"/>
          </a:endParaRPr>
        </a:p>
      </dsp:txBody>
      <dsp:txXfrm>
        <a:off x="6029289" y="2384102"/>
        <a:ext cx="1511005" cy="1260276"/>
      </dsp:txXfrm>
    </dsp:sp>
    <dsp:sp modelId="{219A9A94-D899-468B-8C04-C6C6A6A9643F}">
      <dsp:nvSpPr>
        <dsp:cNvPr id="0" name=""/>
        <dsp:cNvSpPr/>
      </dsp:nvSpPr>
      <dsp:spPr>
        <a:xfrm>
          <a:off x="6879983" y="1387917"/>
          <a:ext cx="1902930" cy="1902930"/>
        </a:xfrm>
        <a:prstGeom prst="circularArrow">
          <a:avLst>
            <a:gd name="adj1" fmla="val 2541"/>
            <a:gd name="adj2" fmla="val 308262"/>
            <a:gd name="adj3" fmla="val 19516657"/>
            <a:gd name="adj4" fmla="val 12575941"/>
            <a:gd name="adj5" fmla="val 2965"/>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4CAA9BC-0B82-491F-BEF4-EE1BCFDEFE2A}">
      <dsp:nvSpPr>
        <dsp:cNvPr id="0" name=""/>
        <dsp:cNvSpPr/>
      </dsp:nvSpPr>
      <dsp:spPr>
        <a:xfrm>
          <a:off x="6343285" y="1895303"/>
          <a:ext cx="1412821" cy="561832"/>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entury Gothic" panose="020B0502020202020204" pitchFamily="34" charset="0"/>
            </a:rPr>
            <a:t>Outcome</a:t>
          </a:r>
        </a:p>
      </dsp:txBody>
      <dsp:txXfrm>
        <a:off x="6359740" y="1911758"/>
        <a:ext cx="1379911" cy="528922"/>
      </dsp:txXfrm>
    </dsp:sp>
    <dsp:sp modelId="{BE626531-2BC1-4065-B797-B621E80BBB61}">
      <dsp:nvSpPr>
        <dsp:cNvPr id="0" name=""/>
        <dsp:cNvSpPr/>
      </dsp:nvSpPr>
      <dsp:spPr>
        <a:xfrm>
          <a:off x="7986373" y="2009797"/>
          <a:ext cx="1589423" cy="164900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ZA" sz="1400" kern="1200" dirty="0">
              <a:solidFill>
                <a:schemeClr val="tx1"/>
              </a:solidFill>
              <a:latin typeface="Century Gothic" panose="020B0502020202020204" pitchFamily="34" charset="0"/>
            </a:rPr>
            <a:t>Declining morbidity levels in target population</a:t>
          </a:r>
          <a:endParaRPr lang="en-US" sz="1400" kern="1200" dirty="0">
            <a:solidFill>
              <a:schemeClr val="tx1"/>
            </a:solidFill>
            <a:latin typeface="Century Gothic" panose="020B0502020202020204" pitchFamily="34" charset="0"/>
          </a:endParaRPr>
        </a:p>
      </dsp:txBody>
      <dsp:txXfrm>
        <a:off x="8024321" y="2047745"/>
        <a:ext cx="1513527" cy="1219753"/>
      </dsp:txXfrm>
    </dsp:sp>
    <dsp:sp modelId="{A5EFE404-E046-40AF-AAD2-BBB883F26107}">
      <dsp:nvSpPr>
        <dsp:cNvPr id="0" name=""/>
        <dsp:cNvSpPr/>
      </dsp:nvSpPr>
      <dsp:spPr>
        <a:xfrm>
          <a:off x="8339578" y="3208856"/>
          <a:ext cx="1412821" cy="561832"/>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n-ZA" sz="2000" b="1" kern="1200" dirty="0">
              <a:latin typeface="Century Gothic" panose="020B0502020202020204" pitchFamily="34" charset="0"/>
            </a:rPr>
            <a:t>Impact</a:t>
          </a:r>
        </a:p>
      </dsp:txBody>
      <dsp:txXfrm>
        <a:off x="8356033" y="3225311"/>
        <a:ext cx="1379911" cy="5289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AF3C5-D0E2-4BB7-A7EC-D5711330881E}">
      <dsp:nvSpPr>
        <dsp:cNvPr id="0" name=""/>
        <dsp:cNvSpPr/>
      </dsp:nvSpPr>
      <dsp:spPr>
        <a:xfrm>
          <a:off x="8050334" y="965600"/>
          <a:ext cx="2420438" cy="242056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1B3A8D6-9E45-4F01-B998-EEFDCF36468F}">
      <dsp:nvSpPr>
        <dsp:cNvPr id="0" name=""/>
        <dsp:cNvSpPr/>
      </dsp:nvSpPr>
      <dsp:spPr>
        <a:xfrm>
          <a:off x="813129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Evaluation</a:t>
          </a:r>
        </a:p>
      </dsp:txBody>
      <dsp:txXfrm>
        <a:off x="8454086" y="1369097"/>
        <a:ext cx="1613971" cy="1613566"/>
      </dsp:txXfrm>
    </dsp:sp>
    <dsp:sp modelId="{D1021526-049B-41FC-8F67-B0B888F802BB}">
      <dsp:nvSpPr>
        <dsp:cNvPr id="0" name=""/>
        <dsp:cNvSpPr/>
      </dsp:nvSpPr>
      <dsp:spPr>
        <a:xfrm rot="2700000">
          <a:off x="5538538"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D00360CF-B891-498B-9AF8-03AB2FC80C55}">
      <dsp:nvSpPr>
        <dsp:cNvPr id="0" name=""/>
        <dsp:cNvSpPr/>
      </dsp:nvSpPr>
      <dsp:spPr>
        <a:xfrm>
          <a:off x="5665235"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Implementation</a:t>
          </a:r>
        </a:p>
      </dsp:txBody>
      <dsp:txXfrm>
        <a:off x="5988029" y="1369097"/>
        <a:ext cx="1613971" cy="1613566"/>
      </dsp:txXfrm>
    </dsp:sp>
    <dsp:sp modelId="{D7F94FB6-1169-46D8-A6CA-D78C03EBFADE}">
      <dsp:nvSpPr>
        <dsp:cNvPr id="0" name=""/>
        <dsp:cNvSpPr/>
      </dsp:nvSpPr>
      <dsp:spPr>
        <a:xfrm rot="2700000">
          <a:off x="3047521"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ABD1D19-EF45-4531-B420-D7E98ACBCA11}">
      <dsp:nvSpPr>
        <dsp:cNvPr id="0" name=""/>
        <dsp:cNvSpPr/>
      </dsp:nvSpPr>
      <dsp:spPr>
        <a:xfrm>
          <a:off x="3128499"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Policy formulation</a:t>
          </a:r>
        </a:p>
      </dsp:txBody>
      <dsp:txXfrm>
        <a:off x="3451293" y="1369097"/>
        <a:ext cx="1613971" cy="1613566"/>
      </dsp:txXfrm>
    </dsp:sp>
    <dsp:sp modelId="{3ED612F3-3645-4C91-9236-7A35AFB09608}">
      <dsp:nvSpPr>
        <dsp:cNvPr id="0" name=""/>
        <dsp:cNvSpPr/>
      </dsp:nvSpPr>
      <dsp:spPr>
        <a:xfrm rot="2700000">
          <a:off x="546124"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A422EFEF-0E3B-475C-A8C5-CEFDB17F230C}">
      <dsp:nvSpPr>
        <dsp:cNvPr id="0" name=""/>
        <dsp:cNvSpPr/>
      </dsp:nvSpPr>
      <dsp:spPr>
        <a:xfrm>
          <a:off x="62710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Agenda setting</a:t>
          </a:r>
        </a:p>
      </dsp:txBody>
      <dsp:txXfrm>
        <a:off x="949896" y="1369097"/>
        <a:ext cx="1613971" cy="16135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AF3C5-D0E2-4BB7-A7EC-D5711330881E}">
      <dsp:nvSpPr>
        <dsp:cNvPr id="0" name=""/>
        <dsp:cNvSpPr/>
      </dsp:nvSpPr>
      <dsp:spPr>
        <a:xfrm>
          <a:off x="8050334" y="965600"/>
          <a:ext cx="2420438" cy="242056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1B3A8D6-9E45-4F01-B998-EEFDCF36468F}">
      <dsp:nvSpPr>
        <dsp:cNvPr id="0" name=""/>
        <dsp:cNvSpPr/>
      </dsp:nvSpPr>
      <dsp:spPr>
        <a:xfrm>
          <a:off x="813129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Evaluation</a:t>
          </a:r>
        </a:p>
      </dsp:txBody>
      <dsp:txXfrm>
        <a:off x="8454086" y="1369097"/>
        <a:ext cx="1613971" cy="1613566"/>
      </dsp:txXfrm>
    </dsp:sp>
    <dsp:sp modelId="{D1021526-049B-41FC-8F67-B0B888F802BB}">
      <dsp:nvSpPr>
        <dsp:cNvPr id="0" name=""/>
        <dsp:cNvSpPr/>
      </dsp:nvSpPr>
      <dsp:spPr>
        <a:xfrm rot="2700000">
          <a:off x="5538538"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D00360CF-B891-498B-9AF8-03AB2FC80C55}">
      <dsp:nvSpPr>
        <dsp:cNvPr id="0" name=""/>
        <dsp:cNvSpPr/>
      </dsp:nvSpPr>
      <dsp:spPr>
        <a:xfrm>
          <a:off x="5665235"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Implementation</a:t>
          </a:r>
        </a:p>
      </dsp:txBody>
      <dsp:txXfrm>
        <a:off x="5988029" y="1369097"/>
        <a:ext cx="1613971" cy="1613566"/>
      </dsp:txXfrm>
    </dsp:sp>
    <dsp:sp modelId="{D7F94FB6-1169-46D8-A6CA-D78C03EBFADE}">
      <dsp:nvSpPr>
        <dsp:cNvPr id="0" name=""/>
        <dsp:cNvSpPr/>
      </dsp:nvSpPr>
      <dsp:spPr>
        <a:xfrm rot="2700000">
          <a:off x="3047521"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ABD1D19-EF45-4531-B420-D7E98ACBCA11}">
      <dsp:nvSpPr>
        <dsp:cNvPr id="0" name=""/>
        <dsp:cNvSpPr/>
      </dsp:nvSpPr>
      <dsp:spPr>
        <a:xfrm>
          <a:off x="3128499"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Policy formulation</a:t>
          </a:r>
        </a:p>
      </dsp:txBody>
      <dsp:txXfrm>
        <a:off x="3451293" y="1369097"/>
        <a:ext cx="1613971" cy="1613566"/>
      </dsp:txXfrm>
    </dsp:sp>
    <dsp:sp modelId="{3ED612F3-3645-4C91-9236-7A35AFB09608}">
      <dsp:nvSpPr>
        <dsp:cNvPr id="0" name=""/>
        <dsp:cNvSpPr/>
      </dsp:nvSpPr>
      <dsp:spPr>
        <a:xfrm rot="2700000">
          <a:off x="546124"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A422EFEF-0E3B-475C-A8C5-CEFDB17F230C}">
      <dsp:nvSpPr>
        <dsp:cNvPr id="0" name=""/>
        <dsp:cNvSpPr/>
      </dsp:nvSpPr>
      <dsp:spPr>
        <a:xfrm>
          <a:off x="62710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Agenda setting</a:t>
          </a:r>
        </a:p>
      </dsp:txBody>
      <dsp:txXfrm>
        <a:off x="949896" y="1369097"/>
        <a:ext cx="1613971" cy="16135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AF3C5-D0E2-4BB7-A7EC-D5711330881E}">
      <dsp:nvSpPr>
        <dsp:cNvPr id="0" name=""/>
        <dsp:cNvSpPr/>
      </dsp:nvSpPr>
      <dsp:spPr>
        <a:xfrm>
          <a:off x="8050334" y="965600"/>
          <a:ext cx="2420438" cy="242056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1B3A8D6-9E45-4F01-B998-EEFDCF36468F}">
      <dsp:nvSpPr>
        <dsp:cNvPr id="0" name=""/>
        <dsp:cNvSpPr/>
      </dsp:nvSpPr>
      <dsp:spPr>
        <a:xfrm>
          <a:off x="813129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Evaluation</a:t>
          </a:r>
        </a:p>
      </dsp:txBody>
      <dsp:txXfrm>
        <a:off x="8454086" y="1369097"/>
        <a:ext cx="1613971" cy="1613566"/>
      </dsp:txXfrm>
    </dsp:sp>
    <dsp:sp modelId="{D1021526-049B-41FC-8F67-B0B888F802BB}">
      <dsp:nvSpPr>
        <dsp:cNvPr id="0" name=""/>
        <dsp:cNvSpPr/>
      </dsp:nvSpPr>
      <dsp:spPr>
        <a:xfrm rot="2700000">
          <a:off x="5538538"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D00360CF-B891-498B-9AF8-03AB2FC80C55}">
      <dsp:nvSpPr>
        <dsp:cNvPr id="0" name=""/>
        <dsp:cNvSpPr/>
      </dsp:nvSpPr>
      <dsp:spPr>
        <a:xfrm>
          <a:off x="5665235"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Implementation</a:t>
          </a:r>
        </a:p>
      </dsp:txBody>
      <dsp:txXfrm>
        <a:off x="5988029" y="1369097"/>
        <a:ext cx="1613971" cy="1613566"/>
      </dsp:txXfrm>
    </dsp:sp>
    <dsp:sp modelId="{D7F94FB6-1169-46D8-A6CA-D78C03EBFADE}">
      <dsp:nvSpPr>
        <dsp:cNvPr id="0" name=""/>
        <dsp:cNvSpPr/>
      </dsp:nvSpPr>
      <dsp:spPr>
        <a:xfrm rot="2700000">
          <a:off x="3047521"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ABD1D19-EF45-4531-B420-D7E98ACBCA11}">
      <dsp:nvSpPr>
        <dsp:cNvPr id="0" name=""/>
        <dsp:cNvSpPr/>
      </dsp:nvSpPr>
      <dsp:spPr>
        <a:xfrm>
          <a:off x="3128499"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Policy formulation</a:t>
          </a:r>
        </a:p>
      </dsp:txBody>
      <dsp:txXfrm>
        <a:off x="3451293" y="1369097"/>
        <a:ext cx="1613971" cy="1613566"/>
      </dsp:txXfrm>
    </dsp:sp>
    <dsp:sp modelId="{3ED612F3-3645-4C91-9236-7A35AFB09608}">
      <dsp:nvSpPr>
        <dsp:cNvPr id="0" name=""/>
        <dsp:cNvSpPr/>
      </dsp:nvSpPr>
      <dsp:spPr>
        <a:xfrm rot="2700000">
          <a:off x="546124" y="965429"/>
          <a:ext cx="2420478" cy="2420478"/>
        </a:xfrm>
        <a:prstGeom prst="teardrop">
          <a:avLst>
            <a:gd name="adj" fmla="val 10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A422EFEF-0E3B-475C-A8C5-CEFDB17F230C}">
      <dsp:nvSpPr>
        <dsp:cNvPr id="0" name=""/>
        <dsp:cNvSpPr/>
      </dsp:nvSpPr>
      <dsp:spPr>
        <a:xfrm>
          <a:off x="627102" y="1046299"/>
          <a:ext cx="2259560" cy="2259163"/>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ZA" sz="1600" b="1" kern="1200" dirty="0">
              <a:latin typeface="Century Gothic" panose="020B0502020202020204" pitchFamily="34" charset="0"/>
            </a:rPr>
            <a:t>Agenda setting</a:t>
          </a:r>
        </a:p>
      </dsp:txBody>
      <dsp:txXfrm>
        <a:off x="949896" y="1369097"/>
        <a:ext cx="1613971" cy="161356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endParaRPr dirty="0"/>
          </a:p>
        </p:txBody>
      </p:sp>
    </p:spTree>
    <p:extLst>
      <p:ext uri="{BB962C8B-B14F-4D97-AF65-F5344CB8AC3E}">
        <p14:creationId xmlns:p14="http://schemas.microsoft.com/office/powerpoint/2010/main" val="59643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3427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ZA" sz="1400" dirty="0">
                <a:latin typeface="Century Gothic" panose="020B0502020202020204" pitchFamily="34" charset="0"/>
              </a:rPr>
              <a:t>Monitoring and evaluations is always undertaken for a specific project or program and not an activity in isolation. However,</a:t>
            </a:r>
            <a:r>
              <a:rPr lang="en-ZA" sz="1400" baseline="0" dirty="0">
                <a:latin typeface="Century Gothic" panose="020B0502020202020204" pitchFamily="34" charset="0"/>
              </a:rPr>
              <a:t> that requires a thorough understanding of the project or program of interest for M&amp;E activity.</a:t>
            </a:r>
          </a:p>
          <a:p>
            <a:endParaRPr lang="en-ZA" sz="1400" baseline="0" dirty="0">
              <a:latin typeface="Century Gothic" panose="020B0502020202020204" pitchFamily="34" charset="0"/>
            </a:endParaRPr>
          </a:p>
          <a:p>
            <a:r>
              <a:rPr lang="en-ZA" sz="1400" baseline="0" dirty="0">
                <a:latin typeface="Century Gothic" panose="020B0502020202020204" pitchFamily="34" charset="0"/>
              </a:rPr>
              <a:t>There are three useful approaches or tools to help understand a program:</a:t>
            </a:r>
          </a:p>
          <a:p>
            <a:pPr marL="674073" lvl="1" indent="-216873">
              <a:buFont typeface="+mj-lt"/>
              <a:buAutoNum type="arabicPeriod"/>
            </a:pPr>
            <a:r>
              <a:rPr lang="en-ZA" sz="1400" baseline="0" dirty="0">
                <a:latin typeface="Century Gothic" panose="020B0502020202020204" pitchFamily="34" charset="0"/>
              </a:rPr>
              <a:t>The systems approach—resulting in </a:t>
            </a:r>
          </a:p>
          <a:p>
            <a:pPr marL="674073" lvl="1" indent="-216873">
              <a:buFont typeface="+mj-lt"/>
              <a:buAutoNum type="arabicPeriod"/>
            </a:pPr>
            <a:r>
              <a:rPr lang="en-ZA" sz="1400" baseline="0" dirty="0">
                <a:latin typeface="Century Gothic" panose="020B0502020202020204" pitchFamily="34" charset="0"/>
              </a:rPr>
              <a:t>The logic model (logical framework)</a:t>
            </a:r>
          </a:p>
          <a:p>
            <a:pPr marL="674073" lvl="1" indent="-216873">
              <a:buFont typeface="+mj-lt"/>
              <a:buAutoNum type="arabicPeriod"/>
            </a:pPr>
            <a:r>
              <a:rPr lang="en-ZA" sz="1400" baseline="0" dirty="0">
                <a:latin typeface="Century Gothic" panose="020B0502020202020204" pitchFamily="34" charset="0"/>
              </a:rPr>
              <a:t>Review of documentation on program objectives, outcomes, target population, interventions, beneficiaries, conceptual framework, and implementation plan</a:t>
            </a:r>
            <a:endParaRPr lang="en-US" dirty="0"/>
          </a:p>
        </p:txBody>
      </p:sp>
    </p:spTree>
    <p:extLst>
      <p:ext uri="{BB962C8B-B14F-4D97-AF65-F5344CB8AC3E}">
        <p14:creationId xmlns:p14="http://schemas.microsoft.com/office/powerpoint/2010/main" val="795594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(From M&amp;E Fundamentals: A Self-Guided Minicourse: https://www.measureevaluation.org/resources/publications/ms-07-20-en) </a:t>
            </a:r>
          </a:p>
          <a:p>
            <a:endParaRPr lang="en-US" sz="1400" dirty="0">
              <a:latin typeface="Century Gothic" panose="020B0502020202020204" pitchFamily="34" charset="0"/>
            </a:endParaRPr>
          </a:p>
          <a:p>
            <a:r>
              <a:rPr lang="en-US" sz="1400" b="0" u="none" dirty="0">
                <a:latin typeface="Century Gothic" panose="020B0502020202020204" pitchFamily="34" charset="0"/>
              </a:rPr>
              <a:t>A logic model can be an effective way to organize program components. A logic model can serve as a tool for planning, monitoring, and evaluation, as well as for advocacy and as an educational tool for stakeholders. </a:t>
            </a:r>
          </a:p>
          <a:p>
            <a:endParaRPr lang="en-US" sz="1400" dirty="0">
              <a:latin typeface="Century Gothic" panose="020B0502020202020204" pitchFamily="34" charset="0"/>
            </a:endParaRPr>
          </a:p>
          <a:p>
            <a:r>
              <a:rPr lang="en-US" sz="1400" dirty="0">
                <a:latin typeface="Century Gothic" panose="020B0502020202020204" pitchFamily="34" charset="0"/>
              </a:rPr>
              <a:t>Logic models have five essential components: </a:t>
            </a:r>
          </a:p>
          <a:p>
            <a:pPr marL="742950" lvl="1" indent="-285750">
              <a:buFont typeface="Arial" panose="020B0604020202020204" pitchFamily="34" charset="0"/>
              <a:buChar char="•"/>
            </a:pPr>
            <a:r>
              <a:rPr lang="en-US" sz="1400" dirty="0">
                <a:latin typeface="Century Gothic" panose="020B0502020202020204" pitchFamily="34" charset="0"/>
              </a:rPr>
              <a:t>Inputs: The resources invested in a program—for example, technical assistance, computers, condoms, or training</a:t>
            </a:r>
          </a:p>
          <a:p>
            <a:pPr marL="742950" lvl="1" indent="-285750">
              <a:buFont typeface="Arial" panose="020B0604020202020204" pitchFamily="34" charset="0"/>
              <a:buChar char="•"/>
            </a:pPr>
            <a:r>
              <a:rPr lang="en-US" sz="1400" dirty="0">
                <a:latin typeface="Century Gothic" panose="020B0502020202020204" pitchFamily="34" charset="0"/>
              </a:rPr>
              <a:t>Processes: The activities carried out to achieve the program’s objectives</a:t>
            </a:r>
          </a:p>
          <a:p>
            <a:pPr marL="742950" lvl="1" indent="-285750">
              <a:buFont typeface="Arial" panose="020B0604020202020204" pitchFamily="34" charset="0"/>
              <a:buChar char="•"/>
            </a:pPr>
            <a:r>
              <a:rPr lang="en-US" sz="1400" dirty="0">
                <a:latin typeface="Century Gothic" panose="020B0502020202020204" pitchFamily="34" charset="0"/>
              </a:rPr>
              <a:t>Outputs: The immediate results achieved at the program level through the execution of activities </a:t>
            </a:r>
          </a:p>
          <a:p>
            <a:pPr marL="742950" lvl="1" indent="-285750">
              <a:buFont typeface="Arial" panose="020B0604020202020204" pitchFamily="34" charset="0"/>
              <a:buChar char="•"/>
            </a:pPr>
            <a:r>
              <a:rPr lang="en-US" sz="1400" dirty="0">
                <a:latin typeface="Century Gothic" panose="020B0502020202020204" pitchFamily="34" charset="0"/>
              </a:rPr>
              <a:t>Outcomes: The set of short-term or intermediate results at the population level achieved by the program through the execution of activities </a:t>
            </a:r>
          </a:p>
          <a:p>
            <a:pPr marL="742950" lvl="1" indent="-285750">
              <a:buFont typeface="Arial" panose="020B0604020202020204" pitchFamily="34" charset="0"/>
              <a:buChar char="•"/>
            </a:pPr>
            <a:r>
              <a:rPr lang="en-US" sz="1400" dirty="0">
                <a:latin typeface="Century Gothic" panose="020B0502020202020204" pitchFamily="34" charset="0"/>
              </a:rPr>
              <a:t>Impacts: The long-term effects, or end results, of the program—for example, changes in health status. In this context, the term “impact” refers to the health status or conditions that the program is intended ultimately to influence (mortality, morbidity, fertility, etc.), as measured by appropriate indicators. Measuring “impact” in this way, however, should be distinguished from impact evaluation, which is a specific type of evaluation activity that focuses on examining how much of an observed change in outcomes or “impact” can be attributed to the program. In other words, inputs (or resources) are used in processes (or activities) that produce immediate intermediate results (or outputs), ultimately leading to longer term or broader results (or outcomes) and impacts. </a:t>
            </a:r>
          </a:p>
          <a:p>
            <a:endParaRPr lang="en-US" sz="1400" dirty="0">
              <a:latin typeface="Century Gothic" panose="020B0502020202020204" pitchFamily="34" charset="0"/>
            </a:endParaRPr>
          </a:p>
          <a:p>
            <a:r>
              <a:rPr lang="en-US" sz="1400" i="1" dirty="0">
                <a:latin typeface="Century Gothic" panose="020B0502020202020204" pitchFamily="34" charset="0"/>
              </a:rPr>
              <a:t>Have the group generate categories and specific examples for each component. Record these on the board or slide (alternatively, add examples to slide before presentation).</a:t>
            </a:r>
          </a:p>
          <a:p>
            <a:endParaRPr lang="en-US" sz="1400" dirty="0">
              <a:latin typeface="Century Gothic" panose="020B0502020202020204" pitchFamily="34" charset="0"/>
            </a:endParaRPr>
          </a:p>
          <a:p>
            <a:r>
              <a:rPr lang="en-US" sz="1400" dirty="0">
                <a:latin typeface="Century Gothic" panose="020B0502020202020204" pitchFamily="34" charset="0"/>
              </a:rPr>
              <a:t>This slide shows a logic model with example inputs, processes, outputs, outcomes, and impact listed. This example presents a straightforward view of a project designed to reduce population morbidity, by increasing the number of clients served by trained health care providers. As you can see, it does not try to account for all factors that may be influencing operations (</a:t>
            </a:r>
            <a:r>
              <a:rPr lang="en-US" sz="1400" i="1" dirty="0">
                <a:latin typeface="Century Gothic" panose="020B0502020202020204" pitchFamily="34" charset="0"/>
              </a:rPr>
              <a:t>M&amp;E Fundamentals: A Self-Guided Mini Course, pg. #19</a:t>
            </a:r>
            <a:r>
              <a:rPr lang="en-US" sz="1400" dirty="0">
                <a:latin typeface="Century Gothic" panose="020B0502020202020204" pitchFamily="34" charset="0"/>
              </a:rPr>
              <a:t>) or results as a conceptual framework would, but instead focuses specifically on the project’s activities and impacts. This narrow focus helps program managers and M&amp;E planners as they clarify the direct relationships between elements of particular interest within a particular program effort.</a:t>
            </a:r>
          </a:p>
        </p:txBody>
      </p:sp>
    </p:spTree>
    <p:extLst>
      <p:ext uri="{BB962C8B-B14F-4D97-AF65-F5344CB8AC3E}">
        <p14:creationId xmlns:p14="http://schemas.microsoft.com/office/powerpoint/2010/main" val="252114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A theory of change describes the desired </a:t>
            </a:r>
            <a:r>
              <a:rPr lang="en-US" sz="1400" b="1" dirty="0">
                <a:latin typeface="Century Gothic" panose="020B0502020202020204" pitchFamily="34" charset="0"/>
              </a:rPr>
              <a:t>outcomes</a:t>
            </a:r>
            <a:r>
              <a:rPr lang="en-US" sz="1400" dirty="0">
                <a:latin typeface="Century Gothic" panose="020B0502020202020204" pitchFamily="34" charset="0"/>
              </a:rPr>
              <a:t>, arranged graphically in a causal framework, the types of interventions that bring about the outcomes depicted in the outcomes framework map. Each intervention is tied to an outcome in the causal framework, revealing the often complex web of activity required to bring about change. The framework provides a working model against which to test hypotheses and assumptions about what actions will best produce the outcomes in the model.</a:t>
            </a:r>
          </a:p>
          <a:p>
            <a:r>
              <a:rPr lang="en-US" sz="1400" dirty="0">
                <a:latin typeface="Century Gothic" panose="020B0502020202020204" pitchFamily="34" charset="0"/>
              </a:rPr>
              <a:t>It provides clarity on the desired long-term outcomes of the program, the preconditions and supporting preconditions, and makes explicit the assumptions, interventions, and the indicators.</a:t>
            </a:r>
          </a:p>
          <a:p>
            <a:endParaRPr lang="en-US" dirty="0"/>
          </a:p>
        </p:txBody>
      </p:sp>
    </p:spTree>
    <p:extLst>
      <p:ext uri="{BB962C8B-B14F-4D97-AF65-F5344CB8AC3E}">
        <p14:creationId xmlns:p14="http://schemas.microsoft.com/office/powerpoint/2010/main" val="98025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Evaluation</a:t>
            </a:r>
            <a:r>
              <a:rPr lang="en-US" sz="1400" baseline="0" dirty="0">
                <a:latin typeface="Century Gothic" panose="020B0502020202020204" pitchFamily="34" charset="0"/>
              </a:rPr>
              <a:t> is a collection of activities.</a:t>
            </a:r>
          </a:p>
          <a:p>
            <a:endParaRPr lang="en-US" sz="1400" baseline="0" dirty="0">
              <a:latin typeface="Century Gothic" panose="020B0502020202020204" pitchFamily="34" charset="0"/>
            </a:endParaRPr>
          </a:p>
          <a:p>
            <a:r>
              <a:rPr lang="en-US" sz="1400" baseline="0" dirty="0">
                <a:latin typeface="Century Gothic" panose="020B0502020202020204" pitchFamily="34" charset="0"/>
              </a:rPr>
              <a:t>The type of evaluation is determined by the evaluation question or the information needed for decision making. An evaluation of a program could have a combination of one or more types.</a:t>
            </a:r>
          </a:p>
          <a:p>
            <a:endParaRPr lang="en-US" sz="1400" baseline="0" dirty="0">
              <a:latin typeface="Century Gothic" panose="020B0502020202020204" pitchFamily="34" charset="0"/>
            </a:endParaRPr>
          </a:p>
          <a:p>
            <a:r>
              <a:rPr lang="en-US" sz="1400" baseline="0" dirty="0">
                <a:latin typeface="Century Gothic" panose="020B0502020202020204" pitchFamily="34" charset="0"/>
              </a:rPr>
              <a:t>Types of monitoring is descriptive of the focus on the program component (e.g., input /output monitoring, outcome monitoring, impact monitoring)</a:t>
            </a:r>
          </a:p>
          <a:p>
            <a:endParaRPr lang="en-US" sz="1400" baseline="0" dirty="0">
              <a:latin typeface="Century Gothic" panose="020B0502020202020204" pitchFamily="34" charset="0"/>
            </a:endParaRPr>
          </a:p>
          <a:p>
            <a:r>
              <a:rPr lang="en-US" sz="1400" i="1" baseline="0" dirty="0">
                <a:latin typeface="Century Gothic" panose="020B0502020202020204" pitchFamily="34" charset="0"/>
              </a:rPr>
              <a:t>(Do not project the next slide yet: Allow participants to work in groups and answer the questions in Exercise 2.)</a:t>
            </a:r>
            <a:endParaRPr lang="en-US" sz="1400" i="1" dirty="0">
              <a:latin typeface="Century Gothic" panose="020B0502020202020204" pitchFamily="34" charset="0"/>
            </a:endParaRPr>
          </a:p>
        </p:txBody>
      </p:sp>
    </p:spTree>
    <p:extLst>
      <p:ext uri="{BB962C8B-B14F-4D97-AF65-F5344CB8AC3E}">
        <p14:creationId xmlns:p14="http://schemas.microsoft.com/office/powerpoint/2010/main" val="698309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r>
              <a:rPr lang="en-US" sz="1400" dirty="0">
                <a:latin typeface="Century Gothic" panose="020B0502020202020204" pitchFamily="34" charset="0"/>
              </a:rPr>
              <a:t>In this session we covered the definitions of M&amp;E and the differences between the two, program components, program logic models, program theories of change, and the types of evaluation. This information will be important as a foundation for our discussion of M&amp;E, and especially evaluation, in the context of policy. </a:t>
            </a:r>
          </a:p>
          <a:p>
            <a:endParaRPr lang="en-US" sz="1400" dirty="0">
              <a:latin typeface="Century Gothic" panose="020B0502020202020204" pitchFamily="34" charset="0"/>
            </a:endParaRPr>
          </a:p>
          <a:p>
            <a:r>
              <a:rPr lang="en-US" sz="1400" dirty="0">
                <a:latin typeface="Century Gothic" panose="020B0502020202020204" pitchFamily="34" charset="0"/>
              </a:rPr>
              <a:t>Do you have any questions about what we discussed? </a:t>
            </a:r>
          </a:p>
        </p:txBody>
      </p:sp>
    </p:spTree>
    <p:extLst>
      <p:ext uri="{BB962C8B-B14F-4D97-AF65-F5344CB8AC3E}">
        <p14:creationId xmlns:p14="http://schemas.microsoft.com/office/powerpoint/2010/main" val="3441497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endParaRPr/>
          </a:p>
        </p:txBody>
      </p:sp>
    </p:spTree>
    <p:extLst>
      <p:ext uri="{BB962C8B-B14F-4D97-AF65-F5344CB8AC3E}">
        <p14:creationId xmlns:p14="http://schemas.microsoft.com/office/powerpoint/2010/main" val="17307478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In this session, we will define key concepts related to policy. This will include discussing policy, types of policies (including public policy and health policy, the policy cycle, and programs).</a:t>
            </a:r>
          </a:p>
          <a:p>
            <a:r>
              <a:rPr lang="en-US" sz="1400" dirty="0">
                <a:latin typeface="Century Gothic" panose="020B0502020202020204" pitchFamily="34" charset="0"/>
              </a:rPr>
              <a:t> </a:t>
            </a:r>
          </a:p>
          <a:p>
            <a:r>
              <a:rPr lang="en-US" sz="1400" dirty="0">
                <a:latin typeface="Century Gothic" panose="020B0502020202020204" pitchFamily="34" charset="0"/>
              </a:rPr>
              <a:t>These concepts are important for us to understand before we move onto Session 1C, where we will look at how policy is made. </a:t>
            </a:r>
          </a:p>
          <a:p>
            <a:endParaRPr lang="en-US" sz="1400" dirty="0">
              <a:latin typeface="Century Gothic" panose="020B0502020202020204" pitchFamily="34" charset="0"/>
            </a:endParaRPr>
          </a:p>
          <a:p>
            <a:r>
              <a:rPr lang="en-US" sz="1400" dirty="0">
                <a:latin typeface="Century Gothic" panose="020B0502020202020204" pitchFamily="34" charset="0"/>
              </a:rPr>
              <a:t>Whereas</a:t>
            </a:r>
            <a:r>
              <a:rPr lang="en-US" sz="1400" baseline="0" dirty="0">
                <a:latin typeface="Century Gothic" panose="020B0502020202020204" pitchFamily="34" charset="0"/>
              </a:rPr>
              <a:t>  “policy” remains our focus, the vehicle for the implementation and fulfillment of public policies is through national programs.</a:t>
            </a:r>
            <a:endParaRPr lang="en-US" sz="14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2397945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i="1" dirty="0">
                <a:latin typeface="Century Gothic" panose="020B0502020202020204" pitchFamily="34" charset="0"/>
              </a:rPr>
              <a:t>(Pose question to participants, then click and the definition will appear on the slide.) </a:t>
            </a:r>
          </a:p>
          <a:p>
            <a:endParaRPr lang="en-US" sz="1400" dirty="0">
              <a:latin typeface="Century Gothic" panose="020B0502020202020204" pitchFamily="34" charset="0"/>
            </a:endParaRPr>
          </a:p>
          <a:p>
            <a:r>
              <a:rPr lang="en-US" sz="1400" dirty="0">
                <a:latin typeface="Century Gothic" panose="020B0502020202020204" pitchFamily="34" charset="0"/>
              </a:rPr>
              <a:t>A policy can be defined as a formal statement or official document from a government or institution.</a:t>
            </a:r>
          </a:p>
          <a:p>
            <a:endParaRPr lang="en-US" sz="1400" dirty="0">
              <a:latin typeface="Century Gothic" panose="020B0502020202020204" pitchFamily="34" charset="0"/>
            </a:endParaRPr>
          </a:p>
          <a:p>
            <a:r>
              <a:rPr lang="en-US" sz="1400" dirty="0">
                <a:latin typeface="Century Gothic" panose="020B0502020202020204" pitchFamily="34" charset="0"/>
              </a:rPr>
              <a:t>A formal statement from a government or institution may cover problems surrounding an issue, proposed solutions, and desired goals and objectives. The policy should also include a plan for implementation. The plan for implementation may include program objectives, strategies, and activities to meet those objectives, the necessary resources, and an appropriate organizational structure. </a:t>
            </a:r>
          </a:p>
        </p:txBody>
      </p:sp>
    </p:spTree>
    <p:extLst>
      <p:ext uri="{BB962C8B-B14F-4D97-AF65-F5344CB8AC3E}">
        <p14:creationId xmlns:p14="http://schemas.microsoft.com/office/powerpoint/2010/main" val="23530197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Policies can be issued by different types of institutions. What are examples of specific policies of each type? </a:t>
            </a:r>
          </a:p>
          <a:p>
            <a:r>
              <a:rPr lang="en-US" sz="1400" i="1" dirty="0">
                <a:latin typeface="Century Gothic" panose="020B0502020202020204" pitchFamily="34" charset="0"/>
              </a:rPr>
              <a:t>(Pose question to participants—they can write their responses on a flip chart.)</a:t>
            </a:r>
          </a:p>
        </p:txBody>
      </p:sp>
    </p:spTree>
    <p:extLst>
      <p:ext uri="{BB962C8B-B14F-4D97-AF65-F5344CB8AC3E}">
        <p14:creationId xmlns:p14="http://schemas.microsoft.com/office/powerpoint/2010/main" val="2452274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This module covers evaluation as a strategic tool for public programs and policy. </a:t>
            </a:r>
            <a:r>
              <a:rPr lang="en-US" sz="1400" b="1" dirty="0">
                <a:latin typeface="Century Gothic" panose="020B0502020202020204" pitchFamily="34" charset="0"/>
              </a:rPr>
              <a:t>At the end of the module, students will be able to:</a:t>
            </a:r>
          </a:p>
          <a:p>
            <a:pPr marL="487964" indent="-487964">
              <a:buFont typeface="+mj-lt"/>
              <a:buAutoNum type="arabicPeriod"/>
            </a:pPr>
            <a:r>
              <a:rPr lang="en-US" sz="1400" dirty="0">
                <a:latin typeface="Century Gothic" panose="020B0502020202020204" pitchFamily="34" charset="0"/>
              </a:rPr>
              <a:t>Identify the role of evaluation within the public policies cycle</a:t>
            </a:r>
          </a:p>
          <a:p>
            <a:pPr marL="487964" indent="-487964">
              <a:buFont typeface="+mj-lt"/>
              <a:buAutoNum type="arabicPeriod"/>
            </a:pPr>
            <a:r>
              <a:rPr lang="en-US" sz="1400" dirty="0">
                <a:latin typeface="Century Gothic" panose="020B0502020202020204" pitchFamily="34" charset="0"/>
              </a:rPr>
              <a:t>Illustrate use of evaluation to inform evidence-based policies and programs</a:t>
            </a:r>
          </a:p>
          <a:p>
            <a:endParaRPr lang="en-US" sz="1400" dirty="0">
              <a:latin typeface="Century Gothic" panose="020B0502020202020204" pitchFamily="34" charset="0"/>
            </a:endParaRPr>
          </a:p>
          <a:p>
            <a:r>
              <a:rPr lang="en-US" sz="1400" dirty="0">
                <a:latin typeface="Century Gothic" panose="020B0502020202020204" pitchFamily="34" charset="0"/>
              </a:rPr>
              <a:t>This module is divided into two sessions: Monitoring and evaluation within the public policy cycle and evaluation to inform evidence-based policies and programs. The first session is also divided up into four </a:t>
            </a:r>
            <a:r>
              <a:rPr lang="en-US" sz="1400" dirty="0" err="1">
                <a:latin typeface="Century Gothic" panose="020B0502020202020204" pitchFamily="34" charset="0"/>
              </a:rPr>
              <a:t>subsessions</a:t>
            </a:r>
            <a:r>
              <a:rPr lang="en-US" sz="1400" dirty="0">
                <a:latin typeface="Century Gothic" panose="020B0502020202020204" pitchFamily="34" charset="0"/>
              </a:rPr>
              <a:t>: </a:t>
            </a:r>
          </a:p>
          <a:p>
            <a:pPr marL="759055" lvl="1" indent="-325309">
              <a:buFont typeface="Arial" panose="020B0604020202020204" pitchFamily="34" charset="0"/>
              <a:buChar char="•"/>
            </a:pPr>
            <a:r>
              <a:rPr lang="en-US" sz="1400" dirty="0">
                <a:latin typeface="Century Gothic" panose="020B0502020202020204" pitchFamily="34" charset="0"/>
              </a:rPr>
              <a:t>Background: Overview of Monitoring and Evaluation</a:t>
            </a:r>
          </a:p>
          <a:p>
            <a:pPr marL="759055" lvl="1" indent="-325309">
              <a:buFont typeface="Arial" panose="020B0604020202020204" pitchFamily="34" charset="0"/>
              <a:buChar char="•"/>
            </a:pPr>
            <a:r>
              <a:rPr lang="en-US" sz="1400" dirty="0">
                <a:latin typeface="Century Gothic" panose="020B0502020202020204" pitchFamily="34" charset="0"/>
              </a:rPr>
              <a:t>Policies, Policy Agendas, and Programs (includes the process of making public policies)</a:t>
            </a:r>
          </a:p>
          <a:p>
            <a:pPr marL="759055" lvl="1" indent="-325309">
              <a:buFont typeface="Arial" panose="020B0604020202020204" pitchFamily="34" charset="0"/>
              <a:buChar char="•"/>
            </a:pPr>
            <a:r>
              <a:rPr lang="en-US" sz="1400" dirty="0">
                <a:latin typeface="Century Gothic" panose="020B0502020202020204" pitchFamily="34" charset="0"/>
              </a:rPr>
              <a:t>Evaluation and Public Policies</a:t>
            </a:r>
          </a:p>
          <a:p>
            <a:pPr marL="162655" indent="-162655">
              <a:buFont typeface="Arial" panose="020B0604020202020204" pitchFamily="34" charset="0"/>
              <a:buChar char="•"/>
            </a:pPr>
            <a:endParaRPr lang="en-US" dirty="0"/>
          </a:p>
        </p:txBody>
      </p:sp>
    </p:spTree>
    <p:extLst>
      <p:ext uri="{BB962C8B-B14F-4D97-AF65-F5344CB8AC3E}">
        <p14:creationId xmlns:p14="http://schemas.microsoft.com/office/powerpoint/2010/main" val="2802083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Now, we will look more closely at public policy,</a:t>
            </a:r>
            <a:r>
              <a:rPr lang="en-US" sz="1400" baseline="0" dirty="0">
                <a:latin typeface="Century Gothic" panose="020B0502020202020204" pitchFamily="34" charset="0"/>
              </a:rPr>
              <a:t> with a focus on health policy.</a:t>
            </a:r>
            <a:endParaRPr lang="en-US" sz="1400" dirty="0">
              <a:latin typeface="Century Gothic" panose="020B0502020202020204" pitchFamily="34" charset="0"/>
            </a:endParaRPr>
          </a:p>
        </p:txBody>
      </p:sp>
    </p:spTree>
    <p:extLst>
      <p:ext uri="{BB962C8B-B14F-4D97-AF65-F5344CB8AC3E}">
        <p14:creationId xmlns:p14="http://schemas.microsoft.com/office/powerpoint/2010/main" val="3563098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i="1" dirty="0">
                <a:latin typeface="Century Gothic" panose="020B0502020202020204" pitchFamily="34" charset="0"/>
              </a:rPr>
              <a:t>(Have the participants generate a list of why health policy is important. This could be done as a whole group with the facilitator taking notes on a flip chart, or in small groups, and then shared with the whole group. Then, click to reveal the rest of the slide and discuss.)</a:t>
            </a:r>
          </a:p>
          <a:p>
            <a:endParaRPr lang="en-US" dirty="0"/>
          </a:p>
        </p:txBody>
      </p:sp>
    </p:spTree>
    <p:extLst>
      <p:ext uri="{BB962C8B-B14F-4D97-AF65-F5344CB8AC3E}">
        <p14:creationId xmlns:p14="http://schemas.microsoft.com/office/powerpoint/2010/main" val="39441069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i="1" dirty="0">
                <a:latin typeface="Century Gothic" panose="020B0502020202020204" pitchFamily="34" charset="0"/>
              </a:rPr>
              <a:t>(Have the participants generate a list of how policy relates to public health services. This could be done as a whole group with the facilitator taking notes on a flip chart, or in small groups, and then shared with the whole group. Then, click to reveal the rest of the  slide and discuss.)</a:t>
            </a:r>
          </a:p>
          <a:p>
            <a:endParaRPr lang="en-US" dirty="0"/>
          </a:p>
        </p:txBody>
      </p:sp>
    </p:spTree>
    <p:extLst>
      <p:ext uri="{BB962C8B-B14F-4D97-AF65-F5344CB8AC3E}">
        <p14:creationId xmlns:p14="http://schemas.microsoft.com/office/powerpoint/2010/main" val="4702200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pPr defTabSz="867491">
              <a:defRPr/>
            </a:pPr>
            <a:r>
              <a:rPr lang="en-US" sz="1400" dirty="0">
                <a:latin typeface="Century Gothic" panose="020B0502020202020204" pitchFamily="34" charset="0"/>
              </a:rPr>
              <a:t>The policy cycle</a:t>
            </a:r>
            <a:r>
              <a:rPr lang="en-US" sz="1400" baseline="0" dirty="0">
                <a:latin typeface="Century Gothic" panose="020B0502020202020204" pitchFamily="34" charset="0"/>
              </a:rPr>
              <a:t> is a summary of the process in which policies are initiated, developed, negotiated, communicated, implemented, and evaluated.</a:t>
            </a:r>
          </a:p>
          <a:p>
            <a:pPr defTabSz="867491">
              <a:defRPr/>
            </a:pPr>
            <a:endParaRPr lang="en-US" sz="1400" dirty="0">
              <a:latin typeface="Century Gothic" panose="020B0502020202020204" pitchFamily="34" charset="0"/>
            </a:endParaRPr>
          </a:p>
          <a:p>
            <a:pPr defTabSz="867491">
              <a:defRPr/>
            </a:pPr>
            <a:r>
              <a:rPr lang="en-US" sz="1400" dirty="0">
                <a:latin typeface="Century Gothic" panose="020B0502020202020204" pitchFamily="34" charset="0"/>
              </a:rPr>
              <a:t>The first step in the policy cycle is agenda setting. A policy agenda is a list of issues to which an organization or government is giving serious attention at any one time, with a view to taking some sort of action. </a:t>
            </a:r>
          </a:p>
          <a:p>
            <a:pPr defTabSz="867491">
              <a:defRPr/>
            </a:pPr>
            <a:endParaRPr lang="en-US" sz="1400" dirty="0">
              <a:latin typeface="Century Gothic" panose="020B0502020202020204" pitchFamily="34" charset="0"/>
            </a:endParaRPr>
          </a:p>
          <a:p>
            <a:pPr defTabSz="867491">
              <a:defRPr/>
            </a:pPr>
            <a:r>
              <a:rPr lang="en-US" sz="1400" dirty="0">
                <a:latin typeface="Century Gothic" panose="020B0502020202020204" pitchFamily="34" charset="0"/>
              </a:rPr>
              <a:t>The next step is policy formulation. As mentioned previously, policy is based on beliefs, goals, or values. Policy formulation also, hopefully, takes into account research and data. We’ll talk more about setting the agenda and policy formulation in the next session. </a:t>
            </a:r>
          </a:p>
          <a:p>
            <a:pPr defTabSz="867491">
              <a:defRPr/>
            </a:pPr>
            <a:endParaRPr lang="en-US" sz="1400" dirty="0">
              <a:latin typeface="Century Gothic" panose="020B0502020202020204" pitchFamily="34" charset="0"/>
            </a:endParaRPr>
          </a:p>
          <a:p>
            <a:pPr defTabSz="867491">
              <a:defRPr/>
            </a:pPr>
            <a:r>
              <a:rPr lang="en-US" sz="1400" dirty="0">
                <a:latin typeface="Century Gothic" panose="020B0502020202020204" pitchFamily="34" charset="0"/>
              </a:rPr>
              <a:t>After policy is created it is implemented (programs) and then evaluated. </a:t>
            </a:r>
          </a:p>
          <a:p>
            <a:endParaRPr lang="en-US" sz="1400" dirty="0">
              <a:latin typeface="Century Gothic" panose="020B0502020202020204" pitchFamily="34" charset="0"/>
            </a:endParaRPr>
          </a:p>
          <a:p>
            <a:r>
              <a:rPr lang="en-US" sz="1400" b="0" u="none" dirty="0">
                <a:latin typeface="Century Gothic" panose="020B0502020202020204" pitchFamily="34" charset="0"/>
              </a:rPr>
              <a:t>This course will discuss the role evaluation plays in the policy cycle—evaluation results provide necessary data to inform agenda setting and policy formulation and evaluations are a critical component of evaluating policies, providing accountability and informing future policy and programs.</a:t>
            </a:r>
          </a:p>
        </p:txBody>
      </p:sp>
    </p:spTree>
    <p:extLst>
      <p:ext uri="{BB962C8B-B14F-4D97-AF65-F5344CB8AC3E}">
        <p14:creationId xmlns:p14="http://schemas.microsoft.com/office/powerpoint/2010/main" val="2128275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Evidence is any form of knowledge,</a:t>
            </a:r>
            <a:r>
              <a:rPr lang="en-US" sz="1400" baseline="0" dirty="0">
                <a:latin typeface="Century Gothic" panose="020B0502020202020204" pitchFamily="34" charset="0"/>
              </a:rPr>
              <a:t> </a:t>
            </a:r>
            <a:r>
              <a:rPr lang="en-US" sz="1400" dirty="0">
                <a:latin typeface="Century Gothic" panose="020B0502020202020204" pitchFamily="34" charset="0"/>
              </a:rPr>
              <a:t>including but not confined to research of sufficient quality to be used to inform decisions.</a:t>
            </a:r>
          </a:p>
          <a:p>
            <a:endParaRPr lang="en-US" sz="1400" baseline="0" dirty="0">
              <a:latin typeface="Century Gothic" panose="020B0502020202020204" pitchFamily="34" charset="0"/>
            </a:endParaRPr>
          </a:p>
          <a:p>
            <a:r>
              <a:rPr lang="en-US" sz="1400" i="1" dirty="0">
                <a:latin typeface="Century Gothic" panose="020B0502020202020204" pitchFamily="34" charset="0"/>
              </a:rPr>
              <a:t>(Ask participants: Where does evidence fit in the policy cycle? Example responses are: informing policy formulation; researchers as actors—at the table for decision-making; speaking truth to power.) </a:t>
            </a:r>
          </a:p>
          <a:p>
            <a:endParaRPr lang="en-US" sz="1400" dirty="0">
              <a:latin typeface="Century Gothic" panose="020B0502020202020204" pitchFamily="34" charset="0"/>
            </a:endParaRPr>
          </a:p>
          <a:p>
            <a:r>
              <a:rPr lang="en-US" sz="1400" dirty="0">
                <a:latin typeface="Century Gothic" panose="020B0502020202020204" pitchFamily="34" charset="0"/>
              </a:rPr>
              <a:t>Session 2 will look more at the important role evidence plays in the policy cycle. </a:t>
            </a:r>
          </a:p>
        </p:txBody>
      </p:sp>
    </p:spTree>
    <p:extLst>
      <p:ext uri="{BB962C8B-B14F-4D97-AF65-F5344CB8AC3E}">
        <p14:creationId xmlns:p14="http://schemas.microsoft.com/office/powerpoint/2010/main" val="305927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We’re now going to look more closely at the policy cycle introduced in the last session, (</a:t>
            </a:r>
            <a:r>
              <a:rPr lang="en-US" sz="1400" b="1" i="1" dirty="0">
                <a:latin typeface="Century Gothic" panose="020B0502020202020204" pitchFamily="34" charset="0"/>
              </a:rPr>
              <a:t>click</a:t>
            </a:r>
            <a:r>
              <a:rPr lang="en-US" sz="1400" dirty="0">
                <a:latin typeface="Century Gothic" panose="020B0502020202020204" pitchFamily="34" charset="0"/>
              </a:rPr>
              <a:t>) focusing in on agenda setting and policy formulation. </a:t>
            </a:r>
          </a:p>
          <a:p>
            <a:endParaRPr lang="en-US" sz="1400" dirty="0">
              <a:latin typeface="Century Gothic" panose="020B0502020202020204" pitchFamily="34" charset="0"/>
            </a:endParaRPr>
          </a:p>
          <a:p>
            <a:r>
              <a:rPr lang="en-US" sz="1400" i="1" dirty="0">
                <a:latin typeface="Century Gothic" panose="020B0502020202020204" pitchFamily="34" charset="0"/>
              </a:rPr>
              <a:t>(</a:t>
            </a:r>
            <a:r>
              <a:rPr lang="en-US" sz="1400" b="1" i="1" dirty="0">
                <a:latin typeface="Century Gothic" panose="020B0502020202020204" pitchFamily="34" charset="0"/>
              </a:rPr>
              <a:t>click: </a:t>
            </a:r>
            <a:r>
              <a:rPr lang="en-US" sz="1400" i="1" dirty="0">
                <a:latin typeface="Century Gothic" panose="020B0502020202020204" pitchFamily="34" charset="0"/>
              </a:rPr>
              <a:t>agenda box appears) </a:t>
            </a:r>
          </a:p>
          <a:p>
            <a:endParaRPr lang="en-US" sz="1400" i="1" dirty="0">
              <a:latin typeface="Century Gothic" panose="020B0502020202020204" pitchFamily="34" charset="0"/>
            </a:endParaRPr>
          </a:p>
          <a:p>
            <a:r>
              <a:rPr lang="en-US" sz="1400" dirty="0">
                <a:latin typeface="Century Gothic" panose="020B0502020202020204" pitchFamily="34" charset="0"/>
              </a:rPr>
              <a:t>As noted previously, a policy agenda is the list of issues to which an organization is giving serious attention. Agenda setting is the process by which certain issues came onto the policy agenda from the larger number of issues. </a:t>
            </a:r>
          </a:p>
          <a:p>
            <a:endParaRPr lang="en-US" sz="1400" dirty="0">
              <a:latin typeface="Century Gothic" panose="020B0502020202020204" pitchFamily="34" charset="0"/>
            </a:endParaRPr>
          </a:p>
          <a:p>
            <a:r>
              <a:rPr lang="en-US" sz="1400" dirty="0">
                <a:latin typeface="Century Gothic" panose="020B0502020202020204" pitchFamily="34" charset="0"/>
              </a:rPr>
              <a:t>One theoretical model for understanding agenda setting is the Hall model. This model looks at the legitimacy, feasibility, and support for the agenda. </a:t>
            </a:r>
          </a:p>
          <a:p>
            <a:endParaRPr lang="en-US" sz="1400" dirty="0">
              <a:latin typeface="Century Gothic" panose="020B0502020202020204" pitchFamily="34" charset="0"/>
            </a:endParaRPr>
          </a:p>
          <a:p>
            <a:r>
              <a:rPr lang="en-US" sz="1400" dirty="0">
                <a:latin typeface="Century Gothic" panose="020B0502020202020204" pitchFamily="34" charset="0"/>
              </a:rPr>
              <a:t>(</a:t>
            </a:r>
            <a:r>
              <a:rPr lang="en-US" sz="1400" b="1" i="1" dirty="0">
                <a:latin typeface="Century Gothic" panose="020B0502020202020204" pitchFamily="34" charset="0"/>
              </a:rPr>
              <a:t>click: </a:t>
            </a:r>
            <a:r>
              <a:rPr lang="en-US" sz="1400" i="1" dirty="0">
                <a:latin typeface="Century Gothic" panose="020B0502020202020204" pitchFamily="34" charset="0"/>
              </a:rPr>
              <a:t>policy formulation box appears</a:t>
            </a:r>
            <a:r>
              <a:rPr lang="en-US" sz="1400" dirty="0">
                <a:latin typeface="Century Gothic" panose="020B0502020202020204" pitchFamily="34" charset="0"/>
              </a:rPr>
              <a:t>) </a:t>
            </a:r>
          </a:p>
          <a:p>
            <a:endParaRPr lang="en-US" sz="1400" dirty="0">
              <a:latin typeface="Century Gothic" panose="020B0502020202020204" pitchFamily="34" charset="0"/>
            </a:endParaRPr>
          </a:p>
          <a:p>
            <a:r>
              <a:rPr lang="en-US" sz="1400" dirty="0">
                <a:latin typeface="Century Gothic" panose="020B0502020202020204" pitchFamily="34" charset="0"/>
              </a:rPr>
              <a:t>The first steps in policy formulation are: (1) problem identification; (2) designing/developing solutions; and (3) setting goals. </a:t>
            </a:r>
          </a:p>
          <a:p>
            <a:endParaRPr lang="en-US" sz="1400" dirty="0">
              <a:latin typeface="Century Gothic" panose="020B0502020202020204" pitchFamily="34" charset="0"/>
            </a:endParaRPr>
          </a:p>
          <a:p>
            <a:r>
              <a:rPr lang="en-US" sz="1400" dirty="0">
                <a:latin typeface="Century Gothic" panose="020B0502020202020204" pitchFamily="34" charset="0"/>
              </a:rPr>
              <a:t>This process includes negotiation between actors; stronger policies are made when there is effective coordination between actors. These can include both formal and informal actors.</a:t>
            </a:r>
          </a:p>
          <a:p>
            <a:endParaRPr lang="en-US" sz="1400" i="1" dirty="0">
              <a:latin typeface="Century Gothic" panose="020B0502020202020204" pitchFamily="34" charset="0"/>
            </a:endParaRPr>
          </a:p>
          <a:p>
            <a:r>
              <a:rPr lang="en-US" sz="1400" i="1" dirty="0">
                <a:latin typeface="Century Gothic" panose="020B0502020202020204" pitchFamily="34" charset="0"/>
              </a:rPr>
              <a:t>(Ask group for examples of both: [formal: executive, congress, courts, bureaucracy, political parties; informal: social movements, industry, media].) </a:t>
            </a:r>
          </a:p>
          <a:p>
            <a:endParaRPr lang="en-US" sz="1400" i="1" dirty="0">
              <a:latin typeface="Century Gothic" panose="020B0502020202020204" pitchFamily="34" charset="0"/>
            </a:endParaRPr>
          </a:p>
          <a:p>
            <a:r>
              <a:rPr lang="en-US" sz="1400" dirty="0">
                <a:latin typeface="Century Gothic" panose="020B0502020202020204" pitchFamily="34" charset="0"/>
              </a:rPr>
              <a:t>The process of defining public policy can be either transparent or nontransparent. Different actors will also have different levels of influence based on the context. Incentives for actors include patronage systems, public interest, and transcendence of management. </a:t>
            </a:r>
          </a:p>
          <a:p>
            <a:endParaRPr lang="en-US" sz="1400" dirty="0">
              <a:latin typeface="Century Gothic" panose="020B0502020202020204" pitchFamily="34" charset="0"/>
            </a:endParaRPr>
          </a:p>
          <a:p>
            <a:r>
              <a:rPr lang="en-US" sz="1400" dirty="0">
                <a:latin typeface="Century Gothic" panose="020B0502020202020204" pitchFamily="34" charset="0"/>
              </a:rPr>
              <a:t>Each of the steps involves a number of actors. Each step may be characterized by dialogues, negotiations, and power plays in reaching the decision for action. </a:t>
            </a:r>
          </a:p>
          <a:p>
            <a:endParaRPr lang="en-US" sz="1400" dirty="0">
              <a:latin typeface="Century Gothic" panose="020B0502020202020204" pitchFamily="34" charset="0"/>
            </a:endParaRPr>
          </a:p>
          <a:p>
            <a:r>
              <a:rPr lang="en-US" sz="1400" dirty="0">
                <a:latin typeface="Century Gothic" panose="020B0502020202020204" pitchFamily="34" charset="0"/>
              </a:rPr>
              <a:t>A decision has to be made on the criteria for decision-making. Evidence-based decisions then gain legitimacy and become the norm and practice in each of the four steps.</a:t>
            </a:r>
          </a:p>
          <a:p>
            <a:endParaRPr lang="en-US" sz="14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425675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In</a:t>
            </a:r>
            <a:r>
              <a:rPr lang="en-US" sz="1400" baseline="0" dirty="0">
                <a:latin typeface="Century Gothic" panose="020B0502020202020204" pitchFamily="34" charset="0"/>
              </a:rPr>
              <a:t> Session 2B, we </a:t>
            </a:r>
            <a:r>
              <a:rPr lang="en-US" sz="1400" dirty="0">
                <a:latin typeface="Century Gothic" panose="020B0502020202020204" pitchFamily="34" charset="0"/>
              </a:rPr>
              <a:t>defined key concepts related to policy,</a:t>
            </a:r>
            <a:r>
              <a:rPr lang="en-US" sz="1400" baseline="0" dirty="0">
                <a:latin typeface="Century Gothic" panose="020B0502020202020204" pitchFamily="34" charset="0"/>
              </a:rPr>
              <a:t> types of policy—</a:t>
            </a:r>
            <a:r>
              <a:rPr lang="en-US" sz="1400" dirty="0">
                <a:latin typeface="Century Gothic" panose="020B0502020202020204" pitchFamily="34" charset="0"/>
              </a:rPr>
              <a:t>including public policy and health policy, the policy cycle, and programs. </a:t>
            </a:r>
          </a:p>
          <a:p>
            <a:endParaRPr lang="en-US" sz="1400" dirty="0">
              <a:latin typeface="Century Gothic" panose="020B0502020202020204" pitchFamily="34" charset="0"/>
            </a:endParaRPr>
          </a:p>
          <a:p>
            <a:r>
              <a:rPr lang="en-US" sz="1400" dirty="0">
                <a:latin typeface="Century Gothic" panose="020B0502020202020204" pitchFamily="34" charset="0"/>
              </a:rPr>
              <a:t>These concepts are important for us to understand before we move onto Session 1C, where we will look at how policy is made. </a:t>
            </a:r>
          </a:p>
          <a:p>
            <a:endParaRPr lang="en-US" sz="1400" dirty="0">
              <a:latin typeface="Century Gothic" panose="020B0502020202020204" pitchFamily="34" charset="0"/>
            </a:endParaRPr>
          </a:p>
          <a:p>
            <a:r>
              <a:rPr lang="en-US" sz="1400" dirty="0">
                <a:latin typeface="Century Gothic" panose="020B0502020202020204" pitchFamily="34" charset="0"/>
              </a:rPr>
              <a:t>Whereas</a:t>
            </a:r>
            <a:r>
              <a:rPr lang="en-US" sz="1400" baseline="0" dirty="0">
                <a:latin typeface="Century Gothic" panose="020B0502020202020204" pitchFamily="34" charset="0"/>
              </a:rPr>
              <a:t> “policy” remains our focus, the vehicle for the implementation and fulfillment of public policies is through national programs.</a:t>
            </a:r>
            <a:endParaRPr lang="en-US" sz="1400" dirty="0">
              <a:latin typeface="Century Gothic" panose="020B0502020202020204" pitchFamily="34" charset="0"/>
            </a:endParaRPr>
          </a:p>
          <a:p>
            <a:endParaRPr lang="en-US" dirty="0"/>
          </a:p>
        </p:txBody>
      </p:sp>
    </p:spTree>
    <p:extLst>
      <p:ext uri="{BB962C8B-B14F-4D97-AF65-F5344CB8AC3E}">
        <p14:creationId xmlns:p14="http://schemas.microsoft.com/office/powerpoint/2010/main" val="10865165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endParaRPr/>
          </a:p>
        </p:txBody>
      </p:sp>
    </p:spTree>
    <p:extLst>
      <p:ext uri="{BB962C8B-B14F-4D97-AF65-F5344CB8AC3E}">
        <p14:creationId xmlns:p14="http://schemas.microsoft.com/office/powerpoint/2010/main" val="30669806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In this session, we will look at the characteristics of excellence in public policy and use them to critically assess the policymaking process from three case studies. </a:t>
            </a:r>
          </a:p>
        </p:txBody>
      </p:sp>
    </p:spTree>
    <p:extLst>
      <p:ext uri="{BB962C8B-B14F-4D97-AF65-F5344CB8AC3E}">
        <p14:creationId xmlns:p14="http://schemas.microsoft.com/office/powerpoint/2010/main" val="32541251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pPr defTabSz="867491">
              <a:defRPr/>
            </a:pPr>
            <a:r>
              <a:rPr lang="en-US" sz="1400" dirty="0">
                <a:latin typeface="Century Gothic" panose="020B0502020202020204" pitchFamily="34" charset="0"/>
              </a:rPr>
              <a:t>We will talk more about the role of evidence and evaluations in Session 1D. </a:t>
            </a:r>
          </a:p>
        </p:txBody>
      </p:sp>
    </p:spTree>
    <p:extLst>
      <p:ext uri="{BB962C8B-B14F-4D97-AF65-F5344CB8AC3E}">
        <p14:creationId xmlns:p14="http://schemas.microsoft.com/office/powerpoint/2010/main" val="1122386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endParaRPr lang="en-US" baseline="0" noProof="0" dirty="0"/>
          </a:p>
        </p:txBody>
      </p:sp>
    </p:spTree>
    <p:extLst>
      <p:ext uri="{BB962C8B-B14F-4D97-AF65-F5344CB8AC3E}">
        <p14:creationId xmlns:p14="http://schemas.microsoft.com/office/powerpoint/2010/main" val="8804516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pPr lvl="0"/>
            <a:r>
              <a:rPr lang="en-US" sz="1400" dirty="0">
                <a:latin typeface="Century Gothic" panose="020B0502020202020204" pitchFamily="34" charset="0"/>
              </a:rPr>
              <a:t>What are the main features of what we could describe as public policies of excellence?</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Evidence-based is among their main attributes; in general recognizing the relevance of using broadly existing knowledge to support their approach</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Including, from the beginning, a perspective that takes costs into consideration and also the mechanism that would allow for the resources to implement them</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Including an explicit comparison of the costs versus the benefits that are expected</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Having an explicit design that is logical within itself but also with the broader policy context and constraints</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Include the participation of all relevant stakeholders, with an explicit analysis of their relevance, position, and leverage</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Timing to promote them that is adequate in terms of public priorities, resources, overall context</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Clear process to implement, with each phase described</a:t>
            </a:r>
            <a:endParaRPr lang="en-ZA" sz="1400" dirty="0">
              <a:latin typeface="Century Gothic" panose="020B0502020202020204" pitchFamily="34" charset="0"/>
            </a:endParaRPr>
          </a:p>
          <a:p>
            <a:pPr marL="619855" lvl="1" indent="-162655">
              <a:buFont typeface="Arial" panose="020B0604020202020204" pitchFamily="34" charset="0"/>
              <a:buChar char="•"/>
            </a:pPr>
            <a:r>
              <a:rPr lang="en-US" sz="1400" dirty="0">
                <a:latin typeface="Century Gothic" panose="020B0502020202020204" pitchFamily="34" charset="0"/>
              </a:rPr>
              <a:t>Tools for implementation that are well established and operative</a:t>
            </a:r>
          </a:p>
          <a:p>
            <a:pPr marL="457200" lvl="1" indent="0">
              <a:buFont typeface="Arial" panose="020B0604020202020204" pitchFamily="34" charset="0"/>
              <a:buNone/>
            </a:pPr>
            <a:r>
              <a:rPr lang="en-US" sz="1400" dirty="0">
                <a:latin typeface="Century Gothic" panose="020B0502020202020204" pitchFamily="34" charset="0"/>
              </a:rPr>
              <a:t>And, very relevant:</a:t>
            </a:r>
          </a:p>
          <a:p>
            <a:pPr marL="619855" lvl="1" indent="-162655">
              <a:buFont typeface="Arial" panose="020B0604020202020204" pitchFamily="34" charset="0"/>
              <a:buChar char="•"/>
            </a:pPr>
            <a:r>
              <a:rPr lang="en-US" sz="1400" dirty="0">
                <a:latin typeface="Century Gothic" panose="020B0502020202020204" pitchFamily="34" charset="0"/>
              </a:rPr>
              <a:t>Having defined indicators of success and an evaluation plan</a:t>
            </a:r>
            <a:endParaRPr lang="en-ZA" sz="1400" dirty="0">
              <a:latin typeface="Century Gothic" panose="020B0502020202020204" pitchFamily="34" charset="0"/>
            </a:endParaRPr>
          </a:p>
          <a:p>
            <a:endParaRPr lang="en-ZA" dirty="0"/>
          </a:p>
        </p:txBody>
      </p:sp>
    </p:spTree>
    <p:extLst>
      <p:ext uri="{BB962C8B-B14F-4D97-AF65-F5344CB8AC3E}">
        <p14:creationId xmlns:p14="http://schemas.microsoft.com/office/powerpoint/2010/main" val="2537808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endParaRPr lang="en-US" dirty="0"/>
          </a:p>
        </p:txBody>
      </p:sp>
    </p:spTree>
    <p:extLst>
      <p:ext uri="{BB962C8B-B14F-4D97-AF65-F5344CB8AC3E}">
        <p14:creationId xmlns:p14="http://schemas.microsoft.com/office/powerpoint/2010/main" val="25512857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438" y="3521075"/>
            <a:ext cx="7680325" cy="2879725"/>
          </a:xfrm>
          <a:prstGeom prst="rect">
            <a:avLst/>
          </a:prstGeom>
        </p:spPr>
        <p:txBody>
          <a:bodyPr/>
          <a:lstStyle/>
          <a:p>
            <a:endParaRPr lang="en-US" dirty="0"/>
          </a:p>
        </p:txBody>
      </p:sp>
    </p:spTree>
    <p:extLst>
      <p:ext uri="{BB962C8B-B14F-4D97-AF65-F5344CB8AC3E}">
        <p14:creationId xmlns:p14="http://schemas.microsoft.com/office/powerpoint/2010/main" val="40772708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i="1" dirty="0">
                <a:latin typeface="Century Gothic" panose="020B0502020202020204" pitchFamily="34" charset="0"/>
              </a:rPr>
              <a:t>(Have everyone read the case study </a:t>
            </a:r>
            <a:r>
              <a:rPr lang="en-US" sz="1400" i="1" u="sng" dirty="0">
                <a:latin typeface="Century Gothic" panose="020B0502020202020204" pitchFamily="34" charset="0"/>
              </a:rPr>
              <a:t>BEFORE</a:t>
            </a:r>
            <a:r>
              <a:rPr lang="en-US" sz="1400" i="1" dirty="0">
                <a:latin typeface="Century Gothic" panose="020B0502020202020204" pitchFamily="34" charset="0"/>
              </a:rPr>
              <a:t> the session. During the session explain that you will use the Characteristics of Excellence, shown on the slide, to guide discussion of the case study. Example questions are below.)</a:t>
            </a:r>
          </a:p>
          <a:p>
            <a:endParaRPr lang="en-US" sz="1400" dirty="0">
              <a:latin typeface="Century Gothic" panose="020B0502020202020204" pitchFamily="34" charset="0"/>
            </a:endParaRPr>
          </a:p>
          <a:p>
            <a:r>
              <a:rPr lang="en-US" sz="1400" i="1" dirty="0">
                <a:latin typeface="Century Gothic" panose="020B0502020202020204" pitchFamily="34" charset="0"/>
              </a:rPr>
              <a:t>Example questions around the Characteristics of Excellence: Use these questions to guide discussion. </a:t>
            </a:r>
          </a:p>
          <a:p>
            <a:endParaRPr lang="en-US" sz="1400" dirty="0">
              <a:latin typeface="Century Gothic" panose="020B0502020202020204" pitchFamily="34" charset="0"/>
            </a:endParaRPr>
          </a:p>
          <a:p>
            <a:r>
              <a:rPr lang="en-US" sz="1400" dirty="0">
                <a:latin typeface="Century Gothic" panose="020B0502020202020204" pitchFamily="34" charset="0"/>
              </a:rPr>
              <a:t>Who were the main stakeholders involved? What role did each of them play in the process of policy development? Were there stakeholders that weren’t mentioned who might have shared a different perspective or benefited from involvement in the policy development process?</a:t>
            </a:r>
          </a:p>
        </p:txBody>
      </p:sp>
    </p:spTree>
    <p:extLst>
      <p:ext uri="{BB962C8B-B14F-4D97-AF65-F5344CB8AC3E}">
        <p14:creationId xmlns:p14="http://schemas.microsoft.com/office/powerpoint/2010/main" val="7838714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i="1" dirty="0">
                <a:latin typeface="Century Gothic" panose="020B0502020202020204" pitchFamily="34" charset="0"/>
              </a:rPr>
              <a:t>(Break the class up into small groups. Have each group spend time brainstorming around points 1 and 2 from the slide. Let them know when to shift focus [e.g., 10 minutes for each point]. Have reporters from each group take notes and report to the group. During the reporting out session take notes of all potential obstacles and then strategies. Have each subsequent group add any additional ideas to both lists.) </a:t>
            </a:r>
          </a:p>
        </p:txBody>
      </p:sp>
    </p:spTree>
    <p:extLst>
      <p:ext uri="{BB962C8B-B14F-4D97-AF65-F5344CB8AC3E}">
        <p14:creationId xmlns:p14="http://schemas.microsoft.com/office/powerpoint/2010/main" val="10084049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dirty="0">
                <a:latin typeface="Century Gothic" panose="020B0502020202020204" pitchFamily="34" charset="0"/>
              </a:rPr>
              <a:t>In this session, we critically assessed the policymaking process through three case studies. </a:t>
            </a:r>
            <a:r>
              <a:rPr lang="en-US" sz="1400" i="1" dirty="0">
                <a:latin typeface="Century Gothic" panose="020B0502020202020204" pitchFamily="34" charset="0"/>
              </a:rPr>
              <a:t>(Summarize discussion.)</a:t>
            </a:r>
          </a:p>
          <a:p>
            <a:r>
              <a:rPr lang="en-US" sz="1400" dirty="0">
                <a:latin typeface="Century Gothic" panose="020B0502020202020204" pitchFamily="34" charset="0"/>
              </a:rPr>
              <a:t>In the next module, we will take a deeper look at the role evidence plays in policymaking. </a:t>
            </a:r>
          </a:p>
        </p:txBody>
      </p:sp>
    </p:spTree>
    <p:extLst>
      <p:ext uri="{BB962C8B-B14F-4D97-AF65-F5344CB8AC3E}">
        <p14:creationId xmlns:p14="http://schemas.microsoft.com/office/powerpoint/2010/main" val="246013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endParaRPr/>
          </a:p>
        </p:txBody>
      </p:sp>
    </p:spTree>
    <p:extLst>
      <p:ext uri="{BB962C8B-B14F-4D97-AF65-F5344CB8AC3E}">
        <p14:creationId xmlns:p14="http://schemas.microsoft.com/office/powerpoint/2010/main" val="1505312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endParaRPr dirty="0"/>
          </a:p>
        </p:txBody>
      </p:sp>
    </p:spTree>
    <p:extLst>
      <p:ext uri="{BB962C8B-B14F-4D97-AF65-F5344CB8AC3E}">
        <p14:creationId xmlns:p14="http://schemas.microsoft.com/office/powerpoint/2010/main" val="3515806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r>
              <a:rPr lang="en-US" sz="1400" dirty="0">
                <a:latin typeface="Century Gothic" panose="020B0502020202020204" pitchFamily="34" charset="0"/>
              </a:rPr>
              <a:t>While this module’s focus is on policy, this session, Session 1A, provides necessary background information on monitoring and evaluation. We will discuss the definitions of M&amp;E and the differences between the two, program components, program logic models, program theories of change, and the types of evaluation. </a:t>
            </a:r>
          </a:p>
          <a:p>
            <a:endParaRPr lang="en-US" sz="1400" dirty="0">
              <a:latin typeface="Century Gothic" panose="020B0502020202020204" pitchFamily="34" charset="0"/>
            </a:endParaRPr>
          </a:p>
          <a:p>
            <a:r>
              <a:rPr lang="en-US" sz="1400" dirty="0">
                <a:latin typeface="Century Gothic" panose="020B0502020202020204" pitchFamily="34" charset="0"/>
              </a:rPr>
              <a:t>At the end of the session we will complete a group activity looking at the types of evaluation. </a:t>
            </a:r>
          </a:p>
        </p:txBody>
      </p:sp>
    </p:spTree>
    <p:extLst>
      <p:ext uri="{BB962C8B-B14F-4D97-AF65-F5344CB8AC3E}">
        <p14:creationId xmlns:p14="http://schemas.microsoft.com/office/powerpoint/2010/main" val="1860406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lIns="86749" tIns="43375" rIns="86749" bIns="43375">
            <a:normAutofit fontScale="25000" lnSpcReduction="20000"/>
          </a:bodyPr>
          <a:lstStyle/>
          <a:p>
            <a:r>
              <a:rPr lang="en-US" altLang="en-US" sz="1400" dirty="0">
                <a:latin typeface="Century Gothic" panose="020B0502020202020204" pitchFamily="34" charset="0"/>
              </a:rPr>
              <a:t>Many M&amp;E experts maintain a strict distinction between monitoring and evaluation. One of our first tasks is to define these basic concepts so that we can all speak the same language.</a:t>
            </a:r>
          </a:p>
          <a:p>
            <a:pPr>
              <a:lnSpc>
                <a:spcPct val="90000"/>
              </a:lnSpc>
            </a:pPr>
            <a:endParaRPr lang="en-US" altLang="en-US" sz="1400" dirty="0">
              <a:latin typeface="Century Gothic" panose="020B0502020202020204" pitchFamily="34" charset="0"/>
            </a:endParaRPr>
          </a:p>
          <a:p>
            <a:pPr>
              <a:lnSpc>
                <a:spcPct val="90000"/>
              </a:lnSpc>
            </a:pPr>
            <a:r>
              <a:rPr lang="en-US" altLang="en-US" sz="1400" b="1" u="sng" dirty="0">
                <a:latin typeface="Century Gothic" panose="020B0502020202020204" pitchFamily="34" charset="0"/>
              </a:rPr>
              <a:t>Class activity:</a:t>
            </a:r>
          </a:p>
          <a:p>
            <a:pPr>
              <a:lnSpc>
                <a:spcPct val="90000"/>
              </a:lnSpc>
            </a:pPr>
            <a:r>
              <a:rPr lang="en-US" altLang="en-US" sz="1400" b="1" dirty="0">
                <a:latin typeface="Century Gothic" panose="020B0502020202020204" pitchFamily="34" charset="0"/>
              </a:rPr>
              <a:t>Divide the class into five groups and ask each group to come up with a list of what M&amp;E is and what it is not. Give them five minutes to discuss. Lead the group in a full discussion on M&amp;E. Do this by quickly going from group to group and asking them to shout out one thing at a time while you write it down on the flip chart. Organize the ideas into two columns: “What M&amp;E is” and “What M&amp;E is not.” Then, ask each table to come up with a definition for “monitoring” and a definition for “evaluation.” Next, facilitate a discussion about monitoring and evaluation: How are they different? How do they fit together?</a:t>
            </a:r>
          </a:p>
          <a:p>
            <a:pPr>
              <a:lnSpc>
                <a:spcPct val="90000"/>
              </a:lnSpc>
            </a:pPr>
            <a:endParaRPr lang="en-US" altLang="en-US" sz="1400" b="1" dirty="0">
              <a:latin typeface="Century Gothic" panose="020B0502020202020204" pitchFamily="34" charset="0"/>
            </a:endParaRPr>
          </a:p>
          <a:p>
            <a:pPr>
              <a:lnSpc>
                <a:spcPct val="90000"/>
              </a:lnSpc>
            </a:pPr>
            <a:r>
              <a:rPr lang="en-US" altLang="en-US" sz="1400" b="1" dirty="0">
                <a:latin typeface="Century Gothic" panose="020B0502020202020204" pitchFamily="34" charset="0"/>
              </a:rPr>
              <a:t>Fill in the discussion with the following points:</a:t>
            </a:r>
          </a:p>
          <a:p>
            <a:pPr>
              <a:lnSpc>
                <a:spcPct val="90000"/>
              </a:lnSpc>
            </a:pPr>
            <a:r>
              <a:rPr lang="en-US" altLang="en-US" sz="1400" dirty="0">
                <a:latin typeface="Century Gothic" panose="020B0502020202020204" pitchFamily="34" charset="0"/>
              </a:rPr>
              <a:t>Monitoring is the routine process of data collection and measurement of progress toward program objectives. Monitoring involves counting what we are doing. Monitoring involves routinely looking at the quality of our services. </a:t>
            </a:r>
          </a:p>
          <a:p>
            <a:pPr>
              <a:lnSpc>
                <a:spcPct val="90000"/>
              </a:lnSpc>
            </a:pPr>
            <a:endParaRPr lang="en-US" altLang="en-US" sz="1400" dirty="0">
              <a:latin typeface="Century Gothic" panose="020B0502020202020204" pitchFamily="34" charset="0"/>
            </a:endParaRPr>
          </a:p>
          <a:p>
            <a:pPr>
              <a:lnSpc>
                <a:spcPct val="90000"/>
              </a:lnSpc>
            </a:pPr>
            <a:r>
              <a:rPr lang="en-US" altLang="en-US" sz="1400" dirty="0">
                <a:latin typeface="Century Gothic" panose="020B0502020202020204" pitchFamily="34" charset="0"/>
              </a:rPr>
              <a:t>Evaluation is the use of social research methods to systematically investigate a program’s effectiveness. Evaluation requires a special study design.  Evaluation sometimes requires a control or comparison group. Evaluation involves measurements over time.</a:t>
            </a:r>
            <a:br>
              <a:rPr lang="en-US" altLang="en-US" sz="1400" dirty="0">
                <a:latin typeface="Century Gothic" panose="020B0502020202020204" pitchFamily="34" charset="0"/>
              </a:rPr>
            </a:br>
            <a:endParaRPr lang="en-US" altLang="en-US" sz="1400" dirty="0">
              <a:latin typeface="Century Gothic" panose="020B0502020202020204" pitchFamily="34" charset="0"/>
            </a:endParaRPr>
          </a:p>
          <a:p>
            <a:pPr>
              <a:lnSpc>
                <a:spcPct val="90000"/>
              </a:lnSpc>
            </a:pPr>
            <a:r>
              <a:rPr lang="en-US" altLang="en-US" sz="1400" i="1" dirty="0">
                <a:latin typeface="Century Gothic" panose="020B0502020202020204" pitchFamily="34" charset="0"/>
              </a:rPr>
              <a:t>**make sure to highlight differences between monitoring and evaluation throughout the discussion**</a:t>
            </a:r>
          </a:p>
          <a:p>
            <a:endParaRPr lang="en-US" sz="1400" dirty="0">
              <a:latin typeface="Century Gothic" panose="020B0502020202020204" pitchFamily="34" charset="0"/>
            </a:endParaRPr>
          </a:p>
          <a:p>
            <a:r>
              <a:rPr lang="en-US" sz="1400" b="1" u="sng" dirty="0">
                <a:latin typeface="Century Gothic" panose="020B0502020202020204" pitchFamily="34" charset="0"/>
              </a:rPr>
              <a:t>Background/additional information for definitions: </a:t>
            </a:r>
          </a:p>
          <a:p>
            <a:r>
              <a:rPr lang="en-US" sz="1400" b="1" dirty="0">
                <a:latin typeface="Century Gothic" panose="020B0502020202020204" pitchFamily="34" charset="0"/>
              </a:rPr>
              <a:t>Monitoring</a:t>
            </a:r>
            <a:r>
              <a:rPr lang="en-US" sz="1400" dirty="0">
                <a:latin typeface="Century Gothic" panose="020B0502020202020204" pitchFamily="34" charset="0"/>
              </a:rPr>
              <a:t> is the routine process of data collection and </a:t>
            </a:r>
            <a:r>
              <a:rPr lang="en-US" sz="1400" u="sng" dirty="0">
                <a:latin typeface="Century Gothic" panose="020B0502020202020204" pitchFamily="34" charset="0"/>
              </a:rPr>
              <a:t>measurement of progress </a:t>
            </a:r>
            <a:r>
              <a:rPr lang="en-US" sz="1400" dirty="0">
                <a:latin typeface="Century Gothic" panose="020B0502020202020204" pitchFamily="34" charset="0"/>
              </a:rPr>
              <a:t>toward program objectives.</a:t>
            </a:r>
          </a:p>
          <a:p>
            <a:endParaRPr lang="en-US" sz="1400" dirty="0">
              <a:latin typeface="Century Gothic" panose="020B0502020202020204" pitchFamily="34" charset="0"/>
            </a:endParaRPr>
          </a:p>
          <a:p>
            <a:r>
              <a:rPr lang="en-US" sz="1400" b="1" dirty="0">
                <a:latin typeface="Century Gothic" panose="020B0502020202020204" pitchFamily="34" charset="0"/>
              </a:rPr>
              <a:t>Evaluation</a:t>
            </a:r>
            <a:r>
              <a:rPr lang="en-US" sz="1400" dirty="0">
                <a:latin typeface="Century Gothic" panose="020B0502020202020204" pitchFamily="34" charset="0"/>
              </a:rPr>
              <a:t> is the use of specific study designs and special studies to </a:t>
            </a:r>
            <a:r>
              <a:rPr lang="en-US" sz="1400" u="sng" dirty="0">
                <a:latin typeface="Century Gothic" panose="020B0502020202020204" pitchFamily="34" charset="0"/>
              </a:rPr>
              <a:t>measure the extent to which changes in desired health outcomes are attributable</a:t>
            </a:r>
            <a:r>
              <a:rPr lang="en-US" sz="1400" dirty="0">
                <a:latin typeface="Century Gothic" panose="020B0502020202020204" pitchFamily="34" charset="0"/>
              </a:rPr>
              <a:t> to a program’s interventions. </a:t>
            </a:r>
          </a:p>
          <a:p>
            <a:endParaRPr lang="en-US" sz="1400" b="1" u="sng" dirty="0">
              <a:latin typeface="Century Gothic" panose="020B0502020202020204" pitchFamily="34" charset="0"/>
            </a:endParaRPr>
          </a:p>
          <a:p>
            <a:endParaRPr lang="en-US" sz="1400" b="1" u="sng" dirty="0">
              <a:latin typeface="Century Gothic" panose="020B0502020202020204" pitchFamily="34" charset="0"/>
            </a:endParaRPr>
          </a:p>
          <a:p>
            <a:r>
              <a:rPr lang="en-US" sz="1400" dirty="0">
                <a:latin typeface="Century Gothic" panose="020B0502020202020204" pitchFamily="34" charset="0"/>
              </a:rPr>
              <a:t>(from M&amp;E Fundamentals: A Self-Guided Minicourse: https://www.measureevaluation.org/resources/publications/ms-07-20-en) </a:t>
            </a:r>
          </a:p>
          <a:p>
            <a:endParaRPr lang="en-US" sz="1400" dirty="0">
              <a:latin typeface="Century Gothic" panose="020B0502020202020204" pitchFamily="34" charset="0"/>
            </a:endParaRPr>
          </a:p>
          <a:p>
            <a:r>
              <a:rPr lang="en-US" sz="1400" b="1" dirty="0">
                <a:latin typeface="Century Gothic" panose="020B0502020202020204" pitchFamily="34" charset="0"/>
              </a:rPr>
              <a:t>Monitoring</a:t>
            </a:r>
            <a:r>
              <a:rPr lang="en-US" sz="1400" b="0" dirty="0">
                <a:latin typeface="Century Gothic" panose="020B0502020202020204" pitchFamily="34" charset="0"/>
              </a:rPr>
              <a:t> of a program or intervention involves the collection of routine data that measure progress toward achieving program objectives. It is used to track changes in program performance over time. Its purpose is to permit stakeholders to make informed decisions regarding the effectiveness of programs and the efficient use of resources.</a:t>
            </a:r>
          </a:p>
          <a:p>
            <a:endParaRPr lang="en-US" sz="1400" b="0" dirty="0">
              <a:latin typeface="Century Gothic" panose="020B0502020202020204" pitchFamily="34" charset="0"/>
            </a:endParaRPr>
          </a:p>
          <a:p>
            <a:r>
              <a:rPr lang="en-US" sz="1400" b="0" dirty="0">
                <a:latin typeface="Century Gothic" panose="020B0502020202020204" pitchFamily="34" charset="0"/>
              </a:rPr>
              <a:t>Monitoring is sometimes referred to as process evaluation, because it focuses on the implementation process and asks key questions:</a:t>
            </a:r>
          </a:p>
          <a:p>
            <a:pPr marL="742950" lvl="1" indent="-285750">
              <a:buFont typeface="Arial" panose="020B0604020202020204" pitchFamily="34" charset="0"/>
              <a:buChar char="•"/>
            </a:pPr>
            <a:r>
              <a:rPr lang="en-US" sz="1400" b="0" dirty="0">
                <a:latin typeface="Century Gothic" panose="020B0502020202020204" pitchFamily="34" charset="0"/>
              </a:rPr>
              <a:t>How well has the program been implemented?</a:t>
            </a:r>
          </a:p>
          <a:p>
            <a:pPr marL="742950" lvl="1" indent="-285750">
              <a:buFont typeface="Arial" panose="020B0604020202020204" pitchFamily="34" charset="0"/>
              <a:buChar char="•"/>
            </a:pPr>
            <a:r>
              <a:rPr lang="en-US" sz="1400" b="0" dirty="0">
                <a:latin typeface="Century Gothic" panose="020B0502020202020204" pitchFamily="34" charset="0"/>
              </a:rPr>
              <a:t>How much does implementation vary from site to site?</a:t>
            </a:r>
          </a:p>
          <a:p>
            <a:pPr marL="742950" lvl="1" indent="-285750">
              <a:buFont typeface="Arial" panose="020B0604020202020204" pitchFamily="34" charset="0"/>
              <a:buChar char="•"/>
            </a:pPr>
            <a:r>
              <a:rPr lang="en-US" sz="1400" b="0" dirty="0">
                <a:latin typeface="Century Gothic" panose="020B0502020202020204" pitchFamily="34" charset="0"/>
              </a:rPr>
              <a:t>Did the program benefit the intended people? At what cost?</a:t>
            </a:r>
            <a:br>
              <a:rPr lang="en-US" sz="1400" b="0" dirty="0">
                <a:latin typeface="Century Gothic" panose="020B0502020202020204" pitchFamily="34" charset="0"/>
              </a:rPr>
            </a:br>
            <a:endParaRPr lang="en-US" sz="1400" b="0" dirty="0">
              <a:latin typeface="Century Gothic" panose="020B0502020202020204" pitchFamily="34" charset="0"/>
            </a:endParaRPr>
          </a:p>
          <a:p>
            <a:pPr marL="457200" lvl="1" indent="0">
              <a:buFont typeface="Arial" panose="020B0604020202020204" pitchFamily="34" charset="0"/>
              <a:buNone/>
            </a:pPr>
            <a:r>
              <a:rPr lang="en-US" sz="1400" dirty="0">
                <a:latin typeface="Century Gothic" panose="020B0502020202020204" pitchFamily="34" charset="0"/>
              </a:rPr>
              <a:t>Monitoring:</a:t>
            </a:r>
          </a:p>
          <a:p>
            <a:pPr marL="742950" lvl="1" indent="-285750">
              <a:buFont typeface="Arial" panose="020B0604020202020204" pitchFamily="34" charset="0"/>
              <a:buChar char="•"/>
            </a:pPr>
            <a:r>
              <a:rPr lang="en-US" sz="1400" dirty="0">
                <a:latin typeface="Century Gothic" panose="020B0502020202020204" pitchFamily="34" charset="0"/>
              </a:rPr>
              <a:t>Is an ongoing, continuous process</a:t>
            </a:r>
          </a:p>
          <a:p>
            <a:pPr marL="742950" lvl="1" indent="-285750">
              <a:buFont typeface="Arial" panose="020B0604020202020204" pitchFamily="34" charset="0"/>
              <a:buChar char="•"/>
            </a:pPr>
            <a:r>
              <a:rPr lang="en-US" sz="1400" dirty="0">
                <a:latin typeface="Century Gothic" panose="020B0502020202020204" pitchFamily="34" charset="0"/>
              </a:rPr>
              <a:t>Requires the collection of data at multiple points throughout the program cycle, including at the beginning, to provide a baseline</a:t>
            </a:r>
          </a:p>
          <a:p>
            <a:pPr marL="742950" lvl="1" indent="-285750">
              <a:buFont typeface="Arial" panose="020B0604020202020204" pitchFamily="34" charset="0"/>
              <a:buChar char="•"/>
            </a:pPr>
            <a:r>
              <a:rPr lang="en-US" sz="1400" dirty="0">
                <a:latin typeface="Century Gothic" panose="020B0502020202020204" pitchFamily="34" charset="0"/>
              </a:rPr>
              <a:t>Can be used to determine if activities need adjustment during the intervention to improve desired outcomes</a:t>
            </a:r>
          </a:p>
          <a:p>
            <a:pPr marL="742950" lvl="1" indent="-285750">
              <a:buFont typeface="Arial" panose="020B0604020202020204" pitchFamily="34" charset="0"/>
              <a:buChar char="•"/>
            </a:pPr>
            <a:endParaRPr lang="en-US" sz="1400" dirty="0">
              <a:latin typeface="Century Gothic" panose="020B0502020202020204" pitchFamily="34" charset="0"/>
            </a:endParaRPr>
          </a:p>
          <a:p>
            <a:r>
              <a:rPr lang="en-US" sz="1400" dirty="0">
                <a:solidFill>
                  <a:srgbClr val="FF0000"/>
                </a:solidFill>
                <a:highlight>
                  <a:srgbClr val="FFFF00"/>
                </a:highlight>
                <a:latin typeface="Century Gothic" panose="020B0502020202020204" pitchFamily="34" charset="0"/>
              </a:rPr>
              <a:t>Example data sources often used for monitoring include: program data, DHIS 2, HMIS/RHIS data  </a:t>
            </a:r>
          </a:p>
          <a:p>
            <a:endParaRPr lang="en-US" sz="1400" b="1" dirty="0">
              <a:latin typeface="Century Gothic" panose="020B0502020202020204" pitchFamily="34" charset="0"/>
            </a:endParaRPr>
          </a:p>
          <a:p>
            <a:r>
              <a:rPr lang="en-US" sz="1400" b="1" dirty="0">
                <a:latin typeface="Century Gothic" panose="020B0502020202020204" pitchFamily="34" charset="0"/>
              </a:rPr>
              <a:t>Evaluation</a:t>
            </a:r>
            <a:r>
              <a:rPr lang="en-US" sz="1400" dirty="0">
                <a:latin typeface="Century Gothic" panose="020B0502020202020204" pitchFamily="34" charset="0"/>
              </a:rPr>
              <a:t> measures how well the program activities have met expected objectives and/or the extent to which changes in outcomes can be attributed to the program or intervention. The difference in the outcome of interest between having or not having the program or intervention is known as its “impact,” and measuring that is commonly referred to as “impact evaluation.”</a:t>
            </a:r>
          </a:p>
          <a:p>
            <a:endParaRPr lang="en-US" sz="1400" dirty="0">
              <a:latin typeface="Century Gothic" panose="020B0502020202020204" pitchFamily="34" charset="0"/>
            </a:endParaRPr>
          </a:p>
          <a:p>
            <a:r>
              <a:rPr lang="en-US" sz="1400" dirty="0">
                <a:latin typeface="Century Gothic" panose="020B0502020202020204" pitchFamily="34" charset="0"/>
              </a:rPr>
              <a:t>Evaluations require:</a:t>
            </a:r>
          </a:p>
          <a:p>
            <a:pPr marL="742950" lvl="1" indent="-285750">
              <a:buFont typeface="Arial" panose="020B0604020202020204" pitchFamily="34" charset="0"/>
              <a:buChar char="•"/>
            </a:pPr>
            <a:r>
              <a:rPr lang="en-US" sz="1400" dirty="0">
                <a:latin typeface="Century Gothic" panose="020B0502020202020204" pitchFamily="34" charset="0"/>
              </a:rPr>
              <a:t>Data collection at the start of a program (to provide a baseline) and again at the end, rather than at repeated intervals during program implementation</a:t>
            </a:r>
          </a:p>
          <a:p>
            <a:pPr marL="742950" lvl="1" indent="-285750">
              <a:buFont typeface="Arial" panose="020B0604020202020204" pitchFamily="34" charset="0"/>
              <a:buChar char="•"/>
            </a:pPr>
            <a:r>
              <a:rPr lang="en-US" sz="1400" dirty="0">
                <a:latin typeface="Century Gothic" panose="020B0502020202020204" pitchFamily="34" charset="0"/>
              </a:rPr>
              <a:t>A control or comparison group, in order to measure whether the changes in outcomes can be attributed to the program</a:t>
            </a:r>
          </a:p>
          <a:p>
            <a:pPr marL="742950" lvl="1" indent="-285750">
              <a:buFont typeface="Arial" panose="020B0604020202020204" pitchFamily="34" charset="0"/>
              <a:buChar char="•"/>
            </a:pPr>
            <a:r>
              <a:rPr lang="en-US" sz="1400" dirty="0">
                <a:latin typeface="Century Gothic" panose="020B0502020202020204" pitchFamily="34" charset="0"/>
              </a:rPr>
              <a:t>A well-planned study design</a:t>
            </a:r>
          </a:p>
          <a:p>
            <a:pPr defTabSz="867491">
              <a:defRPr/>
            </a:pPr>
            <a:endParaRPr lang="en-US" sz="1400" dirty="0">
              <a:solidFill>
                <a:srgbClr val="FF0000"/>
              </a:solidFill>
              <a:highlight>
                <a:srgbClr val="FFFF00"/>
              </a:highlight>
              <a:latin typeface="Century Gothic" panose="020B0502020202020204" pitchFamily="34" charset="0"/>
            </a:endParaRPr>
          </a:p>
          <a:p>
            <a:pPr defTabSz="867491">
              <a:defRPr/>
            </a:pPr>
            <a:r>
              <a:rPr lang="en-US" sz="1400" dirty="0">
                <a:solidFill>
                  <a:srgbClr val="FF0000"/>
                </a:solidFill>
                <a:highlight>
                  <a:srgbClr val="FFFF00"/>
                </a:highlight>
                <a:latin typeface="Century Gothic" panose="020B0502020202020204" pitchFamily="34" charset="0"/>
              </a:rPr>
              <a:t>Example data sources often used for evaluation include periodic surveys, such as the demographic and health surveys</a:t>
            </a:r>
          </a:p>
        </p:txBody>
      </p:sp>
    </p:spTree>
    <p:extLst>
      <p:ext uri="{BB962C8B-B14F-4D97-AF65-F5344CB8AC3E}">
        <p14:creationId xmlns:p14="http://schemas.microsoft.com/office/powerpoint/2010/main" val="2764831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altLang="en-US" sz="1400" dirty="0">
                <a:latin typeface="Century Gothic" panose="020B0502020202020204" pitchFamily="34" charset="0"/>
              </a:rPr>
              <a:t>Explain elements of the graph shown: vertical axis can be any program indicator, horizontal axis is the time over which a program runs, and each bar represents the periodic measurement of the indicator over the lifetime of the program. As this graph illustrates, monitoring requires data to construct indicators for your outcomes of interest at several points. At a minimum, the program must have all data necessary to calculate your indicator’s value before or near the start of the related intervention, and at or after the end of the intervention. Ideally, monitoring will measure the indicator at periodic intervals while the program is ongoing, both to track incremental program performance and to discover if activities or other factors need adjustment during the intervention in order to improve the ultimate outcome. For instance, if recurrent stock-outs occur, either increasing supply levels or multiplying supply schedules could lead to a higher measured use due to the program in the final evaluation. </a:t>
            </a:r>
          </a:p>
          <a:p>
            <a:endParaRPr lang="en-US" altLang="en-US" sz="1400" dirty="0">
              <a:latin typeface="Century Gothic" panose="020B0502020202020204" pitchFamily="34" charset="0"/>
            </a:endParaRPr>
          </a:p>
          <a:p>
            <a:r>
              <a:rPr lang="en-US" altLang="en-US" sz="1400" b="0" i="1" u="sng" dirty="0">
                <a:latin typeface="Century Gothic" panose="020B0502020202020204" pitchFamily="34" charset="0"/>
              </a:rPr>
              <a:t>Additional background</a:t>
            </a:r>
          </a:p>
          <a:p>
            <a:r>
              <a:rPr lang="en-US" altLang="en-US" sz="1400" i="1" dirty="0">
                <a:latin typeface="Century Gothic" panose="020B0502020202020204" pitchFamily="34" charset="0"/>
              </a:rPr>
              <a:t>Note that monitoring does not involve determining or attributing the cause of a change in the measured indicator. Even cumulative data can be used to monitor performance—the rate of change is not investigated, but rather notice taken of the overall change in the measured level of a relevant outcome over a period of time. Methodological issues are less complex than issues that need to be taken into consideration.</a:t>
            </a:r>
            <a:endParaRPr lang="en-US" dirty="0"/>
          </a:p>
        </p:txBody>
      </p:sp>
    </p:spTree>
    <p:extLst>
      <p:ext uri="{BB962C8B-B14F-4D97-AF65-F5344CB8AC3E}">
        <p14:creationId xmlns:p14="http://schemas.microsoft.com/office/powerpoint/2010/main" val="30414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altLang="en-US" sz="1400" dirty="0">
                <a:latin typeface="Century Gothic" panose="020B0502020202020204" pitchFamily="34" charset="0"/>
              </a:rPr>
              <a:t>To measure program impact, an  evaluation is typically conducted at the start of the program and again at the end of a program, rather than at repeated intervals while the program is being implemented. At the same time, these baseline and follow-up measurements are made in areas without the program. Attributing changes in outcomes to a particular program/intervention requires one to rule out all other possible explanations. We need to control for all external or confounding factors that may account for the results. Therefore, extensive knowledge of sampling and statistical analysis are sometimes required for measuring program impact. If the study design does not involve a randomly-assigned control group, the difference in outcome between areas with the program and areas without the program is an analytical exercise rather than a direct measurement.</a:t>
            </a:r>
          </a:p>
          <a:p>
            <a:endParaRPr lang="en-US" altLang="en-US" sz="1400" dirty="0">
              <a:latin typeface="Century Gothic" panose="020B0502020202020204" pitchFamily="34" charset="0"/>
            </a:endParaRPr>
          </a:p>
          <a:p>
            <a:r>
              <a:rPr lang="en-US" altLang="en-US" sz="1400" dirty="0">
                <a:latin typeface="Century Gothic" panose="020B0502020202020204" pitchFamily="34" charset="0"/>
              </a:rPr>
              <a:t>There are some similarities between monitoring and evaluation. Both require knowledge of baseline values and final values, often with an interim measurement during the project. However, evaluation differs crucially from monitoring in that the goal of evaluation is to determine how much of the change in outcome is due to the program or intervention. In other words, pure numbers cannot tell the evaluation tale; evaluation is fundamentally an analytical exercise to help decision-makers understand when, how, and to what extent the program is responsible for particular measured impact. However, relatively few programs go as far as establishing cause-and-effect between the program and the change. </a:t>
            </a:r>
          </a:p>
          <a:p>
            <a:endParaRPr lang="en-US" altLang="en-US" dirty="0"/>
          </a:p>
          <a:p>
            <a:endParaRPr lang="en-US" altLang="en-US" dirty="0"/>
          </a:p>
          <a:p>
            <a:endParaRPr lang="en-US" dirty="0"/>
          </a:p>
        </p:txBody>
      </p:sp>
    </p:spTree>
    <p:extLst>
      <p:ext uri="{BB962C8B-B14F-4D97-AF65-F5344CB8AC3E}">
        <p14:creationId xmlns:p14="http://schemas.microsoft.com/office/powerpoint/2010/main" val="701621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203575" y="914400"/>
            <a:ext cx="3194050" cy="2468563"/>
          </a:xfrm>
          <a:prstGeom prst="rect">
            <a:avLst/>
          </a:prstGeom>
          <a:noFill/>
          <a:ln w="12700">
            <a:solidFill>
              <a:prstClr val="black"/>
            </a:solidFill>
          </a:ln>
        </p:spPr>
      </p:sp>
      <p:sp>
        <p:nvSpPr>
          <p:cNvPr id="3" name="Notes Placeholder 2"/>
          <p:cNvSpPr>
            <a:spLocks noGrp="1"/>
          </p:cNvSpPr>
          <p:nvPr>
            <p:ph type="body" idx="1"/>
          </p:nvPr>
        </p:nvSpPr>
        <p:spPr>
          <a:xfrm>
            <a:off x="960726" y="3520141"/>
            <a:ext cx="7679748" cy="2880659"/>
          </a:xfrm>
          <a:prstGeom prst="rect">
            <a:avLst/>
          </a:prstGeom>
        </p:spPr>
        <p:txBody>
          <a:bodyPr lIns="86749" tIns="43375" rIns="86749" bIns="43375"/>
          <a:lstStyle/>
          <a:p>
            <a:r>
              <a:rPr lang="en-US" sz="1400" i="1" dirty="0">
                <a:latin typeface="Century Gothic" panose="020B0502020202020204" pitchFamily="34" charset="0"/>
              </a:rPr>
              <a:t>Use examples based on your work, and areas of interest to the participants (e.g., HIV, family planning, nutrition). </a:t>
            </a:r>
          </a:p>
          <a:p>
            <a:r>
              <a:rPr lang="en-US" sz="1400" i="1" dirty="0">
                <a:latin typeface="Century Gothic" panose="020B0502020202020204" pitchFamily="34" charset="0"/>
              </a:rPr>
              <a:t> </a:t>
            </a:r>
          </a:p>
          <a:p>
            <a:r>
              <a:rPr lang="en-US" sz="1400" i="1" dirty="0">
                <a:latin typeface="Century Gothic" panose="020B0502020202020204" pitchFamily="34" charset="0"/>
              </a:rPr>
              <a:t>Adapted from an exercise from PHFI. </a:t>
            </a:r>
          </a:p>
          <a:p>
            <a:endParaRPr lang="en-US" sz="1400" i="1" dirty="0">
              <a:latin typeface="Century Gothic" panose="020B0502020202020204" pitchFamily="34" charset="0"/>
            </a:endParaRPr>
          </a:p>
          <a:p>
            <a:r>
              <a:rPr lang="en-US" sz="1400" i="1" dirty="0">
                <a:latin typeface="Century Gothic" panose="020B0502020202020204" pitchFamily="34" charset="0"/>
              </a:rPr>
              <a:t>Answers for the slide examples: </a:t>
            </a:r>
            <a:br>
              <a:rPr lang="en-US" sz="1400" i="1" dirty="0">
                <a:latin typeface="Century Gothic" panose="020B0502020202020204" pitchFamily="34" charset="0"/>
              </a:rPr>
            </a:br>
            <a:endParaRPr lang="en-US" sz="1400" i="1" dirty="0">
              <a:latin typeface="Century Gothic" panose="020B0502020202020204" pitchFamily="34" charset="0"/>
            </a:endParaRPr>
          </a:p>
          <a:p>
            <a:pPr marL="674073" lvl="1" indent="-216873">
              <a:buAutoNum type="arabicParenBoth"/>
            </a:pPr>
            <a:r>
              <a:rPr lang="en-US" sz="1400" i="1" dirty="0">
                <a:latin typeface="Century Gothic" panose="020B0502020202020204" pitchFamily="34" charset="0"/>
              </a:rPr>
              <a:t> This is monitoring because it is concerned with counting the number of something (condoms distributed) </a:t>
            </a:r>
          </a:p>
          <a:p>
            <a:pPr marL="674073" lvl="1" indent="-216873">
              <a:buAutoNum type="arabicParenBoth"/>
            </a:pPr>
            <a:r>
              <a:rPr lang="en-US" sz="1400" i="1" dirty="0">
                <a:latin typeface="Century Gothic" panose="020B0502020202020204" pitchFamily="34" charset="0"/>
              </a:rPr>
              <a:t> This is evaluation because it is concerned with the impact of a particular program </a:t>
            </a:r>
          </a:p>
          <a:p>
            <a:pPr marL="674073" lvl="1" indent="-216873">
              <a:buAutoNum type="arabicParenBoth"/>
            </a:pPr>
            <a:r>
              <a:rPr lang="en-US" sz="1400" i="1" dirty="0">
                <a:latin typeface="Century Gothic" panose="020B0502020202020204" pitchFamily="34" charset="0"/>
              </a:rPr>
              <a:t> Optional</a:t>
            </a:r>
            <a:r>
              <a:rPr lang="en-US" sz="1400" i="1" baseline="0" dirty="0">
                <a:latin typeface="Century Gothic" panose="020B0502020202020204" pitchFamily="34" charset="0"/>
              </a:rPr>
              <a:t> questions include:</a:t>
            </a:r>
            <a:br>
              <a:rPr lang="en-US" sz="1400" i="1" baseline="0" dirty="0">
                <a:latin typeface="Century Gothic" panose="020B0502020202020204" pitchFamily="34" charset="0"/>
              </a:rPr>
            </a:br>
            <a:endParaRPr lang="en-ZA" sz="1400" dirty="0">
              <a:latin typeface="Century Gothic" panose="020B0502020202020204" pitchFamily="34" charset="0"/>
            </a:endParaRPr>
          </a:p>
          <a:p>
            <a:pPr marL="1200150" lvl="2" indent="-285750">
              <a:buFont typeface="Arial" panose="020B0604020202020204" pitchFamily="34" charset="0"/>
              <a:buChar char="•"/>
            </a:pPr>
            <a:r>
              <a:rPr lang="en-ZA" sz="1400" dirty="0">
                <a:latin typeface="Century Gothic" panose="020B0502020202020204" pitchFamily="34" charset="0"/>
              </a:rPr>
              <a:t>The Ministry of health (MOH) wants to know if the decentralisation of MDR treatment in province </a:t>
            </a:r>
            <a:r>
              <a:rPr lang="en-ZA" sz="1400" i="1" dirty="0">
                <a:latin typeface="Century Gothic" panose="020B0502020202020204" pitchFamily="34" charset="0"/>
              </a:rPr>
              <a:t>H</a:t>
            </a:r>
            <a:r>
              <a:rPr lang="en-ZA" sz="1400" dirty="0">
                <a:latin typeface="Century Gothic" panose="020B0502020202020204" pitchFamily="34" charset="0"/>
              </a:rPr>
              <a:t> has improved treatment outcomes. </a:t>
            </a:r>
            <a:r>
              <a:rPr lang="en-ZA" sz="1400" i="0" u="sng" dirty="0">
                <a:latin typeface="Century Gothic" panose="020B0502020202020204" pitchFamily="34" charset="0"/>
              </a:rPr>
              <a:t>Response:</a:t>
            </a:r>
            <a:r>
              <a:rPr lang="en-ZA" sz="1400" dirty="0">
                <a:latin typeface="Century Gothic" panose="020B0502020202020204" pitchFamily="34" charset="0"/>
              </a:rPr>
              <a:t> Evaluation</a:t>
            </a:r>
          </a:p>
          <a:p>
            <a:pPr marL="1200150" lvl="2" indent="-285750">
              <a:buFont typeface="Arial" panose="020B0604020202020204" pitchFamily="34" charset="0"/>
              <a:buChar char="•"/>
            </a:pPr>
            <a:r>
              <a:rPr lang="en-ZA" sz="1400" dirty="0">
                <a:latin typeface="Century Gothic" panose="020B0502020202020204" pitchFamily="34" charset="0"/>
              </a:rPr>
              <a:t>The government of the republic wants to know how many fixed dose combinations of antiretrovirals (ARVs) were dispensed in each health district for a year. </a:t>
            </a:r>
            <a:r>
              <a:rPr lang="en-ZA" sz="1400" u="sng" dirty="0">
                <a:latin typeface="Century Gothic" panose="020B0502020202020204" pitchFamily="34" charset="0"/>
              </a:rPr>
              <a:t>Response:</a:t>
            </a:r>
            <a:r>
              <a:rPr lang="en-ZA" sz="1400" dirty="0">
                <a:latin typeface="Century Gothic" panose="020B0502020202020204" pitchFamily="34" charset="0"/>
              </a:rPr>
              <a:t> Monitoring</a:t>
            </a:r>
          </a:p>
          <a:p>
            <a:pPr marL="1200150" lvl="2" indent="-285750">
              <a:buFont typeface="Arial" panose="020B0604020202020204" pitchFamily="34" charset="0"/>
              <a:buChar char="•"/>
            </a:pPr>
            <a:r>
              <a:rPr lang="en-ZA" sz="1400" dirty="0">
                <a:latin typeface="Century Gothic" panose="020B0502020202020204" pitchFamily="34" charset="0"/>
              </a:rPr>
              <a:t>The president wants to know if the programs being carried out in region </a:t>
            </a:r>
            <a:r>
              <a:rPr lang="en-ZA" sz="1400" i="1" dirty="0">
                <a:latin typeface="Century Gothic" panose="020B0502020202020204" pitchFamily="34" charset="0"/>
              </a:rPr>
              <a:t>Z</a:t>
            </a:r>
            <a:r>
              <a:rPr lang="en-ZA" sz="1400" dirty="0">
                <a:latin typeface="Century Gothic" panose="020B0502020202020204" pitchFamily="34" charset="0"/>
              </a:rPr>
              <a:t> are increasing insecticide-treated mosquito net (ITN) use among pregnant women and children under five in that region. </a:t>
            </a:r>
            <a:r>
              <a:rPr lang="en-ZA" sz="1400" u="sng" dirty="0">
                <a:latin typeface="Century Gothic" panose="020B0502020202020204" pitchFamily="34" charset="0"/>
              </a:rPr>
              <a:t>Response:</a:t>
            </a:r>
            <a:r>
              <a:rPr lang="en-ZA" sz="1400" dirty="0">
                <a:latin typeface="Century Gothic" panose="020B0502020202020204" pitchFamily="34" charset="0"/>
              </a:rPr>
              <a:t> Evaluation</a:t>
            </a:r>
          </a:p>
          <a:p>
            <a:pPr marL="216873" indent="-216873">
              <a:buAutoNum type="arabicParenBoth"/>
            </a:pPr>
            <a:endParaRPr lang="en-US" i="1" dirty="0"/>
          </a:p>
        </p:txBody>
      </p:sp>
    </p:spTree>
    <p:extLst>
      <p:ext uri="{BB962C8B-B14F-4D97-AF65-F5344CB8AC3E}">
        <p14:creationId xmlns:p14="http://schemas.microsoft.com/office/powerpoint/2010/main" val="24259257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11" name="object 8"/>
          <p:cNvSpPr txBox="1"/>
          <p:nvPr userDrawn="1"/>
        </p:nvSpPr>
        <p:spPr>
          <a:xfrm>
            <a:off x="914400" y="379900"/>
            <a:ext cx="7483475" cy="4167808"/>
          </a:xfrm>
          <a:prstGeom prst="rect">
            <a:avLst/>
          </a:prstGeom>
        </p:spPr>
        <p:txBody>
          <a:bodyPr vert="horz" wrap="square" lIns="0" tIns="0" rIns="0" bIns="0" rtlCol="0">
            <a:spAutoFit/>
          </a:bodyPr>
          <a:lstStyle/>
          <a:p>
            <a:pPr marL="12700">
              <a:lnSpc>
                <a:spcPts val="6495"/>
              </a:lnSpc>
            </a:pPr>
            <a:r>
              <a:rPr lang="en-US" sz="5700" b="1" spc="-265" dirty="0">
                <a:solidFill>
                  <a:srgbClr val="ECCE18"/>
                </a:solidFill>
                <a:latin typeface="Century Gothic" panose="020B0502020202020204" pitchFamily="34" charset="0"/>
                <a:cs typeface="Gill Sans MT"/>
              </a:rPr>
              <a:t>Headline goes here</a:t>
            </a:r>
          </a:p>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ECCE18"/>
                </a:solidFill>
                <a:latin typeface="Century Gothic" panose="020B0502020202020204" pitchFamily="34" charset="0"/>
                <a:cs typeface="Gill Sans MT"/>
              </a:rPr>
              <a:t>Headline goes here</a:t>
            </a:r>
            <a:endParaRPr lang="en-US" sz="5700" b="0" dirty="0">
              <a:solidFill>
                <a:srgbClr val="ECCE18"/>
              </a:solidFill>
              <a:latin typeface="Century Gothic" panose="020B0502020202020204" pitchFamily="34" charset="0"/>
              <a:cs typeface="Gill Sans MT"/>
            </a:endParaRPr>
          </a:p>
          <a:p>
            <a:pPr marL="12700">
              <a:lnSpc>
                <a:spcPts val="6495"/>
              </a:lnSpc>
            </a:pPr>
            <a:endParaRPr lang="en-US" sz="5700" dirty="0">
              <a:solidFill>
                <a:schemeClr val="bg1"/>
              </a:solidFill>
              <a:latin typeface="Century Gothic" panose="020B0502020202020204" pitchFamily="34" charset="0"/>
              <a:cs typeface="Gill Sans MT"/>
            </a:endParaRPr>
          </a:p>
          <a:p>
            <a:pPr marL="12700">
              <a:lnSpc>
                <a:spcPts val="6495"/>
              </a:lnSpc>
            </a:pPr>
            <a:endParaRPr sz="5700" dirty="0">
              <a:solidFill>
                <a:srgbClr val="1E185F"/>
              </a:solidFill>
              <a:latin typeface="Century Gothic" panose="020B0502020202020204" pitchFamily="34" charset="0"/>
              <a:cs typeface="Gill Sans MT"/>
            </a:endParaRPr>
          </a:p>
        </p:txBody>
      </p:sp>
      <p:sp>
        <p:nvSpPr>
          <p:cNvPr id="12" name="object 9"/>
          <p:cNvSpPr txBox="1"/>
          <p:nvPr userDrawn="1"/>
        </p:nvSpPr>
        <p:spPr>
          <a:xfrm>
            <a:off x="4495800" y="4572000"/>
            <a:ext cx="4493260" cy="1646605"/>
          </a:xfrm>
          <a:prstGeom prst="rect">
            <a:avLst/>
          </a:prstGeom>
        </p:spPr>
        <p:txBody>
          <a:bodyPr vert="horz" wrap="square" lIns="0" tIns="0" rIns="0" bIns="0" rtlCol="0">
            <a:spAutoFit/>
          </a:bodyPr>
          <a:lstStyle/>
          <a:p>
            <a:pPr marL="12700">
              <a:lnSpc>
                <a:spcPts val="2250"/>
              </a:lnSpc>
            </a:pPr>
            <a:r>
              <a:rPr sz="1600" dirty="0">
                <a:solidFill>
                  <a:srgbClr val="ECCE18"/>
                </a:solidFill>
                <a:latin typeface="Futura LT Pro Book"/>
                <a:cs typeface="Futura LT Pro Book"/>
              </a:rPr>
              <a:t>Author Name and Degree Here</a:t>
            </a:r>
          </a:p>
          <a:p>
            <a:pPr marL="12700">
              <a:lnSpc>
                <a:spcPts val="2250"/>
              </a:lnSpc>
            </a:pPr>
            <a:r>
              <a:rPr sz="1600" b="1" dirty="0">
                <a:solidFill>
                  <a:srgbClr val="ECCE18"/>
                </a:solidFill>
                <a:latin typeface="Futura LT Pro Book"/>
                <a:cs typeface="Futura LT Pro Book"/>
              </a:rPr>
              <a:t>MEASURE Evaluation</a:t>
            </a:r>
            <a:endParaRPr sz="1600" dirty="0">
              <a:solidFill>
                <a:srgbClr val="ECCE18"/>
              </a:solidFill>
              <a:latin typeface="Futura LT Pro Book"/>
              <a:cs typeface="Futura LT Pro Book"/>
            </a:endParaRPr>
          </a:p>
          <a:p>
            <a:pPr marL="12700">
              <a:lnSpc>
                <a:spcPct val="100000"/>
              </a:lnSpc>
            </a:pPr>
            <a:r>
              <a:rPr sz="1600" dirty="0">
                <a:solidFill>
                  <a:srgbClr val="ECCE18"/>
                </a:solidFill>
                <a:latin typeface="Futura LT Pro Book"/>
                <a:cs typeface="Futura LT Pro Book"/>
              </a:rPr>
              <a:t>Your organization here</a:t>
            </a:r>
          </a:p>
          <a:p>
            <a:pPr>
              <a:lnSpc>
                <a:spcPct val="100000"/>
              </a:lnSpc>
              <a:spcBef>
                <a:spcPts val="45"/>
              </a:spcBef>
            </a:pPr>
            <a:endParaRPr sz="1600" dirty="0">
              <a:solidFill>
                <a:srgbClr val="ECCE18"/>
              </a:solidFill>
              <a:latin typeface="Times New Roman"/>
              <a:cs typeface="Times New Roman"/>
            </a:endParaRPr>
          </a:p>
          <a:p>
            <a:pPr marL="12700">
              <a:lnSpc>
                <a:spcPts val="2200"/>
              </a:lnSpc>
            </a:pPr>
            <a:r>
              <a:rPr lang="en-US" sz="1600" dirty="0">
                <a:solidFill>
                  <a:srgbClr val="ECCE18"/>
                </a:solidFill>
                <a:latin typeface="Futura LT Pro Book"/>
                <a:cs typeface="Futura LT Pro Book"/>
              </a:rPr>
              <a:t>Date for presentation</a:t>
            </a:r>
            <a:r>
              <a:rPr lang="en-US" sz="1600" baseline="0" dirty="0">
                <a:solidFill>
                  <a:srgbClr val="ECCE18"/>
                </a:solidFill>
                <a:latin typeface="Futura LT Pro Book"/>
                <a:cs typeface="Futura LT Pro Book"/>
              </a:rPr>
              <a:t> if necessary</a:t>
            </a:r>
            <a:endParaRPr sz="1600" dirty="0">
              <a:solidFill>
                <a:srgbClr val="ECCE18"/>
              </a:solidFill>
              <a:latin typeface="Futura LT Pro Book"/>
              <a:cs typeface="Futura LT Pro Book"/>
            </a:endParaRPr>
          </a:p>
          <a:p>
            <a:pPr marL="12700">
              <a:lnSpc>
                <a:spcPts val="2200"/>
              </a:lnSpc>
            </a:pPr>
            <a:r>
              <a:rPr lang="en-US" sz="1600" b="1" dirty="0">
                <a:solidFill>
                  <a:srgbClr val="ECCE18"/>
                </a:solidFill>
                <a:latin typeface="Futura LT Pro Book"/>
                <a:cs typeface="Futura LT Pro Book"/>
              </a:rPr>
              <a:t>Name of meeting</a:t>
            </a:r>
            <a:endParaRPr sz="1600" dirty="0">
              <a:solidFill>
                <a:srgbClr val="ECCE18"/>
              </a:solidFill>
              <a:latin typeface="Futura LT Pro Book"/>
              <a:cs typeface="Futura LT Pro Book"/>
            </a:endParaRPr>
          </a:p>
        </p:txBody>
      </p:sp>
      <p:sp>
        <p:nvSpPr>
          <p:cNvPr id="8" name="Rectangle 7"/>
          <p:cNvSpPr>
            <a:spLocks noChangeArrowheads="1"/>
          </p:cNvSpPr>
          <p:nvPr userDrawn="1"/>
        </p:nvSpPr>
        <p:spPr bwMode="auto">
          <a:xfrm>
            <a:off x="-1087826" y="732736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5770174" y="6750269"/>
            <a:ext cx="2159599" cy="990600"/>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95800" y="6643295"/>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Century Gothic" panose="020B0502020202020204" pitchFamily="34" charset="0"/>
              </a:defRPr>
            </a:lvl1pPr>
            <a:lvl2pPr>
              <a:defRPr sz="2400">
                <a:solidFill>
                  <a:schemeClr val="tx1"/>
                </a:solidFill>
                <a:latin typeface="Century Gothic" panose="020B0502020202020204" pitchFamily="34" charset="0"/>
              </a:defRPr>
            </a:lvl2pPr>
            <a:lvl3pPr>
              <a:defRPr sz="2000">
                <a:solidFill>
                  <a:schemeClr val="tx1"/>
                </a:solidFill>
                <a:latin typeface="Century Gothic" panose="020B0502020202020204" pitchFamily="34" charset="0"/>
              </a:defRPr>
            </a:lvl3pPr>
            <a:lvl4pPr>
              <a:defRPr>
                <a:solidFill>
                  <a:schemeClr val="tx1"/>
                </a:solidFill>
                <a:latin typeface="Century Gothic" panose="020B0502020202020204"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Century Gothic" panose="020B0502020202020204" pitchFamily="34" charset="0"/>
              </a:defRPr>
            </a:lvl1pPr>
            <a:lvl2pPr marL="800100" indent="-342900">
              <a:buFont typeface="Arial" panose="020B0604020202020204" pitchFamily="34" charset="0"/>
              <a:buChar char="•"/>
              <a:defRPr sz="2400" baseline="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680427" y="342900"/>
            <a:ext cx="8674100" cy="1143000"/>
          </a:xfrm>
          <a:prstGeom prst="rect">
            <a:avLst/>
          </a:prstGeom>
        </p:spPr>
        <p:txBody>
          <a:bodyPr/>
          <a:lstStyle>
            <a:lvl1pPr>
              <a:defRPr sz="4800" b="1">
                <a:solidFill>
                  <a:srgbClr val="ECCE18"/>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680427" y="974834"/>
            <a:ext cx="6629400" cy="1147762"/>
          </a:xfrm>
          <a:prstGeom prst="rect">
            <a:avLst/>
          </a:prstGeom>
        </p:spPr>
        <p:txBody>
          <a:bodyPr/>
          <a:lstStyle>
            <a:lvl1pPr>
              <a:defRPr sz="4400">
                <a:solidFill>
                  <a:srgbClr val="301739"/>
                </a:solidFill>
                <a:latin typeface="Century Gothic" panose="020B0502020202020204" pitchFamily="34" charset="0"/>
              </a:defRPr>
            </a:lvl1pPr>
          </a:lstStyle>
          <a:p>
            <a:pPr lvl="0"/>
            <a:r>
              <a:rPr lang="en-US" dirty="0"/>
              <a:t>Subtitle goes here</a:t>
            </a:r>
          </a:p>
        </p:txBody>
      </p:sp>
      <p:sp>
        <p:nvSpPr>
          <p:cNvPr id="4" name="Picture Placeholder 3"/>
          <p:cNvSpPr>
            <a:spLocks noGrp="1"/>
          </p:cNvSpPr>
          <p:nvPr>
            <p:ph type="pic" sz="quarter" idx="12"/>
          </p:nvPr>
        </p:nvSpPr>
        <p:spPr>
          <a:xfrm>
            <a:off x="685800" y="3276600"/>
            <a:ext cx="4038600" cy="3962400"/>
          </a:xfrm>
          <a:prstGeom prst="rect">
            <a:avLst/>
          </a:prstGeom>
        </p:spPr>
        <p:txBody>
          <a:bodyPr/>
          <a:lstStyle/>
          <a:p>
            <a:r>
              <a:rPr lang="en-US"/>
              <a:t>Click icon to add picture</a:t>
            </a:r>
          </a:p>
        </p:txBody>
      </p:sp>
      <p:sp>
        <p:nvSpPr>
          <p:cNvPr id="7" name="Picture Placeholder 6"/>
          <p:cNvSpPr>
            <a:spLocks noGrp="1"/>
          </p:cNvSpPr>
          <p:nvPr>
            <p:ph type="pic" sz="quarter" idx="13"/>
          </p:nvPr>
        </p:nvSpPr>
        <p:spPr>
          <a:xfrm>
            <a:off x="5017477" y="3276600"/>
            <a:ext cx="4191000" cy="3962400"/>
          </a:xfrm>
          <a:prstGeom prst="rect">
            <a:avLst/>
          </a:prstGeom>
        </p:spPr>
        <p:txBody>
          <a:bodyPr/>
          <a:lstStyle/>
          <a:p>
            <a:r>
              <a:rPr lang="en-US"/>
              <a:t>Click icon to add picture</a:t>
            </a:r>
          </a:p>
        </p:txBody>
      </p:sp>
    </p:spTree>
    <p:extLst>
      <p:ext uri="{BB962C8B-B14F-4D97-AF65-F5344CB8AC3E}">
        <p14:creationId xmlns:p14="http://schemas.microsoft.com/office/powerpoint/2010/main" val="821872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2192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497784" y="1216819"/>
            <a:ext cx="6629400" cy="1147762"/>
          </a:xfrm>
          <a:prstGeom prst="rect">
            <a:avLst/>
          </a:prstGeom>
        </p:spPr>
        <p:txBody>
          <a:bodyPr/>
          <a:lstStyle>
            <a:lvl1pPr>
              <a:defRPr sz="4400" baseline="0">
                <a:solidFill>
                  <a:srgbClr val="301739"/>
                </a:solidFill>
                <a:latin typeface="Century Gothic" panose="020B0502020202020204" pitchFamily="34" charset="0"/>
              </a:defRPr>
            </a:lvl1pPr>
          </a:lstStyle>
          <a:p>
            <a:pPr lvl="0"/>
            <a:r>
              <a:rPr lang="en-US" dirty="0"/>
              <a:t>Title for art goes here</a:t>
            </a:r>
          </a:p>
        </p:txBody>
      </p:sp>
      <p:sp>
        <p:nvSpPr>
          <p:cNvPr id="7" name="Picture Placeholder 6"/>
          <p:cNvSpPr>
            <a:spLocks noGrp="1"/>
          </p:cNvSpPr>
          <p:nvPr>
            <p:ph type="pic" sz="quarter" idx="13"/>
          </p:nvPr>
        </p:nvSpPr>
        <p:spPr>
          <a:xfrm>
            <a:off x="5017477" y="2362200"/>
            <a:ext cx="4191000" cy="3962400"/>
          </a:xfrm>
          <a:prstGeom prst="rect">
            <a:avLst/>
          </a:prstGeom>
        </p:spPr>
        <p:txBody>
          <a:bodyPr/>
          <a:lstStyle/>
          <a:p>
            <a:r>
              <a:rPr lang="en-US"/>
              <a:t>Click icon to add picture</a:t>
            </a:r>
          </a:p>
        </p:txBody>
      </p:sp>
      <p:sp>
        <p:nvSpPr>
          <p:cNvPr id="5" name="Text Placeholder 4"/>
          <p:cNvSpPr>
            <a:spLocks noGrp="1"/>
          </p:cNvSpPr>
          <p:nvPr>
            <p:ph type="body" sz="quarter" idx="14" hasCustomPrompt="1"/>
          </p:nvPr>
        </p:nvSpPr>
        <p:spPr>
          <a:xfrm>
            <a:off x="533400" y="2362200"/>
            <a:ext cx="4267200" cy="4648200"/>
          </a:xfrm>
          <a:prstGeom prst="rect">
            <a:avLst/>
          </a:prstGeom>
        </p:spPr>
        <p:txBody>
          <a:bodyPr/>
          <a:lstStyle>
            <a:lvl1pPr>
              <a:defRPr sz="2800">
                <a:latin typeface="Century Gothic" panose="020B0502020202020204" pitchFamily="34" charset="0"/>
              </a:defRPr>
            </a:lvl1pPr>
            <a:lvl2pPr marL="800100" indent="-342900">
              <a:buFont typeface="Arial" panose="020B0604020202020204" pitchFamily="34" charset="0"/>
              <a:buChar char="•"/>
              <a:defRPr sz="2000">
                <a:latin typeface="Century Gothic" panose="020B0502020202020204" pitchFamily="34" charset="0"/>
              </a:defRPr>
            </a:lvl2pPr>
            <a:lvl3pPr marL="1200150" indent="-285750">
              <a:buFont typeface="Arial" panose="020B0604020202020204" pitchFamily="34" charset="0"/>
              <a:buChar char="•"/>
              <a:defRPr>
                <a:latin typeface="Century Gothic" panose="020B0502020202020204" pitchFamily="34" charset="0"/>
              </a:defRPr>
            </a:lvl3pPr>
            <a:lvl4pPr marL="1657350" indent="-285750">
              <a:buFont typeface="Arial" panose="020B0604020202020204" pitchFamily="34" charset="0"/>
              <a:buChar char="•"/>
              <a:defRPr>
                <a:latin typeface="Century Gothic" panose="020B0502020202020204" pitchFamily="34" charset="0"/>
              </a:defRPr>
            </a:lvl4pPr>
            <a:lvl5pPr marL="2114550" indent="-285750">
              <a:buFont typeface="Arial" panose="020B0604020202020204" pitchFamily="34" charset="0"/>
              <a:buChar char="•"/>
              <a:defRPr>
                <a:latin typeface="Century Gothic" panose="020B0502020202020204" pitchFamily="34" charset="0"/>
              </a:defRPr>
            </a:lvl5pPr>
          </a:lstStyle>
          <a:p>
            <a:pPr lvl="0"/>
            <a:r>
              <a:rPr lang="en-US" dirty="0"/>
              <a:t>Type text here</a:t>
            </a:r>
          </a:p>
          <a:p>
            <a:pPr lvl="1"/>
            <a:r>
              <a:rPr lang="en-US" dirty="0"/>
              <a:t>Type text here</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21444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430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3" name="Text Placeholder 2"/>
          <p:cNvSpPr>
            <a:spLocks noGrp="1"/>
          </p:cNvSpPr>
          <p:nvPr>
            <p:ph type="body" sz="quarter" idx="11" hasCustomPrompt="1"/>
          </p:nvPr>
        </p:nvSpPr>
        <p:spPr>
          <a:xfrm>
            <a:off x="533400" y="1143000"/>
            <a:ext cx="7696200" cy="1147762"/>
          </a:xfrm>
          <a:prstGeom prst="rect">
            <a:avLst/>
          </a:prstGeom>
        </p:spPr>
        <p:txBody>
          <a:bodyPr/>
          <a:lstStyle>
            <a:lvl1pPr algn="l">
              <a:defRPr sz="4400" baseline="0">
                <a:solidFill>
                  <a:srgbClr val="301739"/>
                </a:solidFill>
                <a:latin typeface="Century Gothic" panose="020B0502020202020204" pitchFamily="34" charset="0"/>
              </a:defRPr>
            </a:lvl1pPr>
          </a:lstStyle>
          <a:p>
            <a:pPr lvl="0"/>
            <a:r>
              <a:rPr lang="en-US" dirty="0"/>
              <a:t>Title for (</a:t>
            </a:r>
            <a:r>
              <a:rPr lang="en-US" dirty="0" err="1"/>
              <a:t>ch</a:t>
            </a:r>
            <a:r>
              <a:rPr lang="en-US" dirty="0"/>
              <a:t>)art goes here</a:t>
            </a:r>
          </a:p>
        </p:txBody>
      </p:sp>
      <p:sp>
        <p:nvSpPr>
          <p:cNvPr id="5" name="Picture Placeholder 4"/>
          <p:cNvSpPr>
            <a:spLocks noGrp="1"/>
          </p:cNvSpPr>
          <p:nvPr>
            <p:ph type="pic" sz="quarter" idx="12"/>
          </p:nvPr>
        </p:nvSpPr>
        <p:spPr>
          <a:xfrm>
            <a:off x="543732" y="2057400"/>
            <a:ext cx="8991600" cy="5486400"/>
          </a:xfrm>
          <a:prstGeom prst="rect">
            <a:avLst/>
          </a:prstGeom>
        </p:spPr>
        <p:txBody>
          <a:bodyPr/>
          <a:lstStyle/>
          <a:p>
            <a:r>
              <a:rPr lang="en-US"/>
              <a:t>Click icon to add picture</a:t>
            </a:r>
          </a:p>
        </p:txBody>
      </p:sp>
    </p:spTree>
    <p:extLst>
      <p:ext uri="{BB962C8B-B14F-4D97-AF65-F5344CB8AC3E}">
        <p14:creationId xmlns:p14="http://schemas.microsoft.com/office/powerpoint/2010/main" val="406947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2698175"/>
          </a:xfrm>
          <a:prstGeom prst="rect">
            <a:avLst/>
          </a:prstGeom>
        </p:spPr>
        <p:txBody>
          <a:bodyPr wrap="square">
            <a:spAutoFit/>
          </a:bodyPr>
          <a:lstStyle/>
          <a:p>
            <a:r>
              <a:rPr lang="en-US" sz="1800" spc="-100" dirty="0">
                <a:solidFill>
                  <a:schemeClr val="bg1"/>
                </a:solidFill>
                <a:latin typeface="Futura LT Pro Book" panose="020B0502020204020303"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1800" b="1" spc="-100" dirty="0">
                <a:solidFill>
                  <a:srgbClr val="ECCE18"/>
                </a:solidFill>
                <a:latin typeface="Futura LT Pro Book" panose="020B0502020204020303" pitchFamily="34" charset="0"/>
                <a:cs typeface="Futura LT Pro Book"/>
              </a:rPr>
              <a:t>www.measureevaluation.org</a:t>
            </a:r>
          </a:p>
        </p:txBody>
      </p:sp>
      <p:sp>
        <p:nvSpPr>
          <p:cNvPr id="7" name="Rectangle 6"/>
          <p:cNvSpPr>
            <a:spLocks noChangeArrowheads="1"/>
          </p:cNvSpPr>
          <p:nvPr userDrawn="1"/>
        </p:nvSpPr>
        <p:spPr bwMode="auto">
          <a:xfrm>
            <a:off x="-173426" y="733232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40134" b="23721"/>
          <a:stretch/>
        </p:blipFill>
        <p:spPr>
          <a:xfrm>
            <a:off x="6858000" y="6755238"/>
            <a:ext cx="2159599" cy="9906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10200" y="6648264"/>
            <a:ext cx="1274374" cy="108959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8" r:id="rId4"/>
    <p:sldLayoutId id="2147483669" r:id="rId5"/>
    <p:sldLayoutId id="2147483670" r:id="rId6"/>
    <p:sldLayoutId id="2147483665" r:id="rId7"/>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a:p>
        </p:txBody>
      </p:sp>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5" name="object 5"/>
          <p:cNvSpPr/>
          <p:nvPr/>
        </p:nvSpPr>
        <p:spPr>
          <a:xfrm>
            <a:off x="0" y="1190824"/>
            <a:ext cx="10058400" cy="475680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8" name="object 8"/>
          <p:cNvSpPr txBox="1"/>
          <p:nvPr/>
        </p:nvSpPr>
        <p:spPr>
          <a:xfrm>
            <a:off x="533401" y="1447800"/>
            <a:ext cx="5943596" cy="3421449"/>
          </a:xfrm>
          <a:prstGeom prst="rect">
            <a:avLst/>
          </a:prstGeom>
        </p:spPr>
        <p:txBody>
          <a:bodyPr vert="horz" wrap="square" lIns="0" tIns="0" rIns="0" bIns="0" rtlCol="0">
            <a:spAutoFit/>
          </a:bodyPr>
          <a:lstStyle/>
          <a:p>
            <a:pPr marL="12700">
              <a:lnSpc>
                <a:spcPts val="6495"/>
              </a:lnSpc>
            </a:pPr>
            <a:r>
              <a:rPr lang="en-US" sz="5000" b="1" spc="-100" dirty="0">
                <a:solidFill>
                  <a:srgbClr val="ECCE18"/>
                </a:solidFill>
                <a:latin typeface="Century Gothic" panose="020B0502020202020204" pitchFamily="34" charset="0"/>
                <a:cs typeface="Gill Sans MT"/>
              </a:rPr>
              <a:t>MODULE 1: </a:t>
            </a:r>
          </a:p>
          <a:p>
            <a:pPr marL="12700"/>
            <a:r>
              <a:rPr lang="en-US" sz="3800" spc="-100" dirty="0">
                <a:solidFill>
                  <a:srgbClr val="ECCE18"/>
                </a:solidFill>
                <a:latin typeface="Century Gothic" panose="020B0502020202020204" pitchFamily="34" charset="0"/>
                <a:cs typeface="Gill Sans MT"/>
              </a:rPr>
              <a:t>Evaluation as a Strategic Tool for Public Programs and Policy </a:t>
            </a:r>
            <a:endParaRPr lang="en-US" sz="5700" dirty="0">
              <a:solidFill>
                <a:srgbClr val="ECCE18"/>
              </a:solidFill>
              <a:latin typeface="Futura Lt BT" panose="020B0402020204020303" pitchFamily="34" charset="0"/>
              <a:cs typeface="Gill Sans MT"/>
            </a:endParaRPr>
          </a:p>
          <a:p>
            <a:pPr marL="12700">
              <a:lnSpc>
                <a:spcPts val="6495"/>
              </a:lnSpc>
            </a:pPr>
            <a:endParaRPr sz="5700" dirty="0">
              <a:solidFill>
                <a:schemeClr val="bg1"/>
              </a:solidFill>
              <a:latin typeface="Futura Lt BT" panose="020B0402020204020303" pitchFamily="34" charset="0"/>
              <a:cs typeface="Gill Sans MT"/>
            </a:endParaRPr>
          </a:p>
        </p:txBody>
      </p:sp>
      <p:sp>
        <p:nvSpPr>
          <p:cNvPr id="14" name="object 9"/>
          <p:cNvSpPr txBox="1"/>
          <p:nvPr/>
        </p:nvSpPr>
        <p:spPr>
          <a:xfrm>
            <a:off x="533400" y="4683796"/>
            <a:ext cx="4487398" cy="884858"/>
          </a:xfrm>
          <a:prstGeom prst="rect">
            <a:avLst/>
          </a:prstGeom>
        </p:spPr>
        <p:txBody>
          <a:bodyPr vert="horz" wrap="square" lIns="0" tIns="0" rIns="0" bIns="0" rtlCol="0">
            <a:spAutoFit/>
          </a:bodyPr>
          <a:lstStyle/>
          <a:p>
            <a:pPr marL="12700">
              <a:lnSpc>
                <a:spcPts val="2250"/>
              </a:lnSpc>
            </a:pPr>
            <a:r>
              <a:rPr lang="en-US" sz="1600" dirty="0">
                <a:solidFill>
                  <a:srgbClr val="ECCE18"/>
                </a:solidFill>
                <a:latin typeface="Century Gothic" panose="020B0502020202020204" pitchFamily="34" charset="0"/>
                <a:cs typeface="Futura LT Pro Book"/>
              </a:rPr>
              <a:t>Developed by the GEMNet-Health Task Group on Curriculum for Postgraduate Evaluation Courses</a:t>
            </a:r>
            <a:endParaRPr sz="1600" dirty="0">
              <a:solidFill>
                <a:srgbClr val="ECCE18"/>
              </a:solidFill>
              <a:latin typeface="Century Gothic" panose="020B0502020202020204" pitchFamily="34" charset="0"/>
              <a:cs typeface="Futura LT Pro Book"/>
            </a:endParaRPr>
          </a:p>
        </p:txBody>
      </p:sp>
      <p:sp>
        <p:nvSpPr>
          <p:cNvPr id="13" name="TextBox 7">
            <a:extLst>
              <a:ext uri="{FF2B5EF4-FFF2-40B4-BE49-F238E27FC236}">
                <a16:creationId xmlns:a16="http://schemas.microsoft.com/office/drawing/2014/main" id="{B4B7FD8B-00D2-43B5-93D6-A8503FAE16D2}"/>
              </a:ext>
            </a:extLst>
          </p:cNvPr>
          <p:cNvSpPr txBox="1">
            <a:spLocks noChangeArrowheads="1"/>
          </p:cNvSpPr>
          <p:nvPr/>
        </p:nvSpPr>
        <p:spPr bwMode="auto">
          <a:xfrm>
            <a:off x="76211" y="249238"/>
            <a:ext cx="990598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r>
              <a:rPr lang="en-US" altLang="en-US" sz="2200" b="1" dirty="0">
                <a:solidFill>
                  <a:schemeClr val="bg1"/>
                </a:solidFill>
                <a:latin typeface="Century Gothic" charset="0"/>
                <a:ea typeface="Century Gothic" charset="0"/>
                <a:cs typeface="Century Gothic" charset="0"/>
              </a:rPr>
              <a:t>					</a:t>
            </a:r>
            <a:r>
              <a:rPr lang="en-US" altLang="en-US" sz="2400" b="1" dirty="0">
                <a:solidFill>
                  <a:schemeClr val="bg1"/>
                </a:solidFill>
                <a:latin typeface="Century Gothic" charset="0"/>
                <a:ea typeface="Century Gothic" charset="0"/>
                <a:cs typeface="Century Gothic" charset="0"/>
              </a:rPr>
              <a:t>Evaluation of Health Programs</a:t>
            </a:r>
            <a:r>
              <a:rPr lang="en-US" altLang="en-US" sz="2400" b="1" dirty="0">
                <a:solidFill>
                  <a:schemeClr val="bg1"/>
                </a:solidFill>
                <a:ea typeface="Century Gothic" charset="0"/>
              </a:rPr>
              <a:t>						</a:t>
            </a:r>
            <a:r>
              <a:rPr lang="en-US" altLang="en-US" sz="2400" dirty="0">
                <a:solidFill>
                  <a:schemeClr val="bg1"/>
                </a:solidFill>
                <a:latin typeface="Century Gothic" charset="0"/>
                <a:ea typeface="Century Gothic" charset="0"/>
                <a:cs typeface="Century Gothic" charset="0"/>
              </a:rPr>
              <a:t>A Postgraduate Overview Course</a:t>
            </a:r>
          </a:p>
        </p:txBody>
      </p:sp>
      <p:pic>
        <p:nvPicPr>
          <p:cNvPr id="16" name="Picture 15">
            <a:extLst>
              <a:ext uri="{FF2B5EF4-FFF2-40B4-BE49-F238E27FC236}">
                <a16:creationId xmlns:a16="http://schemas.microsoft.com/office/drawing/2014/main" id="{42045F4D-BC85-4348-AC88-8F7683EBF1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7" y="6248329"/>
            <a:ext cx="5805565" cy="1280160"/>
          </a:xfrm>
          <a:prstGeom prst="rect">
            <a:avLst/>
          </a:prstGeom>
        </p:spPr>
      </p:pic>
      <p:pic>
        <p:nvPicPr>
          <p:cNvPr id="24" name="Picture 23">
            <a:extLst>
              <a:ext uri="{FF2B5EF4-FFF2-40B4-BE49-F238E27FC236}">
                <a16:creationId xmlns:a16="http://schemas.microsoft.com/office/drawing/2014/main" id="{56FAFDCE-90B4-43AA-9CFD-B3CB1A3281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1419"/>
          <a:stretch/>
        </p:blipFill>
        <p:spPr>
          <a:xfrm>
            <a:off x="6248401" y="1824772"/>
            <a:ext cx="3429000" cy="3468588"/>
          </a:xfrm>
          <a:prstGeom prst="ellipse">
            <a:avLst/>
          </a:prstGeom>
          <a:ln w="31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547022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C8D64-AE36-4919-AC23-BB9EB2DE8613}"/>
              </a:ext>
            </a:extLst>
          </p:cNvPr>
          <p:cNvSpPr>
            <a:spLocks noGrp="1"/>
          </p:cNvSpPr>
          <p:nvPr>
            <p:ph type="title"/>
          </p:nvPr>
        </p:nvSpPr>
        <p:spPr>
          <a:xfrm>
            <a:off x="611769" y="366812"/>
            <a:ext cx="8674100" cy="852388"/>
          </a:xfrm>
        </p:spPr>
        <p:txBody>
          <a:bodyPr/>
          <a:lstStyle/>
          <a:p>
            <a:r>
              <a:rPr lang="en-US" dirty="0"/>
              <a:t>Programs	</a:t>
            </a:r>
          </a:p>
        </p:txBody>
      </p:sp>
      <p:sp>
        <p:nvSpPr>
          <p:cNvPr id="3" name="Text Placeholder 2">
            <a:extLst>
              <a:ext uri="{FF2B5EF4-FFF2-40B4-BE49-F238E27FC236}">
                <a16:creationId xmlns:a16="http://schemas.microsoft.com/office/drawing/2014/main" id="{5C931971-9A2A-43C0-88E4-4AA36BD79303}"/>
              </a:ext>
            </a:extLst>
          </p:cNvPr>
          <p:cNvSpPr>
            <a:spLocks noGrp="1"/>
          </p:cNvSpPr>
          <p:nvPr>
            <p:ph type="body" sz="quarter" idx="10"/>
          </p:nvPr>
        </p:nvSpPr>
        <p:spPr>
          <a:xfrm>
            <a:off x="876299" y="1905000"/>
            <a:ext cx="8409569" cy="6428189"/>
          </a:xfrm>
        </p:spPr>
        <p:txBody>
          <a:bodyPr/>
          <a:lstStyle/>
          <a:p>
            <a:pPr marL="457200" indent="-346075">
              <a:spcAft>
                <a:spcPts val="600"/>
              </a:spcAft>
              <a:buClr>
                <a:srgbClr val="FF0000"/>
              </a:buClr>
              <a:buFont typeface="Wingdings" panose="05000000000000000000" pitchFamily="2" charset="2"/>
              <a:buChar char="§"/>
            </a:pPr>
            <a:r>
              <a:rPr lang="en-US" dirty="0"/>
              <a:t>What are programs?</a:t>
            </a:r>
          </a:p>
          <a:p>
            <a:pPr marL="914400" lvl="1" indent="-346075">
              <a:spcAft>
                <a:spcPts val="600"/>
              </a:spcAft>
              <a:buClr>
                <a:srgbClr val="FF0000"/>
              </a:buClr>
              <a:buSzPct val="115000"/>
              <a:buFont typeface="Arial" panose="020B0604020202020204" pitchFamily="34" charset="0"/>
              <a:buChar char="•"/>
            </a:pPr>
            <a:r>
              <a:rPr lang="en-US" sz="2600" dirty="0"/>
              <a:t>Examples</a:t>
            </a:r>
          </a:p>
          <a:p>
            <a:pPr marL="457200" indent="-346075">
              <a:spcAft>
                <a:spcPts val="600"/>
              </a:spcAft>
              <a:buClr>
                <a:srgbClr val="FF0000"/>
              </a:buClr>
              <a:buFont typeface="Wingdings" panose="05000000000000000000" pitchFamily="2" charset="2"/>
              <a:buChar char="§"/>
            </a:pPr>
            <a:r>
              <a:rPr lang="en-US" dirty="0"/>
              <a:t>Levels</a:t>
            </a:r>
          </a:p>
          <a:p>
            <a:pPr marL="914400" lvl="1" indent="-346075">
              <a:spcAft>
                <a:spcPts val="600"/>
              </a:spcAft>
              <a:buClr>
                <a:srgbClr val="FF0000"/>
              </a:buClr>
              <a:buSzPct val="115000"/>
              <a:buFont typeface="Arial" panose="020B0604020202020204" pitchFamily="34" charset="0"/>
              <a:buChar char="•"/>
            </a:pPr>
            <a:r>
              <a:rPr lang="en-US" sz="2600" dirty="0"/>
              <a:t>National/subnational</a:t>
            </a:r>
          </a:p>
          <a:p>
            <a:pPr marL="914400" lvl="1" indent="-346075">
              <a:spcAft>
                <a:spcPts val="600"/>
              </a:spcAft>
              <a:buClr>
                <a:srgbClr val="FF0000"/>
              </a:buClr>
              <a:buSzPct val="115000"/>
              <a:buFont typeface="Arial" panose="020B0604020202020204" pitchFamily="34" charset="0"/>
              <a:buChar char="•"/>
            </a:pPr>
            <a:r>
              <a:rPr lang="en-US" sz="2600" dirty="0"/>
              <a:t>Sector wide</a:t>
            </a:r>
          </a:p>
          <a:p>
            <a:pPr marL="914400" lvl="1" indent="-346075">
              <a:spcAft>
                <a:spcPts val="600"/>
              </a:spcAft>
              <a:buClr>
                <a:srgbClr val="FF0000"/>
              </a:buClr>
              <a:buSzPct val="115000"/>
              <a:buFont typeface="Arial" panose="020B0604020202020204" pitchFamily="34" charset="0"/>
              <a:buChar char="•"/>
            </a:pPr>
            <a:r>
              <a:rPr lang="en-US" sz="2600" dirty="0"/>
              <a:t>facility</a:t>
            </a:r>
          </a:p>
          <a:p>
            <a:pPr marL="457200" indent="-346075">
              <a:spcAft>
                <a:spcPts val="600"/>
              </a:spcAft>
              <a:buClr>
                <a:srgbClr val="FF0000"/>
              </a:buClr>
              <a:buFont typeface="Wingdings" panose="05000000000000000000" pitchFamily="2" charset="2"/>
              <a:buChar char="§"/>
            </a:pPr>
            <a:r>
              <a:rPr lang="en-US" dirty="0"/>
              <a:t>Health program</a:t>
            </a:r>
          </a:p>
          <a:p>
            <a:pPr lvl="2" indent="-346075">
              <a:spcAft>
                <a:spcPts val="900"/>
              </a:spcAft>
              <a:buClr>
                <a:srgbClr val="FF0000"/>
              </a:buClr>
              <a:buSzPct val="115000"/>
              <a:buFont typeface="Arial" panose="020B0604020202020204" pitchFamily="34" charset="0"/>
              <a:buChar char="•"/>
            </a:pPr>
            <a:r>
              <a:rPr lang="en-GB" altLang="en-US" sz="2600" dirty="0"/>
              <a:t>An organized response to eliminate or reduce one or more problems where the response includes one or more objectives, performance of one or more activities, and the expenditure of resources*</a:t>
            </a:r>
            <a:endParaRPr lang="en-GB" altLang="en-US" sz="2400" dirty="0"/>
          </a:p>
          <a:p>
            <a:pPr marL="111125" lvl="3"/>
            <a:r>
              <a:rPr lang="en-US" dirty="0"/>
              <a:t>*Dictionary of epidemiology</a:t>
            </a:r>
          </a:p>
          <a:p>
            <a:pPr marL="1371600" lvl="2" indent="-457200">
              <a:buFont typeface="Arial" panose="020B0604020202020204" pitchFamily="34" charset="0"/>
              <a:buChar char="•"/>
            </a:pPr>
            <a:endParaRPr lang="en-GB" altLang="en-US" sz="2800"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
        <p:nvSpPr>
          <p:cNvPr id="4" name="Text Placeholder 3">
            <a:extLst>
              <a:ext uri="{FF2B5EF4-FFF2-40B4-BE49-F238E27FC236}">
                <a16:creationId xmlns:a16="http://schemas.microsoft.com/office/drawing/2014/main" id="{7402C8BD-1C1A-4F87-B606-BE8154ECBE43}"/>
              </a:ext>
            </a:extLst>
          </p:cNvPr>
          <p:cNvSpPr>
            <a:spLocks noGrp="1"/>
          </p:cNvSpPr>
          <p:nvPr>
            <p:ph type="body" sz="quarter" idx="11"/>
          </p:nvPr>
        </p:nvSpPr>
        <p:spPr/>
        <p:txBody>
          <a:bodyPr/>
          <a:lstStyle/>
          <a:p>
            <a:r>
              <a:rPr lang="en-US" dirty="0"/>
              <a:t>Group discussion</a:t>
            </a:r>
          </a:p>
        </p:txBody>
      </p:sp>
    </p:spTree>
    <p:extLst>
      <p:ext uri="{BB962C8B-B14F-4D97-AF65-F5344CB8AC3E}">
        <p14:creationId xmlns:p14="http://schemas.microsoft.com/office/powerpoint/2010/main" val="390411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65D3B-2650-4C33-8485-10AE50546759}"/>
              </a:ext>
            </a:extLst>
          </p:cNvPr>
          <p:cNvSpPr>
            <a:spLocks noGrp="1"/>
          </p:cNvSpPr>
          <p:nvPr>
            <p:ph type="title"/>
          </p:nvPr>
        </p:nvSpPr>
        <p:spPr/>
        <p:txBody>
          <a:bodyPr/>
          <a:lstStyle/>
          <a:p>
            <a:r>
              <a:rPr lang="en-US" dirty="0"/>
              <a:t>Program Components</a:t>
            </a:r>
          </a:p>
        </p:txBody>
      </p:sp>
      <p:sp>
        <p:nvSpPr>
          <p:cNvPr id="3" name="Text Placeholder 2">
            <a:extLst>
              <a:ext uri="{FF2B5EF4-FFF2-40B4-BE49-F238E27FC236}">
                <a16:creationId xmlns:a16="http://schemas.microsoft.com/office/drawing/2014/main" id="{BE1E37A6-72C0-4C21-9527-DE4C873FA07C}"/>
              </a:ext>
            </a:extLst>
          </p:cNvPr>
          <p:cNvSpPr>
            <a:spLocks noGrp="1"/>
          </p:cNvSpPr>
          <p:nvPr>
            <p:ph type="body" sz="quarter" idx="10"/>
          </p:nvPr>
        </p:nvSpPr>
        <p:spPr>
          <a:xfrm>
            <a:off x="654908" y="1542529"/>
            <a:ext cx="9372600" cy="5863059"/>
          </a:xfrm>
        </p:spPr>
        <p:txBody>
          <a:bodyPr/>
          <a:lstStyle/>
          <a:p>
            <a:pPr algn="l" rtl="0">
              <a:spcBef>
                <a:spcPts val="1520"/>
              </a:spcBef>
              <a:spcAft>
                <a:spcPts val="1200"/>
              </a:spcAft>
              <a:buClr>
                <a:srgbClr val="231F20"/>
              </a:buClr>
              <a:tabLst>
                <a:tab pos="720090" algn="l"/>
              </a:tabLst>
            </a:pPr>
            <a:r>
              <a:rPr lang="en-US" b="1" kern="1200" dirty="0">
                <a:solidFill>
                  <a:srgbClr val="231F20"/>
                </a:solidFill>
                <a:latin typeface="Century Gothic" panose="020B0502020202020204" pitchFamily="34" charset="0"/>
              </a:rPr>
              <a:t>All programs/projects have</a:t>
            </a:r>
            <a:r>
              <a:rPr lang="en-US" kern="1200" dirty="0">
                <a:solidFill>
                  <a:srgbClr val="231F20"/>
                </a:solidFill>
                <a:latin typeface="Century Gothic" panose="020B0502020202020204" pitchFamily="34" charset="0"/>
              </a:rPr>
              <a:t> (implicit or explicit)</a:t>
            </a:r>
            <a:r>
              <a:rPr lang="en-US" b="1" kern="1200" dirty="0">
                <a:solidFill>
                  <a:srgbClr val="231F20"/>
                </a:solidFill>
                <a:latin typeface="Century Gothic" panose="020B0502020202020204" pitchFamily="34" charset="0"/>
              </a:rPr>
              <a:t>:</a:t>
            </a:r>
            <a:r>
              <a:rPr lang="en-US" kern="1200" dirty="0">
                <a:solidFill>
                  <a:srgbClr val="231F20"/>
                </a:solidFill>
                <a:latin typeface="Century Gothic" panose="020B0502020202020204" pitchFamily="34" charset="0"/>
              </a:rPr>
              <a:t> </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latin typeface="Century Gothic" panose="020B0502020202020204" pitchFamily="34" charset="0"/>
              </a:rPr>
              <a:t>Objectives</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latin typeface="Century Gothic" panose="020B0502020202020204" pitchFamily="34" charset="0"/>
              </a:rPr>
              <a:t>Key outcomes and targets</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rPr>
              <a:t>Target areas and target population</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latin typeface="Century Gothic" panose="020B0502020202020204" pitchFamily="34" charset="0"/>
              </a:rPr>
              <a:t>The intervention(s) are the delivery mechanism(s)</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latin typeface="Century Gothic" panose="020B0502020202020204" pitchFamily="34" charset="0"/>
              </a:rPr>
              <a:t>Participant eligibility criteria and process </a:t>
            </a:r>
            <a:br>
              <a:rPr lang="en-US" sz="2600" kern="1200" dirty="0">
                <a:solidFill>
                  <a:srgbClr val="231F20"/>
                </a:solidFill>
                <a:latin typeface="Century Gothic" panose="020B0502020202020204" pitchFamily="34" charset="0"/>
              </a:rPr>
            </a:br>
            <a:r>
              <a:rPr lang="en-US" sz="2600" kern="1200" dirty="0">
                <a:solidFill>
                  <a:srgbClr val="231F20"/>
                </a:solidFill>
                <a:latin typeface="Century Gothic" panose="020B0502020202020204" pitchFamily="34" charset="0"/>
              </a:rPr>
              <a:t>for selecting participants</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rPr>
              <a:t>A conceptual framework or program theory presenting the causal chain to be induced by </a:t>
            </a:r>
            <a:br>
              <a:rPr lang="en-US" sz="2600" kern="1200" dirty="0">
                <a:solidFill>
                  <a:srgbClr val="231F20"/>
                </a:solidFill>
              </a:rPr>
            </a:br>
            <a:r>
              <a:rPr lang="en-US" sz="2600" kern="1200" dirty="0">
                <a:solidFill>
                  <a:srgbClr val="231F20"/>
                </a:solidFill>
              </a:rPr>
              <a:t>the program to change the outcome</a:t>
            </a:r>
          </a:p>
          <a:p>
            <a:pPr marL="568325" indent="-395288" algn="l" rtl="0">
              <a:spcAft>
                <a:spcPts val="1200"/>
              </a:spcAft>
              <a:buClr>
                <a:srgbClr val="FF0000"/>
              </a:buClr>
              <a:buFont typeface="Wingdings" panose="05000000000000000000" pitchFamily="2" charset="2"/>
              <a:buChar char="§"/>
              <a:tabLst>
                <a:tab pos="719138" algn="l"/>
              </a:tabLst>
            </a:pPr>
            <a:r>
              <a:rPr lang="en-US" sz="2600" kern="1200" dirty="0">
                <a:solidFill>
                  <a:srgbClr val="231F20"/>
                </a:solidFill>
                <a:latin typeface="Century Gothic" panose="020B0502020202020204" pitchFamily="34" charset="0"/>
              </a:rPr>
              <a:t>Implementation plan: start date, duration, deployment plan</a:t>
            </a:r>
          </a:p>
        </p:txBody>
      </p:sp>
    </p:spTree>
    <p:extLst>
      <p:ext uri="{BB962C8B-B14F-4D97-AF65-F5344CB8AC3E}">
        <p14:creationId xmlns:p14="http://schemas.microsoft.com/office/powerpoint/2010/main" val="3664346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B5587-FC68-4978-8BBD-B2E0B801C18C}"/>
              </a:ext>
            </a:extLst>
          </p:cNvPr>
          <p:cNvSpPr>
            <a:spLocks noGrp="1"/>
          </p:cNvSpPr>
          <p:nvPr>
            <p:ph type="title"/>
          </p:nvPr>
        </p:nvSpPr>
        <p:spPr/>
        <p:txBody>
          <a:bodyPr/>
          <a:lstStyle/>
          <a:p>
            <a:r>
              <a:rPr lang="en-US" dirty="0"/>
              <a:t>Program Logic Model</a:t>
            </a:r>
          </a:p>
        </p:txBody>
      </p:sp>
      <p:sp>
        <p:nvSpPr>
          <p:cNvPr id="3" name="Text Placeholder 2">
            <a:extLst>
              <a:ext uri="{FF2B5EF4-FFF2-40B4-BE49-F238E27FC236}">
                <a16:creationId xmlns:a16="http://schemas.microsoft.com/office/drawing/2014/main" id="{0F65AB6B-5290-4E13-B6D6-D5432602DE24}"/>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34F4BF21-403C-4F23-AB22-F61E96F2CE5B}"/>
              </a:ext>
            </a:extLst>
          </p:cNvPr>
          <p:cNvSpPr>
            <a:spLocks noGrp="1"/>
          </p:cNvSpPr>
          <p:nvPr>
            <p:ph type="body" sz="quarter" idx="11"/>
          </p:nvPr>
        </p:nvSpPr>
        <p:spPr/>
        <p:txBody>
          <a:bodyPr/>
          <a:lstStyle/>
          <a:p>
            <a:r>
              <a:rPr lang="en-US" dirty="0"/>
              <a:t>Example</a:t>
            </a:r>
          </a:p>
        </p:txBody>
      </p:sp>
      <p:graphicFrame>
        <p:nvGraphicFramePr>
          <p:cNvPr id="5" name="Content Placeholder 3">
            <a:extLst>
              <a:ext uri="{FF2B5EF4-FFF2-40B4-BE49-F238E27FC236}">
                <a16:creationId xmlns:a16="http://schemas.microsoft.com/office/drawing/2014/main" id="{D0DA4FD0-B26A-4482-A7DA-486058EF3BB2}"/>
              </a:ext>
            </a:extLst>
          </p:cNvPr>
          <p:cNvGraphicFramePr>
            <a:graphicFrameLocks/>
          </p:cNvGraphicFramePr>
          <p:nvPr>
            <p:extLst>
              <p:ext uri="{D42A27DB-BD31-4B8C-83A1-F6EECF244321}">
                <p14:modId xmlns:p14="http://schemas.microsoft.com/office/powerpoint/2010/main" val="2457263070"/>
              </p:ext>
            </p:extLst>
          </p:nvPr>
        </p:nvGraphicFramePr>
        <p:xfrm>
          <a:off x="152400" y="1524000"/>
          <a:ext cx="9753600" cy="56661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15510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32DF1-49EB-4C32-8F01-1687B8825FCC}"/>
              </a:ext>
            </a:extLst>
          </p:cNvPr>
          <p:cNvSpPr>
            <a:spLocks noGrp="1"/>
          </p:cNvSpPr>
          <p:nvPr>
            <p:ph type="title"/>
          </p:nvPr>
        </p:nvSpPr>
        <p:spPr/>
        <p:txBody>
          <a:bodyPr/>
          <a:lstStyle/>
          <a:p>
            <a:r>
              <a:rPr lang="en-US" dirty="0"/>
              <a:t>Program Theory of Change</a:t>
            </a:r>
          </a:p>
        </p:txBody>
      </p:sp>
      <p:sp>
        <p:nvSpPr>
          <p:cNvPr id="4" name="Text Placeholder 3">
            <a:extLst>
              <a:ext uri="{FF2B5EF4-FFF2-40B4-BE49-F238E27FC236}">
                <a16:creationId xmlns:a16="http://schemas.microsoft.com/office/drawing/2014/main" id="{9AA4D8EB-F1D7-4B82-BF01-6F14F9AA7CC1}"/>
              </a:ext>
            </a:extLst>
          </p:cNvPr>
          <p:cNvSpPr>
            <a:spLocks noGrp="1"/>
          </p:cNvSpPr>
          <p:nvPr>
            <p:ph type="body" sz="quarter" idx="11"/>
          </p:nvPr>
        </p:nvSpPr>
        <p:spPr/>
        <p:txBody>
          <a:bodyPr/>
          <a:lstStyle/>
          <a:p>
            <a:endParaRPr lang="en-US"/>
          </a:p>
        </p:txBody>
      </p:sp>
      <p:pic>
        <p:nvPicPr>
          <p:cNvPr id="5" name="Content Placeholder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39186"/>
            <a:ext cx="9067800" cy="6633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8156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4EA15-9E6B-4ADA-87A6-8558CF99BCD5}"/>
              </a:ext>
            </a:extLst>
          </p:cNvPr>
          <p:cNvSpPr>
            <a:spLocks noGrp="1"/>
          </p:cNvSpPr>
          <p:nvPr>
            <p:ph type="title"/>
          </p:nvPr>
        </p:nvSpPr>
        <p:spPr/>
        <p:txBody>
          <a:bodyPr/>
          <a:lstStyle/>
          <a:p>
            <a:r>
              <a:rPr lang="en-US" dirty="0"/>
              <a:t>Types of Evaluation</a:t>
            </a:r>
          </a:p>
        </p:txBody>
      </p:sp>
      <p:graphicFrame>
        <p:nvGraphicFramePr>
          <p:cNvPr id="5" name="Table 4">
            <a:extLst>
              <a:ext uri="{FF2B5EF4-FFF2-40B4-BE49-F238E27FC236}">
                <a16:creationId xmlns:a16="http://schemas.microsoft.com/office/drawing/2014/main" id="{313EBB4C-DB5F-46AE-A21A-152DF0B4F032}"/>
              </a:ext>
            </a:extLst>
          </p:cNvPr>
          <p:cNvGraphicFramePr>
            <a:graphicFrameLocks noGrp="1"/>
          </p:cNvGraphicFramePr>
          <p:nvPr>
            <p:extLst>
              <p:ext uri="{D42A27DB-BD31-4B8C-83A1-F6EECF244321}">
                <p14:modId xmlns:p14="http://schemas.microsoft.com/office/powerpoint/2010/main" val="3155194148"/>
              </p:ext>
            </p:extLst>
          </p:nvPr>
        </p:nvGraphicFramePr>
        <p:xfrm>
          <a:off x="372644" y="1828800"/>
          <a:ext cx="9313112" cy="5322600"/>
        </p:xfrm>
        <a:graphic>
          <a:graphicData uri="http://schemas.openxmlformats.org/drawingml/2006/table">
            <a:tbl>
              <a:tblPr firstRow="1" bandRow="1">
                <a:tableStyleId>{F5AB1C69-6EDB-4FF4-983F-18BD219EF322}</a:tableStyleId>
              </a:tblPr>
              <a:tblGrid>
                <a:gridCol w="4656556">
                  <a:extLst>
                    <a:ext uri="{9D8B030D-6E8A-4147-A177-3AD203B41FA5}">
                      <a16:colId xmlns:a16="http://schemas.microsoft.com/office/drawing/2014/main" val="1856047001"/>
                    </a:ext>
                  </a:extLst>
                </a:gridCol>
                <a:gridCol w="4656556">
                  <a:extLst>
                    <a:ext uri="{9D8B030D-6E8A-4147-A177-3AD203B41FA5}">
                      <a16:colId xmlns:a16="http://schemas.microsoft.com/office/drawing/2014/main" val="1663575768"/>
                    </a:ext>
                  </a:extLst>
                </a:gridCol>
              </a:tblGrid>
              <a:tr h="478244">
                <a:tc>
                  <a:txBody>
                    <a:bodyPr/>
                    <a:lstStyle/>
                    <a:p>
                      <a:r>
                        <a:rPr lang="en-US" sz="2400" dirty="0">
                          <a:latin typeface="Century Gothic" panose="020B0502020202020204" pitchFamily="34" charset="0"/>
                        </a:rPr>
                        <a:t>Type of information</a:t>
                      </a:r>
                    </a:p>
                  </a:txBody>
                  <a:tcPr/>
                </a:tc>
                <a:tc>
                  <a:txBody>
                    <a:bodyPr/>
                    <a:lstStyle/>
                    <a:p>
                      <a:r>
                        <a:rPr lang="en-US" sz="2400" dirty="0">
                          <a:latin typeface="Century Gothic" panose="020B0502020202020204" pitchFamily="34" charset="0"/>
                        </a:rPr>
                        <a:t>Type of evaluation</a:t>
                      </a:r>
                    </a:p>
                  </a:txBody>
                  <a:tcPr/>
                </a:tc>
                <a:extLst>
                  <a:ext uri="{0D108BD9-81ED-4DB2-BD59-A6C34878D82A}">
                    <a16:rowId xmlns:a16="http://schemas.microsoft.com/office/drawing/2014/main" val="1925577059"/>
                  </a:ext>
                </a:extLst>
              </a:tr>
              <a:tr h="1179238">
                <a:tc>
                  <a:txBody>
                    <a:bodyPr/>
                    <a:lstStyle/>
                    <a:p>
                      <a:pPr marL="342900" indent="-342900">
                        <a:buFont typeface="Wingdings" panose="05000000000000000000" pitchFamily="2" charset="2"/>
                        <a:buChar char="§"/>
                      </a:pPr>
                      <a:r>
                        <a:rPr lang="en-US" sz="2400" dirty="0">
                          <a:latin typeface="Century Gothic" panose="020B0502020202020204" pitchFamily="34" charset="0"/>
                        </a:rPr>
                        <a:t>About health problems </a:t>
                      </a:r>
                      <a:br>
                        <a:rPr lang="en-US" sz="2400" dirty="0">
                          <a:latin typeface="Century Gothic" panose="020B0502020202020204" pitchFamily="34" charset="0"/>
                        </a:rPr>
                      </a:br>
                      <a:r>
                        <a:rPr lang="en-US" sz="2400" dirty="0">
                          <a:latin typeface="Century Gothic" panose="020B0502020202020204" pitchFamily="34" charset="0"/>
                        </a:rPr>
                        <a:t>and health conditions</a:t>
                      </a:r>
                    </a:p>
                  </a:txBody>
                  <a:tcPr/>
                </a:tc>
                <a:tc>
                  <a:txBody>
                    <a:bodyPr/>
                    <a:lstStyle/>
                    <a:p>
                      <a:pPr marL="342900" indent="-342900">
                        <a:buFont typeface="Wingdings" panose="05000000000000000000" pitchFamily="2" charset="2"/>
                        <a:buChar char="§"/>
                      </a:pPr>
                      <a:r>
                        <a:rPr lang="en-US" sz="2400" dirty="0">
                          <a:latin typeface="Century Gothic" panose="020B0502020202020204" pitchFamily="34" charset="0"/>
                        </a:rPr>
                        <a:t>Diagnostic evaluation</a:t>
                      </a:r>
                    </a:p>
                    <a:p>
                      <a:pPr marL="342900" indent="-342900">
                        <a:buFont typeface="Wingdings" panose="05000000000000000000" pitchFamily="2" charset="2"/>
                        <a:buChar char="§"/>
                      </a:pPr>
                      <a:r>
                        <a:rPr lang="en-US" sz="2400" dirty="0">
                          <a:latin typeface="Century Gothic" panose="020B0502020202020204" pitchFamily="34" charset="0"/>
                        </a:rPr>
                        <a:t>(Needs assessment)</a:t>
                      </a:r>
                    </a:p>
                  </a:txBody>
                  <a:tcPr/>
                </a:tc>
                <a:extLst>
                  <a:ext uri="{0D108BD9-81ED-4DB2-BD59-A6C34878D82A}">
                    <a16:rowId xmlns:a16="http://schemas.microsoft.com/office/drawing/2014/main" val="1462531980"/>
                  </a:ext>
                </a:extLst>
              </a:tr>
              <a:tr h="825466">
                <a:tc>
                  <a:txBody>
                    <a:bodyPr/>
                    <a:lstStyle/>
                    <a:p>
                      <a:pPr marL="342900" indent="-342900">
                        <a:buFont typeface="Wingdings" panose="05000000000000000000" pitchFamily="2" charset="2"/>
                        <a:buChar char="§"/>
                      </a:pPr>
                      <a:r>
                        <a:rPr lang="en-US" sz="2400" dirty="0">
                          <a:latin typeface="Century Gothic" panose="020B0502020202020204" pitchFamily="34" charset="0"/>
                        </a:rPr>
                        <a:t>About the program and </a:t>
                      </a:r>
                      <a:br>
                        <a:rPr lang="en-US" sz="2400" dirty="0">
                          <a:latin typeface="Century Gothic" panose="020B0502020202020204" pitchFamily="34" charset="0"/>
                        </a:rPr>
                      </a:br>
                      <a:r>
                        <a:rPr lang="en-US" sz="2400" dirty="0">
                          <a:latin typeface="Century Gothic" panose="020B0502020202020204" pitchFamily="34" charset="0"/>
                        </a:rPr>
                        <a:t>its design</a:t>
                      </a:r>
                    </a:p>
                  </a:txBody>
                  <a:tcPr/>
                </a:tc>
                <a:tc>
                  <a:txBody>
                    <a:bodyPr/>
                    <a:lstStyle/>
                    <a:p>
                      <a:pPr marL="342900" indent="-342900">
                        <a:buFont typeface="Wingdings" panose="05000000000000000000" pitchFamily="2" charset="2"/>
                        <a:buChar char="§"/>
                      </a:pPr>
                      <a:r>
                        <a:rPr lang="en-US" sz="2400" dirty="0">
                          <a:latin typeface="Century Gothic" panose="020B0502020202020204" pitchFamily="34" charset="0"/>
                        </a:rPr>
                        <a:t>Program design evaluation</a:t>
                      </a:r>
                    </a:p>
                  </a:txBody>
                  <a:tcPr/>
                </a:tc>
                <a:extLst>
                  <a:ext uri="{0D108BD9-81ED-4DB2-BD59-A6C34878D82A}">
                    <a16:rowId xmlns:a16="http://schemas.microsoft.com/office/drawing/2014/main" val="574900018"/>
                  </a:ext>
                </a:extLst>
              </a:tr>
              <a:tr h="825466">
                <a:tc>
                  <a:txBody>
                    <a:bodyPr/>
                    <a:lstStyle/>
                    <a:p>
                      <a:pPr marL="342900" indent="-342900">
                        <a:buFont typeface="Wingdings" panose="05000000000000000000" pitchFamily="2" charset="2"/>
                        <a:buChar char="§"/>
                      </a:pPr>
                      <a:r>
                        <a:rPr lang="en-US" sz="2400" dirty="0">
                          <a:latin typeface="Century Gothic" panose="020B0502020202020204" pitchFamily="34" charset="0"/>
                        </a:rPr>
                        <a:t>About the functioning </a:t>
                      </a:r>
                      <a:br>
                        <a:rPr lang="en-US" sz="2400" dirty="0">
                          <a:latin typeface="Century Gothic" panose="020B0502020202020204" pitchFamily="34" charset="0"/>
                        </a:rPr>
                      </a:br>
                      <a:r>
                        <a:rPr lang="en-US" sz="2400" dirty="0">
                          <a:latin typeface="Century Gothic" panose="020B0502020202020204" pitchFamily="34" charset="0"/>
                        </a:rPr>
                        <a:t>of the program</a:t>
                      </a:r>
                    </a:p>
                  </a:txBody>
                  <a:tcPr/>
                </a:tc>
                <a:tc>
                  <a:txBody>
                    <a:bodyPr/>
                    <a:lstStyle/>
                    <a:p>
                      <a:pPr marL="342900" indent="-342900">
                        <a:buFont typeface="Wingdings" panose="05000000000000000000" pitchFamily="2" charset="2"/>
                        <a:buChar char="§"/>
                      </a:pPr>
                      <a:r>
                        <a:rPr lang="en-US" sz="2400" dirty="0">
                          <a:latin typeface="Century Gothic" panose="020B0502020202020204" pitchFamily="34" charset="0"/>
                        </a:rPr>
                        <a:t>Process evaluation</a:t>
                      </a:r>
                    </a:p>
                  </a:txBody>
                  <a:tcPr/>
                </a:tc>
                <a:extLst>
                  <a:ext uri="{0D108BD9-81ED-4DB2-BD59-A6C34878D82A}">
                    <a16:rowId xmlns:a16="http://schemas.microsoft.com/office/drawing/2014/main" val="3808055094"/>
                  </a:ext>
                </a:extLst>
              </a:tr>
              <a:tr h="825466">
                <a:tc>
                  <a:txBody>
                    <a:bodyPr/>
                    <a:lstStyle/>
                    <a:p>
                      <a:pPr marL="342900" indent="-342900">
                        <a:buFont typeface="Wingdings" panose="05000000000000000000" pitchFamily="2" charset="2"/>
                        <a:buChar char="§"/>
                      </a:pPr>
                      <a:r>
                        <a:rPr lang="en-US" sz="2400" dirty="0">
                          <a:latin typeface="Century Gothic" panose="020B0502020202020204" pitchFamily="34" charset="0"/>
                        </a:rPr>
                        <a:t>About the program results and program impact</a:t>
                      </a:r>
                    </a:p>
                  </a:txBody>
                  <a:tcPr/>
                </a:tc>
                <a:tc>
                  <a:txBody>
                    <a:bodyPr/>
                    <a:lstStyle/>
                    <a:p>
                      <a:pPr marL="342900" indent="-342900">
                        <a:buFont typeface="Wingdings" panose="05000000000000000000" pitchFamily="2" charset="2"/>
                        <a:buChar char="§"/>
                      </a:pPr>
                      <a:r>
                        <a:rPr lang="en-US" sz="2400" dirty="0">
                          <a:latin typeface="Century Gothic" panose="020B0502020202020204" pitchFamily="34" charset="0"/>
                        </a:rPr>
                        <a:t>Evaluation of results/</a:t>
                      </a:r>
                      <a:br>
                        <a:rPr lang="en-US" sz="2400" dirty="0">
                          <a:latin typeface="Century Gothic" panose="020B0502020202020204" pitchFamily="34" charset="0"/>
                        </a:rPr>
                      </a:br>
                      <a:r>
                        <a:rPr lang="en-US" sz="2400" dirty="0">
                          <a:latin typeface="Century Gothic" panose="020B0502020202020204" pitchFamily="34" charset="0"/>
                        </a:rPr>
                        <a:t>outcome evaluation</a:t>
                      </a:r>
                    </a:p>
                    <a:p>
                      <a:pPr marL="342900" indent="-342900">
                        <a:buFont typeface="Wingdings" panose="05000000000000000000" pitchFamily="2" charset="2"/>
                        <a:buChar char="§"/>
                      </a:pPr>
                      <a:r>
                        <a:rPr lang="en-US" sz="2400" dirty="0">
                          <a:latin typeface="Century Gothic" panose="020B0502020202020204" pitchFamily="34" charset="0"/>
                        </a:rPr>
                        <a:t>Impact evaluation</a:t>
                      </a:r>
                    </a:p>
                  </a:txBody>
                  <a:tcPr/>
                </a:tc>
                <a:extLst>
                  <a:ext uri="{0D108BD9-81ED-4DB2-BD59-A6C34878D82A}">
                    <a16:rowId xmlns:a16="http://schemas.microsoft.com/office/drawing/2014/main" val="2558834303"/>
                  </a:ext>
                </a:extLst>
              </a:tr>
              <a:tr h="825466">
                <a:tc>
                  <a:txBody>
                    <a:bodyPr/>
                    <a:lstStyle/>
                    <a:p>
                      <a:pPr marL="342900" indent="-342900">
                        <a:buFont typeface="Wingdings" panose="05000000000000000000" pitchFamily="2" charset="2"/>
                        <a:buChar char="§"/>
                      </a:pPr>
                      <a:r>
                        <a:rPr lang="en-US" sz="2400" dirty="0">
                          <a:latin typeface="Century Gothic" panose="020B0502020202020204" pitchFamily="34" charset="0"/>
                        </a:rPr>
                        <a:t>About the costs, efficiency, and cost-effectiveness</a:t>
                      </a:r>
                    </a:p>
                  </a:txBody>
                  <a:tcPr/>
                </a:tc>
                <a:tc>
                  <a:txBody>
                    <a:bodyPr/>
                    <a:lstStyle/>
                    <a:p>
                      <a:pPr marL="342900" indent="-342900">
                        <a:buFont typeface="Wingdings" panose="05000000000000000000" pitchFamily="2" charset="2"/>
                        <a:buChar char="§"/>
                      </a:pPr>
                      <a:r>
                        <a:rPr lang="en-US" sz="2400" dirty="0">
                          <a:latin typeface="Century Gothic" panose="020B0502020202020204" pitchFamily="34" charset="0"/>
                        </a:rPr>
                        <a:t>Economic evaluation</a:t>
                      </a:r>
                    </a:p>
                  </a:txBody>
                  <a:tcPr/>
                </a:tc>
                <a:extLst>
                  <a:ext uri="{0D108BD9-81ED-4DB2-BD59-A6C34878D82A}">
                    <a16:rowId xmlns:a16="http://schemas.microsoft.com/office/drawing/2014/main" val="4150358768"/>
                  </a:ext>
                </a:extLst>
              </a:tr>
            </a:tbl>
          </a:graphicData>
        </a:graphic>
      </p:graphicFrame>
    </p:spTree>
    <p:extLst>
      <p:ext uri="{BB962C8B-B14F-4D97-AF65-F5344CB8AC3E}">
        <p14:creationId xmlns:p14="http://schemas.microsoft.com/office/powerpoint/2010/main" val="2846853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818197" y="2117006"/>
            <a:ext cx="8422006" cy="5093702"/>
          </a:xfrm>
          <a:prstGeom prst="rect">
            <a:avLst/>
          </a:prstGeom>
        </p:spPr>
        <p:txBody>
          <a:bodyPr vert="horz" wrap="square" lIns="0" tIns="0" rIns="0" bIns="0" rtlCol="0">
            <a:spAutoFit/>
          </a:bodyPr>
          <a:lstStyle/>
          <a:p>
            <a:pPr marL="12700">
              <a:lnSpc>
                <a:spcPct val="100000"/>
              </a:lnSpc>
            </a:pPr>
            <a:r>
              <a:rPr lang="en-US" sz="3200" dirty="0">
                <a:solidFill>
                  <a:srgbClr val="231F20"/>
                </a:solidFill>
                <a:latin typeface="Century Gothic" panose="020B0502020202020204" pitchFamily="34" charset="0"/>
                <a:cs typeface="Futura LT Pro Book"/>
              </a:rPr>
              <a:t>Objective</a:t>
            </a:r>
          </a:p>
          <a:p>
            <a:pPr marL="692150" indent="-407988">
              <a:spcBef>
                <a:spcPts val="1520"/>
              </a:spcBef>
              <a:spcAft>
                <a:spcPts val="1200"/>
              </a:spcAft>
              <a:buClr>
                <a:srgbClr val="FF0000"/>
              </a:buClr>
              <a:buFont typeface="Wingdings" panose="05000000000000000000" pitchFamily="2" charset="2"/>
              <a:buChar char="§"/>
              <a:tabLst>
                <a:tab pos="630238" algn="l"/>
              </a:tabLst>
            </a:pPr>
            <a:r>
              <a:rPr lang="en-US" sz="2600" dirty="0">
                <a:solidFill>
                  <a:srgbClr val="231F20"/>
                </a:solidFill>
                <a:latin typeface="Century Gothic" panose="020B0502020202020204" pitchFamily="34" charset="0"/>
              </a:rPr>
              <a:t>Define key concepts used in M&amp;E</a:t>
            </a:r>
          </a:p>
          <a:p>
            <a:pPr marL="12700">
              <a:lnSpc>
                <a:spcPct val="100000"/>
              </a:lnSpc>
            </a:pPr>
            <a:r>
              <a:rPr lang="en-US" sz="3200" dirty="0">
                <a:solidFill>
                  <a:srgbClr val="231F20"/>
                </a:solidFill>
                <a:latin typeface="Century Gothic" panose="020B0502020202020204" pitchFamily="34" charset="0"/>
                <a:cs typeface="Futura LT Pro Book"/>
              </a:rPr>
              <a:t>Outline</a:t>
            </a:r>
          </a:p>
          <a:p>
            <a:pPr marL="692150" indent="-407988">
              <a:lnSpc>
                <a:spcPct val="100000"/>
              </a:lnSpc>
              <a:spcBef>
                <a:spcPts val="1520"/>
              </a:spcBef>
              <a:spcAft>
                <a:spcPts val="1200"/>
              </a:spcAft>
              <a:buClr>
                <a:srgbClr val="FF0000"/>
              </a:buClr>
              <a:buFont typeface="Wingdings" panose="05000000000000000000" pitchFamily="2" charset="2"/>
              <a:buChar char="§"/>
              <a:tabLst>
                <a:tab pos="519113" algn="l"/>
              </a:tabLst>
            </a:pPr>
            <a:r>
              <a:rPr lang="en-US" sz="2600" dirty="0">
                <a:solidFill>
                  <a:srgbClr val="231F20"/>
                </a:solidFill>
                <a:latin typeface="Century Gothic" panose="020B0502020202020204" pitchFamily="34" charset="0"/>
                <a:cs typeface="Futura LT Pro Book"/>
              </a:rPr>
              <a:t>Definition of M&amp;E</a:t>
            </a:r>
          </a:p>
          <a:p>
            <a:pPr marL="692150" indent="-407988">
              <a:lnSpc>
                <a:spcPct val="100000"/>
              </a:lnSpc>
              <a:spcAft>
                <a:spcPts val="1200"/>
              </a:spcAft>
              <a:buClr>
                <a:srgbClr val="FF0000"/>
              </a:buClr>
              <a:buFont typeface="Wingdings" panose="05000000000000000000" pitchFamily="2" charset="2"/>
              <a:buChar char="§"/>
              <a:tabLst>
                <a:tab pos="519113" algn="l"/>
              </a:tabLst>
            </a:pPr>
            <a:r>
              <a:rPr lang="en-US" sz="2600" dirty="0">
                <a:solidFill>
                  <a:srgbClr val="231F20"/>
                </a:solidFill>
                <a:latin typeface="Century Gothic" panose="020B0502020202020204" pitchFamily="34" charset="0"/>
                <a:cs typeface="Futura LT Pro Book"/>
              </a:rPr>
              <a:t>Differences between M&amp;E</a:t>
            </a:r>
          </a:p>
          <a:p>
            <a:pPr marL="692150" indent="-407988">
              <a:lnSpc>
                <a:spcPct val="100000"/>
              </a:lnSpc>
              <a:spcAft>
                <a:spcPts val="1200"/>
              </a:spcAft>
              <a:buClr>
                <a:srgbClr val="FF0000"/>
              </a:buClr>
              <a:buFont typeface="Wingdings" panose="05000000000000000000" pitchFamily="2" charset="2"/>
              <a:buChar char="§"/>
              <a:tabLst>
                <a:tab pos="519113" algn="l"/>
              </a:tabLst>
            </a:pPr>
            <a:r>
              <a:rPr lang="en-US" sz="2600" dirty="0">
                <a:solidFill>
                  <a:srgbClr val="231F20"/>
                </a:solidFill>
                <a:latin typeface="Century Gothic" panose="020B0502020202020204" pitchFamily="34" charset="0"/>
                <a:cs typeface="Futura LT Pro Book"/>
              </a:rPr>
              <a:t>Definition of program components</a:t>
            </a:r>
          </a:p>
          <a:p>
            <a:pPr marL="692150" indent="-407988">
              <a:lnSpc>
                <a:spcPct val="100000"/>
              </a:lnSpc>
              <a:spcAft>
                <a:spcPts val="1200"/>
              </a:spcAft>
              <a:buClr>
                <a:srgbClr val="FF0000"/>
              </a:buClr>
              <a:buFont typeface="Wingdings" panose="05000000000000000000" pitchFamily="2" charset="2"/>
              <a:buChar char="§"/>
              <a:tabLst>
                <a:tab pos="519113" algn="l"/>
              </a:tabLst>
            </a:pPr>
            <a:r>
              <a:rPr lang="en-US" sz="2600" dirty="0">
                <a:solidFill>
                  <a:srgbClr val="231F20"/>
                </a:solidFill>
                <a:latin typeface="Century Gothic" panose="020B0502020202020204" pitchFamily="34" charset="0"/>
                <a:cs typeface="Futura LT Pro Book"/>
              </a:rPr>
              <a:t>Program logic model</a:t>
            </a:r>
          </a:p>
          <a:p>
            <a:pPr marL="692150" indent="-407988">
              <a:lnSpc>
                <a:spcPct val="100000"/>
              </a:lnSpc>
              <a:spcAft>
                <a:spcPts val="1200"/>
              </a:spcAft>
              <a:buClr>
                <a:srgbClr val="FF0000"/>
              </a:buClr>
              <a:buFont typeface="Wingdings" panose="05000000000000000000" pitchFamily="2" charset="2"/>
              <a:buChar char="§"/>
              <a:tabLst>
                <a:tab pos="519113" algn="l"/>
              </a:tabLst>
            </a:pPr>
            <a:r>
              <a:rPr lang="en-US" sz="2600" dirty="0">
                <a:solidFill>
                  <a:srgbClr val="231F20"/>
                </a:solidFill>
                <a:latin typeface="Century Gothic" panose="020B0502020202020204" pitchFamily="34" charset="0"/>
                <a:cs typeface="Futura LT Pro Book"/>
              </a:rPr>
              <a:t>Program theory of change</a:t>
            </a:r>
          </a:p>
          <a:p>
            <a:pPr marL="692150" indent="-407988">
              <a:lnSpc>
                <a:spcPct val="100000"/>
              </a:lnSpc>
              <a:spcAft>
                <a:spcPts val="1200"/>
              </a:spcAft>
              <a:buClr>
                <a:srgbClr val="FF0000"/>
              </a:buClr>
              <a:buFont typeface="Wingdings" panose="05000000000000000000" pitchFamily="2" charset="2"/>
              <a:buChar char="§"/>
              <a:tabLst>
                <a:tab pos="519113" algn="l"/>
              </a:tabLst>
            </a:pPr>
            <a:r>
              <a:rPr lang="en-US" sz="2600" dirty="0">
                <a:solidFill>
                  <a:srgbClr val="231F20"/>
                </a:solidFill>
                <a:latin typeface="Century Gothic" panose="020B0502020202020204" pitchFamily="34" charset="0"/>
                <a:cs typeface="Futura LT Pro Book"/>
              </a:rPr>
              <a:t>Types of evaluation</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Objective and Outline</a:t>
            </a:r>
          </a:p>
          <a:p>
            <a:pPr marL="12700">
              <a:lnSpc>
                <a:spcPts val="5000"/>
              </a:lnSpc>
            </a:pPr>
            <a:r>
              <a:rPr lang="en-US" sz="4400" spc="-180" dirty="0">
                <a:solidFill>
                  <a:srgbClr val="301739"/>
                </a:solidFill>
                <a:latin typeface="Century Gothic" panose="020B0502020202020204" pitchFamily="34" charset="0"/>
                <a:cs typeface="Gill Sans MT"/>
              </a:rPr>
              <a:t>Background: Overview of M&amp;E</a:t>
            </a:r>
          </a:p>
        </p:txBody>
      </p:sp>
    </p:spTree>
    <p:extLst>
      <p:ext uri="{BB962C8B-B14F-4D97-AF65-F5344CB8AC3E}">
        <p14:creationId xmlns:p14="http://schemas.microsoft.com/office/powerpoint/2010/main" val="24840396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987724"/>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1, Session 1B</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chemeClr val="bg1"/>
                </a:solidFill>
                <a:latin typeface="Century Gothic" panose="020B0502020202020204" pitchFamily="34" charset="0"/>
              </a:rPr>
              <a:t>Policies, policy agendas,</a:t>
            </a:r>
            <a:br>
              <a:rPr lang="en-US" sz="4400" spc="-180" dirty="0">
                <a:solidFill>
                  <a:schemeClr val="bg1"/>
                </a:solidFill>
                <a:latin typeface="Century Gothic" panose="020B0502020202020204" pitchFamily="34" charset="0"/>
              </a:rPr>
            </a:br>
            <a:r>
              <a:rPr lang="en-US" sz="4400" spc="-180" dirty="0">
                <a:solidFill>
                  <a:schemeClr val="bg1"/>
                </a:solidFill>
                <a:latin typeface="Century Gothic" panose="020B0502020202020204" pitchFamily="34" charset="0"/>
              </a:rPr>
              <a:t> and programs </a:t>
            </a:r>
            <a:endParaRPr sz="4400" spc="-18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663550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D3791-BAE4-4443-B7B1-F2F6953F97E5}"/>
              </a:ext>
            </a:extLst>
          </p:cNvPr>
          <p:cNvSpPr>
            <a:spLocks noGrp="1"/>
          </p:cNvSpPr>
          <p:nvPr>
            <p:ph type="title"/>
          </p:nvPr>
        </p:nvSpPr>
        <p:spPr/>
        <p:txBody>
          <a:bodyPr/>
          <a:lstStyle/>
          <a:p>
            <a:r>
              <a:rPr lang="en-US" dirty="0"/>
              <a:t>Objectives and Outline</a:t>
            </a:r>
          </a:p>
        </p:txBody>
      </p:sp>
      <p:sp>
        <p:nvSpPr>
          <p:cNvPr id="4" name="Text Placeholder 3">
            <a:extLst>
              <a:ext uri="{FF2B5EF4-FFF2-40B4-BE49-F238E27FC236}">
                <a16:creationId xmlns:a16="http://schemas.microsoft.com/office/drawing/2014/main" id="{E5332504-E72C-42F4-BD20-9A2F5E8469B6}"/>
              </a:ext>
            </a:extLst>
          </p:cNvPr>
          <p:cNvSpPr>
            <a:spLocks noGrp="1"/>
          </p:cNvSpPr>
          <p:nvPr>
            <p:ph type="body" sz="quarter" idx="11"/>
          </p:nvPr>
        </p:nvSpPr>
        <p:spPr>
          <a:xfrm>
            <a:off x="611768" y="1191811"/>
            <a:ext cx="9446632" cy="1551389"/>
          </a:xfrm>
        </p:spPr>
        <p:txBody>
          <a:bodyPr/>
          <a:lstStyle/>
          <a:p>
            <a:pPr>
              <a:lnSpc>
                <a:spcPts val="4600"/>
              </a:lnSpc>
            </a:pPr>
            <a:r>
              <a:rPr lang="en-US" dirty="0"/>
              <a:t>Policies, policy agendas, </a:t>
            </a:r>
            <a:br>
              <a:rPr lang="en-US" dirty="0"/>
            </a:br>
            <a:r>
              <a:rPr lang="en-US" dirty="0"/>
              <a:t>and programs </a:t>
            </a:r>
          </a:p>
        </p:txBody>
      </p:sp>
      <p:sp>
        <p:nvSpPr>
          <p:cNvPr id="7" name="Text Placeholder 2">
            <a:extLst>
              <a:ext uri="{FF2B5EF4-FFF2-40B4-BE49-F238E27FC236}">
                <a16:creationId xmlns:a16="http://schemas.microsoft.com/office/drawing/2014/main" id="{D72A61AC-FABE-42D2-B235-EBB1E1866549}"/>
              </a:ext>
            </a:extLst>
          </p:cNvPr>
          <p:cNvSpPr txBox="1">
            <a:spLocks/>
          </p:cNvSpPr>
          <p:nvPr/>
        </p:nvSpPr>
        <p:spPr>
          <a:xfrm>
            <a:off x="762000" y="2590800"/>
            <a:ext cx="9204324" cy="4814788"/>
          </a:xfrm>
          <a:prstGeom prst="rect">
            <a:avLst/>
          </a:prstGeom>
        </p:spPr>
        <p:txBody>
          <a:bodyPr/>
          <a:lstStyle>
            <a:lvl1pPr marL="0" eaLnBrk="1" hangingPunct="1">
              <a:defRPr sz="2800">
                <a:solidFill>
                  <a:schemeClr val="tx1"/>
                </a:solidFill>
                <a:latin typeface="Century Gothic" panose="020B0502020202020204" pitchFamily="34" charset="0"/>
                <a:ea typeface="+mn-ea"/>
                <a:cs typeface="+mn-cs"/>
              </a:defRPr>
            </a:lvl1pPr>
            <a:lvl2pPr marL="457200" eaLnBrk="1" hangingPunct="1">
              <a:defRPr sz="2400">
                <a:solidFill>
                  <a:schemeClr val="tx1"/>
                </a:solidFill>
                <a:latin typeface="Century Gothic" panose="020B0502020202020204" pitchFamily="34" charset="0"/>
                <a:ea typeface="+mn-ea"/>
                <a:cs typeface="+mn-cs"/>
              </a:defRPr>
            </a:lvl2pPr>
            <a:lvl3pPr marL="914400" eaLnBrk="1" hangingPunct="1">
              <a:defRPr sz="2000">
                <a:solidFill>
                  <a:schemeClr val="tx1"/>
                </a:solidFill>
                <a:latin typeface="Century Gothic" panose="020B0502020202020204" pitchFamily="34" charset="0"/>
                <a:ea typeface="+mn-ea"/>
                <a:cs typeface="+mn-cs"/>
              </a:defRPr>
            </a:lvl3pPr>
            <a:lvl4pPr marL="1371600" eaLnBrk="1" hangingPunct="1">
              <a:defRPr>
                <a:solidFill>
                  <a:schemeClr val="tx1"/>
                </a:solidFill>
                <a:latin typeface="Century Gothic" panose="020B0502020202020204" pitchFamily="34" charset="0"/>
                <a:ea typeface="+mn-ea"/>
                <a:cs typeface="+mn-cs"/>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600"/>
              </a:spcAft>
            </a:pPr>
            <a:r>
              <a:rPr lang="en-US" sz="3600" kern="0" dirty="0"/>
              <a:t>Objectives</a:t>
            </a:r>
          </a:p>
          <a:p>
            <a:pPr marL="457200" indent="-346075">
              <a:spcAft>
                <a:spcPts val="600"/>
              </a:spcAft>
              <a:buClr>
                <a:srgbClr val="FF0000"/>
              </a:buClr>
              <a:buFont typeface="Wingdings" panose="05000000000000000000" pitchFamily="2" charset="2"/>
              <a:buChar char="§"/>
            </a:pPr>
            <a:r>
              <a:rPr lang="en-US" kern="0" dirty="0"/>
              <a:t>Define key concepts used in the policy formulation environment</a:t>
            </a:r>
          </a:p>
          <a:p>
            <a:pPr marL="457200" indent="-346075">
              <a:spcAft>
                <a:spcPts val="600"/>
              </a:spcAft>
              <a:buClr>
                <a:srgbClr val="FF0000"/>
              </a:buClr>
              <a:buFont typeface="Wingdings" panose="05000000000000000000" pitchFamily="2" charset="2"/>
              <a:buChar char="§"/>
            </a:pPr>
            <a:r>
              <a:rPr lang="en-US" kern="0" dirty="0"/>
              <a:t>Describe how public policies (including health policies) are made</a:t>
            </a:r>
          </a:p>
          <a:p>
            <a:pPr>
              <a:spcBef>
                <a:spcPts val="600"/>
              </a:spcBef>
              <a:spcAft>
                <a:spcPts val="600"/>
              </a:spcAft>
            </a:pPr>
            <a:r>
              <a:rPr lang="en-US" sz="3600" kern="0" dirty="0"/>
              <a:t>Outline</a:t>
            </a:r>
          </a:p>
          <a:p>
            <a:pPr marL="457200" indent="-346075">
              <a:spcAft>
                <a:spcPts val="600"/>
              </a:spcAft>
              <a:buClr>
                <a:srgbClr val="FF0000"/>
              </a:buClr>
              <a:buFont typeface="Wingdings" panose="05000000000000000000" pitchFamily="2" charset="2"/>
              <a:buChar char="§"/>
            </a:pPr>
            <a:r>
              <a:rPr lang="en-US" kern="0" dirty="0"/>
              <a:t>Define policy</a:t>
            </a:r>
          </a:p>
          <a:p>
            <a:pPr marL="457200" indent="-346075">
              <a:spcAft>
                <a:spcPts val="600"/>
              </a:spcAft>
              <a:buClr>
                <a:srgbClr val="FF0000"/>
              </a:buClr>
              <a:buFont typeface="Wingdings" panose="05000000000000000000" pitchFamily="2" charset="2"/>
              <a:buChar char="§"/>
            </a:pPr>
            <a:r>
              <a:rPr lang="en-US" kern="0" dirty="0"/>
              <a:t>Types of policies—public policy and health policy</a:t>
            </a:r>
            <a:endParaRPr lang="en-ZA" kern="0" dirty="0"/>
          </a:p>
          <a:p>
            <a:pPr marL="457200" indent="-346075">
              <a:spcAft>
                <a:spcPts val="600"/>
              </a:spcAft>
              <a:buClr>
                <a:srgbClr val="FF0000"/>
              </a:buClr>
              <a:buFont typeface="Wingdings" panose="05000000000000000000" pitchFamily="2" charset="2"/>
              <a:buChar char="§"/>
            </a:pPr>
            <a:r>
              <a:rPr lang="en-US" kern="0" dirty="0"/>
              <a:t>Policy cycle and role of evidence</a:t>
            </a:r>
            <a:endParaRPr lang="en-ZA" kern="0" dirty="0"/>
          </a:p>
          <a:p>
            <a:endParaRPr lang="en-US" kern="0" dirty="0"/>
          </a:p>
          <a:p>
            <a:endParaRPr lang="en-ZA" kern="0" dirty="0"/>
          </a:p>
          <a:p>
            <a:endParaRPr lang="en-US" kern="0" dirty="0"/>
          </a:p>
          <a:p>
            <a:endParaRPr lang="en-US" kern="0" dirty="0"/>
          </a:p>
        </p:txBody>
      </p:sp>
    </p:spTree>
    <p:extLst>
      <p:ext uri="{BB962C8B-B14F-4D97-AF65-F5344CB8AC3E}">
        <p14:creationId xmlns:p14="http://schemas.microsoft.com/office/powerpoint/2010/main" val="26719188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E900B-2A82-4AC6-ADCB-A73C077B1F91}"/>
              </a:ext>
            </a:extLst>
          </p:cNvPr>
          <p:cNvSpPr>
            <a:spLocks noGrp="1"/>
          </p:cNvSpPr>
          <p:nvPr>
            <p:ph type="title"/>
          </p:nvPr>
        </p:nvSpPr>
        <p:spPr/>
        <p:txBody>
          <a:bodyPr/>
          <a:lstStyle/>
          <a:p>
            <a:r>
              <a:rPr lang="en-US" dirty="0"/>
              <a:t>Defining Policy	</a:t>
            </a:r>
          </a:p>
        </p:txBody>
      </p:sp>
      <p:sp>
        <p:nvSpPr>
          <p:cNvPr id="3" name="Text Placeholder 2">
            <a:extLst>
              <a:ext uri="{FF2B5EF4-FFF2-40B4-BE49-F238E27FC236}">
                <a16:creationId xmlns:a16="http://schemas.microsoft.com/office/drawing/2014/main" id="{B19E73F1-864B-4129-A9A8-80D9D8A89F21}"/>
              </a:ext>
            </a:extLst>
          </p:cNvPr>
          <p:cNvSpPr>
            <a:spLocks noGrp="1"/>
          </p:cNvSpPr>
          <p:nvPr>
            <p:ph type="body" sz="quarter" idx="10"/>
          </p:nvPr>
        </p:nvSpPr>
        <p:spPr>
          <a:xfrm>
            <a:off x="838200" y="1828800"/>
            <a:ext cx="8915400" cy="5943600"/>
          </a:xfrm>
        </p:spPr>
        <p:txBody>
          <a:bodyPr/>
          <a:lstStyle/>
          <a:p>
            <a:pPr>
              <a:spcAft>
                <a:spcPts val="600"/>
              </a:spcAft>
            </a:pPr>
            <a:r>
              <a:rPr lang="en-US" altLang="en-US" sz="2600" dirty="0">
                <a:solidFill>
                  <a:srgbClr val="301739"/>
                </a:solidFill>
                <a:ea typeface="ＭＳ Ｐゴシック" panose="020B0600070205080204" pitchFamily="34" charset="-128"/>
              </a:rPr>
              <a:t>A formal statement or official document by </a:t>
            </a:r>
            <a:br>
              <a:rPr lang="en-US" altLang="en-US" sz="2600" dirty="0">
                <a:solidFill>
                  <a:srgbClr val="301739"/>
                </a:solidFill>
                <a:ea typeface="ＭＳ Ｐゴシック" panose="020B0600070205080204" pitchFamily="34" charset="-128"/>
              </a:rPr>
            </a:br>
            <a:r>
              <a:rPr lang="en-US" altLang="en-US" sz="2600" dirty="0">
                <a:solidFill>
                  <a:srgbClr val="301739"/>
                </a:solidFill>
                <a:ea typeface="ＭＳ Ｐゴシック" panose="020B0600070205080204" pitchFamily="34" charset="-128"/>
              </a:rPr>
              <a:t>a government or institution of: </a:t>
            </a:r>
          </a:p>
          <a:p>
            <a:pPr marL="457200" indent="-346075">
              <a:spcAft>
                <a:spcPts val="600"/>
              </a:spcAft>
              <a:buClr>
                <a:srgbClr val="FF0000"/>
              </a:buClr>
              <a:buFont typeface="Wingdings" panose="05000000000000000000" pitchFamily="2" charset="2"/>
              <a:buChar char="§"/>
            </a:pPr>
            <a:r>
              <a:rPr lang="en-US" altLang="en-US" sz="2400" dirty="0">
                <a:solidFill>
                  <a:srgbClr val="301739"/>
                </a:solidFill>
                <a:ea typeface="ＭＳ Ｐゴシック" panose="020B0600070205080204" pitchFamily="34" charset="-128"/>
              </a:rPr>
              <a:t>Perceived problems regarding an issue</a:t>
            </a:r>
          </a:p>
          <a:p>
            <a:pPr marL="457200" indent="-346075">
              <a:spcAft>
                <a:spcPts val="600"/>
              </a:spcAft>
              <a:buClr>
                <a:srgbClr val="FF0000"/>
              </a:buClr>
              <a:buFont typeface="Wingdings" panose="05000000000000000000" pitchFamily="2" charset="2"/>
              <a:buChar char="§"/>
            </a:pPr>
            <a:r>
              <a:rPr lang="en-US" altLang="en-US" sz="2400" dirty="0">
                <a:solidFill>
                  <a:srgbClr val="301739"/>
                </a:solidFill>
                <a:ea typeface="ＭＳ Ｐゴシック" panose="020B0600070205080204" pitchFamily="34" charset="-128"/>
              </a:rPr>
              <a:t>Proposed solutions</a:t>
            </a:r>
          </a:p>
          <a:p>
            <a:pPr marL="457200" indent="-346075">
              <a:spcAft>
                <a:spcPts val="600"/>
              </a:spcAft>
              <a:buClr>
                <a:srgbClr val="FF0000"/>
              </a:buClr>
              <a:buFont typeface="Wingdings" panose="05000000000000000000" pitchFamily="2" charset="2"/>
              <a:buChar char="§"/>
            </a:pPr>
            <a:r>
              <a:rPr lang="en-US" altLang="en-US" sz="2400" dirty="0">
                <a:solidFill>
                  <a:srgbClr val="301739"/>
                </a:solidFill>
                <a:ea typeface="ＭＳ Ｐゴシック" panose="020B0600070205080204" pitchFamily="34" charset="-128"/>
              </a:rPr>
              <a:t>Desired goals and specific objectives</a:t>
            </a:r>
          </a:p>
          <a:p>
            <a:pPr marL="457200" indent="-346075">
              <a:spcAft>
                <a:spcPts val="600"/>
              </a:spcAft>
              <a:buClr>
                <a:srgbClr val="FF0000"/>
              </a:buClr>
              <a:buFont typeface="Wingdings" panose="05000000000000000000" pitchFamily="2" charset="2"/>
              <a:buChar char="§"/>
            </a:pPr>
            <a:r>
              <a:rPr lang="en-US" altLang="en-US" sz="2400" dirty="0">
                <a:solidFill>
                  <a:srgbClr val="301739"/>
                </a:solidFill>
                <a:ea typeface="ＭＳ Ｐゴシック" panose="020B0600070205080204" pitchFamily="34" charset="-128"/>
              </a:rPr>
              <a:t>A plan for implementation</a:t>
            </a:r>
          </a:p>
          <a:p>
            <a:pPr marL="914400" lvl="1" indent="-346075">
              <a:spcAft>
                <a:spcPts val="600"/>
              </a:spcAft>
              <a:buClr>
                <a:srgbClr val="FF0000"/>
              </a:buClr>
              <a:buSzPct val="115000"/>
              <a:buFont typeface="Arial" panose="020B0604020202020204" pitchFamily="34" charset="0"/>
              <a:buChar char="•"/>
            </a:pPr>
            <a:r>
              <a:rPr lang="en-US" altLang="en-US" sz="2200" dirty="0">
                <a:solidFill>
                  <a:srgbClr val="301739"/>
                </a:solidFill>
                <a:ea typeface="ＭＳ Ｐゴシック" panose="020B0600070205080204" pitchFamily="34" charset="-128"/>
              </a:rPr>
              <a:t>Plan or strategy—document providing a medium </a:t>
            </a:r>
            <a:br>
              <a:rPr lang="en-US" altLang="en-US" sz="2200" dirty="0">
                <a:solidFill>
                  <a:srgbClr val="301739"/>
                </a:solidFill>
                <a:ea typeface="ＭＳ Ｐゴシック" panose="020B0600070205080204" pitchFamily="34" charset="-128"/>
              </a:rPr>
            </a:br>
            <a:r>
              <a:rPr lang="en-US" altLang="en-US" sz="2200" dirty="0">
                <a:solidFill>
                  <a:srgbClr val="301739"/>
                </a:solidFill>
                <a:ea typeface="ＭＳ Ｐゴシック" panose="020B0600070205080204" pitchFamily="34" charset="-128"/>
              </a:rPr>
              <a:t>or long-term plan defining:</a:t>
            </a:r>
          </a:p>
          <a:p>
            <a:pPr marL="1371600" lvl="2" indent="-346075">
              <a:spcAft>
                <a:spcPts val="300"/>
              </a:spcAft>
              <a:buClr>
                <a:srgbClr val="FF0000"/>
              </a:buClr>
              <a:buSzPct val="75000"/>
              <a:buFont typeface="Courier New" panose="02070309020205020404" pitchFamily="49" charset="0"/>
              <a:buChar char="o"/>
            </a:pPr>
            <a:r>
              <a:rPr lang="en-US" altLang="en-US" dirty="0">
                <a:solidFill>
                  <a:srgbClr val="301739"/>
                </a:solidFill>
                <a:ea typeface="ＭＳ Ｐゴシック" panose="020B0600070205080204" pitchFamily="34" charset="-128"/>
              </a:rPr>
              <a:t>Program objectives</a:t>
            </a:r>
          </a:p>
          <a:p>
            <a:pPr marL="1371600" lvl="2" indent="-346075">
              <a:spcAft>
                <a:spcPts val="300"/>
              </a:spcAft>
              <a:buClr>
                <a:srgbClr val="FF0000"/>
              </a:buClr>
              <a:buSzPct val="75000"/>
              <a:buFont typeface="Courier New" panose="02070309020205020404" pitchFamily="49" charset="0"/>
              <a:buChar char="o"/>
            </a:pPr>
            <a:r>
              <a:rPr lang="en-US" altLang="en-US" dirty="0">
                <a:solidFill>
                  <a:srgbClr val="301739"/>
                </a:solidFill>
                <a:ea typeface="ＭＳ Ｐゴシック" panose="020B0600070205080204" pitchFamily="34" charset="-128"/>
              </a:rPr>
              <a:t>Strategies and activities to attain objectives</a:t>
            </a:r>
          </a:p>
          <a:p>
            <a:pPr marL="1371600" lvl="2" indent="-346075">
              <a:spcAft>
                <a:spcPts val="300"/>
              </a:spcAft>
              <a:buClr>
                <a:srgbClr val="FF0000"/>
              </a:buClr>
              <a:buSzPct val="75000"/>
              <a:buFont typeface="Courier New" panose="02070309020205020404" pitchFamily="49" charset="0"/>
              <a:buChar char="o"/>
            </a:pPr>
            <a:r>
              <a:rPr lang="en-US" altLang="en-US" dirty="0">
                <a:solidFill>
                  <a:srgbClr val="301739"/>
                </a:solidFill>
                <a:ea typeface="ＭＳ Ｐゴシック" panose="020B0600070205080204" pitchFamily="34" charset="-128"/>
              </a:rPr>
              <a:t>Resources to implement strategies</a:t>
            </a:r>
          </a:p>
          <a:p>
            <a:pPr marL="1371600" lvl="2" indent="-346075">
              <a:spcAft>
                <a:spcPts val="300"/>
              </a:spcAft>
              <a:buClr>
                <a:srgbClr val="FF0000"/>
              </a:buClr>
              <a:buSzPct val="75000"/>
              <a:buFont typeface="Courier New" panose="02070309020205020404" pitchFamily="49" charset="0"/>
              <a:buChar char="o"/>
            </a:pPr>
            <a:r>
              <a:rPr lang="en-US" altLang="en-US" dirty="0">
                <a:solidFill>
                  <a:srgbClr val="301739"/>
                </a:solidFill>
                <a:ea typeface="ＭＳ Ｐゴシック" panose="020B0600070205080204" pitchFamily="34" charset="-128"/>
              </a:rPr>
              <a:t>Appropriate organizational structure</a:t>
            </a:r>
            <a:endParaRPr lang="en-US" dirty="0">
              <a:solidFill>
                <a:srgbClr val="301739"/>
              </a:solidFill>
              <a:ea typeface="ＭＳ Ｐゴシック" panose="020B0600070205080204" pitchFamily="34" charset="-128"/>
            </a:endParaRPr>
          </a:p>
          <a:p>
            <a:pPr marL="457200" indent="-346075">
              <a:spcBef>
                <a:spcPts val="600"/>
              </a:spcBef>
              <a:spcAft>
                <a:spcPts val="600"/>
              </a:spcAft>
              <a:buClr>
                <a:srgbClr val="FF0000"/>
              </a:buClr>
              <a:buFont typeface="Wingdings" panose="05000000000000000000" pitchFamily="2" charset="2"/>
              <a:buChar char="§"/>
            </a:pPr>
            <a:r>
              <a:rPr lang="en-US" sz="2400" dirty="0"/>
              <a:t>Policies are anchored in beliefs, goals, and values</a:t>
            </a:r>
          </a:p>
          <a:p>
            <a:pPr marL="457200" indent="-346075">
              <a:spcAft>
                <a:spcPts val="600"/>
              </a:spcAft>
              <a:buClr>
                <a:srgbClr val="FF0000"/>
              </a:buClr>
              <a:buFont typeface="Wingdings" panose="05000000000000000000" pitchFamily="2" charset="2"/>
              <a:buChar char="§"/>
            </a:pPr>
            <a:r>
              <a:rPr lang="en-US" sz="2400" dirty="0"/>
              <a:t>Policies may also be influenced by research and data</a:t>
            </a:r>
          </a:p>
          <a:p>
            <a:pPr marL="342900" indent="-342900">
              <a:spcBef>
                <a:spcPct val="0"/>
              </a:spcBef>
              <a:buFont typeface="Arial" panose="020B0604020202020204" pitchFamily="34" charset="0"/>
              <a:buChar char="•"/>
            </a:pPr>
            <a:endParaRPr lang="en-US" dirty="0">
              <a:solidFill>
                <a:srgbClr val="301739"/>
              </a:solidFill>
            </a:endParaRPr>
          </a:p>
        </p:txBody>
      </p:sp>
      <p:sp>
        <p:nvSpPr>
          <p:cNvPr id="4" name="Text Placeholder 3">
            <a:extLst>
              <a:ext uri="{FF2B5EF4-FFF2-40B4-BE49-F238E27FC236}">
                <a16:creationId xmlns:a16="http://schemas.microsoft.com/office/drawing/2014/main" id="{CE3C4132-07FF-4242-A80A-ED1F3AB29076}"/>
              </a:ext>
            </a:extLst>
          </p:cNvPr>
          <p:cNvSpPr>
            <a:spLocks noGrp="1"/>
          </p:cNvSpPr>
          <p:nvPr>
            <p:ph type="body" sz="quarter" idx="11"/>
          </p:nvPr>
        </p:nvSpPr>
        <p:spPr>
          <a:xfrm>
            <a:off x="611769" y="1039411"/>
            <a:ext cx="6629400" cy="941789"/>
          </a:xfrm>
        </p:spPr>
        <p:txBody>
          <a:bodyPr/>
          <a:lstStyle/>
          <a:p>
            <a:r>
              <a:rPr lang="en-US" dirty="0"/>
              <a:t>What is a </a:t>
            </a:r>
            <a:r>
              <a:rPr lang="en-US" i="1" dirty="0"/>
              <a:t>policy</a:t>
            </a:r>
            <a:r>
              <a:rPr lang="en-US" dirty="0"/>
              <a:t>? </a:t>
            </a:r>
          </a:p>
        </p:txBody>
      </p:sp>
    </p:spTree>
    <p:extLst>
      <p:ext uri="{BB962C8B-B14F-4D97-AF65-F5344CB8AC3E}">
        <p14:creationId xmlns:p14="http://schemas.microsoft.com/office/powerpoint/2010/main" val="7510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FE8F9-6720-4A99-B889-07758FB8736E}"/>
              </a:ext>
            </a:extLst>
          </p:cNvPr>
          <p:cNvSpPr>
            <a:spLocks noGrp="1"/>
          </p:cNvSpPr>
          <p:nvPr>
            <p:ph type="title"/>
          </p:nvPr>
        </p:nvSpPr>
        <p:spPr/>
        <p:txBody>
          <a:bodyPr/>
          <a:lstStyle/>
          <a:p>
            <a:r>
              <a:rPr lang="en-US" dirty="0"/>
              <a:t>Levels and Types of Policies</a:t>
            </a:r>
          </a:p>
        </p:txBody>
      </p:sp>
      <p:sp>
        <p:nvSpPr>
          <p:cNvPr id="3" name="Text Placeholder 2">
            <a:extLst>
              <a:ext uri="{FF2B5EF4-FFF2-40B4-BE49-F238E27FC236}">
                <a16:creationId xmlns:a16="http://schemas.microsoft.com/office/drawing/2014/main" id="{3AD63542-AE82-4399-9336-A392956460F9}"/>
              </a:ext>
            </a:extLst>
          </p:cNvPr>
          <p:cNvSpPr>
            <a:spLocks noGrp="1"/>
          </p:cNvSpPr>
          <p:nvPr>
            <p:ph type="body" sz="quarter" idx="10"/>
          </p:nvPr>
        </p:nvSpPr>
        <p:spPr>
          <a:xfrm>
            <a:off x="980069" y="2590800"/>
            <a:ext cx="8305800" cy="4495800"/>
          </a:xfrm>
        </p:spPr>
        <p:txBody>
          <a:bodyPr/>
          <a:lstStyle/>
          <a:p>
            <a:pPr marL="457200" indent="-457200">
              <a:spcAft>
                <a:spcPts val="1200"/>
              </a:spcAft>
              <a:buClr>
                <a:srgbClr val="FF0000"/>
              </a:buClr>
              <a:buFont typeface="Wingdings" panose="05000000000000000000" pitchFamily="2" charset="2"/>
              <a:buChar char="§"/>
            </a:pPr>
            <a:r>
              <a:rPr lang="en-US" dirty="0"/>
              <a:t>Public and private policies</a:t>
            </a:r>
          </a:p>
          <a:p>
            <a:pPr marL="457200" indent="-457200">
              <a:spcAft>
                <a:spcPts val="1200"/>
              </a:spcAft>
              <a:buClr>
                <a:srgbClr val="FF0000"/>
              </a:buClr>
              <a:buFont typeface="Wingdings" panose="05000000000000000000" pitchFamily="2" charset="2"/>
              <a:buChar char="§"/>
            </a:pPr>
            <a:r>
              <a:rPr lang="en-US" dirty="0"/>
              <a:t>Internationally ratified agreements</a:t>
            </a:r>
          </a:p>
          <a:p>
            <a:pPr marL="457200" indent="-457200">
              <a:spcAft>
                <a:spcPts val="1200"/>
              </a:spcAft>
              <a:buClr>
                <a:srgbClr val="FF0000"/>
              </a:buClr>
              <a:buFont typeface="Wingdings" panose="05000000000000000000" pitchFamily="2" charset="2"/>
              <a:buChar char="§"/>
            </a:pPr>
            <a:r>
              <a:rPr lang="en-US" dirty="0"/>
              <a:t>National constitutions and laws</a:t>
            </a:r>
          </a:p>
          <a:p>
            <a:pPr marL="457200" indent="-457200">
              <a:spcAft>
                <a:spcPts val="1200"/>
              </a:spcAft>
              <a:buClr>
                <a:srgbClr val="FF0000"/>
              </a:buClr>
              <a:buFont typeface="Wingdings" panose="05000000000000000000" pitchFamily="2" charset="2"/>
              <a:buChar char="§"/>
            </a:pPr>
            <a:r>
              <a:rPr lang="en-US" dirty="0"/>
              <a:t>Operational policies; government rules, guidelines, and procedures</a:t>
            </a:r>
          </a:p>
          <a:p>
            <a:pPr marL="457200" indent="-457200">
              <a:spcAft>
                <a:spcPts val="1200"/>
              </a:spcAft>
              <a:buClr>
                <a:srgbClr val="FF0000"/>
              </a:buClr>
              <a:buFont typeface="Wingdings" panose="05000000000000000000" pitchFamily="2" charset="2"/>
              <a:buChar char="§"/>
            </a:pPr>
            <a:r>
              <a:rPr lang="en-US" dirty="0"/>
              <a:t>Local policy and plans</a:t>
            </a:r>
          </a:p>
          <a:p>
            <a:endParaRPr lang="en-US" dirty="0"/>
          </a:p>
        </p:txBody>
      </p:sp>
      <p:sp>
        <p:nvSpPr>
          <p:cNvPr id="4" name="Text Placeholder 3">
            <a:extLst>
              <a:ext uri="{FF2B5EF4-FFF2-40B4-BE49-F238E27FC236}">
                <a16:creationId xmlns:a16="http://schemas.microsoft.com/office/drawing/2014/main" id="{97D85376-0383-4DE7-916F-93A925EDFC18}"/>
              </a:ext>
            </a:extLst>
          </p:cNvPr>
          <p:cNvSpPr>
            <a:spLocks noGrp="1"/>
          </p:cNvSpPr>
          <p:nvPr>
            <p:ph type="body" sz="quarter" idx="11"/>
          </p:nvPr>
        </p:nvSpPr>
        <p:spPr/>
        <p:txBody>
          <a:bodyPr/>
          <a:lstStyle/>
          <a:p>
            <a:r>
              <a:rPr lang="en-US" dirty="0"/>
              <a:t>Examples of policies</a:t>
            </a:r>
          </a:p>
        </p:txBody>
      </p:sp>
    </p:spTree>
    <p:extLst>
      <p:ext uri="{BB962C8B-B14F-4D97-AF65-F5344CB8AC3E}">
        <p14:creationId xmlns:p14="http://schemas.microsoft.com/office/powerpoint/2010/main" val="271036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5560B-0935-49F2-AA83-34BE7ADDA727}"/>
              </a:ext>
            </a:extLst>
          </p:cNvPr>
          <p:cNvSpPr>
            <a:spLocks noGrp="1"/>
          </p:cNvSpPr>
          <p:nvPr>
            <p:ph type="title"/>
          </p:nvPr>
        </p:nvSpPr>
        <p:spPr/>
        <p:txBody>
          <a:bodyPr/>
          <a:lstStyle/>
          <a:p>
            <a:r>
              <a:rPr lang="en-US" dirty="0"/>
              <a:t>Module 1</a:t>
            </a:r>
          </a:p>
        </p:txBody>
      </p:sp>
      <p:sp>
        <p:nvSpPr>
          <p:cNvPr id="3" name="Text Placeholder 2">
            <a:extLst>
              <a:ext uri="{FF2B5EF4-FFF2-40B4-BE49-F238E27FC236}">
                <a16:creationId xmlns:a16="http://schemas.microsoft.com/office/drawing/2014/main" id="{2F4E731D-2C46-40A3-B7BA-AEF5B694B255}"/>
              </a:ext>
            </a:extLst>
          </p:cNvPr>
          <p:cNvSpPr>
            <a:spLocks noGrp="1"/>
          </p:cNvSpPr>
          <p:nvPr>
            <p:ph type="body" sz="quarter" idx="10"/>
          </p:nvPr>
        </p:nvSpPr>
        <p:spPr>
          <a:xfrm>
            <a:off x="795919" y="2106211"/>
            <a:ext cx="8305800" cy="4841189"/>
          </a:xfrm>
        </p:spPr>
        <p:txBody>
          <a:bodyPr/>
          <a:lstStyle/>
          <a:p>
            <a:pPr>
              <a:spcAft>
                <a:spcPts val="600"/>
              </a:spcAft>
            </a:pPr>
            <a:r>
              <a:rPr lang="en-US" sz="2000" b="1" dirty="0"/>
              <a:t>At the end of the module, students will be able to:</a:t>
            </a:r>
          </a:p>
          <a:p>
            <a:pPr marL="514350" indent="-403225">
              <a:spcAft>
                <a:spcPts val="600"/>
              </a:spcAft>
              <a:buFont typeface="+mj-lt"/>
              <a:buAutoNum type="arabicPeriod"/>
            </a:pPr>
            <a:r>
              <a:rPr lang="en-US" sz="2000" dirty="0"/>
              <a:t>Identify the role of evaluation within the public policy cycle</a:t>
            </a:r>
          </a:p>
          <a:p>
            <a:pPr marL="514350" indent="-403225">
              <a:spcAft>
                <a:spcPts val="1800"/>
              </a:spcAft>
              <a:buFont typeface="+mj-lt"/>
              <a:buAutoNum type="arabicPeriod"/>
            </a:pPr>
            <a:r>
              <a:rPr lang="en-US" sz="2000" dirty="0"/>
              <a:t>Illustrate use of evaluation to inform evidence-based policies and programs</a:t>
            </a:r>
          </a:p>
          <a:p>
            <a:pPr>
              <a:spcAft>
                <a:spcPts val="600"/>
              </a:spcAft>
            </a:pPr>
            <a:r>
              <a:rPr lang="en-US" sz="2000" b="1" dirty="0"/>
              <a:t>Sessions: </a:t>
            </a:r>
          </a:p>
          <a:p>
            <a:pPr marL="512763" indent="-401638">
              <a:spcAft>
                <a:spcPts val="600"/>
              </a:spcAft>
              <a:buClr>
                <a:srgbClr val="FF0000"/>
              </a:buClr>
              <a:buFont typeface="Wingdings" panose="05000000000000000000" pitchFamily="2" charset="2"/>
              <a:buChar char="§"/>
            </a:pPr>
            <a:r>
              <a:rPr lang="en-US" sz="2000" b="1" dirty="0"/>
              <a:t>Session 1: Monitoring and Evaluation Within the Public Policy Cycle</a:t>
            </a:r>
            <a:r>
              <a:rPr lang="en-US" sz="2000" dirty="0"/>
              <a:t> (2 hours)</a:t>
            </a:r>
          </a:p>
          <a:p>
            <a:pPr marL="800100" lvl="1" indent="-231775">
              <a:spcAft>
                <a:spcPts val="600"/>
              </a:spcAft>
              <a:buClr>
                <a:srgbClr val="FF0000"/>
              </a:buClr>
              <a:buSzPct val="115000"/>
              <a:buFont typeface="Arial" panose="020B0604020202020204" pitchFamily="34" charset="0"/>
              <a:buChar char="•"/>
            </a:pPr>
            <a:r>
              <a:rPr lang="en-US" sz="1800" dirty="0"/>
              <a:t>Session 1A: Background: Overview of Monitoring and Evaluation</a:t>
            </a:r>
          </a:p>
          <a:p>
            <a:pPr marL="800100" lvl="1" indent="-231775">
              <a:spcAft>
                <a:spcPts val="600"/>
              </a:spcAft>
              <a:buClr>
                <a:srgbClr val="FF0000"/>
              </a:buClr>
              <a:buSzPct val="115000"/>
              <a:buFont typeface="Arial" panose="020B0604020202020204" pitchFamily="34" charset="0"/>
              <a:buChar char="•"/>
            </a:pPr>
            <a:r>
              <a:rPr lang="en-US" sz="1800" dirty="0"/>
              <a:t>Session 1B: Policies, Policy Agendas, and Programs </a:t>
            </a:r>
          </a:p>
          <a:p>
            <a:pPr marL="800100" lvl="1" indent="-231775">
              <a:spcAft>
                <a:spcPts val="1200"/>
              </a:spcAft>
              <a:buClr>
                <a:srgbClr val="FF0000"/>
              </a:buClr>
              <a:buSzPct val="115000"/>
              <a:buFont typeface="Arial" panose="020B0604020202020204" pitchFamily="34" charset="0"/>
              <a:buChar char="•"/>
            </a:pPr>
            <a:r>
              <a:rPr lang="en-US" sz="1800" dirty="0"/>
              <a:t>Session 1C: Evaluation and Public Policies</a:t>
            </a:r>
          </a:p>
          <a:p>
            <a:pPr marL="512763" indent="-401638">
              <a:buClr>
                <a:srgbClr val="FF0000"/>
              </a:buClr>
              <a:buFont typeface="Wingdings" panose="05000000000000000000" pitchFamily="2" charset="2"/>
              <a:buChar char="§"/>
            </a:pPr>
            <a:r>
              <a:rPr lang="en-US" sz="2000" b="1" dirty="0"/>
              <a:t>Session 2: Evaluation to Inform Evidence-Based Policies </a:t>
            </a:r>
            <a:br>
              <a:rPr lang="en-US" sz="2000" b="1" dirty="0"/>
            </a:br>
            <a:r>
              <a:rPr lang="en-US" sz="2000" b="1" dirty="0"/>
              <a:t>and Programs </a:t>
            </a:r>
            <a:r>
              <a:rPr lang="en-US" sz="2000" dirty="0"/>
              <a:t>(2 hours)</a:t>
            </a:r>
          </a:p>
          <a:p>
            <a:endParaRPr lang="en-US" sz="2400" dirty="0"/>
          </a:p>
        </p:txBody>
      </p:sp>
      <p:sp>
        <p:nvSpPr>
          <p:cNvPr id="4" name="Text Placeholder 3">
            <a:extLst>
              <a:ext uri="{FF2B5EF4-FFF2-40B4-BE49-F238E27FC236}">
                <a16:creationId xmlns:a16="http://schemas.microsoft.com/office/drawing/2014/main" id="{3EFFBA7C-C99B-46F1-A570-662FFDDBDBAA}"/>
              </a:ext>
            </a:extLst>
          </p:cNvPr>
          <p:cNvSpPr>
            <a:spLocks noGrp="1"/>
          </p:cNvSpPr>
          <p:nvPr>
            <p:ph type="body" sz="quarter" idx="11"/>
          </p:nvPr>
        </p:nvSpPr>
        <p:spPr>
          <a:xfrm>
            <a:off x="611768" y="1039411"/>
            <a:ext cx="9065631" cy="1066800"/>
          </a:xfrm>
        </p:spPr>
        <p:txBody>
          <a:bodyPr/>
          <a:lstStyle/>
          <a:p>
            <a:r>
              <a:rPr lang="en-US" dirty="0"/>
              <a:t>Learning objectives and sessions</a:t>
            </a:r>
          </a:p>
        </p:txBody>
      </p:sp>
    </p:spTree>
    <p:extLst>
      <p:ext uri="{BB962C8B-B14F-4D97-AF65-F5344CB8AC3E}">
        <p14:creationId xmlns:p14="http://schemas.microsoft.com/office/powerpoint/2010/main" val="4224108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BAFC1-C4F5-4C09-8DB8-F5D4C79612FC}"/>
              </a:ext>
            </a:extLst>
          </p:cNvPr>
          <p:cNvSpPr>
            <a:spLocks noGrp="1"/>
          </p:cNvSpPr>
          <p:nvPr>
            <p:ph type="title"/>
          </p:nvPr>
        </p:nvSpPr>
        <p:spPr/>
        <p:txBody>
          <a:bodyPr/>
          <a:lstStyle/>
          <a:p>
            <a:r>
              <a:rPr lang="en-US" dirty="0"/>
              <a:t>Public Policy</a:t>
            </a:r>
          </a:p>
        </p:txBody>
      </p:sp>
      <p:sp>
        <p:nvSpPr>
          <p:cNvPr id="3" name="Text Placeholder 2">
            <a:extLst>
              <a:ext uri="{FF2B5EF4-FFF2-40B4-BE49-F238E27FC236}">
                <a16:creationId xmlns:a16="http://schemas.microsoft.com/office/drawing/2014/main" id="{50917F4F-9008-48AC-84F1-25D55B1CAB17}"/>
              </a:ext>
            </a:extLst>
          </p:cNvPr>
          <p:cNvSpPr>
            <a:spLocks noGrp="1"/>
          </p:cNvSpPr>
          <p:nvPr>
            <p:ph type="body" sz="quarter" idx="10"/>
          </p:nvPr>
        </p:nvSpPr>
        <p:spPr>
          <a:xfrm>
            <a:off x="611769" y="1371600"/>
            <a:ext cx="8305800" cy="6033988"/>
          </a:xfrm>
        </p:spPr>
        <p:txBody>
          <a:bodyPr/>
          <a:lstStyle/>
          <a:p>
            <a:pPr marL="457200" indent="-457200">
              <a:buFont typeface="Arial" panose="020B0604020202020204" pitchFamily="34" charset="0"/>
              <a:buChar char="•"/>
            </a:pPr>
            <a:endParaRPr lang="en-US" dirty="0"/>
          </a:p>
          <a:p>
            <a:pPr marL="457200" indent="-346075">
              <a:spcAft>
                <a:spcPts val="1200"/>
              </a:spcAft>
              <a:buClr>
                <a:srgbClr val="FF0000"/>
              </a:buClr>
              <a:buFont typeface="Wingdings" panose="05000000000000000000" pitchFamily="2" charset="2"/>
              <a:buChar char="§"/>
            </a:pPr>
            <a:r>
              <a:rPr lang="en-US" dirty="0"/>
              <a:t>Public policies are policies formulated </a:t>
            </a:r>
            <a:br>
              <a:rPr lang="en-US" dirty="0"/>
            </a:br>
            <a:r>
              <a:rPr lang="en-US" dirty="0"/>
              <a:t>at any level of government </a:t>
            </a:r>
          </a:p>
          <a:p>
            <a:pPr marL="914400" lvl="1" indent="-346075">
              <a:spcAft>
                <a:spcPts val="2400"/>
              </a:spcAft>
              <a:buClr>
                <a:srgbClr val="FF0000"/>
              </a:buClr>
              <a:buSzPct val="115000"/>
              <a:buFont typeface="Arial" panose="020B0604020202020204" pitchFamily="34" charset="0"/>
              <a:buChar char="•"/>
            </a:pPr>
            <a:r>
              <a:rPr lang="en-US" sz="2600" dirty="0"/>
              <a:t>Universal or targeted</a:t>
            </a:r>
          </a:p>
          <a:p>
            <a:pPr marL="457200" indent="-346075">
              <a:spcAft>
                <a:spcPts val="600"/>
              </a:spcAft>
              <a:buClr>
                <a:srgbClr val="FF0000"/>
              </a:buClr>
              <a:buFont typeface="Wingdings" panose="05000000000000000000" pitchFamily="2" charset="2"/>
              <a:buChar char="§"/>
            </a:pPr>
            <a:r>
              <a:rPr lang="en-US" dirty="0"/>
              <a:t>Examples</a:t>
            </a:r>
          </a:p>
          <a:p>
            <a:pPr marL="914400" lvl="1" indent="-346075">
              <a:spcAft>
                <a:spcPts val="600"/>
              </a:spcAft>
              <a:buClr>
                <a:srgbClr val="FF0000"/>
              </a:buClr>
              <a:buSzPct val="115000"/>
              <a:buFont typeface="Arial" panose="020B0604020202020204" pitchFamily="34" charset="0"/>
              <a:buChar char="•"/>
            </a:pPr>
            <a:r>
              <a:rPr lang="en-US" sz="2600" dirty="0"/>
              <a:t>Economic policy</a:t>
            </a:r>
          </a:p>
          <a:p>
            <a:pPr marL="914400" lvl="1" indent="-346075">
              <a:spcAft>
                <a:spcPts val="600"/>
              </a:spcAft>
              <a:buClr>
                <a:srgbClr val="FF0000"/>
              </a:buClr>
              <a:buSzPct val="115000"/>
              <a:buFont typeface="Arial" panose="020B0604020202020204" pitchFamily="34" charset="0"/>
              <a:buChar char="•"/>
            </a:pPr>
            <a:r>
              <a:rPr lang="en-US" sz="2600" dirty="0"/>
              <a:t>Agricultural policy</a:t>
            </a:r>
          </a:p>
          <a:p>
            <a:pPr marL="914400" lvl="1" indent="-346075">
              <a:spcAft>
                <a:spcPts val="600"/>
              </a:spcAft>
              <a:buClr>
                <a:srgbClr val="FF0000"/>
              </a:buClr>
              <a:buSzPct val="115000"/>
              <a:buFont typeface="Arial" panose="020B0604020202020204" pitchFamily="34" charset="0"/>
              <a:buChar char="•"/>
            </a:pPr>
            <a:r>
              <a:rPr lang="en-US" sz="2600" dirty="0"/>
              <a:t>Health policy</a:t>
            </a:r>
          </a:p>
          <a:p>
            <a:pPr marL="1371600" lvl="2" indent="-346075">
              <a:spcAft>
                <a:spcPts val="600"/>
              </a:spcAft>
              <a:buClr>
                <a:srgbClr val="FF0000"/>
              </a:buClr>
              <a:buSzPct val="75000"/>
              <a:buFont typeface="Courier New" panose="02070309020205020404" pitchFamily="49" charset="0"/>
              <a:buChar char="o"/>
            </a:pPr>
            <a:r>
              <a:rPr lang="en-US" sz="2400" dirty="0"/>
              <a:t>Covers courses of action and inaction that affect the set of institutions, organizations, services, and funding arrangements of </a:t>
            </a:r>
            <a:br>
              <a:rPr lang="en-US" sz="2400" dirty="0"/>
            </a:br>
            <a:r>
              <a:rPr lang="en-US" sz="2400" dirty="0"/>
              <a:t>the health care system</a:t>
            </a:r>
          </a:p>
          <a:p>
            <a:pPr lvl="2"/>
            <a:endParaRPr lang="en-US" dirty="0"/>
          </a:p>
          <a:p>
            <a:pPr marL="914400" lvl="1"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2205804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771E3-ADA7-40F0-9F0A-A6F281E0A071}"/>
              </a:ext>
            </a:extLst>
          </p:cNvPr>
          <p:cNvSpPr>
            <a:spLocks noGrp="1"/>
          </p:cNvSpPr>
          <p:nvPr>
            <p:ph type="title"/>
          </p:nvPr>
        </p:nvSpPr>
        <p:spPr>
          <a:xfrm>
            <a:off x="611768" y="366812"/>
            <a:ext cx="9294231" cy="1143000"/>
          </a:xfrm>
        </p:spPr>
        <p:txBody>
          <a:bodyPr/>
          <a:lstStyle/>
          <a:p>
            <a:r>
              <a:rPr lang="en-US" dirty="0"/>
              <a:t>Why Health Policy is Important</a:t>
            </a:r>
          </a:p>
        </p:txBody>
      </p:sp>
      <p:sp>
        <p:nvSpPr>
          <p:cNvPr id="3" name="Text Placeholder 2">
            <a:extLst>
              <a:ext uri="{FF2B5EF4-FFF2-40B4-BE49-F238E27FC236}">
                <a16:creationId xmlns:a16="http://schemas.microsoft.com/office/drawing/2014/main" id="{A7EBE99F-6713-4067-8908-BA3E60B5BCB3}"/>
              </a:ext>
            </a:extLst>
          </p:cNvPr>
          <p:cNvSpPr>
            <a:spLocks noGrp="1"/>
          </p:cNvSpPr>
          <p:nvPr>
            <p:ph type="body" sz="quarter" idx="10"/>
          </p:nvPr>
        </p:nvSpPr>
        <p:spPr>
          <a:xfrm>
            <a:off x="876299" y="1676400"/>
            <a:ext cx="9029699" cy="5867400"/>
          </a:xfrm>
        </p:spPr>
        <p:txBody>
          <a:bodyPr/>
          <a:lstStyle/>
          <a:p>
            <a:pPr marL="514350" indent="-514350">
              <a:spcAft>
                <a:spcPts val="1200"/>
              </a:spcAft>
              <a:buFont typeface="+mj-lt"/>
              <a:buAutoNum type="arabicPeriod"/>
            </a:pPr>
            <a:r>
              <a:rPr lang="en-US" sz="3200" dirty="0"/>
              <a:t>Create common vision</a:t>
            </a:r>
          </a:p>
          <a:p>
            <a:pPr marL="514350" indent="-514350">
              <a:spcAft>
                <a:spcPts val="1200"/>
              </a:spcAft>
              <a:buFont typeface="+mj-lt"/>
              <a:buAutoNum type="arabicPeriod"/>
            </a:pPr>
            <a:r>
              <a:rPr lang="en-US" sz="3200" dirty="0"/>
              <a:t>Establish authority to act</a:t>
            </a:r>
          </a:p>
          <a:p>
            <a:pPr marL="514350" indent="-514350">
              <a:spcAft>
                <a:spcPts val="1200"/>
              </a:spcAft>
              <a:buFont typeface="+mj-lt"/>
              <a:buAutoNum type="arabicPeriod"/>
            </a:pPr>
            <a:r>
              <a:rPr lang="en-US" sz="3200" dirty="0"/>
              <a:t>Legitimize programs</a:t>
            </a:r>
          </a:p>
          <a:p>
            <a:pPr marL="514350" indent="-514350">
              <a:spcAft>
                <a:spcPts val="1200"/>
              </a:spcAft>
              <a:buFont typeface="+mj-lt"/>
              <a:buAutoNum type="arabicPeriod"/>
            </a:pPr>
            <a:r>
              <a:rPr lang="en-US" sz="3200" dirty="0"/>
              <a:t>Guide action plans</a:t>
            </a:r>
          </a:p>
          <a:p>
            <a:pPr marL="514350" indent="-514350">
              <a:spcAft>
                <a:spcPts val="1200"/>
              </a:spcAft>
              <a:buFont typeface="+mj-lt"/>
              <a:buAutoNum type="arabicPeriod"/>
            </a:pPr>
            <a:r>
              <a:rPr lang="en-US" sz="3200" dirty="0"/>
              <a:t>Provide basis for resource mobilization</a:t>
            </a:r>
          </a:p>
          <a:p>
            <a:pPr marL="514350" indent="-514350">
              <a:spcAft>
                <a:spcPts val="1200"/>
              </a:spcAft>
              <a:buFont typeface="+mj-lt"/>
              <a:buAutoNum type="arabicPeriod"/>
            </a:pPr>
            <a:r>
              <a:rPr lang="en-US" sz="3200" dirty="0"/>
              <a:t>Provides framework for governance </a:t>
            </a:r>
            <a:br>
              <a:rPr lang="en-US" sz="3200" dirty="0"/>
            </a:br>
            <a:r>
              <a:rPr lang="en-US" sz="3200" dirty="0"/>
              <a:t>and monitoring</a:t>
            </a:r>
          </a:p>
          <a:p>
            <a:pPr marL="514350" indent="-514350">
              <a:spcAft>
                <a:spcPts val="1200"/>
              </a:spcAft>
              <a:buFont typeface="+mj-lt"/>
              <a:buAutoNum type="arabicPeriod"/>
            </a:pPr>
            <a:r>
              <a:rPr lang="en-US" sz="3200" dirty="0"/>
              <a:t>Set framework for program evaluation</a:t>
            </a:r>
          </a:p>
          <a:p>
            <a:pPr marL="514350" indent="-514350">
              <a:spcAft>
                <a:spcPts val="900"/>
              </a:spcAft>
              <a:buFont typeface="+mj-lt"/>
              <a:buAutoNum type="arabicPeriod"/>
            </a:pPr>
            <a:r>
              <a:rPr lang="en-US" sz="3200" dirty="0"/>
              <a:t>Provide basis for further action</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254433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1D510-93EB-4D6C-916E-72DA3194DA40}"/>
              </a:ext>
            </a:extLst>
          </p:cNvPr>
          <p:cNvSpPr>
            <a:spLocks noGrp="1"/>
          </p:cNvSpPr>
          <p:nvPr>
            <p:ph type="title"/>
          </p:nvPr>
        </p:nvSpPr>
        <p:spPr/>
        <p:txBody>
          <a:bodyPr/>
          <a:lstStyle/>
          <a:p>
            <a:r>
              <a:rPr lang="en-US" dirty="0"/>
              <a:t>Policy and Public Health</a:t>
            </a:r>
          </a:p>
        </p:txBody>
      </p:sp>
      <p:sp>
        <p:nvSpPr>
          <p:cNvPr id="3" name="Text Placeholder 2">
            <a:extLst>
              <a:ext uri="{FF2B5EF4-FFF2-40B4-BE49-F238E27FC236}">
                <a16:creationId xmlns:a16="http://schemas.microsoft.com/office/drawing/2014/main" id="{0F4EE8BD-7CAF-43FE-A46D-7C90E0A90B66}"/>
              </a:ext>
            </a:extLst>
          </p:cNvPr>
          <p:cNvSpPr>
            <a:spLocks noGrp="1"/>
          </p:cNvSpPr>
          <p:nvPr>
            <p:ph type="body" sz="quarter" idx="10"/>
          </p:nvPr>
        </p:nvSpPr>
        <p:spPr>
          <a:xfrm>
            <a:off x="611769" y="1447800"/>
            <a:ext cx="9294231" cy="6172200"/>
          </a:xfrm>
        </p:spPr>
        <p:txBody>
          <a:bodyPr/>
          <a:lstStyle/>
          <a:p>
            <a:pPr>
              <a:spcAft>
                <a:spcPts val="600"/>
              </a:spcAft>
            </a:pPr>
            <a:r>
              <a:rPr lang="en-US" b="1" dirty="0"/>
              <a:t>Policies are the underpinnings that affect every aspect of the implementation of public health services (programs). They determine: </a:t>
            </a:r>
          </a:p>
          <a:p>
            <a:pPr marL="741363" indent="-514350">
              <a:spcAft>
                <a:spcPts val="400"/>
              </a:spcAft>
              <a:buFont typeface="+mj-lt"/>
              <a:buAutoNum type="arabicPeriod"/>
            </a:pPr>
            <a:r>
              <a:rPr lang="en-US" dirty="0"/>
              <a:t>Which services will be available?</a:t>
            </a:r>
          </a:p>
          <a:p>
            <a:pPr marL="741363" indent="-514350">
              <a:spcAft>
                <a:spcPts val="400"/>
              </a:spcAft>
              <a:buFont typeface="+mj-lt"/>
              <a:buAutoNum type="arabicPeriod"/>
            </a:pPr>
            <a:r>
              <a:rPr lang="en-US" dirty="0"/>
              <a:t>How will implementation be monitored?</a:t>
            </a:r>
          </a:p>
          <a:p>
            <a:pPr marL="741363" indent="-514350">
              <a:spcAft>
                <a:spcPts val="400"/>
              </a:spcAft>
              <a:buFont typeface="+mj-lt"/>
              <a:buAutoNum type="arabicPeriod"/>
            </a:pPr>
            <a:r>
              <a:rPr lang="en-US" dirty="0"/>
              <a:t>What governance is necessary for sustainability?</a:t>
            </a:r>
          </a:p>
          <a:p>
            <a:pPr marL="741363" indent="-514350">
              <a:spcAft>
                <a:spcPts val="400"/>
              </a:spcAft>
              <a:buFont typeface="+mj-lt"/>
              <a:buAutoNum type="arabicPeriod"/>
            </a:pPr>
            <a:r>
              <a:rPr lang="en-US" dirty="0"/>
              <a:t>How many resources/how much public funding will be available?</a:t>
            </a:r>
          </a:p>
          <a:p>
            <a:pPr marL="741363" indent="-514350">
              <a:spcAft>
                <a:spcPts val="400"/>
              </a:spcAft>
              <a:buFont typeface="+mj-lt"/>
              <a:buAutoNum type="arabicPeriod"/>
            </a:pPr>
            <a:r>
              <a:rPr lang="en-US" dirty="0"/>
              <a:t>When, where, and under what conditions will services be available?</a:t>
            </a:r>
          </a:p>
          <a:p>
            <a:pPr marL="741363" indent="-514350">
              <a:spcAft>
                <a:spcPts val="400"/>
              </a:spcAft>
              <a:buFont typeface="+mj-lt"/>
              <a:buAutoNum type="arabicPeriod"/>
            </a:pPr>
            <a:r>
              <a:rPr lang="en-US" dirty="0"/>
              <a:t>Who can provide them?</a:t>
            </a:r>
          </a:p>
          <a:p>
            <a:pPr marL="741363" indent="-514350">
              <a:spcAft>
                <a:spcPts val="400"/>
              </a:spcAft>
              <a:buFont typeface="+mj-lt"/>
              <a:buAutoNum type="arabicPeriod"/>
            </a:pPr>
            <a:r>
              <a:rPr lang="en-US" dirty="0"/>
              <a:t>Who is eligible to receive them?</a:t>
            </a:r>
          </a:p>
          <a:p>
            <a:pPr marL="741363" indent="-514350">
              <a:buFont typeface="+mj-lt"/>
              <a:buAutoNum type="arabicPeriod"/>
            </a:pPr>
            <a:r>
              <a:rPr lang="en-US" dirty="0"/>
              <a:t>How will private sector services be regulated? </a:t>
            </a:r>
          </a:p>
          <a:p>
            <a:pPr marL="514350" indent="-514350">
              <a:buFont typeface="+mj-lt"/>
              <a:buAutoNum type="arabicPeriod"/>
            </a:pPr>
            <a:endParaRPr lang="en-US" dirty="0"/>
          </a:p>
        </p:txBody>
      </p:sp>
    </p:spTree>
    <p:extLst>
      <p:ext uri="{BB962C8B-B14F-4D97-AF65-F5344CB8AC3E}">
        <p14:creationId xmlns:p14="http://schemas.microsoft.com/office/powerpoint/2010/main" val="199001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295A9-1E9F-4E4F-A29A-54A41C135CE8}"/>
              </a:ext>
            </a:extLst>
          </p:cNvPr>
          <p:cNvSpPr>
            <a:spLocks noGrp="1"/>
          </p:cNvSpPr>
          <p:nvPr>
            <p:ph type="title"/>
          </p:nvPr>
        </p:nvSpPr>
        <p:spPr/>
        <p:txBody>
          <a:bodyPr/>
          <a:lstStyle/>
          <a:p>
            <a:r>
              <a:rPr lang="en-US" dirty="0"/>
              <a:t>Policy Cycle</a:t>
            </a:r>
          </a:p>
        </p:txBody>
      </p:sp>
      <p:sp>
        <p:nvSpPr>
          <p:cNvPr id="3" name="Text Placeholder 2">
            <a:extLst>
              <a:ext uri="{FF2B5EF4-FFF2-40B4-BE49-F238E27FC236}">
                <a16:creationId xmlns:a16="http://schemas.microsoft.com/office/drawing/2014/main" id="{133D4591-604F-4137-B471-3A5770994B59}"/>
              </a:ext>
            </a:extLst>
          </p:cNvPr>
          <p:cNvSpPr>
            <a:spLocks noGrp="1"/>
          </p:cNvSpPr>
          <p:nvPr>
            <p:ph type="body" sz="quarter" idx="10"/>
          </p:nvPr>
        </p:nvSpPr>
        <p:spPr/>
        <p:txBody>
          <a:bodyPr/>
          <a:lstStyle/>
          <a:p>
            <a:endParaRPr lang="en-US"/>
          </a:p>
        </p:txBody>
      </p:sp>
      <p:graphicFrame>
        <p:nvGraphicFramePr>
          <p:cNvPr id="6" name="Content Placeholder 3">
            <a:extLst>
              <a:ext uri="{FF2B5EF4-FFF2-40B4-BE49-F238E27FC236}">
                <a16:creationId xmlns:a16="http://schemas.microsoft.com/office/drawing/2014/main" id="{D1A8959E-9539-42A3-9BCF-AF2E934D6654}"/>
              </a:ext>
            </a:extLst>
          </p:cNvPr>
          <p:cNvGraphicFramePr>
            <a:graphicFrameLocks/>
          </p:cNvGraphicFramePr>
          <p:nvPr>
            <p:extLst>
              <p:ext uri="{D42A27DB-BD31-4B8C-83A1-F6EECF244321}">
                <p14:modId xmlns:p14="http://schemas.microsoft.com/office/powerpoint/2010/main" val="1390225446"/>
              </p:ext>
            </p:extLst>
          </p:nvPr>
        </p:nvGraphicFramePr>
        <p:xfrm>
          <a:off x="-457200" y="228600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2531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FF528-C58F-4112-A104-3C67FAD6A232}"/>
              </a:ext>
            </a:extLst>
          </p:cNvPr>
          <p:cNvSpPr>
            <a:spLocks noGrp="1"/>
          </p:cNvSpPr>
          <p:nvPr>
            <p:ph type="title"/>
          </p:nvPr>
        </p:nvSpPr>
        <p:spPr/>
        <p:txBody>
          <a:bodyPr/>
          <a:lstStyle/>
          <a:p>
            <a:r>
              <a:rPr lang="en-US" dirty="0"/>
              <a:t>Evidence</a:t>
            </a:r>
          </a:p>
        </p:txBody>
      </p:sp>
      <p:sp>
        <p:nvSpPr>
          <p:cNvPr id="3" name="Text Placeholder 2">
            <a:extLst>
              <a:ext uri="{FF2B5EF4-FFF2-40B4-BE49-F238E27FC236}">
                <a16:creationId xmlns:a16="http://schemas.microsoft.com/office/drawing/2014/main" id="{75E57E35-668D-49F2-9E6B-5F62E202BB13}"/>
              </a:ext>
            </a:extLst>
          </p:cNvPr>
          <p:cNvSpPr>
            <a:spLocks noGrp="1"/>
          </p:cNvSpPr>
          <p:nvPr>
            <p:ph type="body" sz="quarter" idx="10"/>
          </p:nvPr>
        </p:nvSpPr>
        <p:spPr>
          <a:xfrm>
            <a:off x="876300" y="2743200"/>
            <a:ext cx="8305800" cy="2590800"/>
          </a:xfrm>
        </p:spPr>
        <p:txBody>
          <a:bodyPr/>
          <a:lstStyle/>
          <a:p>
            <a:pPr marL="457200" indent="-457200">
              <a:spcAft>
                <a:spcPts val="1800"/>
              </a:spcAft>
              <a:buClr>
                <a:srgbClr val="FF0000"/>
              </a:buClr>
              <a:buFont typeface="Wingdings" panose="05000000000000000000" pitchFamily="2" charset="2"/>
              <a:buChar char="§"/>
            </a:pPr>
            <a:r>
              <a:rPr lang="en-US" sz="3200" dirty="0"/>
              <a:t>What is evidence? </a:t>
            </a:r>
          </a:p>
          <a:p>
            <a:pPr marL="457200" indent="-457200">
              <a:spcAft>
                <a:spcPts val="1800"/>
              </a:spcAft>
              <a:buClr>
                <a:srgbClr val="FF0000"/>
              </a:buClr>
              <a:buFont typeface="Wingdings" panose="05000000000000000000" pitchFamily="2" charset="2"/>
              <a:buChar char="§"/>
            </a:pPr>
            <a:r>
              <a:rPr lang="en-US" sz="3200" dirty="0"/>
              <a:t>What is the role of evidence in policy? </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909559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Arrow Connector 11">
            <a:extLst>
              <a:ext uri="{FF2B5EF4-FFF2-40B4-BE49-F238E27FC236}">
                <a16:creationId xmlns:a16="http://schemas.microsoft.com/office/drawing/2014/main" id="{199B82BB-9C0B-4185-9B99-1C5AE44DA72D}"/>
              </a:ext>
            </a:extLst>
          </p:cNvPr>
          <p:cNvCxnSpPr>
            <a:cxnSpLocks/>
          </p:cNvCxnSpPr>
          <p:nvPr/>
        </p:nvCxnSpPr>
        <p:spPr>
          <a:xfrm flipV="1">
            <a:off x="4495800" y="5029200"/>
            <a:ext cx="152400" cy="53340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8" name="Straight Arrow Connector 7">
            <a:extLst>
              <a:ext uri="{FF2B5EF4-FFF2-40B4-BE49-F238E27FC236}">
                <a16:creationId xmlns:a16="http://schemas.microsoft.com/office/drawing/2014/main" id="{319CF214-0A35-40C0-BB4D-B91D1CCDD048}"/>
              </a:ext>
            </a:extLst>
          </p:cNvPr>
          <p:cNvCxnSpPr>
            <a:cxnSpLocks/>
          </p:cNvCxnSpPr>
          <p:nvPr/>
        </p:nvCxnSpPr>
        <p:spPr>
          <a:xfrm flipV="1">
            <a:off x="1676400" y="4615237"/>
            <a:ext cx="531377" cy="79496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 name="Title 1">
            <a:extLst>
              <a:ext uri="{FF2B5EF4-FFF2-40B4-BE49-F238E27FC236}">
                <a16:creationId xmlns:a16="http://schemas.microsoft.com/office/drawing/2014/main" id="{8CA295A9-1E9F-4E4F-A29A-54A41C135CE8}"/>
              </a:ext>
            </a:extLst>
          </p:cNvPr>
          <p:cNvSpPr>
            <a:spLocks noGrp="1"/>
          </p:cNvSpPr>
          <p:nvPr>
            <p:ph type="title"/>
          </p:nvPr>
        </p:nvSpPr>
        <p:spPr/>
        <p:txBody>
          <a:bodyPr/>
          <a:lstStyle/>
          <a:p>
            <a:r>
              <a:rPr lang="en-US" dirty="0"/>
              <a:t>Phases in the Policy Cycle</a:t>
            </a:r>
          </a:p>
        </p:txBody>
      </p:sp>
      <p:graphicFrame>
        <p:nvGraphicFramePr>
          <p:cNvPr id="6" name="Content Placeholder 3">
            <a:extLst>
              <a:ext uri="{FF2B5EF4-FFF2-40B4-BE49-F238E27FC236}">
                <a16:creationId xmlns:a16="http://schemas.microsoft.com/office/drawing/2014/main" id="{D1A8959E-9539-42A3-9BCF-AF2E934D6654}"/>
              </a:ext>
            </a:extLst>
          </p:cNvPr>
          <p:cNvGraphicFramePr>
            <a:graphicFrameLocks/>
          </p:cNvGraphicFramePr>
          <p:nvPr>
            <p:extLst>
              <p:ext uri="{D42A27DB-BD31-4B8C-83A1-F6EECF244321}">
                <p14:modId xmlns:p14="http://schemas.microsoft.com/office/powerpoint/2010/main" val="3055489522"/>
              </p:ext>
            </p:extLst>
          </p:nvPr>
        </p:nvGraphicFramePr>
        <p:xfrm>
          <a:off x="-457200" y="4310541"/>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8A4A8F25-ABDD-4450-BE0B-AE5C36D4F275}"/>
              </a:ext>
            </a:extLst>
          </p:cNvPr>
          <p:cNvSpPr/>
          <p:nvPr/>
        </p:nvSpPr>
        <p:spPr>
          <a:xfrm>
            <a:off x="2219241" y="1509812"/>
            <a:ext cx="7620000" cy="351938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spcAft>
                <a:spcPts val="600"/>
              </a:spcAft>
            </a:pPr>
            <a:r>
              <a:rPr lang="en-US" sz="2000" b="1" dirty="0">
                <a:latin typeface="Century Gothic" panose="020B0502020202020204" pitchFamily="34" charset="0"/>
              </a:rPr>
              <a:t>Policy agenda</a:t>
            </a:r>
            <a:r>
              <a:rPr lang="en-US" sz="2000" dirty="0">
                <a:latin typeface="Century Gothic" panose="020B0502020202020204" pitchFamily="34" charset="0"/>
              </a:rPr>
              <a:t>: The list of issues to which an organization is  giving serious attention at any one time with a view of taking some sort of action.</a:t>
            </a:r>
          </a:p>
          <a:p>
            <a:r>
              <a:rPr lang="en-US" sz="2000" b="1" dirty="0">
                <a:latin typeface="Century Gothic" panose="020B0502020202020204" pitchFamily="34" charset="0"/>
              </a:rPr>
              <a:t>Agenda setting</a:t>
            </a:r>
            <a:r>
              <a:rPr lang="en-US" sz="2000" dirty="0">
                <a:latin typeface="Century Gothic" panose="020B0502020202020204" pitchFamily="34" charset="0"/>
              </a:rPr>
              <a:t>: The process by which certain issues came onto the policy agenda from the larger number of issues potentially worthy of attention by policymakers.</a:t>
            </a:r>
          </a:p>
          <a:p>
            <a:pPr>
              <a:spcBef>
                <a:spcPts val="600"/>
              </a:spcBef>
            </a:pPr>
            <a:r>
              <a:rPr lang="en-US" sz="2000" b="1" dirty="0">
                <a:latin typeface="Century Gothic" panose="020B0502020202020204" pitchFamily="34" charset="0"/>
              </a:rPr>
              <a:t>Hall model:</a:t>
            </a:r>
          </a:p>
          <a:p>
            <a:pPr marL="395288" lvl="1" indent="-284163">
              <a:buClr>
                <a:srgbClr val="FF0000"/>
              </a:buClr>
              <a:buFont typeface="Wingdings" panose="05000000000000000000" pitchFamily="2" charset="2"/>
              <a:buChar char="§"/>
            </a:pPr>
            <a:r>
              <a:rPr lang="en-US" sz="2000" dirty="0">
                <a:latin typeface="Century Gothic" panose="020B0502020202020204" pitchFamily="34" charset="0"/>
              </a:rPr>
              <a:t>Legitimacy</a:t>
            </a:r>
          </a:p>
          <a:p>
            <a:pPr marL="395288" lvl="1" indent="-284163">
              <a:buClr>
                <a:srgbClr val="FF0000"/>
              </a:buClr>
              <a:buFont typeface="Wingdings" panose="05000000000000000000" pitchFamily="2" charset="2"/>
              <a:buChar char="§"/>
            </a:pPr>
            <a:r>
              <a:rPr lang="en-US" sz="2000" dirty="0">
                <a:latin typeface="Century Gothic" panose="020B0502020202020204" pitchFamily="34" charset="0"/>
              </a:rPr>
              <a:t>Feasibility </a:t>
            </a:r>
          </a:p>
          <a:p>
            <a:pPr marL="395288" lvl="1" indent="-284163">
              <a:buClr>
                <a:srgbClr val="FF0000"/>
              </a:buClr>
              <a:buFont typeface="Wingdings" panose="05000000000000000000" pitchFamily="2" charset="2"/>
              <a:buChar char="§"/>
            </a:pPr>
            <a:r>
              <a:rPr lang="en-US" sz="2000" dirty="0">
                <a:latin typeface="Century Gothic" panose="020B0502020202020204" pitchFamily="34" charset="0"/>
              </a:rPr>
              <a:t>Support</a:t>
            </a:r>
          </a:p>
        </p:txBody>
      </p:sp>
      <p:sp>
        <p:nvSpPr>
          <p:cNvPr id="11" name="Rectangle 10">
            <a:extLst>
              <a:ext uri="{FF2B5EF4-FFF2-40B4-BE49-F238E27FC236}">
                <a16:creationId xmlns:a16="http://schemas.microsoft.com/office/drawing/2014/main" id="{2C493F2F-7440-4410-929D-14E48389FB2D}"/>
              </a:ext>
            </a:extLst>
          </p:cNvPr>
          <p:cNvSpPr/>
          <p:nvPr/>
        </p:nvSpPr>
        <p:spPr>
          <a:xfrm>
            <a:off x="2207777" y="1509812"/>
            <a:ext cx="7620000" cy="351938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2400" b="1" dirty="0">
                <a:latin typeface="Century Gothic" panose="020B0502020202020204" pitchFamily="34" charset="0"/>
              </a:rPr>
              <a:t>Policy formulation: </a:t>
            </a:r>
          </a:p>
          <a:p>
            <a:pPr marL="457200" indent="-346075">
              <a:spcAft>
                <a:spcPts val="600"/>
              </a:spcAft>
              <a:buClr>
                <a:srgbClr val="FF0000"/>
              </a:buClr>
              <a:buFont typeface="Wingdings" panose="05000000000000000000" pitchFamily="2" charset="2"/>
              <a:buChar char="§"/>
            </a:pPr>
            <a:r>
              <a:rPr lang="en-US" sz="2400" dirty="0">
                <a:latin typeface="Century Gothic" panose="020B0502020202020204" pitchFamily="34" charset="0"/>
              </a:rPr>
              <a:t>Problem identification</a:t>
            </a:r>
          </a:p>
          <a:p>
            <a:pPr marL="457200" indent="-346075">
              <a:spcAft>
                <a:spcPts val="1200"/>
              </a:spcAft>
              <a:buClr>
                <a:srgbClr val="FF0000"/>
              </a:buClr>
              <a:buFont typeface="Wingdings" panose="05000000000000000000" pitchFamily="2" charset="2"/>
              <a:buChar char="§"/>
            </a:pPr>
            <a:r>
              <a:rPr lang="en-US" sz="2400" dirty="0">
                <a:latin typeface="Century Gothic" panose="020B0502020202020204" pitchFamily="34" charset="0"/>
              </a:rPr>
              <a:t>Design – developing solutions and setting goals </a:t>
            </a:r>
          </a:p>
          <a:p>
            <a:pPr marL="457200" indent="-346075">
              <a:spcAft>
                <a:spcPts val="600"/>
              </a:spcAft>
              <a:buClr>
                <a:srgbClr val="FF0000"/>
              </a:buClr>
              <a:buFont typeface="Wingdings" panose="05000000000000000000" pitchFamily="2" charset="2"/>
              <a:buChar char="§"/>
            </a:pPr>
            <a:r>
              <a:rPr lang="en-US" sz="2400" dirty="0">
                <a:latin typeface="Century Gothic" panose="020B0502020202020204" pitchFamily="34" charset="0"/>
              </a:rPr>
              <a:t>Dialogue/negotiations</a:t>
            </a:r>
          </a:p>
          <a:p>
            <a:pPr marL="457200" indent="-346075">
              <a:buClr>
                <a:srgbClr val="FF0000"/>
              </a:buClr>
              <a:buFont typeface="Wingdings" panose="05000000000000000000" pitchFamily="2" charset="2"/>
              <a:buChar char="§"/>
            </a:pPr>
            <a:r>
              <a:rPr lang="en-US" sz="2400" dirty="0">
                <a:latin typeface="Century Gothic" panose="020B0502020202020204" pitchFamily="34" charset="0"/>
              </a:rPr>
              <a:t>Transparent or non-transparent</a:t>
            </a:r>
          </a:p>
          <a:p>
            <a:endParaRPr lang="en-US" sz="2400" b="1" dirty="0">
              <a:latin typeface="Century Gothic" panose="020B0502020202020204" pitchFamily="34" charset="0"/>
            </a:endParaRPr>
          </a:p>
          <a:p>
            <a:r>
              <a:rPr lang="en-US" sz="2400" b="1" dirty="0">
                <a:latin typeface="Century Gothic" panose="020B0502020202020204" pitchFamily="34" charset="0"/>
              </a:rPr>
              <a:t>Incentives for actors</a:t>
            </a:r>
            <a:r>
              <a:rPr lang="en-US" sz="2400" dirty="0">
                <a:latin typeface="Century Gothic" panose="020B0502020202020204" pitchFamily="34" charset="0"/>
              </a:rPr>
              <a:t>: patronage, public interest, transcendence of management</a:t>
            </a:r>
          </a:p>
        </p:txBody>
      </p:sp>
    </p:spTree>
    <p:extLst>
      <p:ext uri="{BB962C8B-B14F-4D97-AF65-F5344CB8AC3E}">
        <p14:creationId xmlns:p14="http://schemas.microsoft.com/office/powerpoint/2010/main" val="3542110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6">
                                            <p:graphicEl>
                                              <a:dgm id="{3ED612F3-3645-4C91-9236-7A35AFB09608}"/>
                                            </p:graphicEl>
                                          </p:spTgt>
                                        </p:tgtEl>
                                        <p:attrNameLst>
                                          <p:attrName>style.color</p:attrName>
                                        </p:attrNameLst>
                                      </p:cBhvr>
                                      <p:to>
                                        <a:schemeClr val="accent2"/>
                                      </p:to>
                                    </p:animClr>
                                    <p:animClr clrSpc="rgb" dir="cw">
                                      <p:cBhvr>
                                        <p:cTn id="7" dur="500" fill="hold"/>
                                        <p:tgtEl>
                                          <p:spTgt spid="6">
                                            <p:graphicEl>
                                              <a:dgm id="{3ED612F3-3645-4C91-9236-7A35AFB09608}"/>
                                            </p:graphicEl>
                                          </p:spTgt>
                                        </p:tgtEl>
                                        <p:attrNameLst>
                                          <p:attrName>fillcolor</p:attrName>
                                        </p:attrNameLst>
                                      </p:cBhvr>
                                      <p:to>
                                        <a:schemeClr val="accent2"/>
                                      </p:to>
                                    </p:animClr>
                                    <p:set>
                                      <p:cBhvr>
                                        <p:cTn id="8" dur="500" fill="hold"/>
                                        <p:tgtEl>
                                          <p:spTgt spid="6">
                                            <p:graphicEl>
                                              <a:dgm id="{3ED612F3-3645-4C91-9236-7A35AFB09608}"/>
                                            </p:graphicEl>
                                          </p:spTgt>
                                        </p:tgtEl>
                                        <p:attrNameLst>
                                          <p:attrName>fill.type</p:attrName>
                                        </p:attrNameLst>
                                      </p:cBhvr>
                                      <p:to>
                                        <p:strVal val="solid"/>
                                      </p:to>
                                    </p:set>
                                    <p:set>
                                      <p:cBhvr>
                                        <p:cTn id="9" dur="500" fill="hold"/>
                                        <p:tgtEl>
                                          <p:spTgt spid="6">
                                            <p:graphicEl>
                                              <a:dgm id="{3ED612F3-3645-4C91-9236-7A35AFB09608}"/>
                                            </p:graphic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6">
                                            <p:graphicEl>
                                              <a:dgm id="{A422EFEF-0E3B-475C-A8C5-CEFDB17F230C}"/>
                                            </p:graphicEl>
                                          </p:spTgt>
                                        </p:tgtEl>
                                        <p:attrNameLst>
                                          <p:attrName>style.color</p:attrName>
                                        </p:attrNameLst>
                                      </p:cBhvr>
                                      <p:to>
                                        <a:schemeClr val="accent2"/>
                                      </p:to>
                                    </p:animClr>
                                    <p:animClr clrSpc="rgb" dir="cw">
                                      <p:cBhvr>
                                        <p:cTn id="12" dur="500" fill="hold"/>
                                        <p:tgtEl>
                                          <p:spTgt spid="6">
                                            <p:graphicEl>
                                              <a:dgm id="{A422EFEF-0E3B-475C-A8C5-CEFDB17F230C}"/>
                                            </p:graphicEl>
                                          </p:spTgt>
                                        </p:tgtEl>
                                        <p:attrNameLst>
                                          <p:attrName>fillcolor</p:attrName>
                                        </p:attrNameLst>
                                      </p:cBhvr>
                                      <p:to>
                                        <a:schemeClr val="accent2"/>
                                      </p:to>
                                    </p:animClr>
                                    <p:set>
                                      <p:cBhvr>
                                        <p:cTn id="13" dur="500" fill="hold"/>
                                        <p:tgtEl>
                                          <p:spTgt spid="6">
                                            <p:graphicEl>
                                              <a:dgm id="{A422EFEF-0E3B-475C-A8C5-CEFDB17F230C}"/>
                                            </p:graphicEl>
                                          </p:spTgt>
                                        </p:tgtEl>
                                        <p:attrNameLst>
                                          <p:attrName>fill.type</p:attrName>
                                        </p:attrNameLst>
                                      </p:cBhvr>
                                      <p:to>
                                        <p:strVal val="solid"/>
                                      </p:to>
                                    </p:set>
                                    <p:set>
                                      <p:cBhvr>
                                        <p:cTn id="14" dur="500" fill="hold"/>
                                        <p:tgtEl>
                                          <p:spTgt spid="6">
                                            <p:graphicEl>
                                              <a:dgm id="{A422EFEF-0E3B-475C-A8C5-CEFDB17F230C}"/>
                                            </p:graphicEl>
                                          </p:spTgt>
                                        </p:tgtEl>
                                        <p:attrNameLst>
                                          <p:attrName>fill.on</p:attrName>
                                        </p:attrNameLst>
                                      </p:cBhvr>
                                      <p:to>
                                        <p:strVal val="true"/>
                                      </p:to>
                                    </p:set>
                                  </p:childTnLst>
                                </p:cTn>
                              </p:par>
                              <p:par>
                                <p:cTn id="15" presetID="19" presetClass="emph" presetSubtype="0" fill="hold" grpId="0" nodeType="withEffect">
                                  <p:stCondLst>
                                    <p:cond delay="0"/>
                                  </p:stCondLst>
                                  <p:childTnLst>
                                    <p:animClr clrSpc="rgb" dir="cw">
                                      <p:cBhvr override="childStyle">
                                        <p:cTn id="16" dur="500" fill="hold"/>
                                        <p:tgtEl>
                                          <p:spTgt spid="6">
                                            <p:graphicEl>
                                              <a:dgm id="{D7F94FB6-1169-46D8-A6CA-D78C03EBFADE}"/>
                                            </p:graphicEl>
                                          </p:spTgt>
                                        </p:tgtEl>
                                        <p:attrNameLst>
                                          <p:attrName>style.color</p:attrName>
                                        </p:attrNameLst>
                                      </p:cBhvr>
                                      <p:to>
                                        <a:schemeClr val="accent2"/>
                                      </p:to>
                                    </p:animClr>
                                    <p:animClr clrSpc="rgb" dir="cw">
                                      <p:cBhvr>
                                        <p:cTn id="17" dur="500" fill="hold"/>
                                        <p:tgtEl>
                                          <p:spTgt spid="6">
                                            <p:graphicEl>
                                              <a:dgm id="{D7F94FB6-1169-46D8-A6CA-D78C03EBFADE}"/>
                                            </p:graphicEl>
                                          </p:spTgt>
                                        </p:tgtEl>
                                        <p:attrNameLst>
                                          <p:attrName>fillcolor</p:attrName>
                                        </p:attrNameLst>
                                      </p:cBhvr>
                                      <p:to>
                                        <a:schemeClr val="accent2"/>
                                      </p:to>
                                    </p:animClr>
                                    <p:set>
                                      <p:cBhvr>
                                        <p:cTn id="18" dur="500" fill="hold"/>
                                        <p:tgtEl>
                                          <p:spTgt spid="6">
                                            <p:graphicEl>
                                              <a:dgm id="{D7F94FB6-1169-46D8-A6CA-D78C03EBFADE}"/>
                                            </p:graphicEl>
                                          </p:spTgt>
                                        </p:tgtEl>
                                        <p:attrNameLst>
                                          <p:attrName>fill.type</p:attrName>
                                        </p:attrNameLst>
                                      </p:cBhvr>
                                      <p:to>
                                        <p:strVal val="solid"/>
                                      </p:to>
                                    </p:set>
                                    <p:set>
                                      <p:cBhvr>
                                        <p:cTn id="19" dur="500" fill="hold"/>
                                        <p:tgtEl>
                                          <p:spTgt spid="6">
                                            <p:graphicEl>
                                              <a:dgm id="{D7F94FB6-1169-46D8-A6CA-D78C03EBFADE}"/>
                                            </p:graphicEl>
                                          </p:spTgt>
                                        </p:tgtEl>
                                        <p:attrNameLst>
                                          <p:attrName>fill.on</p:attrName>
                                        </p:attrNameLst>
                                      </p:cBhvr>
                                      <p:to>
                                        <p:strVal val="true"/>
                                      </p:to>
                                    </p:set>
                                  </p:childTnLst>
                                </p:cTn>
                              </p:par>
                              <p:par>
                                <p:cTn id="20" presetID="19" presetClass="emph" presetSubtype="0" fill="hold" grpId="0" nodeType="withEffect">
                                  <p:stCondLst>
                                    <p:cond delay="0"/>
                                  </p:stCondLst>
                                  <p:childTnLst>
                                    <p:animClr clrSpc="rgb" dir="cw">
                                      <p:cBhvr override="childStyle">
                                        <p:cTn id="21" dur="500" fill="hold"/>
                                        <p:tgtEl>
                                          <p:spTgt spid="6">
                                            <p:graphicEl>
                                              <a:dgm id="{CABD1D19-EF45-4531-B420-D7E98ACBCA11}"/>
                                            </p:graphicEl>
                                          </p:spTgt>
                                        </p:tgtEl>
                                        <p:attrNameLst>
                                          <p:attrName>style.color</p:attrName>
                                        </p:attrNameLst>
                                      </p:cBhvr>
                                      <p:to>
                                        <a:schemeClr val="accent2"/>
                                      </p:to>
                                    </p:animClr>
                                    <p:animClr clrSpc="rgb" dir="cw">
                                      <p:cBhvr>
                                        <p:cTn id="22" dur="500" fill="hold"/>
                                        <p:tgtEl>
                                          <p:spTgt spid="6">
                                            <p:graphicEl>
                                              <a:dgm id="{CABD1D19-EF45-4531-B420-D7E98ACBCA11}"/>
                                            </p:graphicEl>
                                          </p:spTgt>
                                        </p:tgtEl>
                                        <p:attrNameLst>
                                          <p:attrName>fillcolor</p:attrName>
                                        </p:attrNameLst>
                                      </p:cBhvr>
                                      <p:to>
                                        <a:schemeClr val="accent2"/>
                                      </p:to>
                                    </p:animClr>
                                    <p:set>
                                      <p:cBhvr>
                                        <p:cTn id="23" dur="500" fill="hold"/>
                                        <p:tgtEl>
                                          <p:spTgt spid="6">
                                            <p:graphicEl>
                                              <a:dgm id="{CABD1D19-EF45-4531-B420-D7E98ACBCA11}"/>
                                            </p:graphicEl>
                                          </p:spTgt>
                                        </p:tgtEl>
                                        <p:attrNameLst>
                                          <p:attrName>fill.type</p:attrName>
                                        </p:attrNameLst>
                                      </p:cBhvr>
                                      <p:to>
                                        <p:strVal val="solid"/>
                                      </p:to>
                                    </p:set>
                                    <p:set>
                                      <p:cBhvr>
                                        <p:cTn id="24" dur="500" fill="hold"/>
                                        <p:tgtEl>
                                          <p:spTgt spid="6">
                                            <p:graphicEl>
                                              <a:dgm id="{CABD1D19-EF45-4531-B420-D7E98ACBCA11}"/>
                                            </p:graphicEl>
                                          </p:spTgt>
                                        </p:tgtEl>
                                        <p:attrNameLst>
                                          <p:attrName>fill.on</p:attrName>
                                        </p:attrNameLst>
                                      </p:cBhvr>
                                      <p:to>
                                        <p:strVal val="tru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p:bldSub>
      </p:bldGraphic>
      <p:bldP spid="5" grpId="0"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D3791-BAE4-4443-B7B1-F2F6953F97E5}"/>
              </a:ext>
            </a:extLst>
          </p:cNvPr>
          <p:cNvSpPr>
            <a:spLocks noGrp="1"/>
          </p:cNvSpPr>
          <p:nvPr>
            <p:ph type="title"/>
          </p:nvPr>
        </p:nvSpPr>
        <p:spPr/>
        <p:txBody>
          <a:bodyPr/>
          <a:lstStyle/>
          <a:p>
            <a:r>
              <a:rPr lang="en-US" dirty="0"/>
              <a:t>Objectives and Outline</a:t>
            </a:r>
          </a:p>
        </p:txBody>
      </p:sp>
      <p:sp>
        <p:nvSpPr>
          <p:cNvPr id="4" name="Text Placeholder 3">
            <a:extLst>
              <a:ext uri="{FF2B5EF4-FFF2-40B4-BE49-F238E27FC236}">
                <a16:creationId xmlns:a16="http://schemas.microsoft.com/office/drawing/2014/main" id="{E5332504-E72C-42F4-BD20-9A2F5E8469B6}"/>
              </a:ext>
            </a:extLst>
          </p:cNvPr>
          <p:cNvSpPr>
            <a:spLocks noGrp="1"/>
          </p:cNvSpPr>
          <p:nvPr>
            <p:ph type="body" sz="quarter" idx="11"/>
          </p:nvPr>
        </p:nvSpPr>
        <p:spPr>
          <a:xfrm>
            <a:off x="587055" y="1219200"/>
            <a:ext cx="9446632" cy="1551389"/>
          </a:xfrm>
        </p:spPr>
        <p:txBody>
          <a:bodyPr/>
          <a:lstStyle/>
          <a:p>
            <a:pPr>
              <a:lnSpc>
                <a:spcPts val="4600"/>
              </a:lnSpc>
            </a:pPr>
            <a:r>
              <a:rPr lang="en-US" dirty="0"/>
              <a:t>Policies, policy agendas, </a:t>
            </a:r>
            <a:br>
              <a:rPr lang="en-US" dirty="0"/>
            </a:br>
            <a:r>
              <a:rPr lang="en-US" dirty="0"/>
              <a:t>and programs </a:t>
            </a:r>
          </a:p>
        </p:txBody>
      </p:sp>
      <p:sp>
        <p:nvSpPr>
          <p:cNvPr id="7" name="Text Placeholder 2">
            <a:extLst>
              <a:ext uri="{FF2B5EF4-FFF2-40B4-BE49-F238E27FC236}">
                <a16:creationId xmlns:a16="http://schemas.microsoft.com/office/drawing/2014/main" id="{D72A61AC-FABE-42D2-B235-EBB1E1866549}"/>
              </a:ext>
            </a:extLst>
          </p:cNvPr>
          <p:cNvSpPr txBox="1">
            <a:spLocks/>
          </p:cNvSpPr>
          <p:nvPr/>
        </p:nvSpPr>
        <p:spPr>
          <a:xfrm>
            <a:off x="762000" y="2770589"/>
            <a:ext cx="9237768" cy="2590800"/>
          </a:xfrm>
          <a:prstGeom prst="rect">
            <a:avLst/>
          </a:prstGeom>
        </p:spPr>
        <p:txBody>
          <a:bodyPr/>
          <a:lstStyle>
            <a:lvl1pPr marL="0" eaLnBrk="1" hangingPunct="1">
              <a:defRPr sz="2800">
                <a:solidFill>
                  <a:schemeClr val="tx1"/>
                </a:solidFill>
                <a:latin typeface="Century Gothic" panose="020B0502020202020204" pitchFamily="34" charset="0"/>
                <a:ea typeface="+mn-ea"/>
                <a:cs typeface="+mn-cs"/>
              </a:defRPr>
            </a:lvl1pPr>
            <a:lvl2pPr marL="457200" eaLnBrk="1" hangingPunct="1">
              <a:defRPr sz="2400">
                <a:solidFill>
                  <a:schemeClr val="tx1"/>
                </a:solidFill>
                <a:latin typeface="Century Gothic" panose="020B0502020202020204" pitchFamily="34" charset="0"/>
                <a:ea typeface="+mn-ea"/>
                <a:cs typeface="+mn-cs"/>
              </a:defRPr>
            </a:lvl2pPr>
            <a:lvl3pPr marL="914400" eaLnBrk="1" hangingPunct="1">
              <a:defRPr sz="2000">
                <a:solidFill>
                  <a:schemeClr val="tx1"/>
                </a:solidFill>
                <a:latin typeface="Century Gothic" panose="020B0502020202020204" pitchFamily="34" charset="0"/>
                <a:ea typeface="+mn-ea"/>
                <a:cs typeface="+mn-cs"/>
              </a:defRPr>
            </a:lvl3pPr>
            <a:lvl4pPr marL="1371600" eaLnBrk="1" hangingPunct="1">
              <a:defRPr>
                <a:solidFill>
                  <a:schemeClr val="tx1"/>
                </a:solidFill>
                <a:latin typeface="Century Gothic" panose="020B0502020202020204" pitchFamily="34" charset="0"/>
                <a:ea typeface="+mn-ea"/>
                <a:cs typeface="+mn-cs"/>
              </a:defRPr>
            </a:lvl4pPr>
            <a:lvl5pPr marL="1828800" eaLnBrk="1" hangingPunct="1">
              <a:defRPr>
                <a:solidFill>
                  <a:schemeClr val="tx1"/>
                </a:solidFill>
                <a:latin typeface="Futura LT Pro Book" panose="020B0502020204020303"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600"/>
              </a:spcAft>
            </a:pPr>
            <a:r>
              <a:rPr lang="en-US" sz="3600" kern="0" dirty="0"/>
              <a:t>Objectives</a:t>
            </a:r>
          </a:p>
          <a:p>
            <a:pPr marL="457200" indent="-346075">
              <a:spcAft>
                <a:spcPts val="600"/>
              </a:spcAft>
              <a:buClr>
                <a:srgbClr val="FF0000"/>
              </a:buClr>
              <a:buFont typeface="Wingdings" panose="05000000000000000000" pitchFamily="2" charset="2"/>
              <a:buChar char="§"/>
            </a:pPr>
            <a:r>
              <a:rPr lang="en-US" kern="0" dirty="0"/>
              <a:t>Define key concepts used in the policy formulation environment</a:t>
            </a:r>
          </a:p>
          <a:p>
            <a:pPr marL="457200" indent="-346075">
              <a:spcAft>
                <a:spcPts val="1200"/>
              </a:spcAft>
              <a:buClr>
                <a:srgbClr val="FF0000"/>
              </a:buClr>
              <a:buFont typeface="Wingdings" panose="05000000000000000000" pitchFamily="2" charset="2"/>
              <a:buChar char="§"/>
            </a:pPr>
            <a:r>
              <a:rPr lang="en-US" kern="0" dirty="0"/>
              <a:t>Describe how public policies (including health policies) are made</a:t>
            </a:r>
          </a:p>
          <a:p>
            <a:pPr>
              <a:spcAft>
                <a:spcPts val="600"/>
              </a:spcAft>
            </a:pPr>
            <a:r>
              <a:rPr lang="en-US" sz="3600" kern="0" dirty="0"/>
              <a:t>Outline</a:t>
            </a:r>
          </a:p>
          <a:p>
            <a:pPr marL="457200" indent="-346075">
              <a:spcAft>
                <a:spcPts val="600"/>
              </a:spcAft>
              <a:buClr>
                <a:srgbClr val="FF0000"/>
              </a:buClr>
              <a:buFont typeface="Wingdings" panose="05000000000000000000" pitchFamily="2" charset="2"/>
              <a:buChar char="§"/>
            </a:pPr>
            <a:r>
              <a:rPr lang="en-US" kern="0" dirty="0"/>
              <a:t>Define policy</a:t>
            </a:r>
          </a:p>
          <a:p>
            <a:pPr marL="457200" indent="-346075">
              <a:spcAft>
                <a:spcPts val="600"/>
              </a:spcAft>
              <a:buClr>
                <a:srgbClr val="FF0000"/>
              </a:buClr>
              <a:buFont typeface="Wingdings" panose="05000000000000000000" pitchFamily="2" charset="2"/>
              <a:buChar char="§"/>
            </a:pPr>
            <a:r>
              <a:rPr lang="en-US" kern="0" dirty="0"/>
              <a:t>Types of policies: public policy and health policy</a:t>
            </a:r>
            <a:endParaRPr lang="en-ZA" kern="0" dirty="0"/>
          </a:p>
          <a:p>
            <a:pPr marL="457200" indent="-346075">
              <a:spcAft>
                <a:spcPts val="600"/>
              </a:spcAft>
              <a:buClr>
                <a:srgbClr val="FF0000"/>
              </a:buClr>
              <a:buFont typeface="Wingdings" panose="05000000000000000000" pitchFamily="2" charset="2"/>
              <a:buChar char="§"/>
            </a:pPr>
            <a:r>
              <a:rPr lang="en-US" kern="0" dirty="0"/>
              <a:t>Policy cycle and role of evidence</a:t>
            </a:r>
            <a:endParaRPr lang="en-ZA" kern="0" dirty="0"/>
          </a:p>
          <a:p>
            <a:endParaRPr lang="en-US" kern="0" dirty="0"/>
          </a:p>
          <a:p>
            <a:endParaRPr lang="en-ZA" kern="0" dirty="0"/>
          </a:p>
          <a:p>
            <a:endParaRPr lang="en-US" kern="0" dirty="0"/>
          </a:p>
          <a:p>
            <a:endParaRPr lang="en-US" kern="0" dirty="0"/>
          </a:p>
        </p:txBody>
      </p:sp>
    </p:spTree>
    <p:extLst>
      <p:ext uri="{BB962C8B-B14F-4D97-AF65-F5344CB8AC3E}">
        <p14:creationId xmlns:p14="http://schemas.microsoft.com/office/powerpoint/2010/main" val="17366297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1, Session 1C</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chemeClr val="bg1"/>
                </a:solidFill>
                <a:latin typeface="Century Gothic" panose="020B0502020202020204" pitchFamily="34" charset="0"/>
              </a:rPr>
              <a:t>Evaluation and public policies</a:t>
            </a:r>
            <a:endParaRPr sz="4400" spc="-18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6407814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D3791-BAE4-4443-B7B1-F2F6953F97E5}"/>
              </a:ext>
            </a:extLst>
          </p:cNvPr>
          <p:cNvSpPr>
            <a:spLocks noGrp="1"/>
          </p:cNvSpPr>
          <p:nvPr>
            <p:ph type="title"/>
          </p:nvPr>
        </p:nvSpPr>
        <p:spPr/>
        <p:txBody>
          <a:bodyPr/>
          <a:lstStyle/>
          <a:p>
            <a:r>
              <a:rPr lang="en-US" dirty="0"/>
              <a:t>Objective and Outline</a:t>
            </a:r>
          </a:p>
        </p:txBody>
      </p:sp>
      <p:sp>
        <p:nvSpPr>
          <p:cNvPr id="3" name="Text Placeholder 2">
            <a:extLst>
              <a:ext uri="{FF2B5EF4-FFF2-40B4-BE49-F238E27FC236}">
                <a16:creationId xmlns:a16="http://schemas.microsoft.com/office/drawing/2014/main" id="{9FC20A5B-1D9D-4FB8-9A95-4B4F2522EF31}"/>
              </a:ext>
            </a:extLst>
          </p:cNvPr>
          <p:cNvSpPr>
            <a:spLocks noGrp="1"/>
          </p:cNvSpPr>
          <p:nvPr>
            <p:ph type="body" sz="quarter" idx="10"/>
          </p:nvPr>
        </p:nvSpPr>
        <p:spPr>
          <a:xfrm>
            <a:off x="772532" y="1997676"/>
            <a:ext cx="8674100" cy="5424388"/>
          </a:xfrm>
        </p:spPr>
        <p:txBody>
          <a:bodyPr/>
          <a:lstStyle/>
          <a:p>
            <a:pPr>
              <a:spcAft>
                <a:spcPts val="600"/>
              </a:spcAft>
            </a:pPr>
            <a:r>
              <a:rPr lang="en-US" sz="3400" dirty="0">
                <a:latin typeface="Century Gothic" panose="020B0502020202020204" pitchFamily="34" charset="0"/>
              </a:rPr>
              <a:t>Objectives</a:t>
            </a:r>
          </a:p>
          <a:p>
            <a:pPr marL="457200" indent="-457200">
              <a:spcAft>
                <a:spcPts val="900"/>
              </a:spcAft>
              <a:buClr>
                <a:srgbClr val="FF0000"/>
              </a:buClr>
              <a:buFont typeface="Wingdings" panose="05000000000000000000" pitchFamily="2" charset="2"/>
              <a:buChar char="§"/>
            </a:pPr>
            <a:r>
              <a:rPr lang="en-US" sz="2400" dirty="0"/>
              <a:t>Discuss how evaluations contribute to public policies </a:t>
            </a:r>
          </a:p>
          <a:p>
            <a:pPr marL="457200" indent="-457200">
              <a:spcAft>
                <a:spcPts val="900"/>
              </a:spcAft>
              <a:buClr>
                <a:srgbClr val="FF0000"/>
              </a:buClr>
              <a:buFont typeface="Wingdings" panose="05000000000000000000" pitchFamily="2" charset="2"/>
              <a:buChar char="§"/>
            </a:pPr>
            <a:r>
              <a:rPr lang="en-US" sz="2400" dirty="0"/>
              <a:t>Review and discuss examples of best practices </a:t>
            </a:r>
            <a:br>
              <a:rPr lang="en-US" sz="2400" dirty="0"/>
            </a:br>
            <a:r>
              <a:rPr lang="en-US" sz="2400" dirty="0"/>
              <a:t>in evaluation of policy</a:t>
            </a:r>
          </a:p>
          <a:p>
            <a:pPr marL="457200" indent="-457200">
              <a:spcAft>
                <a:spcPts val="2400"/>
              </a:spcAft>
              <a:buClr>
                <a:srgbClr val="FF0000"/>
              </a:buClr>
              <a:buFont typeface="Wingdings" panose="05000000000000000000" pitchFamily="2" charset="2"/>
              <a:buChar char="§"/>
            </a:pPr>
            <a:r>
              <a:rPr lang="en-US" sz="2400" dirty="0"/>
              <a:t>Analyze (critique) the policy process</a:t>
            </a:r>
          </a:p>
          <a:p>
            <a:pPr>
              <a:spcAft>
                <a:spcPts val="600"/>
              </a:spcAft>
            </a:pPr>
            <a:r>
              <a:rPr lang="en-US" sz="3400" dirty="0">
                <a:latin typeface="Century Gothic" panose="020B0502020202020204" pitchFamily="34" charset="0"/>
              </a:rPr>
              <a:t>Outline</a:t>
            </a:r>
          </a:p>
          <a:p>
            <a:pPr marL="457200" indent="-457200">
              <a:spcAft>
                <a:spcPts val="900"/>
              </a:spcAft>
              <a:buClr>
                <a:srgbClr val="FF0000"/>
              </a:buClr>
              <a:buFont typeface="Wingdings" panose="05000000000000000000" pitchFamily="2" charset="2"/>
              <a:buChar char="§"/>
            </a:pPr>
            <a:r>
              <a:rPr lang="en-US" sz="2400" dirty="0"/>
              <a:t>Characteristics of excellence in public policymaking</a:t>
            </a:r>
          </a:p>
          <a:p>
            <a:pPr marL="457200" indent="-457200">
              <a:spcAft>
                <a:spcPts val="900"/>
              </a:spcAft>
              <a:buClr>
                <a:srgbClr val="FF0000"/>
              </a:buClr>
              <a:buFont typeface="Wingdings" panose="05000000000000000000" pitchFamily="2" charset="2"/>
              <a:buChar char="§"/>
            </a:pPr>
            <a:r>
              <a:rPr lang="en-US" sz="2400" dirty="0"/>
              <a:t>Case study 1</a:t>
            </a:r>
          </a:p>
          <a:p>
            <a:pPr marL="457200" indent="-457200">
              <a:spcAft>
                <a:spcPts val="900"/>
              </a:spcAft>
              <a:buClr>
                <a:srgbClr val="FF0000"/>
              </a:buClr>
              <a:buFont typeface="Wingdings" panose="05000000000000000000" pitchFamily="2" charset="2"/>
              <a:buChar char="§"/>
            </a:pPr>
            <a:r>
              <a:rPr lang="en-US" sz="2400" dirty="0"/>
              <a:t>Case study 2</a:t>
            </a:r>
          </a:p>
          <a:p>
            <a:pPr marL="457200" indent="-457200">
              <a:buClr>
                <a:srgbClr val="FF0000"/>
              </a:buClr>
              <a:buFont typeface="Wingdings" panose="05000000000000000000" pitchFamily="2" charset="2"/>
              <a:buChar char="§"/>
            </a:pPr>
            <a:r>
              <a:rPr lang="en-US" sz="2400" dirty="0"/>
              <a:t>Case study 3</a:t>
            </a:r>
          </a:p>
          <a:p>
            <a:endParaRPr lang="en-ZA" dirty="0">
              <a:latin typeface="Century Gothic" panose="020B0502020202020204" pitchFamily="34" charset="0"/>
            </a:endParaRPr>
          </a:p>
          <a:p>
            <a:endParaRPr lang="en-US" dirty="0">
              <a:latin typeface="Century Gothic" panose="020B0502020202020204" pitchFamily="34" charset="0"/>
            </a:endParaRPr>
          </a:p>
        </p:txBody>
      </p:sp>
      <p:sp>
        <p:nvSpPr>
          <p:cNvPr id="4" name="Text Placeholder 3">
            <a:extLst>
              <a:ext uri="{FF2B5EF4-FFF2-40B4-BE49-F238E27FC236}">
                <a16:creationId xmlns:a16="http://schemas.microsoft.com/office/drawing/2014/main" id="{E5332504-E72C-42F4-BD20-9A2F5E8469B6}"/>
              </a:ext>
            </a:extLst>
          </p:cNvPr>
          <p:cNvSpPr>
            <a:spLocks noGrp="1"/>
          </p:cNvSpPr>
          <p:nvPr>
            <p:ph type="body" sz="quarter" idx="11"/>
          </p:nvPr>
        </p:nvSpPr>
        <p:spPr>
          <a:xfrm>
            <a:off x="611768" y="1039411"/>
            <a:ext cx="8379832" cy="1066800"/>
          </a:xfrm>
        </p:spPr>
        <p:txBody>
          <a:bodyPr/>
          <a:lstStyle/>
          <a:p>
            <a:r>
              <a:rPr lang="en-US" dirty="0"/>
              <a:t>Evaluation and public policies</a:t>
            </a:r>
          </a:p>
        </p:txBody>
      </p:sp>
    </p:spTree>
    <p:extLst>
      <p:ext uri="{BB962C8B-B14F-4D97-AF65-F5344CB8AC3E}">
        <p14:creationId xmlns:p14="http://schemas.microsoft.com/office/powerpoint/2010/main" val="1027695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295A9-1E9F-4E4F-A29A-54A41C135CE8}"/>
              </a:ext>
            </a:extLst>
          </p:cNvPr>
          <p:cNvSpPr>
            <a:spLocks noGrp="1"/>
          </p:cNvSpPr>
          <p:nvPr>
            <p:ph type="title"/>
          </p:nvPr>
        </p:nvSpPr>
        <p:spPr/>
        <p:txBody>
          <a:bodyPr/>
          <a:lstStyle/>
          <a:p>
            <a:r>
              <a:rPr lang="en-US" dirty="0"/>
              <a:t>Evaluation’s Role Throughout </a:t>
            </a:r>
          </a:p>
        </p:txBody>
      </p:sp>
      <p:sp>
        <p:nvSpPr>
          <p:cNvPr id="3" name="Text Placeholder 2">
            <a:extLst>
              <a:ext uri="{FF2B5EF4-FFF2-40B4-BE49-F238E27FC236}">
                <a16:creationId xmlns:a16="http://schemas.microsoft.com/office/drawing/2014/main" id="{133D4591-604F-4137-B471-3A5770994B59}"/>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451FBF1C-A3F5-4E62-9952-117CA13E4BCF}"/>
              </a:ext>
            </a:extLst>
          </p:cNvPr>
          <p:cNvSpPr>
            <a:spLocks noGrp="1"/>
          </p:cNvSpPr>
          <p:nvPr>
            <p:ph type="body" sz="quarter" idx="11"/>
          </p:nvPr>
        </p:nvSpPr>
        <p:spPr/>
        <p:txBody>
          <a:bodyPr/>
          <a:lstStyle/>
          <a:p>
            <a:r>
              <a:rPr lang="en-US" dirty="0"/>
              <a:t>The policy cycle</a:t>
            </a:r>
          </a:p>
        </p:txBody>
      </p:sp>
      <p:graphicFrame>
        <p:nvGraphicFramePr>
          <p:cNvPr id="6" name="Content Placeholder 3">
            <a:extLst>
              <a:ext uri="{FF2B5EF4-FFF2-40B4-BE49-F238E27FC236}">
                <a16:creationId xmlns:a16="http://schemas.microsoft.com/office/drawing/2014/main" id="{D1A8959E-9539-42A3-9BCF-AF2E934D6654}"/>
              </a:ext>
            </a:extLst>
          </p:cNvPr>
          <p:cNvGraphicFramePr>
            <a:graphicFrameLocks/>
          </p:cNvGraphicFramePr>
          <p:nvPr>
            <p:extLst>
              <p:ext uri="{D42A27DB-BD31-4B8C-83A1-F6EECF244321}">
                <p14:modId xmlns:p14="http://schemas.microsoft.com/office/powerpoint/2010/main" val="1030722857"/>
              </p:ext>
            </p:extLst>
          </p:nvPr>
        </p:nvGraphicFramePr>
        <p:xfrm>
          <a:off x="-457200" y="2286000"/>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597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18288" y="2388246"/>
            <a:ext cx="10076688"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987724"/>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1, Session 1</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chemeClr val="bg1"/>
                </a:solidFill>
                <a:latin typeface="Century Gothic" panose="020B0502020202020204" pitchFamily="34" charset="0"/>
              </a:rPr>
              <a:t>Monitoring and evaluation within the public policy cycle</a:t>
            </a:r>
            <a:endParaRPr sz="4400" spc="-18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8491856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EEDAE-41D0-47B7-BCC8-3A1DBE33FE36}"/>
              </a:ext>
            </a:extLst>
          </p:cNvPr>
          <p:cNvSpPr>
            <a:spLocks noGrp="1"/>
          </p:cNvSpPr>
          <p:nvPr>
            <p:ph type="title"/>
          </p:nvPr>
        </p:nvSpPr>
        <p:spPr>
          <a:xfrm>
            <a:off x="609600" y="76200"/>
            <a:ext cx="9065631" cy="1143000"/>
          </a:xfrm>
        </p:spPr>
        <p:txBody>
          <a:bodyPr/>
          <a:lstStyle/>
          <a:p>
            <a:pPr>
              <a:lnSpc>
                <a:spcPts val="4300"/>
              </a:lnSpc>
            </a:pPr>
            <a:r>
              <a:rPr lang="en-US" sz="4400" dirty="0"/>
              <a:t>Characteristics of Public Policies of Excellence</a:t>
            </a:r>
          </a:p>
        </p:txBody>
      </p:sp>
      <p:sp>
        <p:nvSpPr>
          <p:cNvPr id="3" name="Text Placeholder 2">
            <a:extLst>
              <a:ext uri="{FF2B5EF4-FFF2-40B4-BE49-F238E27FC236}">
                <a16:creationId xmlns:a16="http://schemas.microsoft.com/office/drawing/2014/main" id="{D359C9CE-D77C-4D28-A6D8-B3AB44AF1533}"/>
              </a:ext>
            </a:extLst>
          </p:cNvPr>
          <p:cNvSpPr>
            <a:spLocks noGrp="1"/>
          </p:cNvSpPr>
          <p:nvPr>
            <p:ph type="body" sz="quarter" idx="10"/>
          </p:nvPr>
        </p:nvSpPr>
        <p:spPr>
          <a:xfrm>
            <a:off x="989515" y="1600200"/>
            <a:ext cx="8305800" cy="6096000"/>
          </a:xfrm>
        </p:spPr>
        <p:txBody>
          <a:bodyPr/>
          <a:lstStyle/>
          <a:p>
            <a:pPr marL="457200" indent="-457200">
              <a:spcAft>
                <a:spcPts val="900"/>
              </a:spcAft>
              <a:buClr>
                <a:srgbClr val="FF0000"/>
              </a:buClr>
              <a:buFont typeface="Wingdings" panose="05000000000000000000" pitchFamily="2" charset="2"/>
              <a:buChar char="§"/>
            </a:pPr>
            <a:r>
              <a:rPr lang="en-US" dirty="0"/>
              <a:t>Wide rationale</a:t>
            </a:r>
          </a:p>
          <a:p>
            <a:pPr marL="457200" indent="-457200">
              <a:spcAft>
                <a:spcPts val="900"/>
              </a:spcAft>
              <a:buClr>
                <a:srgbClr val="FF0000"/>
              </a:buClr>
              <a:buFont typeface="Wingdings" panose="05000000000000000000" pitchFamily="2" charset="2"/>
              <a:buChar char="§"/>
            </a:pPr>
            <a:r>
              <a:rPr lang="en-US" dirty="0"/>
              <a:t>Includes costs and financing perspective</a:t>
            </a:r>
          </a:p>
          <a:p>
            <a:pPr marL="457200" indent="-457200">
              <a:spcAft>
                <a:spcPts val="900"/>
              </a:spcAft>
              <a:buClr>
                <a:srgbClr val="FF0000"/>
              </a:buClr>
              <a:buFont typeface="Wingdings" panose="05000000000000000000" pitchFamily="2" charset="2"/>
              <a:buChar char="§"/>
            </a:pPr>
            <a:r>
              <a:rPr lang="en-US" dirty="0"/>
              <a:t>Cost-benefit analysis</a:t>
            </a:r>
          </a:p>
          <a:p>
            <a:pPr marL="457200" indent="-457200">
              <a:spcAft>
                <a:spcPts val="900"/>
              </a:spcAft>
              <a:buClr>
                <a:srgbClr val="FF0000"/>
              </a:buClr>
              <a:buFont typeface="Wingdings" panose="05000000000000000000" pitchFamily="2" charset="2"/>
              <a:buChar char="§"/>
            </a:pPr>
            <a:r>
              <a:rPr lang="en-US" dirty="0"/>
              <a:t>Internal consistency and also consistent </a:t>
            </a:r>
            <a:br>
              <a:rPr lang="en-US" dirty="0"/>
            </a:br>
            <a:r>
              <a:rPr lang="en-US" dirty="0"/>
              <a:t>with overall framework</a:t>
            </a:r>
          </a:p>
          <a:p>
            <a:pPr marL="457200" indent="-457200">
              <a:spcAft>
                <a:spcPts val="900"/>
              </a:spcAft>
              <a:buClr>
                <a:srgbClr val="FF0000"/>
              </a:buClr>
              <a:buFont typeface="Wingdings" panose="05000000000000000000" pitchFamily="2" charset="2"/>
              <a:buChar char="§"/>
            </a:pPr>
            <a:r>
              <a:rPr lang="en-US" dirty="0"/>
              <a:t>Includes stakeholder analysis</a:t>
            </a:r>
          </a:p>
          <a:p>
            <a:pPr marL="457200" indent="-457200">
              <a:spcAft>
                <a:spcPts val="900"/>
              </a:spcAft>
              <a:buClr>
                <a:srgbClr val="FF0000"/>
              </a:buClr>
              <a:buFont typeface="Wingdings" panose="05000000000000000000" pitchFamily="2" charset="2"/>
              <a:buChar char="§"/>
            </a:pPr>
            <a:r>
              <a:rPr lang="en-US" dirty="0"/>
              <a:t>Seek political opportunity</a:t>
            </a:r>
          </a:p>
          <a:p>
            <a:pPr marL="457200" indent="-457200">
              <a:spcAft>
                <a:spcPts val="900"/>
              </a:spcAft>
              <a:buClr>
                <a:srgbClr val="FF0000"/>
              </a:buClr>
              <a:buFont typeface="Wingdings" panose="05000000000000000000" pitchFamily="2" charset="2"/>
              <a:buChar char="§"/>
            </a:pPr>
            <a:r>
              <a:rPr lang="en-US" dirty="0"/>
              <a:t>Sequencing to increase take-up</a:t>
            </a:r>
          </a:p>
          <a:p>
            <a:pPr marL="457200" indent="-457200">
              <a:spcAft>
                <a:spcPts val="900"/>
              </a:spcAft>
              <a:buClr>
                <a:srgbClr val="FF0000"/>
              </a:buClr>
              <a:buFont typeface="Wingdings" panose="05000000000000000000" pitchFamily="2" charset="2"/>
              <a:buChar char="§"/>
            </a:pPr>
            <a:r>
              <a:rPr lang="en-US" dirty="0"/>
              <a:t>Clarity in its objectives and means</a:t>
            </a:r>
          </a:p>
          <a:p>
            <a:pPr marL="457200" indent="-457200">
              <a:spcAft>
                <a:spcPts val="900"/>
              </a:spcAft>
              <a:buClr>
                <a:srgbClr val="FF0000"/>
              </a:buClr>
              <a:buFont typeface="Wingdings" panose="05000000000000000000" pitchFamily="2" charset="2"/>
              <a:buChar char="§"/>
            </a:pPr>
            <a:r>
              <a:rPr lang="en-US" dirty="0"/>
              <a:t>Instrumental functionality</a:t>
            </a:r>
          </a:p>
          <a:p>
            <a:pPr marL="457200" indent="-457200">
              <a:spcAft>
                <a:spcPts val="900"/>
              </a:spcAft>
              <a:buClr>
                <a:srgbClr val="FF0000"/>
              </a:buClr>
              <a:buFont typeface="Wingdings" panose="05000000000000000000" pitchFamily="2" charset="2"/>
              <a:buChar char="§"/>
            </a:pPr>
            <a:r>
              <a:rPr lang="en-US" dirty="0"/>
              <a:t>Indicators and evaluation</a:t>
            </a:r>
          </a:p>
          <a:p>
            <a:pPr marL="457200" indent="-457200">
              <a:buClr>
                <a:srgbClr val="FF0000"/>
              </a:buClr>
              <a:buFont typeface="Arial" panose="020B0604020202020204" pitchFamily="34" charset="0"/>
              <a:buChar char="•"/>
            </a:pPr>
            <a:endParaRPr lang="en-US" dirty="0"/>
          </a:p>
        </p:txBody>
      </p:sp>
    </p:spTree>
    <p:extLst>
      <p:ext uri="{BB962C8B-B14F-4D97-AF65-F5344CB8AC3E}">
        <p14:creationId xmlns:p14="http://schemas.microsoft.com/office/powerpoint/2010/main" val="3418710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BD75-0932-4516-96ED-E07DF778D1B4}"/>
              </a:ext>
            </a:extLst>
          </p:cNvPr>
          <p:cNvSpPr>
            <a:spLocks noGrp="1"/>
          </p:cNvSpPr>
          <p:nvPr>
            <p:ph type="title"/>
          </p:nvPr>
        </p:nvSpPr>
        <p:spPr>
          <a:xfrm>
            <a:off x="611769" y="366812"/>
            <a:ext cx="8674100" cy="892010"/>
          </a:xfrm>
        </p:spPr>
        <p:txBody>
          <a:bodyPr/>
          <a:lstStyle/>
          <a:p>
            <a:r>
              <a:rPr lang="en-US" dirty="0"/>
              <a:t>Successful Public Policy</a:t>
            </a:r>
          </a:p>
        </p:txBody>
      </p:sp>
      <p:sp>
        <p:nvSpPr>
          <p:cNvPr id="4" name="Text Placeholder 3">
            <a:extLst>
              <a:ext uri="{FF2B5EF4-FFF2-40B4-BE49-F238E27FC236}">
                <a16:creationId xmlns:a16="http://schemas.microsoft.com/office/drawing/2014/main" id="{CF23DA2E-82F5-444B-82DD-EFE4E47BEB13}"/>
              </a:ext>
            </a:extLst>
          </p:cNvPr>
          <p:cNvSpPr>
            <a:spLocks noGrp="1"/>
          </p:cNvSpPr>
          <p:nvPr>
            <p:ph type="body" sz="quarter" idx="11"/>
          </p:nvPr>
        </p:nvSpPr>
        <p:spPr/>
        <p:txBody>
          <a:bodyPr/>
          <a:lstStyle/>
          <a:p>
            <a:r>
              <a:rPr lang="en-US" dirty="0"/>
              <a:t>Begins at inception</a:t>
            </a:r>
          </a:p>
        </p:txBody>
      </p:sp>
      <p:sp>
        <p:nvSpPr>
          <p:cNvPr id="5" name="Rectangle 4">
            <a:extLst>
              <a:ext uri="{FF2B5EF4-FFF2-40B4-BE49-F238E27FC236}">
                <a16:creationId xmlns:a16="http://schemas.microsoft.com/office/drawing/2014/main" id="{A41A9C42-A7E1-46CF-B04A-AADEFDCD5BC1}"/>
              </a:ext>
            </a:extLst>
          </p:cNvPr>
          <p:cNvSpPr/>
          <p:nvPr/>
        </p:nvSpPr>
        <p:spPr>
          <a:xfrm>
            <a:off x="526659" y="2286000"/>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tx1"/>
                </a:solidFill>
                <a:latin typeface="Century Gothic" panose="020B0502020202020204" pitchFamily="34" charset="0"/>
              </a:rPr>
              <a:t>1</a:t>
            </a:r>
          </a:p>
          <a:p>
            <a:pPr algn="ctr"/>
            <a:r>
              <a:rPr lang="en-US" sz="2200" dirty="0">
                <a:solidFill>
                  <a:schemeClr val="tx1"/>
                </a:solidFill>
                <a:latin typeface="Century Gothic" panose="020B0502020202020204" pitchFamily="34" charset="0"/>
              </a:rPr>
              <a:t>Define the problem</a:t>
            </a:r>
          </a:p>
          <a:p>
            <a:pPr algn="ctr"/>
            <a:endParaRPr lang="en-US" sz="2200" dirty="0">
              <a:solidFill>
                <a:schemeClr val="tx1"/>
              </a:solidFill>
              <a:latin typeface="Century Gothic" panose="020B0502020202020204" pitchFamily="34" charset="0"/>
            </a:endParaRPr>
          </a:p>
        </p:txBody>
      </p:sp>
      <p:sp>
        <p:nvSpPr>
          <p:cNvPr id="6" name="Rectangle 5">
            <a:extLst>
              <a:ext uri="{FF2B5EF4-FFF2-40B4-BE49-F238E27FC236}">
                <a16:creationId xmlns:a16="http://schemas.microsoft.com/office/drawing/2014/main" id="{4C8D5872-1D8B-46E7-8F61-5E6917529FCC}"/>
              </a:ext>
            </a:extLst>
          </p:cNvPr>
          <p:cNvSpPr/>
          <p:nvPr/>
        </p:nvSpPr>
        <p:spPr>
          <a:xfrm>
            <a:off x="3714379" y="2286000"/>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tx1"/>
                </a:solidFill>
                <a:latin typeface="Century Gothic" panose="020B0502020202020204" pitchFamily="34" charset="0"/>
              </a:rPr>
              <a:t>2</a:t>
            </a:r>
          </a:p>
          <a:p>
            <a:pPr algn="ctr"/>
            <a:r>
              <a:rPr lang="en-US" sz="2200" dirty="0">
                <a:solidFill>
                  <a:schemeClr val="tx1"/>
                </a:solidFill>
                <a:latin typeface="Century Gothic" panose="020B0502020202020204" pitchFamily="34" charset="0"/>
              </a:rPr>
              <a:t>Gather </a:t>
            </a:r>
            <a:br>
              <a:rPr lang="en-US" sz="2200" dirty="0">
                <a:solidFill>
                  <a:schemeClr val="tx1"/>
                </a:solidFill>
                <a:latin typeface="Century Gothic" panose="020B0502020202020204" pitchFamily="34" charset="0"/>
              </a:rPr>
            </a:br>
            <a:r>
              <a:rPr lang="en-US" sz="2200" dirty="0">
                <a:solidFill>
                  <a:schemeClr val="tx1"/>
                </a:solidFill>
                <a:latin typeface="Century Gothic" panose="020B0502020202020204" pitchFamily="34" charset="0"/>
              </a:rPr>
              <a:t>evidence</a:t>
            </a:r>
          </a:p>
          <a:p>
            <a:pPr algn="ctr"/>
            <a:endParaRPr lang="en-US" sz="2200" dirty="0">
              <a:solidFill>
                <a:schemeClr val="tx1"/>
              </a:solidFill>
              <a:latin typeface="Century Gothic" panose="020B0502020202020204" pitchFamily="34" charset="0"/>
            </a:endParaRPr>
          </a:p>
        </p:txBody>
      </p:sp>
      <p:sp>
        <p:nvSpPr>
          <p:cNvPr id="7" name="Rectangle 6">
            <a:extLst>
              <a:ext uri="{FF2B5EF4-FFF2-40B4-BE49-F238E27FC236}">
                <a16:creationId xmlns:a16="http://schemas.microsoft.com/office/drawing/2014/main" id="{CE3560F2-6D8E-4768-807A-6283EDD64F28}"/>
              </a:ext>
            </a:extLst>
          </p:cNvPr>
          <p:cNvSpPr/>
          <p:nvPr/>
        </p:nvSpPr>
        <p:spPr>
          <a:xfrm>
            <a:off x="6915555" y="2286000"/>
            <a:ext cx="2743200" cy="1463038"/>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US" sz="2200" dirty="0">
                <a:solidFill>
                  <a:schemeClr val="tx1"/>
                </a:solidFill>
                <a:latin typeface="Century Gothic" panose="020B0502020202020204" pitchFamily="34" charset="0"/>
              </a:rPr>
              <a:t>3</a:t>
            </a:r>
          </a:p>
          <a:p>
            <a:pPr lvl="0" algn="ctr"/>
            <a:r>
              <a:rPr lang="en-US" sz="2200" dirty="0">
                <a:solidFill>
                  <a:schemeClr val="tx1"/>
                </a:solidFill>
                <a:latin typeface="Century Gothic" panose="020B0502020202020204" pitchFamily="34" charset="0"/>
              </a:rPr>
              <a:t>Identify </a:t>
            </a:r>
            <a:br>
              <a:rPr lang="en-US" sz="2200" dirty="0">
                <a:solidFill>
                  <a:schemeClr val="tx1"/>
                </a:solidFill>
                <a:latin typeface="Century Gothic" panose="020B0502020202020204" pitchFamily="34" charset="0"/>
              </a:rPr>
            </a:br>
            <a:r>
              <a:rPr lang="en-US" sz="2200" dirty="0">
                <a:solidFill>
                  <a:schemeClr val="tx1"/>
                </a:solidFill>
                <a:latin typeface="Century Gothic" panose="020B0502020202020204" pitchFamily="34" charset="0"/>
              </a:rPr>
              <a:t>causes</a:t>
            </a:r>
          </a:p>
        </p:txBody>
      </p:sp>
      <p:sp>
        <p:nvSpPr>
          <p:cNvPr id="8" name="Rectangle 7">
            <a:extLst>
              <a:ext uri="{FF2B5EF4-FFF2-40B4-BE49-F238E27FC236}">
                <a16:creationId xmlns:a16="http://schemas.microsoft.com/office/drawing/2014/main" id="{7DDD082D-938B-4CAF-B720-D2090E9B05B5}"/>
              </a:ext>
            </a:extLst>
          </p:cNvPr>
          <p:cNvSpPr/>
          <p:nvPr/>
        </p:nvSpPr>
        <p:spPr>
          <a:xfrm>
            <a:off x="526659" y="4059740"/>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200" dirty="0">
                <a:solidFill>
                  <a:schemeClr val="tx1"/>
                </a:solidFill>
                <a:latin typeface="Century Gothic" panose="020B0502020202020204" pitchFamily="34" charset="0"/>
              </a:rPr>
              <a:t>6</a:t>
            </a:r>
          </a:p>
          <a:p>
            <a:pPr lvl="0" algn="ctr"/>
            <a:r>
              <a:rPr lang="en-US" sz="2200" dirty="0">
                <a:solidFill>
                  <a:schemeClr val="tx1"/>
                </a:solidFill>
                <a:latin typeface="Century Gothic" panose="020B0502020202020204" pitchFamily="34" charset="0"/>
              </a:rPr>
              <a:t>Select best solution</a:t>
            </a:r>
          </a:p>
        </p:txBody>
      </p:sp>
      <p:sp>
        <p:nvSpPr>
          <p:cNvPr id="9" name="Rectangle 8">
            <a:extLst>
              <a:ext uri="{FF2B5EF4-FFF2-40B4-BE49-F238E27FC236}">
                <a16:creationId xmlns:a16="http://schemas.microsoft.com/office/drawing/2014/main" id="{17EF60EF-0530-48C9-8124-8643BC4D75F9}"/>
              </a:ext>
            </a:extLst>
          </p:cNvPr>
          <p:cNvSpPr/>
          <p:nvPr/>
        </p:nvSpPr>
        <p:spPr>
          <a:xfrm>
            <a:off x="3717622" y="4076453"/>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200" dirty="0">
                <a:solidFill>
                  <a:schemeClr val="tx1"/>
                </a:solidFill>
                <a:latin typeface="Century Gothic" panose="020B0502020202020204" pitchFamily="34" charset="0"/>
              </a:rPr>
              <a:t>5</a:t>
            </a:r>
          </a:p>
          <a:p>
            <a:pPr lvl="0" algn="ctr"/>
            <a:r>
              <a:rPr lang="en-US" sz="2200" dirty="0">
                <a:solidFill>
                  <a:schemeClr val="tx1"/>
                </a:solidFill>
                <a:latin typeface="Century Gothic" panose="020B0502020202020204" pitchFamily="34" charset="0"/>
              </a:rPr>
              <a:t>Develop </a:t>
            </a:r>
            <a:br>
              <a:rPr lang="en-US" sz="2200" dirty="0">
                <a:solidFill>
                  <a:schemeClr val="tx1"/>
                </a:solidFill>
                <a:latin typeface="Century Gothic" panose="020B0502020202020204" pitchFamily="34" charset="0"/>
              </a:rPr>
            </a:br>
            <a:r>
              <a:rPr lang="en-US" sz="2200" dirty="0">
                <a:solidFill>
                  <a:schemeClr val="tx1"/>
                </a:solidFill>
                <a:latin typeface="Century Gothic" panose="020B0502020202020204" pitchFamily="34" charset="0"/>
              </a:rPr>
              <a:t>solutions</a:t>
            </a:r>
          </a:p>
        </p:txBody>
      </p:sp>
      <p:sp>
        <p:nvSpPr>
          <p:cNvPr id="10" name="Rectangle 9">
            <a:extLst>
              <a:ext uri="{FF2B5EF4-FFF2-40B4-BE49-F238E27FC236}">
                <a16:creationId xmlns:a16="http://schemas.microsoft.com/office/drawing/2014/main" id="{8E860CCE-050C-4D87-B5DE-9F1AA87C824B}"/>
              </a:ext>
            </a:extLst>
          </p:cNvPr>
          <p:cNvSpPr/>
          <p:nvPr/>
        </p:nvSpPr>
        <p:spPr>
          <a:xfrm>
            <a:off x="6908585" y="4059740"/>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200" dirty="0">
                <a:solidFill>
                  <a:schemeClr val="tx1"/>
                </a:solidFill>
                <a:latin typeface="Century Gothic" panose="020B0502020202020204" pitchFamily="34" charset="0"/>
              </a:rPr>
              <a:t>4</a:t>
            </a:r>
          </a:p>
          <a:p>
            <a:pPr lvl="0" algn="ctr"/>
            <a:r>
              <a:rPr lang="en-US" sz="2200" dirty="0">
                <a:solidFill>
                  <a:schemeClr val="tx1"/>
                </a:solidFill>
                <a:latin typeface="Century Gothic" panose="020B0502020202020204" pitchFamily="34" charset="0"/>
              </a:rPr>
              <a:t>Evaluate </a:t>
            </a:r>
            <a:br>
              <a:rPr lang="en-US" sz="2200" dirty="0">
                <a:solidFill>
                  <a:schemeClr val="tx1"/>
                </a:solidFill>
                <a:latin typeface="Century Gothic" panose="020B0502020202020204" pitchFamily="34" charset="0"/>
              </a:rPr>
            </a:br>
            <a:r>
              <a:rPr lang="en-US" sz="2200" dirty="0">
                <a:solidFill>
                  <a:schemeClr val="tx1"/>
                </a:solidFill>
                <a:latin typeface="Century Gothic" panose="020B0502020202020204" pitchFamily="34" charset="0"/>
              </a:rPr>
              <a:t>policy</a:t>
            </a:r>
          </a:p>
        </p:txBody>
      </p:sp>
      <p:sp>
        <p:nvSpPr>
          <p:cNvPr id="11" name="Rectangle 10">
            <a:extLst>
              <a:ext uri="{FF2B5EF4-FFF2-40B4-BE49-F238E27FC236}">
                <a16:creationId xmlns:a16="http://schemas.microsoft.com/office/drawing/2014/main" id="{0E3A5C65-3D44-4492-AC23-2373BA802030}"/>
              </a:ext>
            </a:extLst>
          </p:cNvPr>
          <p:cNvSpPr/>
          <p:nvPr/>
        </p:nvSpPr>
        <p:spPr>
          <a:xfrm>
            <a:off x="521795" y="5866906"/>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200" dirty="0">
                <a:solidFill>
                  <a:schemeClr val="tx1"/>
                </a:solidFill>
                <a:latin typeface="Century Gothic" panose="020B0502020202020204" pitchFamily="34" charset="0"/>
              </a:rPr>
              <a:t>7</a:t>
            </a:r>
          </a:p>
          <a:p>
            <a:pPr lvl="0" algn="ctr"/>
            <a:r>
              <a:rPr lang="en-US" sz="2200" dirty="0">
                <a:solidFill>
                  <a:schemeClr val="tx1"/>
                </a:solidFill>
                <a:latin typeface="Century Gothic" panose="020B0502020202020204" pitchFamily="34" charset="0"/>
              </a:rPr>
              <a:t>Evaluate benefits and costs</a:t>
            </a:r>
          </a:p>
        </p:txBody>
      </p:sp>
      <p:sp>
        <p:nvSpPr>
          <p:cNvPr id="12" name="Rectangle 11">
            <a:extLst>
              <a:ext uri="{FF2B5EF4-FFF2-40B4-BE49-F238E27FC236}">
                <a16:creationId xmlns:a16="http://schemas.microsoft.com/office/drawing/2014/main" id="{9410279A-FB91-4F31-B7EE-E8C865D13C93}"/>
              </a:ext>
            </a:extLst>
          </p:cNvPr>
          <p:cNvSpPr/>
          <p:nvPr/>
        </p:nvSpPr>
        <p:spPr>
          <a:xfrm>
            <a:off x="3737968" y="5866906"/>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200" dirty="0">
                <a:solidFill>
                  <a:schemeClr val="tx1"/>
                </a:solidFill>
                <a:latin typeface="Century Gothic" panose="020B0502020202020204" pitchFamily="34" charset="0"/>
              </a:rPr>
              <a:t>8</a:t>
            </a:r>
          </a:p>
          <a:p>
            <a:pPr lvl="0" algn="ctr"/>
            <a:r>
              <a:rPr lang="en-US" sz="2200" dirty="0">
                <a:solidFill>
                  <a:schemeClr val="tx1"/>
                </a:solidFill>
                <a:latin typeface="Century Gothic" panose="020B0502020202020204" pitchFamily="34" charset="0"/>
              </a:rPr>
              <a:t>Utilize the prince system</a:t>
            </a:r>
          </a:p>
        </p:txBody>
      </p:sp>
      <p:sp>
        <p:nvSpPr>
          <p:cNvPr id="13" name="Rectangle 12">
            <a:extLst>
              <a:ext uri="{FF2B5EF4-FFF2-40B4-BE49-F238E27FC236}">
                <a16:creationId xmlns:a16="http://schemas.microsoft.com/office/drawing/2014/main" id="{5EEFD2B5-8CF3-4FC5-9E9C-0BCB14555CD4}"/>
              </a:ext>
            </a:extLst>
          </p:cNvPr>
          <p:cNvSpPr/>
          <p:nvPr/>
        </p:nvSpPr>
        <p:spPr>
          <a:xfrm>
            <a:off x="6915555" y="5839190"/>
            <a:ext cx="2743200" cy="1463040"/>
          </a:xfrm>
          <a:prstGeom prst="rect">
            <a:avLst/>
          </a:prstGeom>
          <a:solidFill>
            <a:srgbClr val="ECCE18"/>
          </a:solidFill>
          <a:ln>
            <a:solidFill>
              <a:srgbClr val="C83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tx1"/>
                </a:solidFill>
                <a:latin typeface="Century Gothic" panose="020B0502020202020204" pitchFamily="34" charset="0"/>
              </a:rPr>
              <a:t>9</a:t>
            </a:r>
          </a:p>
          <a:p>
            <a:pPr algn="ctr"/>
            <a:r>
              <a:rPr lang="en-US" sz="2200" dirty="0">
                <a:solidFill>
                  <a:schemeClr val="tx1"/>
                </a:solidFill>
                <a:latin typeface="Century Gothic" panose="020B0502020202020204" pitchFamily="34" charset="0"/>
              </a:rPr>
              <a:t>Develop political strategies</a:t>
            </a:r>
          </a:p>
        </p:txBody>
      </p:sp>
      <p:sp>
        <p:nvSpPr>
          <p:cNvPr id="14" name="Rectangle 13">
            <a:extLst>
              <a:ext uri="{FF2B5EF4-FFF2-40B4-BE49-F238E27FC236}">
                <a16:creationId xmlns:a16="http://schemas.microsoft.com/office/drawing/2014/main" id="{A13BB78E-931A-4FC1-9B8D-6FDEB964774A}"/>
              </a:ext>
            </a:extLst>
          </p:cNvPr>
          <p:cNvSpPr/>
          <p:nvPr/>
        </p:nvSpPr>
        <p:spPr>
          <a:xfrm>
            <a:off x="152400" y="7476088"/>
            <a:ext cx="9753600" cy="246221"/>
          </a:xfrm>
          <a:prstGeom prst="rect">
            <a:avLst/>
          </a:prstGeom>
        </p:spPr>
        <p:txBody>
          <a:bodyPr wrap="square">
            <a:spAutoFit/>
          </a:bodyPr>
          <a:lstStyle/>
          <a:p>
            <a:r>
              <a:rPr lang="en-US" sz="1000" dirty="0">
                <a:latin typeface="Century Gothic" panose="020B0502020202020204" pitchFamily="34" charset="0"/>
              </a:rPr>
              <a:t>Source: https://online.norwich.edu/academic-programs/masters/public-administration/resources/infographics/characteristics-of-successful-public-policy</a:t>
            </a:r>
          </a:p>
        </p:txBody>
      </p:sp>
      <p:sp>
        <p:nvSpPr>
          <p:cNvPr id="15" name="Rectangle 14">
            <a:extLst>
              <a:ext uri="{FF2B5EF4-FFF2-40B4-BE49-F238E27FC236}">
                <a16:creationId xmlns:a16="http://schemas.microsoft.com/office/drawing/2014/main" id="{94360DB1-BE69-49D6-93D8-477C0E995FA8}"/>
              </a:ext>
            </a:extLst>
          </p:cNvPr>
          <p:cNvSpPr/>
          <p:nvPr/>
        </p:nvSpPr>
        <p:spPr>
          <a:xfrm>
            <a:off x="413101" y="1752600"/>
            <a:ext cx="5759099" cy="600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C83537"/>
                </a:solidFill>
                <a:latin typeface="Century Gothic" panose="020B0502020202020204" pitchFamily="34" charset="0"/>
              </a:rPr>
              <a:t>To create strong policy, you must first: </a:t>
            </a:r>
          </a:p>
        </p:txBody>
      </p:sp>
      <p:cxnSp>
        <p:nvCxnSpPr>
          <p:cNvPr id="38" name="Straight Arrow Connector 37">
            <a:extLst>
              <a:ext uri="{FF2B5EF4-FFF2-40B4-BE49-F238E27FC236}">
                <a16:creationId xmlns:a16="http://schemas.microsoft.com/office/drawing/2014/main" id="{E17A167F-C6D3-4A8E-8050-3A8BD7008B99}"/>
              </a:ext>
            </a:extLst>
          </p:cNvPr>
          <p:cNvCxnSpPr>
            <a:cxnSpLocks/>
            <a:stCxn id="5" idx="3"/>
            <a:endCxn id="6" idx="1"/>
          </p:cNvCxnSpPr>
          <p:nvPr/>
        </p:nvCxnSpPr>
        <p:spPr>
          <a:xfrm>
            <a:off x="3269859" y="3017520"/>
            <a:ext cx="44452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3" name="Straight Arrow Connector 42">
            <a:extLst>
              <a:ext uri="{FF2B5EF4-FFF2-40B4-BE49-F238E27FC236}">
                <a16:creationId xmlns:a16="http://schemas.microsoft.com/office/drawing/2014/main" id="{9F7C5BCC-1FA9-4E59-B680-1E8243452FC3}"/>
              </a:ext>
            </a:extLst>
          </p:cNvPr>
          <p:cNvCxnSpPr>
            <a:cxnSpLocks/>
          </p:cNvCxnSpPr>
          <p:nvPr/>
        </p:nvCxnSpPr>
        <p:spPr>
          <a:xfrm>
            <a:off x="6481168" y="3017520"/>
            <a:ext cx="44452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4" name="Straight Arrow Connector 43">
            <a:extLst>
              <a:ext uri="{FF2B5EF4-FFF2-40B4-BE49-F238E27FC236}">
                <a16:creationId xmlns:a16="http://schemas.microsoft.com/office/drawing/2014/main" id="{6F68957A-78D7-4202-AAF2-5AD5BE88D831}"/>
              </a:ext>
            </a:extLst>
          </p:cNvPr>
          <p:cNvCxnSpPr>
            <a:cxnSpLocks/>
          </p:cNvCxnSpPr>
          <p:nvPr/>
        </p:nvCxnSpPr>
        <p:spPr>
          <a:xfrm>
            <a:off x="3273102" y="6477000"/>
            <a:ext cx="44452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5" name="Straight Arrow Connector 44">
            <a:extLst>
              <a:ext uri="{FF2B5EF4-FFF2-40B4-BE49-F238E27FC236}">
                <a16:creationId xmlns:a16="http://schemas.microsoft.com/office/drawing/2014/main" id="{B7B53A67-0417-4F87-8ABB-A690FB0BC540}"/>
              </a:ext>
            </a:extLst>
          </p:cNvPr>
          <p:cNvCxnSpPr>
            <a:cxnSpLocks/>
          </p:cNvCxnSpPr>
          <p:nvPr/>
        </p:nvCxnSpPr>
        <p:spPr>
          <a:xfrm>
            <a:off x="6481168" y="6549958"/>
            <a:ext cx="44452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6" name="Straight Arrow Connector 45">
            <a:extLst>
              <a:ext uri="{FF2B5EF4-FFF2-40B4-BE49-F238E27FC236}">
                <a16:creationId xmlns:a16="http://schemas.microsoft.com/office/drawing/2014/main" id="{C1B36547-681B-49D0-960F-C287C0ECA812}"/>
              </a:ext>
            </a:extLst>
          </p:cNvPr>
          <p:cNvCxnSpPr>
            <a:cxnSpLocks/>
          </p:cNvCxnSpPr>
          <p:nvPr/>
        </p:nvCxnSpPr>
        <p:spPr>
          <a:xfrm flipH="1">
            <a:off x="3264995" y="4849238"/>
            <a:ext cx="44452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8" name="Straight Arrow Connector 47">
            <a:extLst>
              <a:ext uri="{FF2B5EF4-FFF2-40B4-BE49-F238E27FC236}">
                <a16:creationId xmlns:a16="http://schemas.microsoft.com/office/drawing/2014/main" id="{69105021-0BB8-4A7F-89A4-E18F78F5AEDB}"/>
              </a:ext>
            </a:extLst>
          </p:cNvPr>
          <p:cNvCxnSpPr>
            <a:cxnSpLocks/>
          </p:cNvCxnSpPr>
          <p:nvPr/>
        </p:nvCxnSpPr>
        <p:spPr>
          <a:xfrm flipH="1">
            <a:off x="6481168" y="4804778"/>
            <a:ext cx="444520"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49" name="Straight Arrow Connector 48">
            <a:extLst>
              <a:ext uri="{FF2B5EF4-FFF2-40B4-BE49-F238E27FC236}">
                <a16:creationId xmlns:a16="http://schemas.microsoft.com/office/drawing/2014/main" id="{81DF6CAE-3ED8-42CF-BB31-73B054744E7E}"/>
              </a:ext>
            </a:extLst>
          </p:cNvPr>
          <p:cNvCxnSpPr>
            <a:cxnSpLocks/>
            <a:endCxn id="11" idx="0"/>
          </p:cNvCxnSpPr>
          <p:nvPr/>
        </p:nvCxnSpPr>
        <p:spPr>
          <a:xfrm>
            <a:off x="1893395" y="5522780"/>
            <a:ext cx="0" cy="3441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51" name="Straight Arrow Connector 50">
            <a:extLst>
              <a:ext uri="{FF2B5EF4-FFF2-40B4-BE49-F238E27FC236}">
                <a16:creationId xmlns:a16="http://schemas.microsoft.com/office/drawing/2014/main" id="{05FA9D5B-AF68-4ADB-A885-897036E3EBB3}"/>
              </a:ext>
            </a:extLst>
          </p:cNvPr>
          <p:cNvCxnSpPr>
            <a:cxnSpLocks/>
          </p:cNvCxnSpPr>
          <p:nvPr/>
        </p:nvCxnSpPr>
        <p:spPr>
          <a:xfrm>
            <a:off x="8280185" y="3749040"/>
            <a:ext cx="0" cy="34412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636038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4A63D-0C0B-4753-AAC0-AB9894C58341}"/>
              </a:ext>
            </a:extLst>
          </p:cNvPr>
          <p:cNvSpPr>
            <a:spLocks noGrp="1"/>
          </p:cNvSpPr>
          <p:nvPr>
            <p:ph type="title"/>
          </p:nvPr>
        </p:nvSpPr>
        <p:spPr/>
        <p:txBody>
          <a:bodyPr/>
          <a:lstStyle/>
          <a:p>
            <a:r>
              <a:rPr lang="en-US" dirty="0"/>
              <a:t>Analyze and critique</a:t>
            </a:r>
          </a:p>
        </p:txBody>
      </p:sp>
      <p:sp>
        <p:nvSpPr>
          <p:cNvPr id="3" name="Text Placeholder 2">
            <a:extLst>
              <a:ext uri="{FF2B5EF4-FFF2-40B4-BE49-F238E27FC236}">
                <a16:creationId xmlns:a16="http://schemas.microsoft.com/office/drawing/2014/main" id="{3F1B6CB0-066F-4DA0-9ED9-CA8712EDF150}"/>
              </a:ext>
            </a:extLst>
          </p:cNvPr>
          <p:cNvSpPr>
            <a:spLocks noGrp="1"/>
          </p:cNvSpPr>
          <p:nvPr>
            <p:ph type="body" sz="quarter" idx="10"/>
          </p:nvPr>
        </p:nvSpPr>
        <p:spPr>
          <a:xfrm>
            <a:off x="795919" y="2752037"/>
            <a:ext cx="8305800" cy="2590800"/>
          </a:xfrm>
        </p:spPr>
        <p:txBody>
          <a:bodyPr/>
          <a:lstStyle/>
          <a:p>
            <a:pPr>
              <a:lnSpc>
                <a:spcPts val="4800"/>
              </a:lnSpc>
            </a:pPr>
            <a:r>
              <a:rPr lang="en-US" sz="3200" dirty="0"/>
              <a:t>Using the following case studies and our knowledge of the public policy cycle and the characteristics of excellence </a:t>
            </a:r>
            <a:br>
              <a:rPr lang="en-US" sz="3200" dirty="0"/>
            </a:br>
            <a:r>
              <a:rPr lang="en-US" sz="3200" dirty="0"/>
              <a:t>for policies, we will practice analyzing and critiquing public policies. </a:t>
            </a:r>
          </a:p>
        </p:txBody>
      </p:sp>
      <p:sp>
        <p:nvSpPr>
          <p:cNvPr id="4" name="Text Placeholder 3">
            <a:extLst>
              <a:ext uri="{FF2B5EF4-FFF2-40B4-BE49-F238E27FC236}">
                <a16:creationId xmlns:a16="http://schemas.microsoft.com/office/drawing/2014/main" id="{58BDA1BF-B40F-479D-B66B-051EE579D3AF}"/>
              </a:ext>
            </a:extLst>
          </p:cNvPr>
          <p:cNvSpPr>
            <a:spLocks noGrp="1"/>
          </p:cNvSpPr>
          <p:nvPr>
            <p:ph type="body" sz="quarter" idx="11"/>
          </p:nvPr>
        </p:nvSpPr>
        <p:spPr/>
        <p:txBody>
          <a:bodyPr/>
          <a:lstStyle/>
          <a:p>
            <a:r>
              <a:rPr lang="en-US" dirty="0"/>
              <a:t>Public policy examples</a:t>
            </a:r>
          </a:p>
        </p:txBody>
      </p:sp>
    </p:spTree>
    <p:extLst>
      <p:ext uri="{BB962C8B-B14F-4D97-AF65-F5344CB8AC3E}">
        <p14:creationId xmlns:p14="http://schemas.microsoft.com/office/powerpoint/2010/main" val="23433397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21C4C-C7A8-4D23-98E2-7D4151002A72}"/>
              </a:ext>
            </a:extLst>
          </p:cNvPr>
          <p:cNvSpPr>
            <a:spLocks noGrp="1"/>
          </p:cNvSpPr>
          <p:nvPr>
            <p:ph type="title"/>
          </p:nvPr>
        </p:nvSpPr>
        <p:spPr>
          <a:xfrm>
            <a:off x="611768" y="366812"/>
            <a:ext cx="9065631" cy="1143000"/>
          </a:xfrm>
        </p:spPr>
        <p:txBody>
          <a:bodyPr/>
          <a:lstStyle/>
          <a:p>
            <a:r>
              <a:rPr lang="en-US" dirty="0"/>
              <a:t>Early Childhood Development</a:t>
            </a:r>
          </a:p>
        </p:txBody>
      </p:sp>
      <p:sp>
        <p:nvSpPr>
          <p:cNvPr id="3" name="Text Placeholder 2">
            <a:extLst>
              <a:ext uri="{FF2B5EF4-FFF2-40B4-BE49-F238E27FC236}">
                <a16:creationId xmlns:a16="http://schemas.microsoft.com/office/drawing/2014/main" id="{DC0750EE-1926-4A9A-9EE5-CC3C7A66EBBC}"/>
              </a:ext>
            </a:extLst>
          </p:cNvPr>
          <p:cNvSpPr>
            <a:spLocks noGrp="1"/>
          </p:cNvSpPr>
          <p:nvPr>
            <p:ph type="body" sz="quarter" idx="10"/>
          </p:nvPr>
        </p:nvSpPr>
        <p:spPr>
          <a:xfrm>
            <a:off x="838200" y="1981200"/>
            <a:ext cx="8953500" cy="5334000"/>
          </a:xfrm>
        </p:spPr>
        <p:txBody>
          <a:bodyPr/>
          <a:lstStyle/>
          <a:p>
            <a:pPr marL="457200" indent="-457200">
              <a:spcAft>
                <a:spcPts val="900"/>
              </a:spcAft>
              <a:buClr>
                <a:srgbClr val="FF0000"/>
              </a:buClr>
              <a:buFont typeface="Wingdings" panose="05000000000000000000" pitchFamily="2" charset="2"/>
              <a:buChar char="§"/>
            </a:pPr>
            <a:r>
              <a:rPr lang="en-US" dirty="0"/>
              <a:t>Wide rationale</a:t>
            </a:r>
          </a:p>
          <a:p>
            <a:pPr marL="457200" indent="-457200">
              <a:spcAft>
                <a:spcPts val="900"/>
              </a:spcAft>
              <a:buClr>
                <a:srgbClr val="FF0000"/>
              </a:buClr>
              <a:buFont typeface="Wingdings" panose="05000000000000000000" pitchFamily="2" charset="2"/>
              <a:buChar char="§"/>
            </a:pPr>
            <a:r>
              <a:rPr lang="en-US" dirty="0"/>
              <a:t>Cost and financing perspective</a:t>
            </a:r>
          </a:p>
          <a:p>
            <a:pPr marL="457200" indent="-457200">
              <a:spcAft>
                <a:spcPts val="900"/>
              </a:spcAft>
              <a:buClr>
                <a:srgbClr val="FF0000"/>
              </a:buClr>
              <a:buFont typeface="Wingdings" panose="05000000000000000000" pitchFamily="2" charset="2"/>
              <a:buChar char="§"/>
            </a:pPr>
            <a:r>
              <a:rPr lang="en-US" dirty="0"/>
              <a:t>Cost benefit analysis</a:t>
            </a:r>
          </a:p>
          <a:p>
            <a:pPr marL="457200" indent="-457200">
              <a:spcAft>
                <a:spcPts val="900"/>
              </a:spcAft>
              <a:buClr>
                <a:srgbClr val="FF0000"/>
              </a:buClr>
              <a:buFont typeface="Wingdings" panose="05000000000000000000" pitchFamily="2" charset="2"/>
              <a:buChar char="§"/>
            </a:pPr>
            <a:r>
              <a:rPr lang="en-US" dirty="0"/>
              <a:t>Internal consistency and with overall framework</a:t>
            </a:r>
          </a:p>
          <a:p>
            <a:pPr marL="457200" indent="-457200">
              <a:spcAft>
                <a:spcPts val="900"/>
              </a:spcAft>
              <a:buClr>
                <a:srgbClr val="FF0000"/>
              </a:buClr>
              <a:buFont typeface="Wingdings" panose="05000000000000000000" pitchFamily="2" charset="2"/>
              <a:buChar char="§"/>
            </a:pPr>
            <a:r>
              <a:rPr lang="en-US" dirty="0"/>
              <a:t>Stakeholder analysis</a:t>
            </a:r>
          </a:p>
          <a:p>
            <a:pPr marL="457200" indent="-457200">
              <a:spcAft>
                <a:spcPts val="900"/>
              </a:spcAft>
              <a:buClr>
                <a:srgbClr val="FF0000"/>
              </a:buClr>
              <a:buFont typeface="Wingdings" panose="05000000000000000000" pitchFamily="2" charset="2"/>
              <a:buChar char="§"/>
            </a:pPr>
            <a:r>
              <a:rPr lang="en-US" dirty="0"/>
              <a:t>Political opportunity</a:t>
            </a:r>
          </a:p>
          <a:p>
            <a:pPr marL="457200" indent="-457200">
              <a:spcAft>
                <a:spcPts val="900"/>
              </a:spcAft>
              <a:buClr>
                <a:srgbClr val="FF0000"/>
              </a:buClr>
              <a:buFont typeface="Wingdings" panose="05000000000000000000" pitchFamily="2" charset="2"/>
              <a:buChar char="§"/>
            </a:pPr>
            <a:r>
              <a:rPr lang="en-US" dirty="0"/>
              <a:t>Sequencing</a:t>
            </a:r>
          </a:p>
          <a:p>
            <a:pPr marL="457200" indent="-457200">
              <a:spcAft>
                <a:spcPts val="900"/>
              </a:spcAft>
              <a:buClr>
                <a:srgbClr val="FF0000"/>
              </a:buClr>
              <a:buFont typeface="Wingdings" panose="05000000000000000000" pitchFamily="2" charset="2"/>
              <a:buChar char="§"/>
            </a:pPr>
            <a:r>
              <a:rPr lang="en-US" dirty="0"/>
              <a:t>Clarity</a:t>
            </a:r>
          </a:p>
          <a:p>
            <a:pPr marL="457200" indent="-457200">
              <a:spcAft>
                <a:spcPts val="900"/>
              </a:spcAft>
              <a:buClr>
                <a:srgbClr val="FF0000"/>
              </a:buClr>
              <a:buFont typeface="Wingdings" panose="05000000000000000000" pitchFamily="2" charset="2"/>
              <a:buChar char="§"/>
            </a:pPr>
            <a:r>
              <a:rPr lang="en-US" dirty="0"/>
              <a:t>Instrumental functionality</a:t>
            </a:r>
          </a:p>
          <a:p>
            <a:pPr marL="457200" indent="-457200">
              <a:spcAft>
                <a:spcPts val="600"/>
              </a:spcAft>
              <a:buClr>
                <a:srgbClr val="FF0000"/>
              </a:buClr>
              <a:buFont typeface="Wingdings" panose="05000000000000000000" pitchFamily="2" charset="2"/>
              <a:buChar char="§"/>
            </a:pPr>
            <a:r>
              <a:rPr lang="en-US" dirty="0"/>
              <a:t>Indicators and evaluation</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sp>
        <p:nvSpPr>
          <p:cNvPr id="4" name="Text Placeholder 3">
            <a:extLst>
              <a:ext uri="{FF2B5EF4-FFF2-40B4-BE49-F238E27FC236}">
                <a16:creationId xmlns:a16="http://schemas.microsoft.com/office/drawing/2014/main" id="{8A8C123F-BB85-447A-AFB3-6750438A5810}"/>
              </a:ext>
            </a:extLst>
          </p:cNvPr>
          <p:cNvSpPr>
            <a:spLocks noGrp="1"/>
          </p:cNvSpPr>
          <p:nvPr>
            <p:ph type="body" sz="quarter" idx="11"/>
          </p:nvPr>
        </p:nvSpPr>
        <p:spPr>
          <a:xfrm>
            <a:off x="611768" y="1039411"/>
            <a:ext cx="7846432" cy="1066800"/>
          </a:xfrm>
        </p:spPr>
        <p:txBody>
          <a:bodyPr/>
          <a:lstStyle/>
          <a:p>
            <a:r>
              <a:rPr lang="en-US" dirty="0"/>
              <a:t>South Africa – Case study 1</a:t>
            </a:r>
          </a:p>
        </p:txBody>
      </p:sp>
    </p:spTree>
    <p:extLst>
      <p:ext uri="{BB962C8B-B14F-4D97-AF65-F5344CB8AC3E}">
        <p14:creationId xmlns:p14="http://schemas.microsoft.com/office/powerpoint/2010/main" val="18157867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2: </a:t>
            </a:r>
          </a:p>
        </p:txBody>
      </p:sp>
      <p:sp>
        <p:nvSpPr>
          <p:cNvPr id="3" name="Text Placeholder 2"/>
          <p:cNvSpPr>
            <a:spLocks noGrp="1"/>
          </p:cNvSpPr>
          <p:nvPr>
            <p:ph type="body" sz="quarter" idx="10"/>
          </p:nvPr>
        </p:nvSpPr>
        <p:spPr>
          <a:xfrm>
            <a:off x="795919" y="2590800"/>
            <a:ext cx="8305800" cy="2590800"/>
          </a:xfrm>
        </p:spPr>
        <p:txBody>
          <a:bodyPr/>
          <a:lstStyle/>
          <a:p>
            <a:pPr>
              <a:spcAft>
                <a:spcPts val="1800"/>
              </a:spcAft>
            </a:pPr>
            <a:r>
              <a:rPr lang="en-US" dirty="0"/>
              <a:t>In your groups, brainstorm: </a:t>
            </a:r>
          </a:p>
          <a:p>
            <a:pPr marL="565150" indent="-449263">
              <a:spcAft>
                <a:spcPts val="1200"/>
              </a:spcAft>
              <a:buFont typeface="+mj-lt"/>
              <a:buAutoNum type="arabicPeriod"/>
            </a:pPr>
            <a:r>
              <a:rPr lang="en-US" dirty="0"/>
              <a:t>Potential obstacles to research being accepted and used by policymakers; and</a:t>
            </a:r>
          </a:p>
          <a:p>
            <a:pPr marL="565150" indent="-449263">
              <a:buFont typeface="+mj-lt"/>
              <a:buAutoNum type="arabicPeriod"/>
            </a:pPr>
            <a:r>
              <a:rPr lang="en-US" dirty="0"/>
              <a:t>Strategies to overcome these obstacles</a:t>
            </a:r>
          </a:p>
        </p:txBody>
      </p:sp>
      <p:sp>
        <p:nvSpPr>
          <p:cNvPr id="4" name="Text Placeholder 3"/>
          <p:cNvSpPr>
            <a:spLocks noGrp="1"/>
          </p:cNvSpPr>
          <p:nvPr>
            <p:ph type="body" sz="quarter" idx="11"/>
          </p:nvPr>
        </p:nvSpPr>
        <p:spPr>
          <a:xfrm>
            <a:off x="611768" y="1039411"/>
            <a:ext cx="7694031" cy="1066800"/>
          </a:xfrm>
        </p:spPr>
        <p:txBody>
          <a:bodyPr/>
          <a:lstStyle/>
          <a:p>
            <a:r>
              <a:rPr lang="en-US" dirty="0"/>
              <a:t>Process of public policies</a:t>
            </a:r>
          </a:p>
        </p:txBody>
      </p:sp>
    </p:spTree>
    <p:extLst>
      <p:ext uri="{BB962C8B-B14F-4D97-AF65-F5344CB8AC3E}">
        <p14:creationId xmlns:p14="http://schemas.microsoft.com/office/powerpoint/2010/main" val="20009416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F2C0C-2B10-4419-B01C-9398821C39FD}"/>
              </a:ext>
            </a:extLst>
          </p:cNvPr>
          <p:cNvSpPr>
            <a:spLocks noGrp="1"/>
          </p:cNvSpPr>
          <p:nvPr>
            <p:ph type="title"/>
          </p:nvPr>
        </p:nvSpPr>
        <p:spPr/>
        <p:txBody>
          <a:bodyPr/>
          <a:lstStyle/>
          <a:p>
            <a:r>
              <a:rPr lang="en-US" dirty="0"/>
              <a:t>Wrap Up</a:t>
            </a:r>
          </a:p>
        </p:txBody>
      </p:sp>
      <p:sp>
        <p:nvSpPr>
          <p:cNvPr id="4" name="Text Placeholder 3">
            <a:extLst>
              <a:ext uri="{FF2B5EF4-FFF2-40B4-BE49-F238E27FC236}">
                <a16:creationId xmlns:a16="http://schemas.microsoft.com/office/drawing/2014/main" id="{85096CBA-1B34-4B21-A82A-295E43B0638C}"/>
              </a:ext>
            </a:extLst>
          </p:cNvPr>
          <p:cNvSpPr>
            <a:spLocks noGrp="1"/>
          </p:cNvSpPr>
          <p:nvPr>
            <p:ph type="body" sz="quarter" idx="11"/>
          </p:nvPr>
        </p:nvSpPr>
        <p:spPr>
          <a:xfrm>
            <a:off x="611768" y="1039411"/>
            <a:ext cx="8456032" cy="1066800"/>
          </a:xfrm>
        </p:spPr>
        <p:txBody>
          <a:bodyPr/>
          <a:lstStyle/>
          <a:p>
            <a:r>
              <a:rPr lang="en-US" dirty="0"/>
              <a:t>Evaluation and public policies</a:t>
            </a:r>
          </a:p>
        </p:txBody>
      </p:sp>
      <p:sp>
        <p:nvSpPr>
          <p:cNvPr id="5" name="Text Placeholder 2">
            <a:extLst>
              <a:ext uri="{FF2B5EF4-FFF2-40B4-BE49-F238E27FC236}">
                <a16:creationId xmlns:a16="http://schemas.microsoft.com/office/drawing/2014/main" id="{48138263-827E-4588-9083-7096C71527FA}"/>
              </a:ext>
            </a:extLst>
          </p:cNvPr>
          <p:cNvSpPr>
            <a:spLocks noGrp="1"/>
          </p:cNvSpPr>
          <p:nvPr>
            <p:ph type="body" sz="quarter" idx="10"/>
          </p:nvPr>
        </p:nvSpPr>
        <p:spPr>
          <a:xfrm>
            <a:off x="762000" y="2106211"/>
            <a:ext cx="8915400" cy="5223178"/>
          </a:xfrm>
        </p:spPr>
        <p:txBody>
          <a:bodyPr/>
          <a:lstStyle/>
          <a:p>
            <a:pPr>
              <a:spcAft>
                <a:spcPts val="600"/>
              </a:spcAft>
            </a:pPr>
            <a:r>
              <a:rPr lang="en-US" sz="3200" dirty="0"/>
              <a:t>Objectives</a:t>
            </a:r>
          </a:p>
          <a:p>
            <a:pPr marL="457200" indent="-346075">
              <a:spcAft>
                <a:spcPts val="600"/>
              </a:spcAft>
              <a:buClr>
                <a:srgbClr val="FF0000"/>
              </a:buClr>
              <a:buFont typeface="Wingdings" panose="05000000000000000000" pitchFamily="2" charset="2"/>
              <a:buChar char="§"/>
            </a:pPr>
            <a:r>
              <a:rPr lang="en-US" sz="2400" dirty="0"/>
              <a:t>Discuss how evaluations contribute to public policies and programs</a:t>
            </a:r>
          </a:p>
          <a:p>
            <a:pPr marL="457200" indent="-346075">
              <a:spcAft>
                <a:spcPts val="600"/>
              </a:spcAft>
              <a:buClr>
                <a:srgbClr val="FF0000"/>
              </a:buClr>
              <a:buFont typeface="Wingdings" panose="05000000000000000000" pitchFamily="2" charset="2"/>
              <a:buChar char="§"/>
            </a:pPr>
            <a:r>
              <a:rPr lang="en-US" sz="2400" dirty="0"/>
              <a:t>Review and discuss examples of best practices </a:t>
            </a:r>
            <a:br>
              <a:rPr lang="en-US" sz="2400" dirty="0"/>
            </a:br>
            <a:r>
              <a:rPr lang="en-US" sz="2400" dirty="0"/>
              <a:t>in evaluation of policy</a:t>
            </a:r>
          </a:p>
          <a:p>
            <a:pPr marL="457200" indent="-346075">
              <a:spcAft>
                <a:spcPts val="2400"/>
              </a:spcAft>
              <a:buClr>
                <a:srgbClr val="FF0000"/>
              </a:buClr>
              <a:buFont typeface="Wingdings" panose="05000000000000000000" pitchFamily="2" charset="2"/>
              <a:buChar char="§"/>
            </a:pPr>
            <a:r>
              <a:rPr lang="en-US" sz="2400" dirty="0"/>
              <a:t>Analyze (critique) the policy process</a:t>
            </a:r>
          </a:p>
          <a:p>
            <a:pPr>
              <a:spcAft>
                <a:spcPts val="600"/>
              </a:spcAft>
            </a:pPr>
            <a:r>
              <a:rPr lang="en-US" sz="3200" dirty="0"/>
              <a:t>Outline</a:t>
            </a:r>
          </a:p>
          <a:p>
            <a:pPr marL="457200" indent="-346075">
              <a:spcAft>
                <a:spcPts val="600"/>
              </a:spcAft>
              <a:buClr>
                <a:srgbClr val="FF0000"/>
              </a:buClr>
              <a:buFont typeface="Wingdings" panose="05000000000000000000" pitchFamily="2" charset="2"/>
              <a:buChar char="§"/>
            </a:pPr>
            <a:r>
              <a:rPr lang="en-US" sz="2400" dirty="0"/>
              <a:t>Characteristics of excellence in public policymaking</a:t>
            </a:r>
          </a:p>
          <a:p>
            <a:pPr marL="457200" indent="-346075">
              <a:spcAft>
                <a:spcPts val="600"/>
              </a:spcAft>
              <a:buClr>
                <a:srgbClr val="FF0000"/>
              </a:buClr>
              <a:buFont typeface="Wingdings" panose="05000000000000000000" pitchFamily="2" charset="2"/>
              <a:buChar char="§"/>
            </a:pPr>
            <a:r>
              <a:rPr lang="en-US" sz="2400" dirty="0"/>
              <a:t>Case study 1</a:t>
            </a:r>
          </a:p>
          <a:p>
            <a:pPr marL="457200" indent="-346075">
              <a:spcAft>
                <a:spcPts val="600"/>
              </a:spcAft>
              <a:buClr>
                <a:srgbClr val="FF0000"/>
              </a:buClr>
              <a:buFont typeface="Wingdings" panose="05000000000000000000" pitchFamily="2" charset="2"/>
              <a:buChar char="§"/>
            </a:pPr>
            <a:r>
              <a:rPr lang="en-US" sz="2400" dirty="0"/>
              <a:t>Case study 2</a:t>
            </a:r>
          </a:p>
          <a:p>
            <a:pPr marL="457200" indent="-346075">
              <a:spcAft>
                <a:spcPts val="600"/>
              </a:spcAft>
              <a:buClr>
                <a:srgbClr val="FF0000"/>
              </a:buClr>
              <a:buFont typeface="Wingdings" panose="05000000000000000000" pitchFamily="2" charset="2"/>
              <a:buChar char="§"/>
            </a:pPr>
            <a:r>
              <a:rPr lang="en-US" sz="2400" dirty="0"/>
              <a:t>Case study 3</a:t>
            </a:r>
          </a:p>
        </p:txBody>
      </p:sp>
    </p:spTree>
    <p:extLst>
      <p:ext uri="{BB962C8B-B14F-4D97-AF65-F5344CB8AC3E}">
        <p14:creationId xmlns:p14="http://schemas.microsoft.com/office/powerpoint/2010/main" val="13110684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1"/>
            <a:ext cx="10058400" cy="4220630"/>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8" name="object 8"/>
          <p:cNvSpPr txBox="1"/>
          <p:nvPr/>
        </p:nvSpPr>
        <p:spPr>
          <a:xfrm>
            <a:off x="838200" y="1981200"/>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100" dirty="0">
                <a:solidFill>
                  <a:srgbClr val="ECCE18"/>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7" name="Rectangle 6"/>
          <p:cNvSpPr>
            <a:spLocks noChangeArrowheads="1"/>
          </p:cNvSpPr>
          <p:nvPr/>
        </p:nvSpPr>
        <p:spPr bwMode="auto">
          <a:xfrm>
            <a:off x="-228600" y="729235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pic>
        <p:nvPicPr>
          <p:cNvPr id="22" name="Picture 21">
            <a:extLst>
              <a:ext uri="{FF2B5EF4-FFF2-40B4-BE49-F238E27FC236}">
                <a16:creationId xmlns:a16="http://schemas.microsoft.com/office/drawing/2014/main" id="{85645760-6F11-47C8-B200-A9F0BE95F2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418" y="6012191"/>
            <a:ext cx="5805565" cy="1280160"/>
          </a:xfrm>
          <a:prstGeom prst="rect">
            <a:avLst/>
          </a:prstGeom>
        </p:spPr>
      </p:pic>
    </p:spTree>
    <p:extLst>
      <p:ext uri="{BB962C8B-B14F-4D97-AF65-F5344CB8AC3E}">
        <p14:creationId xmlns:p14="http://schemas.microsoft.com/office/powerpoint/2010/main" val="1931111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5">
            <a:extLst>
              <a:ext uri="{FF2B5EF4-FFF2-40B4-BE49-F238E27FC236}">
                <a16:creationId xmlns:a16="http://schemas.microsoft.com/office/drawing/2014/main" id="{E99813EA-543A-418D-8412-2A2485ACDFE8}"/>
              </a:ext>
            </a:extLst>
          </p:cNvPr>
          <p:cNvSpPr/>
          <p:nvPr/>
        </p:nvSpPr>
        <p:spPr>
          <a:xfrm>
            <a:off x="0" y="2388246"/>
            <a:ext cx="10058400" cy="340295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301739"/>
          </a:solidFill>
        </p:spPr>
        <p:txBody>
          <a:bodyPr wrap="square" lIns="0" tIns="0" rIns="0" bIns="0" rtlCol="0"/>
          <a:lstStyle/>
          <a:p>
            <a:endParaRPr/>
          </a:p>
        </p:txBody>
      </p:sp>
      <p:sp>
        <p:nvSpPr>
          <p:cNvPr id="5" name="object 3"/>
          <p:cNvSpPr/>
          <p:nvPr/>
        </p:nvSpPr>
        <p:spPr>
          <a:xfrm>
            <a:off x="0" y="1094731"/>
            <a:ext cx="10058400" cy="129351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304800" y="1741488"/>
            <a:ext cx="9107806" cy="1987724"/>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Module 1, Session 1A</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chemeClr val="bg1"/>
                </a:solidFill>
                <a:latin typeface="Century Gothic" panose="020B0502020202020204" pitchFamily="34" charset="0"/>
              </a:rPr>
              <a:t>Background: Overview of monitoring and evaluation</a:t>
            </a:r>
            <a:endParaRPr sz="4400" spc="-18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5852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762000" y="2570976"/>
            <a:ext cx="9107806" cy="4932119"/>
          </a:xfrm>
          <a:prstGeom prst="rect">
            <a:avLst/>
          </a:prstGeom>
        </p:spPr>
        <p:txBody>
          <a:bodyPr vert="horz" wrap="square" lIns="0" tIns="0" rIns="0" bIns="0" rtlCol="0">
            <a:spAutoFit/>
          </a:bodyPr>
          <a:lstStyle/>
          <a:p>
            <a:pPr marL="12700">
              <a:lnSpc>
                <a:spcPct val="100000"/>
              </a:lnSpc>
              <a:spcAft>
                <a:spcPts val="1200"/>
              </a:spcAft>
            </a:pPr>
            <a:r>
              <a:rPr lang="en-US" sz="3200" spc="-140" dirty="0">
                <a:solidFill>
                  <a:srgbClr val="231F20"/>
                </a:solidFill>
                <a:latin typeface="Century Gothic" panose="020B0502020202020204" pitchFamily="34" charset="0"/>
                <a:cs typeface="Futura LT Pro Book"/>
              </a:rPr>
              <a:t>Objective</a:t>
            </a:r>
            <a:endParaRPr lang="en-US" sz="3400" spc="-140" dirty="0">
              <a:solidFill>
                <a:srgbClr val="231F20"/>
              </a:solidFill>
              <a:latin typeface="Century Gothic" panose="020B0502020202020204" pitchFamily="34" charset="0"/>
              <a:cs typeface="Futura LT Pro Book"/>
            </a:endParaRPr>
          </a:p>
          <a:p>
            <a:pPr marL="692150" indent="-407988">
              <a:spcAft>
                <a:spcPts val="1800"/>
              </a:spcAft>
              <a:buClr>
                <a:srgbClr val="FF0000"/>
              </a:buClr>
              <a:buFont typeface="Wingdings" panose="05000000000000000000" pitchFamily="2" charset="2"/>
              <a:buChar char="§"/>
              <a:tabLst>
                <a:tab pos="630238" algn="l"/>
              </a:tabLst>
            </a:pPr>
            <a:r>
              <a:rPr lang="en-US" sz="2600" spc="-100" dirty="0">
                <a:solidFill>
                  <a:srgbClr val="231F20"/>
                </a:solidFill>
                <a:latin typeface="Century Gothic" panose="020B0502020202020204" pitchFamily="34" charset="0"/>
              </a:rPr>
              <a:t>Define key concepts used in M&amp;E</a:t>
            </a:r>
          </a:p>
          <a:p>
            <a:pPr marL="12700">
              <a:lnSpc>
                <a:spcPct val="100000"/>
              </a:lnSpc>
              <a:spcAft>
                <a:spcPts val="1200"/>
              </a:spcAft>
            </a:pPr>
            <a:r>
              <a:rPr lang="en-US" sz="3400" spc="-140" dirty="0">
                <a:solidFill>
                  <a:srgbClr val="231F20"/>
                </a:solidFill>
                <a:latin typeface="Century Gothic" panose="020B0502020202020204" pitchFamily="34" charset="0"/>
                <a:cs typeface="Futura LT Pro Book"/>
              </a:rPr>
              <a:t>Outline</a:t>
            </a:r>
          </a:p>
          <a:p>
            <a:pPr marL="692150" indent="-407988">
              <a:lnSpc>
                <a:spcPct val="100000"/>
              </a:lnSpc>
              <a:spcAft>
                <a:spcPts val="900"/>
              </a:spcAft>
              <a:buClr>
                <a:srgbClr val="FF0000"/>
              </a:buClr>
              <a:buFont typeface="Wingdings" panose="05000000000000000000" pitchFamily="2" charset="2"/>
              <a:buChar char="§"/>
              <a:tabLst>
                <a:tab pos="720090" algn="l"/>
              </a:tabLst>
            </a:pPr>
            <a:r>
              <a:rPr lang="en-US" sz="2600" spc="-100" dirty="0">
                <a:solidFill>
                  <a:srgbClr val="231F20"/>
                </a:solidFill>
                <a:latin typeface="Century Gothic" panose="020B0502020202020204" pitchFamily="34" charset="0"/>
                <a:cs typeface="Futura LT Pro Book"/>
              </a:rPr>
              <a:t>Definition of M&amp;E</a:t>
            </a:r>
          </a:p>
          <a:p>
            <a:pPr marL="692150" indent="-407988">
              <a:lnSpc>
                <a:spcPct val="100000"/>
              </a:lnSpc>
              <a:spcAft>
                <a:spcPts val="900"/>
              </a:spcAft>
              <a:buClr>
                <a:srgbClr val="FF0000"/>
              </a:buClr>
              <a:buFont typeface="Wingdings" panose="05000000000000000000" pitchFamily="2" charset="2"/>
              <a:buChar char="§"/>
              <a:tabLst>
                <a:tab pos="720090" algn="l"/>
              </a:tabLst>
            </a:pPr>
            <a:r>
              <a:rPr lang="en-US" sz="2600" spc="-100" dirty="0">
                <a:solidFill>
                  <a:srgbClr val="231F20"/>
                </a:solidFill>
                <a:latin typeface="Century Gothic" panose="020B0502020202020204" pitchFamily="34" charset="0"/>
                <a:cs typeface="Futura LT Pro Book"/>
              </a:rPr>
              <a:t>Differences between M&amp;E</a:t>
            </a:r>
          </a:p>
          <a:p>
            <a:pPr marL="692150" indent="-407988">
              <a:lnSpc>
                <a:spcPct val="100000"/>
              </a:lnSpc>
              <a:spcAft>
                <a:spcPts val="900"/>
              </a:spcAft>
              <a:buClr>
                <a:srgbClr val="FF0000"/>
              </a:buClr>
              <a:buFont typeface="Wingdings" panose="05000000000000000000" pitchFamily="2" charset="2"/>
              <a:buChar char="§"/>
              <a:tabLst>
                <a:tab pos="720090" algn="l"/>
              </a:tabLst>
            </a:pPr>
            <a:r>
              <a:rPr lang="en-US" sz="2600" spc="-100" dirty="0">
                <a:solidFill>
                  <a:srgbClr val="231F20"/>
                </a:solidFill>
                <a:latin typeface="Century Gothic" panose="020B0502020202020204" pitchFamily="34" charset="0"/>
                <a:cs typeface="Futura LT Pro Book"/>
              </a:rPr>
              <a:t>Definition of program components</a:t>
            </a:r>
          </a:p>
          <a:p>
            <a:pPr marL="692150" indent="-407988">
              <a:lnSpc>
                <a:spcPct val="100000"/>
              </a:lnSpc>
              <a:spcAft>
                <a:spcPts val="900"/>
              </a:spcAft>
              <a:buClr>
                <a:srgbClr val="FF0000"/>
              </a:buClr>
              <a:buFont typeface="Wingdings" panose="05000000000000000000" pitchFamily="2" charset="2"/>
              <a:buChar char="§"/>
              <a:tabLst>
                <a:tab pos="720090" algn="l"/>
              </a:tabLst>
            </a:pPr>
            <a:r>
              <a:rPr lang="en-US" sz="2600" spc="-100" dirty="0">
                <a:solidFill>
                  <a:srgbClr val="231F20"/>
                </a:solidFill>
                <a:latin typeface="Century Gothic" panose="020B0502020202020204" pitchFamily="34" charset="0"/>
                <a:cs typeface="Futura LT Pro Book"/>
              </a:rPr>
              <a:t>Program logic model</a:t>
            </a:r>
          </a:p>
          <a:p>
            <a:pPr marL="692150" indent="-407988">
              <a:lnSpc>
                <a:spcPct val="100000"/>
              </a:lnSpc>
              <a:spcAft>
                <a:spcPts val="900"/>
              </a:spcAft>
              <a:buClr>
                <a:srgbClr val="FF0000"/>
              </a:buClr>
              <a:buFont typeface="Wingdings" panose="05000000000000000000" pitchFamily="2" charset="2"/>
              <a:buChar char="§"/>
              <a:tabLst>
                <a:tab pos="720090" algn="l"/>
              </a:tabLst>
            </a:pPr>
            <a:r>
              <a:rPr lang="en-US" sz="2600" spc="-100" dirty="0">
                <a:solidFill>
                  <a:srgbClr val="231F20"/>
                </a:solidFill>
                <a:latin typeface="Century Gothic" panose="020B0502020202020204" pitchFamily="34" charset="0"/>
                <a:cs typeface="Futura LT Pro Book"/>
              </a:rPr>
              <a:t>Program theory of change</a:t>
            </a:r>
          </a:p>
          <a:p>
            <a:pPr marL="692150" indent="-407988">
              <a:lnSpc>
                <a:spcPct val="100000"/>
              </a:lnSpc>
              <a:spcAft>
                <a:spcPts val="1200"/>
              </a:spcAft>
              <a:buClr>
                <a:srgbClr val="FF0000"/>
              </a:buClr>
              <a:buFont typeface="Wingdings" panose="05000000000000000000" pitchFamily="2" charset="2"/>
              <a:buChar char="§"/>
              <a:tabLst>
                <a:tab pos="720090" algn="l"/>
              </a:tabLst>
            </a:pPr>
            <a:r>
              <a:rPr lang="en-US" sz="2600" spc="-100" dirty="0">
                <a:solidFill>
                  <a:srgbClr val="231F20"/>
                </a:solidFill>
                <a:latin typeface="Century Gothic" panose="020B0502020202020204" pitchFamily="34" charset="0"/>
                <a:cs typeface="Futura LT Pro Book"/>
              </a:rPr>
              <a:t>Types of evaluation</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987724"/>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Objective and Outline</a:t>
            </a:r>
          </a:p>
          <a:p>
            <a:pPr marL="12700">
              <a:lnSpc>
                <a:spcPts val="5000"/>
              </a:lnSpc>
            </a:pPr>
            <a:r>
              <a:rPr lang="en-US" sz="4400" spc="-180" dirty="0">
                <a:solidFill>
                  <a:srgbClr val="301739"/>
                </a:solidFill>
                <a:latin typeface="Century Gothic" panose="020B0502020202020204" pitchFamily="34" charset="0"/>
                <a:cs typeface="Gill Sans MT"/>
              </a:rPr>
              <a:t>Background: Overview of monitoring and evaluation (M&amp;E)</a:t>
            </a:r>
          </a:p>
        </p:txBody>
      </p:sp>
    </p:spTree>
    <p:extLst>
      <p:ext uri="{BB962C8B-B14F-4D97-AF65-F5344CB8AC3E}">
        <p14:creationId xmlns:p14="http://schemas.microsoft.com/office/powerpoint/2010/main" val="771309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818197" y="2381650"/>
            <a:ext cx="8917390" cy="3477875"/>
          </a:xfrm>
          <a:prstGeom prst="rect">
            <a:avLst/>
          </a:prstGeom>
        </p:spPr>
        <p:txBody>
          <a:bodyPr vert="horz" wrap="square" lIns="0" tIns="0" rIns="0" bIns="0" rtlCol="0">
            <a:spAutoFit/>
          </a:bodyPr>
          <a:lstStyle/>
          <a:p>
            <a:pPr marL="12700">
              <a:lnSpc>
                <a:spcPct val="100000"/>
              </a:lnSpc>
              <a:spcAft>
                <a:spcPts val="1800"/>
              </a:spcAft>
            </a:pPr>
            <a:r>
              <a:rPr lang="en-US" sz="3400" dirty="0">
                <a:solidFill>
                  <a:srgbClr val="231F20"/>
                </a:solidFill>
                <a:latin typeface="Century Gothic" panose="020B0502020202020204" pitchFamily="34" charset="0"/>
                <a:cs typeface="Futura LT Pro Book"/>
              </a:rPr>
              <a:t>The purpose of M&amp;E is to measure program effectiveness.</a:t>
            </a:r>
            <a:endParaRPr lang="en-US" sz="3400" b="1" dirty="0">
              <a:solidFill>
                <a:srgbClr val="231F20"/>
              </a:solidFill>
              <a:latin typeface="Century Gothic" panose="020B0502020202020204" pitchFamily="34" charset="0"/>
              <a:cs typeface="Futura LT Pro Book"/>
            </a:endParaRPr>
          </a:p>
          <a:p>
            <a:pPr marL="630238" indent="-457200">
              <a:lnSpc>
                <a:spcPct val="100000"/>
              </a:lnSpc>
              <a:spcAft>
                <a:spcPts val="1800"/>
              </a:spcAft>
              <a:buClr>
                <a:srgbClr val="FF0000"/>
              </a:buClr>
              <a:buFont typeface="Wingdings" panose="05000000000000000000" pitchFamily="2" charset="2"/>
              <a:buChar char="§"/>
            </a:pPr>
            <a:r>
              <a:rPr lang="en-US" sz="3200" b="1" dirty="0">
                <a:solidFill>
                  <a:srgbClr val="231F20"/>
                </a:solidFill>
                <a:latin typeface="Century Gothic" panose="020B0502020202020204" pitchFamily="34" charset="0"/>
                <a:cs typeface="Futura LT Pro Book"/>
              </a:rPr>
              <a:t>Monitoring:</a:t>
            </a:r>
            <a:r>
              <a:rPr lang="en-US" sz="3200" dirty="0">
                <a:solidFill>
                  <a:srgbClr val="231F20"/>
                </a:solidFill>
                <a:latin typeface="Century Gothic" panose="020B0502020202020204" pitchFamily="34" charset="0"/>
                <a:cs typeface="Futura LT Pro Book"/>
              </a:rPr>
              <a:t> Tracking changes in </a:t>
            </a:r>
            <a:br>
              <a:rPr lang="en-US" sz="3200" dirty="0">
                <a:solidFill>
                  <a:srgbClr val="231F20"/>
                </a:solidFill>
                <a:latin typeface="Century Gothic" panose="020B0502020202020204" pitchFamily="34" charset="0"/>
                <a:cs typeface="Futura LT Pro Book"/>
              </a:rPr>
            </a:br>
            <a:r>
              <a:rPr lang="en-US" sz="3200" dirty="0">
                <a:solidFill>
                  <a:srgbClr val="231F20"/>
                </a:solidFill>
                <a:latin typeface="Century Gothic" panose="020B0502020202020204" pitchFamily="34" charset="0"/>
                <a:cs typeface="Futura LT Pro Book"/>
              </a:rPr>
              <a:t>program performance over time</a:t>
            </a:r>
          </a:p>
          <a:p>
            <a:pPr marL="630238" indent="-457200">
              <a:lnSpc>
                <a:spcPct val="100000"/>
              </a:lnSpc>
              <a:buClr>
                <a:srgbClr val="FF0000"/>
              </a:buClr>
              <a:buFont typeface="Wingdings" panose="05000000000000000000" pitchFamily="2" charset="2"/>
              <a:buChar char="§"/>
            </a:pPr>
            <a:r>
              <a:rPr lang="en-US" sz="3200" b="1" dirty="0">
                <a:solidFill>
                  <a:srgbClr val="231F20"/>
                </a:solidFill>
                <a:latin typeface="Century Gothic" panose="020B0502020202020204" pitchFamily="34" charset="0"/>
                <a:cs typeface="Futura LT Pro Book"/>
              </a:rPr>
              <a:t>Evaluation:</a:t>
            </a:r>
            <a:r>
              <a:rPr lang="en-US" sz="3200" dirty="0">
                <a:solidFill>
                  <a:srgbClr val="231F20"/>
                </a:solidFill>
                <a:latin typeface="Century Gothic" panose="020B0502020202020204" pitchFamily="34" charset="0"/>
                <a:cs typeface="Futura LT Pro Book"/>
              </a:rPr>
              <a:t> Attributing program </a:t>
            </a:r>
            <a:br>
              <a:rPr lang="en-US" sz="3200" dirty="0">
                <a:solidFill>
                  <a:srgbClr val="231F20"/>
                </a:solidFill>
                <a:latin typeface="Century Gothic" panose="020B0502020202020204" pitchFamily="34" charset="0"/>
                <a:cs typeface="Futura LT Pro Book"/>
              </a:rPr>
            </a:br>
            <a:r>
              <a:rPr lang="en-US" sz="3200" dirty="0">
                <a:solidFill>
                  <a:srgbClr val="231F20"/>
                </a:solidFill>
                <a:latin typeface="Century Gothic" panose="020B0502020202020204" pitchFamily="34" charset="0"/>
                <a:cs typeface="Futura LT Pro Book"/>
              </a:rPr>
              <a:t>outcomes to their causes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27781"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rgbClr val="ECCE18"/>
                </a:solidFill>
                <a:latin typeface="Century Gothic" panose="020B0502020202020204" pitchFamily="34" charset="0"/>
                <a:cs typeface="Gill Sans MT"/>
              </a:rPr>
              <a:t>Monitoring and Evaluation</a:t>
            </a:r>
            <a:endParaRPr sz="4800" b="1" spc="-100" dirty="0">
              <a:solidFill>
                <a:srgbClr val="ECCE18"/>
              </a:solidFill>
              <a:latin typeface="Century Gothic" panose="020B0502020202020204" pitchFamily="34" charset="0"/>
              <a:cs typeface="Gill Sans MT"/>
            </a:endParaRPr>
          </a:p>
          <a:p>
            <a:pPr marL="12700">
              <a:lnSpc>
                <a:spcPts val="5000"/>
              </a:lnSpc>
            </a:pPr>
            <a:r>
              <a:rPr lang="en-US" sz="4400" spc="-180" dirty="0">
                <a:solidFill>
                  <a:srgbClr val="301739"/>
                </a:solidFill>
                <a:latin typeface="Century Gothic" panose="020B0502020202020204" pitchFamily="34" charset="0"/>
                <a:cs typeface="Gill Sans MT"/>
              </a:rPr>
              <a:t>What is the difference?</a:t>
            </a:r>
            <a:endParaRPr sz="4400" dirty="0">
              <a:solidFill>
                <a:srgbClr val="301739"/>
              </a:solidFill>
              <a:latin typeface="Century Gothic" panose="020B0502020202020204" pitchFamily="34" charset="0"/>
              <a:cs typeface="Gill Sans MT"/>
            </a:endParaRPr>
          </a:p>
        </p:txBody>
      </p:sp>
    </p:spTree>
    <p:extLst>
      <p:ext uri="{BB962C8B-B14F-4D97-AF65-F5344CB8AC3E}">
        <p14:creationId xmlns:p14="http://schemas.microsoft.com/office/powerpoint/2010/main" val="405864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7FC01-5576-4C9B-89A6-400CCB5A92DE}"/>
              </a:ext>
            </a:extLst>
          </p:cNvPr>
          <p:cNvSpPr>
            <a:spLocks noGrp="1"/>
          </p:cNvSpPr>
          <p:nvPr>
            <p:ph type="title"/>
          </p:nvPr>
        </p:nvSpPr>
        <p:spPr/>
        <p:txBody>
          <a:bodyPr/>
          <a:lstStyle/>
          <a:p>
            <a:r>
              <a:rPr lang="en-US" dirty="0"/>
              <a:t>Illustration of Monitoring</a:t>
            </a:r>
          </a:p>
        </p:txBody>
      </p:sp>
      <p:sp>
        <p:nvSpPr>
          <p:cNvPr id="5" name="Line 4">
            <a:extLst>
              <a:ext uri="{FF2B5EF4-FFF2-40B4-BE49-F238E27FC236}">
                <a16:creationId xmlns:a16="http://schemas.microsoft.com/office/drawing/2014/main" id="{E16D246D-4618-4D6B-885C-1F7CDDDFBC6B}"/>
              </a:ext>
            </a:extLst>
          </p:cNvPr>
          <p:cNvSpPr>
            <a:spLocks noChangeShapeType="1"/>
          </p:cNvSpPr>
          <p:nvPr/>
        </p:nvSpPr>
        <p:spPr bwMode="auto">
          <a:xfrm>
            <a:off x="1706815" y="6529794"/>
            <a:ext cx="71245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p>
        </p:txBody>
      </p:sp>
      <p:sp>
        <p:nvSpPr>
          <p:cNvPr id="6" name="Freeform 5">
            <a:extLst>
              <a:ext uri="{FF2B5EF4-FFF2-40B4-BE49-F238E27FC236}">
                <a16:creationId xmlns:a16="http://schemas.microsoft.com/office/drawing/2014/main" id="{C5A2202A-F814-4D82-AAF2-AD45B5DDD207}"/>
              </a:ext>
            </a:extLst>
          </p:cNvPr>
          <p:cNvSpPr>
            <a:spLocks/>
          </p:cNvSpPr>
          <p:nvPr/>
        </p:nvSpPr>
        <p:spPr bwMode="auto">
          <a:xfrm>
            <a:off x="1782324" y="2980881"/>
            <a:ext cx="7124568" cy="2213351"/>
          </a:xfrm>
          <a:custGeom>
            <a:avLst/>
            <a:gdLst>
              <a:gd name="T0" fmla="*/ 0 w 3888"/>
              <a:gd name="T1" fmla="*/ 1224 h 1272"/>
              <a:gd name="T2" fmla="*/ 912 w 3888"/>
              <a:gd name="T3" fmla="*/ 1128 h 1272"/>
              <a:gd name="T4" fmla="*/ 2208 w 3888"/>
              <a:gd name="T5" fmla="*/ 360 h 1272"/>
              <a:gd name="T6" fmla="*/ 3888 w 3888"/>
              <a:gd name="T7" fmla="*/ 24 h 1272"/>
            </a:gdLst>
            <a:ahLst/>
            <a:cxnLst>
              <a:cxn ang="0">
                <a:pos x="T0" y="T1"/>
              </a:cxn>
              <a:cxn ang="0">
                <a:pos x="T2" y="T3"/>
              </a:cxn>
              <a:cxn ang="0">
                <a:pos x="T4" y="T5"/>
              </a:cxn>
              <a:cxn ang="0">
                <a:pos x="T6" y="T7"/>
              </a:cxn>
            </a:cxnLst>
            <a:rect l="0" t="0" r="r" b="b"/>
            <a:pathLst>
              <a:path w="3888" h="1272">
                <a:moveTo>
                  <a:pt x="0" y="1224"/>
                </a:moveTo>
                <a:cubicBezTo>
                  <a:pt x="272" y="1248"/>
                  <a:pt x="544" y="1272"/>
                  <a:pt x="912" y="1128"/>
                </a:cubicBezTo>
                <a:cubicBezTo>
                  <a:pt x="1280" y="984"/>
                  <a:pt x="1712" y="544"/>
                  <a:pt x="2208" y="360"/>
                </a:cubicBezTo>
                <a:cubicBezTo>
                  <a:pt x="2704" y="176"/>
                  <a:pt x="3688" y="0"/>
                  <a:pt x="3888"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p>
        </p:txBody>
      </p:sp>
      <p:sp>
        <p:nvSpPr>
          <p:cNvPr id="7" name="Line 6">
            <a:extLst>
              <a:ext uri="{FF2B5EF4-FFF2-40B4-BE49-F238E27FC236}">
                <a16:creationId xmlns:a16="http://schemas.microsoft.com/office/drawing/2014/main" id="{5A06E68F-7448-43D0-B66C-DAF33EA6873E}"/>
              </a:ext>
            </a:extLst>
          </p:cNvPr>
          <p:cNvSpPr>
            <a:spLocks noChangeShapeType="1"/>
          </p:cNvSpPr>
          <p:nvPr/>
        </p:nvSpPr>
        <p:spPr bwMode="auto">
          <a:xfrm>
            <a:off x="2839446" y="5170637"/>
            <a:ext cx="0" cy="1329269"/>
          </a:xfrm>
          <a:prstGeom prst="line">
            <a:avLst/>
          </a:prstGeom>
          <a:noFill/>
          <a:ln w="9525">
            <a:solidFill>
              <a:srgbClr val="EB500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p>
        </p:txBody>
      </p:sp>
      <p:sp>
        <p:nvSpPr>
          <p:cNvPr id="8" name="Line 7">
            <a:extLst>
              <a:ext uri="{FF2B5EF4-FFF2-40B4-BE49-F238E27FC236}">
                <a16:creationId xmlns:a16="http://schemas.microsoft.com/office/drawing/2014/main" id="{DEF83B56-4C45-4F26-B521-55D5BBE054DA}"/>
              </a:ext>
            </a:extLst>
          </p:cNvPr>
          <p:cNvSpPr>
            <a:spLocks noChangeShapeType="1"/>
          </p:cNvSpPr>
          <p:nvPr/>
        </p:nvSpPr>
        <p:spPr bwMode="auto">
          <a:xfrm>
            <a:off x="7218956" y="3282917"/>
            <a:ext cx="0" cy="3174515"/>
          </a:xfrm>
          <a:prstGeom prst="line">
            <a:avLst/>
          </a:prstGeom>
          <a:noFill/>
          <a:ln w="9525">
            <a:solidFill>
              <a:srgbClr val="EB500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p>
        </p:txBody>
      </p:sp>
      <p:sp>
        <p:nvSpPr>
          <p:cNvPr id="9" name="Line 8">
            <a:extLst>
              <a:ext uri="{FF2B5EF4-FFF2-40B4-BE49-F238E27FC236}">
                <a16:creationId xmlns:a16="http://schemas.microsoft.com/office/drawing/2014/main" id="{08B30AF5-0466-4548-960B-16912462DE70}"/>
              </a:ext>
            </a:extLst>
          </p:cNvPr>
          <p:cNvSpPr>
            <a:spLocks noChangeShapeType="1"/>
          </p:cNvSpPr>
          <p:nvPr/>
        </p:nvSpPr>
        <p:spPr bwMode="auto">
          <a:xfrm>
            <a:off x="2875627" y="5090408"/>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p>
        </p:txBody>
      </p:sp>
      <p:sp>
        <p:nvSpPr>
          <p:cNvPr id="10" name="Text Box 9">
            <a:extLst>
              <a:ext uri="{FF2B5EF4-FFF2-40B4-BE49-F238E27FC236}">
                <a16:creationId xmlns:a16="http://schemas.microsoft.com/office/drawing/2014/main" id="{9E8B1326-7EA0-42CF-A9F2-39730173262D}"/>
              </a:ext>
            </a:extLst>
          </p:cNvPr>
          <p:cNvSpPr txBox="1">
            <a:spLocks noChangeArrowheads="1"/>
          </p:cNvSpPr>
          <p:nvPr/>
        </p:nvSpPr>
        <p:spPr bwMode="auto">
          <a:xfrm>
            <a:off x="2378838" y="6605304"/>
            <a:ext cx="1353819" cy="77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b="1" dirty="0">
                <a:solidFill>
                  <a:srgbClr val="305264"/>
                </a:solidFill>
              </a:rPr>
              <a:t>Program</a:t>
            </a:r>
          </a:p>
          <a:p>
            <a:r>
              <a:rPr lang="en-US" altLang="en-US" sz="2180" b="1" dirty="0">
                <a:solidFill>
                  <a:srgbClr val="305264"/>
                </a:solidFill>
              </a:rPr>
              <a:t>start</a:t>
            </a:r>
          </a:p>
        </p:txBody>
      </p:sp>
      <p:sp>
        <p:nvSpPr>
          <p:cNvPr id="11" name="Text Box 10">
            <a:extLst>
              <a:ext uri="{FF2B5EF4-FFF2-40B4-BE49-F238E27FC236}">
                <a16:creationId xmlns:a16="http://schemas.microsoft.com/office/drawing/2014/main" id="{8B1F8688-E798-4943-B065-19AF6F46429E}"/>
              </a:ext>
            </a:extLst>
          </p:cNvPr>
          <p:cNvSpPr txBox="1">
            <a:spLocks noChangeArrowheads="1"/>
          </p:cNvSpPr>
          <p:nvPr/>
        </p:nvSpPr>
        <p:spPr bwMode="auto">
          <a:xfrm>
            <a:off x="6292710" y="6690251"/>
            <a:ext cx="1353819" cy="77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r"/>
            <a:r>
              <a:rPr lang="en-US" altLang="en-US" sz="2180" b="1" dirty="0">
                <a:solidFill>
                  <a:srgbClr val="305264"/>
                </a:solidFill>
              </a:rPr>
              <a:t>Program</a:t>
            </a:r>
          </a:p>
          <a:p>
            <a:pPr algn="r"/>
            <a:r>
              <a:rPr lang="en-US" altLang="en-US" sz="2180" b="1" dirty="0">
                <a:solidFill>
                  <a:srgbClr val="305264"/>
                </a:solidFill>
              </a:rPr>
              <a:t>end</a:t>
            </a:r>
          </a:p>
        </p:txBody>
      </p:sp>
      <p:sp>
        <p:nvSpPr>
          <p:cNvPr id="12" name="Text Box 11">
            <a:extLst>
              <a:ext uri="{FF2B5EF4-FFF2-40B4-BE49-F238E27FC236}">
                <a16:creationId xmlns:a16="http://schemas.microsoft.com/office/drawing/2014/main" id="{3572A4A0-7091-4E4A-BBA9-A2C0F57208F8}"/>
              </a:ext>
            </a:extLst>
          </p:cNvPr>
          <p:cNvSpPr txBox="1">
            <a:spLocks noChangeArrowheads="1"/>
          </p:cNvSpPr>
          <p:nvPr/>
        </p:nvSpPr>
        <p:spPr bwMode="auto">
          <a:xfrm>
            <a:off x="3920954" y="6413385"/>
            <a:ext cx="202927" cy="43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a:endParaRPr lang="en-US" altLang="en-US" sz="2180" b="1">
              <a:solidFill>
                <a:srgbClr val="305264"/>
              </a:solidFill>
            </a:endParaRPr>
          </a:p>
        </p:txBody>
      </p:sp>
      <p:sp>
        <p:nvSpPr>
          <p:cNvPr id="13" name="Text Box 12">
            <a:extLst>
              <a:ext uri="{FF2B5EF4-FFF2-40B4-BE49-F238E27FC236}">
                <a16:creationId xmlns:a16="http://schemas.microsoft.com/office/drawing/2014/main" id="{60ADD95C-29F9-4177-819E-AE6A42BC837C}"/>
              </a:ext>
            </a:extLst>
          </p:cNvPr>
          <p:cNvSpPr txBox="1">
            <a:spLocks noChangeArrowheads="1"/>
          </p:cNvSpPr>
          <p:nvPr/>
        </p:nvSpPr>
        <p:spPr bwMode="auto">
          <a:xfrm>
            <a:off x="4320594" y="6690251"/>
            <a:ext cx="1126192" cy="43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ctr"/>
            <a:r>
              <a:rPr lang="en-US" altLang="en-US" sz="2180" b="1">
                <a:solidFill>
                  <a:srgbClr val="305264"/>
                </a:solidFill>
              </a:rPr>
              <a:t>TIME-&gt;</a:t>
            </a:r>
          </a:p>
        </p:txBody>
      </p:sp>
      <p:sp>
        <p:nvSpPr>
          <p:cNvPr id="14" name="Text Box 13">
            <a:extLst>
              <a:ext uri="{FF2B5EF4-FFF2-40B4-BE49-F238E27FC236}">
                <a16:creationId xmlns:a16="http://schemas.microsoft.com/office/drawing/2014/main" id="{B4A4F127-F813-4288-A712-ECD0DD196F56}"/>
              </a:ext>
            </a:extLst>
          </p:cNvPr>
          <p:cNvSpPr txBox="1">
            <a:spLocks noChangeArrowheads="1"/>
          </p:cNvSpPr>
          <p:nvPr/>
        </p:nvSpPr>
        <p:spPr bwMode="auto">
          <a:xfrm>
            <a:off x="317766" y="3062683"/>
            <a:ext cx="1384276" cy="77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b="1">
                <a:solidFill>
                  <a:srgbClr val="305264"/>
                </a:solidFill>
              </a:rPr>
              <a:t>Program</a:t>
            </a:r>
          </a:p>
          <a:p>
            <a:r>
              <a:rPr lang="en-US" altLang="en-US" sz="2180" b="1">
                <a:solidFill>
                  <a:srgbClr val="305264"/>
                </a:solidFill>
              </a:rPr>
              <a:t>indicator</a:t>
            </a:r>
          </a:p>
        </p:txBody>
      </p:sp>
    </p:spTree>
    <p:extLst>
      <p:ext uri="{BB962C8B-B14F-4D97-AF65-F5344CB8AC3E}">
        <p14:creationId xmlns:p14="http://schemas.microsoft.com/office/powerpoint/2010/main" val="496585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AE9EE-CB3C-4A55-9192-4B1A7F450ACC}"/>
              </a:ext>
            </a:extLst>
          </p:cNvPr>
          <p:cNvSpPr>
            <a:spLocks noGrp="1"/>
          </p:cNvSpPr>
          <p:nvPr>
            <p:ph type="title"/>
          </p:nvPr>
        </p:nvSpPr>
        <p:spPr/>
        <p:txBody>
          <a:bodyPr/>
          <a:lstStyle/>
          <a:p>
            <a:r>
              <a:rPr lang="en-US" dirty="0"/>
              <a:t>Illustration of Evaluation</a:t>
            </a:r>
          </a:p>
        </p:txBody>
      </p:sp>
      <p:grpSp>
        <p:nvGrpSpPr>
          <p:cNvPr id="3" name="Group 2">
            <a:extLst>
              <a:ext uri="{FF2B5EF4-FFF2-40B4-BE49-F238E27FC236}">
                <a16:creationId xmlns:a16="http://schemas.microsoft.com/office/drawing/2014/main" id="{2176CA10-E0C7-40F5-A85A-95DE20F5E9EB}"/>
              </a:ext>
            </a:extLst>
          </p:cNvPr>
          <p:cNvGrpSpPr/>
          <p:nvPr/>
        </p:nvGrpSpPr>
        <p:grpSpPr>
          <a:xfrm>
            <a:off x="1371600" y="1676400"/>
            <a:ext cx="7712909" cy="5463368"/>
            <a:chOff x="1676925" y="1881284"/>
            <a:chExt cx="7712909" cy="5463368"/>
          </a:xfrm>
        </p:grpSpPr>
        <p:sp>
          <p:nvSpPr>
            <p:cNvPr id="5" name="Line 3">
              <a:extLst>
                <a:ext uri="{FF2B5EF4-FFF2-40B4-BE49-F238E27FC236}">
                  <a16:creationId xmlns:a16="http://schemas.microsoft.com/office/drawing/2014/main" id="{4A41EF6D-D856-4FA1-A7FA-071BE4D72B37}"/>
                </a:ext>
              </a:extLst>
            </p:cNvPr>
            <p:cNvSpPr>
              <a:spLocks noChangeShapeType="1"/>
            </p:cNvSpPr>
            <p:nvPr/>
          </p:nvSpPr>
          <p:spPr bwMode="auto">
            <a:xfrm>
              <a:off x="1676925" y="1881284"/>
              <a:ext cx="0" cy="4595025"/>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6" name="Line 4">
              <a:extLst>
                <a:ext uri="{FF2B5EF4-FFF2-40B4-BE49-F238E27FC236}">
                  <a16:creationId xmlns:a16="http://schemas.microsoft.com/office/drawing/2014/main" id="{F2E242FE-9746-4FDF-B982-6013CEE858ED}"/>
                </a:ext>
              </a:extLst>
            </p:cNvPr>
            <p:cNvSpPr>
              <a:spLocks noChangeShapeType="1"/>
            </p:cNvSpPr>
            <p:nvPr/>
          </p:nvSpPr>
          <p:spPr bwMode="auto">
            <a:xfrm flipV="1">
              <a:off x="1676925" y="6454286"/>
              <a:ext cx="7052207" cy="220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7" name="Freeform 5">
              <a:extLst>
                <a:ext uri="{FF2B5EF4-FFF2-40B4-BE49-F238E27FC236}">
                  <a16:creationId xmlns:a16="http://schemas.microsoft.com/office/drawing/2014/main" id="{23FACD58-4101-4843-A781-DEF698219C83}"/>
                </a:ext>
              </a:extLst>
            </p:cNvPr>
            <p:cNvSpPr>
              <a:spLocks/>
            </p:cNvSpPr>
            <p:nvPr/>
          </p:nvSpPr>
          <p:spPr bwMode="auto">
            <a:xfrm>
              <a:off x="1782324" y="2980881"/>
              <a:ext cx="7124568" cy="2213351"/>
            </a:xfrm>
            <a:custGeom>
              <a:avLst/>
              <a:gdLst>
                <a:gd name="T0" fmla="*/ 0 w 3888"/>
                <a:gd name="T1" fmla="*/ 1224 h 1272"/>
                <a:gd name="T2" fmla="*/ 912 w 3888"/>
                <a:gd name="T3" fmla="*/ 1128 h 1272"/>
                <a:gd name="T4" fmla="*/ 2208 w 3888"/>
                <a:gd name="T5" fmla="*/ 360 h 1272"/>
                <a:gd name="T6" fmla="*/ 3888 w 3888"/>
                <a:gd name="T7" fmla="*/ 24 h 1272"/>
              </a:gdLst>
              <a:ahLst/>
              <a:cxnLst>
                <a:cxn ang="0">
                  <a:pos x="T0" y="T1"/>
                </a:cxn>
                <a:cxn ang="0">
                  <a:pos x="T2" y="T3"/>
                </a:cxn>
                <a:cxn ang="0">
                  <a:pos x="T4" y="T5"/>
                </a:cxn>
                <a:cxn ang="0">
                  <a:pos x="T6" y="T7"/>
                </a:cxn>
              </a:cxnLst>
              <a:rect l="0" t="0" r="r" b="b"/>
              <a:pathLst>
                <a:path w="3888" h="1272">
                  <a:moveTo>
                    <a:pt x="0" y="1224"/>
                  </a:moveTo>
                  <a:cubicBezTo>
                    <a:pt x="272" y="1248"/>
                    <a:pt x="544" y="1272"/>
                    <a:pt x="912" y="1128"/>
                  </a:cubicBezTo>
                  <a:cubicBezTo>
                    <a:pt x="1280" y="984"/>
                    <a:pt x="1712" y="544"/>
                    <a:pt x="2208" y="360"/>
                  </a:cubicBezTo>
                  <a:cubicBezTo>
                    <a:pt x="2704" y="176"/>
                    <a:pt x="3688" y="0"/>
                    <a:pt x="3888"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8" name="Line 6">
              <a:extLst>
                <a:ext uri="{FF2B5EF4-FFF2-40B4-BE49-F238E27FC236}">
                  <a16:creationId xmlns:a16="http://schemas.microsoft.com/office/drawing/2014/main" id="{5DAA5BDF-A8EB-4E67-B8CD-D39505F78D56}"/>
                </a:ext>
              </a:extLst>
            </p:cNvPr>
            <p:cNvSpPr>
              <a:spLocks noChangeShapeType="1"/>
            </p:cNvSpPr>
            <p:nvPr/>
          </p:nvSpPr>
          <p:spPr bwMode="auto">
            <a:xfrm>
              <a:off x="2850457" y="5222548"/>
              <a:ext cx="0" cy="1253761"/>
            </a:xfrm>
            <a:prstGeom prst="line">
              <a:avLst/>
            </a:prstGeom>
            <a:noFill/>
            <a:ln w="9525">
              <a:solidFill>
                <a:srgbClr val="EB500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9" name="Line 7">
              <a:extLst>
                <a:ext uri="{FF2B5EF4-FFF2-40B4-BE49-F238E27FC236}">
                  <a16:creationId xmlns:a16="http://schemas.microsoft.com/office/drawing/2014/main" id="{CFCA72C8-E71F-4F3A-A369-E04CD7BC35A4}"/>
                </a:ext>
              </a:extLst>
            </p:cNvPr>
            <p:cNvSpPr>
              <a:spLocks noChangeShapeType="1"/>
            </p:cNvSpPr>
            <p:nvPr/>
          </p:nvSpPr>
          <p:spPr bwMode="auto">
            <a:xfrm>
              <a:off x="6957821" y="3385168"/>
              <a:ext cx="0" cy="3174515"/>
            </a:xfrm>
            <a:prstGeom prst="line">
              <a:avLst/>
            </a:prstGeom>
            <a:noFill/>
            <a:ln w="9525">
              <a:solidFill>
                <a:srgbClr val="EB500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10" name="Line 8">
              <a:extLst>
                <a:ext uri="{FF2B5EF4-FFF2-40B4-BE49-F238E27FC236}">
                  <a16:creationId xmlns:a16="http://schemas.microsoft.com/office/drawing/2014/main" id="{F2F6FBB6-9861-4069-BE08-DF1E90555ABA}"/>
                </a:ext>
              </a:extLst>
            </p:cNvPr>
            <p:cNvSpPr>
              <a:spLocks noChangeShapeType="1"/>
            </p:cNvSpPr>
            <p:nvPr/>
          </p:nvSpPr>
          <p:spPr bwMode="auto">
            <a:xfrm>
              <a:off x="2850457" y="5055799"/>
              <a:ext cx="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11" name="Text Box 9">
              <a:extLst>
                <a:ext uri="{FF2B5EF4-FFF2-40B4-BE49-F238E27FC236}">
                  <a16:creationId xmlns:a16="http://schemas.microsoft.com/office/drawing/2014/main" id="{B4F6FEC1-8366-4824-8AE9-895DC5265DF2}"/>
                </a:ext>
              </a:extLst>
            </p:cNvPr>
            <p:cNvSpPr txBox="1">
              <a:spLocks noChangeArrowheads="1"/>
            </p:cNvSpPr>
            <p:nvPr/>
          </p:nvSpPr>
          <p:spPr bwMode="auto">
            <a:xfrm>
              <a:off x="1994692" y="6572268"/>
              <a:ext cx="1353818" cy="77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b="1" dirty="0">
                  <a:solidFill>
                    <a:srgbClr val="305264"/>
                  </a:solidFill>
                  <a:latin typeface="Century Gothic" panose="020B0502020202020204" pitchFamily="34" charset="0"/>
                </a:rPr>
                <a:t>Program</a:t>
              </a:r>
            </a:p>
            <a:p>
              <a:r>
                <a:rPr lang="en-US" altLang="en-US" sz="2180" b="1" dirty="0">
                  <a:solidFill>
                    <a:srgbClr val="305264"/>
                  </a:solidFill>
                  <a:latin typeface="Century Gothic" panose="020B0502020202020204" pitchFamily="34" charset="0"/>
                </a:rPr>
                <a:t>start</a:t>
              </a:r>
            </a:p>
          </p:txBody>
        </p:sp>
        <p:sp>
          <p:nvSpPr>
            <p:cNvPr id="12" name="Text Box 10">
              <a:extLst>
                <a:ext uri="{FF2B5EF4-FFF2-40B4-BE49-F238E27FC236}">
                  <a16:creationId xmlns:a16="http://schemas.microsoft.com/office/drawing/2014/main" id="{E29605F6-33F1-49C2-A918-FCAF3A6E431D}"/>
                </a:ext>
              </a:extLst>
            </p:cNvPr>
            <p:cNvSpPr txBox="1">
              <a:spLocks noChangeArrowheads="1"/>
            </p:cNvSpPr>
            <p:nvPr/>
          </p:nvSpPr>
          <p:spPr bwMode="auto">
            <a:xfrm>
              <a:off x="6400800" y="6559683"/>
              <a:ext cx="1353819" cy="77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pPr algn="r"/>
              <a:r>
                <a:rPr lang="en-US" altLang="en-US" sz="2180" b="1" dirty="0">
                  <a:solidFill>
                    <a:srgbClr val="305264"/>
                  </a:solidFill>
                  <a:latin typeface="Century Gothic" panose="020B0502020202020204" pitchFamily="34" charset="0"/>
                </a:rPr>
                <a:t>Program</a:t>
              </a:r>
            </a:p>
            <a:p>
              <a:pPr algn="r"/>
              <a:r>
                <a:rPr lang="en-US" altLang="en-US" sz="2180" b="1" dirty="0">
                  <a:solidFill>
                    <a:srgbClr val="305264"/>
                  </a:solidFill>
                  <a:latin typeface="Century Gothic" panose="020B0502020202020204" pitchFamily="34" charset="0"/>
                </a:rPr>
                <a:t>end</a:t>
              </a:r>
            </a:p>
          </p:txBody>
        </p:sp>
        <p:sp>
          <p:nvSpPr>
            <p:cNvPr id="13" name="Text Box 11">
              <a:extLst>
                <a:ext uri="{FF2B5EF4-FFF2-40B4-BE49-F238E27FC236}">
                  <a16:creationId xmlns:a16="http://schemas.microsoft.com/office/drawing/2014/main" id="{28FFEBBE-AB2E-4FE6-95F5-D806BB106338}"/>
                </a:ext>
              </a:extLst>
            </p:cNvPr>
            <p:cNvSpPr txBox="1">
              <a:spLocks noChangeArrowheads="1"/>
            </p:cNvSpPr>
            <p:nvPr/>
          </p:nvSpPr>
          <p:spPr bwMode="auto">
            <a:xfrm>
              <a:off x="4253217" y="6655642"/>
              <a:ext cx="1081308" cy="43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b="1" dirty="0">
                  <a:solidFill>
                    <a:srgbClr val="305264"/>
                  </a:solidFill>
                  <a:latin typeface="Century Gothic" panose="020B0502020202020204" pitchFamily="34" charset="0"/>
                </a:rPr>
                <a:t>TIME-&gt;</a:t>
              </a:r>
            </a:p>
          </p:txBody>
        </p:sp>
        <p:sp>
          <p:nvSpPr>
            <p:cNvPr id="14" name="Text Box 13">
              <a:extLst>
                <a:ext uri="{FF2B5EF4-FFF2-40B4-BE49-F238E27FC236}">
                  <a16:creationId xmlns:a16="http://schemas.microsoft.com/office/drawing/2014/main" id="{D7045A53-C484-4A60-9487-2A87C554147D}"/>
                </a:ext>
              </a:extLst>
            </p:cNvPr>
            <p:cNvSpPr txBox="1">
              <a:spLocks noChangeArrowheads="1"/>
            </p:cNvSpPr>
            <p:nvPr/>
          </p:nvSpPr>
          <p:spPr bwMode="auto">
            <a:xfrm>
              <a:off x="6454430" y="2464905"/>
              <a:ext cx="2049521" cy="43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dirty="0">
                  <a:solidFill>
                    <a:srgbClr val="305264"/>
                  </a:solidFill>
                  <a:latin typeface="Century Gothic" panose="020B0502020202020204" pitchFamily="34" charset="0"/>
                </a:rPr>
                <a:t>With program</a:t>
              </a:r>
            </a:p>
          </p:txBody>
        </p:sp>
        <p:sp>
          <p:nvSpPr>
            <p:cNvPr id="15" name="Text Box 14">
              <a:extLst>
                <a:ext uri="{FF2B5EF4-FFF2-40B4-BE49-F238E27FC236}">
                  <a16:creationId xmlns:a16="http://schemas.microsoft.com/office/drawing/2014/main" id="{B640CEEA-2A88-4EE6-81A3-20BC95D5E35F}"/>
                </a:ext>
              </a:extLst>
            </p:cNvPr>
            <p:cNvSpPr txBox="1">
              <a:spLocks noChangeArrowheads="1"/>
            </p:cNvSpPr>
            <p:nvPr/>
          </p:nvSpPr>
          <p:spPr bwMode="auto">
            <a:xfrm>
              <a:off x="7124570" y="3635291"/>
              <a:ext cx="2265264" cy="77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dirty="0">
                  <a:solidFill>
                    <a:srgbClr val="305264"/>
                  </a:solidFill>
                  <a:latin typeface="Century Gothic" panose="020B0502020202020204" pitchFamily="34" charset="0"/>
                </a:rPr>
                <a:t>Without program</a:t>
              </a:r>
            </a:p>
          </p:txBody>
        </p:sp>
        <p:sp>
          <p:nvSpPr>
            <p:cNvPr id="16" name="Text Box 15">
              <a:extLst>
                <a:ext uri="{FF2B5EF4-FFF2-40B4-BE49-F238E27FC236}">
                  <a16:creationId xmlns:a16="http://schemas.microsoft.com/office/drawing/2014/main" id="{3D4249A1-D4FC-4288-AD15-368CF3B7E73E}"/>
                </a:ext>
              </a:extLst>
            </p:cNvPr>
            <p:cNvSpPr txBox="1">
              <a:spLocks noChangeArrowheads="1"/>
            </p:cNvSpPr>
            <p:nvPr/>
          </p:nvSpPr>
          <p:spPr bwMode="auto">
            <a:xfrm>
              <a:off x="4047587" y="4944110"/>
              <a:ext cx="1358628" cy="77238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450" tIns="50225" rIns="100450" bIns="50225">
              <a:spAutoFit/>
            </a:bodyPr>
            <a:lstStyle>
              <a:lvl1pPr defTabSz="1014413">
                <a:defRPr sz="2400">
                  <a:solidFill>
                    <a:schemeClr val="tx1"/>
                  </a:solidFill>
                  <a:latin typeface="Arial" panose="020B0604020202020204" pitchFamily="34" charset="0"/>
                </a:defRPr>
              </a:lvl1pPr>
              <a:lvl2pPr marL="506413" defTabSz="1014413">
                <a:defRPr sz="2400">
                  <a:solidFill>
                    <a:schemeClr val="tx1"/>
                  </a:solidFill>
                  <a:latin typeface="Arial" panose="020B0604020202020204" pitchFamily="34" charset="0"/>
                </a:defRPr>
              </a:lvl2pPr>
              <a:lvl3pPr marL="1014413" defTabSz="1014413">
                <a:defRPr sz="2400">
                  <a:solidFill>
                    <a:schemeClr val="tx1"/>
                  </a:solidFill>
                  <a:latin typeface="Arial" panose="020B0604020202020204" pitchFamily="34" charset="0"/>
                </a:defRPr>
              </a:lvl3pPr>
              <a:lvl4pPr marL="1520825" defTabSz="1014413">
                <a:defRPr sz="2400">
                  <a:solidFill>
                    <a:schemeClr val="tx1"/>
                  </a:solidFill>
                  <a:latin typeface="Arial" panose="020B0604020202020204" pitchFamily="34" charset="0"/>
                </a:defRPr>
              </a:lvl4pPr>
              <a:lvl5pPr marL="2027238" defTabSz="1014413">
                <a:defRPr sz="2400">
                  <a:solidFill>
                    <a:schemeClr val="tx1"/>
                  </a:solidFill>
                  <a:latin typeface="Arial" panose="020B0604020202020204" pitchFamily="34" charset="0"/>
                </a:defRPr>
              </a:lvl5pPr>
              <a:lvl6pPr marL="2484438" defTabSz="1014413" eaLnBrk="0" fontAlgn="base" hangingPunct="0">
                <a:spcBef>
                  <a:spcPct val="0"/>
                </a:spcBef>
                <a:spcAft>
                  <a:spcPct val="0"/>
                </a:spcAft>
                <a:defRPr sz="2400">
                  <a:solidFill>
                    <a:schemeClr val="tx1"/>
                  </a:solidFill>
                  <a:latin typeface="Arial" panose="020B0604020202020204" pitchFamily="34" charset="0"/>
                </a:defRPr>
              </a:lvl6pPr>
              <a:lvl7pPr marL="2941638" defTabSz="1014413" eaLnBrk="0" fontAlgn="base" hangingPunct="0">
                <a:spcBef>
                  <a:spcPct val="0"/>
                </a:spcBef>
                <a:spcAft>
                  <a:spcPct val="0"/>
                </a:spcAft>
                <a:defRPr sz="2400">
                  <a:solidFill>
                    <a:schemeClr val="tx1"/>
                  </a:solidFill>
                  <a:latin typeface="Arial" panose="020B0604020202020204" pitchFamily="34" charset="0"/>
                </a:defRPr>
              </a:lvl7pPr>
              <a:lvl8pPr marL="3398838" defTabSz="1014413" eaLnBrk="0" fontAlgn="base" hangingPunct="0">
                <a:spcBef>
                  <a:spcPct val="0"/>
                </a:spcBef>
                <a:spcAft>
                  <a:spcPct val="0"/>
                </a:spcAft>
                <a:defRPr sz="2400">
                  <a:solidFill>
                    <a:schemeClr val="tx1"/>
                  </a:solidFill>
                  <a:latin typeface="Arial" panose="020B0604020202020204" pitchFamily="34" charset="0"/>
                </a:defRPr>
              </a:lvl8pPr>
              <a:lvl9pPr marL="3856038" defTabSz="1014413" eaLnBrk="0" fontAlgn="base" hangingPunct="0">
                <a:spcBef>
                  <a:spcPct val="0"/>
                </a:spcBef>
                <a:spcAft>
                  <a:spcPct val="0"/>
                </a:spcAft>
                <a:defRPr sz="2400">
                  <a:solidFill>
                    <a:schemeClr val="tx1"/>
                  </a:solidFill>
                  <a:latin typeface="Arial" panose="020B0604020202020204" pitchFamily="34" charset="0"/>
                </a:defRPr>
              </a:lvl9pPr>
            </a:lstStyle>
            <a:p>
              <a:r>
                <a:rPr lang="en-US" altLang="en-US" sz="2180">
                  <a:solidFill>
                    <a:srgbClr val="305264"/>
                  </a:solidFill>
                  <a:latin typeface="Century Gothic" panose="020B0502020202020204" pitchFamily="34" charset="0"/>
                </a:rPr>
                <a:t>Program</a:t>
              </a:r>
            </a:p>
            <a:p>
              <a:r>
                <a:rPr lang="en-US" altLang="en-US" sz="2180">
                  <a:solidFill>
                    <a:srgbClr val="305264"/>
                  </a:solidFill>
                  <a:latin typeface="Century Gothic" panose="020B0502020202020204" pitchFamily="34" charset="0"/>
                </a:rPr>
                <a:t>impact</a:t>
              </a:r>
            </a:p>
          </p:txBody>
        </p:sp>
        <p:sp>
          <p:nvSpPr>
            <p:cNvPr id="17" name="Line 16">
              <a:extLst>
                <a:ext uri="{FF2B5EF4-FFF2-40B4-BE49-F238E27FC236}">
                  <a16:creationId xmlns:a16="http://schemas.microsoft.com/office/drawing/2014/main" id="{FD8210D8-4AAA-40A7-B54F-BC5F3489605C}"/>
                </a:ext>
              </a:extLst>
            </p:cNvPr>
            <p:cNvSpPr>
              <a:spLocks noChangeShapeType="1"/>
            </p:cNvSpPr>
            <p:nvPr/>
          </p:nvSpPr>
          <p:spPr bwMode="auto">
            <a:xfrm flipV="1">
              <a:off x="5029201" y="4387233"/>
              <a:ext cx="251696" cy="585193"/>
            </a:xfrm>
            <a:prstGeom prst="line">
              <a:avLst/>
            </a:prstGeom>
            <a:noFill/>
            <a:ln w="9525">
              <a:solidFill>
                <a:srgbClr val="2E6257"/>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18" name="Freeform 17">
              <a:extLst>
                <a:ext uri="{FF2B5EF4-FFF2-40B4-BE49-F238E27FC236}">
                  <a16:creationId xmlns:a16="http://schemas.microsoft.com/office/drawing/2014/main" id="{0525FC27-8E32-42DB-A185-8C79724B21B8}"/>
                </a:ext>
              </a:extLst>
            </p:cNvPr>
            <p:cNvSpPr>
              <a:spLocks/>
            </p:cNvSpPr>
            <p:nvPr/>
          </p:nvSpPr>
          <p:spPr bwMode="auto">
            <a:xfrm>
              <a:off x="6957821" y="4220484"/>
              <a:ext cx="1843673" cy="83374"/>
            </a:xfrm>
            <a:custGeom>
              <a:avLst/>
              <a:gdLst>
                <a:gd name="T0" fmla="*/ 0 w 1056"/>
                <a:gd name="T1" fmla="*/ 48 h 48"/>
                <a:gd name="T2" fmla="*/ 624 w 1056"/>
                <a:gd name="T3" fmla="*/ 0 h 48"/>
                <a:gd name="T4" fmla="*/ 1056 w 1056"/>
                <a:gd name="T5" fmla="*/ 48 h 48"/>
              </a:gdLst>
              <a:ahLst/>
              <a:cxnLst>
                <a:cxn ang="0">
                  <a:pos x="T0" y="T1"/>
                </a:cxn>
                <a:cxn ang="0">
                  <a:pos x="T2" y="T3"/>
                </a:cxn>
                <a:cxn ang="0">
                  <a:pos x="T4" y="T5"/>
                </a:cxn>
              </a:cxnLst>
              <a:rect l="0" t="0" r="r" b="b"/>
              <a:pathLst>
                <a:path w="1056" h="48">
                  <a:moveTo>
                    <a:pt x="0" y="48"/>
                  </a:moveTo>
                  <a:cubicBezTo>
                    <a:pt x="224" y="24"/>
                    <a:pt x="448" y="0"/>
                    <a:pt x="624" y="0"/>
                  </a:cubicBezTo>
                  <a:cubicBezTo>
                    <a:pt x="800" y="0"/>
                    <a:pt x="928" y="24"/>
                    <a:pt x="1056" y="48"/>
                  </a:cubicBezTo>
                </a:path>
              </a:pathLst>
            </a:custGeom>
            <a:noFill/>
            <a:ln w="9525">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19" name="Freeform 18">
              <a:extLst>
                <a:ext uri="{FF2B5EF4-FFF2-40B4-BE49-F238E27FC236}">
                  <a16:creationId xmlns:a16="http://schemas.microsoft.com/office/drawing/2014/main" id="{B8BC1EF0-40BB-4DA4-AB3D-D03780024E87}"/>
                </a:ext>
              </a:extLst>
            </p:cNvPr>
            <p:cNvSpPr>
              <a:spLocks/>
            </p:cNvSpPr>
            <p:nvPr/>
          </p:nvSpPr>
          <p:spPr bwMode="auto">
            <a:xfrm>
              <a:off x="2914955" y="4340040"/>
              <a:ext cx="4107363" cy="918690"/>
            </a:xfrm>
            <a:custGeom>
              <a:avLst/>
              <a:gdLst>
                <a:gd name="T0" fmla="*/ 0 w 3888"/>
                <a:gd name="T1" fmla="*/ 1224 h 1272"/>
                <a:gd name="T2" fmla="*/ 912 w 3888"/>
                <a:gd name="T3" fmla="*/ 1128 h 1272"/>
                <a:gd name="T4" fmla="*/ 2208 w 3888"/>
                <a:gd name="T5" fmla="*/ 360 h 1272"/>
                <a:gd name="T6" fmla="*/ 3888 w 3888"/>
                <a:gd name="T7" fmla="*/ 24 h 1272"/>
              </a:gdLst>
              <a:ahLst/>
              <a:cxnLst>
                <a:cxn ang="0">
                  <a:pos x="T0" y="T1"/>
                </a:cxn>
                <a:cxn ang="0">
                  <a:pos x="T2" y="T3"/>
                </a:cxn>
                <a:cxn ang="0">
                  <a:pos x="T4" y="T5"/>
                </a:cxn>
                <a:cxn ang="0">
                  <a:pos x="T6" y="T7"/>
                </a:cxn>
              </a:cxnLst>
              <a:rect l="0" t="0" r="r" b="b"/>
              <a:pathLst>
                <a:path w="3888" h="1272">
                  <a:moveTo>
                    <a:pt x="0" y="1224"/>
                  </a:moveTo>
                  <a:cubicBezTo>
                    <a:pt x="272" y="1248"/>
                    <a:pt x="544" y="1272"/>
                    <a:pt x="912" y="1128"/>
                  </a:cubicBezTo>
                  <a:cubicBezTo>
                    <a:pt x="1280" y="984"/>
                    <a:pt x="1712" y="544"/>
                    <a:pt x="2208" y="360"/>
                  </a:cubicBezTo>
                  <a:cubicBezTo>
                    <a:pt x="2704" y="176"/>
                    <a:pt x="3688" y="0"/>
                    <a:pt x="3888" y="24"/>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20" name="Freeform 19">
              <a:extLst>
                <a:ext uri="{FF2B5EF4-FFF2-40B4-BE49-F238E27FC236}">
                  <a16:creationId xmlns:a16="http://schemas.microsoft.com/office/drawing/2014/main" id="{A55FC8C4-A40B-4DC4-A766-12E99AAF9B4A}"/>
                </a:ext>
              </a:extLst>
            </p:cNvPr>
            <p:cNvSpPr>
              <a:spLocks/>
            </p:cNvSpPr>
            <p:nvPr/>
          </p:nvSpPr>
          <p:spPr bwMode="auto">
            <a:xfrm>
              <a:off x="2850458" y="3718665"/>
              <a:ext cx="4107364" cy="1503883"/>
            </a:xfrm>
            <a:custGeom>
              <a:avLst/>
              <a:gdLst>
                <a:gd name="T0" fmla="*/ 0 w 3888"/>
                <a:gd name="T1" fmla="*/ 1224 h 1272"/>
                <a:gd name="T2" fmla="*/ 912 w 3888"/>
                <a:gd name="T3" fmla="*/ 1128 h 1272"/>
                <a:gd name="T4" fmla="*/ 2208 w 3888"/>
                <a:gd name="T5" fmla="*/ 360 h 1272"/>
                <a:gd name="T6" fmla="*/ 3888 w 3888"/>
                <a:gd name="T7" fmla="*/ 24 h 1272"/>
              </a:gdLst>
              <a:ahLst/>
              <a:cxnLst>
                <a:cxn ang="0">
                  <a:pos x="T0" y="T1"/>
                </a:cxn>
                <a:cxn ang="0">
                  <a:pos x="T2" y="T3"/>
                </a:cxn>
                <a:cxn ang="0">
                  <a:pos x="T4" y="T5"/>
                </a:cxn>
                <a:cxn ang="0">
                  <a:pos x="T6" y="T7"/>
                </a:cxn>
              </a:cxnLst>
              <a:rect l="0" t="0" r="r" b="b"/>
              <a:pathLst>
                <a:path w="3888" h="1272">
                  <a:moveTo>
                    <a:pt x="0" y="1224"/>
                  </a:moveTo>
                  <a:cubicBezTo>
                    <a:pt x="272" y="1248"/>
                    <a:pt x="544" y="1272"/>
                    <a:pt x="912" y="1128"/>
                  </a:cubicBezTo>
                  <a:cubicBezTo>
                    <a:pt x="1280" y="984"/>
                    <a:pt x="1712" y="544"/>
                    <a:pt x="2208" y="360"/>
                  </a:cubicBezTo>
                  <a:cubicBezTo>
                    <a:pt x="2704" y="176"/>
                    <a:pt x="3688" y="0"/>
                    <a:pt x="3888" y="24"/>
                  </a:cubicBezTo>
                </a:path>
              </a:pathLst>
            </a:custGeom>
            <a:noFill/>
            <a:ln w="9525">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sz="1784">
                <a:latin typeface="Century Gothic" panose="020B0502020202020204" pitchFamily="34" charset="0"/>
              </a:endParaRPr>
            </a:p>
          </p:txBody>
        </p:sp>
        <p:sp>
          <p:nvSpPr>
            <p:cNvPr id="21" name="Line 20">
              <a:extLst>
                <a:ext uri="{FF2B5EF4-FFF2-40B4-BE49-F238E27FC236}">
                  <a16:creationId xmlns:a16="http://schemas.microsoft.com/office/drawing/2014/main" id="{361DEAE8-80B9-439E-A57E-AA84B319403A}"/>
                </a:ext>
              </a:extLst>
            </p:cNvPr>
            <p:cNvSpPr>
              <a:spLocks noChangeShapeType="1"/>
            </p:cNvSpPr>
            <p:nvPr/>
          </p:nvSpPr>
          <p:spPr bwMode="auto">
            <a:xfrm flipH="1">
              <a:off x="4123095" y="4566566"/>
              <a:ext cx="151018" cy="409006"/>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2" name="Line 21">
              <a:extLst>
                <a:ext uri="{FF2B5EF4-FFF2-40B4-BE49-F238E27FC236}">
                  <a16:creationId xmlns:a16="http://schemas.microsoft.com/office/drawing/2014/main" id="{2286786F-F0A6-492D-B80F-8A506D0728A3}"/>
                </a:ext>
              </a:extLst>
            </p:cNvPr>
            <p:cNvSpPr>
              <a:spLocks noChangeShapeType="1"/>
            </p:cNvSpPr>
            <p:nvPr/>
          </p:nvSpPr>
          <p:spPr bwMode="auto">
            <a:xfrm flipH="1">
              <a:off x="4610757" y="4264531"/>
              <a:ext cx="267427" cy="541146"/>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3" name="Line 22">
              <a:extLst>
                <a:ext uri="{FF2B5EF4-FFF2-40B4-BE49-F238E27FC236}">
                  <a16:creationId xmlns:a16="http://schemas.microsoft.com/office/drawing/2014/main" id="{DEDFDD70-C9F4-4F66-92D3-720F121298EA}"/>
                </a:ext>
              </a:extLst>
            </p:cNvPr>
            <p:cNvSpPr>
              <a:spLocks noChangeShapeType="1"/>
            </p:cNvSpPr>
            <p:nvPr/>
          </p:nvSpPr>
          <p:spPr bwMode="auto">
            <a:xfrm flipH="1">
              <a:off x="4802675" y="4113513"/>
              <a:ext cx="302035" cy="577327"/>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4" name="Line 23">
              <a:extLst>
                <a:ext uri="{FF2B5EF4-FFF2-40B4-BE49-F238E27FC236}">
                  <a16:creationId xmlns:a16="http://schemas.microsoft.com/office/drawing/2014/main" id="{BC1CF60C-BFAF-4CC4-ADD1-B867DF3D8D82}"/>
                </a:ext>
              </a:extLst>
            </p:cNvPr>
            <p:cNvSpPr>
              <a:spLocks noChangeShapeType="1"/>
            </p:cNvSpPr>
            <p:nvPr/>
          </p:nvSpPr>
          <p:spPr bwMode="auto">
            <a:xfrm flipH="1">
              <a:off x="5104710" y="3962495"/>
              <a:ext cx="226526" cy="484515"/>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5" name="Line 24">
              <a:extLst>
                <a:ext uri="{FF2B5EF4-FFF2-40B4-BE49-F238E27FC236}">
                  <a16:creationId xmlns:a16="http://schemas.microsoft.com/office/drawing/2014/main" id="{CA44677F-FBF8-442B-9C3D-82FE12264A85}"/>
                </a:ext>
              </a:extLst>
            </p:cNvPr>
            <p:cNvSpPr>
              <a:spLocks noChangeShapeType="1"/>
            </p:cNvSpPr>
            <p:nvPr/>
          </p:nvSpPr>
          <p:spPr bwMode="auto">
            <a:xfrm flipH="1">
              <a:off x="4359061" y="4491057"/>
              <a:ext cx="217088" cy="397994"/>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6" name="Line 25">
              <a:extLst>
                <a:ext uri="{FF2B5EF4-FFF2-40B4-BE49-F238E27FC236}">
                  <a16:creationId xmlns:a16="http://schemas.microsoft.com/office/drawing/2014/main" id="{9CE7158C-4A90-41DB-B456-B090B9CFD85E}"/>
                </a:ext>
              </a:extLst>
            </p:cNvPr>
            <p:cNvSpPr>
              <a:spLocks noChangeShapeType="1"/>
            </p:cNvSpPr>
            <p:nvPr/>
          </p:nvSpPr>
          <p:spPr bwMode="auto">
            <a:xfrm flipH="1">
              <a:off x="5364271" y="3811478"/>
              <a:ext cx="269001" cy="575755"/>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7" name="Line 26">
              <a:extLst>
                <a:ext uri="{FF2B5EF4-FFF2-40B4-BE49-F238E27FC236}">
                  <a16:creationId xmlns:a16="http://schemas.microsoft.com/office/drawing/2014/main" id="{F122FA1F-9BD8-4DDA-8488-1A644606BB88}"/>
                </a:ext>
              </a:extLst>
            </p:cNvPr>
            <p:cNvSpPr>
              <a:spLocks noChangeShapeType="1"/>
            </p:cNvSpPr>
            <p:nvPr/>
          </p:nvSpPr>
          <p:spPr bwMode="auto">
            <a:xfrm flipH="1">
              <a:off x="5447646" y="3811478"/>
              <a:ext cx="336643" cy="659128"/>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8" name="Line 27">
              <a:extLst>
                <a:ext uri="{FF2B5EF4-FFF2-40B4-BE49-F238E27FC236}">
                  <a16:creationId xmlns:a16="http://schemas.microsoft.com/office/drawing/2014/main" id="{06A5F18D-0BD2-4419-A454-5C085BFB52B8}"/>
                </a:ext>
              </a:extLst>
            </p:cNvPr>
            <p:cNvSpPr>
              <a:spLocks noChangeShapeType="1"/>
            </p:cNvSpPr>
            <p:nvPr/>
          </p:nvSpPr>
          <p:spPr bwMode="auto">
            <a:xfrm flipH="1">
              <a:off x="5633271" y="3660461"/>
              <a:ext cx="377544" cy="802281"/>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29" name="Line 28">
              <a:extLst>
                <a:ext uri="{FF2B5EF4-FFF2-40B4-BE49-F238E27FC236}">
                  <a16:creationId xmlns:a16="http://schemas.microsoft.com/office/drawing/2014/main" id="{2CC8B588-C460-43F5-A7B8-81743567D671}"/>
                </a:ext>
              </a:extLst>
            </p:cNvPr>
            <p:cNvSpPr>
              <a:spLocks noChangeShapeType="1"/>
            </p:cNvSpPr>
            <p:nvPr/>
          </p:nvSpPr>
          <p:spPr bwMode="auto">
            <a:xfrm flipH="1">
              <a:off x="5867663" y="3509443"/>
              <a:ext cx="445188" cy="885655"/>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0" name="Line 29">
              <a:extLst>
                <a:ext uri="{FF2B5EF4-FFF2-40B4-BE49-F238E27FC236}">
                  <a16:creationId xmlns:a16="http://schemas.microsoft.com/office/drawing/2014/main" id="{372035B1-E11C-4177-AFC0-C57B202FC0B5}"/>
                </a:ext>
              </a:extLst>
            </p:cNvPr>
            <p:cNvSpPr>
              <a:spLocks noChangeShapeType="1"/>
            </p:cNvSpPr>
            <p:nvPr/>
          </p:nvSpPr>
          <p:spPr bwMode="auto">
            <a:xfrm flipH="1">
              <a:off x="6119359" y="3584952"/>
              <a:ext cx="344509" cy="802281"/>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1" name="Line 30">
              <a:extLst>
                <a:ext uri="{FF2B5EF4-FFF2-40B4-BE49-F238E27FC236}">
                  <a16:creationId xmlns:a16="http://schemas.microsoft.com/office/drawing/2014/main" id="{D0B0A999-43A3-429F-8E8E-3DDFBCD56043}"/>
                </a:ext>
              </a:extLst>
            </p:cNvPr>
            <p:cNvSpPr>
              <a:spLocks noChangeShapeType="1"/>
            </p:cNvSpPr>
            <p:nvPr/>
          </p:nvSpPr>
          <p:spPr bwMode="auto">
            <a:xfrm flipH="1">
              <a:off x="6237341" y="3509443"/>
              <a:ext cx="394848" cy="877790"/>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2" name="Line 31">
              <a:extLst>
                <a:ext uri="{FF2B5EF4-FFF2-40B4-BE49-F238E27FC236}">
                  <a16:creationId xmlns:a16="http://schemas.microsoft.com/office/drawing/2014/main" id="{FA37F4EE-4212-4380-8224-B2B14D735797}"/>
                </a:ext>
              </a:extLst>
            </p:cNvPr>
            <p:cNvSpPr>
              <a:spLocks noChangeShapeType="1"/>
            </p:cNvSpPr>
            <p:nvPr/>
          </p:nvSpPr>
          <p:spPr bwMode="auto">
            <a:xfrm flipH="1">
              <a:off x="6463868" y="3433934"/>
              <a:ext cx="377544" cy="887228"/>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3" name="Line 32">
              <a:extLst>
                <a:ext uri="{FF2B5EF4-FFF2-40B4-BE49-F238E27FC236}">
                  <a16:creationId xmlns:a16="http://schemas.microsoft.com/office/drawing/2014/main" id="{153214BC-2CE9-483A-9943-8CBCDC690FD7}"/>
                </a:ext>
              </a:extLst>
            </p:cNvPr>
            <p:cNvSpPr>
              <a:spLocks noChangeShapeType="1"/>
            </p:cNvSpPr>
            <p:nvPr/>
          </p:nvSpPr>
          <p:spPr bwMode="auto">
            <a:xfrm flipH="1">
              <a:off x="6665225" y="3718665"/>
              <a:ext cx="251696" cy="585193"/>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4" name="Line 33">
              <a:extLst>
                <a:ext uri="{FF2B5EF4-FFF2-40B4-BE49-F238E27FC236}">
                  <a16:creationId xmlns:a16="http://schemas.microsoft.com/office/drawing/2014/main" id="{41C90B98-8731-42D0-9AA8-BED19676948E}"/>
                </a:ext>
              </a:extLst>
            </p:cNvPr>
            <p:cNvSpPr>
              <a:spLocks noChangeShapeType="1"/>
            </p:cNvSpPr>
            <p:nvPr/>
          </p:nvSpPr>
          <p:spPr bwMode="auto">
            <a:xfrm flipH="1">
              <a:off x="6841413" y="4053736"/>
              <a:ext cx="84947" cy="250122"/>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5" name="Line 34">
              <a:extLst>
                <a:ext uri="{FF2B5EF4-FFF2-40B4-BE49-F238E27FC236}">
                  <a16:creationId xmlns:a16="http://schemas.microsoft.com/office/drawing/2014/main" id="{A9D5C319-AE86-4470-814F-468BBF912F95}"/>
                </a:ext>
              </a:extLst>
            </p:cNvPr>
            <p:cNvSpPr>
              <a:spLocks noChangeShapeType="1"/>
            </p:cNvSpPr>
            <p:nvPr/>
          </p:nvSpPr>
          <p:spPr bwMode="auto">
            <a:xfrm flipH="1">
              <a:off x="3896569" y="4717583"/>
              <a:ext cx="151018" cy="377544"/>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6" name="Line 35">
              <a:extLst>
                <a:ext uri="{FF2B5EF4-FFF2-40B4-BE49-F238E27FC236}">
                  <a16:creationId xmlns:a16="http://schemas.microsoft.com/office/drawing/2014/main" id="{E39DB4B0-9380-4E9F-BEFE-9D7536169FA0}"/>
                </a:ext>
              </a:extLst>
            </p:cNvPr>
            <p:cNvSpPr>
              <a:spLocks noChangeShapeType="1"/>
            </p:cNvSpPr>
            <p:nvPr/>
          </p:nvSpPr>
          <p:spPr bwMode="auto">
            <a:xfrm flipH="1">
              <a:off x="3745551" y="4793092"/>
              <a:ext cx="151018" cy="302035"/>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7" name="Line 36">
              <a:extLst>
                <a:ext uri="{FF2B5EF4-FFF2-40B4-BE49-F238E27FC236}">
                  <a16:creationId xmlns:a16="http://schemas.microsoft.com/office/drawing/2014/main" id="{3139C5FE-629B-4DD6-8770-5F7AAD213AF5}"/>
                </a:ext>
              </a:extLst>
            </p:cNvPr>
            <p:cNvSpPr>
              <a:spLocks noChangeShapeType="1"/>
            </p:cNvSpPr>
            <p:nvPr/>
          </p:nvSpPr>
          <p:spPr bwMode="auto">
            <a:xfrm flipH="1">
              <a:off x="3519025" y="4868601"/>
              <a:ext cx="226526" cy="257988"/>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8" name="Line 37">
              <a:extLst>
                <a:ext uri="{FF2B5EF4-FFF2-40B4-BE49-F238E27FC236}">
                  <a16:creationId xmlns:a16="http://schemas.microsoft.com/office/drawing/2014/main" id="{07B4BE35-B44E-4F1E-8963-7E1EA155C9A9}"/>
                </a:ext>
              </a:extLst>
            </p:cNvPr>
            <p:cNvSpPr>
              <a:spLocks noChangeShapeType="1"/>
            </p:cNvSpPr>
            <p:nvPr/>
          </p:nvSpPr>
          <p:spPr bwMode="auto">
            <a:xfrm flipH="1">
              <a:off x="3216990" y="5019618"/>
              <a:ext cx="151018" cy="182480"/>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sp>
          <p:nvSpPr>
            <p:cNvPr id="39" name="Line 38">
              <a:extLst>
                <a:ext uri="{FF2B5EF4-FFF2-40B4-BE49-F238E27FC236}">
                  <a16:creationId xmlns:a16="http://schemas.microsoft.com/office/drawing/2014/main" id="{78DE9C66-A637-469D-B744-AB6C58CFD1D2}"/>
                </a:ext>
              </a:extLst>
            </p:cNvPr>
            <p:cNvSpPr>
              <a:spLocks noChangeShapeType="1"/>
            </p:cNvSpPr>
            <p:nvPr/>
          </p:nvSpPr>
          <p:spPr bwMode="auto">
            <a:xfrm flipH="1">
              <a:off x="3368007" y="4988156"/>
              <a:ext cx="151018" cy="182480"/>
            </a:xfrm>
            <a:prstGeom prst="line">
              <a:avLst/>
            </a:prstGeom>
            <a:noFill/>
            <a:ln w="9525">
              <a:solidFill>
                <a:srgbClr val="30526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784">
                <a:latin typeface="Century Gothic" panose="020B0502020202020204" pitchFamily="34" charset="0"/>
              </a:endParaRPr>
            </a:p>
          </p:txBody>
        </p:sp>
      </p:grpSp>
    </p:spTree>
    <p:extLst>
      <p:ext uri="{BB962C8B-B14F-4D97-AF65-F5344CB8AC3E}">
        <p14:creationId xmlns:p14="http://schemas.microsoft.com/office/powerpoint/2010/main" val="983286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AC1E-CEB5-4A74-AC29-E450D7DD2ECC}"/>
              </a:ext>
            </a:extLst>
          </p:cNvPr>
          <p:cNvSpPr>
            <a:spLocks noGrp="1"/>
          </p:cNvSpPr>
          <p:nvPr>
            <p:ph type="title"/>
          </p:nvPr>
        </p:nvSpPr>
        <p:spPr/>
        <p:txBody>
          <a:bodyPr/>
          <a:lstStyle/>
          <a:p>
            <a:r>
              <a:rPr lang="en-US"/>
              <a:t>Activity 1:</a:t>
            </a:r>
            <a:endParaRPr lang="en-US" dirty="0"/>
          </a:p>
        </p:txBody>
      </p:sp>
      <p:sp>
        <p:nvSpPr>
          <p:cNvPr id="3" name="Text Placeholder 2">
            <a:extLst>
              <a:ext uri="{FF2B5EF4-FFF2-40B4-BE49-F238E27FC236}">
                <a16:creationId xmlns:a16="http://schemas.microsoft.com/office/drawing/2014/main" id="{52310266-C388-4E87-B4C7-069482F45D9E}"/>
              </a:ext>
            </a:extLst>
          </p:cNvPr>
          <p:cNvSpPr>
            <a:spLocks noGrp="1"/>
          </p:cNvSpPr>
          <p:nvPr>
            <p:ph type="body" sz="quarter" idx="10"/>
          </p:nvPr>
        </p:nvSpPr>
        <p:spPr>
          <a:xfrm>
            <a:off x="876300" y="2590800"/>
            <a:ext cx="8570332" cy="4575503"/>
          </a:xfrm>
        </p:spPr>
        <p:txBody>
          <a:bodyPr/>
          <a:lstStyle/>
          <a:p>
            <a:pPr>
              <a:spcAft>
                <a:spcPts val="1200"/>
              </a:spcAft>
            </a:pPr>
            <a:r>
              <a:rPr lang="en-US" sz="3200" b="1" dirty="0"/>
              <a:t>Determine whether each of the following questions should be answered with monitoring or evaluation. </a:t>
            </a:r>
          </a:p>
          <a:p>
            <a:pPr marL="630238" indent="-519113">
              <a:lnSpc>
                <a:spcPts val="3600"/>
              </a:lnSpc>
              <a:spcAft>
                <a:spcPts val="1200"/>
              </a:spcAft>
              <a:buAutoNum type="arabicPeriod"/>
            </a:pPr>
            <a:r>
              <a:rPr lang="en-US" dirty="0"/>
              <a:t>How many condoms have been distributed? </a:t>
            </a:r>
          </a:p>
          <a:p>
            <a:pPr marL="630238" indent="-519113">
              <a:lnSpc>
                <a:spcPts val="3600"/>
              </a:lnSpc>
              <a:buAutoNum type="arabicPeriod"/>
            </a:pPr>
            <a:r>
              <a:rPr lang="en-US" dirty="0"/>
              <a:t>Does a condom distribution program reduce risky sexual behavior among community </a:t>
            </a:r>
            <a:br>
              <a:rPr lang="en-US" dirty="0"/>
            </a:br>
            <a:r>
              <a:rPr lang="en-US" dirty="0"/>
              <a:t>sex workers?</a:t>
            </a:r>
          </a:p>
          <a:p>
            <a:pPr marL="514350" indent="-514350">
              <a:buAutoNum type="arabicPeriod"/>
            </a:pPr>
            <a:endParaRPr lang="en-US" dirty="0"/>
          </a:p>
        </p:txBody>
      </p:sp>
      <p:sp>
        <p:nvSpPr>
          <p:cNvPr id="4" name="Text Placeholder 3">
            <a:extLst>
              <a:ext uri="{FF2B5EF4-FFF2-40B4-BE49-F238E27FC236}">
                <a16:creationId xmlns:a16="http://schemas.microsoft.com/office/drawing/2014/main" id="{8248C054-605B-4B00-A3A3-0E93AD6D0835}"/>
              </a:ext>
            </a:extLst>
          </p:cNvPr>
          <p:cNvSpPr>
            <a:spLocks noGrp="1"/>
          </p:cNvSpPr>
          <p:nvPr>
            <p:ph type="body" sz="quarter" idx="11"/>
          </p:nvPr>
        </p:nvSpPr>
        <p:spPr>
          <a:xfrm>
            <a:off x="611768" y="1191811"/>
            <a:ext cx="7998832" cy="1627589"/>
          </a:xfrm>
        </p:spPr>
        <p:txBody>
          <a:bodyPr/>
          <a:lstStyle/>
          <a:p>
            <a:pPr>
              <a:lnSpc>
                <a:spcPts val="4600"/>
              </a:lnSpc>
            </a:pPr>
            <a:r>
              <a:rPr lang="en-US" dirty="0"/>
              <a:t>Differences between monitoring and evaluation</a:t>
            </a:r>
          </a:p>
        </p:txBody>
      </p:sp>
    </p:spTree>
    <p:extLst>
      <p:ext uri="{BB962C8B-B14F-4D97-AF65-F5344CB8AC3E}">
        <p14:creationId xmlns:p14="http://schemas.microsoft.com/office/powerpoint/2010/main" val="2285434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plum_corrected" id="{1803419B-8C1A-41A6-B790-DEC05357A92B}" vid="{C245997C-6C93-4F30-9C6F-DEFA7E97B5F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5" ma:contentTypeDescription="Create a new document." ma:contentTypeScope="" ma:versionID="b91ae86749413e39d6ab5cf72415f548">
  <xsd:schema xmlns:xsd="http://www.w3.org/2001/XMLSchema" xmlns:xs="http://www.w3.org/2001/XMLSchema" xmlns:p="http://schemas.microsoft.com/office/2006/metadata/properties" xmlns:ns1="http://schemas.microsoft.com/sharepoint/v3" xmlns:ns2="d8573787-17db-43b5-9af3-2a45e79ab039" xmlns:ns3="13922b43-4eea-40f2-b18b-c20327cdf16c" targetNamespace="http://schemas.microsoft.com/office/2006/metadata/properties" ma:root="true" ma:fieldsID="a3eb1c2798d4f2b319fc785c533a2476" ns1:_="" ns2:_="" ns3:_="">
    <xsd:import namespace="http://schemas.microsoft.com/sharepoint/v3"/>
    <xsd:import namespace="d8573787-17db-43b5-9af3-2a45e79ab039"/>
    <xsd:import namespace="13922b43-4eea-40f2-b18b-c20327cdf16c"/>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922b43-4eea-40f2-b18b-c20327cdf16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55413D-008E-48A9-86AD-43AF8ED4C365}">
  <ds:schemaRef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d8573787-17db-43b5-9af3-2a45e79ab039"/>
    <ds:schemaRef ds:uri="http://schemas.microsoft.com/office/2006/documentManagement/types"/>
    <ds:schemaRef ds:uri="http://purl.org/dc/elements/1.1/"/>
    <ds:schemaRef ds:uri="http://schemas.microsoft.com/office/2006/metadata/properties"/>
    <ds:schemaRef ds:uri="13922b43-4eea-40f2-b18b-c20327cdf16c"/>
    <ds:schemaRef ds:uri="http://www.w3.org/XML/1998/namespace"/>
  </ds:schemaRefs>
</ds:datastoreItem>
</file>

<file path=customXml/itemProps2.xml><?xml version="1.0" encoding="utf-8"?>
<ds:datastoreItem xmlns:ds="http://schemas.openxmlformats.org/officeDocument/2006/customXml" ds:itemID="{FED06079-77C9-49AC-A616-0BDE2C83E82B}">
  <ds:schemaRefs>
    <ds:schemaRef ds:uri="http://schemas.microsoft.com/sharepoint/v3/contenttype/forms"/>
  </ds:schemaRefs>
</ds:datastoreItem>
</file>

<file path=customXml/itemProps3.xml><?xml version="1.0" encoding="utf-8"?>
<ds:datastoreItem xmlns:ds="http://schemas.openxmlformats.org/officeDocument/2006/customXml" ds:itemID="{BE33247C-982A-4FBC-95D7-6716804CAA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13922b43-4eea-40f2-b18b-c20327cdf16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7349</TotalTime>
  <Words>4462</Words>
  <Application>Microsoft Office PowerPoint</Application>
  <PresentationFormat>Custom</PresentationFormat>
  <Paragraphs>483</Paragraphs>
  <Slides>36</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Calibri</vt:lpstr>
      <vt:lpstr>Century Gothic</vt:lpstr>
      <vt:lpstr>Courier New</vt:lpstr>
      <vt:lpstr>Futura Lt BT</vt:lpstr>
      <vt:lpstr>Futura LT Pro Book</vt:lpstr>
      <vt:lpstr>Times New Roman</vt:lpstr>
      <vt:lpstr>Wingdings</vt:lpstr>
      <vt:lpstr>Office Theme</vt:lpstr>
      <vt:lpstr>PowerPoint Presentation</vt:lpstr>
      <vt:lpstr>Module 1</vt:lpstr>
      <vt:lpstr>PowerPoint Presentation</vt:lpstr>
      <vt:lpstr>PowerPoint Presentation</vt:lpstr>
      <vt:lpstr>PowerPoint Presentation</vt:lpstr>
      <vt:lpstr>PowerPoint Presentation</vt:lpstr>
      <vt:lpstr>Illustration of Monitoring</vt:lpstr>
      <vt:lpstr>Illustration of Evaluation</vt:lpstr>
      <vt:lpstr>Activity 1:</vt:lpstr>
      <vt:lpstr>Programs </vt:lpstr>
      <vt:lpstr>Program Components</vt:lpstr>
      <vt:lpstr>Program Logic Model</vt:lpstr>
      <vt:lpstr>Program Theory of Change</vt:lpstr>
      <vt:lpstr>Types of Evaluation</vt:lpstr>
      <vt:lpstr>PowerPoint Presentation</vt:lpstr>
      <vt:lpstr>PowerPoint Presentation</vt:lpstr>
      <vt:lpstr>Objectives and Outline</vt:lpstr>
      <vt:lpstr>Defining Policy </vt:lpstr>
      <vt:lpstr>Levels and Types of Policies</vt:lpstr>
      <vt:lpstr>Public Policy</vt:lpstr>
      <vt:lpstr>Why Health Policy is Important</vt:lpstr>
      <vt:lpstr>Policy and Public Health</vt:lpstr>
      <vt:lpstr>Policy Cycle</vt:lpstr>
      <vt:lpstr>Evidence</vt:lpstr>
      <vt:lpstr>Phases in the Policy Cycle</vt:lpstr>
      <vt:lpstr>Objectives and Outline</vt:lpstr>
      <vt:lpstr>PowerPoint Presentation</vt:lpstr>
      <vt:lpstr>Objective and Outline</vt:lpstr>
      <vt:lpstr>Evaluation’s Role Throughout </vt:lpstr>
      <vt:lpstr>Characteristics of Public Policies of Excellence</vt:lpstr>
      <vt:lpstr>Successful Public Policy</vt:lpstr>
      <vt:lpstr>Analyze and critique</vt:lpstr>
      <vt:lpstr>Early Childhood Development</vt:lpstr>
      <vt:lpstr>Activity 2: </vt:lpstr>
      <vt:lpstr>Wrap Up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 Lauren</dc:creator>
  <cp:lastModifiedBy>Hoover, Donald Wayne</cp:lastModifiedBy>
  <cp:revision>200</cp:revision>
  <cp:lastPrinted>2018-11-02T00:30:53Z</cp:lastPrinted>
  <dcterms:created xsi:type="dcterms:W3CDTF">2018-01-16T15:33:08Z</dcterms:created>
  <dcterms:modified xsi:type="dcterms:W3CDTF">2018-12-14T17:21:35Z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