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1" r:id="rId5"/>
  </p:sldMasterIdLst>
  <p:notesMasterIdLst>
    <p:notesMasterId r:id="rId30"/>
  </p:notesMasterIdLst>
  <p:sldIdLst>
    <p:sldId id="354" r:id="rId6"/>
    <p:sldId id="355" r:id="rId7"/>
    <p:sldId id="380" r:id="rId8"/>
    <p:sldId id="381" r:id="rId9"/>
    <p:sldId id="382" r:id="rId10"/>
    <p:sldId id="383" r:id="rId11"/>
    <p:sldId id="384" r:id="rId12"/>
    <p:sldId id="385" r:id="rId13"/>
    <p:sldId id="404" r:id="rId14"/>
    <p:sldId id="401" r:id="rId15"/>
    <p:sldId id="402" r:id="rId16"/>
    <p:sldId id="403" r:id="rId17"/>
    <p:sldId id="405" r:id="rId18"/>
    <p:sldId id="386" r:id="rId19"/>
    <p:sldId id="400" r:id="rId20"/>
    <p:sldId id="387" r:id="rId21"/>
    <p:sldId id="388" r:id="rId22"/>
    <p:sldId id="389" r:id="rId23"/>
    <p:sldId id="397" r:id="rId24"/>
    <p:sldId id="406" r:id="rId25"/>
    <p:sldId id="407" r:id="rId26"/>
    <p:sldId id="398" r:id="rId27"/>
    <p:sldId id="399" r:id="rId28"/>
    <p:sldId id="271" r:id="rId29"/>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Kulatilaka, Hemali" initials="KH" lastIdx="22" clrIdx="6">
    <p:extLst>
      <p:ext uri="{19B8F6BF-5375-455C-9EA6-DF929625EA0E}">
        <p15:presenceInfo xmlns:p15="http://schemas.microsoft.com/office/powerpoint/2012/main" userId="S-1-5-21-344340502-4252695000-2390403120-1201468" providerId="AD"/>
      </p:ext>
    </p:extLst>
  </p:cmAuthor>
  <p:cmAuthor id="1" name="Hart, Lauren" initials="HL" lastIdx="30" clrIdx="0">
    <p:extLst/>
  </p:cmAuthor>
  <p:cmAuthor id="8" name="gcaryeetey@gmail.com" initials="g" lastIdx="4" clrIdx="7">
    <p:extLst>
      <p:ext uri="{19B8F6BF-5375-455C-9EA6-DF929625EA0E}">
        <p15:presenceInfo xmlns:p15="http://schemas.microsoft.com/office/powerpoint/2012/main" userId="22db41d1b9f5d703" providerId="Windows Live"/>
      </p:ext>
    </p:extLst>
  </p:cmAuthor>
  <p:cmAuthor id="2" name="Munson, Alexandra" initials="MA" lastIdx="19" clrIdx="1">
    <p:extLst/>
  </p:cmAuthor>
  <p:cmAuthor id="3" name="Andy Beke" initials="AB" lastIdx="4" clrIdx="2">
    <p:extLst/>
  </p:cmAuthor>
  <p:cmAuthor id="4" name="Alexandra Munson" initials="AM" lastIdx="1" clrIdx="3">
    <p:extLst/>
  </p:cmAuthor>
  <p:cmAuthor id="5" name="Alexandra Munson" initials="AM [2]" lastIdx="1" clrIdx="4">
    <p:extLst/>
  </p:cmAuthor>
  <p:cmAuthor id="6" name="Alexandra Munson" initials="AM [3]"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B74"/>
    <a:srgbClr val="301739"/>
    <a:srgbClr val="5E9A8F"/>
    <a:srgbClr val="ECCE18"/>
    <a:srgbClr val="C83537"/>
    <a:srgbClr val="D19F2A"/>
    <a:srgbClr val="002F3C"/>
    <a:srgbClr val="1E1860"/>
    <a:srgbClr val="F7E7C7"/>
    <a:srgbClr val="6621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64" autoAdjust="0"/>
    <p:restoredTop sz="91422" autoAdjust="0"/>
  </p:normalViewPr>
  <p:slideViewPr>
    <p:cSldViewPr>
      <p:cViewPr varScale="1">
        <p:scale>
          <a:sx n="66" d="100"/>
          <a:sy n="66" d="100"/>
        </p:scale>
        <p:origin x="1776" y="67"/>
      </p:cViewPr>
      <p:guideLst>
        <p:guide orient="horz" pos="2448"/>
        <p:guide pos="3168"/>
      </p:guideLst>
    </p:cSldViewPr>
  </p:slideViewPr>
  <p:notesTextViewPr>
    <p:cViewPr>
      <p:scale>
        <a:sx n="125" d="100"/>
        <a:sy n="125"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environment.nsw.gov.au/resources/communities/040110-Project-Evaluation.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5964308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400" dirty="0">
                <a:latin typeface="Century Gothic" panose="020B0502020202020204" pitchFamily="34" charset="0"/>
              </a:rPr>
              <a:t>The interpretation of “evaluation results” is not done in isolation.</a:t>
            </a:r>
            <a:r>
              <a:rPr lang="en-US" sz="1400" baseline="0" dirty="0">
                <a:latin typeface="Century Gothic" panose="020B0502020202020204" pitchFamily="34" charset="0"/>
              </a:rPr>
              <a:t> The results of the evaluation are interpreted in the light of the “</a:t>
            </a:r>
            <a:r>
              <a:rPr lang="en-US" sz="1400" dirty="0">
                <a:latin typeface="Century Gothic" panose="020B0502020202020204" pitchFamily="34" charset="0"/>
              </a:rPr>
              <a:t>methods” that were undertaken</a:t>
            </a:r>
            <a:r>
              <a:rPr lang="en-US" sz="1400" baseline="0" dirty="0">
                <a:latin typeface="Century Gothic" panose="020B0502020202020204" pitchFamily="34" charset="0"/>
              </a:rPr>
              <a:t> to answer the “evaluation question.” </a:t>
            </a:r>
          </a:p>
          <a:p>
            <a:endParaRPr lang="en-US" sz="1400" baseline="0" dirty="0">
              <a:latin typeface="Century Gothic" panose="020B0502020202020204" pitchFamily="34" charset="0"/>
            </a:endParaRPr>
          </a:p>
          <a:p>
            <a:r>
              <a:rPr lang="en-US" sz="1400" baseline="0" dirty="0">
                <a:latin typeface="Century Gothic" panose="020B0502020202020204" pitchFamily="34" charset="0"/>
              </a:rPr>
              <a:t>Although there are no specific standards for reporting of the results of an evaluation, 3ie has provided an overall structure for writing an evaluation proposal. The proposal outline contains subsections such as evaluation context; intervention &amp; TOC; evaluation question and design; policy process, alignment &amp; influence, etc., which can be useful for a reader to interpret the results of the evaluation. The reader will need specific skills to understand the quantitative and qualitative methods that were used in the conduction of the evaluation.</a:t>
            </a:r>
          </a:p>
          <a:p>
            <a:endParaRPr lang="en-US" sz="1400" baseline="0" dirty="0">
              <a:latin typeface="Century Gothic" panose="020B0502020202020204" pitchFamily="34" charset="0"/>
            </a:endParaRPr>
          </a:p>
          <a:p>
            <a:r>
              <a:rPr lang="en-US" sz="1400" baseline="0" dirty="0">
                <a:latin typeface="Century Gothic" panose="020B0502020202020204" pitchFamily="34" charset="0"/>
              </a:rPr>
              <a:t>A full proposal template for the 3ie can be seen here: </a:t>
            </a:r>
            <a:r>
              <a:rPr lang="en-US" sz="1400" u="sng" baseline="0" dirty="0">
                <a:solidFill>
                  <a:srgbClr val="005B74"/>
                </a:solidFill>
                <a:latin typeface="Century Gothic" panose="020B0502020202020204" pitchFamily="34" charset="0"/>
              </a:rPr>
              <a:t>http://www.3ieimpact.org/media/filer_public/2015/12/02/evaluation-proposal-form_VLwYBxo.pdf</a:t>
            </a:r>
          </a:p>
        </p:txBody>
      </p:sp>
    </p:spTree>
    <p:extLst>
      <p:ext uri="{BB962C8B-B14F-4D97-AF65-F5344CB8AC3E}">
        <p14:creationId xmlns:p14="http://schemas.microsoft.com/office/powerpoint/2010/main" val="2585965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IN" sz="1400" b="0" i="0" kern="1200" dirty="0">
                <a:solidFill>
                  <a:schemeClr val="tx1"/>
                </a:solidFill>
                <a:effectLst/>
                <a:latin typeface="Century Gothic" panose="020B0502020202020204" pitchFamily="34" charset="0"/>
                <a:ea typeface="+mn-ea"/>
                <a:cs typeface="+mn-cs"/>
              </a:rPr>
              <a:t>Effective program evaluation is a systematic way to improve and account for public health actions by involving procedures that are useful, feasible, ethical, and accurate. The framework guides public health professionals in their use of program evaluation. It is a practical, nonprescriptive tool, designed to summarize and organize essential elements of program evaluation. </a:t>
            </a:r>
          </a:p>
          <a:p>
            <a:endParaRPr lang="en-IN" sz="1400" b="0" i="0" kern="1200" dirty="0">
              <a:solidFill>
                <a:schemeClr val="tx1"/>
              </a:solidFill>
              <a:effectLst/>
              <a:latin typeface="Century Gothic" panose="020B0502020202020204" pitchFamily="34" charset="0"/>
              <a:ea typeface="+mn-ea"/>
              <a:cs typeface="+mn-cs"/>
            </a:endParaRPr>
          </a:p>
          <a:p>
            <a:r>
              <a:rPr lang="en-IN" sz="1400" b="0" i="0" kern="1200" dirty="0">
                <a:solidFill>
                  <a:schemeClr val="tx1"/>
                </a:solidFill>
                <a:effectLst/>
                <a:latin typeface="Century Gothic" panose="020B0502020202020204" pitchFamily="34" charset="0"/>
                <a:ea typeface="+mn-ea"/>
                <a:cs typeface="+mn-cs"/>
              </a:rPr>
              <a:t>The framework comprises steps in program evaluation practice and standards for effective program evaluation. Adhering to the steps and standards of this framework will allow an understanding of each program's context and will improve how program evaluations are conceived and conducted. </a:t>
            </a:r>
          </a:p>
          <a:p>
            <a:endParaRPr lang="en-IN" sz="1400" b="0" i="0" kern="1200" dirty="0">
              <a:solidFill>
                <a:schemeClr val="tx1"/>
              </a:solidFill>
              <a:effectLst/>
              <a:latin typeface="Century Gothic" panose="020B0502020202020204" pitchFamily="34" charset="0"/>
              <a:ea typeface="+mn-ea"/>
              <a:cs typeface="+mn-cs"/>
            </a:endParaRPr>
          </a:p>
          <a:p>
            <a:r>
              <a:rPr lang="en-IN" sz="1400" b="0" i="0" kern="1200" dirty="0">
                <a:solidFill>
                  <a:schemeClr val="tx1"/>
                </a:solidFill>
                <a:effectLst/>
                <a:latin typeface="Century Gothic" panose="020B0502020202020204" pitchFamily="34" charset="0"/>
                <a:ea typeface="+mn-ea"/>
                <a:cs typeface="+mn-cs"/>
              </a:rPr>
              <a:t>Furthermore, the framework encourages an approach to evaluation that is integrated with routine program operations. The emphasis is on practical, ongoing evaluation strategies that involve all program stakeholders, not just evaluation experts. Understanding and applying the elements of this framework can be a driving force for planning effective public health strategies, improving existing programs, and demonstrating the results of resource investments.</a:t>
            </a:r>
            <a:endParaRPr lang="en-US" sz="1400" dirty="0">
              <a:latin typeface="Century Gothic" panose="020B0502020202020204" pitchFamily="34" charset="0"/>
            </a:endParaRPr>
          </a:p>
        </p:txBody>
      </p:sp>
    </p:spTree>
    <p:extLst>
      <p:ext uri="{BB962C8B-B14F-4D97-AF65-F5344CB8AC3E}">
        <p14:creationId xmlns:p14="http://schemas.microsoft.com/office/powerpoint/2010/main" val="14921136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IN" sz="1400" b="0" i="0" kern="1200" dirty="0">
                <a:solidFill>
                  <a:schemeClr val="tx1"/>
                </a:solidFill>
                <a:effectLst/>
                <a:latin typeface="Century Gothic" panose="020B0502020202020204" pitchFamily="34" charset="0"/>
                <a:ea typeface="+mn-ea"/>
                <a:cs typeface="+mn-cs"/>
              </a:rPr>
              <a:t>The framework is composed of six steps that must be taken in any evaluation. They are starting points for tailoring an evaluation to a particular public health effort at a particular time. Because the steps are all interdependent, they might be encountered in a nonlinear sequence; however, an order exists for fulfilling each—earlier steps provide the foundation for subsequent progress. Thus, decisions regarding how to execute a step are iterative and should not be finalized until previous steps have been thoroughly addressed. </a:t>
            </a:r>
          </a:p>
          <a:p>
            <a:endParaRPr lang="en-IN" sz="1400" b="0" i="0" kern="1200" dirty="0">
              <a:solidFill>
                <a:schemeClr val="tx1"/>
              </a:solidFill>
              <a:effectLst/>
              <a:latin typeface="Century Gothic" panose="020B0502020202020204" pitchFamily="34" charset="0"/>
              <a:ea typeface="+mn-ea"/>
              <a:cs typeface="+mn-cs"/>
            </a:endParaRPr>
          </a:p>
          <a:p>
            <a:r>
              <a:rPr lang="en-IN" sz="1400" b="0" i="0" kern="1200" dirty="0">
                <a:solidFill>
                  <a:schemeClr val="tx1"/>
                </a:solidFill>
                <a:effectLst/>
                <a:latin typeface="Century Gothic" panose="020B0502020202020204" pitchFamily="34" charset="0"/>
                <a:ea typeface="+mn-ea"/>
                <a:cs typeface="+mn-cs"/>
              </a:rPr>
              <a:t>Adhering to these six steps will facilitate an understanding of a program's context (e.g., the program's history, setting, and organization) and will improve how most evaluations are conceived and conducted.</a:t>
            </a:r>
            <a:endParaRPr lang="en-US" sz="1400" dirty="0">
              <a:latin typeface="Century Gothic" panose="020B0502020202020204" pitchFamily="34" charset="0"/>
            </a:endParaRPr>
          </a:p>
        </p:txBody>
      </p:sp>
    </p:spTree>
    <p:extLst>
      <p:ext uri="{BB962C8B-B14F-4D97-AF65-F5344CB8AC3E}">
        <p14:creationId xmlns:p14="http://schemas.microsoft.com/office/powerpoint/2010/main" val="1475076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5049338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34700419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24298861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Before deciding on an appropriate evaluation design, let us come back to six fundamental question.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The first is why do an evaluation? The complexity of an evaluation design depends on how you intend to use the results. For example, a local program manager may need data on provision and utilization to improve them within a health center or district.  On the other hand, national and international agencies may require assessments of impact to justify further investments in a program.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The second question pertains to indicators: what do you want to measure? One might want to evaluate the provision or utilization of services or one might want to evaluate coverage or impact.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The third consideration refers to the type of inference: How sure do you want to be? How confident must you be that any observed effects were in fact due to the program? Some evaluation designs are stronger than others in their attempts to discuss and rule out all other likely explanations for observed improvements in health outcomes and behavior. One way of thinking about how confident you want to be that an program is effective is to ask yourself: what is the cost of making a mistake? For example, if you are investing in an AIDS vaccine, you will want to have the highest level of confidence that the vaccine works. The cost of making a mistake would be enormous and you would want to implement the strongest evaluation methodology possible.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However, if you are trying to find out what is the best way to improve people’s knowledge about a sexual harassment policy, you may be able to live with a less rigorous evaluation design. From a programmatic point of view, even less stringent designs may be sufficient for deciding about the future of a program. However, from a donor perspective, stronger designs may be needed in order to justify further investments in a program.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The next consideration is when do you need the results. While service provision or utilization may be addressed using routine information systems which can provide annual indicators, an assessment of coverage or impact almost always requires field data collection, which takes time.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Finally, how much are you willing to pay for the evaluation? There are important cost implications associated with more rigorous designs.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The final question is “where in the program life cycle are you now?”</a:t>
            </a:r>
          </a:p>
          <a:p>
            <a:endParaRPr lang="en-US" dirty="0"/>
          </a:p>
        </p:txBody>
      </p:sp>
    </p:spTree>
    <p:extLst>
      <p:ext uri="{BB962C8B-B14F-4D97-AF65-F5344CB8AC3E}">
        <p14:creationId xmlns:p14="http://schemas.microsoft.com/office/powerpoint/2010/main" val="31477322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eaLnBrk="1" hangingPunct="1"/>
            <a:r>
              <a:rPr lang="en-US" altLang="en-US" sz="1400" dirty="0">
                <a:latin typeface="Century Gothic" panose="020B0502020202020204" pitchFamily="34" charset="0"/>
              </a:rPr>
              <a:t>The ideal time to design a program evaluation is before a program or new activities have started. However, in reality, many evaluations are designed when the program is in mid-cycle or when the program is about to end. At this point, all that one can do is a retrospective evaluation. </a:t>
            </a:r>
          </a:p>
          <a:p>
            <a:pPr eaLnBrk="1" hangingPunct="1"/>
            <a:endParaRPr lang="en-US" altLang="en-US" sz="1400" dirty="0">
              <a:latin typeface="Century Gothic" panose="020B0502020202020204" pitchFamily="34" charset="0"/>
            </a:endParaRPr>
          </a:p>
          <a:p>
            <a:pPr eaLnBrk="1" hangingPunct="1"/>
            <a:r>
              <a:rPr lang="en-US" altLang="en-US" sz="1400" dirty="0">
                <a:latin typeface="Century Gothic" panose="020B0502020202020204" pitchFamily="34" charset="0"/>
              </a:rPr>
              <a:t>The life cycle stage of the program at the time the evaluation is designed and implemented is one of the most important factors determining which evaluation design can be used.</a:t>
            </a:r>
          </a:p>
        </p:txBody>
      </p:sp>
    </p:spTree>
    <p:extLst>
      <p:ext uri="{BB962C8B-B14F-4D97-AF65-F5344CB8AC3E}">
        <p14:creationId xmlns:p14="http://schemas.microsoft.com/office/powerpoint/2010/main" val="7649385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eaLnBrk="1" hangingPunct="1"/>
            <a:r>
              <a:rPr lang="en-US" altLang="en-US" sz="1400" dirty="0">
                <a:latin typeface="Century Gothic" panose="020B0502020202020204" pitchFamily="34" charset="0"/>
              </a:rPr>
              <a:t>Evaluation designs that are commonly used can be classified into three groups: experimental designs, quasi-experimental designs, and non-experimental designs. One may also classify these designs in terms of the extent to which they can inspire confidence that a program was responsible for causing the change in observed outcomes—experimental designs are the strongest designs for looking at program impact, followed by quasi-experimental designs. Non-experimental designs are the weakest designs for evaluating program impact but they are also the least expensive.</a:t>
            </a:r>
            <a:endParaRPr lang="en-US" dirty="0"/>
          </a:p>
        </p:txBody>
      </p:sp>
    </p:spTree>
    <p:extLst>
      <p:ext uri="{BB962C8B-B14F-4D97-AF65-F5344CB8AC3E}">
        <p14:creationId xmlns:p14="http://schemas.microsoft.com/office/powerpoint/2010/main" val="6487580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altLang="en-US" sz="1200" dirty="0">
                <a:latin typeface="Century Gothic" panose="020B0502020202020204" pitchFamily="34" charset="0"/>
              </a:rPr>
              <a:t>This slide summarizes features of different study designs. </a:t>
            </a:r>
          </a:p>
          <a:p>
            <a:endParaRPr lang="en-US" altLang="en-US" sz="1200" dirty="0">
              <a:latin typeface="Century Gothic" panose="020B0502020202020204" pitchFamily="34" charset="0"/>
            </a:endParaRPr>
          </a:p>
          <a:p>
            <a:r>
              <a:rPr lang="en-US" altLang="en-US" sz="1200" dirty="0">
                <a:latin typeface="Century Gothic" panose="020B0502020202020204" pitchFamily="34" charset="0"/>
              </a:rPr>
              <a:t>In order to determine causal impact of an intervention an experimental design is necessary. Experimental designs are usually used to test the effectiveness of a new program. Results of an experimental study are used to determine whether the program should be scaled-up or not. They require a control group. Experimental studies can be expensive compared to non-experimental studies in both management and time costs.</a:t>
            </a:r>
          </a:p>
          <a:p>
            <a:endParaRPr lang="en-US" altLang="en-US" sz="1200" dirty="0">
              <a:latin typeface="Century Gothic" panose="020B0502020202020204" pitchFamily="34" charset="0"/>
            </a:endParaRPr>
          </a:p>
          <a:p>
            <a:r>
              <a:rPr lang="en-US" altLang="en-US" sz="1200" dirty="0">
                <a:latin typeface="Century Gothic" panose="020B0502020202020204" pitchFamily="34" charset="0"/>
              </a:rPr>
              <a:t>The most common type of study designs are non-experimental. These may be used to determine the levels of outcome variables; e.g., the level of condom use in a country, or to measure changes in levels of outcome variables over time. They are also used to evaluate the effects of full coverage programs, programs that are intended to reach everyone in the target audience. It is not possible to make causal attributions with this type of study design. Among non-experimental designs, time series are stronger.</a:t>
            </a:r>
          </a:p>
          <a:p>
            <a:endParaRPr lang="en-US" altLang="en-US" sz="1200" dirty="0">
              <a:latin typeface="Century Gothic" panose="020B0502020202020204" pitchFamily="34" charset="0"/>
            </a:endParaRPr>
          </a:p>
          <a:p>
            <a:r>
              <a:rPr lang="en-US" altLang="en-US" sz="1200" dirty="0">
                <a:latin typeface="Century Gothic" panose="020B0502020202020204" pitchFamily="34" charset="0"/>
              </a:rPr>
              <a:t>Quasi-experimental designs are in between the other two types of designs in terms of their strength and costs associated with them.</a:t>
            </a:r>
          </a:p>
          <a:p>
            <a:endParaRPr lang="en-US" altLang="en-US" sz="1200" dirty="0">
              <a:latin typeface="Century Gothic" panose="020B0502020202020204" pitchFamily="34" charset="0"/>
            </a:endParaRPr>
          </a:p>
          <a:p>
            <a:r>
              <a:rPr lang="en-US" altLang="en-US" sz="1200" dirty="0">
                <a:latin typeface="Century Gothic" panose="020B0502020202020204" pitchFamily="34" charset="0"/>
              </a:rPr>
              <a:t>There are trade-offs between how strong a design is and whether its findings can be generalized to other situations. Because of the planning and controlled situations that are required to implement an experimental design, it is difficult to generalize the findings of experimental designs to other situations. </a:t>
            </a:r>
          </a:p>
          <a:p>
            <a:endParaRPr lang="en-US" altLang="en-US" sz="1200" dirty="0">
              <a:latin typeface="Century Gothic" panose="020B0502020202020204" pitchFamily="34" charset="0"/>
            </a:endParaRPr>
          </a:p>
          <a:p>
            <a:pPr marL="640080" indent="-274320" eaLnBrk="1" hangingPunct="1">
              <a:lnSpc>
                <a:spcPct val="80000"/>
              </a:lnSpc>
              <a:buFont typeface="Wingdings" panose="05000000000000000000" pitchFamily="2" charset="2"/>
              <a:buChar char="§"/>
            </a:pPr>
            <a:r>
              <a:rPr lang="en-US" altLang="en-US" sz="1200" dirty="0">
                <a:latin typeface="Century Gothic" panose="020B0502020202020204" pitchFamily="34" charset="0"/>
              </a:rPr>
              <a:t>Complex evaluation designs are most costly, but allow for greater confidence in a study's findings</a:t>
            </a:r>
          </a:p>
          <a:p>
            <a:pPr marL="640080" indent="-274320" eaLnBrk="1" hangingPunct="1">
              <a:lnSpc>
                <a:spcPct val="80000"/>
              </a:lnSpc>
              <a:buFont typeface="Wingdings" panose="05000000000000000000" pitchFamily="2" charset="2"/>
              <a:buChar char="§"/>
            </a:pPr>
            <a:r>
              <a:rPr lang="en-US" altLang="en-US" sz="1200" dirty="0">
                <a:latin typeface="Century Gothic" panose="020B0502020202020204" pitchFamily="34" charset="0"/>
              </a:rPr>
              <a:t>Complex evaluation designs are more difficult to implement, and so require higher levels of expertise in sampling, research methods, and statistical analysis</a:t>
            </a:r>
          </a:p>
          <a:p>
            <a:pPr marL="640080" indent="-274320" eaLnBrk="1" hangingPunct="1">
              <a:lnSpc>
                <a:spcPct val="80000"/>
              </a:lnSpc>
              <a:buFont typeface="Wingdings" panose="05000000000000000000" pitchFamily="2" charset="2"/>
              <a:buChar char="§"/>
            </a:pPr>
            <a:r>
              <a:rPr lang="en-US" altLang="en-US" sz="1200" dirty="0">
                <a:latin typeface="Century Gothic" panose="020B0502020202020204" pitchFamily="34" charset="0"/>
              </a:rPr>
              <a:t>Be prepared to encounter stakeholder resistance to the use of comparison or control groups, such as an individual wondering why his/her area will not receive a potentially beneficial intervention</a:t>
            </a:r>
          </a:p>
          <a:p>
            <a:pPr marL="640080" indent="-274320" eaLnBrk="1" hangingPunct="1">
              <a:lnSpc>
                <a:spcPct val="80000"/>
              </a:lnSpc>
              <a:buFont typeface="Wingdings" panose="05000000000000000000" pitchFamily="2" charset="2"/>
              <a:buChar char="§"/>
            </a:pPr>
            <a:r>
              <a:rPr lang="en-US" altLang="en-US" sz="1200" dirty="0">
                <a:latin typeface="Century Gothic" panose="020B0502020202020204" pitchFamily="34" charset="0"/>
              </a:rPr>
              <a:t>No evaluation design is immune to problems—there is a long list of possible complications associated with any evaluation study</a:t>
            </a:r>
            <a:endParaRPr lang="en-US" altLang="en-US" dirty="0">
              <a:latin typeface="Arial" panose="020B0604020202020204" pitchFamily="34" charset="0"/>
            </a:endParaRPr>
          </a:p>
        </p:txBody>
      </p:sp>
    </p:spTree>
    <p:extLst>
      <p:ext uri="{BB962C8B-B14F-4D97-AF65-F5344CB8AC3E}">
        <p14:creationId xmlns:p14="http://schemas.microsoft.com/office/powerpoint/2010/main" val="2618829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400" dirty="0">
                <a:latin typeface="Century Gothic" panose="020B0502020202020204" pitchFamily="34" charset="0"/>
              </a:rPr>
              <a:t>This module covers evaluating results. </a:t>
            </a:r>
            <a:r>
              <a:rPr lang="en-US" sz="1400" b="1" dirty="0">
                <a:latin typeface="Century Gothic" panose="020B0502020202020204" pitchFamily="34" charset="0"/>
              </a:rPr>
              <a:t>At the end of the module, students will be able to:</a:t>
            </a:r>
          </a:p>
          <a:p>
            <a:pPr marL="640080" lvl="0" indent="-274320">
              <a:buFont typeface="+mj-lt"/>
              <a:buAutoNum type="arabicPeriod"/>
            </a:pPr>
            <a:r>
              <a:rPr lang="en-US" sz="1400" dirty="0">
                <a:latin typeface="Century Gothic" panose="020B0502020202020204" pitchFamily="34" charset="0"/>
              </a:rPr>
              <a:t>Identify data sources to analyze program performance and track program outcomes</a:t>
            </a:r>
          </a:p>
          <a:p>
            <a:pPr marL="640080" lvl="0" indent="-274320">
              <a:buFont typeface="+mj-lt"/>
              <a:buAutoNum type="arabicPeriod"/>
            </a:pPr>
            <a:r>
              <a:rPr lang="en-US" sz="1400" dirty="0">
                <a:latin typeface="Century Gothic" panose="020B0502020202020204" pitchFamily="34" charset="0"/>
              </a:rPr>
              <a:t>Illustrate the use of qualitative and quantitative data to assess program performance</a:t>
            </a:r>
          </a:p>
          <a:p>
            <a:pPr marL="640080" lvl="0" indent="-274320">
              <a:buFont typeface="+mj-lt"/>
              <a:buAutoNum type="arabicPeriod"/>
            </a:pPr>
            <a:r>
              <a:rPr lang="en-US" sz="1400" dirty="0">
                <a:latin typeface="Century Gothic" panose="020B0502020202020204" pitchFamily="34" charset="0"/>
              </a:rPr>
              <a:t>Track program results and compare actual performance versus goals</a:t>
            </a:r>
          </a:p>
          <a:p>
            <a:endParaRPr lang="en-US" sz="1400" dirty="0">
              <a:latin typeface="Century Gothic" panose="020B0502020202020204" pitchFamily="34" charset="0"/>
            </a:endParaRPr>
          </a:p>
          <a:p>
            <a:r>
              <a:rPr lang="en-US" sz="1400" dirty="0">
                <a:latin typeface="Century Gothic" panose="020B0502020202020204" pitchFamily="34" charset="0"/>
              </a:rPr>
              <a:t>This module is divided into two sessions. The second session is also divided up into two sub-sessions.</a:t>
            </a:r>
          </a:p>
          <a:p>
            <a:pPr marL="640080" indent="-274320">
              <a:buFont typeface="Wingdings" panose="05000000000000000000" pitchFamily="2" charset="2"/>
              <a:buChar char="§"/>
            </a:pPr>
            <a:r>
              <a:rPr lang="en-US" sz="1400" dirty="0">
                <a:latin typeface="Century Gothic" panose="020B0502020202020204" pitchFamily="34" charset="0"/>
              </a:rPr>
              <a:t>Tracking results/changes</a:t>
            </a:r>
          </a:p>
          <a:p>
            <a:pPr marL="640080" indent="-274320">
              <a:buFont typeface="Wingdings" panose="05000000000000000000" pitchFamily="2" charset="2"/>
              <a:buChar char="§"/>
            </a:pPr>
            <a:r>
              <a:rPr lang="en-US" sz="1400" dirty="0">
                <a:latin typeface="Century Gothic" panose="020B0502020202020204" pitchFamily="34" charset="0"/>
              </a:rPr>
              <a:t>Appraising results</a:t>
            </a:r>
          </a:p>
        </p:txBody>
      </p:sp>
    </p:spTree>
    <p:extLst>
      <p:ext uri="{BB962C8B-B14F-4D97-AF65-F5344CB8AC3E}">
        <p14:creationId xmlns:p14="http://schemas.microsoft.com/office/powerpoint/2010/main" val="28020839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Here are a set of issues that evaluators should discuss with decision-makers as different designs have different cost implications. The program lifecycle and cost are often the major factors affecting the choice of a design.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It is important, therefore, to discuss if there is a need for collecting new data or whether existing data can be used. If there is a need for collecting new data, at what level should the data be collected (for example, at the health center level, the household level, the district level, etc.)?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The number of people sampled and the distances between them are major determinants of the cost of the evaluation. The sample size will also eventually depend on the willingness of decision-makers to be given erroneous results.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The other factor is the question: how sure do you want to be? The lower the percent of error that scientists or decision-makers are willing to accept, the greater will be the sample size, and the higher the costs of the evaluation will be.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It is important to know the life cycle stage of the program, as this will determine whether a before-and-after design can be used.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It is important to discuss whether a comparison group is needed and whether measurements have to be taken before and after the program activities are implemented.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It is important to discuss how big or small are the differences to be detected. For example, do we want to detect a 10% change in condom use over time or a 25% change? The smaller the difference to be detected, the bigger is the sample size needed to detect that change, and the more costly the survey.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The cost implications of different evaluations also need to be discussed. Decision-makers should be aware that evaluation costs increase rapidly with the complexity of the evaluation design so that a compromise must be reached.</a:t>
            </a:r>
            <a:endParaRPr lang="en-US" altLang="en-US" dirty="0">
              <a:latin typeface="Arial" panose="020B0604020202020204" pitchFamily="34" charset="0"/>
            </a:endParaRPr>
          </a:p>
        </p:txBody>
      </p:sp>
    </p:spTree>
    <p:extLst>
      <p:ext uri="{BB962C8B-B14F-4D97-AF65-F5344CB8AC3E}">
        <p14:creationId xmlns:p14="http://schemas.microsoft.com/office/powerpoint/2010/main" val="25895584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This slide shows areas which are of typically of interest to different decision-makers.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Facility or health centers managers usually want to know about the  provision and utilization of services to help them improve service delivery, while district health managers and international agencies are usually more interested in knowing whether a certain level of coverage was reached. While national program directors and donors are often interested in provision, utilization, coverage and impact, they are more likely than facility and district managers to require assessments of impact to justify further investments in a program. Some donor agencies have been trained to regard probability assessments as the gold standard.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Most of the time impact evaluations are not feasible for the routine evaluation of program effectiveness, but there are times when they are essential—as with clinical trials to test whether ARVs reduce mother-to-child transmission of HIV/AIDS.</a:t>
            </a:r>
            <a:endParaRPr lang="en-US" altLang="en-US" sz="1400" i="1" dirty="0">
              <a:latin typeface="Century Gothic" panose="020B0502020202020204" pitchFamily="34" charset="0"/>
            </a:endParaRPr>
          </a:p>
        </p:txBody>
      </p:sp>
    </p:spTree>
    <p:extLst>
      <p:ext uri="{BB962C8B-B14F-4D97-AF65-F5344CB8AC3E}">
        <p14:creationId xmlns:p14="http://schemas.microsoft.com/office/powerpoint/2010/main" val="12125198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eaLnBrk="1" hangingPunct="1"/>
            <a:r>
              <a:rPr lang="en-US" altLang="en-US" sz="1400" dirty="0">
                <a:latin typeface="Century Gothic" panose="020B0502020202020204" pitchFamily="34" charset="0"/>
              </a:rPr>
              <a:t>Potential</a:t>
            </a:r>
            <a:r>
              <a:rPr lang="en-US" altLang="en-US" sz="1400" baseline="0" dirty="0">
                <a:latin typeface="Century Gothic" panose="020B0502020202020204" pitchFamily="34" charset="0"/>
              </a:rPr>
              <a:t> discussion points on this slide: (adapted from work by Stacey Gage)</a:t>
            </a:r>
          </a:p>
          <a:p>
            <a:pPr marL="640080" indent="-274320">
              <a:lnSpc>
                <a:spcPct val="80000"/>
              </a:lnSpc>
              <a:buFont typeface="Wingdings" panose="05000000000000000000" pitchFamily="2" charset="2"/>
              <a:buChar char="§"/>
            </a:pPr>
            <a:r>
              <a:rPr lang="en-US" altLang="en-US" sz="1400" dirty="0">
                <a:latin typeface="Century Gothic" panose="020B0502020202020204" pitchFamily="34" charset="0"/>
              </a:rPr>
              <a:t>Complex evaluation designs are most costly, but allow for greater confidence in a study's findings</a:t>
            </a:r>
          </a:p>
          <a:p>
            <a:pPr marL="640080" indent="-274320">
              <a:lnSpc>
                <a:spcPct val="80000"/>
              </a:lnSpc>
              <a:buFont typeface="Wingdings" panose="05000000000000000000" pitchFamily="2" charset="2"/>
              <a:buChar char="§"/>
            </a:pPr>
            <a:r>
              <a:rPr lang="en-US" altLang="en-US" sz="1400" dirty="0">
                <a:latin typeface="Century Gothic" panose="020B0502020202020204" pitchFamily="34" charset="0"/>
              </a:rPr>
              <a:t>Complex evaluation designs are more difficult to implement, and so require higher levels of expertise in sampling, research methods, and statistical analysis</a:t>
            </a:r>
          </a:p>
          <a:p>
            <a:pPr marL="640080" indent="-274320">
              <a:lnSpc>
                <a:spcPct val="80000"/>
              </a:lnSpc>
              <a:buFont typeface="Wingdings" panose="05000000000000000000" pitchFamily="2" charset="2"/>
              <a:buChar char="§"/>
            </a:pPr>
            <a:r>
              <a:rPr lang="en-US" altLang="en-US" sz="1400" dirty="0">
                <a:latin typeface="Century Gothic" panose="020B0502020202020204" pitchFamily="34" charset="0"/>
              </a:rPr>
              <a:t>Be prepared to encounter stakeholder resistance to the use of comparison or control groups, such as an individual wondering why his/her area will not receive a potentially beneficial intervention</a:t>
            </a:r>
          </a:p>
          <a:p>
            <a:pPr marL="640080" indent="-274320">
              <a:lnSpc>
                <a:spcPct val="80000"/>
              </a:lnSpc>
              <a:buFont typeface="Wingdings" panose="05000000000000000000" pitchFamily="2" charset="2"/>
              <a:buChar char="§"/>
            </a:pPr>
            <a:r>
              <a:rPr lang="en-US" altLang="en-US" sz="1400" dirty="0">
                <a:latin typeface="Century Gothic" panose="020B0502020202020204" pitchFamily="34" charset="0"/>
              </a:rPr>
              <a:t>No evaluation design is immune to problems—there is a long list of possible complications associated with any evaluation study</a:t>
            </a:r>
            <a:endParaRPr lang="en-US" altLang="en-US" dirty="0">
              <a:latin typeface="Arial" panose="020B0604020202020204" pitchFamily="34" charset="0"/>
            </a:endParaRPr>
          </a:p>
        </p:txBody>
      </p:sp>
    </p:spTree>
    <p:extLst>
      <p:ext uri="{BB962C8B-B14F-4D97-AF65-F5344CB8AC3E}">
        <p14:creationId xmlns:p14="http://schemas.microsoft.com/office/powerpoint/2010/main" val="31013786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400" dirty="0">
                <a:latin typeface="Century Gothic" panose="020B0502020202020204" pitchFamily="34" charset="0"/>
              </a:rPr>
              <a:t>Present case study and discussion questions.</a:t>
            </a:r>
          </a:p>
          <a:p>
            <a:endParaRPr lang="en-US" dirty="0"/>
          </a:p>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384677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505312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2222214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848280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2866955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400" dirty="0">
                <a:latin typeface="Century Gothic" panose="020B0502020202020204" pitchFamily="34" charset="0"/>
              </a:rPr>
              <a:t>Several related terms are used in discussions and publications</a:t>
            </a:r>
            <a:r>
              <a:rPr lang="en-IN" sz="1400" baseline="0" dirty="0">
                <a:latin typeface="Century Gothic" panose="020B0502020202020204" pitchFamily="34" charset="0"/>
              </a:rPr>
              <a:t> pertaining to health programs. We commonly hear and read about “assessments,” “appraisal,” and “evaluation.” These terms have distinct meanings when used in the context of health programs.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1400" baseline="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N" sz="1400" baseline="0" dirty="0">
                <a:latin typeface="Century Gothic" panose="020B0502020202020204" pitchFamily="34" charset="0"/>
              </a:rPr>
              <a:t>While the following three slides offer an overview of the three most widely used terms, a l</a:t>
            </a:r>
            <a:r>
              <a:rPr lang="en-IN" sz="1400" dirty="0">
                <a:latin typeface="Century Gothic" panose="020B0502020202020204" pitchFamily="34" charset="0"/>
              </a:rPr>
              <a:t>ist of further terms and definitions can be accessed in</a:t>
            </a:r>
            <a:r>
              <a:rPr lang="en-IN" sz="1400" baseline="0" dirty="0">
                <a:latin typeface="Century Gothic" panose="020B0502020202020204" pitchFamily="34" charset="0"/>
              </a:rPr>
              <a:t> the additional readings </a:t>
            </a:r>
            <a:r>
              <a:rPr lang="en-IN" sz="1400" dirty="0">
                <a:latin typeface="Century Gothic" panose="020B0502020202020204" pitchFamily="34" charset="0"/>
              </a:rPr>
              <a:t>(see pp. 4-6 of “</a:t>
            </a:r>
            <a:r>
              <a:rPr lang="en-IN" sz="1400" i="0" dirty="0">
                <a:latin typeface="Century Gothic" panose="020B0502020202020204" pitchFamily="34" charset="0"/>
              </a:rPr>
              <a:t>Does Your Project Make a Difference</a:t>
            </a:r>
            <a:r>
              <a:rPr lang="en-IN" sz="1400" i="1" dirty="0">
                <a:latin typeface="Century Gothic" panose="020B0502020202020204" pitchFamily="34" charset="0"/>
              </a:rPr>
              <a:t>?” located </a:t>
            </a:r>
            <a:r>
              <a:rPr lang="en-IN" sz="1400" dirty="0">
                <a:latin typeface="Century Gothic" panose="020B0502020202020204" pitchFamily="34" charset="0"/>
              </a:rPr>
              <a:t>at </a:t>
            </a:r>
            <a:r>
              <a:rPr lang="en-IN" sz="1400" dirty="0">
                <a:latin typeface="Century Gothic" panose="020B0502020202020204" pitchFamily="34" charset="0"/>
                <a:hlinkClick r:id="rId3"/>
              </a:rPr>
              <a:t>http://www.environment.nsw.gov.au/resources/communities/040110-Project-Evaluation.pdf</a:t>
            </a:r>
            <a:r>
              <a:rPr lang="en-IN" sz="1400" dirty="0">
                <a:latin typeface="Century Gothic" panose="020B0502020202020204" pitchFamily="34" charset="0"/>
              </a:rPr>
              <a:t>)</a:t>
            </a:r>
            <a:endParaRPr lang="en-US" sz="1400" dirty="0">
              <a:latin typeface="Century Gothic" panose="020B0502020202020204" pitchFamily="34" charset="0"/>
            </a:endParaRPr>
          </a:p>
        </p:txBody>
      </p:sp>
    </p:spTree>
    <p:extLst>
      <p:ext uri="{BB962C8B-B14F-4D97-AF65-F5344CB8AC3E}">
        <p14:creationId xmlns:p14="http://schemas.microsoft.com/office/powerpoint/2010/main" val="678405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748681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3474204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0084205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p>
        </p:txBody>
      </p:sp>
      <p:sp>
        <p:nvSpPr>
          <p:cNvPr id="11" name="object 8"/>
          <p:cNvSpPr txBox="1"/>
          <p:nvPr userDrawn="1"/>
        </p:nvSpPr>
        <p:spPr>
          <a:xfrm>
            <a:off x="914400" y="379900"/>
            <a:ext cx="7483475" cy="4167808"/>
          </a:xfrm>
          <a:prstGeom prst="rect">
            <a:avLst/>
          </a:prstGeom>
        </p:spPr>
        <p:txBody>
          <a:bodyPr vert="horz" wrap="square" lIns="0" tIns="0" rIns="0" bIns="0" rtlCol="0">
            <a:spAutoFit/>
          </a:bodyPr>
          <a:lstStyle/>
          <a:p>
            <a:pPr marL="12700">
              <a:lnSpc>
                <a:spcPts val="6495"/>
              </a:lnSpc>
            </a:pPr>
            <a:r>
              <a:rPr lang="en-US" sz="5700" b="1" spc="-265" dirty="0">
                <a:solidFill>
                  <a:srgbClr val="ECCE18"/>
                </a:solidFill>
                <a:latin typeface="Century Gothic" panose="020B0502020202020204" pitchFamily="34" charset="0"/>
                <a:cs typeface="Gill Sans MT"/>
              </a:rPr>
              <a:t>Headline goes here</a:t>
            </a:r>
          </a:p>
          <a:p>
            <a:pPr marL="12700">
              <a:lnSpc>
                <a:spcPts val="6495"/>
              </a:lnSpc>
            </a:pPr>
            <a:r>
              <a:rPr lang="en-US" sz="5700" b="1" spc="-265" dirty="0">
                <a:solidFill>
                  <a:schemeClr val="bg1"/>
                </a:solidFill>
                <a:latin typeface="Century Gothic" panose="020B0502020202020204" pitchFamily="34" charset="0"/>
                <a:cs typeface="Gill Sans MT"/>
              </a:rPr>
              <a:t>Headline goes here</a:t>
            </a:r>
          </a:p>
          <a:p>
            <a:pPr marL="12700" marR="0" indent="0" algn="l" defTabSz="914400" rtl="0" eaLnBrk="1" fontAlgn="auto" latinLnBrk="0" hangingPunct="1">
              <a:lnSpc>
                <a:spcPts val="6495"/>
              </a:lnSpc>
              <a:spcBef>
                <a:spcPts val="0"/>
              </a:spcBef>
              <a:spcAft>
                <a:spcPts val="0"/>
              </a:spcAft>
              <a:buClrTx/>
              <a:buSzTx/>
              <a:buFontTx/>
              <a:buNone/>
              <a:tabLst/>
              <a:defRPr/>
            </a:pPr>
            <a:r>
              <a:rPr lang="en-US" sz="5700" b="0" spc="-265" dirty="0">
                <a:solidFill>
                  <a:srgbClr val="ECCE18"/>
                </a:solidFill>
                <a:latin typeface="Century Gothic" panose="020B0502020202020204" pitchFamily="34" charset="0"/>
                <a:cs typeface="Gill Sans MT"/>
              </a:rPr>
              <a:t>Headline goes here</a:t>
            </a:r>
            <a:endParaRPr lang="en-US" sz="5700" b="0" dirty="0">
              <a:solidFill>
                <a:srgbClr val="ECCE18"/>
              </a:solidFill>
              <a:latin typeface="Century Gothic" panose="020B0502020202020204" pitchFamily="34" charset="0"/>
              <a:cs typeface="Gill Sans MT"/>
            </a:endParaRPr>
          </a:p>
          <a:p>
            <a:pPr marL="12700">
              <a:lnSpc>
                <a:spcPts val="6495"/>
              </a:lnSpc>
            </a:pPr>
            <a:endParaRPr lang="en-US" sz="5700" dirty="0">
              <a:solidFill>
                <a:schemeClr val="bg1"/>
              </a:solidFill>
              <a:latin typeface="Century Gothic" panose="020B0502020202020204" pitchFamily="34" charset="0"/>
              <a:cs typeface="Gill Sans MT"/>
            </a:endParaRPr>
          </a:p>
          <a:p>
            <a:pPr marL="12700">
              <a:lnSpc>
                <a:spcPts val="6495"/>
              </a:lnSpc>
            </a:pPr>
            <a:endParaRPr sz="5700" dirty="0">
              <a:solidFill>
                <a:srgbClr val="1E185F"/>
              </a:solidFill>
              <a:latin typeface="Century Gothic" panose="020B0502020202020204" pitchFamily="34" charset="0"/>
              <a:cs typeface="Gill Sans MT"/>
            </a:endParaRPr>
          </a:p>
        </p:txBody>
      </p:sp>
      <p:sp>
        <p:nvSpPr>
          <p:cNvPr id="12" name="object 9"/>
          <p:cNvSpPr txBox="1"/>
          <p:nvPr userDrawn="1"/>
        </p:nvSpPr>
        <p:spPr>
          <a:xfrm>
            <a:off x="4495800" y="4572000"/>
            <a:ext cx="4493260" cy="1646605"/>
          </a:xfrm>
          <a:prstGeom prst="rect">
            <a:avLst/>
          </a:prstGeom>
        </p:spPr>
        <p:txBody>
          <a:bodyPr vert="horz" wrap="square" lIns="0" tIns="0" rIns="0" bIns="0" rtlCol="0">
            <a:spAutoFit/>
          </a:bodyPr>
          <a:lstStyle/>
          <a:p>
            <a:pPr marL="12700">
              <a:lnSpc>
                <a:spcPts val="2250"/>
              </a:lnSpc>
            </a:pPr>
            <a:r>
              <a:rPr sz="1600" dirty="0">
                <a:solidFill>
                  <a:srgbClr val="ECCE18"/>
                </a:solidFill>
                <a:latin typeface="Futura LT Pro Book"/>
                <a:cs typeface="Futura LT Pro Book"/>
              </a:rPr>
              <a:t>Author Name and Degree Here</a:t>
            </a:r>
          </a:p>
          <a:p>
            <a:pPr marL="12700">
              <a:lnSpc>
                <a:spcPts val="2250"/>
              </a:lnSpc>
            </a:pPr>
            <a:r>
              <a:rPr sz="1600" b="1" dirty="0">
                <a:solidFill>
                  <a:srgbClr val="ECCE18"/>
                </a:solidFill>
                <a:latin typeface="Futura LT Pro Book"/>
                <a:cs typeface="Futura LT Pro Book"/>
              </a:rPr>
              <a:t>MEASURE Evaluation</a:t>
            </a:r>
            <a:endParaRPr sz="1600" dirty="0">
              <a:solidFill>
                <a:srgbClr val="ECCE18"/>
              </a:solidFill>
              <a:latin typeface="Futura LT Pro Book"/>
              <a:cs typeface="Futura LT Pro Book"/>
            </a:endParaRPr>
          </a:p>
          <a:p>
            <a:pPr marL="12700">
              <a:lnSpc>
                <a:spcPct val="100000"/>
              </a:lnSpc>
            </a:pPr>
            <a:r>
              <a:rPr sz="1600" dirty="0">
                <a:solidFill>
                  <a:srgbClr val="ECCE18"/>
                </a:solidFill>
                <a:latin typeface="Futura LT Pro Book"/>
                <a:cs typeface="Futura LT Pro Book"/>
              </a:rPr>
              <a:t>Your organization here</a:t>
            </a:r>
          </a:p>
          <a:p>
            <a:pPr>
              <a:lnSpc>
                <a:spcPct val="100000"/>
              </a:lnSpc>
              <a:spcBef>
                <a:spcPts val="45"/>
              </a:spcBef>
            </a:pPr>
            <a:endParaRPr sz="1600" dirty="0">
              <a:solidFill>
                <a:srgbClr val="ECCE18"/>
              </a:solidFill>
              <a:latin typeface="Times New Roman"/>
              <a:cs typeface="Times New Roman"/>
            </a:endParaRPr>
          </a:p>
          <a:p>
            <a:pPr marL="12700">
              <a:lnSpc>
                <a:spcPts val="2200"/>
              </a:lnSpc>
            </a:pPr>
            <a:r>
              <a:rPr lang="en-US" sz="1600" dirty="0">
                <a:solidFill>
                  <a:srgbClr val="ECCE18"/>
                </a:solidFill>
                <a:latin typeface="Futura LT Pro Book"/>
                <a:cs typeface="Futura LT Pro Book"/>
              </a:rPr>
              <a:t>Date for presentation</a:t>
            </a:r>
            <a:r>
              <a:rPr lang="en-US" sz="1600" baseline="0" dirty="0">
                <a:solidFill>
                  <a:srgbClr val="ECCE18"/>
                </a:solidFill>
                <a:latin typeface="Futura LT Pro Book"/>
                <a:cs typeface="Futura LT Pro Book"/>
              </a:rPr>
              <a:t> if necessary</a:t>
            </a:r>
            <a:endParaRPr sz="1600" dirty="0">
              <a:solidFill>
                <a:srgbClr val="ECCE18"/>
              </a:solidFill>
              <a:latin typeface="Futura LT Pro Book"/>
              <a:cs typeface="Futura LT Pro Book"/>
            </a:endParaRPr>
          </a:p>
          <a:p>
            <a:pPr marL="12700">
              <a:lnSpc>
                <a:spcPts val="2200"/>
              </a:lnSpc>
            </a:pPr>
            <a:r>
              <a:rPr lang="en-US" sz="1600" b="1" dirty="0">
                <a:solidFill>
                  <a:srgbClr val="ECCE18"/>
                </a:solidFill>
                <a:latin typeface="Futura LT Pro Book"/>
                <a:cs typeface="Futura LT Pro Book"/>
              </a:rPr>
              <a:t>Name of meeting</a:t>
            </a:r>
            <a:endParaRPr sz="1600" dirty="0">
              <a:solidFill>
                <a:srgbClr val="ECCE18"/>
              </a:solidFill>
              <a:latin typeface="Futura LT Pro Book"/>
              <a:cs typeface="Futura LT Pro Book"/>
            </a:endParaRPr>
          </a:p>
        </p:txBody>
      </p:sp>
      <p:sp>
        <p:nvSpPr>
          <p:cNvPr id="8" name="Rectangle 7"/>
          <p:cNvSpPr>
            <a:spLocks noChangeArrowheads="1"/>
          </p:cNvSpPr>
          <p:nvPr userDrawn="1"/>
        </p:nvSpPr>
        <p:spPr bwMode="auto">
          <a:xfrm>
            <a:off x="-1087826" y="732736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13" name="Picture 12"/>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5770174" y="6750269"/>
            <a:ext cx="2159599" cy="990600"/>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95800" y="6643295"/>
            <a:ext cx="1274374" cy="108959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4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lvl1pPr>
            <a:lvl2pPr marL="502920" indent="0">
              <a:buNone/>
              <a:defRPr sz="1980"/>
            </a:lvl2pPr>
            <a:lvl3pPr marL="1005840" indent="0">
              <a:buNone/>
              <a:defRPr sz="1760"/>
            </a:lvl3pPr>
            <a:lvl4pPr marL="1508760" indent="0">
              <a:buNone/>
              <a:defRPr sz="1540"/>
            </a:lvl4pPr>
            <a:lvl5pPr marL="2011680" indent="0">
              <a:buNone/>
              <a:defRPr sz="1540"/>
            </a:lvl5pPr>
            <a:lvl6pPr marL="2514600" indent="0">
              <a:buNone/>
              <a:defRPr sz="1540"/>
            </a:lvl6pPr>
            <a:lvl7pPr marL="3017520" indent="0">
              <a:buNone/>
              <a:defRPr sz="1540"/>
            </a:lvl7pPr>
            <a:lvl8pPr marL="3520440" indent="0">
              <a:buNone/>
              <a:defRPr sz="1540"/>
            </a:lvl8pPr>
            <a:lvl9pPr marL="4023360" indent="0">
              <a:buNone/>
              <a:defRPr sz="1540"/>
            </a:lvl9pPr>
          </a:lstStyle>
          <a:p>
            <a:pPr lvl="0"/>
            <a:r>
              <a:rPr lang="en-US"/>
              <a:t>Click to edit Master text styles</a:t>
            </a:r>
          </a:p>
        </p:txBody>
      </p:sp>
      <p:sp>
        <p:nvSpPr>
          <p:cNvPr id="4" name="Rectangle 5">
            <a:extLst>
              <a:ext uri="{FF2B5EF4-FFF2-40B4-BE49-F238E27FC236}">
                <a16:creationId xmlns:a16="http://schemas.microsoft.com/office/drawing/2014/main" id="{71BECB0C-3A6F-4D74-BA68-467022120677}"/>
              </a:ext>
            </a:extLst>
          </p:cNvPr>
          <p:cNvSpPr>
            <a:spLocks noGrp="1" noChangeArrowheads="1"/>
          </p:cNvSpPr>
          <p:nvPr>
            <p:ph type="sldNum" sz="quarter" idx="10"/>
          </p:nvPr>
        </p:nvSpPr>
        <p:spPr>
          <a:ln/>
        </p:spPr>
        <p:txBody>
          <a:bodyPr/>
          <a:lstStyle>
            <a:lvl1pPr>
              <a:defRPr/>
            </a:lvl1pPr>
          </a:lstStyle>
          <a:p>
            <a:pPr>
              <a:defRPr/>
            </a:pPr>
            <a:fld id="{9C584D0D-D489-476F-A6A1-88FB34F9823B}" type="slidenum">
              <a:rPr lang="en-US" altLang="en-US"/>
              <a:pPr>
                <a:defRPr/>
              </a:pPr>
              <a:t>‹#›</a:t>
            </a:fld>
            <a:endParaRPr lang="en-US" altLang="en-US" sz="1320" dirty="0"/>
          </a:p>
        </p:txBody>
      </p:sp>
      <p:sp>
        <p:nvSpPr>
          <p:cNvPr id="5" name="Rectangle 7">
            <a:extLst>
              <a:ext uri="{FF2B5EF4-FFF2-40B4-BE49-F238E27FC236}">
                <a16:creationId xmlns:a16="http://schemas.microsoft.com/office/drawing/2014/main" id="{2414610F-DB60-43CC-9202-05A315E1290C}"/>
              </a:ext>
            </a:extLst>
          </p:cNvPr>
          <p:cNvSpPr>
            <a:spLocks noGrp="1" noChangeArrowheads="1"/>
          </p:cNvSpPr>
          <p:nvPr>
            <p:ph type="ftr" sz="quarter" idx="11"/>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764755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16317" y="1813560"/>
            <a:ext cx="4185762" cy="4490720"/>
          </a:xfrm>
        </p:spPr>
        <p:txBody>
          <a:bodyPr/>
          <a:lstStyle>
            <a:lvl1pPr>
              <a:defRPr sz="3080"/>
            </a:lvl1pPr>
            <a:lvl2pPr>
              <a:defRPr sz="2640"/>
            </a:lvl2pPr>
            <a:lvl3pPr>
              <a:defRPr sz="2200"/>
            </a:lvl3pPr>
            <a:lvl4pPr>
              <a:defRPr sz="1980"/>
            </a:lvl4pPr>
            <a:lvl5pPr>
              <a:defRPr sz="1980"/>
            </a:lvl5pPr>
            <a:lvl6pPr>
              <a:defRPr sz="1980"/>
            </a:lvl6pPr>
            <a:lvl7pPr>
              <a:defRPr sz="1980"/>
            </a:lvl7pPr>
            <a:lvl8pPr>
              <a:defRPr sz="1980"/>
            </a:lvl8pPr>
            <a:lvl9pPr>
              <a:defRPr sz="19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69720" y="1813560"/>
            <a:ext cx="4185761" cy="4490720"/>
          </a:xfrm>
        </p:spPr>
        <p:txBody>
          <a:bodyPr/>
          <a:lstStyle>
            <a:lvl1pPr>
              <a:defRPr sz="3080"/>
            </a:lvl1pPr>
            <a:lvl2pPr>
              <a:defRPr sz="2640"/>
            </a:lvl2pPr>
            <a:lvl3pPr>
              <a:defRPr sz="2200"/>
            </a:lvl3pPr>
            <a:lvl4pPr>
              <a:defRPr sz="1980"/>
            </a:lvl4pPr>
            <a:lvl5pPr>
              <a:defRPr sz="1980"/>
            </a:lvl5pPr>
            <a:lvl6pPr>
              <a:defRPr sz="1980"/>
            </a:lvl6pPr>
            <a:lvl7pPr>
              <a:defRPr sz="1980"/>
            </a:lvl7pPr>
            <a:lvl8pPr>
              <a:defRPr sz="1980"/>
            </a:lvl8pPr>
            <a:lvl9pPr>
              <a:defRPr sz="19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a:extLst>
              <a:ext uri="{FF2B5EF4-FFF2-40B4-BE49-F238E27FC236}">
                <a16:creationId xmlns:a16="http://schemas.microsoft.com/office/drawing/2014/main" id="{E278EBE7-FACE-4E8F-BFAF-A30AD0E68C82}"/>
              </a:ext>
            </a:extLst>
          </p:cNvPr>
          <p:cNvSpPr>
            <a:spLocks noGrp="1" noChangeArrowheads="1"/>
          </p:cNvSpPr>
          <p:nvPr>
            <p:ph type="sldNum" sz="quarter" idx="10"/>
          </p:nvPr>
        </p:nvSpPr>
        <p:spPr>
          <a:ln/>
        </p:spPr>
        <p:txBody>
          <a:bodyPr/>
          <a:lstStyle>
            <a:lvl1pPr>
              <a:defRPr/>
            </a:lvl1pPr>
          </a:lstStyle>
          <a:p>
            <a:pPr>
              <a:defRPr/>
            </a:pPr>
            <a:fld id="{018393B5-ABC0-4F9A-888A-2E708167D85C}" type="slidenum">
              <a:rPr lang="en-US" altLang="en-US"/>
              <a:pPr>
                <a:defRPr/>
              </a:pPr>
              <a:t>‹#›</a:t>
            </a:fld>
            <a:endParaRPr lang="en-US" altLang="en-US" sz="1320" dirty="0"/>
          </a:p>
        </p:txBody>
      </p:sp>
      <p:sp>
        <p:nvSpPr>
          <p:cNvPr id="6" name="Rectangle 7">
            <a:extLst>
              <a:ext uri="{FF2B5EF4-FFF2-40B4-BE49-F238E27FC236}">
                <a16:creationId xmlns:a16="http://schemas.microsoft.com/office/drawing/2014/main" id="{0D5F05D9-8F7F-4DA3-8236-EAF2362E52DC}"/>
              </a:ext>
            </a:extLst>
          </p:cNvPr>
          <p:cNvSpPr>
            <a:spLocks noGrp="1" noChangeArrowheads="1"/>
          </p:cNvSpPr>
          <p:nvPr>
            <p:ph type="ftr" sz="quarter" idx="11"/>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2989383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640"/>
            </a:lvl1pPr>
            <a:lvl2pPr>
              <a:defRPr sz="2200"/>
            </a:lvl2pPr>
            <a:lvl3pPr>
              <a:defRPr sz="1980"/>
            </a:lvl3pPr>
            <a:lvl4pPr>
              <a:defRPr sz="1760"/>
            </a:lvl4pPr>
            <a:lvl5pPr>
              <a:defRPr sz="1760"/>
            </a:lvl5pPr>
            <a:lvl6pPr>
              <a:defRPr sz="1760"/>
            </a:lvl6pPr>
            <a:lvl7pPr>
              <a:defRPr sz="1760"/>
            </a:lvl7pPr>
            <a:lvl8pPr>
              <a:defRPr sz="1760"/>
            </a:lvl8pPr>
            <a:lvl9pPr>
              <a:defRPr sz="1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640"/>
            </a:lvl1pPr>
            <a:lvl2pPr>
              <a:defRPr sz="2200"/>
            </a:lvl2pPr>
            <a:lvl3pPr>
              <a:defRPr sz="1980"/>
            </a:lvl3pPr>
            <a:lvl4pPr>
              <a:defRPr sz="1760"/>
            </a:lvl4pPr>
            <a:lvl5pPr>
              <a:defRPr sz="1760"/>
            </a:lvl5pPr>
            <a:lvl6pPr>
              <a:defRPr sz="1760"/>
            </a:lvl6pPr>
            <a:lvl7pPr>
              <a:defRPr sz="1760"/>
            </a:lvl7pPr>
            <a:lvl8pPr>
              <a:defRPr sz="1760"/>
            </a:lvl8pPr>
            <a:lvl9pPr>
              <a:defRPr sz="1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a:extLst>
              <a:ext uri="{FF2B5EF4-FFF2-40B4-BE49-F238E27FC236}">
                <a16:creationId xmlns:a16="http://schemas.microsoft.com/office/drawing/2014/main" id="{A30F87E2-8F67-4DE1-B3C9-3A315A3D3DE9}"/>
              </a:ext>
            </a:extLst>
          </p:cNvPr>
          <p:cNvSpPr>
            <a:spLocks noGrp="1" noChangeArrowheads="1"/>
          </p:cNvSpPr>
          <p:nvPr>
            <p:ph type="sldNum" sz="quarter" idx="10"/>
          </p:nvPr>
        </p:nvSpPr>
        <p:spPr>
          <a:ln/>
        </p:spPr>
        <p:txBody>
          <a:bodyPr/>
          <a:lstStyle>
            <a:lvl1pPr>
              <a:defRPr/>
            </a:lvl1pPr>
          </a:lstStyle>
          <a:p>
            <a:pPr>
              <a:defRPr/>
            </a:pPr>
            <a:fld id="{5A5B61B3-E246-4E5F-960E-C010EA4CD41E}" type="slidenum">
              <a:rPr lang="en-US" altLang="en-US"/>
              <a:pPr>
                <a:defRPr/>
              </a:pPr>
              <a:t>‹#›</a:t>
            </a:fld>
            <a:endParaRPr lang="en-US" altLang="en-US" sz="1320" dirty="0"/>
          </a:p>
        </p:txBody>
      </p:sp>
      <p:sp>
        <p:nvSpPr>
          <p:cNvPr id="8" name="Rectangle 7">
            <a:extLst>
              <a:ext uri="{FF2B5EF4-FFF2-40B4-BE49-F238E27FC236}">
                <a16:creationId xmlns:a16="http://schemas.microsoft.com/office/drawing/2014/main" id="{16BE1F96-AA5F-4D86-9100-A07D9D98F602}"/>
              </a:ext>
            </a:extLst>
          </p:cNvPr>
          <p:cNvSpPr>
            <a:spLocks noGrp="1" noChangeArrowheads="1"/>
          </p:cNvSpPr>
          <p:nvPr>
            <p:ph type="ftr" sz="quarter" idx="11"/>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14926713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a:extLst>
              <a:ext uri="{FF2B5EF4-FFF2-40B4-BE49-F238E27FC236}">
                <a16:creationId xmlns:a16="http://schemas.microsoft.com/office/drawing/2014/main" id="{0A1C44CF-E577-40E9-B4FA-E6F5160D5E58}"/>
              </a:ext>
            </a:extLst>
          </p:cNvPr>
          <p:cNvSpPr>
            <a:spLocks noGrp="1" noChangeArrowheads="1"/>
          </p:cNvSpPr>
          <p:nvPr>
            <p:ph type="sldNum" sz="quarter" idx="10"/>
          </p:nvPr>
        </p:nvSpPr>
        <p:spPr>
          <a:ln/>
        </p:spPr>
        <p:txBody>
          <a:bodyPr/>
          <a:lstStyle>
            <a:lvl1pPr>
              <a:defRPr/>
            </a:lvl1pPr>
          </a:lstStyle>
          <a:p>
            <a:pPr>
              <a:defRPr/>
            </a:pPr>
            <a:fld id="{EDADA1BB-800A-4268-9A1A-9FF54755DE85}" type="slidenum">
              <a:rPr lang="en-US" altLang="en-US"/>
              <a:pPr>
                <a:defRPr/>
              </a:pPr>
              <a:t>‹#›</a:t>
            </a:fld>
            <a:endParaRPr lang="en-US" altLang="en-US" sz="1320" dirty="0"/>
          </a:p>
        </p:txBody>
      </p:sp>
      <p:sp>
        <p:nvSpPr>
          <p:cNvPr id="4" name="Rectangle 7">
            <a:extLst>
              <a:ext uri="{FF2B5EF4-FFF2-40B4-BE49-F238E27FC236}">
                <a16:creationId xmlns:a16="http://schemas.microsoft.com/office/drawing/2014/main" id="{F14E4B50-CC1C-49C7-A4EB-7F49FC3F2416}"/>
              </a:ext>
            </a:extLst>
          </p:cNvPr>
          <p:cNvSpPr>
            <a:spLocks noGrp="1" noChangeArrowheads="1"/>
          </p:cNvSpPr>
          <p:nvPr>
            <p:ph type="ftr" sz="quarter" idx="11"/>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2647195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5CF2C2FF-CFE9-4961-B32B-3D406FAFC5EC}"/>
              </a:ext>
            </a:extLst>
          </p:cNvPr>
          <p:cNvSpPr>
            <a:spLocks noGrp="1" noChangeArrowheads="1"/>
          </p:cNvSpPr>
          <p:nvPr>
            <p:ph type="sldNum" sz="quarter" idx="10"/>
          </p:nvPr>
        </p:nvSpPr>
        <p:spPr>
          <a:ln/>
        </p:spPr>
        <p:txBody>
          <a:bodyPr/>
          <a:lstStyle>
            <a:lvl1pPr>
              <a:defRPr/>
            </a:lvl1pPr>
          </a:lstStyle>
          <a:p>
            <a:pPr>
              <a:defRPr/>
            </a:pPr>
            <a:fld id="{D3AFD9D9-F83C-43F4-8F7A-8731E686F6DA}" type="slidenum">
              <a:rPr lang="en-US" altLang="en-US"/>
              <a:pPr>
                <a:defRPr/>
              </a:pPr>
              <a:t>‹#›</a:t>
            </a:fld>
            <a:endParaRPr lang="en-US" altLang="en-US" sz="1320" dirty="0"/>
          </a:p>
        </p:txBody>
      </p:sp>
      <p:sp>
        <p:nvSpPr>
          <p:cNvPr id="3" name="Rectangle 7">
            <a:extLst>
              <a:ext uri="{FF2B5EF4-FFF2-40B4-BE49-F238E27FC236}">
                <a16:creationId xmlns:a16="http://schemas.microsoft.com/office/drawing/2014/main" id="{1019DA8F-23A4-4B32-A320-E85E48D62FA6}"/>
              </a:ext>
            </a:extLst>
          </p:cNvPr>
          <p:cNvSpPr>
            <a:spLocks noGrp="1" noChangeArrowheads="1"/>
          </p:cNvSpPr>
          <p:nvPr>
            <p:ph type="ftr" sz="quarter" idx="11"/>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19768153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520"/>
            </a:lvl1pPr>
            <a:lvl2pPr>
              <a:defRPr sz="3080"/>
            </a:lvl2pPr>
            <a:lvl3pPr>
              <a:defRPr sz="264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540"/>
            </a:lvl1pPr>
            <a:lvl2pPr marL="502920" indent="0">
              <a:buNone/>
              <a:defRPr sz="1320"/>
            </a:lvl2pPr>
            <a:lvl3pPr marL="1005840" indent="0">
              <a:buNone/>
              <a:defRPr sz="1100"/>
            </a:lvl3pPr>
            <a:lvl4pPr marL="1508760" indent="0">
              <a:buNone/>
              <a:defRPr sz="990"/>
            </a:lvl4pPr>
            <a:lvl5pPr marL="2011680" indent="0">
              <a:buNone/>
              <a:defRPr sz="990"/>
            </a:lvl5pPr>
            <a:lvl6pPr marL="2514600" indent="0">
              <a:buNone/>
              <a:defRPr sz="990"/>
            </a:lvl6pPr>
            <a:lvl7pPr marL="3017520" indent="0">
              <a:buNone/>
              <a:defRPr sz="990"/>
            </a:lvl7pPr>
            <a:lvl8pPr marL="3520440" indent="0">
              <a:buNone/>
              <a:defRPr sz="990"/>
            </a:lvl8pPr>
            <a:lvl9pPr marL="4023360" indent="0">
              <a:buNone/>
              <a:defRPr sz="990"/>
            </a:lvl9pPr>
          </a:lstStyle>
          <a:p>
            <a:pPr lvl="0"/>
            <a:r>
              <a:rPr lang="en-US"/>
              <a:t>Click to edit Master text styles</a:t>
            </a:r>
          </a:p>
        </p:txBody>
      </p:sp>
      <p:sp>
        <p:nvSpPr>
          <p:cNvPr id="5" name="Rectangle 5">
            <a:extLst>
              <a:ext uri="{FF2B5EF4-FFF2-40B4-BE49-F238E27FC236}">
                <a16:creationId xmlns:a16="http://schemas.microsoft.com/office/drawing/2014/main" id="{3F5EB858-BD39-458F-9E1B-83B1C2FF7CCE}"/>
              </a:ext>
            </a:extLst>
          </p:cNvPr>
          <p:cNvSpPr>
            <a:spLocks noGrp="1" noChangeArrowheads="1"/>
          </p:cNvSpPr>
          <p:nvPr>
            <p:ph type="sldNum" sz="quarter" idx="10"/>
          </p:nvPr>
        </p:nvSpPr>
        <p:spPr>
          <a:ln/>
        </p:spPr>
        <p:txBody>
          <a:bodyPr/>
          <a:lstStyle>
            <a:lvl1pPr>
              <a:defRPr/>
            </a:lvl1pPr>
          </a:lstStyle>
          <a:p>
            <a:pPr>
              <a:defRPr/>
            </a:pPr>
            <a:fld id="{2E6F2C0D-EE22-4D1A-BC75-B1388E6E0C9F}" type="slidenum">
              <a:rPr lang="en-US" altLang="en-US"/>
              <a:pPr>
                <a:defRPr/>
              </a:pPr>
              <a:t>‹#›</a:t>
            </a:fld>
            <a:endParaRPr lang="en-US" altLang="en-US" sz="1320" dirty="0"/>
          </a:p>
        </p:txBody>
      </p:sp>
      <p:sp>
        <p:nvSpPr>
          <p:cNvPr id="6" name="Rectangle 7">
            <a:extLst>
              <a:ext uri="{FF2B5EF4-FFF2-40B4-BE49-F238E27FC236}">
                <a16:creationId xmlns:a16="http://schemas.microsoft.com/office/drawing/2014/main" id="{6786E8EC-8588-4920-A354-3DF38C32457C}"/>
              </a:ext>
            </a:extLst>
          </p:cNvPr>
          <p:cNvSpPr>
            <a:spLocks noGrp="1" noChangeArrowheads="1"/>
          </p:cNvSpPr>
          <p:nvPr>
            <p:ph type="ftr" sz="quarter" idx="11"/>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2461245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520"/>
            </a:lvl1pPr>
            <a:lvl2pPr marL="502920" indent="0">
              <a:buNone/>
              <a:defRPr sz="3080"/>
            </a:lvl2pPr>
            <a:lvl3pPr marL="1005840" indent="0">
              <a:buNone/>
              <a:defRPr sz="264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pPr lvl="0"/>
            <a:endParaRPr lang="en-US" noProof="0" dirty="0"/>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540"/>
            </a:lvl1pPr>
            <a:lvl2pPr marL="502920" indent="0">
              <a:buNone/>
              <a:defRPr sz="1320"/>
            </a:lvl2pPr>
            <a:lvl3pPr marL="1005840" indent="0">
              <a:buNone/>
              <a:defRPr sz="1100"/>
            </a:lvl3pPr>
            <a:lvl4pPr marL="1508760" indent="0">
              <a:buNone/>
              <a:defRPr sz="990"/>
            </a:lvl4pPr>
            <a:lvl5pPr marL="2011680" indent="0">
              <a:buNone/>
              <a:defRPr sz="990"/>
            </a:lvl5pPr>
            <a:lvl6pPr marL="2514600" indent="0">
              <a:buNone/>
              <a:defRPr sz="990"/>
            </a:lvl6pPr>
            <a:lvl7pPr marL="3017520" indent="0">
              <a:buNone/>
              <a:defRPr sz="990"/>
            </a:lvl7pPr>
            <a:lvl8pPr marL="3520440" indent="0">
              <a:buNone/>
              <a:defRPr sz="990"/>
            </a:lvl8pPr>
            <a:lvl9pPr marL="4023360" indent="0">
              <a:buNone/>
              <a:defRPr sz="990"/>
            </a:lvl9pPr>
          </a:lstStyle>
          <a:p>
            <a:pPr lvl="0"/>
            <a:r>
              <a:rPr lang="en-US"/>
              <a:t>Click to edit Master text styles</a:t>
            </a:r>
          </a:p>
        </p:txBody>
      </p:sp>
      <p:sp>
        <p:nvSpPr>
          <p:cNvPr id="5" name="Rectangle 5">
            <a:extLst>
              <a:ext uri="{FF2B5EF4-FFF2-40B4-BE49-F238E27FC236}">
                <a16:creationId xmlns:a16="http://schemas.microsoft.com/office/drawing/2014/main" id="{3B50F027-DEC7-477D-BD93-95C178621A47}"/>
              </a:ext>
            </a:extLst>
          </p:cNvPr>
          <p:cNvSpPr>
            <a:spLocks noGrp="1" noChangeArrowheads="1"/>
          </p:cNvSpPr>
          <p:nvPr>
            <p:ph type="sldNum" sz="quarter" idx="10"/>
          </p:nvPr>
        </p:nvSpPr>
        <p:spPr>
          <a:ln/>
        </p:spPr>
        <p:txBody>
          <a:bodyPr/>
          <a:lstStyle>
            <a:lvl1pPr>
              <a:defRPr/>
            </a:lvl1pPr>
          </a:lstStyle>
          <a:p>
            <a:pPr>
              <a:defRPr/>
            </a:pPr>
            <a:fld id="{DFC379C9-45FE-4CE9-98E3-81A9E81CB86A}" type="slidenum">
              <a:rPr lang="en-US" altLang="en-US"/>
              <a:pPr>
                <a:defRPr/>
              </a:pPr>
              <a:t>‹#›</a:t>
            </a:fld>
            <a:endParaRPr lang="en-US" altLang="en-US" sz="1320" dirty="0"/>
          </a:p>
        </p:txBody>
      </p:sp>
      <p:sp>
        <p:nvSpPr>
          <p:cNvPr id="6" name="Rectangle 7">
            <a:extLst>
              <a:ext uri="{FF2B5EF4-FFF2-40B4-BE49-F238E27FC236}">
                <a16:creationId xmlns:a16="http://schemas.microsoft.com/office/drawing/2014/main" id="{E5CB94C4-2C37-4030-9E1E-6A7CE687CB41}"/>
              </a:ext>
            </a:extLst>
          </p:cNvPr>
          <p:cNvSpPr>
            <a:spLocks noGrp="1" noChangeArrowheads="1"/>
          </p:cNvSpPr>
          <p:nvPr>
            <p:ph type="ftr" sz="quarter" idx="11"/>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38129948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a:extLst>
              <a:ext uri="{FF2B5EF4-FFF2-40B4-BE49-F238E27FC236}">
                <a16:creationId xmlns:a16="http://schemas.microsoft.com/office/drawing/2014/main" id="{320B0CDD-D6CA-464B-8955-BA1B29099CE6}"/>
              </a:ext>
            </a:extLst>
          </p:cNvPr>
          <p:cNvSpPr>
            <a:spLocks noGrp="1" noChangeArrowheads="1"/>
          </p:cNvSpPr>
          <p:nvPr>
            <p:ph type="sldNum" sz="quarter" idx="10"/>
          </p:nvPr>
        </p:nvSpPr>
        <p:spPr>
          <a:ln/>
        </p:spPr>
        <p:txBody>
          <a:bodyPr/>
          <a:lstStyle>
            <a:lvl1pPr>
              <a:defRPr/>
            </a:lvl1pPr>
          </a:lstStyle>
          <a:p>
            <a:pPr>
              <a:defRPr/>
            </a:pPr>
            <a:fld id="{268300BA-D459-4963-A160-655609F94AAA}" type="slidenum">
              <a:rPr lang="en-US" altLang="en-US"/>
              <a:pPr>
                <a:defRPr/>
              </a:pPr>
              <a:t>‹#›</a:t>
            </a:fld>
            <a:endParaRPr lang="en-US" altLang="en-US" sz="1320" dirty="0"/>
          </a:p>
        </p:txBody>
      </p:sp>
      <p:sp>
        <p:nvSpPr>
          <p:cNvPr id="5" name="Rectangle 7">
            <a:extLst>
              <a:ext uri="{FF2B5EF4-FFF2-40B4-BE49-F238E27FC236}">
                <a16:creationId xmlns:a16="http://schemas.microsoft.com/office/drawing/2014/main" id="{4D7DA9A7-5501-4C72-AFEB-D2B76CF5146C}"/>
              </a:ext>
            </a:extLst>
          </p:cNvPr>
          <p:cNvSpPr>
            <a:spLocks noGrp="1" noChangeArrowheads="1"/>
          </p:cNvSpPr>
          <p:nvPr>
            <p:ph type="ftr" sz="quarter" idx="11"/>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27690074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1563" y="311256"/>
            <a:ext cx="2133918" cy="599302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318" y="311256"/>
            <a:ext cx="6237605" cy="59930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a:extLst>
              <a:ext uri="{FF2B5EF4-FFF2-40B4-BE49-F238E27FC236}">
                <a16:creationId xmlns:a16="http://schemas.microsoft.com/office/drawing/2014/main" id="{26B7D60B-A9F7-4E7F-BABF-08CF0D77C809}"/>
              </a:ext>
            </a:extLst>
          </p:cNvPr>
          <p:cNvSpPr>
            <a:spLocks noGrp="1" noChangeArrowheads="1"/>
          </p:cNvSpPr>
          <p:nvPr>
            <p:ph type="sldNum" sz="quarter" idx="10"/>
          </p:nvPr>
        </p:nvSpPr>
        <p:spPr>
          <a:ln/>
        </p:spPr>
        <p:txBody>
          <a:bodyPr/>
          <a:lstStyle>
            <a:lvl1pPr>
              <a:defRPr/>
            </a:lvl1pPr>
          </a:lstStyle>
          <a:p>
            <a:pPr>
              <a:defRPr/>
            </a:pPr>
            <a:fld id="{75D01369-1B5E-451B-81FA-0939EDBF6FA9}" type="slidenum">
              <a:rPr lang="en-US" altLang="en-US"/>
              <a:pPr>
                <a:defRPr/>
              </a:pPr>
              <a:t>‹#›</a:t>
            </a:fld>
            <a:endParaRPr lang="en-US" altLang="en-US" sz="1320" dirty="0"/>
          </a:p>
        </p:txBody>
      </p:sp>
      <p:sp>
        <p:nvSpPr>
          <p:cNvPr id="5" name="Rectangle 7">
            <a:extLst>
              <a:ext uri="{FF2B5EF4-FFF2-40B4-BE49-F238E27FC236}">
                <a16:creationId xmlns:a16="http://schemas.microsoft.com/office/drawing/2014/main" id="{8DDA65EA-15F2-43E0-946C-CF5CFAD4B449}"/>
              </a:ext>
            </a:extLst>
          </p:cNvPr>
          <p:cNvSpPr>
            <a:spLocks noGrp="1" noChangeArrowheads="1"/>
          </p:cNvSpPr>
          <p:nvPr>
            <p:ph type="ftr" sz="quarter" idx="11"/>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19804574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16318" y="311256"/>
            <a:ext cx="8539163" cy="1295400"/>
          </a:xfrm>
        </p:spPr>
        <p:txBody>
          <a:bodyPr/>
          <a:lstStyle/>
          <a:p>
            <a:r>
              <a:rPr lang="en-US"/>
              <a:t>Click to edit Master title style</a:t>
            </a:r>
          </a:p>
        </p:txBody>
      </p:sp>
      <p:sp>
        <p:nvSpPr>
          <p:cNvPr id="3" name="Chart Placeholder 2"/>
          <p:cNvSpPr>
            <a:spLocks noGrp="1"/>
          </p:cNvSpPr>
          <p:nvPr>
            <p:ph type="chart" idx="1"/>
          </p:nvPr>
        </p:nvSpPr>
        <p:spPr>
          <a:xfrm>
            <a:off x="1016318" y="1813560"/>
            <a:ext cx="8539163" cy="4490720"/>
          </a:xfrm>
        </p:spPr>
        <p:txBody>
          <a:bodyPr/>
          <a:lstStyle/>
          <a:p>
            <a:pPr lvl="0"/>
            <a:endParaRPr lang="en-US" noProof="0" dirty="0"/>
          </a:p>
        </p:txBody>
      </p:sp>
    </p:spTree>
    <p:extLst>
      <p:ext uri="{BB962C8B-B14F-4D97-AF65-F5344CB8AC3E}">
        <p14:creationId xmlns:p14="http://schemas.microsoft.com/office/powerpoint/2010/main" val="785153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Century Gothic" panose="020B0502020202020204" pitchFamily="34" charset="0"/>
              </a:defRPr>
            </a:lvl1pPr>
            <a:lvl2pPr>
              <a:defRPr sz="2400">
                <a:solidFill>
                  <a:schemeClr val="tx1"/>
                </a:solidFill>
                <a:latin typeface="Century Gothic" panose="020B0502020202020204" pitchFamily="34" charset="0"/>
              </a:defRPr>
            </a:lvl2pPr>
            <a:lvl3pPr>
              <a:defRPr sz="2000">
                <a:solidFill>
                  <a:schemeClr val="tx1"/>
                </a:solidFill>
                <a:latin typeface="Century Gothic" panose="020B0502020202020204" pitchFamily="34" charset="0"/>
              </a:defRPr>
            </a:lvl3pPr>
            <a:lvl4pPr>
              <a:defRPr>
                <a:solidFill>
                  <a:schemeClr val="tx1"/>
                </a:solidFill>
                <a:latin typeface="Century Gothic" panose="020B0502020202020204" pitchFamily="34" charset="0"/>
              </a:defRPr>
            </a:lvl4pPr>
            <a:lvl5pPr>
              <a:defRPr>
                <a:solidFill>
                  <a:schemeClr val="tx1"/>
                </a:solidFill>
                <a:latin typeface="Futura LT Pro Book" panose="020B05020202040203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5" name="Text Placeholder 24"/>
          <p:cNvSpPr>
            <a:spLocks noGrp="1"/>
          </p:cNvSpPr>
          <p:nvPr>
            <p:ph type="body" sz="quarter" idx="11" hasCustomPrompt="1"/>
          </p:nvPr>
        </p:nvSpPr>
        <p:spPr>
          <a:xfrm>
            <a:off x="611769" y="1039411"/>
            <a:ext cx="6629400" cy="1066800"/>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9" name="object 3"/>
          <p:cNvSpPr/>
          <p:nvPr userDrawn="1"/>
        </p:nvSpPr>
        <p:spPr>
          <a:xfrm>
            <a:off x="-11723" y="0"/>
            <a:ext cx="10058400" cy="118586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98854" y="457200"/>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598854" y="1069181"/>
            <a:ext cx="6629400" cy="1147762"/>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
        <p:nvSpPr>
          <p:cNvPr id="5" name="Text Placeholder 4"/>
          <p:cNvSpPr>
            <a:spLocks noGrp="1"/>
          </p:cNvSpPr>
          <p:nvPr>
            <p:ph type="body" sz="quarter" idx="12" hasCustomPrompt="1"/>
          </p:nvPr>
        </p:nvSpPr>
        <p:spPr>
          <a:xfrm>
            <a:off x="598854" y="2819400"/>
            <a:ext cx="6781800" cy="2857500"/>
          </a:xfrm>
          <a:prstGeom prst="rect">
            <a:avLst/>
          </a:prstGeom>
        </p:spPr>
        <p:txBody>
          <a:bodyPr/>
          <a:lstStyle>
            <a:lvl1pPr>
              <a:defRPr sz="2800">
                <a:solidFill>
                  <a:schemeClr val="tx1"/>
                </a:solidFill>
                <a:latin typeface="Century Gothic" panose="020B0502020202020204" pitchFamily="34" charset="0"/>
              </a:defRPr>
            </a:lvl1pPr>
            <a:lvl2pPr marL="800100" indent="-342900">
              <a:buFont typeface="Arial" panose="020B0604020202020204" pitchFamily="34" charset="0"/>
              <a:buChar char="•"/>
              <a:defRPr sz="2400" baseline="0">
                <a:latin typeface="Century Gothic" panose="020B0502020202020204" pitchFamily="34" charset="0"/>
              </a:defRPr>
            </a:lvl2pPr>
            <a:lvl3pPr marL="1200150" indent="-285750">
              <a:buFont typeface="Arial" panose="020B0604020202020204" pitchFamily="34" charset="0"/>
              <a:buChar char="•"/>
              <a:defRPr>
                <a:latin typeface="Century Gothic" panose="020B0502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80427" y="342900"/>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680427" y="974834"/>
            <a:ext cx="6629400" cy="1147762"/>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
        <p:nvSpPr>
          <p:cNvPr id="4" name="Picture Placeholder 3"/>
          <p:cNvSpPr>
            <a:spLocks noGrp="1"/>
          </p:cNvSpPr>
          <p:nvPr>
            <p:ph type="pic" sz="quarter" idx="12"/>
          </p:nvPr>
        </p:nvSpPr>
        <p:spPr>
          <a:xfrm>
            <a:off x="685800" y="3276600"/>
            <a:ext cx="4038600" cy="3962400"/>
          </a:xfrm>
          <a:prstGeom prst="rect">
            <a:avLst/>
          </a:prstGeom>
        </p:spPr>
        <p:txBody>
          <a:bodyPr/>
          <a:lstStyle/>
          <a:p>
            <a:r>
              <a:rPr lang="en-US" dirty="0"/>
              <a:t>Click icon to add picture</a:t>
            </a:r>
          </a:p>
        </p:txBody>
      </p:sp>
      <p:sp>
        <p:nvSpPr>
          <p:cNvPr id="7" name="Picture Placeholder 6"/>
          <p:cNvSpPr>
            <a:spLocks noGrp="1"/>
          </p:cNvSpPr>
          <p:nvPr>
            <p:ph type="pic" sz="quarter" idx="13"/>
          </p:nvPr>
        </p:nvSpPr>
        <p:spPr>
          <a:xfrm>
            <a:off x="5017477" y="3276600"/>
            <a:ext cx="4191000" cy="3962400"/>
          </a:xfrm>
          <a:prstGeom prst="rect">
            <a:avLst/>
          </a:prstGeom>
        </p:spPr>
        <p:txBody>
          <a:bodyPr/>
          <a:lstStyle/>
          <a:p>
            <a:r>
              <a:rPr lang="en-US" dirty="0"/>
              <a:t>Click icon to add picture</a:t>
            </a:r>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9" name="object 3"/>
          <p:cNvSpPr/>
          <p:nvPr userDrawn="1"/>
        </p:nvSpPr>
        <p:spPr>
          <a:xfrm>
            <a:off x="-11723" y="0"/>
            <a:ext cx="10058400" cy="12192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97784" y="1216819"/>
            <a:ext cx="6629400" cy="1147762"/>
          </a:xfrm>
          <a:prstGeom prst="rect">
            <a:avLst/>
          </a:prstGeom>
        </p:spPr>
        <p:txBody>
          <a:bodyPr/>
          <a:lstStyle>
            <a:lvl1pPr>
              <a:defRPr sz="4400" baseline="0">
                <a:solidFill>
                  <a:srgbClr val="301739"/>
                </a:solidFill>
                <a:latin typeface="Century Gothic" panose="020B0502020202020204" pitchFamily="34" charset="0"/>
              </a:defRPr>
            </a:lvl1pPr>
          </a:lstStyle>
          <a:p>
            <a:pPr lvl="0"/>
            <a:r>
              <a:rPr lang="en-US" dirty="0"/>
              <a:t>Title for art goes here</a:t>
            </a:r>
          </a:p>
        </p:txBody>
      </p:sp>
      <p:sp>
        <p:nvSpPr>
          <p:cNvPr id="7" name="Picture Placeholder 6"/>
          <p:cNvSpPr>
            <a:spLocks noGrp="1"/>
          </p:cNvSpPr>
          <p:nvPr>
            <p:ph type="pic" sz="quarter" idx="13"/>
          </p:nvPr>
        </p:nvSpPr>
        <p:spPr>
          <a:xfrm>
            <a:off x="5017477" y="2362200"/>
            <a:ext cx="4191000" cy="3962400"/>
          </a:xfrm>
          <a:prstGeom prst="rect">
            <a:avLst/>
          </a:prstGeom>
        </p:spPr>
        <p:txBody>
          <a:bodyPr/>
          <a:lstStyle/>
          <a:p>
            <a:r>
              <a:rPr lang="en-US" dirty="0"/>
              <a:t>Click icon to add picture</a:t>
            </a:r>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Century Gothic" panose="020B0502020202020204" pitchFamily="34" charset="0"/>
              </a:defRPr>
            </a:lvl1pPr>
            <a:lvl2pPr marL="800100" indent="-342900">
              <a:buFont typeface="Arial" panose="020B0604020202020204" pitchFamily="34" charset="0"/>
              <a:buChar char="•"/>
              <a:defRPr sz="2000">
                <a:latin typeface="Century Gothic" panose="020B0502020202020204" pitchFamily="34" charset="0"/>
              </a:defRPr>
            </a:lvl2pPr>
            <a:lvl3pPr marL="1200150" indent="-285750">
              <a:buFont typeface="Arial" panose="020B0604020202020204" pitchFamily="34" charset="0"/>
              <a:buChar char="•"/>
              <a:defRPr>
                <a:latin typeface="Century Gothic" panose="020B0502020202020204" pitchFamily="34" charset="0"/>
              </a:defRPr>
            </a:lvl3pPr>
            <a:lvl4pPr marL="1657350" indent="-285750">
              <a:buFont typeface="Arial" panose="020B0604020202020204" pitchFamily="34" charset="0"/>
              <a:buChar char="•"/>
              <a:defRPr>
                <a:latin typeface="Century Gothic" panose="020B0502020202020204" pitchFamily="34" charset="0"/>
              </a:defRPr>
            </a:lvl4pPr>
            <a:lvl5pPr marL="2114550" indent="-285750">
              <a:buFont typeface="Arial" panose="020B0604020202020204" pitchFamily="34" charset="0"/>
              <a:buChar char="•"/>
              <a:defRPr>
                <a:latin typeface="Century Gothic" panose="020B0502020202020204" pitchFamily="34"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533400" y="1143000"/>
            <a:ext cx="7696200" cy="1147762"/>
          </a:xfrm>
          <a:prstGeom prst="rect">
            <a:avLst/>
          </a:prstGeom>
        </p:spPr>
        <p:txBody>
          <a:bodyPr/>
          <a:lstStyle>
            <a:lvl1pPr algn="l">
              <a:defRPr sz="4400" baseline="0">
                <a:solidFill>
                  <a:srgbClr val="301739"/>
                </a:solidFill>
                <a:latin typeface="Century Gothic" panose="020B0502020202020204" pitchFamily="34" charset="0"/>
              </a:defRPr>
            </a:lvl1pPr>
          </a:lstStyle>
          <a:p>
            <a:pPr lvl="0"/>
            <a:r>
              <a:rPr lang="en-US" dirty="0"/>
              <a:t>Title for (</a:t>
            </a:r>
            <a:r>
              <a:rPr lang="en-US" dirty="0" err="1"/>
              <a:t>ch</a:t>
            </a:r>
            <a:r>
              <a:rPr lang="en-US" dirty="0"/>
              <a:t>)art goes here</a:t>
            </a:r>
          </a:p>
        </p:txBody>
      </p:sp>
      <p:sp>
        <p:nvSpPr>
          <p:cNvPr id="5" name="Picture Placeholder 4"/>
          <p:cNvSpPr>
            <a:spLocks noGrp="1"/>
          </p:cNvSpPr>
          <p:nvPr>
            <p:ph type="pic" sz="quarter" idx="12"/>
          </p:nvPr>
        </p:nvSpPr>
        <p:spPr>
          <a:xfrm>
            <a:off x="543732" y="2057400"/>
            <a:ext cx="8991600" cy="5486400"/>
          </a:xfrm>
          <a:prstGeom prst="rect">
            <a:avLst/>
          </a:prstGeom>
        </p:spPr>
        <p:txBody>
          <a:bodyPr/>
          <a:lstStyle/>
          <a:p>
            <a:r>
              <a:rPr lang="en-US" dirty="0"/>
              <a:t>Click icon to add picture</a:t>
            </a:r>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pPr marL="469900" lvl="1" algn="l">
              <a:lnSpc>
                <a:spcPts val="3400"/>
              </a:lnSpc>
            </a:pPr>
            <a:endParaRPr lang="en-US" sz="1800" dirty="0">
              <a:solidFill>
                <a:schemeClr val="bg1"/>
              </a:solidFill>
              <a:latin typeface="Futura LT Pro Book"/>
              <a:cs typeface="Futura LT Pro Book"/>
            </a:endParaRPr>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dirty="0"/>
          </a:p>
        </p:txBody>
      </p:sp>
      <p:sp>
        <p:nvSpPr>
          <p:cNvPr id="10" name="object 5"/>
          <p:cNvSpPr/>
          <p:nvPr userDrawn="1"/>
        </p:nvSpPr>
        <p:spPr>
          <a:xfrm>
            <a:off x="0" y="1219200"/>
            <a:ext cx="10058400" cy="53310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solidFill>
                <a:srgbClr val="A7BF39"/>
              </a:solidFill>
            </a:endParaRPr>
          </a:p>
        </p:txBody>
      </p:sp>
      <p:sp>
        <p:nvSpPr>
          <p:cNvPr id="5" name="Rectangle 4"/>
          <p:cNvSpPr/>
          <p:nvPr userDrawn="1"/>
        </p:nvSpPr>
        <p:spPr>
          <a:xfrm>
            <a:off x="1066800" y="2971800"/>
            <a:ext cx="8077200" cy="2698175"/>
          </a:xfrm>
          <a:prstGeom prst="rect">
            <a:avLst/>
          </a:prstGeom>
        </p:spPr>
        <p:txBody>
          <a:bodyPr wrap="square">
            <a:spAutoFit/>
          </a:bodyPr>
          <a:lstStyle/>
          <a:p>
            <a:r>
              <a:rPr lang="en-US" sz="1800" spc="-100" dirty="0">
                <a:solidFill>
                  <a:schemeClr val="bg1"/>
                </a:solidFill>
                <a:latin typeface="Futura LT Pro Book" panose="020B0502020204020303"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spc="-100" dirty="0">
                <a:solidFill>
                  <a:srgbClr val="ECCE18"/>
                </a:solidFill>
                <a:latin typeface="Futura LT Pro Book" panose="020B0502020204020303" pitchFamily="34" charset="0"/>
                <a:cs typeface="Futura LT Pro Book"/>
              </a:rPr>
              <a:t>www.measureevaluation.org</a:t>
            </a:r>
          </a:p>
        </p:txBody>
      </p:sp>
      <p:sp>
        <p:nvSpPr>
          <p:cNvPr id="7" name="Rectangle 6"/>
          <p:cNvSpPr>
            <a:spLocks noChangeArrowheads="1"/>
          </p:cNvSpPr>
          <p:nvPr userDrawn="1"/>
        </p:nvSpPr>
        <p:spPr bwMode="auto">
          <a:xfrm>
            <a:off x="-173426" y="7332329"/>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6858000" y="6755238"/>
            <a:ext cx="2159599" cy="990600"/>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10200" y="6648264"/>
            <a:ext cx="1274374" cy="108959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3DFCFBF4-1C31-4608-B96F-F94E8F7AE72A}"/>
              </a:ext>
            </a:extLst>
          </p:cNvPr>
          <p:cNvSpPr>
            <a:spLocks noChangeArrowheads="1"/>
          </p:cNvSpPr>
          <p:nvPr/>
        </p:nvSpPr>
        <p:spPr bwMode="auto">
          <a:xfrm>
            <a:off x="0" y="5354320"/>
            <a:ext cx="10058400" cy="2418080"/>
          </a:xfrm>
          <a:prstGeom prst="rect">
            <a:avLst/>
          </a:prstGeom>
          <a:solidFill>
            <a:schemeClr val="tx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altLang="en-US" sz="1980" dirty="0"/>
          </a:p>
        </p:txBody>
      </p:sp>
      <p:pic>
        <p:nvPicPr>
          <p:cNvPr id="5" name="Picture 5" descr="Vertical_RGB_600">
            <a:extLst>
              <a:ext uri="{FF2B5EF4-FFF2-40B4-BE49-F238E27FC236}">
                <a16:creationId xmlns:a16="http://schemas.microsoft.com/office/drawing/2014/main" id="{1B32F1BB-2A7F-44C1-8F2F-5B4ADD4C437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60358" y="5678170"/>
            <a:ext cx="1840548" cy="155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logo_2004">
            <a:extLst>
              <a:ext uri="{FF2B5EF4-FFF2-40B4-BE49-F238E27FC236}">
                <a16:creationId xmlns:a16="http://schemas.microsoft.com/office/drawing/2014/main" id="{8E4BB034-A5A0-4968-BA46-1A8F27013CC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1138" y="5678170"/>
            <a:ext cx="1592580" cy="155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Rectangle 8"/>
          <p:cNvSpPr>
            <a:spLocks noGrp="1" noChangeArrowheads="1"/>
          </p:cNvSpPr>
          <p:nvPr>
            <p:ph type="ctrTitle" sz="quarter"/>
          </p:nvPr>
        </p:nvSpPr>
        <p:spPr>
          <a:xfrm>
            <a:off x="754380" y="622512"/>
            <a:ext cx="8549640" cy="2475653"/>
          </a:xfrm>
        </p:spPr>
        <p:txBody>
          <a:bodyPr/>
          <a:lstStyle>
            <a:lvl1pPr algn="ctr">
              <a:defRPr sz="4400"/>
            </a:lvl1pPr>
          </a:lstStyle>
          <a:p>
            <a:r>
              <a:rPr lang="en-US"/>
              <a:t>Click to edit Master title style</a:t>
            </a:r>
          </a:p>
        </p:txBody>
      </p:sp>
      <p:sp>
        <p:nvSpPr>
          <p:cNvPr id="4105" name="Rectangle 9"/>
          <p:cNvSpPr>
            <a:spLocks noGrp="1" noChangeArrowheads="1"/>
          </p:cNvSpPr>
          <p:nvPr>
            <p:ph type="subTitle" sz="quarter" idx="1"/>
          </p:nvPr>
        </p:nvSpPr>
        <p:spPr>
          <a:xfrm>
            <a:off x="1508760" y="3486785"/>
            <a:ext cx="7040880" cy="1986280"/>
          </a:xfrm>
        </p:spPr>
        <p:txBody>
          <a:bodyPr/>
          <a:lstStyle>
            <a:lvl1pPr marL="0" indent="0" algn="ctr">
              <a:spcBef>
                <a:spcPct val="0"/>
              </a:spcBef>
              <a:spcAft>
                <a:spcPct val="0"/>
              </a:spcAft>
              <a:buClrTx/>
              <a:buFontTx/>
              <a:buNone/>
              <a:defRPr sz="2640"/>
            </a:lvl1pPr>
          </a:lstStyle>
          <a:p>
            <a:r>
              <a:rPr lang="en-US"/>
              <a:t>Your Name Here</a:t>
            </a:r>
          </a:p>
          <a:p>
            <a:r>
              <a:rPr lang="en-US"/>
              <a:t>MEASURE Evaluation</a:t>
            </a:r>
          </a:p>
          <a:p>
            <a:r>
              <a:rPr lang="en-US"/>
              <a:t>Date Here</a:t>
            </a:r>
          </a:p>
        </p:txBody>
      </p:sp>
    </p:spTree>
    <p:extLst>
      <p:ext uri="{BB962C8B-B14F-4D97-AF65-F5344CB8AC3E}">
        <p14:creationId xmlns:p14="http://schemas.microsoft.com/office/powerpoint/2010/main" val="1436721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a:extLst>
              <a:ext uri="{FF2B5EF4-FFF2-40B4-BE49-F238E27FC236}">
                <a16:creationId xmlns:a16="http://schemas.microsoft.com/office/drawing/2014/main" id="{AECDDE88-EB22-46A1-AB44-965256E79F4F}"/>
              </a:ext>
            </a:extLst>
          </p:cNvPr>
          <p:cNvSpPr>
            <a:spLocks noGrp="1" noChangeArrowheads="1"/>
          </p:cNvSpPr>
          <p:nvPr>
            <p:ph type="sldNum" sz="quarter" idx="10"/>
          </p:nvPr>
        </p:nvSpPr>
        <p:spPr>
          <a:ln/>
        </p:spPr>
        <p:txBody>
          <a:bodyPr/>
          <a:lstStyle>
            <a:lvl1pPr>
              <a:defRPr/>
            </a:lvl1pPr>
          </a:lstStyle>
          <a:p>
            <a:pPr>
              <a:defRPr/>
            </a:pPr>
            <a:fld id="{A96BD3D1-E2DC-49AD-9E1A-D7E5F05B4FD8}" type="slidenum">
              <a:rPr lang="en-US" altLang="en-US"/>
              <a:pPr>
                <a:defRPr/>
              </a:pPr>
              <a:t>‹#›</a:t>
            </a:fld>
            <a:endParaRPr lang="en-US" altLang="en-US" sz="1320" dirty="0"/>
          </a:p>
        </p:txBody>
      </p:sp>
      <p:sp>
        <p:nvSpPr>
          <p:cNvPr id="5" name="Rectangle 7">
            <a:extLst>
              <a:ext uri="{FF2B5EF4-FFF2-40B4-BE49-F238E27FC236}">
                <a16:creationId xmlns:a16="http://schemas.microsoft.com/office/drawing/2014/main" id="{CF67D156-0DA0-41CA-BC4A-3B723A6757FC}"/>
              </a:ext>
            </a:extLst>
          </p:cNvPr>
          <p:cNvSpPr>
            <a:spLocks noGrp="1" noChangeArrowheads="1"/>
          </p:cNvSpPr>
          <p:nvPr>
            <p:ph type="ftr" sz="quarter" idx="11"/>
          </p:nvPr>
        </p:nvSpPr>
        <p:spPr>
          <a:ln/>
        </p:spPr>
        <p:txBody>
          <a:bodyPr/>
          <a:lstStyle>
            <a:lvl1pPr>
              <a:defRPr/>
            </a:lvl1pPr>
          </a:lstStyle>
          <a:p>
            <a:pPr>
              <a:defRPr/>
            </a:pPr>
            <a:endParaRPr lang="en-US" dirty="0"/>
          </a:p>
        </p:txBody>
      </p:sp>
    </p:spTree>
    <p:extLst>
      <p:ext uri="{BB962C8B-B14F-4D97-AF65-F5344CB8AC3E}">
        <p14:creationId xmlns:p14="http://schemas.microsoft.com/office/powerpoint/2010/main" val="2999545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image" Target="../media/image2.jpeg"/><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477650E-7A6A-40BA-BF33-2A1FCE07A506}"/>
              </a:ext>
            </a:extLst>
          </p:cNvPr>
          <p:cNvSpPr>
            <a:spLocks noChangeArrowheads="1"/>
          </p:cNvSpPr>
          <p:nvPr/>
        </p:nvSpPr>
        <p:spPr bwMode="auto">
          <a:xfrm>
            <a:off x="0" y="6477000"/>
            <a:ext cx="10058400" cy="1295400"/>
          </a:xfrm>
          <a:prstGeom prst="rect">
            <a:avLst/>
          </a:prstGeom>
          <a:solidFill>
            <a:schemeClr val="tx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altLang="en-US" sz="1980" dirty="0"/>
          </a:p>
        </p:txBody>
      </p:sp>
      <p:sp>
        <p:nvSpPr>
          <p:cNvPr id="1027" name="Rectangle 3">
            <a:extLst>
              <a:ext uri="{FF2B5EF4-FFF2-40B4-BE49-F238E27FC236}">
                <a16:creationId xmlns:a16="http://schemas.microsoft.com/office/drawing/2014/main" id="{19B34C9D-BCD1-4983-AD66-1249793ED03A}"/>
              </a:ext>
            </a:extLst>
          </p:cNvPr>
          <p:cNvSpPr>
            <a:spLocks noGrp="1" noChangeArrowheads="1"/>
          </p:cNvSpPr>
          <p:nvPr>
            <p:ph type="title"/>
          </p:nvPr>
        </p:nvSpPr>
        <p:spPr bwMode="auto">
          <a:xfrm>
            <a:off x="1016318" y="311256"/>
            <a:ext cx="8539163"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4">
            <a:extLst>
              <a:ext uri="{FF2B5EF4-FFF2-40B4-BE49-F238E27FC236}">
                <a16:creationId xmlns:a16="http://schemas.microsoft.com/office/drawing/2014/main" id="{A1629283-E970-4A96-8E7D-02691487B901}"/>
              </a:ext>
            </a:extLst>
          </p:cNvPr>
          <p:cNvSpPr>
            <a:spLocks noGrp="1" noChangeArrowheads="1"/>
          </p:cNvSpPr>
          <p:nvPr>
            <p:ph type="body" idx="1"/>
          </p:nvPr>
        </p:nvSpPr>
        <p:spPr bwMode="auto">
          <a:xfrm>
            <a:off x="1016318" y="1813560"/>
            <a:ext cx="8539163" cy="449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7" name="Rectangle 5">
            <a:extLst>
              <a:ext uri="{FF2B5EF4-FFF2-40B4-BE49-F238E27FC236}">
                <a16:creationId xmlns:a16="http://schemas.microsoft.com/office/drawing/2014/main" id="{C72933FC-101C-43F1-9E5A-C2D2BECFFDE6}"/>
              </a:ext>
            </a:extLst>
          </p:cNvPr>
          <p:cNvSpPr>
            <a:spLocks noGrp="1" noChangeArrowheads="1"/>
          </p:cNvSpPr>
          <p:nvPr>
            <p:ph type="sldNum" sz="quarter" idx="4"/>
          </p:nvPr>
        </p:nvSpPr>
        <p:spPr bwMode="auto">
          <a:xfrm>
            <a:off x="251460" y="6941185"/>
            <a:ext cx="1173480" cy="539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100" b="1">
                <a:solidFill>
                  <a:srgbClr val="969696"/>
                </a:solidFill>
              </a:defRPr>
            </a:lvl1pPr>
          </a:lstStyle>
          <a:p>
            <a:pPr>
              <a:defRPr/>
            </a:pPr>
            <a:fld id="{8AB91240-9D07-4AAC-9BCC-D90676B4EA74}" type="slidenum">
              <a:rPr lang="en-US" altLang="en-US"/>
              <a:pPr>
                <a:defRPr/>
              </a:pPr>
              <a:t>‹#›</a:t>
            </a:fld>
            <a:endParaRPr lang="en-US" altLang="en-US" sz="1320" dirty="0"/>
          </a:p>
        </p:txBody>
      </p:sp>
      <p:sp>
        <p:nvSpPr>
          <p:cNvPr id="1030" name="Line 6">
            <a:extLst>
              <a:ext uri="{FF2B5EF4-FFF2-40B4-BE49-F238E27FC236}">
                <a16:creationId xmlns:a16="http://schemas.microsoft.com/office/drawing/2014/main" id="{9F2E6DB6-2271-493C-8ECC-92515AB9B664}"/>
              </a:ext>
            </a:extLst>
          </p:cNvPr>
          <p:cNvSpPr>
            <a:spLocks noChangeShapeType="1"/>
          </p:cNvSpPr>
          <p:nvPr/>
        </p:nvSpPr>
        <p:spPr bwMode="auto">
          <a:xfrm>
            <a:off x="1397000" y="7340600"/>
            <a:ext cx="832612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980" dirty="0"/>
          </a:p>
        </p:txBody>
      </p:sp>
      <p:sp>
        <p:nvSpPr>
          <p:cNvPr id="3079" name="Rectangle 7">
            <a:extLst>
              <a:ext uri="{FF2B5EF4-FFF2-40B4-BE49-F238E27FC236}">
                <a16:creationId xmlns:a16="http://schemas.microsoft.com/office/drawing/2014/main" id="{8198AADC-0AAD-4101-BC1B-4E3376C7606E}"/>
              </a:ext>
            </a:extLst>
          </p:cNvPr>
          <p:cNvSpPr>
            <a:spLocks noGrp="1" noChangeArrowheads="1"/>
          </p:cNvSpPr>
          <p:nvPr>
            <p:ph type="ftr" sz="quarter" idx="3"/>
          </p:nvPr>
        </p:nvSpPr>
        <p:spPr bwMode="auto">
          <a:xfrm>
            <a:off x="754380" y="6908800"/>
            <a:ext cx="4610100" cy="539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320" b="1">
                <a:solidFill>
                  <a:srgbClr val="969696"/>
                </a:solidFill>
                <a:latin typeface="Arial" charset="0"/>
              </a:defRPr>
            </a:lvl1pPr>
          </a:lstStyle>
          <a:p>
            <a:pPr>
              <a:defRPr/>
            </a:pPr>
            <a:endParaRPr lang="en-US" dirty="0"/>
          </a:p>
        </p:txBody>
      </p:sp>
      <p:pic>
        <p:nvPicPr>
          <p:cNvPr id="1033" name="Picture 9" descr="logo_2004">
            <a:extLst>
              <a:ext uri="{FF2B5EF4-FFF2-40B4-BE49-F238E27FC236}">
                <a16:creationId xmlns:a16="http://schemas.microsoft.com/office/drawing/2014/main" id="{60DEA934-B7E3-4060-ACDC-E1446F5EAEC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745220" y="6606540"/>
            <a:ext cx="1061720" cy="103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36E3F804-71F1-41D4-9C7C-7DCA272207FB}"/>
              </a:ext>
            </a:extLst>
          </p:cNvPr>
          <p:cNvPicPr>
            <a:picLocks noChangeAspect="1"/>
          </p:cNvPicPr>
          <p:nvPr userDrawn="1"/>
        </p:nvPicPr>
        <p:blipFill rotWithShape="1">
          <a:blip r:embed="rId15" cstate="print">
            <a:extLst>
              <a:ext uri="{28A0092B-C50C-407E-A947-70E740481C1C}">
                <a14:useLocalDpi xmlns:a14="http://schemas.microsoft.com/office/drawing/2010/main" val="0"/>
              </a:ext>
            </a:extLst>
          </a:blip>
          <a:srcRect l="12115" t="14214" r="10153" b="14628"/>
          <a:stretch/>
        </p:blipFill>
        <p:spPr>
          <a:xfrm>
            <a:off x="7086600" y="6606540"/>
            <a:ext cx="1378565" cy="1078992"/>
          </a:xfrm>
          <a:prstGeom prst="rect">
            <a:avLst/>
          </a:prstGeom>
        </p:spPr>
      </p:pic>
    </p:spTree>
    <p:extLst>
      <p:ext uri="{BB962C8B-B14F-4D97-AF65-F5344CB8AC3E}">
        <p14:creationId xmlns:p14="http://schemas.microsoft.com/office/powerpoint/2010/main" val="464866026"/>
      </p:ext>
    </p:extLst>
  </p:cSld>
  <p:clrMap bg1="dk2" tx1="lt1" bg2="dk1"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xStyles>
    <p:titleStyle>
      <a:lvl1pPr algn="l" rtl="0" eaLnBrk="0" fontAlgn="base" hangingPunct="0">
        <a:spcBef>
          <a:spcPct val="0"/>
        </a:spcBef>
        <a:spcAft>
          <a:spcPct val="0"/>
        </a:spcAft>
        <a:defRPr sz="3960" b="1">
          <a:solidFill>
            <a:schemeClr val="tx1"/>
          </a:solidFill>
          <a:latin typeface="+mj-lt"/>
          <a:ea typeface="+mj-ea"/>
          <a:cs typeface="+mj-cs"/>
        </a:defRPr>
      </a:lvl1pPr>
      <a:lvl2pPr algn="l" rtl="0" eaLnBrk="0" fontAlgn="base" hangingPunct="0">
        <a:spcBef>
          <a:spcPct val="0"/>
        </a:spcBef>
        <a:spcAft>
          <a:spcPct val="0"/>
        </a:spcAft>
        <a:defRPr sz="3960" b="1">
          <a:solidFill>
            <a:schemeClr val="tx1"/>
          </a:solidFill>
          <a:latin typeface="Arial" charset="0"/>
        </a:defRPr>
      </a:lvl2pPr>
      <a:lvl3pPr algn="l" rtl="0" eaLnBrk="0" fontAlgn="base" hangingPunct="0">
        <a:spcBef>
          <a:spcPct val="0"/>
        </a:spcBef>
        <a:spcAft>
          <a:spcPct val="0"/>
        </a:spcAft>
        <a:defRPr sz="3960" b="1">
          <a:solidFill>
            <a:schemeClr val="tx1"/>
          </a:solidFill>
          <a:latin typeface="Arial" charset="0"/>
        </a:defRPr>
      </a:lvl3pPr>
      <a:lvl4pPr algn="l" rtl="0" eaLnBrk="0" fontAlgn="base" hangingPunct="0">
        <a:spcBef>
          <a:spcPct val="0"/>
        </a:spcBef>
        <a:spcAft>
          <a:spcPct val="0"/>
        </a:spcAft>
        <a:defRPr sz="3960" b="1">
          <a:solidFill>
            <a:schemeClr val="tx1"/>
          </a:solidFill>
          <a:latin typeface="Arial" charset="0"/>
        </a:defRPr>
      </a:lvl4pPr>
      <a:lvl5pPr algn="l" rtl="0" eaLnBrk="0" fontAlgn="base" hangingPunct="0">
        <a:spcBef>
          <a:spcPct val="0"/>
        </a:spcBef>
        <a:spcAft>
          <a:spcPct val="0"/>
        </a:spcAft>
        <a:defRPr sz="3960" b="1">
          <a:solidFill>
            <a:schemeClr val="tx1"/>
          </a:solidFill>
          <a:latin typeface="Arial" charset="0"/>
        </a:defRPr>
      </a:lvl5pPr>
      <a:lvl6pPr marL="502920" algn="l" rtl="0" fontAlgn="base">
        <a:spcBef>
          <a:spcPct val="0"/>
        </a:spcBef>
        <a:spcAft>
          <a:spcPct val="0"/>
        </a:spcAft>
        <a:defRPr sz="3960" b="1">
          <a:solidFill>
            <a:schemeClr val="tx1"/>
          </a:solidFill>
          <a:latin typeface="Arial" charset="0"/>
        </a:defRPr>
      </a:lvl6pPr>
      <a:lvl7pPr marL="1005840" algn="l" rtl="0" fontAlgn="base">
        <a:spcBef>
          <a:spcPct val="0"/>
        </a:spcBef>
        <a:spcAft>
          <a:spcPct val="0"/>
        </a:spcAft>
        <a:defRPr sz="3960" b="1">
          <a:solidFill>
            <a:schemeClr val="tx1"/>
          </a:solidFill>
          <a:latin typeface="Arial" charset="0"/>
        </a:defRPr>
      </a:lvl7pPr>
      <a:lvl8pPr marL="1508760" algn="l" rtl="0" fontAlgn="base">
        <a:spcBef>
          <a:spcPct val="0"/>
        </a:spcBef>
        <a:spcAft>
          <a:spcPct val="0"/>
        </a:spcAft>
        <a:defRPr sz="3960" b="1">
          <a:solidFill>
            <a:schemeClr val="tx1"/>
          </a:solidFill>
          <a:latin typeface="Arial" charset="0"/>
        </a:defRPr>
      </a:lvl8pPr>
      <a:lvl9pPr marL="2011680" algn="l" rtl="0" fontAlgn="base">
        <a:spcBef>
          <a:spcPct val="0"/>
        </a:spcBef>
        <a:spcAft>
          <a:spcPct val="0"/>
        </a:spcAft>
        <a:defRPr sz="3960" b="1">
          <a:solidFill>
            <a:schemeClr val="tx1"/>
          </a:solidFill>
          <a:latin typeface="Arial" charset="0"/>
        </a:defRPr>
      </a:lvl9pPr>
    </p:titleStyle>
    <p:bodyStyle>
      <a:lvl1pPr marL="377190" indent="-377190" algn="l" rtl="0" eaLnBrk="0" fontAlgn="base" hangingPunct="0">
        <a:spcBef>
          <a:spcPct val="20000"/>
        </a:spcBef>
        <a:spcAft>
          <a:spcPct val="20000"/>
        </a:spcAft>
        <a:buClr>
          <a:schemeClr val="hlink"/>
        </a:buClr>
        <a:buFont typeface="Wingdings" panose="05000000000000000000" pitchFamily="2" charset="2"/>
        <a:buChar char="§"/>
        <a:defRPr sz="2860">
          <a:solidFill>
            <a:schemeClr val="tx1"/>
          </a:solidFill>
          <a:latin typeface="+mn-lt"/>
          <a:ea typeface="+mn-ea"/>
          <a:cs typeface="+mn-cs"/>
        </a:defRPr>
      </a:lvl1pPr>
      <a:lvl2pPr marL="817245" indent="-314325" algn="l" rtl="0" eaLnBrk="0" fontAlgn="base" hangingPunct="0">
        <a:spcBef>
          <a:spcPct val="20000"/>
        </a:spcBef>
        <a:spcAft>
          <a:spcPct val="20000"/>
        </a:spcAft>
        <a:buClr>
          <a:schemeClr val="hlink"/>
        </a:buClr>
        <a:buFont typeface="Wingdings" panose="05000000000000000000" pitchFamily="2" charset="2"/>
        <a:buChar char="§"/>
        <a:defRPr sz="2640">
          <a:solidFill>
            <a:schemeClr val="tx1"/>
          </a:solidFill>
          <a:latin typeface="+mn-lt"/>
        </a:defRPr>
      </a:lvl2pPr>
      <a:lvl3pPr marL="1257300" indent="-251460" algn="l" rtl="0" eaLnBrk="0" fontAlgn="base" hangingPunct="0">
        <a:spcBef>
          <a:spcPct val="20000"/>
        </a:spcBef>
        <a:spcAft>
          <a:spcPct val="20000"/>
        </a:spcAft>
        <a:buClr>
          <a:schemeClr val="hlink"/>
        </a:buClr>
        <a:buFont typeface="Wingdings" panose="05000000000000000000" pitchFamily="2" charset="2"/>
        <a:buChar char="§"/>
        <a:defRPr sz="2420">
          <a:solidFill>
            <a:schemeClr val="tx1"/>
          </a:solidFill>
          <a:latin typeface="+mn-lt"/>
        </a:defRPr>
      </a:lvl3pPr>
      <a:lvl4pPr marL="1760220" indent="-251460" algn="l" rtl="0" eaLnBrk="0" fontAlgn="base" hangingPunct="0">
        <a:spcBef>
          <a:spcPct val="20000"/>
        </a:spcBef>
        <a:spcAft>
          <a:spcPct val="20000"/>
        </a:spcAft>
        <a:buClr>
          <a:schemeClr val="hlink"/>
        </a:buClr>
        <a:buFont typeface="Wingdings" panose="05000000000000000000" pitchFamily="2" charset="2"/>
        <a:buChar char="§"/>
        <a:defRPr sz="2420">
          <a:solidFill>
            <a:schemeClr val="tx1"/>
          </a:solidFill>
          <a:latin typeface="+mn-lt"/>
        </a:defRPr>
      </a:lvl4pPr>
      <a:lvl5pPr marL="2263140" indent="-251460" algn="l" rtl="0" eaLnBrk="0" fontAlgn="base" hangingPunct="0">
        <a:spcBef>
          <a:spcPct val="20000"/>
        </a:spcBef>
        <a:spcAft>
          <a:spcPct val="20000"/>
        </a:spcAft>
        <a:buClr>
          <a:schemeClr val="hlink"/>
        </a:buClr>
        <a:buFont typeface="Wingdings" panose="05000000000000000000" pitchFamily="2" charset="2"/>
        <a:buChar char="§"/>
        <a:defRPr sz="2420">
          <a:solidFill>
            <a:schemeClr val="tx1"/>
          </a:solidFill>
          <a:latin typeface="+mn-lt"/>
        </a:defRPr>
      </a:lvl5pPr>
      <a:lvl6pPr marL="2766060" indent="-251460" algn="l" rtl="0" fontAlgn="base">
        <a:spcBef>
          <a:spcPct val="20000"/>
        </a:spcBef>
        <a:spcAft>
          <a:spcPct val="20000"/>
        </a:spcAft>
        <a:buClr>
          <a:schemeClr val="hlink"/>
        </a:buClr>
        <a:buFont typeface="Wingdings" pitchFamily="2" charset="2"/>
        <a:buChar char="§"/>
        <a:defRPr sz="2420">
          <a:solidFill>
            <a:schemeClr val="tx1"/>
          </a:solidFill>
          <a:latin typeface="+mn-lt"/>
        </a:defRPr>
      </a:lvl6pPr>
      <a:lvl7pPr marL="3268980" indent="-251460" algn="l" rtl="0" fontAlgn="base">
        <a:spcBef>
          <a:spcPct val="20000"/>
        </a:spcBef>
        <a:spcAft>
          <a:spcPct val="20000"/>
        </a:spcAft>
        <a:buClr>
          <a:schemeClr val="hlink"/>
        </a:buClr>
        <a:buFont typeface="Wingdings" pitchFamily="2" charset="2"/>
        <a:buChar char="§"/>
        <a:defRPr sz="2420">
          <a:solidFill>
            <a:schemeClr val="tx1"/>
          </a:solidFill>
          <a:latin typeface="+mn-lt"/>
        </a:defRPr>
      </a:lvl7pPr>
      <a:lvl8pPr marL="3771900" indent="-251460" algn="l" rtl="0" fontAlgn="base">
        <a:spcBef>
          <a:spcPct val="20000"/>
        </a:spcBef>
        <a:spcAft>
          <a:spcPct val="20000"/>
        </a:spcAft>
        <a:buClr>
          <a:schemeClr val="hlink"/>
        </a:buClr>
        <a:buFont typeface="Wingdings" pitchFamily="2" charset="2"/>
        <a:buChar char="§"/>
        <a:defRPr sz="2420">
          <a:solidFill>
            <a:schemeClr val="tx1"/>
          </a:solidFill>
          <a:latin typeface="+mn-lt"/>
        </a:defRPr>
      </a:lvl8pPr>
      <a:lvl9pPr marL="4274820" indent="-251460" algn="l" rtl="0" fontAlgn="base">
        <a:spcBef>
          <a:spcPct val="20000"/>
        </a:spcBef>
        <a:spcAft>
          <a:spcPct val="20000"/>
        </a:spcAft>
        <a:buClr>
          <a:schemeClr val="hlink"/>
        </a:buClr>
        <a:buFont typeface="Wingdings" pitchFamily="2" charset="2"/>
        <a:buChar char="§"/>
        <a:defRPr sz="2420">
          <a:solidFill>
            <a:schemeClr val="tx1"/>
          </a:solidFill>
          <a:latin typeface="+mn-lt"/>
        </a:defRPr>
      </a:lvl9pPr>
    </p:bodyStyle>
    <p:otherStyle>
      <a:defPPr>
        <a:defRPr lang="en-US"/>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1.jp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emf"/><Relationship Id="rId10" Type="http://schemas.openxmlformats.org/officeDocument/2006/relationships/image" Target="../media/image11.png"/><Relationship Id="rId4" Type="http://schemas.openxmlformats.org/officeDocument/2006/relationships/image" Target="../media/image2.jpe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cdc.gov/mmwr/preview/mmwrhtml/rr4811a1.ht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asureevaluation.org/news/whither-the-impact-evaluation"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1.jpg"/><Relationship Id="rId7"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emf"/><Relationship Id="rId10" Type="http://schemas.openxmlformats.org/officeDocument/2006/relationships/image" Target="../media/image11.png"/><Relationship Id="rId4" Type="http://schemas.openxmlformats.org/officeDocument/2006/relationships/image" Target="../media/image2.jpe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0" cy="5293360"/>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endParaRPr dirty="0"/>
          </a:p>
        </p:txBody>
      </p:sp>
      <p:sp>
        <p:nvSpPr>
          <p:cNvPr id="3" name="object 3"/>
          <p:cNvSpPr/>
          <p:nvPr/>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5" name="object 5"/>
          <p:cNvSpPr/>
          <p:nvPr/>
        </p:nvSpPr>
        <p:spPr>
          <a:xfrm>
            <a:off x="0" y="1190824"/>
            <a:ext cx="10058398" cy="414424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p>
        </p:txBody>
      </p:sp>
      <p:sp>
        <p:nvSpPr>
          <p:cNvPr id="8" name="object 8"/>
          <p:cNvSpPr txBox="1"/>
          <p:nvPr/>
        </p:nvSpPr>
        <p:spPr>
          <a:xfrm>
            <a:off x="838203" y="1524000"/>
            <a:ext cx="8534395" cy="2251899"/>
          </a:xfrm>
          <a:prstGeom prst="rect">
            <a:avLst/>
          </a:prstGeom>
        </p:spPr>
        <p:txBody>
          <a:bodyPr vert="horz" wrap="square" lIns="0" tIns="0" rIns="0" bIns="0" rtlCol="0">
            <a:spAutoFit/>
          </a:bodyPr>
          <a:lstStyle/>
          <a:p>
            <a:pPr marL="12700">
              <a:lnSpc>
                <a:spcPts val="6495"/>
              </a:lnSpc>
            </a:pPr>
            <a:r>
              <a:rPr lang="en-US" sz="5000" b="1" spc="-100" dirty="0">
                <a:solidFill>
                  <a:srgbClr val="ECCE18"/>
                </a:solidFill>
                <a:latin typeface="Century Gothic" panose="020B0502020202020204" pitchFamily="34" charset="0"/>
                <a:cs typeface="Gill Sans MT"/>
              </a:rPr>
              <a:t>MODULE 6: </a:t>
            </a:r>
          </a:p>
          <a:p>
            <a:pPr marL="12700"/>
            <a:r>
              <a:rPr lang="en-US" sz="3800" spc="-100" dirty="0">
                <a:solidFill>
                  <a:srgbClr val="ECCE18"/>
                </a:solidFill>
                <a:latin typeface="Century Gothic" panose="020B0502020202020204" pitchFamily="34" charset="0"/>
                <a:cs typeface="Gill Sans MT"/>
              </a:rPr>
              <a:t>Evaluating Results</a:t>
            </a:r>
            <a:endParaRPr lang="en-US" sz="5700" dirty="0">
              <a:solidFill>
                <a:srgbClr val="ECCE18"/>
              </a:solidFill>
              <a:latin typeface="Futura Lt BT" panose="020B0402020204020303" pitchFamily="34" charset="0"/>
              <a:cs typeface="Gill Sans MT"/>
            </a:endParaRPr>
          </a:p>
          <a:p>
            <a:pPr marL="12700">
              <a:lnSpc>
                <a:spcPts val="6495"/>
              </a:lnSpc>
            </a:pPr>
            <a:endParaRPr sz="5700" dirty="0">
              <a:solidFill>
                <a:schemeClr val="bg1"/>
              </a:solidFill>
              <a:latin typeface="Futura Lt BT" panose="020B0402020204020303" pitchFamily="34" charset="0"/>
              <a:cs typeface="Gill Sans MT"/>
            </a:endParaRPr>
          </a:p>
        </p:txBody>
      </p:sp>
      <p:sp>
        <p:nvSpPr>
          <p:cNvPr id="6" name="Rectangle 1"/>
          <p:cNvSpPr>
            <a:spLocks noChangeArrowheads="1"/>
          </p:cNvSpPr>
          <p:nvPr/>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2"/>
          <p:cNvSpPr>
            <a:spLocks noChangeArrowheads="1"/>
          </p:cNvSpPr>
          <p:nvPr/>
        </p:nvSpPr>
        <p:spPr bwMode="auto">
          <a:xfrm>
            <a:off x="-3620356" y="698506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4" name="object 9"/>
          <p:cNvSpPr txBox="1"/>
          <p:nvPr/>
        </p:nvSpPr>
        <p:spPr>
          <a:xfrm>
            <a:off x="838203" y="4192314"/>
            <a:ext cx="4493260" cy="884858"/>
          </a:xfrm>
          <a:prstGeom prst="rect">
            <a:avLst/>
          </a:prstGeom>
        </p:spPr>
        <p:txBody>
          <a:bodyPr vert="horz" wrap="square" lIns="0" tIns="0" rIns="0" bIns="0" rtlCol="0">
            <a:spAutoFit/>
          </a:bodyPr>
          <a:lstStyle/>
          <a:p>
            <a:pPr marL="12700">
              <a:lnSpc>
                <a:spcPts val="2250"/>
              </a:lnSpc>
            </a:pPr>
            <a:r>
              <a:rPr lang="en-US" sz="1600" dirty="0">
                <a:solidFill>
                  <a:srgbClr val="ECCE18"/>
                </a:solidFill>
                <a:latin typeface="Century Gothic" panose="020B0502020202020204" pitchFamily="34" charset="0"/>
                <a:cs typeface="Futura LT Pro Book"/>
              </a:rPr>
              <a:t>Developed by the GEMNet-Health Task Group on Curriculum for Postgraduate Evaluation Courses</a:t>
            </a:r>
            <a:endParaRPr sz="1600" dirty="0">
              <a:solidFill>
                <a:srgbClr val="ECCE18"/>
              </a:solidFill>
              <a:latin typeface="Century Gothic" panose="020B0502020202020204" pitchFamily="34" charset="0"/>
              <a:cs typeface="Futura LT Pro Book"/>
            </a:endParaRPr>
          </a:p>
        </p:txBody>
      </p:sp>
      <p:sp>
        <p:nvSpPr>
          <p:cNvPr id="10" name="Rectangle 9"/>
          <p:cNvSpPr>
            <a:spLocks noChangeArrowheads="1"/>
          </p:cNvSpPr>
          <p:nvPr/>
        </p:nvSpPr>
        <p:spPr bwMode="auto">
          <a:xfrm>
            <a:off x="-549928" y="734385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3" name="TextBox 7">
            <a:extLst>
              <a:ext uri="{FF2B5EF4-FFF2-40B4-BE49-F238E27FC236}">
                <a16:creationId xmlns:a16="http://schemas.microsoft.com/office/drawing/2014/main" id="{B4B7FD8B-00D2-43B5-93D6-A8503FAE16D2}"/>
              </a:ext>
            </a:extLst>
          </p:cNvPr>
          <p:cNvSpPr txBox="1">
            <a:spLocks noChangeArrowheads="1"/>
          </p:cNvSpPr>
          <p:nvPr/>
        </p:nvSpPr>
        <p:spPr bwMode="auto">
          <a:xfrm>
            <a:off x="76211" y="249238"/>
            <a:ext cx="990598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altLang="en-US" sz="2200" b="1" dirty="0">
                <a:solidFill>
                  <a:schemeClr val="bg1"/>
                </a:solidFill>
                <a:latin typeface="Century Gothic" charset="0"/>
                <a:ea typeface="Century Gothic" charset="0"/>
                <a:cs typeface="Century Gothic" charset="0"/>
              </a:rPr>
              <a:t>					</a:t>
            </a:r>
            <a:r>
              <a:rPr lang="en-US" altLang="en-US" sz="2400" b="1" dirty="0">
                <a:solidFill>
                  <a:schemeClr val="bg1"/>
                </a:solidFill>
                <a:latin typeface="Century Gothic" charset="0"/>
                <a:ea typeface="Century Gothic" charset="0"/>
                <a:cs typeface="Century Gothic" charset="0"/>
              </a:rPr>
              <a:t>Evaluation of Health Programs</a:t>
            </a:r>
            <a:r>
              <a:rPr lang="en-US" altLang="en-US" sz="2400" b="1" dirty="0">
                <a:solidFill>
                  <a:schemeClr val="bg1"/>
                </a:solidFill>
                <a:ea typeface="Century Gothic" charset="0"/>
              </a:rPr>
              <a:t>						</a:t>
            </a:r>
            <a:r>
              <a:rPr lang="en-US" altLang="en-US" sz="2400" dirty="0">
                <a:solidFill>
                  <a:schemeClr val="bg1"/>
                </a:solidFill>
                <a:latin typeface="Century Gothic" charset="0"/>
                <a:ea typeface="Century Gothic" charset="0"/>
                <a:cs typeface="Century Gothic" charset="0"/>
              </a:rPr>
              <a:t>A Postgraduate Overview Course</a:t>
            </a:r>
          </a:p>
        </p:txBody>
      </p:sp>
      <p:grpSp>
        <p:nvGrpSpPr>
          <p:cNvPr id="15" name="Group 14">
            <a:extLst>
              <a:ext uri="{FF2B5EF4-FFF2-40B4-BE49-F238E27FC236}">
                <a16:creationId xmlns:a16="http://schemas.microsoft.com/office/drawing/2014/main" id="{82F4B2B5-951F-4B80-B1F4-EDCE4A0B7BD4}"/>
              </a:ext>
            </a:extLst>
          </p:cNvPr>
          <p:cNvGrpSpPr/>
          <p:nvPr/>
        </p:nvGrpSpPr>
        <p:grpSpPr>
          <a:xfrm>
            <a:off x="685800" y="5387252"/>
            <a:ext cx="8912779" cy="2238550"/>
            <a:chOff x="685800" y="5387252"/>
            <a:chExt cx="8912779" cy="2238550"/>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l="40134" b="23721"/>
            <a:stretch/>
          </p:blipFill>
          <p:spPr>
            <a:xfrm>
              <a:off x="6374801" y="5410200"/>
              <a:ext cx="2159599" cy="990600"/>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95600" y="5387252"/>
              <a:ext cx="1274558" cy="1089747"/>
            </a:xfrm>
            <a:prstGeom prst="rect">
              <a:avLst/>
            </a:prstGeom>
          </p:spPr>
        </p:pic>
        <p:pic>
          <p:nvPicPr>
            <p:cNvPr id="4" name="Picture 3">
              <a:extLst>
                <a:ext uri="{FF2B5EF4-FFF2-40B4-BE49-F238E27FC236}">
                  <a16:creationId xmlns:a16="http://schemas.microsoft.com/office/drawing/2014/main" id="{DD7CBF93-C753-49EF-8F97-B35E47C86BF3}"/>
                </a:ext>
              </a:extLst>
            </p:cNvPr>
            <p:cNvPicPr>
              <a:picLocks noChangeAspect="1"/>
            </p:cNvPicPr>
            <p:nvPr/>
          </p:nvPicPr>
          <p:blipFill>
            <a:blip r:embed="rId5"/>
            <a:stretch>
              <a:fillRect/>
            </a:stretch>
          </p:blipFill>
          <p:spPr>
            <a:xfrm>
              <a:off x="4490842" y="5486400"/>
              <a:ext cx="1366847" cy="821379"/>
            </a:xfrm>
            <a:prstGeom prst="rect">
              <a:avLst/>
            </a:prstGeom>
          </p:spPr>
        </p:pic>
        <p:pic>
          <p:nvPicPr>
            <p:cNvPr id="1026" name="Picture 2" descr="https://www.insp.mx/templates/insp2015/images/insp.png">
              <a:extLst>
                <a:ext uri="{FF2B5EF4-FFF2-40B4-BE49-F238E27FC236}">
                  <a16:creationId xmlns:a16="http://schemas.microsoft.com/office/drawing/2014/main" id="{E4FC0D8F-888F-4A53-A03E-BF2B181DD9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3000" y="6927939"/>
              <a:ext cx="1933422" cy="69786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Phfi.png">
              <a:extLst>
                <a:ext uri="{FF2B5EF4-FFF2-40B4-BE49-F238E27FC236}">
                  <a16:creationId xmlns:a16="http://schemas.microsoft.com/office/drawing/2014/main" id="{27C1FD47-32D2-405A-9CA6-13C2FF2364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0400" y="6963657"/>
              <a:ext cx="1545005" cy="66214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8" descr="University of Pretoria">
              <a:extLst>
                <a:ext uri="{FF2B5EF4-FFF2-40B4-BE49-F238E27FC236}">
                  <a16:creationId xmlns:a16="http://schemas.microsoft.com/office/drawing/2014/main" id="{14C38DC2-8CB7-433E-AF78-0B1CAE14FE5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6963657"/>
              <a:ext cx="2135396" cy="58115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Kenyatta University">
              <a:extLst>
                <a:ext uri="{FF2B5EF4-FFF2-40B4-BE49-F238E27FC236}">
                  <a16:creationId xmlns:a16="http://schemas.microsoft.com/office/drawing/2014/main" id="{00AF1459-CEBC-4B59-8BB5-6C2D930ADC2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38978" y="6504117"/>
              <a:ext cx="1933422" cy="37725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ome">
              <a:extLst>
                <a:ext uri="{FF2B5EF4-FFF2-40B4-BE49-F238E27FC236}">
                  <a16:creationId xmlns:a16="http://schemas.microsoft.com/office/drawing/2014/main" id="{1B778CB0-7E2F-4DE1-A4DD-4B8A6670070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38400" y="6371072"/>
              <a:ext cx="2852426" cy="65733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www.addiscontinental.edu.et/images/logo.png">
              <a:extLst>
                <a:ext uri="{FF2B5EF4-FFF2-40B4-BE49-F238E27FC236}">
                  <a16:creationId xmlns:a16="http://schemas.microsoft.com/office/drawing/2014/main" id="{4164BA65-5C32-4871-91EF-97609F3D049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086600" y="6974391"/>
              <a:ext cx="2511979" cy="548771"/>
            </a:xfrm>
            <a:prstGeom prst="rect">
              <a:avLst/>
            </a:prstGeom>
            <a:noFill/>
            <a:extLst>
              <a:ext uri="{909E8E84-426E-40DD-AFC4-6F175D3DCCD1}">
                <a14:hiddenFill xmlns:a14="http://schemas.microsoft.com/office/drawing/2010/main">
                  <a:solidFill>
                    <a:srgbClr val="FFFFFF"/>
                  </a:solidFill>
                </a14:hiddenFill>
              </a:ext>
            </a:extLst>
          </p:spPr>
        </p:pic>
      </p:grpSp>
      <p:pic>
        <p:nvPicPr>
          <p:cNvPr id="9" name="Picture 8">
            <a:extLst>
              <a:ext uri="{FF2B5EF4-FFF2-40B4-BE49-F238E27FC236}">
                <a16:creationId xmlns:a16="http://schemas.microsoft.com/office/drawing/2014/main" id="{D02C509B-2FD2-4ECD-B8DF-5330428B8D85}"/>
              </a:ext>
            </a:extLst>
          </p:cNvPr>
          <p:cNvPicPr>
            <a:picLocks noChangeAspect="1"/>
          </p:cNvPicPr>
          <p:nvPr/>
        </p:nvPicPr>
        <p:blipFill>
          <a:blip r:embed="rId12"/>
          <a:stretch>
            <a:fillRect/>
          </a:stretch>
        </p:blipFill>
        <p:spPr>
          <a:xfrm>
            <a:off x="5174265" y="1615416"/>
            <a:ext cx="4706520" cy="4499238"/>
          </a:xfrm>
          <a:prstGeom prst="rect">
            <a:avLst/>
          </a:prstGeom>
        </p:spPr>
      </p:pic>
    </p:spTree>
    <p:extLst>
      <p:ext uri="{BB962C8B-B14F-4D97-AF65-F5344CB8AC3E}">
        <p14:creationId xmlns:p14="http://schemas.microsoft.com/office/powerpoint/2010/main" val="2547022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a:xfrm>
            <a:off x="611769" y="457200"/>
            <a:ext cx="8674100" cy="1143000"/>
          </a:xfrm>
        </p:spPr>
        <p:txBody>
          <a:bodyPr/>
          <a:lstStyle/>
          <a:p>
            <a:r>
              <a:rPr lang="en-US" dirty="0"/>
              <a:t>Module 6: Session 2B</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611768" y="2895600"/>
            <a:ext cx="8610600" cy="4114800"/>
          </a:xfrm>
        </p:spPr>
        <p:txBody>
          <a:bodyPr/>
          <a:lstStyle/>
          <a:p>
            <a:pPr marL="640080" indent="-365760">
              <a:spcAft>
                <a:spcPts val="2400"/>
              </a:spcAft>
              <a:buClr>
                <a:srgbClr val="FF0000"/>
              </a:buClr>
              <a:buFont typeface="Wingdings" panose="05000000000000000000" pitchFamily="2" charset="2"/>
              <a:buChar char="§"/>
            </a:pPr>
            <a:r>
              <a:rPr lang="en-IN" sz="3000" spc="-40" dirty="0"/>
              <a:t>Outlines the important steps in writing impact evaluation proposals</a:t>
            </a:r>
          </a:p>
          <a:p>
            <a:pPr marL="640080" indent="-365760">
              <a:spcAft>
                <a:spcPts val="2400"/>
              </a:spcAft>
              <a:buClr>
                <a:srgbClr val="FF0000"/>
              </a:buClr>
              <a:buFont typeface="Wingdings" panose="05000000000000000000" pitchFamily="2" charset="2"/>
              <a:buChar char="§"/>
            </a:pPr>
            <a:r>
              <a:rPr lang="en-IN" sz="3000" spc="-40" dirty="0"/>
              <a:t>Outline of the proposal: Evaluation context; intervention &amp; TOC; evaluation question and design; policy process, alignment &amp; influence, etc.</a:t>
            </a:r>
          </a:p>
          <a:p>
            <a:pPr marL="640080" indent="-365760">
              <a:spcAft>
                <a:spcPts val="2400"/>
              </a:spcAft>
              <a:buClr>
                <a:srgbClr val="FF0000"/>
              </a:buClr>
              <a:buFont typeface="Wingdings" panose="05000000000000000000" pitchFamily="2" charset="2"/>
              <a:buChar char="§"/>
            </a:pPr>
            <a:r>
              <a:rPr lang="en-IN" sz="3000" spc="-40" dirty="0"/>
              <a:t>Standards for “good” evaluation</a:t>
            </a:r>
          </a:p>
          <a:p>
            <a:pPr marL="640080" indent="-365760">
              <a:spcAft>
                <a:spcPts val="2400"/>
              </a:spcAft>
              <a:buClr>
                <a:srgbClr val="FF0000"/>
              </a:buClr>
              <a:buFont typeface="Wingdings" panose="05000000000000000000" pitchFamily="2" charset="2"/>
              <a:buChar char="§"/>
            </a:pPr>
            <a:endParaRPr lang="en-US" sz="3000" dirty="0"/>
          </a:p>
          <a:p>
            <a:endParaRPr lang="en-US" sz="2400" dirty="0"/>
          </a:p>
        </p:txBody>
      </p:sp>
      <p:sp>
        <p:nvSpPr>
          <p:cNvPr id="4" name="Text Placeholder 3">
            <a:extLst>
              <a:ext uri="{FF2B5EF4-FFF2-40B4-BE49-F238E27FC236}">
                <a16:creationId xmlns:a16="http://schemas.microsoft.com/office/drawing/2014/main" id="{3EFFBA7C-C99B-46F1-A570-662FFDDBDBAA}"/>
              </a:ext>
            </a:extLst>
          </p:cNvPr>
          <p:cNvSpPr>
            <a:spLocks noGrp="1"/>
          </p:cNvSpPr>
          <p:nvPr>
            <p:ph type="body" sz="quarter" idx="11"/>
          </p:nvPr>
        </p:nvSpPr>
        <p:spPr>
          <a:xfrm>
            <a:off x="611768" y="1219200"/>
            <a:ext cx="8379831" cy="1066800"/>
          </a:xfrm>
        </p:spPr>
        <p:txBody>
          <a:bodyPr/>
          <a:lstStyle/>
          <a:p>
            <a:pPr>
              <a:lnSpc>
                <a:spcPts val="4600"/>
              </a:lnSpc>
            </a:pPr>
            <a:r>
              <a:rPr lang="en-US" b="1" dirty="0"/>
              <a:t>3ie framework for impact evaluation proposals</a:t>
            </a:r>
          </a:p>
        </p:txBody>
      </p:sp>
    </p:spTree>
    <p:extLst>
      <p:ext uri="{BB962C8B-B14F-4D97-AF65-F5344CB8AC3E}">
        <p14:creationId xmlns:p14="http://schemas.microsoft.com/office/powerpoint/2010/main" val="2855825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33400" y="2895600"/>
            <a:ext cx="9296400" cy="2590800"/>
          </a:xfrm>
        </p:spPr>
        <p:txBody>
          <a:bodyPr/>
          <a:lstStyle/>
          <a:p>
            <a:pPr marL="640080" indent="-365760">
              <a:spcAft>
                <a:spcPts val="2400"/>
              </a:spcAft>
              <a:buClr>
                <a:srgbClr val="FF0000"/>
              </a:buClr>
              <a:buFont typeface="Wingdings" panose="05000000000000000000" pitchFamily="2" charset="2"/>
              <a:buChar char="§"/>
            </a:pPr>
            <a:r>
              <a:rPr lang="en-IN" sz="3000" spc="-40" dirty="0"/>
              <a:t>The framework guides public health professionals in their use of program evaluation</a:t>
            </a:r>
          </a:p>
          <a:p>
            <a:pPr marL="640080" indent="-365760">
              <a:spcAft>
                <a:spcPts val="2400"/>
              </a:spcAft>
              <a:buClr>
                <a:srgbClr val="FF0000"/>
              </a:buClr>
              <a:buFont typeface="Wingdings" panose="05000000000000000000" pitchFamily="2" charset="2"/>
              <a:buChar char="§"/>
            </a:pPr>
            <a:r>
              <a:rPr lang="en-IN" sz="3000" spc="-40" dirty="0"/>
              <a:t>It is a practical, nonprescriptive tool, designed to summarize and organize essential elements of program evaluation</a:t>
            </a:r>
          </a:p>
          <a:p>
            <a:pPr marL="640080" indent="-365760">
              <a:spcAft>
                <a:spcPts val="2400"/>
              </a:spcAft>
              <a:buClr>
                <a:srgbClr val="FF0000"/>
              </a:buClr>
              <a:buFont typeface="Wingdings" panose="05000000000000000000" pitchFamily="2" charset="2"/>
              <a:buChar char="§"/>
            </a:pPr>
            <a:r>
              <a:rPr lang="en-IN" sz="3000" spc="-40" dirty="0"/>
              <a:t>The framework comprises steps in program evaluation practice and standards for effective program evaluation</a:t>
            </a:r>
            <a:endParaRPr lang="en-US" sz="3000" spc="-40" dirty="0"/>
          </a:p>
        </p:txBody>
      </p:sp>
      <p:sp>
        <p:nvSpPr>
          <p:cNvPr id="9" name="Text Placeholder 3">
            <a:extLst>
              <a:ext uri="{FF2B5EF4-FFF2-40B4-BE49-F238E27FC236}">
                <a16:creationId xmlns:a16="http://schemas.microsoft.com/office/drawing/2014/main" id="{E230CBEC-A98F-47F0-8408-6188B21336A9}"/>
              </a:ext>
            </a:extLst>
          </p:cNvPr>
          <p:cNvSpPr>
            <a:spLocks noGrp="1"/>
          </p:cNvSpPr>
          <p:nvPr>
            <p:ph type="body" sz="quarter" idx="11"/>
          </p:nvPr>
        </p:nvSpPr>
        <p:spPr>
          <a:xfrm>
            <a:off x="611768" y="1143000"/>
            <a:ext cx="8532232" cy="1371600"/>
          </a:xfrm>
        </p:spPr>
        <p:txBody>
          <a:bodyPr/>
          <a:lstStyle/>
          <a:p>
            <a:pPr>
              <a:lnSpc>
                <a:spcPts val="4800"/>
              </a:lnSpc>
            </a:pPr>
            <a:r>
              <a:rPr lang="en-IN" b="1" dirty="0"/>
              <a:t>CDC – framework for program evaluation in public health</a:t>
            </a:r>
          </a:p>
        </p:txBody>
      </p:sp>
      <p:sp>
        <p:nvSpPr>
          <p:cNvPr id="10" name="Title 1">
            <a:extLst>
              <a:ext uri="{FF2B5EF4-FFF2-40B4-BE49-F238E27FC236}">
                <a16:creationId xmlns:a16="http://schemas.microsoft.com/office/drawing/2014/main" id="{71BBFA18-BCB2-4BDB-9FA2-558A9A629324}"/>
              </a:ext>
            </a:extLst>
          </p:cNvPr>
          <p:cNvSpPr>
            <a:spLocks noGrp="1"/>
          </p:cNvSpPr>
          <p:nvPr>
            <p:ph type="title"/>
          </p:nvPr>
        </p:nvSpPr>
        <p:spPr>
          <a:xfrm>
            <a:off x="611769" y="457200"/>
            <a:ext cx="8674100" cy="776188"/>
          </a:xfrm>
        </p:spPr>
        <p:txBody>
          <a:bodyPr/>
          <a:lstStyle/>
          <a:p>
            <a:r>
              <a:rPr lang="en-US" dirty="0"/>
              <a:t>Module 6: Session 2B</a:t>
            </a:r>
          </a:p>
        </p:txBody>
      </p:sp>
    </p:spTree>
    <p:extLst>
      <p:ext uri="{BB962C8B-B14F-4D97-AF65-F5344CB8AC3E}">
        <p14:creationId xmlns:p14="http://schemas.microsoft.com/office/powerpoint/2010/main" val="42649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a:extLst>
              <a:ext uri="{FF2B5EF4-FFF2-40B4-BE49-F238E27FC236}">
                <a16:creationId xmlns:a16="http://schemas.microsoft.com/office/drawing/2014/main" id="{3EFFBA7C-C99B-46F1-A570-662FFDDBDBAA}"/>
              </a:ext>
            </a:extLst>
          </p:cNvPr>
          <p:cNvSpPr>
            <a:spLocks noGrp="1"/>
          </p:cNvSpPr>
          <p:nvPr>
            <p:ph type="body" sz="quarter" idx="11"/>
          </p:nvPr>
        </p:nvSpPr>
        <p:spPr>
          <a:xfrm>
            <a:off x="611768" y="1143000"/>
            <a:ext cx="8532232" cy="1371600"/>
          </a:xfrm>
        </p:spPr>
        <p:txBody>
          <a:bodyPr/>
          <a:lstStyle/>
          <a:p>
            <a:pPr>
              <a:lnSpc>
                <a:spcPts val="4800"/>
              </a:lnSpc>
            </a:pPr>
            <a:r>
              <a:rPr lang="en-IN" b="1" dirty="0"/>
              <a:t>CDC – framework for program evaluation in public health</a:t>
            </a:r>
          </a:p>
        </p:txBody>
      </p:sp>
      <p:sp>
        <p:nvSpPr>
          <p:cNvPr id="6" name="Title 1">
            <a:extLst>
              <a:ext uri="{FF2B5EF4-FFF2-40B4-BE49-F238E27FC236}">
                <a16:creationId xmlns:a16="http://schemas.microsoft.com/office/drawing/2014/main" id="{2E85560B-0935-49F2-AA83-34BE7ADDA727}"/>
              </a:ext>
            </a:extLst>
          </p:cNvPr>
          <p:cNvSpPr>
            <a:spLocks noGrp="1"/>
          </p:cNvSpPr>
          <p:nvPr>
            <p:ph type="title"/>
          </p:nvPr>
        </p:nvSpPr>
        <p:spPr>
          <a:xfrm>
            <a:off x="611769" y="457200"/>
            <a:ext cx="8674100" cy="776188"/>
          </a:xfrm>
        </p:spPr>
        <p:txBody>
          <a:bodyPr/>
          <a:lstStyle/>
          <a:p>
            <a:r>
              <a:rPr lang="en-US" dirty="0"/>
              <a:t>Module 6: Session 2B</a:t>
            </a:r>
          </a:p>
        </p:txBody>
      </p:sp>
      <p:sp>
        <p:nvSpPr>
          <p:cNvPr id="2" name="Text Placeholder 1"/>
          <p:cNvSpPr>
            <a:spLocks noGrp="1" noChangeArrowheads="1"/>
          </p:cNvSpPr>
          <p:nvPr>
            <p:ph type="body" sz="quarter" idx="10"/>
          </p:nvPr>
        </p:nvSpPr>
        <p:spPr bwMode="auto">
          <a:xfrm>
            <a:off x="762000" y="2667000"/>
            <a:ext cx="9144000" cy="498598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900"/>
              </a:spcAft>
              <a:buClrTx/>
              <a:buSzTx/>
              <a:buFontTx/>
              <a:buNone/>
              <a:tabLst/>
            </a:pPr>
            <a:r>
              <a:rPr lang="en-US" altLang="en-US" sz="3200" dirty="0"/>
              <a:t>The steps are as follows:</a:t>
            </a:r>
            <a:endParaRPr lang="en-US" altLang="en-US" dirty="0"/>
          </a:p>
          <a:p>
            <a:pPr marL="640080" marR="0" lvl="0" indent="-365760" algn="l" defTabSz="914400" rtl="0" eaLnBrk="0" fontAlgn="base" latinLnBrk="0" hangingPunct="0">
              <a:lnSpc>
                <a:spcPct val="100000"/>
              </a:lnSpc>
              <a:spcBef>
                <a:spcPct val="0"/>
              </a:spcBef>
              <a:spcAft>
                <a:spcPts val="900"/>
              </a:spcAft>
              <a:buClr>
                <a:srgbClr val="FF0000"/>
              </a:buClr>
              <a:buSzTx/>
              <a:buFont typeface="Wingdings" panose="05000000000000000000" pitchFamily="2" charset="2"/>
              <a:buChar char="§"/>
              <a:tabLst/>
            </a:pPr>
            <a:r>
              <a:rPr lang="en-US" altLang="en-US" dirty="0"/>
              <a:t>Step 1. Engage stakeholders</a:t>
            </a:r>
          </a:p>
          <a:p>
            <a:pPr marL="640080" marR="0" lvl="0" indent="-365760" algn="l" defTabSz="914400" rtl="0" eaLnBrk="0" fontAlgn="base" latinLnBrk="0" hangingPunct="0">
              <a:lnSpc>
                <a:spcPct val="100000"/>
              </a:lnSpc>
              <a:spcBef>
                <a:spcPct val="0"/>
              </a:spcBef>
              <a:spcAft>
                <a:spcPts val="900"/>
              </a:spcAft>
              <a:buClr>
                <a:srgbClr val="FF0000"/>
              </a:buClr>
              <a:buSzTx/>
              <a:buFont typeface="Wingdings" panose="05000000000000000000" pitchFamily="2" charset="2"/>
              <a:buChar char="§"/>
              <a:tabLst/>
            </a:pPr>
            <a:r>
              <a:rPr lang="en-US" altLang="en-US" dirty="0"/>
              <a:t>Step 2. Describe the program</a:t>
            </a:r>
          </a:p>
          <a:p>
            <a:pPr marL="640080" marR="0" lvl="0" indent="-365760" algn="l" defTabSz="914400" rtl="0" eaLnBrk="0" fontAlgn="base" latinLnBrk="0" hangingPunct="0">
              <a:lnSpc>
                <a:spcPct val="100000"/>
              </a:lnSpc>
              <a:spcBef>
                <a:spcPct val="0"/>
              </a:spcBef>
              <a:spcAft>
                <a:spcPts val="900"/>
              </a:spcAft>
              <a:buClr>
                <a:srgbClr val="FF0000"/>
              </a:buClr>
              <a:buSzTx/>
              <a:buFont typeface="Wingdings" panose="05000000000000000000" pitchFamily="2" charset="2"/>
              <a:buChar char="§"/>
              <a:tabLst/>
            </a:pPr>
            <a:r>
              <a:rPr lang="en-US" altLang="en-US" dirty="0"/>
              <a:t>Step 3. Focus the evaluation design</a:t>
            </a:r>
          </a:p>
          <a:p>
            <a:pPr marL="640080" marR="0" lvl="0" indent="-365760" algn="l" defTabSz="914400" rtl="0" eaLnBrk="0" fontAlgn="base" latinLnBrk="0" hangingPunct="0">
              <a:lnSpc>
                <a:spcPct val="100000"/>
              </a:lnSpc>
              <a:spcBef>
                <a:spcPct val="0"/>
              </a:spcBef>
              <a:spcAft>
                <a:spcPts val="900"/>
              </a:spcAft>
              <a:buClr>
                <a:srgbClr val="FF0000"/>
              </a:buClr>
              <a:buSzTx/>
              <a:buFont typeface="Wingdings" panose="05000000000000000000" pitchFamily="2" charset="2"/>
              <a:buChar char="§"/>
              <a:tabLst/>
            </a:pPr>
            <a:r>
              <a:rPr lang="en-US" altLang="en-US" dirty="0"/>
              <a:t>Step 4. Gather credible evidence</a:t>
            </a:r>
          </a:p>
          <a:p>
            <a:pPr marL="640080" marR="0" lvl="0" indent="-365760" algn="l" defTabSz="914400" rtl="0" eaLnBrk="0" fontAlgn="base" latinLnBrk="0" hangingPunct="0">
              <a:lnSpc>
                <a:spcPct val="100000"/>
              </a:lnSpc>
              <a:spcBef>
                <a:spcPct val="0"/>
              </a:spcBef>
              <a:spcAft>
                <a:spcPts val="900"/>
              </a:spcAft>
              <a:buClr>
                <a:srgbClr val="FF0000"/>
              </a:buClr>
              <a:buSzTx/>
              <a:buFont typeface="Wingdings" panose="05000000000000000000" pitchFamily="2" charset="2"/>
              <a:buChar char="§"/>
              <a:tabLst/>
            </a:pPr>
            <a:r>
              <a:rPr lang="en-US" altLang="en-US" dirty="0"/>
              <a:t>Step 5. Justify conclusions</a:t>
            </a:r>
          </a:p>
          <a:p>
            <a:pPr marL="640080" marR="0" lvl="0" indent="-365760" algn="l" defTabSz="914400" rtl="0" eaLnBrk="0" fontAlgn="base" latinLnBrk="0" hangingPunct="0">
              <a:lnSpc>
                <a:spcPct val="100000"/>
              </a:lnSpc>
              <a:spcBef>
                <a:spcPct val="0"/>
              </a:spcBef>
              <a:spcAft>
                <a:spcPts val="1200"/>
              </a:spcAft>
              <a:buClr>
                <a:srgbClr val="FF0000"/>
              </a:buClr>
              <a:buSzTx/>
              <a:buFont typeface="Wingdings" panose="05000000000000000000" pitchFamily="2" charset="2"/>
              <a:buChar char="§"/>
              <a:tabLst/>
            </a:pPr>
            <a:r>
              <a:rPr lang="en-US" altLang="en-US" dirty="0"/>
              <a:t>Step 6. Ensure use and share lessons learned</a:t>
            </a:r>
          </a:p>
          <a:p>
            <a:pPr lvl="0" algn="l" rtl="0" eaLnBrk="0" fontAlgn="base" hangingPunct="0">
              <a:spcBef>
                <a:spcPts val="1800"/>
              </a:spcBef>
              <a:spcAft>
                <a:spcPct val="0"/>
              </a:spcAft>
            </a:pPr>
            <a:r>
              <a:rPr lang="en-US" altLang="en-US" sz="2000" dirty="0"/>
              <a:t>Source: </a:t>
            </a:r>
            <a:r>
              <a:rPr lang="en-US" altLang="en-US" sz="2000" dirty="0">
                <a:solidFill>
                  <a:schemeClr val="tx2">
                    <a:lumMod val="75000"/>
                  </a:schemeClr>
                </a:solidFill>
                <a:hlinkClick r:id="rId3">
                  <a:extLst>
                    <a:ext uri="{A12FA001-AC4F-418D-AE19-62706E023703}">
                      <ahyp:hlinkClr xmlns:ahyp="http://schemas.microsoft.com/office/drawing/2018/hyperlinkcolor" val="tx"/>
                    </a:ext>
                  </a:extLst>
                </a:hlinkClick>
              </a:rPr>
              <a:t>https://www.cdc.gov/mmwr/preview/mmwrhtml/rr4811a1.htm</a:t>
            </a:r>
            <a:r>
              <a:rPr lang="en-US" altLang="en-US" sz="2000" dirty="0">
                <a:solidFill>
                  <a:schemeClr val="tx2">
                    <a:lumMod val="75000"/>
                  </a:schemeClr>
                </a:solidFill>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p>
        </p:txBody>
      </p:sp>
    </p:spTree>
    <p:extLst>
      <p:ext uri="{BB962C8B-B14F-4D97-AF65-F5344CB8AC3E}">
        <p14:creationId xmlns:p14="http://schemas.microsoft.com/office/powerpoint/2010/main" val="4261636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E99813EA-543A-418D-8412-2A2485ACDFE8}"/>
              </a:ext>
            </a:extLst>
          </p:cNvPr>
          <p:cNvSpPr/>
          <p:nvPr/>
        </p:nvSpPr>
        <p:spPr>
          <a:xfrm>
            <a:off x="0" y="2388246"/>
            <a:ext cx="10058400" cy="340295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p>
        </p:txBody>
      </p:sp>
      <p:sp>
        <p:nvSpPr>
          <p:cNvPr id="5" name="object 3"/>
          <p:cNvSpPr/>
          <p:nvPr/>
        </p:nvSpPr>
        <p:spPr>
          <a:xfrm>
            <a:off x="0" y="1094731"/>
            <a:ext cx="10058400" cy="129351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399244" y="1741488"/>
            <a:ext cx="9013361" cy="1410643"/>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Choosing an </a:t>
            </a:r>
          </a:p>
          <a:p>
            <a:pPr marL="12700">
              <a:lnSpc>
                <a:spcPts val="5480"/>
              </a:lnSpc>
            </a:pPr>
            <a:r>
              <a:rPr lang="en-US" sz="4400" spc="-100" dirty="0">
                <a:solidFill>
                  <a:schemeClr val="bg1"/>
                </a:solidFill>
                <a:latin typeface="Century Gothic" panose="020B0502020202020204" pitchFamily="34" charset="0"/>
                <a:cs typeface="Gill Sans MT"/>
              </a:rPr>
              <a:t>evaluation design </a:t>
            </a:r>
            <a:endParaRPr sz="4400" spc="-100" dirty="0">
              <a:solidFill>
                <a:schemeClr val="bg1"/>
              </a:solidFill>
              <a:latin typeface="Century Gothic" panose="020B0502020202020204" pitchFamily="34" charset="0"/>
              <a:cs typeface="Gill Sans MT"/>
            </a:endParaRPr>
          </a:p>
        </p:txBody>
      </p:sp>
    </p:spTree>
    <p:extLst>
      <p:ext uri="{BB962C8B-B14F-4D97-AF65-F5344CB8AC3E}">
        <p14:creationId xmlns:p14="http://schemas.microsoft.com/office/powerpoint/2010/main" val="4027338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a:xfrm>
            <a:off x="611769" y="457200"/>
            <a:ext cx="8674100" cy="762000"/>
          </a:xfrm>
        </p:spPr>
        <p:txBody>
          <a:bodyPr/>
          <a:lstStyle/>
          <a:p>
            <a:r>
              <a:rPr lang="en-US" dirty="0"/>
              <a:t>Module 6: Session 2B</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762000" y="1981200"/>
            <a:ext cx="9144000" cy="4953000"/>
          </a:xfrm>
        </p:spPr>
        <p:txBody>
          <a:bodyPr/>
          <a:lstStyle/>
          <a:p>
            <a:pPr>
              <a:spcAft>
                <a:spcPts val="1200"/>
              </a:spcAft>
            </a:pPr>
            <a:r>
              <a:rPr lang="en-US" altLang="en-US" sz="3200" b="1" dirty="0"/>
              <a:t>What do we want the evaluation </a:t>
            </a:r>
            <a:br>
              <a:rPr lang="en-US" altLang="en-US" sz="3200" b="1" dirty="0"/>
            </a:br>
            <a:r>
              <a:rPr lang="en-US" altLang="en-US" sz="3200" b="1" dirty="0"/>
              <a:t>to demonstrate? </a:t>
            </a:r>
            <a:endParaRPr lang="en-IN" sz="3200" b="1" dirty="0"/>
          </a:p>
          <a:p>
            <a:pPr marL="640080" lvl="1" indent="-365760">
              <a:spcAft>
                <a:spcPts val="1200"/>
              </a:spcAft>
              <a:buClr>
                <a:srgbClr val="FF0000"/>
              </a:buClr>
              <a:buSzPct val="100000"/>
              <a:buFont typeface="Wingdings" panose="05000000000000000000" pitchFamily="2" charset="2"/>
              <a:buChar char="§"/>
            </a:pPr>
            <a:r>
              <a:rPr lang="en-US" altLang="en-US" sz="2800" dirty="0"/>
              <a:t>Did the desired outcome occur? </a:t>
            </a:r>
          </a:p>
          <a:p>
            <a:pPr marL="640080" lvl="1" indent="-365760">
              <a:spcAft>
                <a:spcPts val="1200"/>
              </a:spcAft>
              <a:buClr>
                <a:srgbClr val="FF0000"/>
              </a:buClr>
              <a:buSzPct val="100000"/>
              <a:buFont typeface="Wingdings" panose="05000000000000000000" pitchFamily="2" charset="2"/>
              <a:buChar char="§"/>
            </a:pPr>
            <a:r>
              <a:rPr lang="en-US" altLang="en-US" sz="2800" dirty="0"/>
              <a:t>Did the new procedures/intervention/inputs make a difference? </a:t>
            </a:r>
          </a:p>
          <a:p>
            <a:pPr marL="640080" lvl="1" indent="-365760">
              <a:spcAft>
                <a:spcPts val="1200"/>
              </a:spcAft>
              <a:buClr>
                <a:srgbClr val="FF0000"/>
              </a:buClr>
              <a:buSzPct val="100000"/>
              <a:buFont typeface="Wingdings" panose="05000000000000000000" pitchFamily="2" charset="2"/>
              <a:buChar char="§"/>
            </a:pPr>
            <a:r>
              <a:rPr lang="en-US" altLang="en-US" sz="2800" dirty="0"/>
              <a:t>Can we attribute the outcome/change in outcome to the program/process/intervention?</a:t>
            </a:r>
            <a:endParaRPr lang="en-US" sz="2800" dirty="0"/>
          </a:p>
        </p:txBody>
      </p:sp>
      <p:sp>
        <p:nvSpPr>
          <p:cNvPr id="4" name="Text Placeholder 3">
            <a:extLst>
              <a:ext uri="{FF2B5EF4-FFF2-40B4-BE49-F238E27FC236}">
                <a16:creationId xmlns:a16="http://schemas.microsoft.com/office/drawing/2014/main" id="{3EFFBA7C-C99B-46F1-A570-662FFDDBDBAA}"/>
              </a:ext>
            </a:extLst>
          </p:cNvPr>
          <p:cNvSpPr>
            <a:spLocks noGrp="1"/>
          </p:cNvSpPr>
          <p:nvPr>
            <p:ph type="body" sz="quarter" idx="11"/>
          </p:nvPr>
        </p:nvSpPr>
        <p:spPr>
          <a:xfrm>
            <a:off x="611769" y="1066800"/>
            <a:ext cx="6629400" cy="762000"/>
          </a:xfrm>
        </p:spPr>
        <p:txBody>
          <a:bodyPr/>
          <a:lstStyle/>
          <a:p>
            <a:r>
              <a:rPr lang="en-US" dirty="0"/>
              <a:t>Evaluation designs</a:t>
            </a:r>
          </a:p>
        </p:txBody>
      </p:sp>
    </p:spTree>
    <p:extLst>
      <p:ext uri="{BB962C8B-B14F-4D97-AF65-F5344CB8AC3E}">
        <p14:creationId xmlns:p14="http://schemas.microsoft.com/office/powerpoint/2010/main" val="3384834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a:xfrm>
            <a:off x="611769" y="457200"/>
            <a:ext cx="8674100" cy="776188"/>
          </a:xfrm>
        </p:spPr>
        <p:txBody>
          <a:bodyPr/>
          <a:lstStyle/>
          <a:p>
            <a:r>
              <a:rPr lang="en-US" dirty="0"/>
              <a:t>Module 6: Session 2B</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685800" y="1828800"/>
            <a:ext cx="9144000" cy="4953000"/>
          </a:xfrm>
        </p:spPr>
        <p:txBody>
          <a:bodyPr/>
          <a:lstStyle/>
          <a:p>
            <a:pPr lvl="0">
              <a:spcAft>
                <a:spcPts val="1200"/>
              </a:spcAft>
            </a:pPr>
            <a:r>
              <a:rPr lang="en-US" sz="3200" b="1" dirty="0"/>
              <a:t>Deciding on an evaluation design:</a:t>
            </a:r>
          </a:p>
          <a:p>
            <a:pPr marL="640080" lvl="1" indent="-365760" algn="l">
              <a:spcAft>
                <a:spcPts val="1200"/>
              </a:spcAft>
              <a:buClr>
                <a:srgbClr val="FF0000"/>
              </a:buClr>
              <a:buSzPct val="100000"/>
              <a:buFont typeface="Wingdings" panose="05000000000000000000" pitchFamily="2" charset="2"/>
              <a:buChar char="§"/>
            </a:pPr>
            <a:r>
              <a:rPr lang="en-US" altLang="en-US" sz="2800" dirty="0"/>
              <a:t>Evaluation purpose</a:t>
            </a:r>
          </a:p>
          <a:p>
            <a:pPr marL="640080" lvl="1" indent="-365760" algn="l">
              <a:spcAft>
                <a:spcPts val="1200"/>
              </a:spcAft>
              <a:buClr>
                <a:srgbClr val="FF0000"/>
              </a:buClr>
              <a:buSzPct val="100000"/>
              <a:buFont typeface="Wingdings" panose="05000000000000000000" pitchFamily="2" charset="2"/>
              <a:buChar char="§"/>
            </a:pPr>
            <a:r>
              <a:rPr lang="en-US" altLang="en-US" sz="2800" dirty="0"/>
              <a:t>Maturity of program</a:t>
            </a:r>
          </a:p>
          <a:p>
            <a:pPr marL="640080" lvl="1" indent="-365760" algn="l">
              <a:spcAft>
                <a:spcPts val="1200"/>
              </a:spcAft>
              <a:buClr>
                <a:srgbClr val="FF0000"/>
              </a:buClr>
              <a:buSzPct val="100000"/>
              <a:buFont typeface="Wingdings" panose="05000000000000000000" pitchFamily="2" charset="2"/>
              <a:buChar char="§"/>
            </a:pPr>
            <a:r>
              <a:rPr lang="en-US" altLang="en-US" sz="2800" dirty="0"/>
              <a:t>Did the desired outcome occur?</a:t>
            </a:r>
          </a:p>
          <a:p>
            <a:pPr marL="640080" lvl="1" indent="-365760" algn="l">
              <a:spcAft>
                <a:spcPts val="1200"/>
              </a:spcAft>
              <a:buClr>
                <a:srgbClr val="FF0000"/>
              </a:buClr>
              <a:buSzPct val="100000"/>
              <a:buFont typeface="Wingdings" panose="05000000000000000000" pitchFamily="2" charset="2"/>
              <a:buChar char="§"/>
            </a:pPr>
            <a:r>
              <a:rPr lang="en-US" altLang="en-US" sz="2800" dirty="0"/>
              <a:t>Did the new procedures/intervention/inputs make a difference?</a:t>
            </a:r>
          </a:p>
          <a:p>
            <a:pPr marL="640080" lvl="1" indent="-365760" algn="l">
              <a:spcAft>
                <a:spcPts val="1200"/>
              </a:spcAft>
              <a:buClr>
                <a:srgbClr val="FF0000"/>
              </a:buClr>
              <a:buSzPct val="100000"/>
              <a:buFont typeface="Wingdings" panose="05000000000000000000" pitchFamily="2" charset="2"/>
              <a:buChar char="§"/>
            </a:pPr>
            <a:r>
              <a:rPr lang="en-US" altLang="en-US" sz="2800" dirty="0"/>
              <a:t>Can we attribute the outcome/change in outcome to the program/process/intervention?</a:t>
            </a:r>
            <a:endParaRPr lang="en-US" sz="2800" dirty="0"/>
          </a:p>
        </p:txBody>
      </p:sp>
    </p:spTree>
    <p:extLst>
      <p:ext uri="{BB962C8B-B14F-4D97-AF65-F5344CB8AC3E}">
        <p14:creationId xmlns:p14="http://schemas.microsoft.com/office/powerpoint/2010/main" val="41783703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p:txBody>
          <a:bodyPr/>
          <a:lstStyle/>
          <a:p>
            <a:r>
              <a:rPr lang="en-US" dirty="0"/>
              <a:t>Module 6: Session 2B</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304800" y="1509812"/>
            <a:ext cx="9601200" cy="5943600"/>
          </a:xfrm>
        </p:spPr>
        <p:txBody>
          <a:bodyPr/>
          <a:lstStyle/>
          <a:p>
            <a:pPr lvl="0" algn="l">
              <a:lnSpc>
                <a:spcPts val="3200"/>
              </a:lnSpc>
              <a:spcAft>
                <a:spcPts val="900"/>
              </a:spcAft>
            </a:pPr>
            <a:r>
              <a:rPr lang="en-US" altLang="en-US" sz="3200" b="1" spc="-40" dirty="0"/>
              <a:t>Deciding on an appropriate evaluation design:</a:t>
            </a:r>
            <a:endParaRPr lang="en-US" sz="3200" b="1" spc="-40" dirty="0"/>
          </a:p>
          <a:p>
            <a:pPr marL="640080" indent="-365760" algn="l">
              <a:lnSpc>
                <a:spcPts val="3200"/>
              </a:lnSpc>
              <a:spcAft>
                <a:spcPts val="600"/>
              </a:spcAft>
              <a:buClr>
                <a:srgbClr val="FF0000"/>
              </a:buClr>
              <a:buFont typeface="Wingdings" panose="05000000000000000000" pitchFamily="2" charset="2"/>
              <a:buChar char="§"/>
            </a:pPr>
            <a:r>
              <a:rPr lang="en-US" altLang="en-US" spc="-40" dirty="0"/>
              <a:t>How do you intend to use the results?</a:t>
            </a:r>
          </a:p>
          <a:p>
            <a:pPr marL="640080" indent="-365760" algn="l">
              <a:lnSpc>
                <a:spcPts val="3200"/>
              </a:lnSpc>
              <a:spcAft>
                <a:spcPts val="600"/>
              </a:spcAft>
              <a:buClr>
                <a:srgbClr val="FF0000"/>
              </a:buClr>
              <a:buFont typeface="Wingdings" panose="05000000000000000000" pitchFamily="2" charset="2"/>
              <a:buChar char="§"/>
            </a:pPr>
            <a:r>
              <a:rPr lang="en-US" altLang="en-US" spc="-40" dirty="0"/>
              <a:t>What do you want to measure (indicators)?</a:t>
            </a:r>
          </a:p>
          <a:p>
            <a:pPr marL="1188720" lvl="1" indent="-365760" algn="l">
              <a:lnSpc>
                <a:spcPts val="3200"/>
              </a:lnSpc>
              <a:spcAft>
                <a:spcPts val="600"/>
              </a:spcAft>
              <a:buClr>
                <a:srgbClr val="FF0000"/>
              </a:buClr>
              <a:buFont typeface="Arial" panose="020B0604020202020204" pitchFamily="34" charset="0"/>
              <a:buChar char="•"/>
            </a:pPr>
            <a:r>
              <a:rPr lang="en-US" altLang="en-US" sz="2600" spc="-40" dirty="0"/>
              <a:t>Provision, utilization, coverage, effectiveness, impact</a:t>
            </a:r>
          </a:p>
          <a:p>
            <a:pPr marL="640080" indent="-365760" algn="l">
              <a:lnSpc>
                <a:spcPts val="3200"/>
              </a:lnSpc>
              <a:spcAft>
                <a:spcPts val="600"/>
              </a:spcAft>
              <a:buClr>
                <a:srgbClr val="FF0000"/>
              </a:buClr>
              <a:buFont typeface="Wingdings" panose="05000000000000000000" pitchFamily="2" charset="2"/>
              <a:buChar char="§"/>
            </a:pPr>
            <a:r>
              <a:rPr lang="en-US" altLang="en-US" spc="-40" dirty="0"/>
              <a:t>How sure do you want to be (type of inference)?</a:t>
            </a:r>
          </a:p>
          <a:p>
            <a:pPr marL="1188720" lvl="1" indent="-365760" algn="l">
              <a:lnSpc>
                <a:spcPts val="3200"/>
              </a:lnSpc>
              <a:spcAft>
                <a:spcPts val="600"/>
              </a:spcAft>
              <a:buClr>
                <a:srgbClr val="FF0000"/>
              </a:buClr>
              <a:buFont typeface="Arial" panose="020B0604020202020204" pitchFamily="34" charset="0"/>
              <a:buChar char="•"/>
            </a:pPr>
            <a:r>
              <a:rPr lang="en-US" altLang="en-US" sz="2600" spc="-40" dirty="0"/>
              <a:t>What is the cost of making a mistake </a:t>
            </a:r>
            <a:br>
              <a:rPr lang="en-US" altLang="en-US" sz="2600" spc="-40" dirty="0"/>
            </a:br>
            <a:r>
              <a:rPr lang="en-US" altLang="en-US" sz="2600" spc="-40" dirty="0"/>
              <a:t>(low, medium, high)?</a:t>
            </a:r>
          </a:p>
          <a:p>
            <a:pPr marL="640080" indent="-365760" algn="l">
              <a:lnSpc>
                <a:spcPts val="3200"/>
              </a:lnSpc>
              <a:spcAft>
                <a:spcPts val="600"/>
              </a:spcAft>
              <a:buClr>
                <a:srgbClr val="FF0000"/>
              </a:buClr>
              <a:buFont typeface="Wingdings" panose="05000000000000000000" pitchFamily="2" charset="2"/>
              <a:buChar char="§"/>
            </a:pPr>
            <a:r>
              <a:rPr lang="en-US" altLang="en-US" spc="-40" dirty="0"/>
              <a:t>When do you need the results?</a:t>
            </a:r>
          </a:p>
          <a:p>
            <a:pPr marL="640080" indent="-365760" algn="l">
              <a:lnSpc>
                <a:spcPts val="3200"/>
              </a:lnSpc>
              <a:spcAft>
                <a:spcPts val="600"/>
              </a:spcAft>
              <a:buClr>
                <a:srgbClr val="FF0000"/>
              </a:buClr>
              <a:buFont typeface="Wingdings" panose="05000000000000000000" pitchFamily="2" charset="2"/>
              <a:buChar char="§"/>
            </a:pPr>
            <a:r>
              <a:rPr lang="en-US" altLang="en-US" spc="-40" dirty="0"/>
              <a:t>How much are you willing to pay?</a:t>
            </a:r>
          </a:p>
          <a:p>
            <a:pPr marL="640080" indent="-365760" algn="l">
              <a:lnSpc>
                <a:spcPts val="3200"/>
              </a:lnSpc>
              <a:spcAft>
                <a:spcPts val="600"/>
              </a:spcAft>
              <a:buClr>
                <a:srgbClr val="FF0000"/>
              </a:buClr>
              <a:buFont typeface="Wingdings" panose="05000000000000000000" pitchFamily="2" charset="2"/>
              <a:buChar char="§"/>
            </a:pPr>
            <a:r>
              <a:rPr lang="en-US" altLang="en-US" spc="-40" dirty="0"/>
              <a:t>Where in the program life cycle are you now?</a:t>
            </a:r>
          </a:p>
          <a:p>
            <a:pPr marL="640080" indent="-365760" algn="l">
              <a:lnSpc>
                <a:spcPts val="3200"/>
              </a:lnSpc>
              <a:spcAft>
                <a:spcPts val="600"/>
              </a:spcAft>
              <a:buClr>
                <a:srgbClr val="FF0000"/>
              </a:buClr>
              <a:buFont typeface="Wingdings" panose="05000000000000000000" pitchFamily="2" charset="2"/>
              <a:buChar char="§"/>
            </a:pPr>
            <a:r>
              <a:rPr lang="en-US" altLang="en-US" spc="-40" dirty="0"/>
              <a:t>Political/organizational environment</a:t>
            </a:r>
          </a:p>
          <a:p>
            <a:pPr marL="640080" indent="-365760" algn="l">
              <a:lnSpc>
                <a:spcPts val="3200"/>
              </a:lnSpc>
              <a:spcAft>
                <a:spcPts val="600"/>
              </a:spcAft>
              <a:buClr>
                <a:srgbClr val="FF0000"/>
              </a:buClr>
              <a:buFont typeface="Wingdings" panose="05000000000000000000" pitchFamily="2" charset="2"/>
              <a:buChar char="§"/>
            </a:pPr>
            <a:r>
              <a:rPr lang="en-US" altLang="en-US" spc="-40" dirty="0"/>
              <a:t>Stakeholder/evaluator values</a:t>
            </a:r>
          </a:p>
        </p:txBody>
      </p:sp>
    </p:spTree>
    <p:extLst>
      <p:ext uri="{BB962C8B-B14F-4D97-AF65-F5344CB8AC3E}">
        <p14:creationId xmlns:p14="http://schemas.microsoft.com/office/powerpoint/2010/main" val="2708018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a:xfrm>
            <a:off x="611769" y="457200"/>
            <a:ext cx="8674100" cy="838200"/>
          </a:xfrm>
        </p:spPr>
        <p:txBody>
          <a:bodyPr/>
          <a:lstStyle/>
          <a:p>
            <a:r>
              <a:rPr lang="en-US" dirty="0"/>
              <a:t>Module 6: Session 2B</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762000" y="1905000"/>
            <a:ext cx="9144000" cy="4724400"/>
          </a:xfrm>
        </p:spPr>
        <p:txBody>
          <a:bodyPr/>
          <a:lstStyle/>
          <a:p>
            <a:pPr>
              <a:spcAft>
                <a:spcPts val="600"/>
              </a:spcAft>
              <a:buSzPct val="110000"/>
              <a:defRPr/>
            </a:pPr>
            <a:r>
              <a:rPr lang="en-US" altLang="en-US" sz="3200" b="1" dirty="0"/>
              <a:t>Where in the program life cycle are we? </a:t>
            </a:r>
            <a:endParaRPr lang="en-US" sz="3200" b="1" dirty="0"/>
          </a:p>
          <a:p>
            <a:pPr marL="640080" indent="-365760">
              <a:buClr>
                <a:srgbClr val="FF0000"/>
              </a:buClr>
              <a:buSzPct val="100000"/>
              <a:buFont typeface="Wingdings" panose="05000000000000000000" pitchFamily="2" charset="2"/>
              <a:buChar char="§"/>
              <a:defRPr/>
            </a:pPr>
            <a:r>
              <a:rPr lang="en-US" dirty="0"/>
              <a:t>Ideal time to design evaluation is before program/new procedures have started </a:t>
            </a:r>
          </a:p>
          <a:p>
            <a:pPr marL="457200" indent="-457200">
              <a:spcBef>
                <a:spcPts val="1200"/>
              </a:spcBef>
              <a:spcAft>
                <a:spcPts val="600"/>
              </a:spcAft>
              <a:buSzPct val="110000"/>
              <a:defRPr/>
            </a:pPr>
            <a:r>
              <a:rPr lang="en-US" sz="3200" i="1" dirty="0">
                <a:solidFill>
                  <a:srgbClr val="FF0000"/>
                </a:solidFill>
              </a:rPr>
              <a:t>However, in reality:</a:t>
            </a:r>
          </a:p>
          <a:p>
            <a:pPr marL="640080" indent="-365760">
              <a:buClr>
                <a:srgbClr val="FF0000"/>
              </a:buClr>
              <a:buSzPct val="100000"/>
              <a:buFont typeface="Wingdings" panose="05000000000000000000" pitchFamily="2" charset="2"/>
              <a:buChar char="§"/>
              <a:defRPr/>
            </a:pPr>
            <a:r>
              <a:rPr lang="en-US" dirty="0"/>
              <a:t>Mid-cycle </a:t>
            </a:r>
          </a:p>
          <a:p>
            <a:pPr marL="640080" indent="-365760">
              <a:buClr>
                <a:srgbClr val="FF0000"/>
              </a:buClr>
              <a:buSzPct val="100000"/>
              <a:buFont typeface="Wingdings" panose="05000000000000000000" pitchFamily="2" charset="2"/>
              <a:buChar char="§"/>
              <a:defRPr/>
            </a:pPr>
            <a:r>
              <a:rPr lang="en-US" dirty="0"/>
              <a:t>End of cycle (retrospective evaluation)</a:t>
            </a:r>
            <a:endParaRPr lang="en-US" altLang="en-US" dirty="0"/>
          </a:p>
        </p:txBody>
      </p:sp>
    </p:spTree>
    <p:extLst>
      <p:ext uri="{BB962C8B-B14F-4D97-AF65-F5344CB8AC3E}">
        <p14:creationId xmlns:p14="http://schemas.microsoft.com/office/powerpoint/2010/main" val="1316138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p:txBody>
          <a:bodyPr/>
          <a:lstStyle/>
          <a:p>
            <a:r>
              <a:rPr lang="en-US" dirty="0"/>
              <a:t>Module 6: Session 2B</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609600" y="1295400"/>
            <a:ext cx="9370431" cy="5715000"/>
          </a:xfrm>
        </p:spPr>
        <p:txBody>
          <a:bodyPr/>
          <a:lstStyle/>
          <a:p>
            <a:pPr lvl="0">
              <a:spcAft>
                <a:spcPts val="900"/>
              </a:spcAft>
            </a:pPr>
            <a:r>
              <a:rPr lang="en-US" altLang="en-US" sz="3200" b="1" spc="-40" dirty="0">
                <a:solidFill>
                  <a:srgbClr val="301739"/>
                </a:solidFill>
              </a:rPr>
              <a:t>Types of evaluation designs:</a:t>
            </a:r>
            <a:endParaRPr lang="en-US" sz="3200" b="1" spc="-40" dirty="0">
              <a:solidFill>
                <a:srgbClr val="301739"/>
              </a:solidFill>
            </a:endParaRPr>
          </a:p>
          <a:p>
            <a:pPr marL="640080" indent="-365760">
              <a:lnSpc>
                <a:spcPct val="90000"/>
              </a:lnSpc>
              <a:spcAft>
                <a:spcPts val="300"/>
              </a:spcAft>
              <a:buClr>
                <a:srgbClr val="FF0000"/>
              </a:buClr>
              <a:buFont typeface="Wingdings" panose="05000000000000000000" pitchFamily="2" charset="2"/>
              <a:buChar char="§"/>
            </a:pPr>
            <a:r>
              <a:rPr lang="en-US" altLang="en-US" spc="-40" dirty="0"/>
              <a:t>Experimental</a:t>
            </a:r>
          </a:p>
          <a:p>
            <a:pPr marL="1188720" lvl="1" indent="-365760">
              <a:lnSpc>
                <a:spcPct val="90000"/>
              </a:lnSpc>
              <a:buClr>
                <a:srgbClr val="FF0000"/>
              </a:buClr>
              <a:buFont typeface="Arial" panose="020B0604020202020204" pitchFamily="34" charset="0"/>
              <a:buChar char="•"/>
            </a:pPr>
            <a:r>
              <a:rPr lang="en-US" altLang="en-US" sz="2600" spc="-40" dirty="0"/>
              <a:t>Strongest for demonstrating causality; </a:t>
            </a:r>
            <a:br>
              <a:rPr lang="en-US" altLang="en-US" sz="2600" spc="-40" dirty="0"/>
            </a:br>
            <a:r>
              <a:rPr lang="en-US" altLang="en-US" sz="2600" spc="-40" dirty="0"/>
              <a:t>most expensive</a:t>
            </a:r>
          </a:p>
          <a:p>
            <a:pPr marL="640080" indent="-365760">
              <a:lnSpc>
                <a:spcPct val="90000"/>
              </a:lnSpc>
              <a:spcBef>
                <a:spcPts val="600"/>
              </a:spcBef>
              <a:spcAft>
                <a:spcPts val="300"/>
              </a:spcAft>
              <a:buClr>
                <a:srgbClr val="FF0000"/>
              </a:buClr>
              <a:buFont typeface="Wingdings" panose="05000000000000000000" pitchFamily="2" charset="2"/>
              <a:buChar char="§"/>
            </a:pPr>
            <a:r>
              <a:rPr lang="en-US" altLang="en-US" spc="-40" dirty="0"/>
              <a:t>Quasi-experimental</a:t>
            </a:r>
          </a:p>
          <a:p>
            <a:pPr marL="1188720" lvl="1" indent="-365760">
              <a:buClr>
                <a:srgbClr val="FF0000"/>
              </a:buClr>
              <a:buFont typeface="Arial" panose="020B0604020202020204" pitchFamily="34" charset="0"/>
              <a:buChar char="•"/>
            </a:pPr>
            <a:r>
              <a:rPr lang="en-US" altLang="en-US" sz="2600" spc="-40" dirty="0"/>
              <a:t>Weaker for demonstrating causality; less expensive</a:t>
            </a:r>
          </a:p>
          <a:p>
            <a:pPr marL="640080" indent="-365760">
              <a:lnSpc>
                <a:spcPct val="90000"/>
              </a:lnSpc>
              <a:spcBef>
                <a:spcPts val="600"/>
              </a:spcBef>
              <a:spcAft>
                <a:spcPts val="300"/>
              </a:spcAft>
              <a:buClr>
                <a:srgbClr val="FF0000"/>
              </a:buClr>
              <a:buFont typeface="Wingdings" panose="05000000000000000000" pitchFamily="2" charset="2"/>
              <a:buChar char="§"/>
            </a:pPr>
            <a:r>
              <a:rPr lang="en-US" altLang="en-US" spc="-40" dirty="0"/>
              <a:t>Non-experimental</a:t>
            </a:r>
          </a:p>
          <a:p>
            <a:pPr marL="1188720" lvl="1" indent="-365760">
              <a:lnSpc>
                <a:spcPct val="90000"/>
              </a:lnSpc>
              <a:buClr>
                <a:srgbClr val="FF0000"/>
              </a:buClr>
              <a:buFont typeface="Arial" panose="020B0604020202020204" pitchFamily="34" charset="0"/>
              <a:buChar char="•"/>
            </a:pPr>
            <a:r>
              <a:rPr lang="en-US" altLang="en-US" sz="2600" spc="-40" dirty="0"/>
              <a:t>Weakest for demonstrating causality; </a:t>
            </a:r>
            <a:br>
              <a:rPr lang="en-US" altLang="en-US" sz="2600" spc="-40" dirty="0"/>
            </a:br>
            <a:r>
              <a:rPr lang="en-US" altLang="en-US" sz="2600" spc="-40" dirty="0"/>
              <a:t>least expensive</a:t>
            </a:r>
          </a:p>
          <a:p>
            <a:pPr>
              <a:spcBef>
                <a:spcPts val="900"/>
              </a:spcBef>
              <a:spcAft>
                <a:spcPts val="600"/>
              </a:spcAft>
              <a:buSzPct val="110000"/>
              <a:defRPr/>
            </a:pPr>
            <a:r>
              <a:rPr lang="en-US" sz="3000" spc="-40" dirty="0"/>
              <a:t>Ideal time to design evaluation is before program/</a:t>
            </a:r>
            <a:br>
              <a:rPr lang="en-US" sz="3000" spc="-40" dirty="0"/>
            </a:br>
            <a:r>
              <a:rPr lang="en-US" sz="3000" spc="-40" dirty="0"/>
              <a:t>new procedures have started, </a:t>
            </a:r>
            <a:r>
              <a:rPr lang="en-US" sz="3000" spc="-40" dirty="0">
                <a:solidFill>
                  <a:srgbClr val="FF0000"/>
                </a:solidFill>
              </a:rPr>
              <a:t>however, in reality:</a:t>
            </a:r>
          </a:p>
          <a:p>
            <a:pPr marL="640080" indent="-365760">
              <a:buClr>
                <a:srgbClr val="FF0000"/>
              </a:buClr>
              <a:buSzPct val="110000"/>
              <a:buFont typeface="Wingdings" panose="05000000000000000000" pitchFamily="2" charset="2"/>
              <a:buChar char="§"/>
              <a:defRPr/>
            </a:pPr>
            <a:r>
              <a:rPr lang="en-US" spc="-40" dirty="0"/>
              <a:t>Mid-cycle </a:t>
            </a:r>
          </a:p>
          <a:p>
            <a:pPr marL="640080" indent="-365760">
              <a:buClr>
                <a:srgbClr val="FF0000"/>
              </a:buClr>
              <a:buSzPct val="110000"/>
              <a:buFont typeface="Wingdings" panose="05000000000000000000" pitchFamily="2" charset="2"/>
              <a:buChar char="§"/>
              <a:defRPr/>
            </a:pPr>
            <a:r>
              <a:rPr lang="en-US" spc="-40" dirty="0"/>
              <a:t>End of cycle (retrospective evaluation)</a:t>
            </a:r>
            <a:endParaRPr lang="en-US" altLang="en-US" spc="-40" dirty="0"/>
          </a:p>
        </p:txBody>
      </p:sp>
    </p:spTree>
    <p:extLst>
      <p:ext uri="{BB962C8B-B14F-4D97-AF65-F5344CB8AC3E}">
        <p14:creationId xmlns:p14="http://schemas.microsoft.com/office/powerpoint/2010/main" val="41937030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a:xfrm>
            <a:off x="611769" y="443012"/>
            <a:ext cx="8674100" cy="852388"/>
          </a:xfrm>
        </p:spPr>
        <p:txBody>
          <a:bodyPr/>
          <a:lstStyle/>
          <a:p>
            <a:r>
              <a:rPr lang="en-US" sz="4400" dirty="0"/>
              <a:t>Summary Features of Different </a:t>
            </a:r>
            <a:r>
              <a:rPr lang="en-US" sz="4000" b="0" dirty="0">
                <a:solidFill>
                  <a:srgbClr val="301739"/>
                </a:solidFill>
              </a:rPr>
              <a:t>Study designs</a:t>
            </a:r>
            <a:endParaRPr lang="en-US" sz="4400" b="0" dirty="0">
              <a:solidFill>
                <a:srgbClr val="301739"/>
              </a:solidFill>
            </a:endParaRPr>
          </a:p>
        </p:txBody>
      </p:sp>
      <p:graphicFrame>
        <p:nvGraphicFramePr>
          <p:cNvPr id="9" name="Group 3">
            <a:extLst>
              <a:ext uri="{FF2B5EF4-FFF2-40B4-BE49-F238E27FC236}">
                <a16:creationId xmlns:a16="http://schemas.microsoft.com/office/drawing/2014/main" id="{155AD230-BB94-432E-A4BF-2D575E8D66C2}"/>
              </a:ext>
            </a:extLst>
          </p:cNvPr>
          <p:cNvGraphicFramePr>
            <a:graphicFrameLocks/>
          </p:cNvGraphicFramePr>
          <p:nvPr>
            <p:extLst>
              <p:ext uri="{D42A27DB-BD31-4B8C-83A1-F6EECF244321}">
                <p14:modId xmlns:p14="http://schemas.microsoft.com/office/powerpoint/2010/main" val="3658976677"/>
              </p:ext>
            </p:extLst>
          </p:nvPr>
        </p:nvGraphicFramePr>
        <p:xfrm>
          <a:off x="116999" y="2057400"/>
          <a:ext cx="9824402" cy="4190596"/>
        </p:xfrm>
        <a:graphic>
          <a:graphicData uri="http://schemas.openxmlformats.org/drawingml/2006/table">
            <a:tbl>
              <a:tblPr>
                <a:tableStyleId>{8A107856-5554-42FB-B03E-39F5DBC370BA}</a:tableStyleId>
              </a:tblPr>
              <a:tblGrid>
                <a:gridCol w="2867876">
                  <a:extLst>
                    <a:ext uri="{9D8B030D-6E8A-4147-A177-3AD203B41FA5}">
                      <a16:colId xmlns:a16="http://schemas.microsoft.com/office/drawing/2014/main" val="20000"/>
                    </a:ext>
                  </a:extLst>
                </a:gridCol>
                <a:gridCol w="3492125">
                  <a:extLst>
                    <a:ext uri="{9D8B030D-6E8A-4147-A177-3AD203B41FA5}">
                      <a16:colId xmlns:a16="http://schemas.microsoft.com/office/drawing/2014/main" val="20001"/>
                    </a:ext>
                  </a:extLst>
                </a:gridCol>
                <a:gridCol w="3464401">
                  <a:extLst>
                    <a:ext uri="{9D8B030D-6E8A-4147-A177-3AD203B41FA5}">
                      <a16:colId xmlns:a16="http://schemas.microsoft.com/office/drawing/2014/main" val="20002"/>
                    </a:ext>
                  </a:extLst>
                </a:gridCol>
              </a:tblGrid>
              <a:tr h="44624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u="none" strike="noStrike" cap="none" normalizeH="0" baseline="0" dirty="0">
                          <a:ln>
                            <a:noFill/>
                          </a:ln>
                          <a:effectLst/>
                          <a:latin typeface="Century Gothic" panose="020B0502020202020204" pitchFamily="34" charset="0"/>
                        </a:rPr>
                        <a:t>True experiment</a:t>
                      </a:r>
                      <a:endParaRPr kumimoji="0" lang="en-US" sz="2400" b="0" i="0" u="none" strike="noStrike" cap="none" normalizeH="0" baseline="0" dirty="0">
                        <a:ln>
                          <a:noFill/>
                        </a:ln>
                        <a:solidFill>
                          <a:schemeClr val="tx1"/>
                        </a:solidFill>
                        <a:effectLst/>
                        <a:latin typeface="Century Gothic" panose="020B0502020202020204" pitchFamily="34" charset="0"/>
                      </a:endParaRPr>
                    </a:p>
                  </a:txBody>
                  <a:tcPr marL="100455" marR="100455" marT="50361" marB="50361" horzOverflow="overflow">
                    <a:solidFill>
                      <a:schemeClr val="accent2">
                        <a:lumMod val="40000"/>
                        <a:lumOff val="60000"/>
                      </a:schemeClr>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u="none" strike="noStrike" cap="none" normalizeH="0" baseline="0" dirty="0">
                          <a:ln>
                            <a:noFill/>
                          </a:ln>
                          <a:effectLst/>
                          <a:latin typeface="Century Gothic" panose="020B0502020202020204" pitchFamily="34" charset="0"/>
                        </a:rPr>
                        <a:t>Quasi-experimental</a:t>
                      </a:r>
                      <a:endParaRPr kumimoji="0" lang="en-US" sz="2400" b="0" i="0" u="none" strike="noStrike" cap="none" normalizeH="0" baseline="0" dirty="0">
                        <a:ln>
                          <a:noFill/>
                        </a:ln>
                        <a:solidFill>
                          <a:schemeClr val="tx1"/>
                        </a:solidFill>
                        <a:effectLst/>
                        <a:latin typeface="Century Gothic" panose="020B0502020202020204" pitchFamily="34" charset="0"/>
                      </a:endParaRPr>
                    </a:p>
                  </a:txBody>
                  <a:tcPr marL="100455" marR="100455" marT="50361" marB="50361" horzOverflow="overflow">
                    <a:solidFill>
                      <a:schemeClr val="accent2">
                        <a:lumMod val="40000"/>
                        <a:lumOff val="60000"/>
                      </a:schemeClr>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u="none" strike="noStrike" cap="none" normalizeH="0" baseline="0" dirty="0">
                          <a:ln>
                            <a:noFill/>
                          </a:ln>
                          <a:effectLst/>
                          <a:latin typeface="Century Gothic" panose="020B0502020202020204" pitchFamily="34" charset="0"/>
                        </a:rPr>
                        <a:t>Non-experimental</a:t>
                      </a:r>
                      <a:endParaRPr kumimoji="0" lang="en-US" sz="2400" b="0" i="0" u="none" strike="noStrike" cap="none" normalizeH="0" baseline="0" dirty="0">
                        <a:ln>
                          <a:noFill/>
                        </a:ln>
                        <a:solidFill>
                          <a:schemeClr val="tx1"/>
                        </a:solidFill>
                        <a:effectLst/>
                        <a:latin typeface="Century Gothic" panose="020B0502020202020204" pitchFamily="34" charset="0"/>
                      </a:endParaRPr>
                    </a:p>
                  </a:txBody>
                  <a:tcPr marL="100455" marR="100455" marT="50361" marB="50361" horzOverflow="overflow">
                    <a:solidFill>
                      <a:schemeClr val="accent2">
                        <a:lumMod val="40000"/>
                        <a:lumOff val="60000"/>
                      </a:schemeClr>
                    </a:solidFill>
                  </a:tcPr>
                </a:tc>
                <a:extLst>
                  <a:ext uri="{0D108BD9-81ED-4DB2-BD59-A6C34878D82A}">
                    <a16:rowId xmlns:a16="http://schemas.microsoft.com/office/drawing/2014/main" val="10000"/>
                  </a:ext>
                </a:extLst>
              </a:tr>
              <a:tr h="3724114">
                <a:tc>
                  <a:txBody>
                    <a:bodyPr/>
                    <a:lstStyle/>
                    <a:p>
                      <a:pPr marL="0" marR="0" lvl="0" indent="0" algn="l" defTabSz="914400" rtl="0" eaLnBrk="0" fontAlgn="base" latinLnBrk="0" hangingPunct="0">
                        <a:lnSpc>
                          <a:spcPts val="2600"/>
                        </a:lnSpc>
                        <a:spcBef>
                          <a:spcPts val="0"/>
                        </a:spcBef>
                        <a:spcAft>
                          <a:spcPts val="0"/>
                        </a:spcAft>
                        <a:buClrTx/>
                        <a:buSzTx/>
                        <a:buFontTx/>
                        <a:buNone/>
                        <a:tabLst/>
                      </a:pPr>
                      <a:r>
                        <a:rPr kumimoji="0" lang="en-US" sz="2400" u="none" strike="noStrike" cap="none" normalizeH="0" baseline="0" dirty="0">
                          <a:ln>
                            <a:noFill/>
                          </a:ln>
                          <a:effectLst/>
                          <a:latin typeface="Century Gothic" panose="020B0502020202020204" pitchFamily="34" charset="0"/>
                        </a:rPr>
                        <a:t>Partial coverage/ new programs</a:t>
                      </a:r>
                    </a:p>
                    <a:p>
                      <a:pPr marL="0" marR="0" lvl="0" indent="0" algn="l" defTabSz="914400" rtl="0" eaLnBrk="0" fontAlgn="base" latinLnBrk="0" hangingPunct="0">
                        <a:lnSpc>
                          <a:spcPts val="2600"/>
                        </a:lnSpc>
                        <a:spcBef>
                          <a:spcPts val="0"/>
                        </a:spcBef>
                        <a:spcAft>
                          <a:spcPts val="0"/>
                        </a:spcAft>
                        <a:buClrTx/>
                        <a:buSzTx/>
                        <a:buFontTx/>
                        <a:buNone/>
                        <a:tabLst/>
                      </a:pPr>
                      <a:endParaRPr kumimoji="0" lang="en-US" sz="2400" u="none" strike="noStrike" cap="none" normalizeH="0" baseline="0" dirty="0">
                        <a:ln>
                          <a:noFill/>
                        </a:ln>
                        <a:effectLst/>
                        <a:latin typeface="Century Gothic" panose="020B0502020202020204" pitchFamily="34" charset="0"/>
                      </a:endParaRPr>
                    </a:p>
                    <a:p>
                      <a:pPr marL="0" marR="0" lvl="0" indent="0" algn="l" defTabSz="914400" rtl="0" eaLnBrk="0" fontAlgn="base" latinLnBrk="0" hangingPunct="0">
                        <a:lnSpc>
                          <a:spcPts val="2600"/>
                        </a:lnSpc>
                        <a:spcBef>
                          <a:spcPts val="0"/>
                        </a:spcBef>
                        <a:spcAft>
                          <a:spcPts val="0"/>
                        </a:spcAft>
                        <a:buClrTx/>
                        <a:buSzTx/>
                        <a:buFontTx/>
                        <a:buNone/>
                        <a:tabLst/>
                      </a:pPr>
                      <a:r>
                        <a:rPr kumimoji="0" lang="en-US" sz="2400" u="none" strike="noStrike" cap="none" normalizeH="0" baseline="0" dirty="0">
                          <a:ln>
                            <a:noFill/>
                          </a:ln>
                          <a:effectLst/>
                          <a:latin typeface="Century Gothic" panose="020B0502020202020204" pitchFamily="34" charset="0"/>
                        </a:rPr>
                        <a:t>Control group</a:t>
                      </a:r>
                    </a:p>
                    <a:p>
                      <a:pPr marL="0" marR="0" lvl="0" indent="0" algn="l" defTabSz="914400" rtl="0" eaLnBrk="0" fontAlgn="base" latinLnBrk="0" hangingPunct="0">
                        <a:lnSpc>
                          <a:spcPts val="2600"/>
                        </a:lnSpc>
                        <a:spcBef>
                          <a:spcPts val="0"/>
                        </a:spcBef>
                        <a:spcAft>
                          <a:spcPts val="0"/>
                        </a:spcAft>
                        <a:buClrTx/>
                        <a:buSzTx/>
                        <a:buFontTx/>
                        <a:buNone/>
                        <a:tabLst/>
                      </a:pPr>
                      <a:endParaRPr kumimoji="0" lang="en-US" sz="2400" u="none" strike="noStrike" cap="none" normalizeH="0" baseline="0" dirty="0">
                        <a:ln>
                          <a:noFill/>
                        </a:ln>
                        <a:effectLst/>
                        <a:latin typeface="Century Gothic" panose="020B0502020202020204" pitchFamily="34" charset="0"/>
                      </a:endParaRPr>
                    </a:p>
                    <a:p>
                      <a:pPr marL="0" marR="0" lvl="0" indent="0" algn="l" defTabSz="914400" rtl="0" eaLnBrk="0" fontAlgn="base" latinLnBrk="0" hangingPunct="0">
                        <a:lnSpc>
                          <a:spcPts val="2600"/>
                        </a:lnSpc>
                        <a:spcBef>
                          <a:spcPts val="0"/>
                        </a:spcBef>
                        <a:spcAft>
                          <a:spcPts val="0"/>
                        </a:spcAft>
                        <a:buClrTx/>
                        <a:buSzTx/>
                        <a:buFontTx/>
                        <a:buNone/>
                        <a:tabLst/>
                      </a:pPr>
                      <a:r>
                        <a:rPr kumimoji="0" lang="en-US" sz="2400" u="none" strike="noStrike" cap="none" normalizeH="0" baseline="0" dirty="0">
                          <a:ln>
                            <a:noFill/>
                          </a:ln>
                          <a:effectLst/>
                          <a:latin typeface="Century Gothic" panose="020B0502020202020204" pitchFamily="34" charset="0"/>
                        </a:rPr>
                        <a:t>Strongest design</a:t>
                      </a:r>
                    </a:p>
                    <a:p>
                      <a:pPr marL="0" marR="0" lvl="0" indent="0" algn="l" defTabSz="914400" rtl="0" eaLnBrk="0" fontAlgn="base" latinLnBrk="0" hangingPunct="0">
                        <a:lnSpc>
                          <a:spcPts val="2600"/>
                        </a:lnSpc>
                        <a:spcBef>
                          <a:spcPts val="0"/>
                        </a:spcBef>
                        <a:spcAft>
                          <a:spcPts val="0"/>
                        </a:spcAft>
                        <a:buClrTx/>
                        <a:buSzTx/>
                        <a:buFontTx/>
                        <a:buNone/>
                        <a:tabLst/>
                      </a:pPr>
                      <a:endParaRPr kumimoji="0" lang="en-US" sz="2400" u="none" strike="noStrike" cap="none" normalizeH="0" baseline="0" dirty="0">
                        <a:ln>
                          <a:noFill/>
                        </a:ln>
                        <a:effectLst/>
                        <a:latin typeface="Century Gothic" panose="020B0502020202020204" pitchFamily="34" charset="0"/>
                      </a:endParaRPr>
                    </a:p>
                    <a:p>
                      <a:pPr marL="0" marR="0" lvl="0" indent="0" algn="l" defTabSz="914400" rtl="0" eaLnBrk="0" fontAlgn="base" latinLnBrk="0" hangingPunct="0">
                        <a:lnSpc>
                          <a:spcPts val="2600"/>
                        </a:lnSpc>
                        <a:spcBef>
                          <a:spcPts val="0"/>
                        </a:spcBef>
                        <a:spcAft>
                          <a:spcPts val="0"/>
                        </a:spcAft>
                        <a:buClrTx/>
                        <a:buSzTx/>
                        <a:buFontTx/>
                        <a:buNone/>
                        <a:tabLst/>
                      </a:pPr>
                      <a:endParaRPr kumimoji="0" lang="en-US" sz="2400" u="none" strike="noStrike" cap="none" normalizeH="0" baseline="0" dirty="0">
                        <a:ln>
                          <a:noFill/>
                        </a:ln>
                        <a:effectLst/>
                        <a:latin typeface="Century Gothic" panose="020B0502020202020204" pitchFamily="34" charset="0"/>
                      </a:endParaRPr>
                    </a:p>
                    <a:p>
                      <a:pPr marL="0" marR="0" lvl="0" indent="0" algn="l" defTabSz="914400" rtl="0" eaLnBrk="0" fontAlgn="base" latinLnBrk="0" hangingPunct="0">
                        <a:lnSpc>
                          <a:spcPts val="2600"/>
                        </a:lnSpc>
                        <a:spcBef>
                          <a:spcPts val="0"/>
                        </a:spcBef>
                        <a:spcAft>
                          <a:spcPts val="0"/>
                        </a:spcAft>
                        <a:buClrTx/>
                        <a:buSzTx/>
                        <a:buFontTx/>
                        <a:buNone/>
                        <a:tabLst/>
                      </a:pPr>
                      <a:r>
                        <a:rPr kumimoji="0" lang="en-US" sz="2400" u="none" strike="noStrike" cap="none" normalizeH="0" baseline="0" dirty="0">
                          <a:ln>
                            <a:noFill/>
                          </a:ln>
                          <a:effectLst/>
                          <a:latin typeface="Century Gothic" panose="020B0502020202020204" pitchFamily="34" charset="0"/>
                        </a:rPr>
                        <a:t>Most expensive</a:t>
                      </a:r>
                    </a:p>
                    <a:p>
                      <a:pPr marL="0" marR="0" lvl="0" indent="0" algn="l" defTabSz="914400" rtl="0" eaLnBrk="0" fontAlgn="base" latinLnBrk="0" hangingPunct="0">
                        <a:lnSpc>
                          <a:spcPts val="2600"/>
                        </a:lnSpc>
                        <a:spcBef>
                          <a:spcPct val="20000"/>
                        </a:spcBef>
                        <a:spcAft>
                          <a:spcPts val="0"/>
                        </a:spcAft>
                        <a:buClrTx/>
                        <a:buSzTx/>
                        <a:buFontTx/>
                        <a:buNone/>
                        <a:tabLst/>
                      </a:pPr>
                      <a:endParaRPr kumimoji="0" lang="en-US" sz="2400" b="0" i="0" u="none" strike="noStrike" cap="none" normalizeH="0" baseline="0" dirty="0">
                        <a:ln>
                          <a:noFill/>
                        </a:ln>
                        <a:solidFill>
                          <a:schemeClr val="tx1"/>
                        </a:solidFill>
                        <a:effectLst/>
                        <a:latin typeface="Century Gothic" panose="020B0502020202020204" pitchFamily="34" charset="0"/>
                      </a:endParaRPr>
                    </a:p>
                  </a:txBody>
                  <a:tcPr marL="100455" marR="100455" marT="50361" marB="50361" horzOverflow="overflow"/>
                </a:tc>
                <a:tc>
                  <a:txBody>
                    <a:bodyPr/>
                    <a:lstStyle/>
                    <a:p>
                      <a:pPr marL="0" marR="0" lvl="0" indent="0" algn="l" defTabSz="914400" rtl="0" eaLnBrk="0" fontAlgn="base" latinLnBrk="0" hangingPunct="0">
                        <a:lnSpc>
                          <a:spcPts val="2600"/>
                        </a:lnSpc>
                        <a:spcBef>
                          <a:spcPts val="0"/>
                        </a:spcBef>
                        <a:spcAft>
                          <a:spcPts val="0"/>
                        </a:spcAft>
                        <a:buClrTx/>
                        <a:buSzTx/>
                        <a:buFontTx/>
                        <a:buNone/>
                        <a:tabLst/>
                      </a:pPr>
                      <a:r>
                        <a:rPr kumimoji="0" lang="en-US" sz="2400" u="none" strike="noStrike" cap="none" normalizeH="0" baseline="0" dirty="0">
                          <a:ln>
                            <a:noFill/>
                          </a:ln>
                          <a:effectLst/>
                          <a:latin typeface="Century Gothic" panose="020B0502020202020204" pitchFamily="34" charset="0"/>
                        </a:rPr>
                        <a:t>Partial coverage/</a:t>
                      </a:r>
                      <a:br>
                        <a:rPr kumimoji="0" lang="en-US" sz="2400" u="none" strike="noStrike" cap="none" normalizeH="0" baseline="0" dirty="0">
                          <a:ln>
                            <a:noFill/>
                          </a:ln>
                          <a:effectLst/>
                          <a:latin typeface="Century Gothic" panose="020B0502020202020204" pitchFamily="34" charset="0"/>
                        </a:rPr>
                      </a:br>
                      <a:r>
                        <a:rPr kumimoji="0" lang="en-US" sz="2400" u="none" strike="noStrike" cap="none" normalizeH="0" baseline="0" dirty="0">
                          <a:ln>
                            <a:noFill/>
                          </a:ln>
                          <a:effectLst/>
                          <a:latin typeface="Century Gothic" panose="020B0502020202020204" pitchFamily="34" charset="0"/>
                        </a:rPr>
                        <a:t>new programs</a:t>
                      </a:r>
                    </a:p>
                    <a:p>
                      <a:pPr marL="0" marR="0" lvl="0" indent="0" algn="l" defTabSz="914400" rtl="0" eaLnBrk="0" fontAlgn="base" latinLnBrk="0" hangingPunct="0">
                        <a:lnSpc>
                          <a:spcPts val="2600"/>
                        </a:lnSpc>
                        <a:spcBef>
                          <a:spcPts val="0"/>
                        </a:spcBef>
                        <a:spcAft>
                          <a:spcPts val="0"/>
                        </a:spcAft>
                        <a:buClrTx/>
                        <a:buSzTx/>
                        <a:buFontTx/>
                        <a:buNone/>
                        <a:tabLst/>
                      </a:pPr>
                      <a:endParaRPr kumimoji="0" lang="en-US" sz="2400" u="none" strike="noStrike" cap="none" normalizeH="0" baseline="0" dirty="0">
                        <a:ln>
                          <a:noFill/>
                        </a:ln>
                        <a:effectLst/>
                        <a:latin typeface="Century Gothic" panose="020B0502020202020204" pitchFamily="34" charset="0"/>
                      </a:endParaRPr>
                    </a:p>
                    <a:p>
                      <a:pPr marL="0" marR="0" lvl="0" indent="0" algn="l" defTabSz="914400" rtl="0" eaLnBrk="0" fontAlgn="base" latinLnBrk="0" hangingPunct="0">
                        <a:lnSpc>
                          <a:spcPts val="2600"/>
                        </a:lnSpc>
                        <a:spcBef>
                          <a:spcPts val="0"/>
                        </a:spcBef>
                        <a:spcAft>
                          <a:spcPts val="0"/>
                        </a:spcAft>
                        <a:buClrTx/>
                        <a:buSzTx/>
                        <a:buFontTx/>
                        <a:buNone/>
                        <a:tabLst/>
                      </a:pPr>
                      <a:r>
                        <a:rPr kumimoji="0" lang="en-US" sz="2400" u="none" strike="noStrike" cap="none" normalizeH="0" baseline="0" dirty="0">
                          <a:ln>
                            <a:noFill/>
                          </a:ln>
                          <a:effectLst/>
                          <a:latin typeface="Century Gothic" panose="020B0502020202020204" pitchFamily="34" charset="0"/>
                        </a:rPr>
                        <a:t>Comparison group</a:t>
                      </a:r>
                    </a:p>
                    <a:p>
                      <a:pPr marL="0" marR="0" lvl="0" indent="0" algn="l" defTabSz="914400" rtl="0" eaLnBrk="0" fontAlgn="base" latinLnBrk="0" hangingPunct="0">
                        <a:lnSpc>
                          <a:spcPts val="2600"/>
                        </a:lnSpc>
                        <a:spcBef>
                          <a:spcPts val="0"/>
                        </a:spcBef>
                        <a:spcAft>
                          <a:spcPts val="0"/>
                        </a:spcAft>
                        <a:buClrTx/>
                        <a:buSzTx/>
                        <a:buFontTx/>
                        <a:buNone/>
                        <a:tabLst/>
                      </a:pPr>
                      <a:endParaRPr kumimoji="0" lang="en-US" sz="2400" u="none" strike="noStrike" cap="none" normalizeH="0" baseline="0" dirty="0">
                        <a:ln>
                          <a:noFill/>
                        </a:ln>
                        <a:effectLst/>
                        <a:latin typeface="Century Gothic" panose="020B0502020202020204" pitchFamily="34" charset="0"/>
                      </a:endParaRPr>
                    </a:p>
                    <a:p>
                      <a:pPr marL="0" marR="0" lvl="0" indent="0" algn="l" defTabSz="914400" rtl="0" eaLnBrk="0" fontAlgn="base" latinLnBrk="0" hangingPunct="0">
                        <a:lnSpc>
                          <a:spcPts val="2600"/>
                        </a:lnSpc>
                        <a:spcBef>
                          <a:spcPts val="0"/>
                        </a:spcBef>
                        <a:spcAft>
                          <a:spcPts val="0"/>
                        </a:spcAft>
                        <a:buClrTx/>
                        <a:buSzTx/>
                        <a:buFontTx/>
                        <a:buNone/>
                        <a:tabLst/>
                      </a:pPr>
                      <a:r>
                        <a:rPr kumimoji="0" lang="en-US" sz="2400" u="none" strike="noStrike" cap="none" normalizeH="0" baseline="0" dirty="0">
                          <a:ln>
                            <a:noFill/>
                          </a:ln>
                          <a:effectLst/>
                          <a:latin typeface="Century Gothic" panose="020B0502020202020204" pitchFamily="34" charset="0"/>
                        </a:rPr>
                        <a:t>Weaker than experimental design</a:t>
                      </a:r>
                    </a:p>
                    <a:p>
                      <a:pPr marL="0" marR="0" lvl="0" indent="0" algn="l" defTabSz="914400" rtl="0" eaLnBrk="0" fontAlgn="base" latinLnBrk="0" hangingPunct="0">
                        <a:lnSpc>
                          <a:spcPts val="2600"/>
                        </a:lnSpc>
                        <a:spcBef>
                          <a:spcPts val="0"/>
                        </a:spcBef>
                        <a:spcAft>
                          <a:spcPts val="0"/>
                        </a:spcAft>
                        <a:buClrTx/>
                        <a:buSzTx/>
                        <a:buFontTx/>
                        <a:buNone/>
                        <a:tabLst/>
                      </a:pPr>
                      <a:endParaRPr kumimoji="0" lang="en-US" sz="2400" u="none" strike="noStrike" cap="none" normalizeH="0" baseline="0" dirty="0">
                        <a:ln>
                          <a:noFill/>
                        </a:ln>
                        <a:effectLst/>
                        <a:latin typeface="Century Gothic" panose="020B0502020202020204" pitchFamily="34" charset="0"/>
                      </a:endParaRPr>
                    </a:p>
                    <a:p>
                      <a:pPr marL="0" marR="0" lvl="0" indent="0" algn="l" defTabSz="914400" rtl="0" eaLnBrk="0" fontAlgn="base" latinLnBrk="0" hangingPunct="0">
                        <a:lnSpc>
                          <a:spcPts val="2600"/>
                        </a:lnSpc>
                        <a:spcBef>
                          <a:spcPts val="0"/>
                        </a:spcBef>
                        <a:spcAft>
                          <a:spcPts val="0"/>
                        </a:spcAft>
                        <a:buClrTx/>
                        <a:buSzTx/>
                        <a:buFontTx/>
                        <a:buNone/>
                        <a:tabLst/>
                      </a:pPr>
                      <a:r>
                        <a:rPr kumimoji="0" lang="en-US" sz="2400" u="none" strike="noStrike" cap="none" normalizeH="0" baseline="0" dirty="0">
                          <a:ln>
                            <a:noFill/>
                          </a:ln>
                          <a:effectLst/>
                          <a:latin typeface="Century Gothic" panose="020B0502020202020204" pitchFamily="34" charset="0"/>
                        </a:rPr>
                        <a:t>Less expensive</a:t>
                      </a:r>
                    </a:p>
                    <a:p>
                      <a:pPr marL="0" marR="0" lvl="0" indent="0" algn="l" defTabSz="914400" rtl="0" eaLnBrk="0" fontAlgn="base" latinLnBrk="0" hangingPunct="0">
                        <a:lnSpc>
                          <a:spcPts val="2600"/>
                        </a:lnSpc>
                        <a:spcBef>
                          <a:spcPct val="20000"/>
                        </a:spcBef>
                        <a:spcAft>
                          <a:spcPts val="0"/>
                        </a:spcAft>
                        <a:buClrTx/>
                        <a:buSzTx/>
                        <a:buFontTx/>
                        <a:buNone/>
                        <a:tabLst/>
                      </a:pPr>
                      <a:endParaRPr kumimoji="0" lang="en-US" sz="2400" b="0" i="0" u="none" strike="noStrike" cap="none" normalizeH="0" baseline="0" dirty="0">
                        <a:ln>
                          <a:noFill/>
                        </a:ln>
                        <a:solidFill>
                          <a:schemeClr val="tx1"/>
                        </a:solidFill>
                        <a:effectLst/>
                        <a:latin typeface="Century Gothic" panose="020B0502020202020204" pitchFamily="34" charset="0"/>
                      </a:endParaRPr>
                    </a:p>
                  </a:txBody>
                  <a:tcPr marL="100455" marR="100455" marT="50361" marB="50361" horzOverflow="overflow"/>
                </a:tc>
                <a:tc>
                  <a:txBody>
                    <a:bodyPr/>
                    <a:lstStyle/>
                    <a:p>
                      <a:pPr marL="0" marR="0" lvl="0" indent="0" algn="l" defTabSz="914400" rtl="0" eaLnBrk="0" fontAlgn="base" latinLnBrk="0" hangingPunct="0">
                        <a:lnSpc>
                          <a:spcPts val="2600"/>
                        </a:lnSpc>
                        <a:spcBef>
                          <a:spcPts val="0"/>
                        </a:spcBef>
                        <a:spcAft>
                          <a:spcPts val="0"/>
                        </a:spcAft>
                        <a:buClrTx/>
                        <a:buSzTx/>
                        <a:buFontTx/>
                        <a:buNone/>
                        <a:tabLst/>
                      </a:pPr>
                      <a:r>
                        <a:rPr kumimoji="0" lang="en-US" sz="2400" u="none" strike="noStrike" cap="none" normalizeH="0" baseline="0" dirty="0">
                          <a:ln>
                            <a:noFill/>
                          </a:ln>
                          <a:effectLst/>
                          <a:latin typeface="Century Gothic" panose="020B0502020202020204" pitchFamily="34" charset="0"/>
                        </a:rPr>
                        <a:t>Full coverage programs</a:t>
                      </a:r>
                    </a:p>
                    <a:p>
                      <a:pPr marL="0" marR="0" lvl="0" indent="0" algn="l" defTabSz="914400" rtl="0" eaLnBrk="0" fontAlgn="base" latinLnBrk="0" hangingPunct="0">
                        <a:lnSpc>
                          <a:spcPts val="2600"/>
                        </a:lnSpc>
                        <a:spcBef>
                          <a:spcPts val="2400"/>
                        </a:spcBef>
                        <a:spcAft>
                          <a:spcPts val="0"/>
                        </a:spcAft>
                        <a:buClrTx/>
                        <a:buSzTx/>
                        <a:buFontTx/>
                        <a:buNone/>
                        <a:tabLst/>
                      </a:pPr>
                      <a:r>
                        <a:rPr kumimoji="0" lang="en-US" sz="2400" u="none" strike="noStrike" cap="none" normalizeH="0" baseline="0" dirty="0">
                          <a:ln>
                            <a:noFill/>
                          </a:ln>
                          <a:effectLst/>
                          <a:latin typeface="Century Gothic" panose="020B0502020202020204" pitchFamily="34" charset="0"/>
                        </a:rPr>
                        <a:t>--</a:t>
                      </a:r>
                    </a:p>
                    <a:p>
                      <a:pPr marL="0" marR="0" lvl="0" indent="0" algn="l" defTabSz="914400" rtl="0" eaLnBrk="0" fontAlgn="base" latinLnBrk="0" hangingPunct="0">
                        <a:lnSpc>
                          <a:spcPts val="2600"/>
                        </a:lnSpc>
                        <a:spcBef>
                          <a:spcPts val="0"/>
                        </a:spcBef>
                        <a:spcAft>
                          <a:spcPts val="0"/>
                        </a:spcAft>
                        <a:buClrTx/>
                        <a:buSzTx/>
                        <a:buFontTx/>
                        <a:buNone/>
                        <a:tabLst/>
                      </a:pPr>
                      <a:br>
                        <a:rPr kumimoji="0" lang="en-US" sz="2400" u="none" strike="noStrike" cap="none" normalizeH="0" baseline="0" dirty="0">
                          <a:ln>
                            <a:noFill/>
                          </a:ln>
                          <a:effectLst/>
                          <a:latin typeface="Century Gothic" panose="020B0502020202020204" pitchFamily="34" charset="0"/>
                        </a:rPr>
                      </a:br>
                      <a:r>
                        <a:rPr kumimoji="0" lang="en-US" sz="2400" u="none" strike="noStrike" cap="none" normalizeH="0" baseline="0" dirty="0">
                          <a:ln>
                            <a:noFill/>
                          </a:ln>
                          <a:effectLst/>
                          <a:latin typeface="Century Gothic" panose="020B0502020202020204" pitchFamily="34" charset="0"/>
                        </a:rPr>
                        <a:t>Weakest design</a:t>
                      </a:r>
                    </a:p>
                    <a:p>
                      <a:pPr marL="0" marR="0" lvl="0" indent="0" algn="l" defTabSz="914400" rtl="0" eaLnBrk="0" fontAlgn="base" latinLnBrk="0" hangingPunct="0">
                        <a:lnSpc>
                          <a:spcPts val="2600"/>
                        </a:lnSpc>
                        <a:spcBef>
                          <a:spcPts val="0"/>
                        </a:spcBef>
                        <a:spcAft>
                          <a:spcPts val="0"/>
                        </a:spcAft>
                        <a:buClrTx/>
                        <a:buSzTx/>
                        <a:buFontTx/>
                        <a:buNone/>
                        <a:tabLst/>
                      </a:pPr>
                      <a:endParaRPr kumimoji="0" lang="en-US" sz="2400" u="none" strike="noStrike" cap="none" normalizeH="0" baseline="0" dirty="0">
                        <a:ln>
                          <a:noFill/>
                        </a:ln>
                        <a:effectLst/>
                        <a:latin typeface="Century Gothic" panose="020B0502020202020204" pitchFamily="34" charset="0"/>
                      </a:endParaRPr>
                    </a:p>
                    <a:p>
                      <a:pPr marL="0" marR="0" lvl="0" indent="0" algn="l" defTabSz="914400" rtl="0" eaLnBrk="0" fontAlgn="base" latinLnBrk="0" hangingPunct="0">
                        <a:lnSpc>
                          <a:spcPts val="2600"/>
                        </a:lnSpc>
                        <a:spcBef>
                          <a:spcPts val="0"/>
                        </a:spcBef>
                        <a:spcAft>
                          <a:spcPts val="0"/>
                        </a:spcAft>
                        <a:buClrTx/>
                        <a:buSzTx/>
                        <a:buFontTx/>
                        <a:buNone/>
                        <a:tabLst/>
                      </a:pPr>
                      <a:endParaRPr kumimoji="0" lang="en-US" sz="2400" u="none" strike="noStrike" cap="none" normalizeH="0" baseline="0" dirty="0">
                        <a:ln>
                          <a:noFill/>
                        </a:ln>
                        <a:effectLst/>
                        <a:latin typeface="Century Gothic" panose="020B0502020202020204" pitchFamily="34" charset="0"/>
                      </a:endParaRPr>
                    </a:p>
                    <a:p>
                      <a:pPr marL="0" marR="0" lvl="0" indent="0" algn="l" defTabSz="914400" rtl="0" eaLnBrk="0" fontAlgn="base" latinLnBrk="0" hangingPunct="0">
                        <a:lnSpc>
                          <a:spcPts val="2600"/>
                        </a:lnSpc>
                        <a:spcBef>
                          <a:spcPts val="0"/>
                        </a:spcBef>
                        <a:spcAft>
                          <a:spcPts val="0"/>
                        </a:spcAft>
                        <a:buClrTx/>
                        <a:buSzTx/>
                        <a:buFontTx/>
                        <a:buNone/>
                        <a:tabLst/>
                      </a:pPr>
                      <a:r>
                        <a:rPr kumimoji="0" lang="en-US" sz="2400" u="none" strike="noStrike" cap="none" normalizeH="0" baseline="0" dirty="0">
                          <a:ln>
                            <a:noFill/>
                          </a:ln>
                          <a:effectLst/>
                          <a:latin typeface="Century Gothic" panose="020B0502020202020204" pitchFamily="34" charset="0"/>
                        </a:rPr>
                        <a:t>Least expensive</a:t>
                      </a:r>
                      <a:endParaRPr kumimoji="0" lang="en-US" sz="2400" b="0" i="0" u="none" strike="noStrike" cap="none" normalizeH="0" baseline="0" dirty="0">
                        <a:ln>
                          <a:noFill/>
                        </a:ln>
                        <a:solidFill>
                          <a:schemeClr val="tx1"/>
                        </a:solidFill>
                        <a:effectLst/>
                        <a:latin typeface="Century Gothic" panose="020B0502020202020204" pitchFamily="34" charset="0"/>
                      </a:endParaRPr>
                    </a:p>
                  </a:txBody>
                  <a:tcPr marL="100455" marR="100455" marT="50361" marB="50361" horzOverflow="overflow"/>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579237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a:xfrm>
            <a:off x="611769" y="457200"/>
            <a:ext cx="8674100" cy="1143000"/>
          </a:xfrm>
        </p:spPr>
        <p:txBody>
          <a:bodyPr/>
          <a:lstStyle/>
          <a:p>
            <a:r>
              <a:rPr lang="en-US" dirty="0"/>
              <a:t>Module 6</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795919" y="2162175"/>
            <a:ext cx="8305800" cy="4841189"/>
          </a:xfrm>
        </p:spPr>
        <p:txBody>
          <a:bodyPr/>
          <a:lstStyle/>
          <a:p>
            <a:pPr>
              <a:spcAft>
                <a:spcPts val="900"/>
              </a:spcAft>
            </a:pPr>
            <a:r>
              <a:rPr lang="en-US" sz="2600" b="1" dirty="0"/>
              <a:t>At the end of the module, students will be able to:</a:t>
            </a:r>
          </a:p>
          <a:p>
            <a:pPr marL="640080" lvl="0" indent="-365760">
              <a:spcAft>
                <a:spcPts val="600"/>
              </a:spcAft>
              <a:buFont typeface="+mj-lt"/>
              <a:buAutoNum type="arabicPeriod"/>
            </a:pPr>
            <a:r>
              <a:rPr lang="en-US" sz="2400" dirty="0"/>
              <a:t>Identify data sources to analyze program performance and track program outcomes</a:t>
            </a:r>
          </a:p>
          <a:p>
            <a:pPr marL="640080" lvl="0" indent="-365760">
              <a:spcAft>
                <a:spcPts val="600"/>
              </a:spcAft>
              <a:buFont typeface="+mj-lt"/>
              <a:buAutoNum type="arabicPeriod"/>
            </a:pPr>
            <a:r>
              <a:rPr lang="en-US" sz="2400" dirty="0"/>
              <a:t>Illustrate the use of qualitative and quantitative data to assess program performance</a:t>
            </a:r>
          </a:p>
          <a:p>
            <a:pPr marL="640080" lvl="0" indent="-365760">
              <a:spcAft>
                <a:spcPts val="1800"/>
              </a:spcAft>
              <a:buFont typeface="+mj-lt"/>
              <a:buAutoNum type="arabicPeriod"/>
            </a:pPr>
            <a:r>
              <a:rPr lang="en-US" sz="2400" dirty="0"/>
              <a:t>Track program results and compare actual performance versus goals</a:t>
            </a:r>
          </a:p>
          <a:p>
            <a:pPr>
              <a:spcAft>
                <a:spcPts val="900"/>
              </a:spcAft>
            </a:pPr>
            <a:r>
              <a:rPr lang="en-US" sz="2600" b="1" dirty="0"/>
              <a:t>Sessions:</a:t>
            </a:r>
          </a:p>
          <a:p>
            <a:pPr marL="640080" indent="-365760">
              <a:spcAft>
                <a:spcPts val="600"/>
              </a:spcAft>
              <a:buClr>
                <a:srgbClr val="FF0000"/>
              </a:buClr>
              <a:buFont typeface="Wingdings" panose="05000000000000000000" pitchFamily="2" charset="2"/>
              <a:buChar char="§"/>
            </a:pPr>
            <a:r>
              <a:rPr lang="en-US" sz="2400" b="1" dirty="0"/>
              <a:t>Session 1. </a:t>
            </a:r>
            <a:r>
              <a:rPr lang="en-US" sz="2400" dirty="0"/>
              <a:t>Developing performance monitoring plans/M&amp;E plans (3 hours)</a:t>
            </a:r>
          </a:p>
          <a:p>
            <a:pPr marL="640080" indent="-365760">
              <a:spcAft>
                <a:spcPts val="600"/>
              </a:spcAft>
              <a:buClr>
                <a:srgbClr val="FF0000"/>
              </a:buClr>
              <a:buFont typeface="Wingdings" panose="05000000000000000000" pitchFamily="2" charset="2"/>
              <a:buChar char="§"/>
            </a:pPr>
            <a:r>
              <a:rPr lang="en-US" sz="2400" b="1" dirty="0"/>
              <a:t>Session 2A. </a:t>
            </a:r>
            <a:r>
              <a:rPr lang="en-US" sz="2400" dirty="0"/>
              <a:t>Tracking results/changes (3 hours)</a:t>
            </a:r>
          </a:p>
          <a:p>
            <a:pPr marL="640080" indent="-365760">
              <a:buClr>
                <a:srgbClr val="FF0000"/>
              </a:buClr>
              <a:buFont typeface="Wingdings" panose="05000000000000000000" pitchFamily="2" charset="2"/>
              <a:buChar char="§"/>
            </a:pPr>
            <a:r>
              <a:rPr lang="en-US" sz="2400" b="1" dirty="0"/>
              <a:t>Session 2B. </a:t>
            </a:r>
            <a:r>
              <a:rPr lang="en-US" sz="2400" dirty="0"/>
              <a:t>Appraising results (4 hours)</a:t>
            </a:r>
          </a:p>
          <a:p>
            <a:endParaRPr lang="en-US" sz="2400" dirty="0"/>
          </a:p>
        </p:txBody>
      </p:sp>
      <p:sp>
        <p:nvSpPr>
          <p:cNvPr id="4" name="Text Placeholder 3">
            <a:extLst>
              <a:ext uri="{FF2B5EF4-FFF2-40B4-BE49-F238E27FC236}">
                <a16:creationId xmlns:a16="http://schemas.microsoft.com/office/drawing/2014/main" id="{3EFFBA7C-C99B-46F1-A570-662FFDDBDBAA}"/>
              </a:ext>
            </a:extLst>
          </p:cNvPr>
          <p:cNvSpPr>
            <a:spLocks noGrp="1"/>
          </p:cNvSpPr>
          <p:nvPr>
            <p:ph type="body" sz="quarter" idx="11"/>
          </p:nvPr>
        </p:nvSpPr>
        <p:spPr>
          <a:xfrm>
            <a:off x="611768" y="1143000"/>
            <a:ext cx="9065631" cy="1066800"/>
          </a:xfrm>
        </p:spPr>
        <p:txBody>
          <a:bodyPr/>
          <a:lstStyle/>
          <a:p>
            <a:r>
              <a:rPr lang="en-US" spc="-100" dirty="0"/>
              <a:t>Learning objectives and sessions</a:t>
            </a:r>
          </a:p>
        </p:txBody>
      </p:sp>
    </p:spTree>
    <p:extLst>
      <p:ext uri="{BB962C8B-B14F-4D97-AF65-F5344CB8AC3E}">
        <p14:creationId xmlns:p14="http://schemas.microsoft.com/office/powerpoint/2010/main" val="4224108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a:xfrm>
            <a:off x="611769" y="443012"/>
            <a:ext cx="8674100" cy="852388"/>
          </a:xfrm>
        </p:spPr>
        <p:txBody>
          <a:bodyPr/>
          <a:lstStyle/>
          <a:p>
            <a:r>
              <a:rPr lang="en-US" dirty="0"/>
              <a:t>Module 6: Session 2B</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914400" y="2667000"/>
            <a:ext cx="9067800" cy="3886200"/>
          </a:xfrm>
        </p:spPr>
        <p:txBody>
          <a:bodyPr/>
          <a:lstStyle/>
          <a:p>
            <a:pPr marL="457200" indent="-365760">
              <a:spcAft>
                <a:spcPts val="1200"/>
              </a:spcAft>
              <a:buClr>
                <a:srgbClr val="FF0000"/>
              </a:buClr>
              <a:buFont typeface="Wingdings" panose="05000000000000000000" pitchFamily="2" charset="2"/>
              <a:buChar char="§"/>
            </a:pPr>
            <a:r>
              <a:rPr lang="en-US" altLang="en-US" dirty="0"/>
              <a:t>Is there a need for collecting new data? If so, </a:t>
            </a:r>
            <a:br>
              <a:rPr lang="en-US" altLang="en-US" dirty="0"/>
            </a:br>
            <a:r>
              <a:rPr lang="en-US" altLang="en-US" dirty="0"/>
              <a:t>at what level?</a:t>
            </a:r>
          </a:p>
          <a:p>
            <a:pPr marL="457200" indent="-365760">
              <a:spcAft>
                <a:spcPts val="1200"/>
              </a:spcAft>
              <a:buClr>
                <a:srgbClr val="FF0000"/>
              </a:buClr>
              <a:buFont typeface="Wingdings" panose="05000000000000000000" pitchFamily="2" charset="2"/>
              <a:buChar char="§"/>
            </a:pPr>
            <a:r>
              <a:rPr lang="en-US" altLang="en-US" dirty="0"/>
              <a:t>How soon do you need the results?</a:t>
            </a:r>
          </a:p>
          <a:p>
            <a:pPr marL="457200" indent="-365760">
              <a:spcAft>
                <a:spcPts val="1200"/>
              </a:spcAft>
              <a:buClr>
                <a:srgbClr val="FF0000"/>
              </a:buClr>
              <a:buFont typeface="Wingdings" panose="05000000000000000000" pitchFamily="2" charset="2"/>
              <a:buChar char="§"/>
            </a:pPr>
            <a:r>
              <a:rPr lang="en-US" altLang="en-US" dirty="0"/>
              <a:t>How rare is event to be measured?</a:t>
            </a:r>
          </a:p>
          <a:p>
            <a:pPr marL="457200" indent="-365760">
              <a:spcAft>
                <a:spcPts val="1200"/>
              </a:spcAft>
              <a:buClr>
                <a:srgbClr val="FF0000"/>
              </a:buClr>
              <a:buFont typeface="Wingdings" panose="05000000000000000000" pitchFamily="2" charset="2"/>
              <a:buChar char="§"/>
            </a:pPr>
            <a:r>
              <a:rPr lang="en-US" altLang="en-US" dirty="0"/>
              <a:t>How small is the difference to be detected?</a:t>
            </a:r>
          </a:p>
          <a:p>
            <a:pPr marL="457200" indent="-365760">
              <a:spcAft>
                <a:spcPts val="1200"/>
              </a:spcAft>
              <a:buClr>
                <a:srgbClr val="FF0000"/>
              </a:buClr>
              <a:buFont typeface="Wingdings" panose="05000000000000000000" pitchFamily="2" charset="2"/>
              <a:buChar char="§"/>
            </a:pPr>
            <a:r>
              <a:rPr lang="en-US" altLang="en-US" dirty="0"/>
              <a:t>How complex will the data analysis be?</a:t>
            </a:r>
          </a:p>
          <a:p>
            <a:pPr marL="457200" indent="-365760">
              <a:spcAft>
                <a:spcPts val="1200"/>
              </a:spcAft>
              <a:buClr>
                <a:srgbClr val="FF0000"/>
              </a:buClr>
              <a:buFont typeface="Wingdings" panose="05000000000000000000" pitchFamily="2" charset="2"/>
              <a:buChar char="§"/>
            </a:pPr>
            <a:r>
              <a:rPr lang="en-US" altLang="en-US" dirty="0"/>
              <a:t>Where in the program life cycle are you now?</a:t>
            </a:r>
          </a:p>
          <a:p>
            <a:pPr marL="457200" indent="-365760">
              <a:spcAft>
                <a:spcPts val="600"/>
              </a:spcAft>
              <a:buClr>
                <a:srgbClr val="FF0000"/>
              </a:buClr>
              <a:buFont typeface="Wingdings" panose="05000000000000000000" pitchFamily="2" charset="2"/>
              <a:buChar char="§"/>
            </a:pPr>
            <a:r>
              <a:rPr lang="en-US" altLang="en-US" dirty="0"/>
              <a:t>How much will alternative designs cost?</a:t>
            </a:r>
          </a:p>
        </p:txBody>
      </p:sp>
      <p:sp>
        <p:nvSpPr>
          <p:cNvPr id="4" name="Text Placeholder 3">
            <a:extLst>
              <a:ext uri="{FF2B5EF4-FFF2-40B4-BE49-F238E27FC236}">
                <a16:creationId xmlns:a16="http://schemas.microsoft.com/office/drawing/2014/main" id="{3EFFBA7C-C99B-46F1-A570-662FFDDBDBAA}"/>
              </a:ext>
            </a:extLst>
          </p:cNvPr>
          <p:cNvSpPr>
            <a:spLocks noGrp="1"/>
          </p:cNvSpPr>
          <p:nvPr>
            <p:ph type="body" sz="quarter" idx="11"/>
          </p:nvPr>
        </p:nvSpPr>
        <p:spPr>
          <a:xfrm>
            <a:off x="790575" y="1447800"/>
            <a:ext cx="8836959" cy="1371600"/>
          </a:xfrm>
        </p:spPr>
        <p:txBody>
          <a:bodyPr/>
          <a:lstStyle/>
          <a:p>
            <a:pPr>
              <a:lnSpc>
                <a:spcPts val="4300"/>
              </a:lnSpc>
            </a:pPr>
            <a:r>
              <a:rPr lang="en-US" altLang="en-US" sz="3200" b="1" dirty="0">
                <a:solidFill>
                  <a:schemeClr val="tx1"/>
                </a:solidFill>
              </a:rPr>
              <a:t>Key issues to discuss with decision-makers before choosing design:</a:t>
            </a:r>
          </a:p>
        </p:txBody>
      </p:sp>
    </p:spTree>
    <p:extLst>
      <p:ext uri="{BB962C8B-B14F-4D97-AF65-F5344CB8AC3E}">
        <p14:creationId xmlns:p14="http://schemas.microsoft.com/office/powerpoint/2010/main" val="3683917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a:xfrm>
            <a:off x="611768" y="443012"/>
            <a:ext cx="9141831" cy="852388"/>
          </a:xfrm>
        </p:spPr>
        <p:txBody>
          <a:bodyPr/>
          <a:lstStyle/>
          <a:p>
            <a:r>
              <a:rPr lang="en-US" sz="4400" spc="-100" dirty="0"/>
              <a:t>Which Decision-Makers Care </a:t>
            </a:r>
            <a:r>
              <a:rPr lang="en-US" sz="4000" b="0" spc="-100" dirty="0">
                <a:solidFill>
                  <a:srgbClr val="301739"/>
                </a:solidFill>
              </a:rPr>
              <a:t>About specific evaluation questions?</a:t>
            </a:r>
            <a:endParaRPr lang="en-US" sz="4400" b="0" spc="-100" dirty="0">
              <a:solidFill>
                <a:srgbClr val="301739"/>
              </a:solidFill>
            </a:endParaRPr>
          </a:p>
        </p:txBody>
      </p:sp>
      <p:graphicFrame>
        <p:nvGraphicFramePr>
          <p:cNvPr id="9" name="Group 3">
            <a:extLst>
              <a:ext uri="{FF2B5EF4-FFF2-40B4-BE49-F238E27FC236}">
                <a16:creationId xmlns:a16="http://schemas.microsoft.com/office/drawing/2014/main" id="{9E0B61A1-5264-41CB-8492-D260422CCFDA}"/>
              </a:ext>
            </a:extLst>
          </p:cNvPr>
          <p:cNvGraphicFramePr>
            <a:graphicFrameLocks/>
          </p:cNvGraphicFramePr>
          <p:nvPr>
            <p:extLst>
              <p:ext uri="{D42A27DB-BD31-4B8C-83A1-F6EECF244321}">
                <p14:modId xmlns:p14="http://schemas.microsoft.com/office/powerpoint/2010/main" val="4146245187"/>
              </p:ext>
            </p:extLst>
          </p:nvPr>
        </p:nvGraphicFramePr>
        <p:xfrm>
          <a:off x="776207" y="1981200"/>
          <a:ext cx="8505986" cy="4158616"/>
        </p:xfrm>
        <a:graphic>
          <a:graphicData uri="http://schemas.openxmlformats.org/drawingml/2006/table">
            <a:tbl>
              <a:tblPr>
                <a:tableStyleId>{8A107856-5554-42FB-B03E-39F5DBC370BA}</a:tableStyleId>
              </a:tblPr>
              <a:tblGrid>
                <a:gridCol w="2109678">
                  <a:extLst>
                    <a:ext uri="{9D8B030D-6E8A-4147-A177-3AD203B41FA5}">
                      <a16:colId xmlns:a16="http://schemas.microsoft.com/office/drawing/2014/main" val="20000"/>
                    </a:ext>
                  </a:extLst>
                </a:gridCol>
                <a:gridCol w="2107953">
                  <a:extLst>
                    <a:ext uri="{9D8B030D-6E8A-4147-A177-3AD203B41FA5}">
                      <a16:colId xmlns:a16="http://schemas.microsoft.com/office/drawing/2014/main" val="20001"/>
                    </a:ext>
                  </a:extLst>
                </a:gridCol>
                <a:gridCol w="2109677">
                  <a:extLst>
                    <a:ext uri="{9D8B030D-6E8A-4147-A177-3AD203B41FA5}">
                      <a16:colId xmlns:a16="http://schemas.microsoft.com/office/drawing/2014/main" val="20002"/>
                    </a:ext>
                  </a:extLst>
                </a:gridCol>
                <a:gridCol w="2178678">
                  <a:extLst>
                    <a:ext uri="{9D8B030D-6E8A-4147-A177-3AD203B41FA5}">
                      <a16:colId xmlns:a16="http://schemas.microsoft.com/office/drawing/2014/main" val="20003"/>
                    </a:ext>
                  </a:extLst>
                </a:gridCol>
              </a:tblGrid>
              <a:tr h="1011622">
                <a:tc>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u="none" strike="noStrike" cap="none" normalizeH="0" baseline="0" dirty="0">
                          <a:ln>
                            <a:noFill/>
                          </a:ln>
                          <a:effectLst/>
                        </a:rPr>
                        <a:t>Provision</a:t>
                      </a:r>
                      <a:endParaRPr kumimoji="0" lang="en-US" sz="2600" b="0" i="0" u="none" strike="noStrike" cap="none" normalizeH="0" baseline="0" dirty="0">
                        <a:ln>
                          <a:noFill/>
                        </a:ln>
                        <a:solidFill>
                          <a:srgbClr val="FFFF00"/>
                        </a:solidFill>
                        <a:effectLst/>
                        <a:latin typeface="Century Gothic" panose="020B0502020202020204" pitchFamily="34" charset="0"/>
                        <a:ea typeface="Times New Roman" pitchFamily="18" charset="0"/>
                        <a:cs typeface="Arial" pitchFamily="34" charset="0"/>
                      </a:endParaRPr>
                    </a:p>
                  </a:txBody>
                  <a:tcPr marL="100584" marR="100584" marT="50280" marB="50280" horzOverflow="overflow">
                    <a:solidFill>
                      <a:schemeClr val="accent2">
                        <a:lumMod val="40000"/>
                        <a:lumOff val="60000"/>
                      </a:schemeClr>
                    </a:solidFill>
                  </a:tcPr>
                </a:tc>
                <a:tc>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u="none" strike="noStrike" cap="none" normalizeH="0" baseline="0" dirty="0">
                          <a:ln>
                            <a:noFill/>
                          </a:ln>
                          <a:effectLst/>
                        </a:rPr>
                        <a:t>Utilization</a:t>
                      </a:r>
                      <a:endParaRPr kumimoji="0" lang="en-US" sz="2600" b="0" i="0" u="none" strike="noStrike" cap="none" normalizeH="0" baseline="0" dirty="0">
                        <a:ln>
                          <a:noFill/>
                        </a:ln>
                        <a:solidFill>
                          <a:srgbClr val="FFFF00"/>
                        </a:solidFill>
                        <a:effectLst/>
                        <a:latin typeface="Century Gothic" panose="020B0502020202020204" pitchFamily="34" charset="0"/>
                        <a:ea typeface="Times New Roman" pitchFamily="18" charset="0"/>
                        <a:cs typeface="Arial" pitchFamily="34" charset="0"/>
                      </a:endParaRPr>
                    </a:p>
                  </a:txBody>
                  <a:tcPr marL="100584" marR="100584" marT="50280" marB="50280" horzOverflow="overflow">
                    <a:solidFill>
                      <a:schemeClr val="accent2">
                        <a:lumMod val="40000"/>
                        <a:lumOff val="60000"/>
                      </a:schemeClr>
                    </a:solidFill>
                  </a:tcPr>
                </a:tc>
                <a:tc>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u="none" strike="noStrike" cap="none" normalizeH="0" baseline="0" dirty="0">
                          <a:ln>
                            <a:noFill/>
                          </a:ln>
                          <a:effectLst/>
                        </a:rPr>
                        <a:t>Coverage</a:t>
                      </a:r>
                      <a:endParaRPr kumimoji="0" lang="en-US" sz="2600" b="0" i="0" u="none" strike="noStrike" cap="none" normalizeH="0" baseline="0" dirty="0">
                        <a:ln>
                          <a:noFill/>
                        </a:ln>
                        <a:solidFill>
                          <a:srgbClr val="FFFF00"/>
                        </a:solidFill>
                        <a:effectLst/>
                        <a:latin typeface="Century Gothic" panose="020B0502020202020204" pitchFamily="34" charset="0"/>
                        <a:ea typeface="Times New Roman" pitchFamily="18" charset="0"/>
                        <a:cs typeface="Arial" pitchFamily="34" charset="0"/>
                      </a:endParaRPr>
                    </a:p>
                  </a:txBody>
                  <a:tcPr marL="100584" marR="100584" marT="50280" marB="50280" horzOverflow="overflow">
                    <a:solidFill>
                      <a:schemeClr val="accent2">
                        <a:lumMod val="40000"/>
                        <a:lumOff val="60000"/>
                      </a:schemeClr>
                    </a:solidFill>
                  </a:tcPr>
                </a:tc>
                <a:tc>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u="none" strike="noStrike" cap="none" normalizeH="0" baseline="0" dirty="0">
                          <a:ln>
                            <a:noFill/>
                          </a:ln>
                          <a:effectLst/>
                        </a:rPr>
                        <a:t>Effectiveness Impact</a:t>
                      </a:r>
                      <a:endParaRPr kumimoji="0" lang="en-US" sz="2600" b="0" i="0" u="none" strike="noStrike" cap="none" normalizeH="0" baseline="0" dirty="0">
                        <a:ln>
                          <a:noFill/>
                        </a:ln>
                        <a:solidFill>
                          <a:srgbClr val="FFFF00"/>
                        </a:solidFill>
                        <a:effectLst/>
                        <a:latin typeface="Century Gothic" panose="020B0502020202020204" pitchFamily="34" charset="0"/>
                        <a:ea typeface="Times New Roman" pitchFamily="18" charset="0"/>
                        <a:cs typeface="Arial" pitchFamily="34" charset="0"/>
                      </a:endParaRPr>
                    </a:p>
                  </a:txBody>
                  <a:tcPr marL="100584" marR="100584" marT="50280" marB="50280" horzOverflow="overflow">
                    <a:solidFill>
                      <a:schemeClr val="accent2">
                        <a:lumMod val="40000"/>
                        <a:lumOff val="60000"/>
                      </a:schemeClr>
                    </a:solidFill>
                  </a:tcPr>
                </a:tc>
                <a:extLst>
                  <a:ext uri="{0D108BD9-81ED-4DB2-BD59-A6C34878D82A}">
                    <a16:rowId xmlns:a16="http://schemas.microsoft.com/office/drawing/2014/main" val="10000"/>
                  </a:ext>
                </a:extLst>
              </a:tr>
              <a:tr h="692612">
                <a:tc gridSpan="2">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u="none" strike="noStrike" cap="none" normalizeH="0" baseline="0" dirty="0">
                          <a:ln>
                            <a:noFill/>
                          </a:ln>
                          <a:effectLst/>
                        </a:rPr>
                        <a:t>Facility manager</a:t>
                      </a:r>
                      <a:endParaRPr kumimoji="0" lang="en-US" sz="2600" b="1" i="0" u="none" strike="noStrike" cap="none" normalizeH="0" baseline="0" dirty="0">
                        <a:ln>
                          <a:noFill/>
                        </a:ln>
                        <a:solidFill>
                          <a:schemeClr val="folHlink"/>
                        </a:solidFill>
                        <a:effectLst/>
                        <a:latin typeface="Century Gothic" panose="020B0502020202020204" pitchFamily="34" charset="0"/>
                        <a:ea typeface="Times New Roman" pitchFamily="18" charset="0"/>
                        <a:cs typeface="Arial" pitchFamily="34" charset="0"/>
                      </a:endParaRPr>
                    </a:p>
                  </a:txBody>
                  <a:tcPr marL="100584" marR="100584" marT="50280" marB="50280" horzOverflow="overflow">
                    <a:solidFill>
                      <a:schemeClr val="accent6">
                        <a:lumMod val="40000"/>
                        <a:lumOff val="60000"/>
                      </a:schemeClr>
                    </a:solidFill>
                  </a:tcPr>
                </a:tc>
                <a:tc hMerge="1">
                  <a:txBody>
                    <a:bodyPr/>
                    <a:lstStyle/>
                    <a:p>
                      <a:endParaRPr lang="en-US"/>
                    </a:p>
                  </a:txBody>
                  <a:tcPr/>
                </a:tc>
                <a:tc>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endParaRPr kumimoji="0" lang="en-US" sz="2600" b="0" i="0" u="none" strike="noStrike" cap="none" normalizeH="0" baseline="0" dirty="0">
                        <a:ln>
                          <a:noFill/>
                        </a:ln>
                        <a:solidFill>
                          <a:schemeClr val="tx1"/>
                        </a:solidFill>
                        <a:effectLst/>
                        <a:latin typeface="Century Gothic" panose="020B0502020202020204" pitchFamily="34" charset="0"/>
                      </a:endParaRPr>
                    </a:p>
                  </a:txBody>
                  <a:tcPr marL="100584" marR="100584" marT="50280" marB="50280" horzOverflow="overflow"/>
                </a:tc>
                <a:tc>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endParaRPr kumimoji="0" lang="en-US" sz="2600" b="0" i="0" u="none" strike="noStrike" cap="none" normalizeH="0" baseline="0" dirty="0">
                        <a:ln>
                          <a:noFill/>
                        </a:ln>
                        <a:solidFill>
                          <a:schemeClr val="tx1"/>
                        </a:solidFill>
                        <a:effectLst/>
                        <a:latin typeface="Century Gothic" panose="020B0502020202020204" pitchFamily="34" charset="0"/>
                      </a:endParaRPr>
                    </a:p>
                  </a:txBody>
                  <a:tcPr marL="100584" marR="100584" marT="50280" marB="50280" horzOverflow="overflow"/>
                </a:tc>
                <a:extLst>
                  <a:ext uri="{0D108BD9-81ED-4DB2-BD59-A6C34878D82A}">
                    <a16:rowId xmlns:a16="http://schemas.microsoft.com/office/drawing/2014/main" val="10001"/>
                  </a:ext>
                </a:extLst>
              </a:tr>
              <a:tr h="671151">
                <a:tc gridSpan="3">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u="none" strike="noStrike" cap="none" normalizeH="0" baseline="0" dirty="0">
                          <a:ln>
                            <a:noFill/>
                          </a:ln>
                          <a:effectLst/>
                        </a:rPr>
                        <a:t>District management</a:t>
                      </a:r>
                      <a:endParaRPr kumimoji="0" lang="en-US" sz="2600" b="1" i="0" u="none" strike="noStrike" cap="none" normalizeH="0" baseline="0" dirty="0">
                        <a:ln>
                          <a:noFill/>
                        </a:ln>
                        <a:solidFill>
                          <a:schemeClr val="folHlink"/>
                        </a:solidFill>
                        <a:effectLst/>
                        <a:latin typeface="Century Gothic" panose="020B0502020202020204" pitchFamily="34" charset="0"/>
                        <a:ea typeface="Times New Roman" pitchFamily="18" charset="0"/>
                        <a:cs typeface="Arial" pitchFamily="34" charset="0"/>
                      </a:endParaRPr>
                    </a:p>
                  </a:txBody>
                  <a:tcPr marL="100584" marR="100584" marT="50280" marB="50280" horzOverflow="overflow">
                    <a:solidFill>
                      <a:schemeClr val="accent6">
                        <a:lumMod val="40000"/>
                        <a:lumOff val="60000"/>
                      </a:schemeClr>
                    </a:solidFill>
                  </a:tcPr>
                </a:tc>
                <a:tc hMerge="1">
                  <a:txBody>
                    <a:bodyPr/>
                    <a:lstStyle/>
                    <a:p>
                      <a:endParaRPr lang="en-US"/>
                    </a:p>
                  </a:txBody>
                  <a:tcPr/>
                </a:tc>
                <a:tc hMerge="1">
                  <a:txBody>
                    <a:bodyPr/>
                    <a:lstStyle/>
                    <a:p>
                      <a:endParaRPr lang="en-US"/>
                    </a:p>
                  </a:txBody>
                  <a:tcPr/>
                </a:tc>
                <a:tc>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endParaRPr kumimoji="0" lang="en-US" sz="2600" b="0" i="0" u="none" strike="noStrike" cap="none" normalizeH="0" baseline="0" dirty="0">
                        <a:ln>
                          <a:noFill/>
                        </a:ln>
                        <a:solidFill>
                          <a:schemeClr val="tx1"/>
                        </a:solidFill>
                        <a:effectLst/>
                        <a:latin typeface="Century Gothic" panose="020B0502020202020204" pitchFamily="34" charset="0"/>
                      </a:endParaRPr>
                    </a:p>
                  </a:txBody>
                  <a:tcPr marL="100584" marR="100584" marT="50280" marB="50280" horzOverflow="overflow"/>
                </a:tc>
                <a:extLst>
                  <a:ext uri="{0D108BD9-81ED-4DB2-BD59-A6C34878D82A}">
                    <a16:rowId xmlns:a16="http://schemas.microsoft.com/office/drawing/2014/main" val="10002"/>
                  </a:ext>
                </a:extLst>
              </a:tr>
              <a:tr h="569697">
                <a:tc gridSpan="4">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u="none" strike="noStrike" cap="none" normalizeH="0" baseline="0" dirty="0">
                          <a:ln>
                            <a:noFill/>
                          </a:ln>
                          <a:effectLst/>
                        </a:rPr>
                        <a:t>National program director</a:t>
                      </a:r>
                      <a:endParaRPr kumimoji="0" lang="en-US" sz="2600" b="1" i="0" u="none" strike="noStrike" cap="none" normalizeH="0" baseline="0" dirty="0">
                        <a:ln>
                          <a:noFill/>
                        </a:ln>
                        <a:solidFill>
                          <a:schemeClr val="folHlink"/>
                        </a:solidFill>
                        <a:effectLst/>
                        <a:latin typeface="Century Gothic" panose="020B0502020202020204" pitchFamily="34" charset="0"/>
                        <a:ea typeface="Times New Roman" pitchFamily="18" charset="0"/>
                        <a:cs typeface="Arial" pitchFamily="34" charset="0"/>
                      </a:endParaRPr>
                    </a:p>
                  </a:txBody>
                  <a:tcPr marL="100584" marR="100584" marT="50280" marB="50280" horzOverflow="overflow">
                    <a:solidFill>
                      <a:schemeClr val="accent6">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643837">
                <a:tc>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endParaRPr kumimoji="0" lang="en-US" sz="2600" b="0" i="0" u="none" strike="noStrike" cap="none" normalizeH="0" baseline="0" dirty="0">
                        <a:ln>
                          <a:noFill/>
                        </a:ln>
                        <a:solidFill>
                          <a:schemeClr val="tx1"/>
                        </a:solidFill>
                        <a:effectLst/>
                        <a:latin typeface="Century Gothic" panose="020B0502020202020204" pitchFamily="34" charset="0"/>
                      </a:endParaRPr>
                    </a:p>
                  </a:txBody>
                  <a:tcPr marL="100584" marR="100584" marT="50280" marB="50280" horzOverflow="overflow"/>
                </a:tc>
                <a:tc>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endParaRPr kumimoji="0" lang="en-US" sz="2600" b="0" i="0" u="none" strike="noStrike" cap="none" normalizeH="0" baseline="0" dirty="0">
                        <a:ln>
                          <a:noFill/>
                        </a:ln>
                        <a:solidFill>
                          <a:schemeClr val="tx1"/>
                        </a:solidFill>
                        <a:effectLst/>
                        <a:latin typeface="Century Gothic" panose="020B0502020202020204" pitchFamily="34" charset="0"/>
                      </a:endParaRPr>
                    </a:p>
                  </a:txBody>
                  <a:tcPr marL="100584" marR="100584" marT="50280" marB="50280" horzOverflow="overflow"/>
                </a:tc>
                <a:tc gridSpan="2">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u="none" strike="noStrike" cap="none" normalizeH="0" baseline="0" dirty="0">
                          <a:ln>
                            <a:noFill/>
                          </a:ln>
                          <a:effectLst/>
                        </a:rPr>
                        <a:t>Policymakers</a:t>
                      </a:r>
                      <a:endParaRPr kumimoji="0" lang="en-US" sz="2600" b="1" i="0" u="none" strike="noStrike" cap="none" normalizeH="0" baseline="0" dirty="0">
                        <a:ln>
                          <a:noFill/>
                        </a:ln>
                        <a:solidFill>
                          <a:schemeClr val="folHlink"/>
                        </a:solidFill>
                        <a:effectLst/>
                        <a:latin typeface="Century Gothic" panose="020B0502020202020204" pitchFamily="34" charset="0"/>
                        <a:ea typeface="Times New Roman" pitchFamily="18" charset="0"/>
                        <a:cs typeface="Arial" pitchFamily="34" charset="0"/>
                      </a:endParaRPr>
                    </a:p>
                  </a:txBody>
                  <a:tcPr marL="100584" marR="100584" marT="50280" marB="50280" horzOverflow="overflow">
                    <a:solidFill>
                      <a:schemeClr val="accent6">
                        <a:lumMod val="40000"/>
                        <a:lumOff val="60000"/>
                      </a:schemeClr>
                    </a:solidFill>
                  </a:tcPr>
                </a:tc>
                <a:tc hMerge="1">
                  <a:txBody>
                    <a:bodyPr/>
                    <a:lstStyle/>
                    <a:p>
                      <a:endParaRPr lang="en-US"/>
                    </a:p>
                  </a:txBody>
                  <a:tcPr/>
                </a:tc>
                <a:extLst>
                  <a:ext uri="{0D108BD9-81ED-4DB2-BD59-A6C34878D82A}">
                    <a16:rowId xmlns:a16="http://schemas.microsoft.com/office/drawing/2014/main" val="10004"/>
                  </a:ext>
                </a:extLst>
              </a:tr>
              <a:tr h="569697">
                <a:tc gridSpan="4">
                  <a:txBody>
                    <a:bodyPr/>
                    <a:lstStyle>
                      <a:lvl1pPr marL="0" eaLnBrk="1" hangingPunct="1">
                        <a:defRPr>
                          <a:solidFill>
                            <a:schemeClr val="tx1"/>
                          </a:solidFill>
                          <a:latin typeface="Arial"/>
                        </a:defRPr>
                      </a:lvl1pPr>
                      <a:lvl2pPr marL="457200" eaLnBrk="1" hangingPunct="1">
                        <a:defRPr>
                          <a:solidFill>
                            <a:schemeClr val="tx1"/>
                          </a:solidFill>
                          <a:latin typeface="Arial"/>
                        </a:defRPr>
                      </a:lvl2pPr>
                      <a:lvl3pPr marL="914400" eaLnBrk="1" hangingPunct="1">
                        <a:defRPr>
                          <a:solidFill>
                            <a:schemeClr val="tx1"/>
                          </a:solidFill>
                          <a:latin typeface="Arial"/>
                        </a:defRPr>
                      </a:lvl3pPr>
                      <a:lvl4pPr marL="1371600" eaLnBrk="1" hangingPunct="1">
                        <a:defRPr>
                          <a:solidFill>
                            <a:schemeClr val="tx1"/>
                          </a:solidFill>
                          <a:latin typeface="Arial"/>
                        </a:defRPr>
                      </a:lvl4pPr>
                      <a:lvl5pPr marL="1828800" eaLnBrk="1" hangingPunct="1">
                        <a:defRPr>
                          <a:solidFill>
                            <a:schemeClr val="tx1"/>
                          </a:solidFill>
                          <a:latin typeface="Arial"/>
                        </a:defRPr>
                      </a:lvl5pPr>
                      <a:lvl6pPr marL="2286000" eaLnBrk="1" hangingPunct="1">
                        <a:defRPr>
                          <a:solidFill>
                            <a:schemeClr val="tx1"/>
                          </a:solidFill>
                          <a:latin typeface="Arial"/>
                        </a:defRPr>
                      </a:lvl6pPr>
                      <a:lvl7pPr marL="2743200" eaLnBrk="1" hangingPunct="1">
                        <a:defRPr>
                          <a:solidFill>
                            <a:schemeClr val="tx1"/>
                          </a:solidFill>
                          <a:latin typeface="Arial"/>
                        </a:defRPr>
                      </a:lvl7pPr>
                      <a:lvl8pPr marL="3200400" eaLnBrk="1" hangingPunct="1">
                        <a:defRPr>
                          <a:solidFill>
                            <a:schemeClr val="tx1"/>
                          </a:solidFill>
                          <a:latin typeface="Arial"/>
                        </a:defRPr>
                      </a:lvl8pPr>
                      <a:lvl9pPr marL="3657600" eaLnBrk="1" hangingPunct="1">
                        <a:defRPr>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u="none" strike="noStrike" cap="none" normalizeH="0" baseline="0" dirty="0">
                          <a:ln>
                            <a:noFill/>
                          </a:ln>
                          <a:effectLst/>
                        </a:rPr>
                        <a:t>Donors</a:t>
                      </a:r>
                      <a:endParaRPr kumimoji="0" lang="en-US" sz="2600" b="1" i="0" u="none" strike="noStrike" cap="none" normalizeH="0" baseline="0" dirty="0">
                        <a:ln>
                          <a:noFill/>
                        </a:ln>
                        <a:solidFill>
                          <a:schemeClr val="folHlink"/>
                        </a:solidFill>
                        <a:effectLst/>
                        <a:latin typeface="Century Gothic" panose="020B0502020202020204" pitchFamily="34" charset="0"/>
                        <a:ea typeface="Times New Roman" pitchFamily="18" charset="0"/>
                        <a:cs typeface="Arial" pitchFamily="34" charset="0"/>
                      </a:endParaRPr>
                    </a:p>
                  </a:txBody>
                  <a:tcPr marL="100584" marR="100584" marT="50280" marB="50280" horzOverflow="overflow">
                    <a:solidFill>
                      <a:schemeClr val="accent6">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5711720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p:txBody>
          <a:bodyPr/>
          <a:lstStyle/>
          <a:p>
            <a:r>
              <a:rPr lang="en-US" dirty="0"/>
              <a:t>Module 6: Session 2B</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762000" y="3276600"/>
            <a:ext cx="8991600" cy="4038600"/>
          </a:xfrm>
        </p:spPr>
        <p:txBody>
          <a:bodyPr/>
          <a:lstStyle/>
          <a:p>
            <a:pPr marL="457200" indent="-365760">
              <a:lnSpc>
                <a:spcPct val="90000"/>
              </a:lnSpc>
              <a:buClr>
                <a:srgbClr val="FF0000"/>
              </a:buClr>
              <a:buFont typeface="Wingdings" panose="05000000000000000000" pitchFamily="2" charset="2"/>
              <a:buChar char="§"/>
            </a:pPr>
            <a:r>
              <a:rPr lang="en-US" altLang="en-US" sz="3200" spc="-30" dirty="0"/>
              <a:t>Read the article by Heidi Reynolds</a:t>
            </a:r>
            <a:br>
              <a:rPr lang="en-US" altLang="en-US" sz="3200" spc="-30" dirty="0"/>
            </a:br>
            <a:r>
              <a:rPr lang="en-US" altLang="en-US" sz="3200" spc="-30" dirty="0"/>
              <a:t>and Siân Curtis at:</a:t>
            </a:r>
          </a:p>
          <a:p>
            <a:pPr marL="463550">
              <a:lnSpc>
                <a:spcPct val="90000"/>
              </a:lnSpc>
              <a:spcBef>
                <a:spcPts val="1200"/>
              </a:spcBef>
              <a:spcAft>
                <a:spcPts val="3000"/>
              </a:spcAft>
              <a:buClr>
                <a:srgbClr val="FF0000"/>
              </a:buClr>
            </a:pPr>
            <a:r>
              <a:rPr lang="en-US" altLang="en-US" sz="3200" u="sng" spc="-30" dirty="0">
                <a:hlinkClick r:id="rId3"/>
              </a:rPr>
              <a:t>https://www.measureevaluation.org/</a:t>
            </a:r>
            <a:br>
              <a:rPr lang="en-US" altLang="en-US" sz="3200" u="sng" spc="-30" dirty="0">
                <a:hlinkClick r:id="rId3"/>
              </a:rPr>
            </a:br>
            <a:r>
              <a:rPr lang="en-US" altLang="en-US" sz="3200" u="sng" spc="-30" dirty="0">
                <a:hlinkClick r:id="rId3"/>
              </a:rPr>
              <a:t>news/whither-the-impact-evaluation</a:t>
            </a:r>
            <a:endParaRPr lang="en-US" altLang="en-US" sz="3200" u="sng" spc="-30" dirty="0"/>
          </a:p>
          <a:p>
            <a:pPr marL="457200" indent="-365760">
              <a:lnSpc>
                <a:spcPct val="90000"/>
              </a:lnSpc>
              <a:buClr>
                <a:srgbClr val="FF0000"/>
              </a:buClr>
              <a:buFont typeface="Wingdings" panose="05000000000000000000" pitchFamily="2" charset="2"/>
              <a:buChar char="§"/>
            </a:pPr>
            <a:r>
              <a:rPr lang="en-US" altLang="en-US" sz="3200" spc="-30" dirty="0"/>
              <a:t>What are your conclusions?</a:t>
            </a:r>
          </a:p>
        </p:txBody>
      </p:sp>
      <p:sp>
        <p:nvSpPr>
          <p:cNvPr id="4" name="Text Placeholder 3">
            <a:extLst>
              <a:ext uri="{FF2B5EF4-FFF2-40B4-BE49-F238E27FC236}">
                <a16:creationId xmlns:a16="http://schemas.microsoft.com/office/drawing/2014/main" id="{3EFFBA7C-C99B-46F1-A570-662FFDDBDBAA}"/>
              </a:ext>
            </a:extLst>
          </p:cNvPr>
          <p:cNvSpPr>
            <a:spLocks noGrp="1"/>
          </p:cNvSpPr>
          <p:nvPr>
            <p:ph type="body" sz="quarter" idx="11"/>
          </p:nvPr>
        </p:nvSpPr>
        <p:spPr>
          <a:xfrm>
            <a:off x="609672" y="1326406"/>
            <a:ext cx="8229528" cy="1416794"/>
          </a:xfrm>
        </p:spPr>
        <p:txBody>
          <a:bodyPr/>
          <a:lstStyle/>
          <a:p>
            <a:r>
              <a:rPr lang="en-US" dirty="0"/>
              <a:t>Classroom reading: </a:t>
            </a:r>
            <a:r>
              <a:rPr lang="en-US" i="1" dirty="0"/>
              <a:t>Whither the Impact Evaluation?</a:t>
            </a:r>
          </a:p>
        </p:txBody>
      </p:sp>
    </p:spTree>
    <p:extLst>
      <p:ext uri="{BB962C8B-B14F-4D97-AF65-F5344CB8AC3E}">
        <p14:creationId xmlns:p14="http://schemas.microsoft.com/office/powerpoint/2010/main" val="28539005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D28C7-72ED-423D-8350-2F7DA2869225}"/>
              </a:ext>
            </a:extLst>
          </p:cNvPr>
          <p:cNvSpPr>
            <a:spLocks noGrp="1"/>
          </p:cNvSpPr>
          <p:nvPr>
            <p:ph type="title"/>
          </p:nvPr>
        </p:nvSpPr>
        <p:spPr>
          <a:xfrm>
            <a:off x="611769" y="381000"/>
            <a:ext cx="8674100" cy="1143000"/>
          </a:xfrm>
        </p:spPr>
        <p:txBody>
          <a:bodyPr/>
          <a:lstStyle/>
          <a:p>
            <a:r>
              <a:rPr lang="en-US" dirty="0"/>
              <a:t>Module 6: Session 2B</a:t>
            </a:r>
          </a:p>
        </p:txBody>
      </p:sp>
      <p:sp>
        <p:nvSpPr>
          <p:cNvPr id="3" name="Text Placeholder 2">
            <a:extLst>
              <a:ext uri="{FF2B5EF4-FFF2-40B4-BE49-F238E27FC236}">
                <a16:creationId xmlns:a16="http://schemas.microsoft.com/office/drawing/2014/main" id="{0651E5CD-87C1-4E90-86B1-3E679EEE24AB}"/>
              </a:ext>
            </a:extLst>
          </p:cNvPr>
          <p:cNvSpPr>
            <a:spLocks noGrp="1"/>
          </p:cNvSpPr>
          <p:nvPr>
            <p:ph type="body" sz="quarter" idx="10"/>
          </p:nvPr>
        </p:nvSpPr>
        <p:spPr>
          <a:xfrm>
            <a:off x="914400" y="2702611"/>
            <a:ext cx="8077200" cy="2590800"/>
          </a:xfrm>
        </p:spPr>
        <p:txBody>
          <a:bodyPr/>
          <a:lstStyle/>
          <a:p>
            <a:pPr marL="457200" indent="-365760">
              <a:spcAft>
                <a:spcPts val="3000"/>
              </a:spcAft>
              <a:buClr>
                <a:srgbClr val="FF0000"/>
              </a:buClr>
              <a:buFont typeface="Wingdings" panose="05000000000000000000" pitchFamily="2" charset="2"/>
              <a:buChar char="§"/>
            </a:pPr>
            <a:r>
              <a:rPr lang="en-US" sz="3200" dirty="0"/>
              <a:t>Control and management </a:t>
            </a:r>
            <a:br>
              <a:rPr lang="en-US" sz="3200" dirty="0"/>
            </a:br>
            <a:r>
              <a:rPr lang="en-US" sz="3200" dirty="0"/>
              <a:t>of JE outbreak</a:t>
            </a:r>
          </a:p>
          <a:p>
            <a:pPr marL="457200" indent="-365760">
              <a:spcAft>
                <a:spcPts val="3000"/>
              </a:spcAft>
              <a:buClr>
                <a:srgbClr val="FF0000"/>
              </a:buClr>
              <a:buFont typeface="Wingdings" panose="05000000000000000000" pitchFamily="2" charset="2"/>
              <a:buChar char="§"/>
            </a:pPr>
            <a:r>
              <a:rPr lang="en-US" sz="3200" dirty="0"/>
              <a:t>Group work Instructions</a:t>
            </a:r>
          </a:p>
        </p:txBody>
      </p:sp>
      <p:sp>
        <p:nvSpPr>
          <p:cNvPr id="4" name="Text Placeholder 3">
            <a:extLst>
              <a:ext uri="{FF2B5EF4-FFF2-40B4-BE49-F238E27FC236}">
                <a16:creationId xmlns:a16="http://schemas.microsoft.com/office/drawing/2014/main" id="{2094B1CE-9934-42E8-837E-8548FCFDFC08}"/>
              </a:ext>
            </a:extLst>
          </p:cNvPr>
          <p:cNvSpPr>
            <a:spLocks noGrp="1"/>
          </p:cNvSpPr>
          <p:nvPr>
            <p:ph type="body" sz="quarter" idx="11"/>
          </p:nvPr>
        </p:nvSpPr>
        <p:spPr>
          <a:xfrm>
            <a:off x="611769" y="1219200"/>
            <a:ext cx="6629400" cy="1066800"/>
          </a:xfrm>
        </p:spPr>
        <p:txBody>
          <a:bodyPr/>
          <a:lstStyle/>
          <a:p>
            <a:r>
              <a:rPr lang="en-US" b="1" dirty="0"/>
              <a:t>Case study</a:t>
            </a:r>
          </a:p>
        </p:txBody>
      </p:sp>
    </p:spTree>
    <p:extLst>
      <p:ext uri="{BB962C8B-B14F-4D97-AF65-F5344CB8AC3E}">
        <p14:creationId xmlns:p14="http://schemas.microsoft.com/office/powerpoint/2010/main" val="946106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p:nvPr/>
        </p:nvSpPr>
        <p:spPr>
          <a:xfrm>
            <a:off x="0" y="1143001"/>
            <a:ext cx="10058400" cy="4220630"/>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p>
        </p:txBody>
      </p:sp>
      <p:sp>
        <p:nvSpPr>
          <p:cNvPr id="8" name="object 8"/>
          <p:cNvSpPr txBox="1"/>
          <p:nvPr/>
        </p:nvSpPr>
        <p:spPr>
          <a:xfrm>
            <a:off x="838200" y="1881575"/>
            <a:ext cx="8382000" cy="3129062"/>
          </a:xfrm>
          <a:prstGeom prst="rect">
            <a:avLst/>
          </a:prstGeom>
        </p:spPr>
        <p:txBody>
          <a:bodyPr vert="horz" wrap="square" lIns="0" tIns="0" rIns="0" bIns="0" rtlCol="0">
            <a:spAutoFit/>
          </a:bodyPr>
          <a:lstStyle/>
          <a:p>
            <a:r>
              <a:rPr lang="en-US" sz="2000" spc="-50" dirty="0">
                <a:solidFill>
                  <a:schemeClr val="bg1"/>
                </a:solidFill>
                <a:latin typeface="Century Gothic" panose="020B0502020202020204"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a:t>
            </a:r>
            <a:br>
              <a:rPr lang="en-US" sz="2000" spc="-50" dirty="0">
                <a:solidFill>
                  <a:schemeClr val="bg1"/>
                </a:solidFill>
                <a:latin typeface="Century Gothic" panose="020B0502020202020204" pitchFamily="34" charset="0"/>
              </a:rPr>
            </a:br>
            <a:r>
              <a:rPr lang="en-US" sz="2000" spc="-50" dirty="0">
                <a:solidFill>
                  <a:schemeClr val="bg1"/>
                </a:solidFill>
                <a:latin typeface="Century Gothic" panose="020B0502020202020204" pitchFamily="34" charset="0"/>
              </a:rPr>
              <a:t>ICF International; John Snow, Inc.; Management Sciences for Health; Palladium; and Tulane University. Views expressed are not necessarily those of USAID or the United States government. </a:t>
            </a:r>
          </a:p>
          <a:p>
            <a:pPr marL="12700" marR="819150">
              <a:lnSpc>
                <a:spcPts val="5200"/>
              </a:lnSpc>
            </a:pPr>
            <a:r>
              <a:rPr lang="en-US" sz="2000" b="1" spc="-50" dirty="0">
                <a:solidFill>
                  <a:srgbClr val="ECCE18"/>
                </a:solidFill>
                <a:latin typeface="Century Gothic" panose="020B0502020202020204" pitchFamily="34" charset="0"/>
                <a:cs typeface="Futura LT Pro Book"/>
              </a:rPr>
              <a:t>www.measureevaluation.org</a:t>
            </a:r>
          </a:p>
        </p:txBody>
      </p:sp>
      <p:sp>
        <p:nvSpPr>
          <p:cNvPr id="11"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7" name="Rectangle 6"/>
          <p:cNvSpPr>
            <a:spLocks noChangeArrowheads="1"/>
          </p:cNvSpPr>
          <p:nvPr/>
        </p:nvSpPr>
        <p:spPr bwMode="auto">
          <a:xfrm>
            <a:off x="-228600" y="729235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grpSp>
        <p:nvGrpSpPr>
          <p:cNvPr id="10" name="Group 9">
            <a:extLst>
              <a:ext uri="{FF2B5EF4-FFF2-40B4-BE49-F238E27FC236}">
                <a16:creationId xmlns:a16="http://schemas.microsoft.com/office/drawing/2014/main" id="{C75B814C-4CEC-4FB6-BE71-5A3689DED672}"/>
              </a:ext>
            </a:extLst>
          </p:cNvPr>
          <p:cNvGrpSpPr/>
          <p:nvPr/>
        </p:nvGrpSpPr>
        <p:grpSpPr>
          <a:xfrm>
            <a:off x="685800" y="5387252"/>
            <a:ext cx="8912779" cy="2238550"/>
            <a:chOff x="685800" y="5387252"/>
            <a:chExt cx="8912779" cy="2238550"/>
          </a:xfrm>
        </p:grpSpPr>
        <p:pic>
          <p:nvPicPr>
            <p:cNvPr id="13" name="Picture 12">
              <a:extLst>
                <a:ext uri="{FF2B5EF4-FFF2-40B4-BE49-F238E27FC236}">
                  <a16:creationId xmlns:a16="http://schemas.microsoft.com/office/drawing/2014/main" id="{A8FFB9E0-188E-40D1-87B3-21BEC8BCAB83}"/>
                </a:ext>
              </a:extLst>
            </p:cNvPr>
            <p:cNvPicPr>
              <a:picLocks noChangeAspect="1"/>
            </p:cNvPicPr>
            <p:nvPr/>
          </p:nvPicPr>
          <p:blipFill rotWithShape="1">
            <a:blip r:embed="rId3">
              <a:extLst>
                <a:ext uri="{28A0092B-C50C-407E-A947-70E740481C1C}">
                  <a14:useLocalDpi xmlns:a14="http://schemas.microsoft.com/office/drawing/2010/main" val="0"/>
                </a:ext>
              </a:extLst>
            </a:blip>
            <a:srcRect l="40134" b="23721"/>
            <a:stretch/>
          </p:blipFill>
          <p:spPr>
            <a:xfrm>
              <a:off x="6374801" y="5410200"/>
              <a:ext cx="2159599" cy="990600"/>
            </a:xfrm>
            <a:prstGeom prst="rect">
              <a:avLst/>
            </a:prstGeom>
          </p:spPr>
        </p:pic>
        <p:pic>
          <p:nvPicPr>
            <p:cNvPr id="14" name="Picture 13">
              <a:extLst>
                <a:ext uri="{FF2B5EF4-FFF2-40B4-BE49-F238E27FC236}">
                  <a16:creationId xmlns:a16="http://schemas.microsoft.com/office/drawing/2014/main" id="{DE5D598C-D4EF-48B9-B2EC-621E7F9906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95600" y="5387252"/>
              <a:ext cx="1274558" cy="1089747"/>
            </a:xfrm>
            <a:prstGeom prst="rect">
              <a:avLst/>
            </a:prstGeom>
          </p:spPr>
        </p:pic>
        <p:pic>
          <p:nvPicPr>
            <p:cNvPr id="15" name="Picture 14">
              <a:extLst>
                <a:ext uri="{FF2B5EF4-FFF2-40B4-BE49-F238E27FC236}">
                  <a16:creationId xmlns:a16="http://schemas.microsoft.com/office/drawing/2014/main" id="{CA089898-F329-48D0-95FA-D54451ECE584}"/>
                </a:ext>
              </a:extLst>
            </p:cNvPr>
            <p:cNvPicPr>
              <a:picLocks noChangeAspect="1"/>
            </p:cNvPicPr>
            <p:nvPr/>
          </p:nvPicPr>
          <p:blipFill>
            <a:blip r:embed="rId5"/>
            <a:stretch>
              <a:fillRect/>
            </a:stretch>
          </p:blipFill>
          <p:spPr>
            <a:xfrm>
              <a:off x="4490842" y="5486400"/>
              <a:ext cx="1366847" cy="821379"/>
            </a:xfrm>
            <a:prstGeom prst="rect">
              <a:avLst/>
            </a:prstGeom>
          </p:spPr>
        </p:pic>
        <p:pic>
          <p:nvPicPr>
            <p:cNvPr id="16" name="Picture 2" descr="https://www.insp.mx/templates/insp2015/images/insp.png">
              <a:extLst>
                <a:ext uri="{FF2B5EF4-FFF2-40B4-BE49-F238E27FC236}">
                  <a16:creationId xmlns:a16="http://schemas.microsoft.com/office/drawing/2014/main" id="{44763F8F-A4CE-4FC7-B3B2-F1EB617AE04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3000" y="6927939"/>
              <a:ext cx="1933422" cy="69786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Phfi.png">
              <a:extLst>
                <a:ext uri="{FF2B5EF4-FFF2-40B4-BE49-F238E27FC236}">
                  <a16:creationId xmlns:a16="http://schemas.microsoft.com/office/drawing/2014/main" id="{39C06D0D-32D6-442D-B179-D0F37AC80BA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0400" y="6963657"/>
              <a:ext cx="1545005" cy="66214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University of Pretoria">
              <a:extLst>
                <a:ext uri="{FF2B5EF4-FFF2-40B4-BE49-F238E27FC236}">
                  <a16:creationId xmlns:a16="http://schemas.microsoft.com/office/drawing/2014/main" id="{21143295-CF34-41F9-874D-D1328ED230C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6963657"/>
              <a:ext cx="2135396" cy="58115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0" descr="Kenyatta University">
              <a:extLst>
                <a:ext uri="{FF2B5EF4-FFF2-40B4-BE49-F238E27FC236}">
                  <a16:creationId xmlns:a16="http://schemas.microsoft.com/office/drawing/2014/main" id="{0EDCA56D-9215-4FA9-A436-4D6C6781598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38978" y="6504117"/>
              <a:ext cx="1933422" cy="37725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2" descr="Home">
              <a:extLst>
                <a:ext uri="{FF2B5EF4-FFF2-40B4-BE49-F238E27FC236}">
                  <a16:creationId xmlns:a16="http://schemas.microsoft.com/office/drawing/2014/main" id="{C27384B2-A218-400C-B815-006D7B9C3D6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38400" y="6371072"/>
              <a:ext cx="2852426" cy="65733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4" descr="http://www.addiscontinental.edu.et/images/logo.png">
              <a:extLst>
                <a:ext uri="{FF2B5EF4-FFF2-40B4-BE49-F238E27FC236}">
                  <a16:creationId xmlns:a16="http://schemas.microsoft.com/office/drawing/2014/main" id="{D1F3BEFA-8F8D-404C-85B2-82550E26D04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086600" y="6974391"/>
              <a:ext cx="2511979" cy="54877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931111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E99813EA-543A-418D-8412-2A2485ACDFE8}"/>
              </a:ext>
            </a:extLst>
          </p:cNvPr>
          <p:cNvSpPr/>
          <p:nvPr/>
        </p:nvSpPr>
        <p:spPr>
          <a:xfrm>
            <a:off x="0" y="2388246"/>
            <a:ext cx="10058400" cy="340295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p>
        </p:txBody>
      </p:sp>
      <p:sp>
        <p:nvSpPr>
          <p:cNvPr id="5" name="object 3"/>
          <p:cNvSpPr/>
          <p:nvPr/>
        </p:nvSpPr>
        <p:spPr>
          <a:xfrm>
            <a:off x="0" y="1094731"/>
            <a:ext cx="10058400" cy="129351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304800" y="1741488"/>
            <a:ext cx="9107806" cy="1346522"/>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Module 6, Session 2B</a:t>
            </a:r>
            <a:endParaRPr sz="4800" b="1" spc="-100" dirty="0">
              <a:solidFill>
                <a:srgbClr val="ECCE18"/>
              </a:solidFill>
              <a:latin typeface="Century Gothic" panose="020B0502020202020204" pitchFamily="34" charset="0"/>
              <a:cs typeface="Gill Sans MT"/>
            </a:endParaRPr>
          </a:p>
          <a:p>
            <a:pPr marL="12700">
              <a:lnSpc>
                <a:spcPts val="5000"/>
              </a:lnSpc>
            </a:pPr>
            <a:r>
              <a:rPr lang="en-US" sz="4400" spc="-180" dirty="0">
                <a:solidFill>
                  <a:schemeClr val="bg1"/>
                </a:solidFill>
                <a:latin typeface="Century Gothic" panose="020B0502020202020204" pitchFamily="34" charset="0"/>
              </a:rPr>
              <a:t>Appraising results</a:t>
            </a:r>
            <a:endParaRPr sz="4400" spc="-18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483957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795919" y="2209800"/>
            <a:ext cx="8305800" cy="4841189"/>
          </a:xfrm>
        </p:spPr>
        <p:txBody>
          <a:bodyPr/>
          <a:lstStyle/>
          <a:p>
            <a:pPr algn="l">
              <a:spcAft>
                <a:spcPts val="1200"/>
              </a:spcAft>
            </a:pPr>
            <a:r>
              <a:rPr lang="en-US" sz="3200" b="1" dirty="0"/>
              <a:t>At the end of this session, students will </a:t>
            </a:r>
            <a:br>
              <a:rPr lang="en-US" sz="3200" b="1" dirty="0"/>
            </a:br>
            <a:r>
              <a:rPr lang="en-US" sz="3200" b="1" dirty="0"/>
              <a:t>be able to:</a:t>
            </a:r>
            <a:endParaRPr lang="en-US" sz="3200" dirty="0"/>
          </a:p>
          <a:p>
            <a:pPr marL="640080" indent="-365760" algn="l">
              <a:spcAft>
                <a:spcPts val="1800"/>
              </a:spcAft>
              <a:buClr>
                <a:srgbClr val="FF0000"/>
              </a:buClr>
              <a:buFont typeface="Wingdings" panose="05000000000000000000" pitchFamily="2" charset="2"/>
              <a:buChar char="§"/>
            </a:pPr>
            <a:r>
              <a:rPr lang="en-US" dirty="0"/>
              <a:t>Define appraisal/assessment/evaluation</a:t>
            </a:r>
          </a:p>
          <a:p>
            <a:pPr marL="640080" indent="-365760" algn="l">
              <a:spcAft>
                <a:spcPts val="1800"/>
              </a:spcAft>
              <a:buClr>
                <a:srgbClr val="FF0000"/>
              </a:buClr>
              <a:buFont typeface="Wingdings" panose="05000000000000000000" pitchFamily="2" charset="2"/>
              <a:buChar char="§"/>
            </a:pPr>
            <a:r>
              <a:rPr lang="en-US" dirty="0"/>
              <a:t>Identify different types evaluation designs/ evaluation frameworks</a:t>
            </a:r>
          </a:p>
          <a:p>
            <a:pPr marL="640080" indent="-365760" algn="l">
              <a:spcAft>
                <a:spcPts val="1800"/>
              </a:spcAft>
              <a:buClr>
                <a:srgbClr val="FF0000"/>
              </a:buClr>
              <a:buFont typeface="Wingdings" panose="05000000000000000000" pitchFamily="2" charset="2"/>
              <a:buChar char="§"/>
            </a:pPr>
            <a:r>
              <a:rPr lang="en-US" dirty="0"/>
              <a:t>Identify standards for good evaluations </a:t>
            </a:r>
          </a:p>
          <a:p>
            <a:pPr marL="640080" indent="-365760">
              <a:buClr>
                <a:srgbClr val="FF0000"/>
              </a:buClr>
              <a:buFont typeface="Wingdings" panose="05000000000000000000" pitchFamily="2" charset="2"/>
              <a:buChar char="§"/>
            </a:pPr>
            <a:r>
              <a:rPr lang="en-US" dirty="0"/>
              <a:t>Practice appraisal of a program’s performance </a:t>
            </a:r>
          </a:p>
          <a:p>
            <a:endParaRPr lang="en-US" sz="2200" b="1" dirty="0"/>
          </a:p>
          <a:p>
            <a:endParaRPr lang="en-US" sz="2200" dirty="0"/>
          </a:p>
          <a:p>
            <a:endParaRPr lang="en-US" sz="2400" dirty="0"/>
          </a:p>
        </p:txBody>
      </p:sp>
      <p:sp>
        <p:nvSpPr>
          <p:cNvPr id="9" name="Title 1">
            <a:extLst>
              <a:ext uri="{FF2B5EF4-FFF2-40B4-BE49-F238E27FC236}">
                <a16:creationId xmlns:a16="http://schemas.microsoft.com/office/drawing/2014/main" id="{585E0327-A6D1-4167-99D1-6A81ACBF40E1}"/>
              </a:ext>
            </a:extLst>
          </p:cNvPr>
          <p:cNvSpPr>
            <a:spLocks noGrp="1"/>
          </p:cNvSpPr>
          <p:nvPr>
            <p:ph type="title"/>
          </p:nvPr>
        </p:nvSpPr>
        <p:spPr>
          <a:xfrm>
            <a:off x="611769" y="443012"/>
            <a:ext cx="8674100" cy="776188"/>
          </a:xfrm>
        </p:spPr>
        <p:txBody>
          <a:bodyPr/>
          <a:lstStyle/>
          <a:p>
            <a:r>
              <a:rPr lang="en-US" dirty="0"/>
              <a:t>Module 6: Session 2B</a:t>
            </a:r>
          </a:p>
        </p:txBody>
      </p:sp>
      <p:sp>
        <p:nvSpPr>
          <p:cNvPr id="10" name="Text Placeholder 3">
            <a:extLst>
              <a:ext uri="{FF2B5EF4-FFF2-40B4-BE49-F238E27FC236}">
                <a16:creationId xmlns:a16="http://schemas.microsoft.com/office/drawing/2014/main" id="{C3FFBE99-BE9C-4E93-BC34-24F2F91C9131}"/>
              </a:ext>
            </a:extLst>
          </p:cNvPr>
          <p:cNvSpPr>
            <a:spLocks noGrp="1"/>
          </p:cNvSpPr>
          <p:nvPr>
            <p:ph type="body" sz="quarter" idx="11"/>
          </p:nvPr>
        </p:nvSpPr>
        <p:spPr>
          <a:xfrm>
            <a:off x="611769" y="1143000"/>
            <a:ext cx="6629400" cy="609600"/>
          </a:xfrm>
        </p:spPr>
        <p:txBody>
          <a:bodyPr/>
          <a:lstStyle/>
          <a:p>
            <a:r>
              <a:rPr lang="en-US" dirty="0"/>
              <a:t>Learning objectives</a:t>
            </a:r>
          </a:p>
        </p:txBody>
      </p:sp>
    </p:spTree>
    <p:extLst>
      <p:ext uri="{BB962C8B-B14F-4D97-AF65-F5344CB8AC3E}">
        <p14:creationId xmlns:p14="http://schemas.microsoft.com/office/powerpoint/2010/main" val="3017825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457200" y="2133600"/>
            <a:ext cx="9144000" cy="5410199"/>
          </a:xfrm>
        </p:spPr>
        <p:txBody>
          <a:bodyPr/>
          <a:lstStyle/>
          <a:p>
            <a:pPr marL="640080" lvl="0" indent="-365760">
              <a:spcAft>
                <a:spcPts val="1800"/>
              </a:spcAft>
              <a:buClr>
                <a:srgbClr val="FF0000"/>
              </a:buClr>
              <a:buFont typeface="Wingdings" panose="05000000000000000000" pitchFamily="2" charset="2"/>
              <a:buChar char="§"/>
            </a:pPr>
            <a:r>
              <a:rPr lang="en-US" sz="3200" dirty="0"/>
              <a:t>Assessment, appraisal, and evaluation: what do they mean?</a:t>
            </a:r>
          </a:p>
          <a:p>
            <a:pPr marL="640080" lvl="0" indent="-365760">
              <a:spcAft>
                <a:spcPts val="1800"/>
              </a:spcAft>
              <a:buClr>
                <a:srgbClr val="FF0000"/>
              </a:buClr>
              <a:buFont typeface="Wingdings" panose="05000000000000000000" pitchFamily="2" charset="2"/>
              <a:buChar char="§"/>
            </a:pPr>
            <a:r>
              <a:rPr lang="en-US" sz="3200" dirty="0"/>
              <a:t>Standards for good evaluations: 3ie and CDC evaluation frameworks</a:t>
            </a:r>
          </a:p>
          <a:p>
            <a:pPr marL="640080" lvl="0" indent="-365760">
              <a:spcAft>
                <a:spcPts val="1800"/>
              </a:spcAft>
              <a:buClr>
                <a:srgbClr val="FF0000"/>
              </a:buClr>
              <a:buFont typeface="Wingdings" panose="05000000000000000000" pitchFamily="2" charset="2"/>
              <a:buChar char="§"/>
            </a:pPr>
            <a:r>
              <a:rPr lang="en-US" sz="3200" dirty="0"/>
              <a:t>Choosing an evaluation design</a:t>
            </a:r>
          </a:p>
          <a:p>
            <a:pPr marL="640080" lvl="0" indent="-365760">
              <a:spcAft>
                <a:spcPts val="1800"/>
              </a:spcAft>
              <a:buClr>
                <a:srgbClr val="FF0000"/>
              </a:buClr>
              <a:buFont typeface="Wingdings" panose="05000000000000000000" pitchFamily="2" charset="2"/>
              <a:buChar char="§"/>
            </a:pPr>
            <a:r>
              <a:rPr lang="en-US" sz="3200" dirty="0"/>
              <a:t>Presenting case study for discussion</a:t>
            </a:r>
          </a:p>
          <a:p>
            <a:pPr marL="640080" lvl="0" indent="-365760">
              <a:spcAft>
                <a:spcPts val="1800"/>
              </a:spcAft>
              <a:buClr>
                <a:srgbClr val="FF0000"/>
              </a:buClr>
              <a:buFont typeface="Wingdings" panose="05000000000000000000" pitchFamily="2" charset="2"/>
              <a:buChar char="§"/>
            </a:pPr>
            <a:r>
              <a:rPr lang="en-US" sz="3200" dirty="0"/>
              <a:t>Appraisal of the case study</a:t>
            </a:r>
          </a:p>
          <a:p>
            <a:endParaRPr lang="en-US" sz="2200" dirty="0"/>
          </a:p>
          <a:p>
            <a:endParaRPr lang="en-US" sz="2400" dirty="0"/>
          </a:p>
        </p:txBody>
      </p:sp>
      <p:sp>
        <p:nvSpPr>
          <p:cNvPr id="9" name="Title 1">
            <a:extLst>
              <a:ext uri="{FF2B5EF4-FFF2-40B4-BE49-F238E27FC236}">
                <a16:creationId xmlns:a16="http://schemas.microsoft.com/office/drawing/2014/main" id="{502AD4F2-1EC5-40A8-9DA0-F59665D8FCE0}"/>
              </a:ext>
            </a:extLst>
          </p:cNvPr>
          <p:cNvSpPr>
            <a:spLocks noGrp="1"/>
          </p:cNvSpPr>
          <p:nvPr>
            <p:ph type="title"/>
          </p:nvPr>
        </p:nvSpPr>
        <p:spPr>
          <a:xfrm>
            <a:off x="611769" y="443012"/>
            <a:ext cx="8674100" cy="776188"/>
          </a:xfrm>
        </p:spPr>
        <p:txBody>
          <a:bodyPr/>
          <a:lstStyle/>
          <a:p>
            <a:r>
              <a:rPr lang="en-US" dirty="0"/>
              <a:t>Module 6: Session 2B</a:t>
            </a:r>
          </a:p>
        </p:txBody>
      </p:sp>
      <p:sp>
        <p:nvSpPr>
          <p:cNvPr id="10" name="Text Placeholder 3">
            <a:extLst>
              <a:ext uri="{FF2B5EF4-FFF2-40B4-BE49-F238E27FC236}">
                <a16:creationId xmlns:a16="http://schemas.microsoft.com/office/drawing/2014/main" id="{C4444FCD-472C-46F7-A92A-4EF41EECBD64}"/>
              </a:ext>
            </a:extLst>
          </p:cNvPr>
          <p:cNvSpPr>
            <a:spLocks noGrp="1"/>
          </p:cNvSpPr>
          <p:nvPr>
            <p:ph type="body" sz="quarter" idx="11"/>
          </p:nvPr>
        </p:nvSpPr>
        <p:spPr>
          <a:xfrm>
            <a:off x="611769" y="1143000"/>
            <a:ext cx="6629400" cy="609600"/>
          </a:xfrm>
        </p:spPr>
        <p:txBody>
          <a:bodyPr/>
          <a:lstStyle/>
          <a:p>
            <a:r>
              <a:rPr lang="en-US" dirty="0"/>
              <a:t>Session outline</a:t>
            </a:r>
          </a:p>
        </p:txBody>
      </p:sp>
    </p:spTree>
    <p:extLst>
      <p:ext uri="{BB962C8B-B14F-4D97-AF65-F5344CB8AC3E}">
        <p14:creationId xmlns:p14="http://schemas.microsoft.com/office/powerpoint/2010/main" val="673817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611769" y="2057400"/>
            <a:ext cx="8913232" cy="5334000"/>
          </a:xfrm>
        </p:spPr>
        <p:txBody>
          <a:bodyPr/>
          <a:lstStyle/>
          <a:p>
            <a:pPr marL="640080" indent="-365760">
              <a:spcAft>
                <a:spcPts val="1200"/>
              </a:spcAft>
              <a:buClr>
                <a:srgbClr val="FF0000"/>
              </a:buClr>
              <a:buFont typeface="Wingdings" panose="05000000000000000000" pitchFamily="2" charset="2"/>
              <a:buChar char="§"/>
            </a:pPr>
            <a:r>
              <a:rPr lang="en-US" dirty="0"/>
              <a:t>Usually refers to </a:t>
            </a:r>
            <a:r>
              <a:rPr lang="en-US" i="1" dirty="0"/>
              <a:t>“</a:t>
            </a:r>
            <a:r>
              <a:rPr lang="en-IN" i="1" dirty="0"/>
              <a:t>the act or result of judging the worth or value of something or someone”</a:t>
            </a:r>
            <a:endParaRPr lang="en-IN" dirty="0"/>
          </a:p>
          <a:p>
            <a:pPr marL="640080" indent="-365760">
              <a:spcAft>
                <a:spcPts val="1200"/>
              </a:spcAft>
              <a:buClr>
                <a:srgbClr val="FF0000"/>
              </a:buClr>
              <a:buFont typeface="Wingdings" panose="05000000000000000000" pitchFamily="2" charset="2"/>
              <a:buChar char="§"/>
            </a:pPr>
            <a:r>
              <a:rPr lang="en-US" dirty="0"/>
              <a:t>Specifically, in education it refers to “…</a:t>
            </a:r>
            <a:r>
              <a:rPr lang="en-IN" i="1" dirty="0"/>
              <a:t>the wide variety of methods or tools that educators use to evaluate, measure, and document the academic readiness, learning progress, skill acquisition, or educational needs of students”</a:t>
            </a:r>
          </a:p>
          <a:p>
            <a:pPr marL="640080" indent="-365760">
              <a:spcAft>
                <a:spcPts val="1200"/>
              </a:spcAft>
              <a:buClr>
                <a:srgbClr val="FF0000"/>
              </a:buClr>
              <a:buFont typeface="Wingdings" panose="05000000000000000000" pitchFamily="2" charset="2"/>
              <a:buChar char="§"/>
            </a:pPr>
            <a:r>
              <a:rPr lang="en-IN" dirty="0"/>
              <a:t>Assessments are often equated with </a:t>
            </a:r>
            <a:br>
              <a:rPr lang="en-IN" dirty="0"/>
            </a:br>
            <a:r>
              <a:rPr lang="en-IN" dirty="0"/>
              <a:t>traditional tests</a:t>
            </a:r>
          </a:p>
          <a:p>
            <a:pPr marL="640080" indent="-365760">
              <a:buClr>
                <a:srgbClr val="FF0000"/>
              </a:buClr>
              <a:buFont typeface="Wingdings" panose="05000000000000000000" pitchFamily="2" charset="2"/>
              <a:buChar char="§"/>
            </a:pPr>
            <a:r>
              <a:rPr lang="en-IN" i="1" u="sng" dirty="0"/>
              <a:t>In evaluation: Judging the value of a program</a:t>
            </a:r>
            <a:endParaRPr lang="en-US" sz="2400" dirty="0"/>
          </a:p>
        </p:txBody>
      </p:sp>
      <p:sp>
        <p:nvSpPr>
          <p:cNvPr id="9" name="Title 1">
            <a:extLst>
              <a:ext uri="{FF2B5EF4-FFF2-40B4-BE49-F238E27FC236}">
                <a16:creationId xmlns:a16="http://schemas.microsoft.com/office/drawing/2014/main" id="{B277662B-5DDA-426B-8A5C-3559648A12BC}"/>
              </a:ext>
            </a:extLst>
          </p:cNvPr>
          <p:cNvSpPr>
            <a:spLocks noGrp="1"/>
          </p:cNvSpPr>
          <p:nvPr>
            <p:ph type="title"/>
          </p:nvPr>
        </p:nvSpPr>
        <p:spPr>
          <a:xfrm>
            <a:off x="611769" y="443012"/>
            <a:ext cx="8674100" cy="776188"/>
          </a:xfrm>
        </p:spPr>
        <p:txBody>
          <a:bodyPr/>
          <a:lstStyle/>
          <a:p>
            <a:r>
              <a:rPr lang="en-US" dirty="0"/>
              <a:t>Module 6: Session 2B</a:t>
            </a:r>
          </a:p>
        </p:txBody>
      </p:sp>
      <p:sp>
        <p:nvSpPr>
          <p:cNvPr id="10" name="Text Placeholder 3">
            <a:extLst>
              <a:ext uri="{FF2B5EF4-FFF2-40B4-BE49-F238E27FC236}">
                <a16:creationId xmlns:a16="http://schemas.microsoft.com/office/drawing/2014/main" id="{9F0B60C8-7C90-496C-B6B4-9F8FCCF9A1B8}"/>
              </a:ext>
            </a:extLst>
          </p:cNvPr>
          <p:cNvSpPr>
            <a:spLocks noGrp="1"/>
          </p:cNvSpPr>
          <p:nvPr>
            <p:ph type="body" sz="quarter" idx="11"/>
          </p:nvPr>
        </p:nvSpPr>
        <p:spPr>
          <a:xfrm>
            <a:off x="611769" y="1143000"/>
            <a:ext cx="6629400" cy="609600"/>
          </a:xfrm>
        </p:spPr>
        <p:txBody>
          <a:bodyPr/>
          <a:lstStyle/>
          <a:p>
            <a:r>
              <a:rPr lang="en-US" dirty="0"/>
              <a:t>What is “assessment”?</a:t>
            </a:r>
          </a:p>
        </p:txBody>
      </p:sp>
    </p:spTree>
    <p:extLst>
      <p:ext uri="{BB962C8B-B14F-4D97-AF65-F5344CB8AC3E}">
        <p14:creationId xmlns:p14="http://schemas.microsoft.com/office/powerpoint/2010/main" val="137855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a:xfrm>
            <a:off x="611769" y="443012"/>
            <a:ext cx="8674100" cy="776188"/>
          </a:xfrm>
        </p:spPr>
        <p:txBody>
          <a:bodyPr/>
          <a:lstStyle/>
          <a:p>
            <a:r>
              <a:rPr lang="en-US" dirty="0"/>
              <a:t>Module 6: Session 2B</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611769" y="2033488"/>
            <a:ext cx="8762928" cy="5334000"/>
          </a:xfrm>
        </p:spPr>
        <p:txBody>
          <a:bodyPr/>
          <a:lstStyle/>
          <a:p>
            <a:pPr marL="640080" indent="-365760">
              <a:spcAft>
                <a:spcPts val="1200"/>
              </a:spcAft>
              <a:buClr>
                <a:srgbClr val="FF0000"/>
              </a:buClr>
              <a:buFont typeface="Wingdings" panose="05000000000000000000" pitchFamily="2" charset="2"/>
              <a:buChar char="§"/>
            </a:pPr>
            <a:r>
              <a:rPr lang="en-IN" dirty="0"/>
              <a:t>An act of assessing something or someone</a:t>
            </a:r>
          </a:p>
          <a:p>
            <a:pPr marL="640080" indent="-365760">
              <a:spcAft>
                <a:spcPts val="1200"/>
              </a:spcAft>
              <a:buClr>
                <a:srgbClr val="FF0000"/>
              </a:buClr>
              <a:buFont typeface="Wingdings" panose="05000000000000000000" pitchFamily="2" charset="2"/>
              <a:buChar char="§"/>
            </a:pPr>
            <a:r>
              <a:rPr lang="en-IN" dirty="0"/>
              <a:t>Performance appraisal: a formal assessment, typically in an interview, of the performance of an employee over a particular period</a:t>
            </a:r>
          </a:p>
          <a:p>
            <a:pPr marL="640080" indent="-365760">
              <a:spcAft>
                <a:spcPts val="1200"/>
              </a:spcAft>
              <a:buClr>
                <a:srgbClr val="FF0000"/>
              </a:buClr>
              <a:buFont typeface="Wingdings" panose="05000000000000000000" pitchFamily="2" charset="2"/>
              <a:buChar char="§"/>
            </a:pPr>
            <a:r>
              <a:rPr lang="en-IN" dirty="0"/>
              <a:t>Critical appraisal:</a:t>
            </a:r>
          </a:p>
          <a:p>
            <a:pPr marL="1188720" lvl="1" indent="-365760">
              <a:spcAft>
                <a:spcPts val="1200"/>
              </a:spcAft>
              <a:buClr>
                <a:srgbClr val="FF0000"/>
              </a:buClr>
              <a:buFont typeface="Arial" panose="020B0604020202020204" pitchFamily="34" charset="0"/>
              <a:buChar char="•"/>
            </a:pPr>
            <a:r>
              <a:rPr lang="en-IN" sz="2600" dirty="0"/>
              <a:t>Critical appraisal is the process of </a:t>
            </a:r>
            <a:r>
              <a:rPr lang="en-IN" sz="2600" u="sng" dirty="0"/>
              <a:t>carefully and systematicall</a:t>
            </a:r>
            <a:r>
              <a:rPr lang="en-IN" sz="2600" dirty="0"/>
              <a:t>y examining research to judge its </a:t>
            </a:r>
            <a:r>
              <a:rPr lang="en-IN" sz="2600" u="sng" dirty="0"/>
              <a:t>trustworthiness</a:t>
            </a:r>
            <a:r>
              <a:rPr lang="en-IN" sz="2600" dirty="0"/>
              <a:t>, and its value and relevance in a particular context (Burls, 2009) </a:t>
            </a:r>
          </a:p>
          <a:p>
            <a:pPr marL="1188720" lvl="1" indent="-365760">
              <a:spcAft>
                <a:spcPts val="1200"/>
              </a:spcAft>
              <a:buClr>
                <a:srgbClr val="FF0000"/>
              </a:buClr>
              <a:buFont typeface="Arial" panose="020B0604020202020204" pitchFamily="34" charset="0"/>
              <a:buChar char="•"/>
            </a:pPr>
            <a:r>
              <a:rPr lang="en-IN" sz="2600" dirty="0"/>
              <a:t>Critical appraisal is an important element </a:t>
            </a:r>
            <a:br>
              <a:rPr lang="en-IN" sz="2600" dirty="0"/>
            </a:br>
            <a:r>
              <a:rPr lang="en-IN" sz="2600" dirty="0"/>
              <a:t>of evidence-based medicine</a:t>
            </a:r>
            <a:endParaRPr lang="en-US" sz="2600" b="1" dirty="0"/>
          </a:p>
          <a:p>
            <a:pPr marL="457200" indent="-457200">
              <a:spcAft>
                <a:spcPts val="1200"/>
              </a:spcAft>
              <a:buClr>
                <a:srgbClr val="FF0000"/>
              </a:buClr>
              <a:buFont typeface="Wingdings" panose="05000000000000000000" pitchFamily="2" charset="2"/>
              <a:buChar char="§"/>
            </a:pPr>
            <a:endParaRPr lang="en-US" dirty="0"/>
          </a:p>
          <a:p>
            <a:endParaRPr lang="en-US" sz="2400" dirty="0"/>
          </a:p>
        </p:txBody>
      </p:sp>
      <p:sp>
        <p:nvSpPr>
          <p:cNvPr id="4" name="Text Placeholder 3">
            <a:extLst>
              <a:ext uri="{FF2B5EF4-FFF2-40B4-BE49-F238E27FC236}">
                <a16:creationId xmlns:a16="http://schemas.microsoft.com/office/drawing/2014/main" id="{3EFFBA7C-C99B-46F1-A570-662FFDDBDBAA}"/>
              </a:ext>
            </a:extLst>
          </p:cNvPr>
          <p:cNvSpPr>
            <a:spLocks noGrp="1"/>
          </p:cNvSpPr>
          <p:nvPr>
            <p:ph type="body" sz="quarter" idx="11"/>
          </p:nvPr>
        </p:nvSpPr>
        <p:spPr>
          <a:xfrm>
            <a:off x="611769" y="1143000"/>
            <a:ext cx="6629400" cy="609600"/>
          </a:xfrm>
        </p:spPr>
        <p:txBody>
          <a:bodyPr/>
          <a:lstStyle/>
          <a:p>
            <a:r>
              <a:rPr lang="en-US" dirty="0"/>
              <a:t>What is “appraisal”?</a:t>
            </a:r>
          </a:p>
        </p:txBody>
      </p:sp>
    </p:spTree>
    <p:extLst>
      <p:ext uri="{BB962C8B-B14F-4D97-AF65-F5344CB8AC3E}">
        <p14:creationId xmlns:p14="http://schemas.microsoft.com/office/powerpoint/2010/main" val="1129776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a:xfrm>
            <a:off x="611769" y="443012"/>
            <a:ext cx="8674100" cy="776188"/>
          </a:xfrm>
        </p:spPr>
        <p:txBody>
          <a:bodyPr/>
          <a:lstStyle/>
          <a:p>
            <a:r>
              <a:rPr lang="en-US" dirty="0"/>
              <a:t>Module 6: Session 2B</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762000" y="2286000"/>
            <a:ext cx="8991672" cy="3276600"/>
          </a:xfrm>
        </p:spPr>
        <p:txBody>
          <a:bodyPr/>
          <a:lstStyle/>
          <a:p>
            <a:pPr>
              <a:spcAft>
                <a:spcPts val="1800"/>
              </a:spcAft>
            </a:pPr>
            <a:r>
              <a:rPr lang="en-IN" sz="3600" dirty="0"/>
              <a:t>Multiple definitions exist.</a:t>
            </a:r>
          </a:p>
          <a:p>
            <a:pPr marL="640080" indent="-365760">
              <a:buClr>
                <a:srgbClr val="FF0000"/>
              </a:buClr>
              <a:buFont typeface="Wingdings" panose="05000000000000000000" pitchFamily="2" charset="2"/>
              <a:buChar char="§"/>
            </a:pPr>
            <a:r>
              <a:rPr lang="en-IN" sz="3200" dirty="0"/>
              <a:t>“A structured process of assessing the success of a project in meeting its goals and to reflect on the lessons learned” </a:t>
            </a:r>
          </a:p>
          <a:p>
            <a:pPr marL="274320" algn="r">
              <a:spcBef>
                <a:spcPts val="900"/>
              </a:spcBef>
              <a:buClr>
                <a:srgbClr val="FF0000"/>
              </a:buClr>
            </a:pPr>
            <a:r>
              <a:rPr lang="en-IN" sz="3200" i="1" dirty="0"/>
              <a:t>– </a:t>
            </a:r>
            <a:r>
              <a:rPr lang="en-US" sz="3200" i="1" dirty="0"/>
              <a:t>Evaluation toolbox</a:t>
            </a:r>
            <a:endParaRPr lang="en-US" sz="2400" dirty="0"/>
          </a:p>
        </p:txBody>
      </p:sp>
      <p:sp>
        <p:nvSpPr>
          <p:cNvPr id="4" name="Text Placeholder 3">
            <a:extLst>
              <a:ext uri="{FF2B5EF4-FFF2-40B4-BE49-F238E27FC236}">
                <a16:creationId xmlns:a16="http://schemas.microsoft.com/office/drawing/2014/main" id="{3EFFBA7C-C99B-46F1-A570-662FFDDBDBAA}"/>
              </a:ext>
            </a:extLst>
          </p:cNvPr>
          <p:cNvSpPr>
            <a:spLocks noGrp="1"/>
          </p:cNvSpPr>
          <p:nvPr>
            <p:ph type="body" sz="quarter" idx="11"/>
          </p:nvPr>
        </p:nvSpPr>
        <p:spPr>
          <a:xfrm>
            <a:off x="611769" y="1143000"/>
            <a:ext cx="6629400" cy="609600"/>
          </a:xfrm>
        </p:spPr>
        <p:txBody>
          <a:bodyPr/>
          <a:lstStyle/>
          <a:p>
            <a:r>
              <a:rPr lang="en-US" dirty="0"/>
              <a:t>What is “evaluation”?</a:t>
            </a:r>
          </a:p>
        </p:txBody>
      </p:sp>
    </p:spTree>
    <p:extLst>
      <p:ext uri="{BB962C8B-B14F-4D97-AF65-F5344CB8AC3E}">
        <p14:creationId xmlns:p14="http://schemas.microsoft.com/office/powerpoint/2010/main" val="1488353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E99813EA-543A-418D-8412-2A2485ACDFE8}"/>
              </a:ext>
            </a:extLst>
          </p:cNvPr>
          <p:cNvSpPr/>
          <p:nvPr/>
        </p:nvSpPr>
        <p:spPr>
          <a:xfrm>
            <a:off x="0" y="2388246"/>
            <a:ext cx="10058400" cy="340295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p>
        </p:txBody>
      </p:sp>
      <p:sp>
        <p:nvSpPr>
          <p:cNvPr id="5" name="object 3"/>
          <p:cNvSpPr/>
          <p:nvPr/>
        </p:nvSpPr>
        <p:spPr>
          <a:xfrm>
            <a:off x="0" y="1094731"/>
            <a:ext cx="10058400" cy="129351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304800" y="1741488"/>
            <a:ext cx="9107806" cy="1410643"/>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Frameworks for </a:t>
            </a:r>
            <a:br>
              <a:rPr lang="en-US" sz="4800" b="1" spc="-100" dirty="0">
                <a:solidFill>
                  <a:srgbClr val="ECCE18"/>
                </a:solidFill>
                <a:latin typeface="Century Gothic" panose="020B0502020202020204" pitchFamily="34" charset="0"/>
                <a:cs typeface="Gill Sans MT"/>
              </a:rPr>
            </a:br>
            <a:r>
              <a:rPr lang="en-US" sz="4400" spc="-100" dirty="0">
                <a:solidFill>
                  <a:schemeClr val="bg1"/>
                </a:solidFill>
                <a:latin typeface="Century Gothic" panose="020B0502020202020204" pitchFamily="34" charset="0"/>
                <a:cs typeface="Gill Sans MT"/>
              </a:rPr>
              <a:t>designing evaluations</a:t>
            </a:r>
            <a:endParaRPr sz="4800" spc="-100" dirty="0">
              <a:solidFill>
                <a:schemeClr val="bg1"/>
              </a:solidFill>
              <a:latin typeface="Century Gothic" panose="020B0502020202020204" pitchFamily="34" charset="0"/>
              <a:cs typeface="Gill Sans MT"/>
            </a:endParaRPr>
          </a:p>
        </p:txBody>
      </p:sp>
    </p:spTree>
    <p:extLst>
      <p:ext uri="{BB962C8B-B14F-4D97-AF65-F5344CB8AC3E}">
        <p14:creationId xmlns:p14="http://schemas.microsoft.com/office/powerpoint/2010/main" val="11800262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Red and plum_corrected" id="{1803419B-8C1A-41A6-B790-DEC05357A92B}" vid="{C245997C-6C93-4F30-9C6F-DEFA7E97B5FA}"/>
    </a:ext>
  </a:extLst>
</a:theme>
</file>

<file path=ppt/theme/theme2.xml><?xml version="1.0" encoding="utf-8"?>
<a:theme xmlns:a="http://schemas.openxmlformats.org/drawingml/2006/main" name="MEASURE_Eval_slide_template-1">
  <a:themeElements>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5" ma:contentTypeDescription="Create a new document." ma:contentTypeScope="" ma:versionID="b91ae86749413e39d6ab5cf72415f548">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a3eb1c2798d4f2b319fc785c533a2476"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ED06079-77C9-49AC-A616-0BDE2C83E82B}">
  <ds:schemaRefs>
    <ds:schemaRef ds:uri="http://schemas.microsoft.com/sharepoint/v3/contenttype/forms"/>
  </ds:schemaRefs>
</ds:datastoreItem>
</file>

<file path=customXml/itemProps2.xml><?xml version="1.0" encoding="utf-8"?>
<ds:datastoreItem xmlns:ds="http://schemas.openxmlformats.org/officeDocument/2006/customXml" ds:itemID="{5D55413D-008E-48A9-86AD-43AF8ED4C365}">
  <ds:schemaRefs>
    <ds:schemaRef ds:uri="http://purl.org/dc/terms/"/>
    <ds:schemaRef ds:uri="13922b43-4eea-40f2-b18b-c20327cdf16c"/>
    <ds:schemaRef ds:uri="http://schemas.microsoft.com/office/2006/documentManagement/types"/>
    <ds:schemaRef ds:uri="http://schemas.microsoft.com/sharepoint/v3"/>
    <ds:schemaRef ds:uri="http://purl.org/dc/elements/1.1/"/>
    <ds:schemaRef ds:uri="http://schemas.openxmlformats.org/package/2006/metadata/core-properties"/>
    <ds:schemaRef ds:uri="http://schemas.microsoft.com/office/infopath/2007/PartnerControls"/>
    <ds:schemaRef ds:uri="d8573787-17db-43b5-9af3-2a45e79ab039"/>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BE33247C-982A-4FBC-95D7-6716804CAA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3651</TotalTime>
  <Words>3064</Words>
  <Application>Microsoft Office PowerPoint</Application>
  <PresentationFormat>Custom</PresentationFormat>
  <Paragraphs>252</Paragraphs>
  <Slides>24</Slides>
  <Notes>24</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24</vt:i4>
      </vt:variant>
    </vt:vector>
  </HeadingPairs>
  <TitlesOfParts>
    <vt:vector size="34" baseType="lpstr">
      <vt:lpstr>Arial</vt:lpstr>
      <vt:lpstr>Calibri</vt:lpstr>
      <vt:lpstr>Century Gothic</vt:lpstr>
      <vt:lpstr>Futura Lt BT</vt:lpstr>
      <vt:lpstr>Futura LT Pro Book</vt:lpstr>
      <vt:lpstr>Gill Sans MT</vt:lpstr>
      <vt:lpstr>Times New Roman</vt:lpstr>
      <vt:lpstr>Wingdings</vt:lpstr>
      <vt:lpstr>Office Theme</vt:lpstr>
      <vt:lpstr>MEASURE_Eval_slide_template-1</vt:lpstr>
      <vt:lpstr>PowerPoint Presentation</vt:lpstr>
      <vt:lpstr>Module 6</vt:lpstr>
      <vt:lpstr>PowerPoint Presentation</vt:lpstr>
      <vt:lpstr>Module 6: Session 2B</vt:lpstr>
      <vt:lpstr>Module 6: Session 2B</vt:lpstr>
      <vt:lpstr>Module 6: Session 2B</vt:lpstr>
      <vt:lpstr>Module 6: Session 2B</vt:lpstr>
      <vt:lpstr>Module 6: Session 2B</vt:lpstr>
      <vt:lpstr>PowerPoint Presentation</vt:lpstr>
      <vt:lpstr>Module 6: Session 2B</vt:lpstr>
      <vt:lpstr>Module 6: Session 2B</vt:lpstr>
      <vt:lpstr>Module 6: Session 2B</vt:lpstr>
      <vt:lpstr>PowerPoint Presentation</vt:lpstr>
      <vt:lpstr>Module 6: Session 2B</vt:lpstr>
      <vt:lpstr>Module 6: Session 2B</vt:lpstr>
      <vt:lpstr>Module 6: Session 2B</vt:lpstr>
      <vt:lpstr>Module 6: Session 2B</vt:lpstr>
      <vt:lpstr>Module 6: Session 2B</vt:lpstr>
      <vt:lpstr>Summary Features of Different Study designs</vt:lpstr>
      <vt:lpstr>Module 6: Session 2B</vt:lpstr>
      <vt:lpstr>Which Decision-Makers Care About specific evaluation questions?</vt:lpstr>
      <vt:lpstr>Module 6: Session 2B</vt:lpstr>
      <vt:lpstr>Module 6: Session 2B</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Hart, Lauren</dc:creator>
  <cp:lastModifiedBy>Hoover, Donald Wayne</cp:lastModifiedBy>
  <cp:revision>197</cp:revision>
  <dcterms:created xsi:type="dcterms:W3CDTF">2018-01-16T15:33:08Z</dcterms:created>
  <dcterms:modified xsi:type="dcterms:W3CDTF">2018-11-20T00:30:49Z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