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7" r:id="rId4"/>
    <p:sldId id="279" r:id="rId5"/>
    <p:sldId id="281" r:id="rId6"/>
  </p:sldIdLst>
  <p:sldSz cx="9144000" cy="5184775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l Sans"/>
      <p:regular r:id="rId12"/>
      <p:bold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Libre Franklin"/>
      <p:regular r:id="rId18"/>
      <p:bold r:id="rId19"/>
      <p:italic r:id="rId20"/>
      <p:boldItalic r:id="rId21"/>
    </p:embeddedFont>
    <p:embeddedFont>
      <p:font typeface="Libre Franklin Black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jDfBYTKRnubGFDynKmNYs5AbSh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Meltzer" initials="" lastIdx="3" clrIdx="0"/>
  <p:cmAuthor id="1" name="David Johnson" initials="" lastIdx="1" clrIdx="1"/>
  <p:cmAuthor id="2" name="Meaghan Peterson" initials="" lastIdx="3" clrIdx="2"/>
  <p:cmAuthor id="3" name="Stephanie Mullen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4" y="52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BDIAH &amp; USAID">
  <p:cSld name="Cover - TBDIAH &amp; USAID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/>
          <p:nvPr/>
        </p:nvSpPr>
        <p:spPr>
          <a:xfrm>
            <a:off x="0" y="3703320"/>
            <a:ext cx="9144000" cy="1481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8;p37"/>
          <p:cNvSpPr/>
          <p:nvPr/>
        </p:nvSpPr>
        <p:spPr>
          <a:xfrm>
            <a:off x="0" y="0"/>
            <a:ext cx="9144000" cy="31050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37"/>
          <p:cNvSpPr txBox="1">
            <a:spLocks noGrp="1"/>
          </p:cNvSpPr>
          <p:nvPr>
            <p:ph type="ctrTitle"/>
          </p:nvPr>
        </p:nvSpPr>
        <p:spPr>
          <a:xfrm>
            <a:off x="685800" y="1668255"/>
            <a:ext cx="4242188" cy="1143313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685800" y="3211234"/>
            <a:ext cx="4423672" cy="113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2000"/>
              <a:buNone/>
              <a:defRPr>
                <a:solidFill>
                  <a:srgbClr val="8A8A8A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>
                <a:solidFill>
                  <a:srgbClr val="8A8A8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>
                <a:solidFill>
                  <a:srgbClr val="8A8A8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>
                <a:solidFill>
                  <a:srgbClr val="8A8A8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grpSp>
        <p:nvGrpSpPr>
          <p:cNvPr id="21" name="Google Shape;21;p37"/>
          <p:cNvGrpSpPr/>
          <p:nvPr/>
        </p:nvGrpSpPr>
        <p:grpSpPr>
          <a:xfrm>
            <a:off x="5694401" y="3673127"/>
            <a:ext cx="3210030" cy="1376404"/>
            <a:chOff x="5694401" y="3673127"/>
            <a:chExt cx="3210030" cy="1376404"/>
          </a:xfrm>
        </p:grpSpPr>
        <p:pic>
          <p:nvPicPr>
            <p:cNvPr id="22" name="Google Shape;22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694401" y="3673127"/>
              <a:ext cx="1609830" cy="1376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7" descr="Schematic&#10;&#10;Description automatically generated with low confidenc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95472" y="3778116"/>
              <a:ext cx="1508959" cy="1166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 BG">
  <p:cSld name="1_White BG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2"/>
          <p:cNvSpPr/>
          <p:nvPr/>
        </p:nvSpPr>
        <p:spPr>
          <a:xfrm>
            <a:off x="0" y="4869180"/>
            <a:ext cx="9144000" cy="315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B DIAH header">
  <p:cSld name="TB DIAH header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45"/>
          <p:cNvSpPr/>
          <p:nvPr/>
        </p:nvSpPr>
        <p:spPr>
          <a:xfrm>
            <a:off x="0" y="0"/>
            <a:ext cx="9144000" cy="11775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45"/>
          <p:cNvSpPr txBox="1">
            <a:spLocks noGrp="1"/>
          </p:cNvSpPr>
          <p:nvPr>
            <p:ph type="body" idx="1"/>
          </p:nvPr>
        </p:nvSpPr>
        <p:spPr>
          <a:xfrm>
            <a:off x="594783" y="1377950"/>
            <a:ext cx="7454900" cy="296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2000">
                <a:solidFill>
                  <a:srgbClr val="4E4A49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 sz="2000">
                <a:solidFill>
                  <a:srgbClr val="4E4A49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G">
  <p:cSld name="White BG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BDIAH.ORG showcase">
  <p:cSld name="TBDIAH.ORG showcase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/>
          <p:nvPr/>
        </p:nvSpPr>
        <p:spPr>
          <a:xfrm>
            <a:off x="0" y="-17855"/>
            <a:ext cx="4572000" cy="5202630"/>
          </a:xfrm>
          <a:prstGeom prst="rect">
            <a:avLst/>
          </a:prstGeom>
          <a:solidFill>
            <a:srgbClr val="8D8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>
            <a:off x="0" y="4332243"/>
            <a:ext cx="34875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48"/>
          <p:cNvCxnSpPr/>
          <p:nvPr/>
        </p:nvCxnSpPr>
        <p:spPr>
          <a:xfrm>
            <a:off x="8705671" y="217648"/>
            <a:ext cx="0" cy="146464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78" name="Google Shape;78;p48"/>
          <p:cNvCxnSpPr/>
          <p:nvPr/>
        </p:nvCxnSpPr>
        <p:spPr>
          <a:xfrm>
            <a:off x="6574367" y="217648"/>
            <a:ext cx="0" cy="146464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79" name="Google Shape;79;p48"/>
          <p:cNvCxnSpPr/>
          <p:nvPr/>
        </p:nvCxnSpPr>
        <p:spPr>
          <a:xfrm>
            <a:off x="4375817" y="217648"/>
            <a:ext cx="0" cy="146464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80" name="Google Shape;80;p48"/>
          <p:cNvSpPr/>
          <p:nvPr/>
        </p:nvSpPr>
        <p:spPr>
          <a:xfrm>
            <a:off x="-5912" y="1504352"/>
            <a:ext cx="9149912" cy="3672434"/>
          </a:xfrm>
          <a:prstGeom prst="rect">
            <a:avLst/>
          </a:prstGeom>
          <a:solidFill>
            <a:srgbClr val="D2F5FF">
              <a:alpha val="4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1" name="Google Shape;81;p48"/>
          <p:cNvCxnSpPr/>
          <p:nvPr/>
        </p:nvCxnSpPr>
        <p:spPr>
          <a:xfrm>
            <a:off x="2218642" y="217648"/>
            <a:ext cx="0" cy="168091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82" name="Google Shape;82;p48" descr="Target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6742" y="1573411"/>
            <a:ext cx="205740" cy="207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48"/>
          <p:cNvGrpSpPr/>
          <p:nvPr/>
        </p:nvGrpSpPr>
        <p:grpSpPr>
          <a:xfrm>
            <a:off x="299460" y="1800381"/>
            <a:ext cx="2137282" cy="1230710"/>
            <a:chOff x="421079" y="2368102"/>
            <a:chExt cx="2849708" cy="1627884"/>
          </a:xfrm>
        </p:grpSpPr>
        <p:sp>
          <p:nvSpPr>
            <p:cNvPr id="84" name="Google Shape;84;p48"/>
            <p:cNvSpPr/>
            <p:nvPr/>
          </p:nvSpPr>
          <p:spPr>
            <a:xfrm>
              <a:off x="421079" y="2483186"/>
              <a:ext cx="2743200" cy="146304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51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" name="Google Shape;85;p48"/>
            <p:cNvSpPr txBox="1"/>
            <p:nvPr/>
          </p:nvSpPr>
          <p:spPr>
            <a:xfrm rot="-5400000">
              <a:off x="2389597" y="3211688"/>
              <a:ext cx="1199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rgbClr val="00516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CORE INDICATOR</a:t>
              </a:r>
              <a:endParaRPr/>
            </a:p>
          </p:txBody>
        </p:sp>
        <p:grpSp>
          <p:nvGrpSpPr>
            <p:cNvPr id="86" name="Google Shape;86;p48"/>
            <p:cNvGrpSpPr/>
            <p:nvPr/>
          </p:nvGrpSpPr>
          <p:grpSpPr>
            <a:xfrm>
              <a:off x="2603006" y="2368102"/>
              <a:ext cx="667781" cy="697501"/>
              <a:chOff x="2603006" y="2368102"/>
              <a:chExt cx="667781" cy="697501"/>
            </a:xfrm>
          </p:grpSpPr>
          <p:sp>
            <p:nvSpPr>
              <p:cNvPr id="87" name="Google Shape;87;p48"/>
              <p:cNvSpPr/>
              <p:nvPr/>
            </p:nvSpPr>
            <p:spPr>
              <a:xfrm rot="-6168052">
                <a:off x="2641821" y="2441496"/>
                <a:ext cx="590151" cy="550713"/>
              </a:xfrm>
              <a:custGeom>
                <a:avLst/>
                <a:gdLst/>
                <a:ahLst/>
                <a:cxnLst/>
                <a:rect l="l" t="t" r="r" b="b"/>
                <a:pathLst>
                  <a:path w="534332" h="570299" extrusionOk="0">
                    <a:moveTo>
                      <a:pt x="0" y="460272"/>
                    </a:moveTo>
                    <a:lnTo>
                      <a:pt x="534332" y="0"/>
                    </a:lnTo>
                    <a:lnTo>
                      <a:pt x="426743" y="570299"/>
                    </a:lnTo>
                    <a:lnTo>
                      <a:pt x="0" y="460272"/>
                    </a:lnTo>
                    <a:close/>
                  </a:path>
                </a:pathLst>
              </a:custGeom>
              <a:solidFill>
                <a:srgbClr val="005169"/>
              </a:solidFill>
              <a:ln w="25400" cap="flat" cmpd="sng">
                <a:solidFill>
                  <a:srgbClr val="0051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pic>
            <p:nvPicPr>
              <p:cNvPr id="88" name="Google Shape;88;p48" descr="Speedometer Middle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1135" y="2481679"/>
                <a:ext cx="279391" cy="2793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9" name="Google Shape;89;p48"/>
          <p:cNvGrpSpPr/>
          <p:nvPr/>
        </p:nvGrpSpPr>
        <p:grpSpPr>
          <a:xfrm>
            <a:off x="299461" y="3051107"/>
            <a:ext cx="2074550" cy="976906"/>
            <a:chOff x="338317" y="4016920"/>
            <a:chExt cx="2766068" cy="1292172"/>
          </a:xfrm>
        </p:grpSpPr>
        <p:sp>
          <p:nvSpPr>
            <p:cNvPr id="90" name="Google Shape;90;p48"/>
            <p:cNvSpPr/>
            <p:nvPr/>
          </p:nvSpPr>
          <p:spPr>
            <a:xfrm>
              <a:off x="338317" y="4016920"/>
              <a:ext cx="2743199" cy="1273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1" name="Google Shape;91;p48"/>
            <p:cNvSpPr txBox="1"/>
            <p:nvPr/>
          </p:nvSpPr>
          <p:spPr>
            <a:xfrm rot="-5400000">
              <a:off x="2298604" y="4503310"/>
              <a:ext cx="1273008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INTERMEDIATE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</p:grpSp>
      <p:sp>
        <p:nvSpPr>
          <p:cNvPr id="92" name="Google Shape;92;p48"/>
          <p:cNvSpPr txBox="1"/>
          <p:nvPr/>
        </p:nvSpPr>
        <p:spPr>
          <a:xfrm>
            <a:off x="779965" y="324870"/>
            <a:ext cx="9570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REACH</a:t>
            </a:r>
            <a:endParaRPr sz="900" b="1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pic>
        <p:nvPicPr>
          <p:cNvPr id="93" name="Google Shape;93;p4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5159" y="522851"/>
            <a:ext cx="342900" cy="3456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8"/>
          <p:cNvSpPr txBox="1"/>
          <p:nvPr/>
        </p:nvSpPr>
        <p:spPr>
          <a:xfrm>
            <a:off x="5043311" y="331016"/>
            <a:ext cx="9570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PREVENT</a:t>
            </a:r>
            <a:endParaRPr sz="900" b="1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95" name="Google Shape;95;p48"/>
          <p:cNvSpPr txBox="1"/>
          <p:nvPr/>
        </p:nvSpPr>
        <p:spPr>
          <a:xfrm>
            <a:off x="7246671" y="331016"/>
            <a:ext cx="10532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SUSTAIN</a:t>
            </a:r>
            <a:endParaRPr sz="900" b="1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96" name="Google Shape;96;p48"/>
          <p:cNvSpPr/>
          <p:nvPr/>
        </p:nvSpPr>
        <p:spPr>
          <a:xfrm>
            <a:off x="318744" y="967849"/>
            <a:ext cx="2057400" cy="5530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5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48"/>
          <p:cNvSpPr/>
          <p:nvPr/>
        </p:nvSpPr>
        <p:spPr>
          <a:xfrm rot="10800000" flipH="1">
            <a:off x="388917" y="1077108"/>
            <a:ext cx="137160" cy="13826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48"/>
          <p:cNvSpPr/>
          <p:nvPr/>
        </p:nvSpPr>
        <p:spPr>
          <a:xfrm rot="10800000" flipH="1">
            <a:off x="305090" y="1373258"/>
            <a:ext cx="2084529" cy="414782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48"/>
          <p:cNvSpPr txBox="1"/>
          <p:nvPr/>
        </p:nvSpPr>
        <p:spPr>
          <a:xfrm>
            <a:off x="474634" y="1465936"/>
            <a:ext cx="172430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Treat 40 million people </a:t>
            </a:r>
            <a:b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by 2022</a:t>
            </a:r>
            <a:endParaRPr/>
          </a:p>
        </p:txBody>
      </p:sp>
      <p:pic>
        <p:nvPicPr>
          <p:cNvPr id="100" name="Google Shape;100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693" y="1526592"/>
            <a:ext cx="232361" cy="19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8"/>
          <p:cNvSpPr/>
          <p:nvPr/>
        </p:nvSpPr>
        <p:spPr>
          <a:xfrm>
            <a:off x="2462190" y="967849"/>
            <a:ext cx="2057400" cy="5530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48"/>
          <p:cNvSpPr/>
          <p:nvPr/>
        </p:nvSpPr>
        <p:spPr>
          <a:xfrm rot="10800000" flipH="1">
            <a:off x="2557986" y="1077108"/>
            <a:ext cx="137160" cy="13826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48"/>
          <p:cNvSpPr/>
          <p:nvPr/>
        </p:nvSpPr>
        <p:spPr>
          <a:xfrm rot="10800000" flipH="1">
            <a:off x="2449437" y="1395794"/>
            <a:ext cx="2084529" cy="414782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5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04" name="Google Shape;104;p48"/>
          <p:cNvSpPr txBox="1"/>
          <p:nvPr/>
        </p:nvSpPr>
        <p:spPr>
          <a:xfrm>
            <a:off x="2909932" y="1535207"/>
            <a:ext cx="1349624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Treat success 90%</a:t>
            </a:r>
            <a:endParaRPr/>
          </a:p>
        </p:txBody>
      </p:sp>
      <p:pic>
        <p:nvPicPr>
          <p:cNvPr id="105" name="Google Shape;10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3202" y="1533947"/>
            <a:ext cx="232361" cy="19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8"/>
          <p:cNvSpPr/>
          <p:nvPr/>
        </p:nvSpPr>
        <p:spPr>
          <a:xfrm>
            <a:off x="4632027" y="967849"/>
            <a:ext cx="2052285" cy="5530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48"/>
          <p:cNvSpPr/>
          <p:nvPr/>
        </p:nvSpPr>
        <p:spPr>
          <a:xfrm rot="10800000" flipH="1">
            <a:off x="4736267" y="1077108"/>
            <a:ext cx="137160" cy="13826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8"/>
          <p:cNvSpPr/>
          <p:nvPr/>
        </p:nvSpPr>
        <p:spPr>
          <a:xfrm rot="10800000" flipH="1">
            <a:off x="4616383" y="1395794"/>
            <a:ext cx="2084832" cy="414782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5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09" name="Google Shape;109;p48"/>
          <p:cNvSpPr txBox="1"/>
          <p:nvPr/>
        </p:nvSpPr>
        <p:spPr>
          <a:xfrm>
            <a:off x="4893001" y="1471511"/>
            <a:ext cx="166508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 million on TB </a:t>
            </a:r>
            <a:b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preventative treatment (TPT)</a:t>
            </a:r>
            <a:endParaRPr/>
          </a:p>
        </p:txBody>
      </p:sp>
      <p:pic>
        <p:nvPicPr>
          <p:cNvPr id="110" name="Google Shape;110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9514" y="1533947"/>
            <a:ext cx="232361" cy="19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8"/>
          <p:cNvSpPr/>
          <p:nvPr/>
        </p:nvSpPr>
        <p:spPr>
          <a:xfrm>
            <a:off x="6777752" y="967849"/>
            <a:ext cx="2057400" cy="5530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48"/>
          <p:cNvSpPr/>
          <p:nvPr/>
        </p:nvSpPr>
        <p:spPr>
          <a:xfrm rot="10800000" flipH="1">
            <a:off x="6852686" y="1077108"/>
            <a:ext cx="137160" cy="13826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48"/>
          <p:cNvSpPr/>
          <p:nvPr/>
        </p:nvSpPr>
        <p:spPr>
          <a:xfrm rot="10800000" flipH="1">
            <a:off x="6764036" y="1395794"/>
            <a:ext cx="2084832" cy="414782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5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14" name="Google Shape;114;p48"/>
          <p:cNvSpPr txBox="1"/>
          <p:nvPr/>
        </p:nvSpPr>
        <p:spPr>
          <a:xfrm>
            <a:off x="7147257" y="1471511"/>
            <a:ext cx="146708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investments reach</a:t>
            </a:r>
            <a:b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82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$13 billion by 2022</a:t>
            </a:r>
            <a:endParaRPr/>
          </a:p>
        </p:txBody>
      </p:sp>
      <p:pic>
        <p:nvPicPr>
          <p:cNvPr id="115" name="Google Shape;1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3414" y="1537624"/>
            <a:ext cx="232361" cy="199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48"/>
          <p:cNvGrpSpPr/>
          <p:nvPr/>
        </p:nvGrpSpPr>
        <p:grpSpPr>
          <a:xfrm>
            <a:off x="163908" y="124474"/>
            <a:ext cx="8810875" cy="1409473"/>
            <a:chOff x="218544" y="164645"/>
            <a:chExt cx="11747833" cy="1864336"/>
          </a:xfrm>
        </p:grpSpPr>
        <p:cxnSp>
          <p:nvCxnSpPr>
            <p:cNvPr id="117" name="Google Shape;117;p48"/>
            <p:cNvCxnSpPr/>
            <p:nvPr/>
          </p:nvCxnSpPr>
          <p:spPr>
            <a:xfrm>
              <a:off x="11966377" y="180669"/>
              <a:ext cx="0" cy="1809166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48"/>
            <p:cNvCxnSpPr/>
            <p:nvPr/>
          </p:nvCxnSpPr>
          <p:spPr>
            <a:xfrm>
              <a:off x="218544" y="164645"/>
              <a:ext cx="0" cy="1864336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48"/>
            <p:cNvCxnSpPr/>
            <p:nvPr/>
          </p:nvCxnSpPr>
          <p:spPr>
            <a:xfrm>
              <a:off x="218544" y="164645"/>
              <a:ext cx="3701392" cy="16024"/>
            </a:xfrm>
            <a:prstGeom prst="straightConnector1">
              <a:avLst/>
            </a:prstGeom>
            <a:noFill/>
            <a:ln w="28575" cap="flat" cmpd="sng">
              <a:solidFill>
                <a:srgbClr val="0E256A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cxnSp>
          <p:nvCxnSpPr>
            <p:cNvPr id="120" name="Google Shape;120;p48"/>
            <p:cNvCxnSpPr/>
            <p:nvPr/>
          </p:nvCxnSpPr>
          <p:spPr>
            <a:xfrm rot="10800000">
              <a:off x="8293511" y="164645"/>
              <a:ext cx="3672866" cy="0"/>
            </a:xfrm>
            <a:prstGeom prst="straightConnector1">
              <a:avLst/>
            </a:prstGeom>
            <a:noFill/>
            <a:ln w="28575" cap="flat" cmpd="sng">
              <a:solidFill>
                <a:srgbClr val="0E256A"/>
              </a:solidFill>
              <a:prstDash val="dot"/>
              <a:round/>
              <a:headEnd type="none" w="sm" len="sm"/>
              <a:tailEnd type="triangle" w="med" len="med"/>
            </a:ln>
          </p:spPr>
        </p:cxnSp>
      </p:grpSp>
      <p:sp>
        <p:nvSpPr>
          <p:cNvPr id="121" name="Google Shape;121;p48"/>
          <p:cNvSpPr txBox="1"/>
          <p:nvPr/>
        </p:nvSpPr>
        <p:spPr>
          <a:xfrm>
            <a:off x="3013440" y="324870"/>
            <a:ext cx="9570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CURE</a:t>
            </a:r>
            <a:endParaRPr sz="900" b="1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grpSp>
        <p:nvGrpSpPr>
          <p:cNvPr id="122" name="Google Shape;122;p48"/>
          <p:cNvGrpSpPr/>
          <p:nvPr/>
        </p:nvGrpSpPr>
        <p:grpSpPr>
          <a:xfrm>
            <a:off x="2468272" y="3883836"/>
            <a:ext cx="2203516" cy="1209430"/>
            <a:chOff x="3234839" y="5105709"/>
            <a:chExt cx="2938021" cy="1599737"/>
          </a:xfrm>
        </p:grpSpPr>
        <p:sp>
          <p:nvSpPr>
            <p:cNvPr id="123" name="Google Shape;123;p48"/>
            <p:cNvSpPr/>
            <p:nvPr/>
          </p:nvSpPr>
          <p:spPr>
            <a:xfrm>
              <a:off x="3234839" y="5368652"/>
              <a:ext cx="2743200" cy="13367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8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5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48"/>
            <p:cNvSpPr txBox="1"/>
            <p:nvPr/>
          </p:nvSpPr>
          <p:spPr>
            <a:xfrm rot="-5400000">
              <a:off x="5312003" y="6029574"/>
              <a:ext cx="1013187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EXTENDED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  <p:sp>
          <p:nvSpPr>
            <p:cNvPr id="125" name="Google Shape;125;p48"/>
            <p:cNvSpPr/>
            <p:nvPr/>
          </p:nvSpPr>
          <p:spPr>
            <a:xfrm rot="3504354">
              <a:off x="5438383" y="5276582"/>
              <a:ext cx="682579" cy="503384"/>
            </a:xfrm>
            <a:custGeom>
              <a:avLst/>
              <a:gdLst/>
              <a:ahLst/>
              <a:cxnLst/>
              <a:rect l="l" t="t" r="r" b="b"/>
              <a:pathLst>
                <a:path w="616110" h="348025" extrusionOk="0">
                  <a:moveTo>
                    <a:pt x="0" y="348025"/>
                  </a:moveTo>
                  <a:lnTo>
                    <a:pt x="278314" y="0"/>
                  </a:lnTo>
                  <a:lnTo>
                    <a:pt x="616110" y="158035"/>
                  </a:lnTo>
                  <a:lnTo>
                    <a:pt x="0" y="348025"/>
                  </a:lnTo>
                  <a:close/>
                </a:path>
              </a:pathLst>
            </a:custGeom>
            <a:solidFill>
              <a:srgbClr val="319E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26" name="Google Shape;126;p48" descr="Network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5335" y="5341396"/>
              <a:ext cx="312704" cy="31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8"/>
          <p:cNvGrpSpPr/>
          <p:nvPr/>
        </p:nvGrpSpPr>
        <p:grpSpPr>
          <a:xfrm>
            <a:off x="299460" y="3883836"/>
            <a:ext cx="2208999" cy="1209430"/>
            <a:chOff x="3234839" y="5105709"/>
            <a:chExt cx="2945332" cy="1599737"/>
          </a:xfrm>
        </p:grpSpPr>
        <p:sp>
          <p:nvSpPr>
            <p:cNvPr id="128" name="Google Shape;128;p48"/>
            <p:cNvSpPr/>
            <p:nvPr/>
          </p:nvSpPr>
          <p:spPr>
            <a:xfrm>
              <a:off x="3234839" y="5368652"/>
              <a:ext cx="2743200" cy="13367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8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5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9" name="Google Shape;129;p48"/>
            <p:cNvSpPr txBox="1"/>
            <p:nvPr/>
          </p:nvSpPr>
          <p:spPr>
            <a:xfrm rot="-5400000">
              <a:off x="5312004" y="6029574"/>
              <a:ext cx="1013187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EXTENDED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  <p:sp>
          <p:nvSpPr>
            <p:cNvPr id="130" name="Google Shape;130;p48"/>
            <p:cNvSpPr/>
            <p:nvPr/>
          </p:nvSpPr>
          <p:spPr>
            <a:xfrm rot="3504354">
              <a:off x="5445694" y="5276582"/>
              <a:ext cx="682579" cy="503384"/>
            </a:xfrm>
            <a:custGeom>
              <a:avLst/>
              <a:gdLst/>
              <a:ahLst/>
              <a:cxnLst/>
              <a:rect l="l" t="t" r="r" b="b"/>
              <a:pathLst>
                <a:path w="616110" h="348025" extrusionOk="0">
                  <a:moveTo>
                    <a:pt x="0" y="348025"/>
                  </a:moveTo>
                  <a:lnTo>
                    <a:pt x="278314" y="0"/>
                  </a:lnTo>
                  <a:lnTo>
                    <a:pt x="616110" y="158035"/>
                  </a:lnTo>
                  <a:lnTo>
                    <a:pt x="0" y="348025"/>
                  </a:lnTo>
                  <a:close/>
                </a:path>
              </a:pathLst>
            </a:custGeom>
            <a:solidFill>
              <a:srgbClr val="319E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31" name="Google Shape;131;p48" descr="Network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5335" y="5341396"/>
              <a:ext cx="312704" cy="31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48"/>
          <p:cNvGrpSpPr/>
          <p:nvPr/>
        </p:nvGrpSpPr>
        <p:grpSpPr>
          <a:xfrm>
            <a:off x="4618418" y="3883836"/>
            <a:ext cx="2202467" cy="1209430"/>
            <a:chOff x="3234839" y="5105709"/>
            <a:chExt cx="2936623" cy="1599737"/>
          </a:xfrm>
        </p:grpSpPr>
        <p:sp>
          <p:nvSpPr>
            <p:cNvPr id="133" name="Google Shape;133;p48"/>
            <p:cNvSpPr/>
            <p:nvPr/>
          </p:nvSpPr>
          <p:spPr>
            <a:xfrm>
              <a:off x="3234839" y="5368652"/>
              <a:ext cx="2743200" cy="13367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8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5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Google Shape;134;p48"/>
            <p:cNvSpPr txBox="1"/>
            <p:nvPr/>
          </p:nvSpPr>
          <p:spPr>
            <a:xfrm rot="-5400000">
              <a:off x="5312004" y="6029574"/>
              <a:ext cx="1013187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EXTENDED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  <p:sp>
          <p:nvSpPr>
            <p:cNvPr id="135" name="Google Shape;135;p48"/>
            <p:cNvSpPr/>
            <p:nvPr/>
          </p:nvSpPr>
          <p:spPr>
            <a:xfrm rot="3504354">
              <a:off x="5436985" y="5276582"/>
              <a:ext cx="682579" cy="503384"/>
            </a:xfrm>
            <a:custGeom>
              <a:avLst/>
              <a:gdLst/>
              <a:ahLst/>
              <a:cxnLst/>
              <a:rect l="l" t="t" r="r" b="b"/>
              <a:pathLst>
                <a:path w="616110" h="348025" extrusionOk="0">
                  <a:moveTo>
                    <a:pt x="0" y="348025"/>
                  </a:moveTo>
                  <a:lnTo>
                    <a:pt x="278314" y="0"/>
                  </a:lnTo>
                  <a:lnTo>
                    <a:pt x="616110" y="158035"/>
                  </a:lnTo>
                  <a:lnTo>
                    <a:pt x="0" y="348025"/>
                  </a:lnTo>
                  <a:close/>
                </a:path>
              </a:pathLst>
            </a:custGeom>
            <a:solidFill>
              <a:srgbClr val="319E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36" name="Google Shape;136;p48" descr="Network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5335" y="5341396"/>
              <a:ext cx="312704" cy="31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48"/>
          <p:cNvGrpSpPr/>
          <p:nvPr/>
        </p:nvGrpSpPr>
        <p:grpSpPr>
          <a:xfrm>
            <a:off x="6772316" y="3883836"/>
            <a:ext cx="2202467" cy="1209430"/>
            <a:chOff x="3234839" y="5105709"/>
            <a:chExt cx="2936623" cy="1599737"/>
          </a:xfrm>
        </p:grpSpPr>
        <p:sp>
          <p:nvSpPr>
            <p:cNvPr id="138" name="Google Shape;138;p48"/>
            <p:cNvSpPr/>
            <p:nvPr/>
          </p:nvSpPr>
          <p:spPr>
            <a:xfrm>
              <a:off x="3234839" y="5368652"/>
              <a:ext cx="2743200" cy="13367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86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5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48"/>
            <p:cNvSpPr txBox="1"/>
            <p:nvPr/>
          </p:nvSpPr>
          <p:spPr>
            <a:xfrm rot="-5400000">
              <a:off x="5312004" y="6029574"/>
              <a:ext cx="1013187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EXTENDED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rgbClr val="0086A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  <p:sp>
          <p:nvSpPr>
            <p:cNvPr id="140" name="Google Shape;140;p48"/>
            <p:cNvSpPr/>
            <p:nvPr/>
          </p:nvSpPr>
          <p:spPr>
            <a:xfrm rot="3504354">
              <a:off x="5436985" y="5276582"/>
              <a:ext cx="682579" cy="503384"/>
            </a:xfrm>
            <a:custGeom>
              <a:avLst/>
              <a:gdLst/>
              <a:ahLst/>
              <a:cxnLst/>
              <a:rect l="l" t="t" r="r" b="b"/>
              <a:pathLst>
                <a:path w="616110" h="348025" extrusionOk="0">
                  <a:moveTo>
                    <a:pt x="0" y="348025"/>
                  </a:moveTo>
                  <a:lnTo>
                    <a:pt x="278314" y="0"/>
                  </a:lnTo>
                  <a:lnTo>
                    <a:pt x="616110" y="158035"/>
                  </a:lnTo>
                  <a:lnTo>
                    <a:pt x="0" y="348025"/>
                  </a:lnTo>
                  <a:close/>
                </a:path>
              </a:pathLst>
            </a:custGeom>
            <a:solidFill>
              <a:srgbClr val="319E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41" name="Google Shape;141;p48" descr="Network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65335" y="5341396"/>
              <a:ext cx="312704" cy="312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8"/>
          <p:cNvGrpSpPr/>
          <p:nvPr/>
        </p:nvGrpSpPr>
        <p:grpSpPr>
          <a:xfrm>
            <a:off x="2468273" y="3042393"/>
            <a:ext cx="2074835" cy="1002936"/>
            <a:chOff x="338317" y="4005393"/>
            <a:chExt cx="2766448" cy="1326602"/>
          </a:xfrm>
        </p:grpSpPr>
        <p:sp>
          <p:nvSpPr>
            <p:cNvPr id="143" name="Google Shape;143;p48"/>
            <p:cNvSpPr/>
            <p:nvPr/>
          </p:nvSpPr>
          <p:spPr>
            <a:xfrm>
              <a:off x="338317" y="4016920"/>
              <a:ext cx="2743199" cy="1273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4" name="Google Shape;144;p48"/>
            <p:cNvSpPr txBox="1"/>
            <p:nvPr/>
          </p:nvSpPr>
          <p:spPr>
            <a:xfrm rot="-5400000">
              <a:off x="2272186" y="4499416"/>
              <a:ext cx="1326602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INTERMEDIATE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</p:grpSp>
      <p:grpSp>
        <p:nvGrpSpPr>
          <p:cNvPr id="145" name="Google Shape;145;p48"/>
          <p:cNvGrpSpPr/>
          <p:nvPr/>
        </p:nvGrpSpPr>
        <p:grpSpPr>
          <a:xfrm>
            <a:off x="4618418" y="3042392"/>
            <a:ext cx="2074550" cy="971133"/>
            <a:chOff x="338317" y="4005393"/>
            <a:chExt cx="2766067" cy="1284536"/>
          </a:xfrm>
        </p:grpSpPr>
        <p:sp>
          <p:nvSpPr>
            <p:cNvPr id="146" name="Google Shape;146;p48"/>
            <p:cNvSpPr/>
            <p:nvPr/>
          </p:nvSpPr>
          <p:spPr>
            <a:xfrm>
              <a:off x="338317" y="4016920"/>
              <a:ext cx="2743199" cy="1273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7" name="Google Shape;147;p48"/>
            <p:cNvSpPr txBox="1"/>
            <p:nvPr/>
          </p:nvSpPr>
          <p:spPr>
            <a:xfrm rot="-5400000">
              <a:off x="2298602" y="4472620"/>
              <a:ext cx="1273009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INTERMEDIATE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</p:grpSp>
      <p:grpSp>
        <p:nvGrpSpPr>
          <p:cNvPr id="148" name="Google Shape;148;p48"/>
          <p:cNvGrpSpPr/>
          <p:nvPr/>
        </p:nvGrpSpPr>
        <p:grpSpPr>
          <a:xfrm>
            <a:off x="6772316" y="3042392"/>
            <a:ext cx="2074551" cy="971134"/>
            <a:chOff x="338317" y="4005392"/>
            <a:chExt cx="2766070" cy="1284537"/>
          </a:xfrm>
        </p:grpSpPr>
        <p:sp>
          <p:nvSpPr>
            <p:cNvPr id="149" name="Google Shape;149;p48"/>
            <p:cNvSpPr/>
            <p:nvPr/>
          </p:nvSpPr>
          <p:spPr>
            <a:xfrm>
              <a:off x="338317" y="4016920"/>
              <a:ext cx="2743199" cy="12730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Google Shape;150;p48"/>
            <p:cNvSpPr txBox="1"/>
            <p:nvPr/>
          </p:nvSpPr>
          <p:spPr>
            <a:xfrm rot="-5400000">
              <a:off x="2298604" y="4472619"/>
              <a:ext cx="1273010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INTERMEDIATE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5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INDICATOR</a:t>
              </a:r>
              <a:endParaRPr/>
            </a:p>
          </p:txBody>
        </p:sp>
      </p:grpSp>
      <p:grpSp>
        <p:nvGrpSpPr>
          <p:cNvPr id="151" name="Google Shape;151;p48"/>
          <p:cNvGrpSpPr/>
          <p:nvPr/>
        </p:nvGrpSpPr>
        <p:grpSpPr>
          <a:xfrm>
            <a:off x="6772316" y="1800381"/>
            <a:ext cx="2129307" cy="1230710"/>
            <a:chOff x="421079" y="2368102"/>
            <a:chExt cx="2839075" cy="1627884"/>
          </a:xfrm>
        </p:grpSpPr>
        <p:sp>
          <p:nvSpPr>
            <p:cNvPr id="152" name="Google Shape;152;p48"/>
            <p:cNvSpPr/>
            <p:nvPr/>
          </p:nvSpPr>
          <p:spPr>
            <a:xfrm>
              <a:off x="421079" y="2483186"/>
              <a:ext cx="2743200" cy="146304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51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" name="Google Shape;153;p48"/>
            <p:cNvSpPr txBox="1"/>
            <p:nvPr/>
          </p:nvSpPr>
          <p:spPr>
            <a:xfrm rot="-5400000">
              <a:off x="2389597" y="3211688"/>
              <a:ext cx="1199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rgbClr val="00516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CORE INDICATOR</a:t>
              </a:r>
              <a:endParaRPr/>
            </a:p>
          </p:txBody>
        </p:sp>
        <p:grpSp>
          <p:nvGrpSpPr>
            <p:cNvPr id="154" name="Google Shape;154;p48"/>
            <p:cNvGrpSpPr/>
            <p:nvPr/>
          </p:nvGrpSpPr>
          <p:grpSpPr>
            <a:xfrm>
              <a:off x="2592373" y="2368102"/>
              <a:ext cx="667781" cy="697501"/>
              <a:chOff x="2592373" y="2368102"/>
              <a:chExt cx="667781" cy="697501"/>
            </a:xfrm>
          </p:grpSpPr>
          <p:sp>
            <p:nvSpPr>
              <p:cNvPr id="155" name="Google Shape;155;p48"/>
              <p:cNvSpPr/>
              <p:nvPr/>
            </p:nvSpPr>
            <p:spPr>
              <a:xfrm rot="-6168052">
                <a:off x="2631188" y="2441496"/>
                <a:ext cx="590151" cy="550713"/>
              </a:xfrm>
              <a:custGeom>
                <a:avLst/>
                <a:gdLst/>
                <a:ahLst/>
                <a:cxnLst/>
                <a:rect l="l" t="t" r="r" b="b"/>
                <a:pathLst>
                  <a:path w="534332" h="570299" extrusionOk="0">
                    <a:moveTo>
                      <a:pt x="0" y="460272"/>
                    </a:moveTo>
                    <a:lnTo>
                      <a:pt x="534332" y="0"/>
                    </a:lnTo>
                    <a:lnTo>
                      <a:pt x="426743" y="570299"/>
                    </a:lnTo>
                    <a:lnTo>
                      <a:pt x="0" y="460272"/>
                    </a:lnTo>
                    <a:close/>
                  </a:path>
                </a:pathLst>
              </a:custGeom>
              <a:solidFill>
                <a:srgbClr val="005169"/>
              </a:solidFill>
              <a:ln w="25400" cap="flat" cmpd="sng">
                <a:solidFill>
                  <a:srgbClr val="0051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pic>
            <p:nvPicPr>
              <p:cNvPr id="156" name="Google Shape;156;p48" descr="Speedometer Middle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1135" y="2481679"/>
                <a:ext cx="279391" cy="2793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7" name="Google Shape;157;p48"/>
          <p:cNvGrpSpPr/>
          <p:nvPr/>
        </p:nvGrpSpPr>
        <p:grpSpPr>
          <a:xfrm>
            <a:off x="4618418" y="1800381"/>
            <a:ext cx="2129307" cy="1230710"/>
            <a:chOff x="421079" y="2368102"/>
            <a:chExt cx="2839075" cy="1627884"/>
          </a:xfrm>
        </p:grpSpPr>
        <p:sp>
          <p:nvSpPr>
            <p:cNvPr id="158" name="Google Shape;158;p48"/>
            <p:cNvSpPr/>
            <p:nvPr/>
          </p:nvSpPr>
          <p:spPr>
            <a:xfrm>
              <a:off x="421079" y="2483186"/>
              <a:ext cx="2743200" cy="146304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51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Google Shape;159;p48"/>
            <p:cNvSpPr txBox="1"/>
            <p:nvPr/>
          </p:nvSpPr>
          <p:spPr>
            <a:xfrm rot="-5400000">
              <a:off x="2389597" y="3211688"/>
              <a:ext cx="1199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rgbClr val="00516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CORE INDICATOR</a:t>
              </a:r>
              <a:endParaRPr/>
            </a:p>
          </p:txBody>
        </p:sp>
        <p:grpSp>
          <p:nvGrpSpPr>
            <p:cNvPr id="160" name="Google Shape;160;p48"/>
            <p:cNvGrpSpPr/>
            <p:nvPr/>
          </p:nvGrpSpPr>
          <p:grpSpPr>
            <a:xfrm>
              <a:off x="2592373" y="2368102"/>
              <a:ext cx="667781" cy="697501"/>
              <a:chOff x="2592373" y="2368102"/>
              <a:chExt cx="667781" cy="697501"/>
            </a:xfrm>
          </p:grpSpPr>
          <p:sp>
            <p:nvSpPr>
              <p:cNvPr id="161" name="Google Shape;161;p48"/>
              <p:cNvSpPr/>
              <p:nvPr/>
            </p:nvSpPr>
            <p:spPr>
              <a:xfrm rot="-6168052">
                <a:off x="2631188" y="2441496"/>
                <a:ext cx="590151" cy="550713"/>
              </a:xfrm>
              <a:custGeom>
                <a:avLst/>
                <a:gdLst/>
                <a:ahLst/>
                <a:cxnLst/>
                <a:rect l="l" t="t" r="r" b="b"/>
                <a:pathLst>
                  <a:path w="534332" h="570299" extrusionOk="0">
                    <a:moveTo>
                      <a:pt x="0" y="460272"/>
                    </a:moveTo>
                    <a:lnTo>
                      <a:pt x="534332" y="0"/>
                    </a:lnTo>
                    <a:lnTo>
                      <a:pt x="426743" y="570299"/>
                    </a:lnTo>
                    <a:lnTo>
                      <a:pt x="0" y="460272"/>
                    </a:lnTo>
                    <a:close/>
                  </a:path>
                </a:pathLst>
              </a:custGeom>
              <a:solidFill>
                <a:srgbClr val="005169"/>
              </a:solidFill>
              <a:ln w="25400" cap="flat" cmpd="sng">
                <a:solidFill>
                  <a:srgbClr val="0051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pic>
            <p:nvPicPr>
              <p:cNvPr id="162" name="Google Shape;162;p48" descr="Speedometer Middle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1135" y="2481679"/>
                <a:ext cx="279391" cy="2793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3" name="Google Shape;163;p48"/>
          <p:cNvGrpSpPr/>
          <p:nvPr/>
        </p:nvGrpSpPr>
        <p:grpSpPr>
          <a:xfrm>
            <a:off x="2468272" y="1800381"/>
            <a:ext cx="2137282" cy="1230710"/>
            <a:chOff x="421079" y="2368102"/>
            <a:chExt cx="2849708" cy="1627884"/>
          </a:xfrm>
        </p:grpSpPr>
        <p:sp>
          <p:nvSpPr>
            <p:cNvPr id="164" name="Google Shape;164;p48"/>
            <p:cNvSpPr/>
            <p:nvPr/>
          </p:nvSpPr>
          <p:spPr>
            <a:xfrm>
              <a:off x="421079" y="2483186"/>
              <a:ext cx="2743200" cy="146304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51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5" name="Google Shape;165;p48"/>
            <p:cNvSpPr txBox="1"/>
            <p:nvPr/>
          </p:nvSpPr>
          <p:spPr>
            <a:xfrm rot="-5400000">
              <a:off x="2389597" y="3211688"/>
              <a:ext cx="1199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rgbClr val="00516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CORE INDICATOR</a:t>
              </a:r>
              <a:endParaRPr/>
            </a:p>
          </p:txBody>
        </p:sp>
        <p:grpSp>
          <p:nvGrpSpPr>
            <p:cNvPr id="166" name="Google Shape;166;p48"/>
            <p:cNvGrpSpPr/>
            <p:nvPr/>
          </p:nvGrpSpPr>
          <p:grpSpPr>
            <a:xfrm>
              <a:off x="2603006" y="2368102"/>
              <a:ext cx="667781" cy="697501"/>
              <a:chOff x="2603006" y="2368102"/>
              <a:chExt cx="667781" cy="697501"/>
            </a:xfrm>
          </p:grpSpPr>
          <p:sp>
            <p:nvSpPr>
              <p:cNvPr id="167" name="Google Shape;167;p48"/>
              <p:cNvSpPr/>
              <p:nvPr/>
            </p:nvSpPr>
            <p:spPr>
              <a:xfrm rot="-6168052">
                <a:off x="2641821" y="2441496"/>
                <a:ext cx="590151" cy="550713"/>
              </a:xfrm>
              <a:custGeom>
                <a:avLst/>
                <a:gdLst/>
                <a:ahLst/>
                <a:cxnLst/>
                <a:rect l="l" t="t" r="r" b="b"/>
                <a:pathLst>
                  <a:path w="534332" h="570299" extrusionOk="0">
                    <a:moveTo>
                      <a:pt x="0" y="460272"/>
                    </a:moveTo>
                    <a:lnTo>
                      <a:pt x="534332" y="0"/>
                    </a:lnTo>
                    <a:lnTo>
                      <a:pt x="426743" y="570299"/>
                    </a:lnTo>
                    <a:lnTo>
                      <a:pt x="0" y="460272"/>
                    </a:lnTo>
                    <a:close/>
                  </a:path>
                </a:pathLst>
              </a:custGeom>
              <a:solidFill>
                <a:srgbClr val="005169"/>
              </a:solidFill>
              <a:ln w="25400" cap="flat" cmpd="sng">
                <a:solidFill>
                  <a:srgbClr val="00516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pic>
            <p:nvPicPr>
              <p:cNvPr id="168" name="Google Shape;168;p48" descr="Speedometer Middle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1135" y="2481679"/>
                <a:ext cx="279391" cy="2793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9" name="Google Shape;169;p48"/>
          <p:cNvGrpSpPr/>
          <p:nvPr/>
        </p:nvGrpSpPr>
        <p:grpSpPr>
          <a:xfrm>
            <a:off x="2211133" y="1771178"/>
            <a:ext cx="6495713" cy="138261"/>
            <a:chOff x="616257" y="2360232"/>
            <a:chExt cx="8660951" cy="182880"/>
          </a:xfrm>
        </p:grpSpPr>
        <p:cxnSp>
          <p:nvCxnSpPr>
            <p:cNvPr id="170" name="Google Shape;170;p48"/>
            <p:cNvCxnSpPr/>
            <p:nvPr/>
          </p:nvCxnSpPr>
          <p:spPr>
            <a:xfrm rot="10800000">
              <a:off x="616257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1" name="Google Shape;171;p48"/>
            <p:cNvCxnSpPr/>
            <p:nvPr/>
          </p:nvCxnSpPr>
          <p:spPr>
            <a:xfrm rot="10800000">
              <a:off x="3503241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2" name="Google Shape;172;p48"/>
            <p:cNvCxnSpPr/>
            <p:nvPr/>
          </p:nvCxnSpPr>
          <p:spPr>
            <a:xfrm rot="10800000">
              <a:off x="6390225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3" name="Google Shape;173;p48"/>
            <p:cNvCxnSpPr/>
            <p:nvPr/>
          </p:nvCxnSpPr>
          <p:spPr>
            <a:xfrm rot="10800000">
              <a:off x="9277208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174" name="Google Shape;174;p48"/>
          <p:cNvGrpSpPr/>
          <p:nvPr/>
        </p:nvGrpSpPr>
        <p:grpSpPr>
          <a:xfrm>
            <a:off x="2232218" y="2917943"/>
            <a:ext cx="6495713" cy="138261"/>
            <a:chOff x="616257" y="2360232"/>
            <a:chExt cx="8660951" cy="182880"/>
          </a:xfrm>
        </p:grpSpPr>
        <p:cxnSp>
          <p:nvCxnSpPr>
            <p:cNvPr id="175" name="Google Shape;175;p48"/>
            <p:cNvCxnSpPr/>
            <p:nvPr/>
          </p:nvCxnSpPr>
          <p:spPr>
            <a:xfrm rot="10800000">
              <a:off x="616257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6" name="Google Shape;176;p48"/>
            <p:cNvCxnSpPr/>
            <p:nvPr/>
          </p:nvCxnSpPr>
          <p:spPr>
            <a:xfrm rot="10800000">
              <a:off x="3503241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7" name="Google Shape;177;p48"/>
            <p:cNvCxnSpPr/>
            <p:nvPr/>
          </p:nvCxnSpPr>
          <p:spPr>
            <a:xfrm rot="10800000">
              <a:off x="6390225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78" name="Google Shape;178;p48"/>
            <p:cNvCxnSpPr/>
            <p:nvPr/>
          </p:nvCxnSpPr>
          <p:spPr>
            <a:xfrm rot="10800000">
              <a:off x="9277208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179" name="Google Shape;179;p48"/>
          <p:cNvGrpSpPr/>
          <p:nvPr/>
        </p:nvGrpSpPr>
        <p:grpSpPr>
          <a:xfrm>
            <a:off x="2232218" y="3961291"/>
            <a:ext cx="6495713" cy="138261"/>
            <a:chOff x="616257" y="2360232"/>
            <a:chExt cx="8660951" cy="182880"/>
          </a:xfrm>
        </p:grpSpPr>
        <p:cxnSp>
          <p:nvCxnSpPr>
            <p:cNvPr id="180" name="Google Shape;180;p48"/>
            <p:cNvCxnSpPr/>
            <p:nvPr/>
          </p:nvCxnSpPr>
          <p:spPr>
            <a:xfrm rot="10800000">
              <a:off x="616257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81" name="Google Shape;181;p48"/>
            <p:cNvCxnSpPr/>
            <p:nvPr/>
          </p:nvCxnSpPr>
          <p:spPr>
            <a:xfrm rot="10800000">
              <a:off x="3503241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82" name="Google Shape;182;p48"/>
            <p:cNvCxnSpPr/>
            <p:nvPr/>
          </p:nvCxnSpPr>
          <p:spPr>
            <a:xfrm rot="10800000">
              <a:off x="6390225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83" name="Google Shape;183;p48"/>
            <p:cNvCxnSpPr/>
            <p:nvPr/>
          </p:nvCxnSpPr>
          <p:spPr>
            <a:xfrm rot="10800000">
              <a:off x="9277208" y="2360232"/>
              <a:ext cx="0" cy="18288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84" name="Google Shape;184;p48"/>
          <p:cNvSpPr txBox="1">
            <a:spLocks noGrp="1"/>
          </p:cNvSpPr>
          <p:nvPr>
            <p:ph type="body" idx="1"/>
          </p:nvPr>
        </p:nvSpPr>
        <p:spPr>
          <a:xfrm>
            <a:off x="421482" y="1972702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003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"/>
              <a:buFont typeface="Noto Sans Symbols"/>
              <a:buChar char="❑"/>
              <a:defRPr sz="9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8"/>
          <p:cNvSpPr txBox="1">
            <a:spLocks noGrp="1"/>
          </p:cNvSpPr>
          <p:nvPr>
            <p:ph type="body" idx="2"/>
          </p:nvPr>
        </p:nvSpPr>
        <p:spPr>
          <a:xfrm>
            <a:off x="421482" y="4170051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3"/>
          </p:nvPr>
        </p:nvSpPr>
        <p:spPr>
          <a:xfrm>
            <a:off x="421482" y="3081978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4"/>
          </p:nvPr>
        </p:nvSpPr>
        <p:spPr>
          <a:xfrm>
            <a:off x="2628250" y="1972702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003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"/>
              <a:buFont typeface="Noto Sans Symbols"/>
              <a:buChar char="❑"/>
              <a:defRPr sz="9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5"/>
          </p:nvPr>
        </p:nvSpPr>
        <p:spPr>
          <a:xfrm>
            <a:off x="2628250" y="4170051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body" idx="6"/>
          </p:nvPr>
        </p:nvSpPr>
        <p:spPr>
          <a:xfrm>
            <a:off x="2628250" y="3081978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7"/>
          </p:nvPr>
        </p:nvSpPr>
        <p:spPr>
          <a:xfrm>
            <a:off x="4720528" y="1972702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003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"/>
              <a:buFont typeface="Noto Sans Symbols"/>
              <a:buChar char="❑"/>
              <a:defRPr sz="9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8"/>
          </p:nvPr>
        </p:nvSpPr>
        <p:spPr>
          <a:xfrm>
            <a:off x="4720528" y="4170051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9"/>
          </p:nvPr>
        </p:nvSpPr>
        <p:spPr>
          <a:xfrm>
            <a:off x="4720528" y="3081978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body" idx="13"/>
          </p:nvPr>
        </p:nvSpPr>
        <p:spPr>
          <a:xfrm>
            <a:off x="6870700" y="1972702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003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"/>
              <a:buFont typeface="Noto Sans Symbols"/>
              <a:buChar char="❑"/>
              <a:defRPr sz="9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body" idx="14"/>
          </p:nvPr>
        </p:nvSpPr>
        <p:spPr>
          <a:xfrm>
            <a:off x="6870700" y="4170051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body" idx="15"/>
          </p:nvPr>
        </p:nvSpPr>
        <p:spPr>
          <a:xfrm>
            <a:off x="6870700" y="3081978"/>
            <a:ext cx="1584722" cy="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671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8"/>
              <a:buFont typeface="Noto Sans Symbols"/>
              <a:buChar char="❑"/>
              <a:defRPr sz="675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body" idx="16"/>
          </p:nvPr>
        </p:nvSpPr>
        <p:spPr>
          <a:xfrm>
            <a:off x="571133" y="1064267"/>
            <a:ext cx="1584722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body" idx="17"/>
          </p:nvPr>
        </p:nvSpPr>
        <p:spPr>
          <a:xfrm>
            <a:off x="2746672" y="1064267"/>
            <a:ext cx="1584722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body" idx="18"/>
          </p:nvPr>
        </p:nvSpPr>
        <p:spPr>
          <a:xfrm>
            <a:off x="4966868" y="1063458"/>
            <a:ext cx="1584722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8"/>
          <p:cNvSpPr txBox="1">
            <a:spLocks noGrp="1"/>
          </p:cNvSpPr>
          <p:nvPr>
            <p:ph type="body" idx="19"/>
          </p:nvPr>
        </p:nvSpPr>
        <p:spPr>
          <a:xfrm>
            <a:off x="7037839" y="1064267"/>
            <a:ext cx="1719117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8"/>
          <p:cNvSpPr txBox="1">
            <a:spLocks noGrp="1"/>
          </p:cNvSpPr>
          <p:nvPr>
            <p:ph type="body" idx="20"/>
          </p:nvPr>
        </p:nvSpPr>
        <p:spPr>
          <a:xfrm>
            <a:off x="360589" y="554066"/>
            <a:ext cx="1584722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8"/>
          <p:cNvSpPr txBox="1">
            <a:spLocks noGrp="1"/>
          </p:cNvSpPr>
          <p:nvPr>
            <p:ph type="body" idx="21"/>
          </p:nvPr>
        </p:nvSpPr>
        <p:spPr>
          <a:xfrm>
            <a:off x="2529288" y="554066"/>
            <a:ext cx="1663441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8"/>
          <p:cNvSpPr txBox="1">
            <a:spLocks noGrp="1"/>
          </p:cNvSpPr>
          <p:nvPr>
            <p:ph type="body" idx="22"/>
          </p:nvPr>
        </p:nvSpPr>
        <p:spPr>
          <a:xfrm>
            <a:off x="4692109" y="554066"/>
            <a:ext cx="1584722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3" name="Google Shape;203;p48"/>
          <p:cNvGrpSpPr/>
          <p:nvPr/>
        </p:nvGrpSpPr>
        <p:grpSpPr>
          <a:xfrm>
            <a:off x="2991353" y="6384"/>
            <a:ext cx="3161294" cy="260411"/>
            <a:chOff x="3888396" y="8444"/>
            <a:chExt cx="4215058" cy="344450"/>
          </a:xfrm>
        </p:grpSpPr>
        <p:pic>
          <p:nvPicPr>
            <p:cNvPr id="204" name="Google Shape;204;p48" descr="Bar graph with downward trend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88396" y="8444"/>
              <a:ext cx="344450" cy="344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48" descr="Bar graph with downward trend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75530" y="8444"/>
              <a:ext cx="344450" cy="34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48"/>
            <p:cNvSpPr txBox="1"/>
            <p:nvPr/>
          </p:nvSpPr>
          <p:spPr>
            <a:xfrm>
              <a:off x="4253213" y="50133"/>
              <a:ext cx="1756778" cy="29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dk2"/>
                  </a:solidFill>
                  <a:latin typeface="Libre Franklin Black"/>
                  <a:ea typeface="Libre Franklin Black"/>
                  <a:cs typeface="Libre Franklin Black"/>
                  <a:sym typeface="Libre Franklin Black"/>
                </a:rPr>
                <a:t>Decrease TB Incidence</a:t>
              </a:r>
              <a:endParaRPr sz="825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endParaRPr>
            </a:p>
          </p:txBody>
        </p:sp>
        <p:sp>
          <p:nvSpPr>
            <p:cNvPr id="207" name="Google Shape;207;p48"/>
            <p:cNvSpPr txBox="1"/>
            <p:nvPr/>
          </p:nvSpPr>
          <p:spPr>
            <a:xfrm>
              <a:off x="6391029" y="50133"/>
              <a:ext cx="1712425" cy="29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dk2"/>
                  </a:solidFill>
                  <a:latin typeface="Libre Franklin Black"/>
                  <a:ea typeface="Libre Franklin Black"/>
                  <a:cs typeface="Libre Franklin Black"/>
                  <a:sym typeface="Libre Franklin Black"/>
                </a:rPr>
                <a:t>Decrease TB Mortality</a:t>
              </a:r>
              <a:endParaRPr sz="825">
                <a:solidFill>
                  <a:schemeClr val="dk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endParaRPr>
            </a:p>
          </p:txBody>
        </p:sp>
      </p:grpSp>
      <p:sp>
        <p:nvSpPr>
          <p:cNvPr id="208" name="Google Shape;208;p48"/>
          <p:cNvSpPr txBox="1">
            <a:spLocks noGrp="1"/>
          </p:cNvSpPr>
          <p:nvPr>
            <p:ph type="body" idx="23"/>
          </p:nvPr>
        </p:nvSpPr>
        <p:spPr>
          <a:xfrm>
            <a:off x="6855620" y="554066"/>
            <a:ext cx="1650054" cy="32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Font typeface="Noto Sans Symbols"/>
              <a:buNone/>
              <a:defRPr sz="75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✔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9" name="Google Shape;209;p48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2917" y="522851"/>
            <a:ext cx="342900" cy="34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8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7192" y="522851"/>
            <a:ext cx="342900" cy="34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8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04367" y="522851"/>
            <a:ext cx="342900" cy="34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"/>
          <p:cNvSpPr txBox="1">
            <a:spLocks noGrp="1"/>
          </p:cNvSpPr>
          <p:nvPr>
            <p:ph type="title"/>
          </p:nvPr>
        </p:nvSpPr>
        <p:spPr>
          <a:xfrm>
            <a:off x="457200" y="207632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49"/>
          <p:cNvSpPr txBox="1">
            <a:spLocks noGrp="1"/>
          </p:cNvSpPr>
          <p:nvPr>
            <p:ph type="body" idx="1"/>
          </p:nvPr>
        </p:nvSpPr>
        <p:spPr>
          <a:xfrm>
            <a:off x="457200" y="1209782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9"/>
          <p:cNvSpPr txBox="1">
            <a:spLocks noGrp="1"/>
          </p:cNvSpPr>
          <p:nvPr>
            <p:ph type="dt" idx="10"/>
          </p:nvPr>
        </p:nvSpPr>
        <p:spPr>
          <a:xfrm>
            <a:off x="457200" y="4805520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9"/>
          <p:cNvSpPr txBox="1">
            <a:spLocks noGrp="1"/>
          </p:cNvSpPr>
          <p:nvPr>
            <p:ph type="ftr" idx="11"/>
          </p:nvPr>
        </p:nvSpPr>
        <p:spPr>
          <a:xfrm>
            <a:off x="3124200" y="4805520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sldNum" idx="12"/>
          </p:nvPr>
        </p:nvSpPr>
        <p:spPr>
          <a:xfrm>
            <a:off x="6400800" y="4255037"/>
            <a:ext cx="2133600" cy="27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7"/>
              <a:buFont typeface="Gill Sans"/>
              <a:buNone/>
              <a:defRPr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4920616"/>
            <a:ext cx="9144000" cy="2663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345507" y="708008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rgbClr val="4E4A4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✔"/>
              <a:defRPr sz="2000" b="0" i="0" u="none" strike="noStrike" cap="none">
                <a:solidFill>
                  <a:srgbClr val="4E4A4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sldNum" idx="12"/>
          </p:nvPr>
        </p:nvSpPr>
        <p:spPr>
          <a:xfrm>
            <a:off x="6858000" y="4933030"/>
            <a:ext cx="2133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title"/>
          </p:nvPr>
        </p:nvSpPr>
        <p:spPr>
          <a:xfrm>
            <a:off x="345507" y="31535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90909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6"/>
          <p:cNvSpPr txBox="1"/>
          <p:nvPr/>
        </p:nvSpPr>
        <p:spPr>
          <a:xfrm>
            <a:off x="348581" y="4952672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Tuberculosis Data, Impact Assessment and Communications Hub (TB DIAH)</a:t>
            </a:r>
            <a:endParaRPr/>
          </a:p>
        </p:txBody>
      </p:sp>
      <p:pic>
        <p:nvPicPr>
          <p:cNvPr id="15" name="Google Shape;15;p36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137" y="4967548"/>
            <a:ext cx="222547" cy="1856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>
            <a:spLocks noGrp="1"/>
          </p:cNvSpPr>
          <p:nvPr>
            <p:ph type="subTitle" idx="1"/>
          </p:nvPr>
        </p:nvSpPr>
        <p:spPr>
          <a:xfrm>
            <a:off x="716737" y="3342427"/>
            <a:ext cx="6705389" cy="98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428"/>
              <a:buNone/>
            </a:pPr>
            <a:r>
              <a:rPr lang="en-US" sz="1590" dirty="0">
                <a:latin typeface="Gill Sans MT" panose="020B0502020104020203" pitchFamily="34" charset="0"/>
              </a:rPr>
              <a:t>September 13, 2023 update</a:t>
            </a:r>
            <a:endParaRPr sz="1590" dirty="0">
              <a:latin typeface="Gill Sans MT" panose="020B0502020104020203" pitchFamily="34" charset="0"/>
            </a:endParaRPr>
          </a:p>
        </p:txBody>
      </p:sp>
      <p:pic>
        <p:nvPicPr>
          <p:cNvPr id="223" name="Google Shape;2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738" y="853740"/>
            <a:ext cx="4890157" cy="187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" name="Google Shape;593;p23"/>
          <p:cNvCxnSpPr/>
          <p:nvPr/>
        </p:nvCxnSpPr>
        <p:spPr>
          <a:xfrm>
            <a:off x="2153264" y="0"/>
            <a:ext cx="0" cy="5184775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4" name="Google Shape;594;p23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800"/>
              <a:buFont typeface="Gill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8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5" name="Google Shape;595;p23"/>
          <p:cNvSpPr txBox="1"/>
          <p:nvPr/>
        </p:nvSpPr>
        <p:spPr>
          <a:xfrm>
            <a:off x="2686685" y="420382"/>
            <a:ext cx="5582743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TB Detection Rate (DT-3)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Percent Bacteriologically Confirmed (DT-12)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Childhood TB Notifications (CH-5)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RR/MDR </a:t>
            </a: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Notifications (RN-1)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Private Sector TB Notifications (PR-1)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Percent of Contacts screened for TB (CI-1)</a:t>
            </a:r>
            <a:b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200" b="0" i="0" u="none" strike="noStrike" cap="none" dirty="0">
              <a:solidFill>
                <a:srgbClr val="002F3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C84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DS-TB Treatment success rate (SS-1)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C84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DR-TB Treatment success rate (RS-1)</a:t>
            </a:r>
            <a:br>
              <a:rPr lang="en-US" sz="12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200" b="0" i="0" u="none" strike="noStrike" cap="none" dirty="0">
              <a:solidFill>
                <a:srgbClr val="008C8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56A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  <a:t>TPT Initiations (PT-1)</a:t>
            </a:r>
            <a:br>
              <a:rPr lang="en-US" sz="12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200" b="0" i="0" u="none" strike="noStrike" cap="none" dirty="0">
              <a:solidFill>
                <a:srgbClr val="0E256A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4106"/>
              </a:buClr>
              <a:buSzPts val="1200"/>
              <a:buFont typeface="Noto Sans Symbols"/>
              <a:buChar char="✔"/>
            </a:pPr>
            <a:r>
              <a:rPr lang="en-US" sz="1200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Percent of TB financing received from d</a:t>
            </a:r>
            <a:r>
              <a:rPr lang="en-US" sz="12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omestic sources (SN-3)</a:t>
            </a:r>
            <a:endParaRPr dirty="0"/>
          </a:p>
        </p:txBody>
      </p:sp>
      <p:grpSp>
        <p:nvGrpSpPr>
          <p:cNvPr id="596" name="Google Shape;596;p23"/>
          <p:cNvGrpSpPr/>
          <p:nvPr/>
        </p:nvGrpSpPr>
        <p:grpSpPr>
          <a:xfrm>
            <a:off x="0" y="0"/>
            <a:ext cx="2153264" cy="5184775"/>
            <a:chOff x="0" y="0"/>
            <a:chExt cx="2153264" cy="5184775"/>
          </a:xfrm>
        </p:grpSpPr>
        <p:sp>
          <p:nvSpPr>
            <p:cNvPr id="597" name="Google Shape;597;p23"/>
            <p:cNvSpPr/>
            <p:nvPr/>
          </p:nvSpPr>
          <p:spPr>
            <a:xfrm>
              <a:off x="0" y="0"/>
              <a:ext cx="2153264" cy="5184775"/>
            </a:xfrm>
            <a:prstGeom prst="rect">
              <a:avLst/>
            </a:prstGeom>
            <a:solidFill>
              <a:srgbClr val="E6E8EA"/>
            </a:solidFill>
            <a:ln w="9525" cap="flat" cmpd="sng">
              <a:solidFill>
                <a:srgbClr val="E7EA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598" name="Google Shape;598;p23"/>
            <p:cNvCxnSpPr/>
            <p:nvPr/>
          </p:nvCxnSpPr>
          <p:spPr>
            <a:xfrm>
              <a:off x="2153264" y="0"/>
              <a:ext cx="0" cy="5184775"/>
            </a:xfrm>
            <a:prstGeom prst="straightConnector1">
              <a:avLst/>
            </a:prstGeom>
            <a:noFill/>
            <a:ln w="12700" cap="flat" cmpd="sng">
              <a:solidFill>
                <a:srgbClr val="E7EAEB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599" name="Google Shape;599;p23"/>
          <p:cNvSpPr txBox="1"/>
          <p:nvPr/>
        </p:nvSpPr>
        <p:spPr>
          <a:xfrm>
            <a:off x="-32234" y="892280"/>
            <a:ext cx="2153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4D"/>
              </a:buClr>
              <a:buSzPts val="1400"/>
              <a:buFont typeface="Gill Sans"/>
              <a:buNone/>
            </a:pPr>
            <a:r>
              <a:rPr lang="en-US" sz="14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  <a:t>CORE INDICATORS</a:t>
            </a:r>
            <a:endParaRPr/>
          </a:p>
        </p:txBody>
      </p:sp>
      <p:sp>
        <p:nvSpPr>
          <p:cNvPr id="600" name="Google Shape;600;p23"/>
          <p:cNvSpPr txBox="1"/>
          <p:nvPr/>
        </p:nvSpPr>
        <p:spPr>
          <a:xfrm>
            <a:off x="59576" y="1569118"/>
            <a:ext cx="2034115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7338" marR="0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Critical to understanding the progress in TB control:  NSP targets, UNGA, HLM</a:t>
            </a:r>
            <a:endParaRPr/>
          </a:p>
          <a:p>
            <a:pPr marL="287338" marR="0" lvl="0" indent="-2873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Provide standard comparisons across USAID’s TB priority countries </a:t>
            </a:r>
            <a:endParaRPr/>
          </a:p>
          <a:p>
            <a:pPr marL="287338" marR="0" lvl="0" indent="-2873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Noto Sans Symbols"/>
              <a:buChar char="▪"/>
            </a:pPr>
            <a:r>
              <a:rPr lang="en-US" sz="12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Included in PPR and thus required for all countries receiving TB bilateral assistance</a:t>
            </a:r>
            <a:endParaRPr/>
          </a:p>
        </p:txBody>
      </p:sp>
      <p:pic>
        <p:nvPicPr>
          <p:cNvPr id="601" name="Google Shape;601;p23"/>
          <p:cNvPicPr preferRelativeResize="0"/>
          <p:nvPr/>
        </p:nvPicPr>
        <p:blipFill rotWithShape="1">
          <a:blip r:embed="rId3">
            <a:alphaModFix/>
          </a:blip>
          <a:srcRect l="11089" t="9111" r="5777" b="9243"/>
          <a:stretch/>
        </p:blipFill>
        <p:spPr>
          <a:xfrm>
            <a:off x="2305582" y="2591977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2" name="Google Shape;602;p23"/>
          <p:cNvPicPr preferRelativeResize="0"/>
          <p:nvPr/>
        </p:nvPicPr>
        <p:blipFill rotWithShape="1">
          <a:blip r:embed="rId4">
            <a:alphaModFix/>
          </a:blip>
          <a:srcRect l="3938" t="6752" b="3055"/>
          <a:stretch/>
        </p:blipFill>
        <p:spPr>
          <a:xfrm>
            <a:off x="2347892" y="4015886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3" name="Google Shape;603;p23"/>
          <p:cNvPicPr preferRelativeResize="0"/>
          <p:nvPr/>
        </p:nvPicPr>
        <p:blipFill rotWithShape="1">
          <a:blip r:embed="rId5">
            <a:alphaModFix/>
          </a:blip>
          <a:srcRect l="3698" t="9467" r="6107" b="9465"/>
          <a:stretch/>
        </p:blipFill>
        <p:spPr>
          <a:xfrm>
            <a:off x="2320922" y="3428211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4" name="Google Shape;604;p23"/>
          <p:cNvPicPr preferRelativeResize="0"/>
          <p:nvPr/>
        </p:nvPicPr>
        <p:blipFill rotWithShape="1">
          <a:blip r:embed="rId6">
            <a:alphaModFix/>
          </a:blip>
          <a:srcRect l="8377" t="11381" r="5533" b="9229"/>
          <a:stretch/>
        </p:blipFill>
        <p:spPr>
          <a:xfrm>
            <a:off x="2320922" y="411478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5" name="Google Shape;605;p23">
            <a:hlinkClick r:id="" action="ppaction://noaction"/>
          </p:cNvPr>
          <p:cNvSpPr/>
          <p:nvPr/>
        </p:nvSpPr>
        <p:spPr>
          <a:xfrm>
            <a:off x="235736" y="4491945"/>
            <a:ext cx="1617300" cy="314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Full Framework</a:t>
            </a:r>
            <a:endParaRPr/>
          </a:p>
        </p:txBody>
      </p:sp>
      <p:sp>
        <p:nvSpPr>
          <p:cNvPr id="606" name="Google Shape;606;p23"/>
          <p:cNvSpPr txBox="1"/>
          <p:nvPr/>
        </p:nvSpPr>
        <p:spPr>
          <a:xfrm>
            <a:off x="-2" y="-1"/>
            <a:ext cx="2153263" cy="7386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PPR/ACCELERATOR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REPORTING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(mandatory)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F3FFE-233F-E19B-6D8C-47E814F04629}"/>
              </a:ext>
            </a:extLst>
          </p:cNvPr>
          <p:cNvSpPr txBox="1"/>
          <p:nvPr/>
        </p:nvSpPr>
        <p:spPr>
          <a:xfrm>
            <a:off x="2622212" y="4779141"/>
            <a:ext cx="630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Note: Changes highlighted in green; indicator numbers will be replaced by short names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 txBox="1"/>
          <p:nvPr/>
        </p:nvSpPr>
        <p:spPr>
          <a:xfrm>
            <a:off x="2605948" y="212240"/>
            <a:ext cx="6173345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Rapid diagnostic testing at time of initial diagnosis (DT-15)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DST results among people with new</a:t>
            </a:r>
            <a:r>
              <a:rPr lang="en-US" sz="1200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 and relapse TB 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DST results among people with previously treated TB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dirty="0">
                <a:solidFill>
                  <a:srgbClr val="002F3C"/>
                </a:solidFill>
                <a:highlight>
                  <a:srgbClr val="00FF00"/>
                </a:highlight>
                <a:latin typeface="Gill Sans"/>
                <a:sym typeface="Gill Sans"/>
              </a:rPr>
              <a:t>Pre-XDR/XDR-TB Notifications</a:t>
            </a:r>
            <a:endParaRPr dirty="0">
              <a:highlight>
                <a:srgbClr val="00FF00"/>
              </a:highlight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DR-TB treatment initiations (RN-4)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DR-TB “all oral” short treatment regimen initiations (RN-7)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F3C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DR-TB “all oral” longer treatment regimen initiations (RN-8)</a:t>
            </a:r>
            <a:br>
              <a:rPr lang="en-US" sz="12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200" b="0" i="0" u="none" strike="noStrike" cap="none" dirty="0">
              <a:solidFill>
                <a:srgbClr val="002F3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C84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Number of people with adverse reactions to DR-TB treatment (RS-6)</a:t>
            </a:r>
            <a:br>
              <a:rPr lang="en-US" sz="12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200" b="0" i="0" u="none" strike="noStrike" cap="none" dirty="0">
              <a:solidFill>
                <a:srgbClr val="008C8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56A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  <a:t>TPT initiations among contacts (PT-2)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56A"/>
              </a:buClr>
              <a:buSzPts val="1200"/>
              <a:buFont typeface="Noto Sans Symbols"/>
              <a:buChar char="✔"/>
            </a:pPr>
            <a:r>
              <a:rPr lang="en-US" sz="1200" dirty="0">
                <a:solidFill>
                  <a:srgbClr val="0E256A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TPT Completions</a:t>
            </a:r>
            <a:br>
              <a:rPr lang="en-US" sz="1200" b="0" i="0" u="none" strike="sng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200" b="0" i="0" u="none" strike="sngStrike" cap="none" dirty="0">
              <a:solidFill>
                <a:srgbClr val="0E256A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4106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Existence of a national or social health insurance system whose benefit package includes TB clinical services (SN-8B)</a:t>
            </a:r>
            <a:endParaRPr dirty="0"/>
          </a:p>
        </p:txBody>
      </p:sp>
      <p:grpSp>
        <p:nvGrpSpPr>
          <p:cNvPr id="618" name="Google Shape;618;p25"/>
          <p:cNvGrpSpPr/>
          <p:nvPr/>
        </p:nvGrpSpPr>
        <p:grpSpPr>
          <a:xfrm>
            <a:off x="0" y="0"/>
            <a:ext cx="2153264" cy="5184775"/>
            <a:chOff x="0" y="0"/>
            <a:chExt cx="2153264" cy="5184775"/>
          </a:xfrm>
        </p:grpSpPr>
        <p:sp>
          <p:nvSpPr>
            <p:cNvPr id="619" name="Google Shape;619;p25"/>
            <p:cNvSpPr/>
            <p:nvPr/>
          </p:nvSpPr>
          <p:spPr>
            <a:xfrm>
              <a:off x="0" y="0"/>
              <a:ext cx="2153264" cy="5184775"/>
            </a:xfrm>
            <a:prstGeom prst="rect">
              <a:avLst/>
            </a:prstGeom>
            <a:solidFill>
              <a:srgbClr val="E6E8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620" name="Google Shape;620;p25"/>
            <p:cNvCxnSpPr/>
            <p:nvPr/>
          </p:nvCxnSpPr>
          <p:spPr>
            <a:xfrm>
              <a:off x="2153264" y="0"/>
              <a:ext cx="0" cy="5184775"/>
            </a:xfrm>
            <a:prstGeom prst="straightConnector1">
              <a:avLst/>
            </a:prstGeom>
            <a:noFill/>
            <a:ln w="1270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621" name="Google Shape;621;p25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800"/>
              <a:buFont typeface="Gill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sz="8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2" name="Google Shape;622;p25"/>
          <p:cNvSpPr txBox="1"/>
          <p:nvPr/>
        </p:nvSpPr>
        <p:spPr>
          <a:xfrm>
            <a:off x="66746" y="1134077"/>
            <a:ext cx="1986156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188" marR="0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Provide additional data to monitor toward the progress of the 10 core indicators 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Prioritize key indicators for specific cascades of care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Reflect national level attainment and track the contribution of USAID investments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Expected to be included in MELs of IPs and will become part of bi-annual reporting during Accelerator calls of the TB Division</a:t>
            </a:r>
            <a:endParaRPr/>
          </a:p>
        </p:txBody>
      </p:sp>
      <p:pic>
        <p:nvPicPr>
          <p:cNvPr id="623" name="Google Shape;623;p25"/>
          <p:cNvPicPr preferRelativeResize="0"/>
          <p:nvPr/>
        </p:nvPicPr>
        <p:blipFill rotWithShape="1">
          <a:blip r:embed="rId3">
            <a:alphaModFix/>
          </a:blip>
          <a:srcRect l="11089" t="9111" r="5777" b="9243"/>
          <a:stretch/>
        </p:blipFill>
        <p:spPr>
          <a:xfrm>
            <a:off x="2283660" y="2406334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4" name="Google Shape;624;p25"/>
          <p:cNvPicPr preferRelativeResize="0"/>
          <p:nvPr/>
        </p:nvPicPr>
        <p:blipFill rotWithShape="1">
          <a:blip r:embed="rId4">
            <a:alphaModFix/>
          </a:blip>
          <a:srcRect l="3938" t="6752" b="3055"/>
          <a:stretch/>
        </p:blipFill>
        <p:spPr>
          <a:xfrm>
            <a:off x="2283660" y="3438398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5" name="Google Shape;625;p25"/>
          <p:cNvPicPr preferRelativeResize="0"/>
          <p:nvPr/>
        </p:nvPicPr>
        <p:blipFill rotWithShape="1">
          <a:blip r:embed="rId5">
            <a:alphaModFix/>
          </a:blip>
          <a:srcRect l="3698" t="9467" r="6107" b="9465"/>
          <a:stretch/>
        </p:blipFill>
        <p:spPr>
          <a:xfrm>
            <a:off x="2283660" y="2926481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6" name="Google Shape;626;p25"/>
          <p:cNvPicPr preferRelativeResize="0"/>
          <p:nvPr/>
        </p:nvPicPr>
        <p:blipFill rotWithShape="1">
          <a:blip r:embed="rId6">
            <a:alphaModFix/>
          </a:blip>
          <a:srcRect l="8377" t="11381" r="5533" b="9229"/>
          <a:stretch/>
        </p:blipFill>
        <p:spPr>
          <a:xfrm>
            <a:off x="2283660" y="212240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7" name="Google Shape;627;p25"/>
          <p:cNvSpPr txBox="1"/>
          <p:nvPr/>
        </p:nvSpPr>
        <p:spPr>
          <a:xfrm>
            <a:off x="-1" y="698494"/>
            <a:ext cx="2153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4D"/>
              </a:buClr>
              <a:buSzPts val="1400"/>
              <a:buFont typeface="Gill Sans"/>
              <a:buNone/>
            </a:pPr>
            <a:r>
              <a:rPr lang="en-US" sz="14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  <a:t>CORE PLUS</a:t>
            </a:r>
            <a:endParaRPr/>
          </a:p>
        </p:txBody>
      </p:sp>
      <p:sp>
        <p:nvSpPr>
          <p:cNvPr id="628" name="Google Shape;628;p25"/>
          <p:cNvSpPr txBox="1"/>
          <p:nvPr/>
        </p:nvSpPr>
        <p:spPr>
          <a:xfrm>
            <a:off x="-2" y="-1"/>
            <a:ext cx="2153263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ACCELERATOR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REPORTING</a:t>
            </a:r>
            <a:endParaRPr/>
          </a:p>
        </p:txBody>
      </p:sp>
      <p:sp>
        <p:nvSpPr>
          <p:cNvPr id="629" name="Google Shape;629;p25">
            <a:hlinkClick r:id="" action="ppaction://noaction"/>
          </p:cNvPr>
          <p:cNvSpPr/>
          <p:nvPr/>
        </p:nvSpPr>
        <p:spPr>
          <a:xfrm>
            <a:off x="277511" y="4491945"/>
            <a:ext cx="1617348" cy="314553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Full Framework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649A4-7ED0-A8BF-5C80-DC5A00E2FF81}"/>
              </a:ext>
            </a:extLst>
          </p:cNvPr>
          <p:cNvSpPr txBox="1"/>
          <p:nvPr/>
        </p:nvSpPr>
        <p:spPr>
          <a:xfrm>
            <a:off x="2622212" y="4779141"/>
            <a:ext cx="630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Note: Changes highlighted in green; indicator numbers will be replaced by short names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27"/>
          <p:cNvGrpSpPr/>
          <p:nvPr/>
        </p:nvGrpSpPr>
        <p:grpSpPr>
          <a:xfrm>
            <a:off x="8053" y="-1"/>
            <a:ext cx="2153264" cy="5184775"/>
            <a:chOff x="0" y="0"/>
            <a:chExt cx="2153264" cy="5184775"/>
          </a:xfrm>
        </p:grpSpPr>
        <p:sp>
          <p:nvSpPr>
            <p:cNvPr id="642" name="Google Shape;642;p27"/>
            <p:cNvSpPr/>
            <p:nvPr/>
          </p:nvSpPr>
          <p:spPr>
            <a:xfrm>
              <a:off x="0" y="0"/>
              <a:ext cx="2153264" cy="5184775"/>
            </a:xfrm>
            <a:prstGeom prst="rect">
              <a:avLst/>
            </a:prstGeom>
            <a:solidFill>
              <a:srgbClr val="E6E8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643" name="Google Shape;643;p27"/>
            <p:cNvCxnSpPr/>
            <p:nvPr/>
          </p:nvCxnSpPr>
          <p:spPr>
            <a:xfrm>
              <a:off x="2153264" y="0"/>
              <a:ext cx="0" cy="5184775"/>
            </a:xfrm>
            <a:prstGeom prst="straightConnector1">
              <a:avLst/>
            </a:prstGeom>
            <a:noFill/>
            <a:ln w="1270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644" name="Google Shape;644;p27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800"/>
              <a:buFont typeface="Gill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fld>
            <a:endParaRPr sz="8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5" name="Google Shape;645;p27"/>
          <p:cNvSpPr txBox="1"/>
          <p:nvPr/>
        </p:nvSpPr>
        <p:spPr>
          <a:xfrm>
            <a:off x="2557980" y="300547"/>
            <a:ext cx="3457955" cy="407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DS-TB Treatment Initiations (AF-9)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Percent children and adolescents (0–14 years) bacteriologically confirmed (CH-11)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DR-TB notifications among children and adolescents (0-14 years) (CH-13)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Percent of people with notified TB with a contact investigation initiated (CI-8)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Number of contacts with presumed TB</a:t>
            </a:r>
            <a:endParaRPr lang="en-US"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Contacts who received TB diagnostic testing (CI-10)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Contacts diagnosed with active TB disease (CI-11)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Number of contacts who initiated TB treatment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endParaRPr dirty="0"/>
          </a:p>
          <a:p>
            <a:pPr marL="228600" marR="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1100" b="0" i="0" u="none" strike="noStrike" cap="none" dirty="0">
              <a:solidFill>
                <a:srgbClr val="002F3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2F3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C84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DS-TB treatment outcomes  (SS-2,3,4,5)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C84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DR-TB treatment outcome (RS-2,3,4,5)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C84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Treatment success rate in PLHIV (SS-6)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C84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Treatment success rate in children and adolescents (0–14 years) (CH-14)</a:t>
            </a:r>
            <a:endParaRPr dirty="0"/>
          </a:p>
        </p:txBody>
      </p:sp>
      <p:sp>
        <p:nvSpPr>
          <p:cNvPr id="646" name="Google Shape;646;p27"/>
          <p:cNvSpPr txBox="1"/>
          <p:nvPr/>
        </p:nvSpPr>
        <p:spPr>
          <a:xfrm>
            <a:off x="6365913" y="324323"/>
            <a:ext cx="2636400" cy="188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56A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E256A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Number of TPT initiations among contacts &lt;5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56A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E256A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Number of TPT initiations among PLHIV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56A"/>
              </a:buClr>
              <a:buSzPts val="1100"/>
            </a:pPr>
            <a:br>
              <a:rPr lang="en-US" sz="11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US" sz="11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100" b="0" i="0" u="none" strike="noStrike" cap="none" dirty="0">
              <a:solidFill>
                <a:srgbClr val="0E256A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44106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TB drugs meeting international minimum quality standards (SN-new)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44106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Continuous Quality Improvement program in place (SN-new)</a:t>
            </a:r>
            <a:endParaRPr dirty="0"/>
          </a:p>
        </p:txBody>
      </p:sp>
      <p:sp>
        <p:nvSpPr>
          <p:cNvPr id="647" name="Google Shape;647;p27"/>
          <p:cNvSpPr txBox="1"/>
          <p:nvPr/>
        </p:nvSpPr>
        <p:spPr>
          <a:xfrm>
            <a:off x="-2" y="-1"/>
            <a:ext cx="2153263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MISSION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REPORTING</a:t>
            </a:r>
            <a:endParaRPr/>
          </a:p>
        </p:txBody>
      </p:sp>
      <p:sp>
        <p:nvSpPr>
          <p:cNvPr id="648" name="Google Shape;648;p27"/>
          <p:cNvSpPr txBox="1"/>
          <p:nvPr/>
        </p:nvSpPr>
        <p:spPr>
          <a:xfrm>
            <a:off x="35080" y="1209181"/>
            <a:ext cx="20530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188" marR="0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Provide granular data for in-depth understanding of the epidemiology and performance of program toward national targets 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Help meet the reporting requirements articulated in the End TB Now Bill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Recommended for measuring the contribution of USAID investment to national program targets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Inclusion where possible at the project level for attribution</a:t>
            </a:r>
            <a:endParaRPr sz="1200" b="0" i="0" u="none" strike="noStrike" cap="none">
              <a:solidFill>
                <a:srgbClr val="22222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9" name="Google Shape;649;p27"/>
          <p:cNvSpPr txBox="1"/>
          <p:nvPr/>
        </p:nvSpPr>
        <p:spPr>
          <a:xfrm>
            <a:off x="8052" y="610857"/>
            <a:ext cx="2145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4D"/>
              </a:buClr>
              <a:buSzPts val="1200"/>
              <a:buFont typeface="Gill Sans"/>
              <a:buNone/>
            </a:pPr>
            <a:r>
              <a:rPr lang="en-US" sz="12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  <a:t>MELs </a:t>
            </a:r>
            <a:br>
              <a:rPr lang="en-US" sz="12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2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  <a:t>NATIONAL LEVEL</a:t>
            </a:r>
            <a:endParaRPr/>
          </a:p>
        </p:txBody>
      </p:sp>
      <p:pic>
        <p:nvPicPr>
          <p:cNvPr id="650" name="Google Shape;650;p27"/>
          <p:cNvPicPr preferRelativeResize="0"/>
          <p:nvPr/>
        </p:nvPicPr>
        <p:blipFill rotWithShape="1">
          <a:blip r:embed="rId3">
            <a:alphaModFix/>
          </a:blip>
          <a:srcRect l="11089" t="9111" r="5777" b="9243"/>
          <a:stretch/>
        </p:blipFill>
        <p:spPr>
          <a:xfrm>
            <a:off x="2268399" y="2971142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1" name="Google Shape;651;p27"/>
          <p:cNvPicPr preferRelativeResize="0"/>
          <p:nvPr/>
        </p:nvPicPr>
        <p:blipFill rotWithShape="1">
          <a:blip r:embed="rId4">
            <a:alphaModFix/>
          </a:blip>
          <a:srcRect l="3938" t="6752" b="3055"/>
          <a:stretch/>
        </p:blipFill>
        <p:spPr>
          <a:xfrm>
            <a:off x="6099277" y="1072021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2" name="Google Shape;652;p27"/>
          <p:cNvPicPr preferRelativeResize="0"/>
          <p:nvPr/>
        </p:nvPicPr>
        <p:blipFill rotWithShape="1">
          <a:blip r:embed="rId5">
            <a:alphaModFix/>
          </a:blip>
          <a:srcRect l="3698" t="9467" r="6107" b="9465"/>
          <a:stretch/>
        </p:blipFill>
        <p:spPr>
          <a:xfrm>
            <a:off x="6099277" y="324323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3" name="Google Shape;653;p27"/>
          <p:cNvPicPr preferRelativeResize="0"/>
          <p:nvPr/>
        </p:nvPicPr>
        <p:blipFill rotWithShape="1">
          <a:blip r:embed="rId6">
            <a:alphaModFix/>
          </a:blip>
          <a:srcRect l="8377" t="11381" r="5533" b="9229"/>
          <a:stretch/>
        </p:blipFill>
        <p:spPr>
          <a:xfrm>
            <a:off x="2268399" y="340244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4" name="Google Shape;654;p27">
            <a:hlinkClick r:id="" action="ppaction://noaction"/>
          </p:cNvPr>
          <p:cNvSpPr/>
          <p:nvPr/>
        </p:nvSpPr>
        <p:spPr>
          <a:xfrm>
            <a:off x="277511" y="4491945"/>
            <a:ext cx="1617348" cy="314553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Full Framework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6E8C5-CEC4-A966-0E9C-C05FB049358B}"/>
              </a:ext>
            </a:extLst>
          </p:cNvPr>
          <p:cNvSpPr txBox="1"/>
          <p:nvPr/>
        </p:nvSpPr>
        <p:spPr>
          <a:xfrm>
            <a:off x="2622212" y="4779141"/>
            <a:ext cx="6300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Note: Changes highlighted in green; indicator numbers will be replaced by short names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9"/>
          <p:cNvSpPr txBox="1">
            <a:spLocks noGrp="1"/>
          </p:cNvSpPr>
          <p:nvPr>
            <p:ph type="sldNum" idx="12"/>
          </p:nvPr>
        </p:nvSpPr>
        <p:spPr>
          <a:xfrm>
            <a:off x="8353696" y="4947677"/>
            <a:ext cx="637903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800"/>
              <a:buFont typeface="Gill Sans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fld>
            <a:endParaRPr sz="800" b="0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7" name="Google Shape;667;p29"/>
          <p:cNvSpPr txBox="1"/>
          <p:nvPr/>
        </p:nvSpPr>
        <p:spPr>
          <a:xfrm>
            <a:off x="6989701" y="3147818"/>
            <a:ext cx="1650240" cy="63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endParaRPr sz="700" b="0" i="0" u="none" strike="noStrike" cap="none">
              <a:solidFill>
                <a:srgbClr val="0E256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68" name="Google Shape;668;p29"/>
          <p:cNvPicPr preferRelativeResize="0"/>
          <p:nvPr/>
        </p:nvPicPr>
        <p:blipFill rotWithShape="1">
          <a:blip r:embed="rId3">
            <a:alphaModFix/>
          </a:blip>
          <a:srcRect l="11089" t="9111" r="5777" b="9243"/>
          <a:stretch/>
        </p:blipFill>
        <p:spPr>
          <a:xfrm>
            <a:off x="2214431" y="3631388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9" name="Google Shape;669;p29"/>
          <p:cNvPicPr preferRelativeResize="0"/>
          <p:nvPr/>
        </p:nvPicPr>
        <p:blipFill rotWithShape="1">
          <a:blip r:embed="rId4">
            <a:alphaModFix/>
          </a:blip>
          <a:srcRect l="8377" t="11381" r="5533" b="9229"/>
          <a:stretch/>
        </p:blipFill>
        <p:spPr>
          <a:xfrm>
            <a:off x="2205852" y="218899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70" name="Google Shape;670;p29"/>
          <p:cNvGrpSpPr/>
          <p:nvPr/>
        </p:nvGrpSpPr>
        <p:grpSpPr>
          <a:xfrm>
            <a:off x="8053" y="-1"/>
            <a:ext cx="2153264" cy="5184775"/>
            <a:chOff x="0" y="0"/>
            <a:chExt cx="2153264" cy="5184775"/>
          </a:xfrm>
        </p:grpSpPr>
        <p:sp>
          <p:nvSpPr>
            <p:cNvPr id="671" name="Google Shape;671;p29"/>
            <p:cNvSpPr/>
            <p:nvPr/>
          </p:nvSpPr>
          <p:spPr>
            <a:xfrm>
              <a:off x="0" y="0"/>
              <a:ext cx="2153264" cy="5184775"/>
            </a:xfrm>
            <a:prstGeom prst="rect">
              <a:avLst/>
            </a:prstGeom>
            <a:solidFill>
              <a:srgbClr val="E6E8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endParaRPr sz="18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672" name="Google Shape;672;p29"/>
            <p:cNvCxnSpPr/>
            <p:nvPr/>
          </p:nvCxnSpPr>
          <p:spPr>
            <a:xfrm>
              <a:off x="2153264" y="0"/>
              <a:ext cx="0" cy="5184775"/>
            </a:xfrm>
            <a:prstGeom prst="straightConnector1">
              <a:avLst/>
            </a:prstGeom>
            <a:noFill/>
            <a:ln w="1270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673" name="Google Shape;673;p29"/>
          <p:cNvSpPr txBox="1"/>
          <p:nvPr/>
        </p:nvSpPr>
        <p:spPr>
          <a:xfrm>
            <a:off x="-2" y="-1"/>
            <a:ext cx="2153263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MISSION</a:t>
            </a:r>
            <a:b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REPORTING</a:t>
            </a:r>
            <a:endParaRPr/>
          </a:p>
        </p:txBody>
      </p:sp>
      <p:sp>
        <p:nvSpPr>
          <p:cNvPr id="674" name="Google Shape;674;p29"/>
          <p:cNvSpPr txBox="1"/>
          <p:nvPr/>
        </p:nvSpPr>
        <p:spPr>
          <a:xfrm>
            <a:off x="8052" y="610857"/>
            <a:ext cx="2145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A4D"/>
              </a:buClr>
              <a:buSzPts val="1200"/>
              <a:buFont typeface="Gill Sans"/>
              <a:buNone/>
            </a:pPr>
            <a:r>
              <a:rPr lang="en-US" sz="12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  <a:t>MELs </a:t>
            </a:r>
            <a:br>
              <a:rPr lang="en-US" sz="12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200" b="1" i="0" u="none" strike="noStrike" cap="none">
                <a:solidFill>
                  <a:srgbClr val="424A4D"/>
                </a:solidFill>
                <a:latin typeface="Gill Sans"/>
                <a:ea typeface="Gill Sans"/>
                <a:cs typeface="Gill Sans"/>
                <a:sym typeface="Gill Sans"/>
              </a:rPr>
              <a:t>PROJECT LEVEL</a:t>
            </a:r>
            <a:endParaRPr/>
          </a:p>
        </p:txBody>
      </p:sp>
      <p:sp>
        <p:nvSpPr>
          <p:cNvPr id="675" name="Google Shape;675;p29"/>
          <p:cNvSpPr txBox="1"/>
          <p:nvPr/>
        </p:nvSpPr>
        <p:spPr>
          <a:xfrm>
            <a:off x="50235" y="1160160"/>
            <a:ext cx="197393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188" marR="0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Provide more detailed data to monitor project performance and progress towards targets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Help meet the reporting requirements articulated in the End TB Now Bill</a:t>
            </a:r>
            <a:endParaRPr/>
          </a:p>
          <a:p>
            <a:pPr marL="230188" marR="0" lvl="0" indent="-23018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Noto Sans Symbols"/>
              <a:buChar char="▪"/>
            </a:pPr>
            <a:r>
              <a:rPr lang="en-US" sz="1100" b="0" i="0" u="none" strike="noStrike" cap="none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IPs are expected to include these in their MELs to monitor their project level performance and track USAID investments—both contribution and attribution where possible</a:t>
            </a:r>
            <a:endParaRPr/>
          </a:p>
        </p:txBody>
      </p:sp>
      <p:sp>
        <p:nvSpPr>
          <p:cNvPr id="676" name="Google Shape;676;p29">
            <a:hlinkClick r:id="" action="ppaction://noaction"/>
          </p:cNvPr>
          <p:cNvSpPr/>
          <p:nvPr/>
        </p:nvSpPr>
        <p:spPr>
          <a:xfrm>
            <a:off x="277511" y="4491945"/>
            <a:ext cx="1617348" cy="314553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Full Framework</a:t>
            </a:r>
            <a:endParaRPr/>
          </a:p>
        </p:txBody>
      </p:sp>
      <p:sp>
        <p:nvSpPr>
          <p:cNvPr id="677" name="Google Shape;677;p29"/>
          <p:cNvSpPr txBox="1"/>
          <p:nvPr/>
        </p:nvSpPr>
        <p:spPr>
          <a:xfrm>
            <a:off x="2483302" y="36216"/>
            <a:ext cx="3822602" cy="354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Number needed to screen (AF-7)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Number needed to test (AF-8)</a:t>
            </a:r>
            <a:endParaRPr dirty="0">
              <a:highlight>
                <a:srgbClr val="00FF00"/>
              </a:highlight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People screened for TB (PS-1)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People screened for TB disease outside of health</a:t>
            </a:r>
            <a:b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 facilities (PS-1a)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People with presumptive TB (PS-2)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People with presumptive TB with diagnostic</a:t>
            </a:r>
            <a:r>
              <a:rPr lang="en-US" sz="1100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testing (PS-3)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Presumptive TB patients with chest X-ray performed (PS-7)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people with presumed TB who were tested with a rapid diagnostic test (DT-14)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Turnaround time for specimens submitted for testing (DT-30)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Turnaround time for testing (DT-31)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Turnaround time for test results received at facility (DT-32)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Percent Bacteriologically Confirmed in Private Sector (PR-3)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Contacts who were tested for TBI (CI-new)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Contacts who tested positive for TBI (CI-7)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F3C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2F3C"/>
                </a:solidFill>
                <a:latin typeface="Gill Sans"/>
                <a:ea typeface="Gill Sans"/>
                <a:cs typeface="Gill Sans"/>
                <a:sym typeface="Gill Sans"/>
              </a:rPr>
              <a:t>DR-TB cases with contact investigation initiated (CI-new)</a:t>
            </a:r>
            <a:endParaRPr dirty="0"/>
          </a:p>
        </p:txBody>
      </p:sp>
      <p:sp>
        <p:nvSpPr>
          <p:cNvPr id="678" name="Google Shape;678;p29"/>
          <p:cNvSpPr txBox="1"/>
          <p:nvPr/>
        </p:nvSpPr>
        <p:spPr>
          <a:xfrm>
            <a:off x="2496739" y="3550686"/>
            <a:ext cx="3809165" cy="159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84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DS-TB patients who received treatment support (SS-7)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8C84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DR-TB patients who received treatment support (RS-7)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8C84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People with TB screened for mental health disorders (new)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8C84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People with TB who received mental health </a:t>
            </a:r>
            <a:b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interventions (new) 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8C84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People with TB screened positive for diabetes (new) 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8C84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08C84"/>
                </a:solidFill>
                <a:latin typeface="Gill Sans"/>
                <a:ea typeface="Gill Sans"/>
                <a:cs typeface="Gill Sans"/>
                <a:sym typeface="Gill Sans"/>
              </a:rPr>
              <a:t>Proportion with diabetes (new)</a:t>
            </a:r>
            <a:endParaRPr dirty="0"/>
          </a:p>
        </p:txBody>
      </p:sp>
      <p:pic>
        <p:nvPicPr>
          <p:cNvPr id="679" name="Google Shape;679;p29"/>
          <p:cNvPicPr preferRelativeResize="0"/>
          <p:nvPr/>
        </p:nvPicPr>
        <p:blipFill rotWithShape="1">
          <a:blip r:embed="rId5">
            <a:alphaModFix/>
          </a:blip>
          <a:srcRect l="3938" t="6752" b="3055"/>
          <a:stretch/>
        </p:blipFill>
        <p:spPr>
          <a:xfrm>
            <a:off x="6287482" y="2498855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0" name="Google Shape;680;p29"/>
          <p:cNvPicPr preferRelativeResize="0"/>
          <p:nvPr/>
        </p:nvPicPr>
        <p:blipFill rotWithShape="1">
          <a:blip r:embed="rId6">
            <a:alphaModFix/>
          </a:blip>
          <a:srcRect l="3698" t="9467" r="6107" b="9465"/>
          <a:stretch/>
        </p:blipFill>
        <p:spPr>
          <a:xfrm>
            <a:off x="6250745" y="278138"/>
            <a:ext cx="274320" cy="274320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1" name="Google Shape;681;p29"/>
          <p:cNvSpPr txBox="1"/>
          <p:nvPr/>
        </p:nvSpPr>
        <p:spPr>
          <a:xfrm>
            <a:off x="6525065" y="158433"/>
            <a:ext cx="2660433" cy="202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56A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  <a:t>HCWs screened for TB (HW-1)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E256A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  <a:t>HCWs diagnosed with TBI (HW-5)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E256A"/>
              </a:buClr>
              <a:buSzPts val="990"/>
              <a:buFont typeface="Noto Sans Symbols"/>
              <a:buChar char="✔"/>
            </a:pPr>
            <a:r>
              <a:rPr lang="en-US" sz="1100" b="0" i="0" u="none" strike="sngStrike" cap="none" dirty="0">
                <a:solidFill>
                  <a:srgbClr val="0E256A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Number of TPT initiations among contacts &lt;5 (PT-7)</a:t>
            </a:r>
            <a:endParaRPr strike="sngStrike" dirty="0">
              <a:highlight>
                <a:srgbClr val="00FF00"/>
              </a:highlight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E256A"/>
              </a:buClr>
              <a:buSzPts val="990"/>
              <a:buFont typeface="Noto Sans Symbols"/>
              <a:buChar char="✔"/>
            </a:pPr>
            <a:r>
              <a:rPr lang="en-US" sz="1100" b="0" i="0" u="none" strike="sngStrike" cap="none" dirty="0">
                <a:solidFill>
                  <a:srgbClr val="0E256A"/>
                </a:solidFill>
                <a:highlight>
                  <a:srgbClr val="00FF00"/>
                </a:highlight>
                <a:latin typeface="Gill Sans"/>
                <a:ea typeface="Gill Sans"/>
                <a:cs typeface="Gill Sans"/>
                <a:sym typeface="Gill Sans"/>
              </a:rPr>
              <a:t>Number of TPT initiations among PLHIV (PT-5)</a:t>
            </a:r>
            <a:endParaRPr strike="sngStrike" dirty="0">
              <a:highlight>
                <a:srgbClr val="00FF00"/>
              </a:highlight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E256A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  <a:t>Number of people with adverse reactions to TPT (PT-14)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E256A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0E256A"/>
                </a:solidFill>
                <a:latin typeface="Gill Sans"/>
                <a:ea typeface="Gill Sans"/>
                <a:cs typeface="Gill Sans"/>
                <a:sym typeface="Gill Sans"/>
              </a:rPr>
              <a:t>Congregate settings with infection and prevention control measures (PT-new)</a:t>
            </a:r>
            <a:endParaRPr dirty="0"/>
          </a:p>
        </p:txBody>
      </p:sp>
      <p:sp>
        <p:nvSpPr>
          <p:cNvPr id="682" name="Google Shape;682;p29"/>
          <p:cNvSpPr txBox="1"/>
          <p:nvPr/>
        </p:nvSpPr>
        <p:spPr>
          <a:xfrm>
            <a:off x="6566564" y="2498855"/>
            <a:ext cx="2577436" cy="215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106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Stockout of first-line TB treatment drugs (SN-42) 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44106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Stockout of second-line TB treatment drugs (SN-43)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44106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Stockout of TB </a:t>
            </a:r>
            <a:r>
              <a:rPr lang="en-US" sz="1100" b="0" i="0" u="none" strike="noStrike" cap="none" dirty="0" err="1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mWRD</a:t>
            </a: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 tests (SN-44)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44106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TB stigma reduction in NSP (SN-32A)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D44106"/>
              </a:buClr>
              <a:buSzPts val="99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TB stigma assessment/gap analysis available (SN-32B)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44106"/>
              </a:buClr>
              <a:buSzPts val="1100"/>
              <a:buFont typeface="Noto Sans Symbols"/>
              <a:buChar char="✔"/>
            </a:pPr>
            <a:r>
              <a:rPr lang="en-US" sz="1100" b="0" i="0" u="none" strike="noStrike" cap="none" dirty="0">
                <a:solidFill>
                  <a:srgbClr val="D44106"/>
                </a:solidFill>
                <a:latin typeface="Gill Sans"/>
                <a:ea typeface="Gill Sans"/>
                <a:cs typeface="Gill Sans"/>
                <a:sym typeface="Gill Sans"/>
              </a:rPr>
              <a:t>Percent HCWs who received TB-related training (SN-new)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810"/>
              <a:buFont typeface="Arial"/>
              <a:buNone/>
            </a:pPr>
            <a:endParaRPr sz="900" b="0" i="0" u="none" strike="noStrike" cap="none" dirty="0">
              <a:solidFill>
                <a:srgbClr val="008C8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57BCC-CFF1-35A5-82B4-E1524CA8D710}"/>
              </a:ext>
            </a:extLst>
          </p:cNvPr>
          <p:cNvSpPr txBox="1"/>
          <p:nvPr/>
        </p:nvSpPr>
        <p:spPr>
          <a:xfrm>
            <a:off x="5893595" y="4691193"/>
            <a:ext cx="2990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Note: Changes highlighted in green; indicator numbers will be replaced by short names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6.9-Template_12.7.2016">
  <a:themeElements>
    <a:clrScheme name="TB DIAH">
      <a:dk1>
        <a:srgbClr val="222222"/>
      </a:dk1>
      <a:lt1>
        <a:srgbClr val="FFFFFF"/>
      </a:lt1>
      <a:dk2>
        <a:srgbClr val="0E256A"/>
      </a:dk2>
      <a:lt2>
        <a:srgbClr val="E7E6E6"/>
      </a:lt2>
      <a:accent1>
        <a:srgbClr val="A7BF39"/>
      </a:accent1>
      <a:accent2>
        <a:srgbClr val="FAA000"/>
      </a:accent2>
      <a:accent3>
        <a:srgbClr val="879499"/>
      </a:accent3>
      <a:accent4>
        <a:srgbClr val="D44106"/>
      </a:accent4>
      <a:accent5>
        <a:srgbClr val="002F3C"/>
      </a:accent5>
      <a:accent6>
        <a:srgbClr val="008C84"/>
      </a:accent6>
      <a:hlink>
        <a:srgbClr val="D44106"/>
      </a:hlink>
      <a:folHlink>
        <a:srgbClr val="D441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928</Words>
  <Application>Microsoft Office PowerPoint</Application>
  <PresentationFormat>Custom</PresentationFormat>
  <Paragraphs>113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Gill Sans MT</vt:lpstr>
      <vt:lpstr>Gill Sans</vt:lpstr>
      <vt:lpstr>Noto Sans Symbols</vt:lpstr>
      <vt:lpstr>Libre Franklin</vt:lpstr>
      <vt:lpstr>Libre Franklin Black</vt:lpstr>
      <vt:lpstr>16.9-Template_12.7.2016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Meltzer</dc:creator>
  <cp:lastModifiedBy>Peterson, Meaghan L. (GH/ID)</cp:lastModifiedBy>
  <cp:revision>3</cp:revision>
  <dcterms:created xsi:type="dcterms:W3CDTF">2022-06-24T15:26:01Z</dcterms:created>
  <dcterms:modified xsi:type="dcterms:W3CDTF">2023-09-13T20:32:41Z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0x010100C7371EE63459DA4CA6F872AECD356AE2</vt:lpwstr>
  </property>
  <property fmtid="{D5CDD505-2E9C-101B-9397-08002B2CF9AE}" pid="3" name="ArticulateGUID">
    <vt:lpwstr>D73539B1-00EA-4FB9-AEE5-6E525BCF915F</vt:lpwstr>
  </property>
  <property fmtid="{D5CDD505-2E9C-101B-9397-08002B2CF9AE}" pid="4" name="ArticulatePath">
    <vt:lpwstr>TBDIAH_Master_Deck_Template</vt:lpwstr>
  </property>
  <property fmtid="{D5CDD505-2E9C-101B-9397-08002B2CF9AE}" pid="5" name="MediaServiceImageTags">
    <vt:lpwstr/>
  </property>
</Properties>
</file>