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6.xml" ContentType="application/vnd.openxmlformats-officedocument.drawingml.chartshape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7.xml" ContentType="application/vnd.openxmlformats-officedocument.drawingml.chartshape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8.xml" ContentType="application/vnd.openxmlformats-officedocument.drawingml.chartshapes+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9.xml" ContentType="application/vnd.openxmlformats-officedocument.drawingml.chartshape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0.xml" ContentType="application/vnd.openxmlformats-officedocument.drawingml.chartshapes+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ags/tag32.xml" ContentType="application/vnd.openxmlformats-officedocument.presentationml.tags+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84" r:id="rId5"/>
  </p:sldMasterIdLst>
  <p:notesMasterIdLst>
    <p:notesMasterId r:id="rId30"/>
  </p:notesMasterIdLst>
  <p:handoutMasterIdLst>
    <p:handoutMasterId r:id="rId31"/>
  </p:handoutMasterIdLst>
  <p:sldIdLst>
    <p:sldId id="509" r:id="rId6"/>
    <p:sldId id="597" r:id="rId7"/>
    <p:sldId id="518" r:id="rId8"/>
    <p:sldId id="589" r:id="rId9"/>
    <p:sldId id="329" r:id="rId10"/>
    <p:sldId id="427" r:id="rId11"/>
    <p:sldId id="775" r:id="rId12"/>
    <p:sldId id="703" r:id="rId13"/>
    <p:sldId id="577" r:id="rId14"/>
    <p:sldId id="1298" r:id="rId15"/>
    <p:sldId id="1381" r:id="rId16"/>
    <p:sldId id="819" r:id="rId17"/>
    <p:sldId id="1379" r:id="rId18"/>
    <p:sldId id="1368" r:id="rId19"/>
    <p:sldId id="1388" r:id="rId20"/>
    <p:sldId id="1390" r:id="rId21"/>
    <p:sldId id="606" r:id="rId22"/>
    <p:sldId id="591" r:id="rId23"/>
    <p:sldId id="602" r:id="rId24"/>
    <p:sldId id="1387" r:id="rId25"/>
    <p:sldId id="1336" r:id="rId26"/>
    <p:sldId id="1389" r:id="rId27"/>
    <p:sldId id="275" r:id="rId28"/>
    <p:sldId id="605" r:id="rId29"/>
  </p:sldIdLst>
  <p:sldSz cx="9144000" cy="5184775"/>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7FA998-6E5B-8E9C-EA9E-A8FCB0DAD3EE}" name="Fitzgerald, Ann Marie" initials="FAM" userId="S::annafitz@ad.unc.edu::a34dcbdb-9f4d-4d1c-9570-3acc0647ee1a" providerId="AD"/>
  <p188:author id="{8683A5F6-4F32-DB07-7E87-26DD9EBD1FC1}" name="Margie Joyce (Learnitude)" initials="MJ(" userId="Margie Joyce (Learnitude)" providerId="None"/>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56A"/>
    <a:srgbClr val="132F69"/>
    <a:srgbClr val="4E4A49"/>
    <a:srgbClr val="8D8B86"/>
    <a:srgbClr val="0E77FF"/>
    <a:srgbClr val="7A9CE8"/>
    <a:srgbClr val="BACEF5"/>
    <a:srgbClr val="4B95CF"/>
    <a:srgbClr val="327CC9"/>
    <a:srgbClr val="5EA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73"/>
  </p:normalViewPr>
  <p:slideViewPr>
    <p:cSldViewPr snapToGrid="0">
      <p:cViewPr varScale="1">
        <p:scale>
          <a:sx n="79" d="100"/>
          <a:sy n="79" d="100"/>
        </p:scale>
        <p:origin x="872" y="52"/>
      </p:cViewPr>
      <p:guideLst>
        <p:guide orient="horz" pos="1633"/>
        <p:guide pos="2880"/>
      </p:guideLst>
    </p:cSldViewPr>
  </p:slideViewPr>
  <p:notesTextViewPr>
    <p:cViewPr>
      <p:scale>
        <a:sx n="1" d="1"/>
        <a:sy n="1" d="1"/>
      </p:scale>
      <p:origin x="0" y="0"/>
    </p:cViewPr>
  </p:notesTextViewPr>
  <p:sorterViewPr>
    <p:cViewPr>
      <p:scale>
        <a:sx n="100" d="100"/>
        <a:sy n="100" d="100"/>
      </p:scale>
      <p:origin x="0" y="-97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upert%20Eneogu\AppData\Local\Microsoft\Windows\INetCache\Content.Outlook\B3V13ONP\Book2.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obiomaakaniro\Documents\Document\M&amp;E%20\Data%20Pocket\**2023\Q2\Semester%201%202023%20Analysis.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8.xml"/></Relationships>
</file>

<file path=ppt/charts/_rels/chart11.xml.rels><?xml version="1.0" encoding="UTF-8" standalone="yes"?>
<Relationships xmlns="http://schemas.openxmlformats.org/package/2006/relationships"><Relationship Id="rId3" Type="http://schemas.openxmlformats.org/officeDocument/2006/relationships/oleObject" Target="file:///\\Users\obiomaakaniro\Library\Containers\com.apple.mail\Data\Library\Mail%20Downloads\43C06848-F090-4B67-8C14-8C1EF8E7BA5E\Data%20Request.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9.xml"/></Relationships>
</file>

<file path=ppt/charts/_rels/chart12.xml.rels><?xml version="1.0" encoding="UTF-8" standalone="yes"?>
<Relationships xmlns="http://schemas.openxmlformats.org/package/2006/relationships"><Relationship Id="rId3" Type="http://schemas.openxmlformats.org/officeDocument/2006/relationships/oleObject" Target="file:///\\Users\obiomaakaniro\Downloads\Book12.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Users\obiomaakaniro\Library\Containers\com.apple.mail\Data\Library\Mail%20Downloads\C80F8969-4B0C-4900-B279-8C348E4E5036\TPT%20and%20ChildTB.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0.xml"/></Relationships>
</file>

<file path=ppt/charts/_rels/chart14.xml.rels><?xml version="1.0" encoding="UTF-8" standalone="yes"?>
<Relationships xmlns="http://schemas.openxmlformats.org/package/2006/relationships"><Relationship Id="rId3" Type="http://schemas.openxmlformats.org/officeDocument/2006/relationships/oleObject" Target="file:///\\Users\obiomaakaniro\Library\Containers\com.apple.mail\Data\Library\Mail%20Downloads\43C06848-F090-4B67-8C14-8C1EF8E7BA5E\Data%20Request.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egional%20Director\Desktop\omoniyi%205\Kaduna%20Planning.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obiomaakaniro\Library\Containers\com.apple.mail\Data\Library\Mail%20Downloads\C3D6CB31-0064-4DA2-B881-5D6E486E5482\CR%20Facility%20Data%20and%20Trend%20of%204Stat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https://worldhealthorg-my.sharepoint.com/personal/omoniyia_who_int/Documents/Documents/2023/GFATM%20Writing/TB%20cascade%20analysisn1.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oleObject" Target="file:///\\Users\obiomaakaniro\Documents\Document\M&amp;E%20\Data%20Pocket\**2023\Q2\Semester%201%202023%20Analysis.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oleObject" Target="file:///\\Users\obiomaakaniro\Documents\Document\M&amp;E%20\Data%20Pocket\**2022\Q4\Q1%20-Q4%202022%20Analysi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6.xml"/></Relationships>
</file>

<file path=ppt/charts/_rels/chart9.xml.rels><?xml version="1.0" encoding="UTF-8" standalone="yes"?>
<Relationships xmlns="http://schemas.openxmlformats.org/package/2006/relationships"><Relationship Id="rId3" Type="http://schemas.openxmlformats.org/officeDocument/2006/relationships/oleObject" Target="file:///\\Users\obiomaakaniro\Documents\Document\M&amp;E%20\Data%20Pocket\**2023\Q2\Semester%201%202023%20Analysis.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t>TB Treatment coverage in Africa</a:t>
            </a:r>
          </a:p>
        </c:rich>
      </c:tx>
      <c:layout>
        <c:manualLayout>
          <c:xMode val="edge"/>
          <c:yMode val="edge"/>
          <c:x val="0.17678530489315097"/>
          <c:y val="3.9189305948134343E-2"/>
        </c:manualLayout>
      </c:layout>
      <c:overlay val="0"/>
    </c:title>
    <c:autoTitleDeleted val="0"/>
    <c:plotArea>
      <c:layout/>
      <c:barChart>
        <c:barDir val="col"/>
        <c:grouping val="clustered"/>
        <c:varyColors val="0"/>
        <c:ser>
          <c:idx val="0"/>
          <c:order val="0"/>
          <c:tx>
            <c:strRef>
              <c:f>Sheet2!$M$6</c:f>
              <c:strCache>
                <c:ptCount val="1"/>
                <c:pt idx="0">
                  <c:v>TB Treatment coverage</c:v>
                </c:pt>
              </c:strCache>
            </c:strRef>
          </c:tx>
          <c:spPr>
            <a:solidFill>
              <a:schemeClr val="accent5">
                <a:lumMod val="60000"/>
                <a:lumOff val="40000"/>
              </a:schemeClr>
            </a:solidFill>
            <a:ln>
              <a:noFill/>
            </a:ln>
            <a:effectLst/>
          </c:spPr>
          <c:invertIfNegative val="0"/>
          <c:dPt>
            <c:idx val="0"/>
            <c:invertIfNegative val="0"/>
            <c:bubble3D val="0"/>
            <c:spPr>
              <a:solidFill>
                <a:srgbClr val="31859C"/>
              </a:solidFill>
              <a:ln>
                <a:noFill/>
              </a:ln>
              <a:effectLst/>
            </c:spPr>
            <c:extLst>
              <c:ext xmlns:c16="http://schemas.microsoft.com/office/drawing/2014/chart" uri="{C3380CC4-5D6E-409C-BE32-E72D297353CC}">
                <c16:uniqueId val="{00000001-32AE-B04F-919D-8C268591FCF1}"/>
              </c:ext>
            </c:extLst>
          </c:dPt>
          <c:dPt>
            <c:idx val="1"/>
            <c:invertIfNegative val="0"/>
            <c:bubble3D val="0"/>
            <c:spPr>
              <a:solidFill>
                <a:srgbClr val="31859C"/>
              </a:solidFill>
              <a:ln>
                <a:noFill/>
              </a:ln>
              <a:effectLst/>
            </c:spPr>
            <c:extLst>
              <c:ext xmlns:c16="http://schemas.microsoft.com/office/drawing/2014/chart" uri="{C3380CC4-5D6E-409C-BE32-E72D297353CC}">
                <c16:uniqueId val="{00000003-32AE-B04F-919D-8C268591FCF1}"/>
              </c:ext>
            </c:extLst>
          </c:dPt>
          <c:dPt>
            <c:idx val="2"/>
            <c:invertIfNegative val="0"/>
            <c:bubble3D val="0"/>
            <c:spPr>
              <a:solidFill>
                <a:srgbClr val="31859C"/>
              </a:solidFill>
              <a:ln>
                <a:noFill/>
              </a:ln>
              <a:effectLst/>
            </c:spPr>
            <c:extLst>
              <c:ext xmlns:c16="http://schemas.microsoft.com/office/drawing/2014/chart" uri="{C3380CC4-5D6E-409C-BE32-E72D297353CC}">
                <c16:uniqueId val="{00000005-32AE-B04F-919D-8C268591FCF1}"/>
              </c:ext>
            </c:extLst>
          </c:dPt>
          <c:dPt>
            <c:idx val="3"/>
            <c:invertIfNegative val="0"/>
            <c:bubble3D val="0"/>
            <c:spPr>
              <a:solidFill>
                <a:srgbClr val="31859C"/>
              </a:solidFill>
              <a:ln>
                <a:noFill/>
              </a:ln>
              <a:effectLst/>
            </c:spPr>
            <c:extLst>
              <c:ext xmlns:c16="http://schemas.microsoft.com/office/drawing/2014/chart" uri="{C3380CC4-5D6E-409C-BE32-E72D297353CC}">
                <c16:uniqueId val="{00000007-32AE-B04F-919D-8C268591FCF1}"/>
              </c:ext>
            </c:extLst>
          </c:dPt>
          <c:dPt>
            <c:idx val="4"/>
            <c:invertIfNegative val="0"/>
            <c:bubble3D val="0"/>
            <c:spPr>
              <a:solidFill>
                <a:srgbClr val="FF0000"/>
              </a:solidFill>
              <a:ln>
                <a:noFill/>
              </a:ln>
              <a:effectLst/>
            </c:spPr>
            <c:extLst>
              <c:ext xmlns:c16="http://schemas.microsoft.com/office/drawing/2014/chart" uri="{C3380CC4-5D6E-409C-BE32-E72D297353CC}">
                <c16:uniqueId val="{00000009-32AE-B04F-919D-8C268591FCF1}"/>
              </c:ext>
            </c:extLst>
          </c:dPt>
          <c:dPt>
            <c:idx val="5"/>
            <c:invertIfNegative val="0"/>
            <c:bubble3D val="0"/>
            <c:spPr>
              <a:solidFill>
                <a:srgbClr val="31859C"/>
              </a:solidFill>
              <a:ln>
                <a:noFill/>
              </a:ln>
              <a:effectLst/>
            </c:spPr>
            <c:extLst>
              <c:ext xmlns:c16="http://schemas.microsoft.com/office/drawing/2014/chart" uri="{C3380CC4-5D6E-409C-BE32-E72D297353CC}">
                <c16:uniqueId val="{0000000B-32AE-B04F-919D-8C268591FCF1}"/>
              </c:ext>
            </c:extLst>
          </c:dPt>
          <c:dLbls>
            <c:spPr>
              <a:noFill/>
              <a:ln>
                <a:noFill/>
              </a:ln>
              <a:effectLst/>
            </c:spPr>
            <c:txPr>
              <a:bodyPr rot="0" vert="horz"/>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Sheet2!$L$7:$L$12</c:f>
              <c:strCache>
                <c:ptCount val="6"/>
                <c:pt idx="0">
                  <c:v>Benin</c:v>
                </c:pt>
                <c:pt idx="1">
                  <c:v>Cameroon</c:v>
                </c:pt>
                <c:pt idx="2">
                  <c:v>Niger</c:v>
                </c:pt>
                <c:pt idx="3">
                  <c:v>Chad</c:v>
                </c:pt>
                <c:pt idx="4">
                  <c:v>WHO AFRO </c:v>
                </c:pt>
                <c:pt idx="5">
                  <c:v>Nigeria</c:v>
                </c:pt>
              </c:strCache>
            </c:strRef>
          </c:cat>
          <c:val>
            <c:numRef>
              <c:f>Sheet2!$M$7:$M$12</c:f>
              <c:numCache>
                <c:formatCode>0%</c:formatCode>
                <c:ptCount val="6"/>
                <c:pt idx="0">
                  <c:v>0.61</c:v>
                </c:pt>
                <c:pt idx="1">
                  <c:v>0.55000000000000004</c:v>
                </c:pt>
                <c:pt idx="2">
                  <c:v>0.52</c:v>
                </c:pt>
                <c:pt idx="3">
                  <c:v>0.49</c:v>
                </c:pt>
                <c:pt idx="4">
                  <c:v>0.49</c:v>
                </c:pt>
                <c:pt idx="5">
                  <c:v>0.24</c:v>
                </c:pt>
              </c:numCache>
            </c:numRef>
          </c:val>
          <c:extLst>
            <c:ext xmlns:c16="http://schemas.microsoft.com/office/drawing/2014/chart" uri="{C3380CC4-5D6E-409C-BE32-E72D297353CC}">
              <c16:uniqueId val="{0000000C-32AE-B04F-919D-8C268591FCF1}"/>
            </c:ext>
          </c:extLst>
        </c:ser>
        <c:dLbls>
          <c:showLegendKey val="0"/>
          <c:showVal val="0"/>
          <c:showCatName val="0"/>
          <c:showSerName val="0"/>
          <c:showPercent val="0"/>
          <c:showBubbleSize val="0"/>
        </c:dLbls>
        <c:gapWidth val="219"/>
        <c:overlap val="-27"/>
        <c:axId val="-2145541000"/>
        <c:axId val="-2145537528"/>
      </c:barChart>
      <c:catAx>
        <c:axId val="-2145541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900" b="1"/>
            </a:pPr>
            <a:endParaRPr lang="en-US"/>
          </a:p>
        </c:txPr>
        <c:crossAx val="-2145537528"/>
        <c:crosses val="autoZero"/>
        <c:auto val="1"/>
        <c:lblAlgn val="ctr"/>
        <c:lblOffset val="100"/>
        <c:noMultiLvlLbl val="0"/>
      </c:catAx>
      <c:valAx>
        <c:axId val="-214553752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45541000"/>
        <c:crosses val="autoZero"/>
        <c:crossBetween val="between"/>
      </c:valAx>
      <c:spPr>
        <a:noFill/>
        <a:ln>
          <a:noFill/>
        </a:ln>
        <a:effectLst/>
      </c:spPr>
    </c:plotArea>
    <c:plotVisOnly val="1"/>
    <c:dispBlanksAs val="gap"/>
    <c:showDLblsOverMax val="0"/>
  </c:chart>
  <c:spPr>
    <a:solidFill>
      <a:schemeClr val="lt1"/>
    </a:solidFill>
    <a:ln w="25400" cap="flat" cmpd="sng" algn="ctr">
      <a:solidFill>
        <a:schemeClr val="accent5"/>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mn-lt"/>
                <a:ea typeface="+mn-ea"/>
                <a:cs typeface="+mn-cs"/>
              </a:defRPr>
            </a:pPr>
            <a:r>
              <a:rPr lang="en-US"/>
              <a:t>10years National Treatment Coverage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mn-lt"/>
              <a:ea typeface="+mn-ea"/>
              <a:cs typeface="+mn-cs"/>
            </a:defRPr>
          </a:pPr>
          <a:endParaRPr lang="en-US"/>
        </a:p>
      </c:txPr>
    </c:title>
    <c:autoTitleDeleted val="0"/>
    <c:plotArea>
      <c:layout/>
      <c:barChart>
        <c:barDir val="bar"/>
        <c:grouping val="clustered"/>
        <c:varyColors val="0"/>
        <c:ser>
          <c:idx val="0"/>
          <c:order val="0"/>
          <c:tx>
            <c:strRef>
              <c:f>'Treatment Coverage'!$E$4</c:f>
              <c:strCache>
                <c:ptCount val="1"/>
                <c:pt idx="0">
                  <c:v>Treatment Coverage</c:v>
                </c:pt>
              </c:strCache>
            </c:strRef>
          </c:tx>
          <c:spPr>
            <a:solidFill>
              <a:schemeClr val="accent1"/>
            </a:solidFill>
            <a:ln>
              <a:noFill/>
            </a:ln>
            <a:effectLst/>
          </c:spPr>
          <c:invertIfNegative val="0"/>
          <c:dPt>
            <c:idx val="2"/>
            <c:invertIfNegative val="0"/>
            <c:bubble3D val="0"/>
            <c:spPr>
              <a:solidFill>
                <a:schemeClr val="accent2">
                  <a:lumMod val="50000"/>
                </a:schemeClr>
              </a:solidFill>
              <a:ln>
                <a:noFill/>
              </a:ln>
              <a:effectLst/>
            </c:spPr>
            <c:extLst>
              <c:ext xmlns:c16="http://schemas.microsoft.com/office/drawing/2014/chart" uri="{C3380CC4-5D6E-409C-BE32-E72D297353CC}">
                <c16:uniqueId val="{00000001-640F-6A4F-857E-E6D0E6CADE11}"/>
              </c:ext>
            </c:extLst>
          </c:dPt>
          <c:dPt>
            <c:idx val="3"/>
            <c:invertIfNegative val="0"/>
            <c:bubble3D val="0"/>
            <c:spPr>
              <a:solidFill>
                <a:schemeClr val="accent4">
                  <a:lumMod val="75000"/>
                </a:schemeClr>
              </a:solidFill>
              <a:ln>
                <a:solidFill>
                  <a:schemeClr val="accent4">
                    <a:lumMod val="75000"/>
                  </a:schemeClr>
                </a:solidFill>
              </a:ln>
              <a:effectLst/>
            </c:spPr>
            <c:extLst>
              <c:ext xmlns:c16="http://schemas.microsoft.com/office/drawing/2014/chart" uri="{C3380CC4-5D6E-409C-BE32-E72D297353CC}">
                <c16:uniqueId val="{00000003-640F-6A4F-857E-E6D0E6CADE11}"/>
              </c:ext>
            </c:extLst>
          </c:dPt>
          <c:dPt>
            <c:idx val="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640F-6A4F-857E-E6D0E6CADE11}"/>
              </c:ext>
            </c:extLst>
          </c:dPt>
          <c:dPt>
            <c:idx val="8"/>
            <c:invertIfNegative val="0"/>
            <c:bubble3D val="0"/>
            <c:spPr>
              <a:solidFill>
                <a:srgbClr val="00B050"/>
              </a:solidFill>
              <a:ln>
                <a:noFill/>
              </a:ln>
              <a:effectLst/>
            </c:spPr>
            <c:extLst>
              <c:ext xmlns:c16="http://schemas.microsoft.com/office/drawing/2014/chart" uri="{C3380CC4-5D6E-409C-BE32-E72D297353CC}">
                <c16:uniqueId val="{00000007-640F-6A4F-857E-E6D0E6CADE11}"/>
              </c:ext>
            </c:extLst>
          </c:dPt>
          <c:dPt>
            <c:idx val="9"/>
            <c:invertIfNegative val="0"/>
            <c:bubble3D val="0"/>
            <c:spPr>
              <a:solidFill>
                <a:srgbClr val="00B050"/>
              </a:solidFill>
              <a:ln>
                <a:noFill/>
              </a:ln>
              <a:effectLst/>
            </c:spPr>
            <c:extLst>
              <c:ext xmlns:c16="http://schemas.microsoft.com/office/drawing/2014/chart" uri="{C3380CC4-5D6E-409C-BE32-E72D297353CC}">
                <c16:uniqueId val="{00000009-640F-6A4F-857E-E6D0E6CADE11}"/>
              </c:ext>
            </c:extLst>
          </c:dPt>
          <c:dLbls>
            <c:dLbl>
              <c:idx val="0"/>
              <c:layout>
                <c:manualLayout>
                  <c:x val="-3.3193147527740267E-2"/>
                  <c:y val="0"/>
                </c:manualLayout>
              </c:layout>
              <c:tx>
                <c:rich>
                  <a:bodyPr/>
                  <a:lstStyle/>
                  <a:p>
                    <a:r>
                      <a:rPr lang="en-US"/>
                      <a:t>70%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19C-5441-A12E-0DD813190323}"/>
                </c:ext>
              </c:extLst>
            </c:dLbl>
            <c:dLbl>
              <c:idx val="1"/>
              <c:tx>
                <c:rich>
                  <a:bodyPr/>
                  <a:lstStyle/>
                  <a:p>
                    <a:r>
                      <a:rPr lang="en-US"/>
                      <a:t>59%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7E82-4149-8AD7-8635B534BBC4}"/>
                </c:ext>
              </c:extLst>
            </c:dLbl>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'Treatment Coverage'!$D$5:$D$14</c:f>
              <c:numCache>
                <c:formatCode>General</c:formatCode>
                <c:ptCount val="10"/>
                <c:pt idx="0">
                  <c:v>2023</c:v>
                </c:pt>
                <c:pt idx="1">
                  <c:v>2022</c:v>
                </c:pt>
                <c:pt idx="2">
                  <c:v>2021</c:v>
                </c:pt>
                <c:pt idx="3">
                  <c:v>2020</c:v>
                </c:pt>
                <c:pt idx="4">
                  <c:v>2019</c:v>
                </c:pt>
                <c:pt idx="5">
                  <c:v>2018</c:v>
                </c:pt>
                <c:pt idx="6">
                  <c:v>2017</c:v>
                </c:pt>
                <c:pt idx="7">
                  <c:v>2016</c:v>
                </c:pt>
                <c:pt idx="8">
                  <c:v>2015</c:v>
                </c:pt>
                <c:pt idx="9">
                  <c:v>2014</c:v>
                </c:pt>
              </c:numCache>
            </c:numRef>
          </c:cat>
          <c:val>
            <c:numRef>
              <c:f>'Treatment Coverage'!$E$5:$E$14</c:f>
              <c:numCache>
                <c:formatCode>0%</c:formatCode>
                <c:ptCount val="10"/>
                <c:pt idx="0">
                  <c:v>0.74</c:v>
                </c:pt>
                <c:pt idx="1">
                  <c:v>0.6</c:v>
                </c:pt>
                <c:pt idx="2">
                  <c:v>0.44</c:v>
                </c:pt>
                <c:pt idx="3">
                  <c:v>0.3</c:v>
                </c:pt>
                <c:pt idx="4">
                  <c:v>0.27</c:v>
                </c:pt>
                <c:pt idx="5">
                  <c:v>0.24</c:v>
                </c:pt>
                <c:pt idx="6">
                  <c:v>0.24</c:v>
                </c:pt>
                <c:pt idx="7">
                  <c:v>0.24</c:v>
                </c:pt>
                <c:pt idx="8">
                  <c:v>0.15</c:v>
                </c:pt>
                <c:pt idx="9">
                  <c:v>0.15</c:v>
                </c:pt>
              </c:numCache>
            </c:numRef>
          </c:val>
          <c:extLst>
            <c:ext xmlns:c16="http://schemas.microsoft.com/office/drawing/2014/chart" uri="{C3380CC4-5D6E-409C-BE32-E72D297353CC}">
              <c16:uniqueId val="{0000000A-640F-6A4F-857E-E6D0E6CADE11}"/>
            </c:ext>
          </c:extLst>
        </c:ser>
        <c:dLbls>
          <c:showLegendKey val="0"/>
          <c:showVal val="0"/>
          <c:showCatName val="0"/>
          <c:showSerName val="0"/>
          <c:showPercent val="0"/>
          <c:showBubbleSize val="0"/>
        </c:dLbls>
        <c:gapWidth val="182"/>
        <c:axId val="60096895"/>
        <c:axId val="60097311"/>
      </c:barChart>
      <c:catAx>
        <c:axId val="600968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60097311"/>
        <c:crosses val="autoZero"/>
        <c:auto val="1"/>
        <c:lblAlgn val="ctr"/>
        <c:lblOffset val="100"/>
        <c:noMultiLvlLbl val="0"/>
      </c:catAx>
      <c:valAx>
        <c:axId val="6009731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60096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1"/>
      </a:solidFill>
      <a:prstDash val="solid"/>
      <a:miter lim="800000"/>
    </a:ln>
    <a:effectLst/>
  </c:spPr>
  <c:txPr>
    <a:bodyPr/>
    <a:lstStyle/>
    <a:p>
      <a:pPr>
        <a:defRPr sz="1200">
          <a:solidFill>
            <a:schemeClr val="dk1"/>
          </a:solidFill>
          <a:latin typeface="+mn-lt"/>
          <a:ea typeface="+mn-ea"/>
          <a:cs typeface="+mn-cs"/>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dk1"/>
                </a:solidFill>
                <a:latin typeface="+mn-lt"/>
                <a:ea typeface="+mn-ea"/>
                <a:cs typeface="+mn-cs"/>
              </a:defRPr>
            </a:pPr>
            <a:r>
              <a:rPr lang="en-US" sz="1000" dirty="0"/>
              <a:t>5yrs  Quarterly Trend of TB Case Notification (2018-2023)</a:t>
            </a:r>
          </a:p>
        </c:rich>
      </c:tx>
      <c:layout>
        <c:manualLayout>
          <c:xMode val="edge"/>
          <c:yMode val="edge"/>
          <c:x val="0.11588979604478729"/>
          <c:y val="6.1039439167710423E-2"/>
        </c:manualLayout>
      </c:layout>
      <c:overlay val="0"/>
      <c:spPr>
        <a:noFill/>
        <a:ln>
          <a:noFill/>
        </a:ln>
        <a:effectLst/>
      </c:spPr>
      <c:txPr>
        <a:bodyPr rot="0" spcFirstLastPara="1" vertOverflow="ellipsis" vert="horz" wrap="square" anchor="ctr" anchorCtr="1"/>
        <a:lstStyle/>
        <a:p>
          <a:pPr>
            <a:defRPr sz="1080" b="0" i="0" u="none" strike="noStrike" kern="1200" spc="0" baseline="0">
              <a:solidFill>
                <a:schemeClr val="dk1"/>
              </a:solidFill>
              <a:latin typeface="+mn-lt"/>
              <a:ea typeface="+mn-ea"/>
              <a:cs typeface="+mn-cs"/>
            </a:defRPr>
          </a:pPr>
          <a:endParaRPr lang="en-US"/>
        </a:p>
      </c:txPr>
    </c:title>
    <c:autoTitleDeleted val="0"/>
    <c:plotArea>
      <c:layout>
        <c:manualLayout>
          <c:layoutTarget val="inner"/>
          <c:xMode val="edge"/>
          <c:yMode val="edge"/>
          <c:x val="7.4738043063220828E-3"/>
          <c:y val="2.3139623698122034E-2"/>
          <c:w val="0.90884053880384585"/>
          <c:h val="0.88809586890219583"/>
        </c:manualLayout>
      </c:layout>
      <c:lineChart>
        <c:grouping val="stacke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700" b="0" i="0" u="none" strike="noStrike" kern="1200" baseline="0">
                    <a:solidFill>
                      <a:schemeClr val="dk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'5yrs trend of Annual 2023'!$B$20:$X$20</c:f>
              <c:strCache>
                <c:ptCount val="23"/>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pt idx="13">
                  <c:v>Q22021</c:v>
                </c:pt>
                <c:pt idx="14">
                  <c:v>Q32021</c:v>
                </c:pt>
                <c:pt idx="15">
                  <c:v>Q42021</c:v>
                </c:pt>
                <c:pt idx="16">
                  <c:v>Q1 2022</c:v>
                </c:pt>
                <c:pt idx="17">
                  <c:v>Q2 2022</c:v>
                </c:pt>
                <c:pt idx="18">
                  <c:v>Q3 2022</c:v>
                </c:pt>
                <c:pt idx="19">
                  <c:v>Q4 2022</c:v>
                </c:pt>
                <c:pt idx="20">
                  <c:v>Q1 2023</c:v>
                </c:pt>
                <c:pt idx="21">
                  <c:v>Q2 2023</c:v>
                </c:pt>
                <c:pt idx="22">
                  <c:v>Q3 2023</c:v>
                </c:pt>
              </c:strCache>
            </c:strRef>
          </c:cat>
          <c:val>
            <c:numRef>
              <c:f>'5yrs trend of Annual 2023'!$B$21:$X$21</c:f>
              <c:numCache>
                <c:formatCode>General</c:formatCode>
                <c:ptCount val="23"/>
                <c:pt idx="0">
                  <c:v>27793</c:v>
                </c:pt>
                <c:pt idx="1">
                  <c:v>25272</c:v>
                </c:pt>
                <c:pt idx="2">
                  <c:v>25929</c:v>
                </c:pt>
                <c:pt idx="3">
                  <c:v>27539</c:v>
                </c:pt>
                <c:pt idx="4">
                  <c:v>28823</c:v>
                </c:pt>
                <c:pt idx="5">
                  <c:v>27867</c:v>
                </c:pt>
                <c:pt idx="6">
                  <c:v>30664</c:v>
                </c:pt>
                <c:pt idx="7">
                  <c:v>32912</c:v>
                </c:pt>
                <c:pt idx="8">
                  <c:v>33132</c:v>
                </c:pt>
                <c:pt idx="9">
                  <c:v>27363</c:v>
                </c:pt>
                <c:pt idx="10">
                  <c:v>36194</c:v>
                </c:pt>
                <c:pt idx="11">
                  <c:v>41902</c:v>
                </c:pt>
                <c:pt idx="12">
                  <c:v>43724</c:v>
                </c:pt>
                <c:pt idx="13">
                  <c:v>50905</c:v>
                </c:pt>
                <c:pt idx="14">
                  <c:v>55124</c:v>
                </c:pt>
                <c:pt idx="15">
                  <c:v>58032</c:v>
                </c:pt>
                <c:pt idx="16">
                  <c:v>63081</c:v>
                </c:pt>
                <c:pt idx="17">
                  <c:v>67596</c:v>
                </c:pt>
                <c:pt idx="18">
                  <c:v>75836</c:v>
                </c:pt>
                <c:pt idx="19">
                  <c:v>79048</c:v>
                </c:pt>
                <c:pt idx="20">
                  <c:v>79513</c:v>
                </c:pt>
                <c:pt idx="21">
                  <c:v>87559</c:v>
                </c:pt>
                <c:pt idx="22">
                  <c:v>99824</c:v>
                </c:pt>
              </c:numCache>
            </c:numRef>
          </c:val>
          <c:smooth val="0"/>
          <c:extLst>
            <c:ext xmlns:c16="http://schemas.microsoft.com/office/drawing/2014/chart" uri="{C3380CC4-5D6E-409C-BE32-E72D297353CC}">
              <c16:uniqueId val="{00000002-0F21-4E42-94AA-80241E8656F0}"/>
            </c:ext>
          </c:extLst>
        </c:ser>
        <c:dLbls>
          <c:dLblPos val="t"/>
          <c:showLegendKey val="0"/>
          <c:showVal val="1"/>
          <c:showCatName val="0"/>
          <c:showSerName val="0"/>
          <c:showPercent val="0"/>
          <c:showBubbleSize val="0"/>
        </c:dLbls>
        <c:marker val="1"/>
        <c:smooth val="0"/>
        <c:axId val="190804431"/>
        <c:axId val="190792783"/>
      </c:lineChart>
      <c:catAx>
        <c:axId val="190804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dk1"/>
                </a:solidFill>
                <a:latin typeface="+mn-lt"/>
                <a:ea typeface="+mn-ea"/>
                <a:cs typeface="+mn-cs"/>
              </a:defRPr>
            </a:pPr>
            <a:endParaRPr lang="en-US"/>
          </a:p>
        </c:txPr>
        <c:crossAx val="190792783"/>
        <c:crosses val="autoZero"/>
        <c:auto val="1"/>
        <c:lblAlgn val="ctr"/>
        <c:lblOffset val="100"/>
        <c:noMultiLvlLbl val="0"/>
      </c:catAx>
      <c:valAx>
        <c:axId val="19079278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0804431"/>
        <c:crosses val="autoZero"/>
        <c:crossBetween val="between"/>
      </c:valAx>
      <c:spPr>
        <a:solidFill>
          <a:schemeClr val="lt1"/>
        </a:solidFill>
        <a:ln w="25400" cap="flat" cmpd="sng" algn="ctr">
          <a:solidFill>
            <a:schemeClr val="accent1"/>
          </a:solidFill>
          <a:prstDash val="solid"/>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1"/>
      </a:solidFill>
      <a:prstDash val="solid"/>
      <a:miter lim="800000"/>
    </a:ln>
    <a:effectLst/>
  </c:spPr>
  <c:txPr>
    <a:bodyPr/>
    <a:lstStyle/>
    <a:p>
      <a:pPr>
        <a:defRPr sz="900">
          <a:solidFill>
            <a:schemeClr val="dk1"/>
          </a:solidFill>
          <a:latin typeface="+mn-lt"/>
          <a:ea typeface="+mn-ea"/>
          <a:cs typeface="+mn-cs"/>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nl-NL"/>
              <a:t>TB Treatment Coverage in Africa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rgbClr val="FFC000"/>
              </a:solidFill>
              <a:ln>
                <a:noFill/>
              </a:ln>
              <a:effectLst/>
            </c:spPr>
            <c:extLst>
              <c:ext xmlns:c16="http://schemas.microsoft.com/office/drawing/2014/chart" uri="{C3380CC4-5D6E-409C-BE32-E72D297353CC}">
                <c16:uniqueId val="{00000001-BAA6-F244-8398-7FE6FC793FDE}"/>
              </c:ext>
            </c:extLst>
          </c:dPt>
          <c:dPt>
            <c:idx val="5"/>
            <c:invertIfNegative val="0"/>
            <c:bubble3D val="0"/>
            <c:spPr>
              <a:solidFill>
                <a:srgbClr val="00B050"/>
              </a:solidFill>
              <a:ln>
                <a:noFill/>
              </a:ln>
              <a:effectLst/>
            </c:spPr>
            <c:extLst>
              <c:ext xmlns:c16="http://schemas.microsoft.com/office/drawing/2014/chart" uri="{C3380CC4-5D6E-409C-BE32-E72D297353CC}">
                <c16:uniqueId val="{00000003-BAA6-F244-8398-7FE6FC793FDE}"/>
              </c:ext>
            </c:extLst>
          </c:dPt>
          <c:dLbls>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Sheet1!$D$5:$D$10</c:f>
              <c:strCache>
                <c:ptCount val="6"/>
                <c:pt idx="0">
                  <c:v>Benin</c:v>
                </c:pt>
                <c:pt idx="1">
                  <c:v>Cameroon</c:v>
                </c:pt>
                <c:pt idx="2">
                  <c:v>Niger</c:v>
                </c:pt>
                <c:pt idx="3">
                  <c:v>Chad</c:v>
                </c:pt>
                <c:pt idx="4">
                  <c:v>WHO AFRO</c:v>
                </c:pt>
                <c:pt idx="5">
                  <c:v>Nigeria</c:v>
                </c:pt>
              </c:strCache>
            </c:strRef>
          </c:cat>
          <c:val>
            <c:numRef>
              <c:f>Sheet1!$E$5:$E$10</c:f>
              <c:numCache>
                <c:formatCode>0%</c:formatCode>
                <c:ptCount val="6"/>
                <c:pt idx="0">
                  <c:v>0.6</c:v>
                </c:pt>
                <c:pt idx="1">
                  <c:v>0.56000000000000005</c:v>
                </c:pt>
                <c:pt idx="2">
                  <c:v>0.71</c:v>
                </c:pt>
                <c:pt idx="3">
                  <c:v>0.59</c:v>
                </c:pt>
                <c:pt idx="4">
                  <c:v>0.7</c:v>
                </c:pt>
                <c:pt idx="5">
                  <c:v>0.59</c:v>
                </c:pt>
              </c:numCache>
            </c:numRef>
          </c:val>
          <c:extLst>
            <c:ext xmlns:c16="http://schemas.microsoft.com/office/drawing/2014/chart" uri="{C3380CC4-5D6E-409C-BE32-E72D297353CC}">
              <c16:uniqueId val="{00000004-BAA6-F244-8398-7FE6FC793FDE}"/>
            </c:ext>
          </c:extLst>
        </c:ser>
        <c:dLbls>
          <c:showLegendKey val="0"/>
          <c:showVal val="0"/>
          <c:showCatName val="0"/>
          <c:showSerName val="0"/>
          <c:showPercent val="0"/>
          <c:showBubbleSize val="0"/>
        </c:dLbls>
        <c:gapWidth val="219"/>
        <c:overlap val="-27"/>
        <c:axId val="979236927"/>
        <c:axId val="979233087"/>
      </c:barChart>
      <c:catAx>
        <c:axId val="97923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979233087"/>
        <c:crosses val="autoZero"/>
        <c:auto val="1"/>
        <c:lblAlgn val="ctr"/>
        <c:lblOffset val="100"/>
        <c:noMultiLvlLbl val="0"/>
      </c:catAx>
      <c:valAx>
        <c:axId val="9792330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979236927"/>
        <c:crosses val="autoZero"/>
        <c:crossBetween val="between"/>
      </c:valAx>
      <c:spPr>
        <a:noFill/>
        <a:ln>
          <a:noFill/>
        </a:ln>
        <a:effectLst/>
      </c:spPr>
    </c:plotArea>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dk1"/>
                </a:solidFill>
                <a:latin typeface="+mn-lt"/>
                <a:ea typeface="+mn-ea"/>
                <a:cs typeface="+mn-cs"/>
              </a:defRPr>
            </a:pPr>
            <a:r>
              <a:rPr lang="en-US"/>
              <a:t>2023 Child-TB Contribution to  NSP target</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Sheet1!$B$19</c:f>
              <c:strCache>
                <c:ptCount val="1"/>
                <c:pt idx="0">
                  <c:v>Semester 1, 2023</c:v>
                </c:pt>
              </c:strCache>
            </c:strRef>
          </c:tx>
          <c:spPr>
            <a:solidFill>
              <a:schemeClr val="accent1"/>
            </a:solidFill>
            <a:ln>
              <a:noFill/>
            </a:ln>
            <a:effectLst/>
          </c:spPr>
          <c:invertIfNegative val="0"/>
          <c:dLbls>
            <c:dLbl>
              <c:idx val="0"/>
              <c:layout>
                <c:manualLayout>
                  <c:x val="-4.4642600478190859E-2"/>
                  <c:y val="5.6521962582679351E-2"/>
                </c:manualLayout>
              </c:layout>
              <c:tx>
                <c:rich>
                  <a:bodyPr rot="0" spcFirstLastPara="1" vertOverflow="ellipsis" vert="horz" wrap="square" anchor="ctr" anchorCtr="1"/>
                  <a:lstStyle/>
                  <a:p>
                    <a:pPr>
                      <a:defRPr sz="1100" b="0" i="0" u="none" strike="noStrike" kern="1200" baseline="0">
                        <a:solidFill>
                          <a:schemeClr val="dk1"/>
                        </a:solidFill>
                        <a:latin typeface="+mn-lt"/>
                        <a:ea typeface="+mn-ea"/>
                        <a:cs typeface="+mn-cs"/>
                      </a:defRPr>
                    </a:pPr>
                    <a:r>
                      <a:rPr lang="en-US"/>
                      <a:t>10%</a:t>
                    </a:r>
                  </a:p>
                </c:rich>
              </c:tx>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9707373712503079"/>
                      <c:h val="0.11655791362585403"/>
                    </c:manualLayout>
                  </c15:layout>
                  <c15:showDataLabelsRange val="0"/>
                </c:ext>
                <c:ext xmlns:c16="http://schemas.microsoft.com/office/drawing/2014/chart" uri="{C3380CC4-5D6E-409C-BE32-E72D297353CC}">
                  <c16:uniqueId val="{00000000-D53E-BF4A-9E27-F4F88C1AB072}"/>
                </c:ext>
              </c:extLst>
            </c:dLbl>
            <c:spPr>
              <a:noFill/>
              <a:ln>
                <a:noFill/>
              </a:ln>
              <a:effectLst/>
            </c:spPr>
            <c:txPr>
              <a:bodyPr rot="0" spcFirstLastPara="1" vertOverflow="ellipsis" vert="horz" wrap="square" anchor="ctr" anchorCtr="1"/>
              <a:lstStyle/>
              <a:p>
                <a:pPr>
                  <a:defRPr sz="11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Sheet1!$A$20:$A$21</c:f>
              <c:strCache>
                <c:ptCount val="2"/>
                <c:pt idx="0">
                  <c:v>2023 result </c:v>
                </c:pt>
                <c:pt idx="1">
                  <c:v>Target</c:v>
                </c:pt>
              </c:strCache>
            </c:strRef>
          </c:cat>
          <c:val>
            <c:numRef>
              <c:f>Sheet1!$B$20:$B$21</c:f>
              <c:numCache>
                <c:formatCode>0%</c:formatCode>
                <c:ptCount val="2"/>
                <c:pt idx="0">
                  <c:v>0.1</c:v>
                </c:pt>
                <c:pt idx="1">
                  <c:v>0.14000000000000001</c:v>
                </c:pt>
              </c:numCache>
            </c:numRef>
          </c:val>
          <c:extLst>
            <c:ext xmlns:c16="http://schemas.microsoft.com/office/drawing/2014/chart" uri="{C3380CC4-5D6E-409C-BE32-E72D297353CC}">
              <c16:uniqueId val="{00000000-6A38-9049-99A5-C8912E57C5A6}"/>
            </c:ext>
          </c:extLst>
        </c:ser>
        <c:dLbls>
          <c:showLegendKey val="0"/>
          <c:showVal val="0"/>
          <c:showCatName val="0"/>
          <c:showSerName val="0"/>
          <c:showPercent val="0"/>
          <c:showBubbleSize val="0"/>
        </c:dLbls>
        <c:gapWidth val="219"/>
        <c:overlap val="-27"/>
        <c:axId val="1883034448"/>
        <c:axId val="1883044528"/>
      </c:barChart>
      <c:catAx>
        <c:axId val="188303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dk1"/>
                </a:solidFill>
                <a:latin typeface="+mn-lt"/>
                <a:ea typeface="+mn-ea"/>
                <a:cs typeface="+mn-cs"/>
              </a:defRPr>
            </a:pPr>
            <a:endParaRPr lang="en-US"/>
          </a:p>
        </c:txPr>
        <c:crossAx val="1883044528"/>
        <c:crosses val="autoZero"/>
        <c:auto val="1"/>
        <c:lblAlgn val="ctr"/>
        <c:lblOffset val="100"/>
        <c:noMultiLvlLbl val="0"/>
      </c:catAx>
      <c:valAx>
        <c:axId val="1883044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dk1"/>
                </a:solidFill>
                <a:latin typeface="+mn-lt"/>
                <a:ea typeface="+mn-ea"/>
                <a:cs typeface="+mn-cs"/>
              </a:defRPr>
            </a:pPr>
            <a:endParaRPr lang="en-US"/>
          </a:p>
        </c:txPr>
        <c:crossAx val="1883034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1"/>
      </a:solidFill>
      <a:prstDash val="solid"/>
      <a:miter lim="800000"/>
    </a:ln>
    <a:effectLst/>
  </c:spPr>
  <c:txPr>
    <a:bodyPr/>
    <a:lstStyle/>
    <a:p>
      <a:pPr>
        <a:defRPr sz="1100">
          <a:solidFill>
            <a:schemeClr val="dk1"/>
          </a:solidFill>
          <a:latin typeface="+mn-lt"/>
          <a:ea typeface="+mn-ea"/>
          <a:cs typeface="+mn-cs"/>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dk1"/>
                </a:solidFill>
                <a:latin typeface="+mn-lt"/>
                <a:ea typeface="+mn-ea"/>
                <a:cs typeface="+mn-cs"/>
              </a:defRPr>
            </a:pPr>
            <a:r>
              <a:rPr lang="en-US"/>
              <a:t>Childhood TB Prop </a:t>
            </a:r>
            <a:r>
              <a:rPr lang="en-GB"/>
              <a:t>(2015 - 2023)</a:t>
            </a:r>
            <a:endParaRPr lang="en-US"/>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dk1"/>
              </a:solidFill>
              <a:latin typeface="+mn-lt"/>
              <a:ea typeface="+mn-ea"/>
              <a:cs typeface="+mn-cs"/>
            </a:defRPr>
          </a:pPr>
          <a:endParaRPr lang="en-US"/>
        </a:p>
      </c:txPr>
    </c:title>
    <c:autoTitleDeleted val="0"/>
    <c:plotArea>
      <c:layout/>
      <c:lineChart>
        <c:grouping val="standard"/>
        <c:varyColors val="0"/>
        <c:ser>
          <c:idx val="0"/>
          <c:order val="0"/>
          <c:tx>
            <c:strRef>
              <c:f>'Trend of ChildTB'!$B$5</c:f>
              <c:strCache>
                <c:ptCount val="1"/>
                <c:pt idx="0">
                  <c:v>Childhood TB Prop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'Trend of ChildTB'!$C$2:$K$2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'Trend of ChildTB'!$C$5:$K$5</c:f>
              <c:numCache>
                <c:formatCode>0%</c:formatCode>
                <c:ptCount val="9"/>
                <c:pt idx="0">
                  <c:v>5.2691424534134064E-2</c:v>
                </c:pt>
                <c:pt idx="1">
                  <c:v>5.4245118636304802E-2</c:v>
                </c:pt>
                <c:pt idx="2">
                  <c:v>7.1017311065354985E-2</c:v>
                </c:pt>
                <c:pt idx="3">
                  <c:v>7.784442379356632E-2</c:v>
                </c:pt>
                <c:pt idx="4">
                  <c:v>7.932416476809738E-2</c:v>
                </c:pt>
                <c:pt idx="5">
                  <c:v>6.0905830825955506E-2</c:v>
                </c:pt>
                <c:pt idx="6">
                  <c:v>6.2453978872392138E-2</c:v>
                </c:pt>
                <c:pt idx="7">
                  <c:v>6.9058502305784586E-2</c:v>
                </c:pt>
                <c:pt idx="8">
                  <c:v>0.1</c:v>
                </c:pt>
              </c:numCache>
            </c:numRef>
          </c:val>
          <c:smooth val="0"/>
          <c:extLst>
            <c:ext xmlns:c16="http://schemas.microsoft.com/office/drawing/2014/chart" uri="{C3380CC4-5D6E-409C-BE32-E72D297353CC}">
              <c16:uniqueId val="{00000000-83FF-9846-904A-1284DDDB962F}"/>
            </c:ext>
          </c:extLst>
        </c:ser>
        <c:dLbls>
          <c:showLegendKey val="0"/>
          <c:showVal val="0"/>
          <c:showCatName val="0"/>
          <c:showSerName val="0"/>
          <c:showPercent val="0"/>
          <c:showBubbleSize val="0"/>
        </c:dLbls>
        <c:marker val="1"/>
        <c:smooth val="0"/>
        <c:axId val="1719725887"/>
        <c:axId val="1719726367"/>
      </c:lineChart>
      <c:catAx>
        <c:axId val="1719725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crossAx val="1719726367"/>
        <c:crosses val="autoZero"/>
        <c:auto val="1"/>
        <c:lblAlgn val="ctr"/>
        <c:lblOffset val="100"/>
        <c:noMultiLvlLbl val="0"/>
      </c:catAx>
      <c:valAx>
        <c:axId val="1719726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crossAx val="1719725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1"/>
      </a:solidFill>
      <a:prstDash val="solid"/>
      <a:miter lim="800000"/>
    </a:ln>
    <a:effectLst/>
  </c:spPr>
  <c:txPr>
    <a:bodyPr/>
    <a:lstStyle/>
    <a:p>
      <a:pPr>
        <a:defRPr sz="1000">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Sheet3!$H$4</c:f>
              <c:strCache>
                <c:ptCount val="1"/>
                <c:pt idx="0">
                  <c:v>TB cases</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Sheet3!$I$3:$L$3</c:f>
              <c:strCache>
                <c:ptCount val="4"/>
                <c:pt idx="0">
                  <c:v>Semester 1 2016</c:v>
                </c:pt>
                <c:pt idx="1">
                  <c:v>Semester 1 2017</c:v>
                </c:pt>
                <c:pt idx="2">
                  <c:v>Semester 1 2018</c:v>
                </c:pt>
                <c:pt idx="3">
                  <c:v>Semester 1 2019</c:v>
                </c:pt>
              </c:strCache>
            </c:strRef>
          </c:cat>
          <c:val>
            <c:numRef>
              <c:f>Sheet3!$I$4:$L$4</c:f>
              <c:numCache>
                <c:formatCode>General</c:formatCode>
                <c:ptCount val="4"/>
                <c:pt idx="0">
                  <c:v>50258</c:v>
                </c:pt>
                <c:pt idx="1">
                  <c:v>53291</c:v>
                </c:pt>
                <c:pt idx="2">
                  <c:v>53065</c:v>
                </c:pt>
                <c:pt idx="3">
                  <c:v>56649</c:v>
                </c:pt>
              </c:numCache>
            </c:numRef>
          </c:val>
          <c:extLst>
            <c:ext xmlns:c16="http://schemas.microsoft.com/office/drawing/2014/chart" uri="{C3380CC4-5D6E-409C-BE32-E72D297353CC}">
              <c16:uniqueId val="{00000000-4754-6E4F-BB85-C2CF343620BB}"/>
            </c:ext>
          </c:extLst>
        </c:ser>
        <c:dLbls>
          <c:dLblPos val="outEnd"/>
          <c:showLegendKey val="0"/>
          <c:showVal val="1"/>
          <c:showCatName val="0"/>
          <c:showSerName val="0"/>
          <c:showPercent val="0"/>
          <c:showBubbleSize val="0"/>
        </c:dLbls>
        <c:gapWidth val="219"/>
        <c:overlap val="-27"/>
        <c:axId val="-2139823272"/>
        <c:axId val="-2139858216"/>
      </c:barChart>
      <c:catAx>
        <c:axId val="-2139823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2139858216"/>
        <c:crosses val="autoZero"/>
        <c:auto val="1"/>
        <c:lblAlgn val="ctr"/>
        <c:lblOffset val="100"/>
        <c:noMultiLvlLbl val="0"/>
      </c:catAx>
      <c:valAx>
        <c:axId val="-21398582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9823272"/>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sz="1400">
          <a:solidFill>
            <a:schemeClr val="dk1"/>
          </a:solidFill>
          <a:latin typeface="+mn-lt"/>
          <a:ea typeface="+mn-ea"/>
          <a:cs typeface="+mn-cs"/>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GB"/>
              <a:t>Facility CRS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lineChart>
        <c:grouping val="standard"/>
        <c:varyColors val="0"/>
        <c:ser>
          <c:idx val="0"/>
          <c:order val="0"/>
          <c:tx>
            <c:strRef>
              <c:f>'CR Q12022'!$C$1</c:f>
              <c:strCache>
                <c:ptCount val="1"/>
                <c:pt idx="0">
                  <c:v>Total Presumptive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'CR Q12022'!$B$2:$B$410</c:f>
              <c:strCache>
                <c:ptCount val="409"/>
                <c:pt idx="0">
                  <c:v>EJA MEMORIAL JOINT HOSPITAL ITIGIDI</c:v>
                </c:pt>
                <c:pt idx="1">
                  <c:v>PHC EDIBA</c:v>
                </c:pt>
                <c:pt idx="2">
                  <c:v>PHC EBOM</c:v>
                </c:pt>
                <c:pt idx="3">
                  <c:v>PHC EGBORENYI</c:v>
                </c:pt>
                <c:pt idx="4">
                  <c:v>PHC EKUREKU</c:v>
                </c:pt>
                <c:pt idx="5">
                  <c:v>PHC EZEKE</c:v>
                </c:pt>
                <c:pt idx="6">
                  <c:v>PHC ADADAMA</c:v>
                </c:pt>
                <c:pt idx="7">
                  <c:v>PHC IMABANA</c:v>
                </c:pt>
                <c:pt idx="8">
                  <c:v>PHC NGARABE</c:v>
                </c:pt>
                <c:pt idx="9">
                  <c:v>PHC ISONG INYANG</c:v>
                </c:pt>
                <c:pt idx="10">
                  <c:v>PHC AFAFANYI</c:v>
                </c:pt>
                <c:pt idx="11">
                  <c:v>PHC USUMUTONG</c:v>
                </c:pt>
                <c:pt idx="12">
                  <c:v>PHC IKPALEBO</c:v>
                </c:pt>
                <c:pt idx="13">
                  <c:v>PHC EBOKWO</c:v>
                </c:pt>
                <c:pt idx="14">
                  <c:v>USSY MEDICAL CENTRE</c:v>
                </c:pt>
                <c:pt idx="15">
                  <c:v>WEGAN MEDICAL MEDICAL CENTRE</c:v>
                </c:pt>
                <c:pt idx="16">
                  <c:v>GENERAL HOSPITAL, AKAMKPA</c:v>
                </c:pt>
                <c:pt idx="17">
                  <c:v>PHC MBOBUE</c:v>
                </c:pt>
                <c:pt idx="18">
                  <c:v>PHC NSAN</c:v>
                </c:pt>
                <c:pt idx="19">
                  <c:v>PHC OLD NETIM</c:v>
                </c:pt>
                <c:pt idx="20">
                  <c:v>PHC ANINGHEJE</c:v>
                </c:pt>
                <c:pt idx="21">
                  <c:v>H/P EKANG</c:v>
                </c:pt>
                <c:pt idx="22">
                  <c:v>H/P AKWAIBAMI</c:v>
                </c:pt>
                <c:pt idx="23">
                  <c:v>H/C IWURU CENTRAL</c:v>
                </c:pt>
                <c:pt idx="24">
                  <c:v>H/C OWAI</c:v>
                </c:pt>
                <c:pt idx="25">
                  <c:v>H/C IKO ESAI</c:v>
                </c:pt>
                <c:pt idx="26">
                  <c:v>MA EFFA</c:v>
                </c:pt>
                <c:pt idx="27">
                  <c:v>H/P EKURI</c:v>
                </c:pt>
                <c:pt idx="28">
                  <c:v>H/C EFUMKPA</c:v>
                </c:pt>
                <c:pt idx="29">
                  <c:v>PHC IKO EKPEREM</c:v>
                </c:pt>
                <c:pt idx="30">
                  <c:v>PHC OJOR</c:v>
                </c:pt>
                <c:pt idx="31">
                  <c:v>PHC UYANGHA</c:v>
                </c:pt>
                <c:pt idx="32">
                  <c:v>NFAMOSING</c:v>
                </c:pt>
                <c:pt idx="33">
                  <c:v>PHC EKONG ANAKU</c:v>
                </c:pt>
                <c:pt idx="34">
                  <c:v>COTTAGE HOSPITAL OBAN</c:v>
                </c:pt>
                <c:pt idx="35">
                  <c:v>PHC NEW EKURI</c:v>
                </c:pt>
                <c:pt idx="36">
                  <c:v>PHC AKO</c:v>
                </c:pt>
                <c:pt idx="37">
                  <c:v>PHC UBUNG</c:v>
                </c:pt>
                <c:pt idx="38">
                  <c:v>PHC AWI</c:v>
                </c:pt>
                <c:pt idx="39">
                  <c:v>PHC OKOMABRAYA</c:v>
                </c:pt>
                <c:pt idx="40">
                  <c:v>PHC OBAN</c:v>
                </c:pt>
                <c:pt idx="41">
                  <c:v>PHC OSOMBA</c:v>
                </c:pt>
                <c:pt idx="42">
                  <c:v>PHC MBARAKOM</c:v>
                </c:pt>
                <c:pt idx="43">
                  <c:v>H/P OBEREKU</c:v>
                </c:pt>
                <c:pt idx="44">
                  <c:v>PHC IKOT OFFIONG AMBAI</c:v>
                </c:pt>
                <c:pt idx="45">
                  <c:v>ST JOSEPH HOSPITAL, IKOT ENE </c:v>
                </c:pt>
                <c:pt idx="46">
                  <c:v>PHC IKOT NAKANDA</c:v>
                </c:pt>
                <c:pt idx="47">
                  <c:v>PHC IKOT EDEM ODO</c:v>
                </c:pt>
                <c:pt idx="48">
                  <c:v>HEALTH CENTRE IDEBE</c:v>
                </c:pt>
                <c:pt idx="49">
                  <c:v>PHC IFIANG KING DUKE</c:v>
                </c:pt>
                <c:pt idx="50">
                  <c:v>HEALTH CENTRE IKOT OTU ABASI</c:v>
                </c:pt>
                <c:pt idx="51">
                  <c:v>PHC IDUNDU</c:v>
                </c:pt>
                <c:pt idx="52">
                  <c:v>HEALTH CENTRE AKAN NSOKO</c:v>
                </c:pt>
                <c:pt idx="53">
                  <c:v>HEALTH CENTRE ASABANKA</c:v>
                </c:pt>
                <c:pt idx="54">
                  <c:v>PHC AKWA IKOT EFFANGHA</c:v>
                </c:pt>
                <c:pt idx="55">
                  <c:v>PHC IKOT UBA</c:v>
                </c:pt>
                <c:pt idx="56">
                  <c:v>HEALTH POST IKOT EDEM NDARAKE</c:v>
                </c:pt>
                <c:pt idx="57">
                  <c:v>HEALTH CENTRE IKOT OKON IDEM</c:v>
                </c:pt>
                <c:pt idx="58">
                  <c:v>PHC ESUK EKPO EYO</c:v>
                </c:pt>
                <c:pt idx="59">
                  <c:v>PHC IKPO EKPO</c:v>
                </c:pt>
                <c:pt idx="60">
                  <c:v>PHC IKOT AFFIONG ANYE</c:v>
                </c:pt>
                <c:pt idx="61">
                  <c:v>PHC IKANG</c:v>
                </c:pt>
                <c:pt idx="62">
                  <c:v>PHC ESIGIDI</c:v>
                </c:pt>
                <c:pt idx="63">
                  <c:v>PHC ABAKPA</c:v>
                </c:pt>
                <c:pt idx="64">
                  <c:v>PHC IFIANG</c:v>
                </c:pt>
                <c:pt idx="65">
                  <c:v>H/C NSIDUNG</c:v>
                </c:pt>
                <c:pt idx="66">
                  <c:v>H/C ESUK ANANSA</c:v>
                </c:pt>
                <c:pt idx="67">
                  <c:v>H/C IFIANG NSUNG</c:v>
                </c:pt>
                <c:pt idx="68">
                  <c:v>PHC ENE ABASI</c:v>
                </c:pt>
                <c:pt idx="69">
                  <c:v>PHC NSIDUNG </c:v>
                </c:pt>
                <c:pt idx="70">
                  <c:v>IFIANG OYONG</c:v>
                </c:pt>
                <c:pt idx="71">
                  <c:v>ADIBE MEDICAL CENTRE</c:v>
                </c:pt>
                <c:pt idx="72">
                  <c:v>OWOCHE MEDICAL CENTRE</c:v>
                </c:pt>
                <c:pt idx="73">
                  <c:v>OGBENNE GRACE MEDICAL CENTRE</c:v>
                </c:pt>
                <c:pt idx="74">
                  <c:v>TRUTH IS LIFE MEDICAL CENTRE</c:v>
                </c:pt>
                <c:pt idx="75">
                  <c:v>PHC ABUOCHICHE</c:v>
                </c:pt>
                <c:pt idx="76">
                  <c:v>PHC BETEM</c:v>
                </c:pt>
                <c:pt idx="77">
                  <c:v>PHC IBIRRAGIDI</c:v>
                </c:pt>
                <c:pt idx="78">
                  <c:v>PHC GARKEM</c:v>
                </c:pt>
                <c:pt idx="79">
                  <c:v>PHC IDIGWE</c:v>
                </c:pt>
                <c:pt idx="80">
                  <c:v>PHC IJIBOR ATSIBE</c:v>
                </c:pt>
                <c:pt idx="81">
                  <c:v>PHC OCHAGBE</c:v>
                </c:pt>
                <c:pt idx="82">
                  <c:v>PHC OKPECHE</c:v>
                </c:pt>
                <c:pt idx="83">
                  <c:v>PHC NYANYA</c:v>
                </c:pt>
                <c:pt idx="84">
                  <c:v>PHC UGBORO</c:v>
                </c:pt>
                <c:pt idx="85">
                  <c:v>PHC UKPAH</c:v>
                </c:pt>
                <c:pt idx="86">
                  <c:v>PHC UTUKWE</c:v>
                </c:pt>
                <c:pt idx="87">
                  <c:v>PHC BEWO</c:v>
                </c:pt>
                <c:pt idx="88">
                  <c:v>PHC AGIGA</c:v>
                </c:pt>
                <c:pt idx="89">
                  <c:v>PHC AKPAKPA</c:v>
                </c:pt>
                <c:pt idx="90">
                  <c:v>GENERAL HOSPITAL, BEKWARA</c:v>
                </c:pt>
                <c:pt idx="91">
                  <c:v>PHC UGBADA</c:v>
                </c:pt>
                <c:pt idx="92">
                  <c:v>COTTAGE HOSPITAL AKPET CENTRAL</c:v>
                </c:pt>
                <c:pt idx="93">
                  <c:v>PHC BIAKPAN</c:v>
                </c:pt>
                <c:pt idx="94">
                  <c:v>PHC IKOT OKPORA</c:v>
                </c:pt>
                <c:pt idx="95">
                  <c:v>PHC ADIM</c:v>
                </c:pt>
                <c:pt idx="96">
                  <c:v>PRISONS FARM ADIM</c:v>
                </c:pt>
                <c:pt idx="97">
                  <c:v>PHC URUGBAM</c:v>
                </c:pt>
                <c:pt idx="98">
                  <c:v>PHC ABINI</c:v>
                </c:pt>
                <c:pt idx="99">
                  <c:v>PHC IWURU</c:v>
                </c:pt>
                <c:pt idx="100">
                  <c:v>PHC IJOMABAYONG</c:v>
                </c:pt>
                <c:pt idx="101">
                  <c:v>PIONIAR SPECIALIST CLINIC</c:v>
                </c:pt>
                <c:pt idx="102">
                  <c:v>AYA MEDICAL</c:v>
                </c:pt>
                <c:pt idx="103">
                  <c:v>PHC BETEM</c:v>
                </c:pt>
                <c:pt idx="104">
                  <c:v>PHC IKUN</c:v>
                </c:pt>
                <c:pt idx="105">
                  <c:v>PHC UMON ISLAND</c:v>
                </c:pt>
                <c:pt idx="106">
                  <c:v>PHC OKURIKE</c:v>
                </c:pt>
                <c:pt idx="107">
                  <c:v>PHC ABAWAM</c:v>
                </c:pt>
                <c:pt idx="108">
                  <c:v>JOEDY MMEDICAL CENTRE</c:v>
                </c:pt>
                <c:pt idx="109">
                  <c:v>DR OMEGA AGBOR CLINIC</c:v>
                </c:pt>
                <c:pt idx="110">
                  <c:v>SOLUTION F CLINIC, OKUNDI</c:v>
                </c:pt>
                <c:pt idx="111">
                  <c:v>CENTRAL CLINIC, ISOBENDEGHE</c:v>
                </c:pt>
                <c:pt idx="112">
                  <c:v>DR FRANK CLINIC BANKPO</c:v>
                </c:pt>
                <c:pt idx="113">
                  <c:v>FIRST FOUNDATION OKWABANG</c:v>
                </c:pt>
                <c:pt idx="114">
                  <c:v>BLESSED TANSI WULA</c:v>
                </c:pt>
                <c:pt idx="115">
                  <c:v>PHC KAKWAGOM IRRUAN</c:v>
                </c:pt>
                <c:pt idx="116">
                  <c:v>PHC AGBOR OSOKOM 1</c:v>
                </c:pt>
                <c:pt idx="117">
                  <c:v>COMP HEALTH CENTRE OKUNDI</c:v>
                </c:pt>
                <c:pt idx="118">
                  <c:v>PHC BANSAN</c:v>
                </c:pt>
                <c:pt idx="119">
                  <c:v>PHC ISOBENDEGHE</c:v>
                </c:pt>
                <c:pt idx="120">
                  <c:v>MPHC NSODOP</c:v>
                </c:pt>
                <c:pt idx="121">
                  <c:v>MCH ENYI BOJE</c:v>
                </c:pt>
                <c:pt idx="122">
                  <c:v>PHC OKUBUSHUYU</c:v>
                </c:pt>
                <c:pt idx="123">
                  <c:v>PHC BUNYUA IRRUAN</c:v>
                </c:pt>
                <c:pt idx="124">
                  <c:v>PHC EBAM BORUM</c:v>
                </c:pt>
                <c:pt idx="125">
                  <c:v>PHC ORUGHE BAWOP</c:v>
                </c:pt>
                <c:pt idx="126">
                  <c:v>PHC OKUBUCHI IRRUAN</c:v>
                </c:pt>
                <c:pt idx="127">
                  <c:v>PHC KAYANG 1</c:v>
                </c:pt>
                <c:pt idx="128">
                  <c:v>PHC OLOM</c:v>
                </c:pt>
                <c:pt idx="129">
                  <c:v>PHC NJUO BANO</c:v>
                </c:pt>
                <c:pt idx="130">
                  <c:v>PHC NKIM OSOKOM</c:v>
                </c:pt>
                <c:pt idx="131">
                  <c:v>PHC ESEKWE IRRUAN</c:v>
                </c:pt>
                <c:pt idx="132">
                  <c:v>DIVINE GRACE CLINIC</c:v>
                </c:pt>
                <c:pt idx="133">
                  <c:v>VICTORIA MEDICAL CENTRE</c:v>
                </c:pt>
                <c:pt idx="134">
                  <c:v>APEX MEDICAL CENTRE</c:v>
                </c:pt>
                <c:pt idx="135">
                  <c:v>CITY CLINIC</c:v>
                </c:pt>
                <c:pt idx="136">
                  <c:v>MEVOM MEDICAL CENTRE</c:v>
                </c:pt>
                <c:pt idx="137">
                  <c:v>FAITH FOUNDATION M/C</c:v>
                </c:pt>
                <c:pt idx="138">
                  <c:v>IMMANUEL INFIRMARY M/C</c:v>
                </c:pt>
                <c:pt idx="139">
                  <c:v>BAKOR MEDICAL CENTRE</c:v>
                </c:pt>
                <c:pt idx="140">
                  <c:v>HILLTOP FOUNDATION CLINIC</c:v>
                </c:pt>
                <c:pt idx="141">
                  <c:v>ARUBA SC</c:v>
                </c:pt>
                <c:pt idx="142">
                  <c:v>TESTIMONY CLINIC</c:v>
                </c:pt>
                <c:pt idx="143">
                  <c:v>JOEMEDE</c:v>
                </c:pt>
                <c:pt idx="144">
                  <c:v>ELYON FOUNDATION MEDICAL</c:v>
                </c:pt>
                <c:pt idx="145">
                  <c:v>EFKAM CLINIC</c:v>
                </c:pt>
                <c:pt idx="146">
                  <c:v>MARY MOTHER OF MERCY</c:v>
                </c:pt>
                <c:pt idx="147">
                  <c:v>VICTORIA ITAM M/C</c:v>
                </c:pt>
                <c:pt idx="148">
                  <c:v>PEOPLE SPECIALIST CLINIC</c:v>
                </c:pt>
                <c:pt idx="149">
                  <c:v>MISSION HILL CLINIC</c:v>
                </c:pt>
                <c:pt idx="150">
                  <c:v>PRESTINE CRSTAL M/C</c:v>
                </c:pt>
                <c:pt idx="151">
                  <c:v>AMAZING GRACE SPE. HOSP</c:v>
                </c:pt>
                <c:pt idx="152">
                  <c:v>AMANDA CLINIC</c:v>
                </c:pt>
                <c:pt idx="153">
                  <c:v>PHC EDIBA</c:v>
                </c:pt>
                <c:pt idx="154">
                  <c:v>PHC EDIM OTOP</c:v>
                </c:pt>
                <c:pt idx="155">
                  <c:v>PHC IKOT EFFANGHA</c:v>
                </c:pt>
                <c:pt idx="156">
                  <c:v>TBL MOOR ROAD</c:v>
                </c:pt>
                <c:pt idx="157">
                  <c:v>POLICE CLINIC</c:v>
                </c:pt>
                <c:pt idx="158">
                  <c:v>NIGERIA NAVY HOSPITAL, CALABAR</c:v>
                </c:pt>
                <c:pt idx="159">
                  <c:v>PHC IKOT ANSA</c:v>
                </c:pt>
                <c:pt idx="160">
                  <c:v>UNICAL MEDICAL CENTRE</c:v>
                </c:pt>
                <c:pt idx="161">
                  <c:v>PHC BIG QUA</c:v>
                </c:pt>
                <c:pt idx="162">
                  <c:v>PHC IKOT OMIN</c:v>
                </c:pt>
                <c:pt idx="163">
                  <c:v>PHC IKOT EFFANGHA </c:v>
                </c:pt>
                <c:pt idx="164">
                  <c:v>PHC NYAGASANG</c:v>
                </c:pt>
                <c:pt idx="165">
                  <c:v>PHC IKOT EKPO</c:v>
                </c:pt>
                <c:pt idx="166">
                  <c:v>H/C IKOT ENEOBONG</c:v>
                </c:pt>
                <c:pt idx="167">
                  <c:v>146 Batallion</c:v>
                </c:pt>
                <c:pt idx="168">
                  <c:v>AIRFORCE MEDICAL CENTRE</c:v>
                </c:pt>
                <c:pt idx="169">
                  <c:v>PHC AKIM</c:v>
                </c:pt>
                <c:pt idx="170">
                  <c:v>DIAMOND HH/C</c:v>
                </c:pt>
                <c:pt idx="171">
                  <c:v>13 BDE</c:v>
                </c:pt>
                <c:pt idx="172">
                  <c:v>PHC IKOT EKPO OKON</c:v>
                </c:pt>
                <c:pt idx="173">
                  <c:v>MOBILE CLINIC</c:v>
                </c:pt>
                <c:pt idx="174">
                  <c:v>H/C KASSUK</c:v>
                </c:pt>
                <c:pt idx="175">
                  <c:v>H/C EKABO</c:v>
                </c:pt>
                <c:pt idx="176">
                  <c:v>H/P NASARAWA</c:v>
                </c:pt>
                <c:pt idx="177">
                  <c:v>H/P ATEKONG</c:v>
                </c:pt>
                <c:pt idx="178">
                  <c:v>H/P LEMNA</c:v>
                </c:pt>
                <c:pt idx="179">
                  <c:v>PHC IKOT ENIMA</c:v>
                </c:pt>
                <c:pt idx="180">
                  <c:v>H/P BOROW PIT</c:v>
                </c:pt>
                <c:pt idx="181">
                  <c:v>H/P ESUK UTAN</c:v>
                </c:pt>
                <c:pt idx="182">
                  <c:v>MENSANA MEDICAL CENTRE</c:v>
                </c:pt>
                <c:pt idx="183">
                  <c:v>EPHRAIAM MEDICAL CENTRE</c:v>
                </c:pt>
                <c:pt idx="184">
                  <c:v>DR OFFIONG MEDICAL CENTRE</c:v>
                </c:pt>
                <c:pt idx="185">
                  <c:v>IKPEME MEDICAL CENTRE</c:v>
                </c:pt>
                <c:pt idx="186">
                  <c:v>MT. ZION MEDICAL CENTRE</c:v>
                </c:pt>
                <c:pt idx="187">
                  <c:v>RUANDAH WELLNESS</c:v>
                </c:pt>
                <c:pt idx="188">
                  <c:v>OMS MEDICAL CENTRE</c:v>
                </c:pt>
                <c:pt idx="189">
                  <c:v>PEACE MEDICAL CENTRE</c:v>
                </c:pt>
                <c:pt idx="190">
                  <c:v>MAMBO MEDICAL CENTRE</c:v>
                </c:pt>
                <c:pt idx="191">
                  <c:v>O&amp;1 MEDICAL CENTRE</c:v>
                </c:pt>
                <c:pt idx="192">
                  <c:v>PRUDENCE MEDICAL CENTRE</c:v>
                </c:pt>
                <c:pt idx="193">
                  <c:v>GOLDIE MEDICAL CENTRE</c:v>
                </c:pt>
                <c:pt idx="194">
                  <c:v>HERITAGE SPECIALIST</c:v>
                </c:pt>
                <c:pt idx="195">
                  <c:v>EVANGEL MEDICAL CENTRE</c:v>
                </c:pt>
                <c:pt idx="196">
                  <c:v>PANTHFINDER MEDICAL CENTRE</c:v>
                </c:pt>
                <c:pt idx="197">
                  <c:v>DR. LAWRENCE HENSHAW MEM HOSP</c:v>
                </c:pt>
                <c:pt idx="198">
                  <c:v>UCTH</c:v>
                </c:pt>
                <c:pt idx="199">
                  <c:v>GENERAL HOSPITAL CALABAR</c:v>
                </c:pt>
                <c:pt idx="200">
                  <c:v>PHC ANATIGHA</c:v>
                </c:pt>
                <c:pt idx="201">
                  <c:v>PHC EKPO ABASI</c:v>
                </c:pt>
                <c:pt idx="202">
                  <c:v>PHC ANDERSON</c:v>
                </c:pt>
                <c:pt idx="203">
                  <c:v>PHC HENSHAW TOWN</c:v>
                </c:pt>
                <c:pt idx="204">
                  <c:v>PHC AKANI ESUK OROK</c:v>
                </c:pt>
                <c:pt idx="205">
                  <c:v>NYSC</c:v>
                </c:pt>
                <c:pt idx="206">
                  <c:v>PHC EYAMBA</c:v>
                </c:pt>
                <c:pt idx="207">
                  <c:v>H/P BEECROFF</c:v>
                </c:pt>
                <c:pt idx="208">
                  <c:v>H/P BOGOBRI</c:v>
                </c:pt>
                <c:pt idx="209">
                  <c:v>PHC ESIEREBOM</c:v>
                </c:pt>
                <c:pt idx="210">
                  <c:v>PHC UWANSE</c:v>
                </c:pt>
                <c:pt idx="211">
                  <c:v>SUSSAN CLINIC</c:v>
                </c:pt>
                <c:pt idx="212">
                  <c:v>JORDON CLINIC</c:v>
                </c:pt>
                <c:pt idx="213">
                  <c:v>PHC ABIA</c:v>
                </c:pt>
                <c:pt idx="214">
                  <c:v>PHC AGBORKIM</c:v>
                </c:pt>
                <c:pt idx="215">
                  <c:v>PHC ABIJANG</c:v>
                </c:pt>
                <c:pt idx="216">
                  <c:v>PHC BENDEGHE</c:v>
                </c:pt>
                <c:pt idx="217">
                  <c:v>MPHC EFFRAYA</c:v>
                </c:pt>
                <c:pt idx="218">
                  <c:v>PHC ETOMI</c:v>
                </c:pt>
                <c:pt idx="219">
                  <c:v>PHC ITAKA</c:v>
                </c:pt>
                <c:pt idx="220">
                  <c:v>PHC MKPOT</c:v>
                </c:pt>
                <c:pt idx="221">
                  <c:v>PHC NSOFANG</c:v>
                </c:pt>
                <c:pt idx="222">
                  <c:v>H/P ETEYANG</c:v>
                </c:pt>
                <c:pt idx="223">
                  <c:v>H/P EKUNGATAI</c:v>
                </c:pt>
                <c:pt idx="224">
                  <c:v>H/P MFUM</c:v>
                </c:pt>
                <c:pt idx="225">
                  <c:v>H/P TITOR</c:v>
                </c:pt>
                <c:pt idx="226">
                  <c:v>H/P ETEKOKAGARA</c:v>
                </c:pt>
                <c:pt idx="227">
                  <c:v>H/P BIKPARE</c:v>
                </c:pt>
                <c:pt idx="228">
                  <c:v>H/P BIJAH</c:v>
                </c:pt>
                <c:pt idx="229">
                  <c:v>H/P ETEK ATI</c:v>
                </c:pt>
                <c:pt idx="230">
                  <c:v>H/P CARABOAT</c:v>
                </c:pt>
                <c:pt idx="231">
                  <c:v>H/P AREH</c:v>
                </c:pt>
                <c:pt idx="232">
                  <c:v>H/P ARARIM</c:v>
                </c:pt>
                <c:pt idx="233">
                  <c:v>H/C ETARA</c:v>
                </c:pt>
                <c:pt idx="234">
                  <c:v>H/P EKIEM</c:v>
                </c:pt>
                <c:pt idx="235">
                  <c:v>HFCH, IKOM</c:v>
                </c:pt>
                <c:pt idx="236">
                  <c:v>KUSAKI HOSPITAL</c:v>
                </c:pt>
                <c:pt idx="237">
                  <c:v>CSH IKOM</c:v>
                </c:pt>
                <c:pt idx="238">
                  <c:v>GIKO HOSP</c:v>
                </c:pt>
                <c:pt idx="239">
                  <c:v>ITEGRITY HOSPITAL</c:v>
                </c:pt>
                <c:pt idx="240">
                  <c:v>BAKOR MEDICAL CENTRE</c:v>
                </c:pt>
                <c:pt idx="241">
                  <c:v>EYO MEDICAL HOSPITAL</c:v>
                </c:pt>
                <c:pt idx="242">
                  <c:v>AWUKAM MEDICAL HOSPITAL</c:v>
                </c:pt>
                <c:pt idx="243">
                  <c:v>MELROSE MEDICAL HOSPITAL</c:v>
                </c:pt>
                <c:pt idx="244">
                  <c:v>PHC OKUNI</c:v>
                </c:pt>
                <c:pt idx="245">
                  <c:v>PHC AKPARABONG</c:v>
                </c:pt>
                <c:pt idx="246">
                  <c:v>CHC IKOM</c:v>
                </c:pt>
                <c:pt idx="247">
                  <c:v>PHC EMANGHAGBE</c:v>
                </c:pt>
                <c:pt idx="248">
                  <c:v>PHC NKARASI</c:v>
                </c:pt>
                <c:pt idx="249">
                  <c:v>PHC ADIGINKPO</c:v>
                </c:pt>
                <c:pt idx="250">
                  <c:v>PHC ALESI</c:v>
                </c:pt>
                <c:pt idx="251">
                  <c:v>PHC EKPOKPA</c:v>
                </c:pt>
                <c:pt idx="252">
                  <c:v>IKOM PRISONS</c:v>
                </c:pt>
                <c:pt idx="253">
                  <c:v>PHC EDOR</c:v>
                </c:pt>
                <c:pt idx="254">
                  <c:v>AFI BARRACKS</c:v>
                </c:pt>
                <c:pt idx="255">
                  <c:v>PHC NDE</c:v>
                </c:pt>
                <c:pt idx="256">
                  <c:v>ENE MEDICAL CENTRE</c:v>
                </c:pt>
                <c:pt idx="257">
                  <c:v>DESTINY CLINIC</c:v>
                </c:pt>
                <c:pt idx="258">
                  <c:v>NKST CLINIC</c:v>
                </c:pt>
                <c:pt idx="259">
                  <c:v>GENERAL HOSPITAL SANKWARALA</c:v>
                </c:pt>
                <c:pt idx="260">
                  <c:v>PHC UTANGA</c:v>
                </c:pt>
                <c:pt idx="261">
                  <c:v>PHC BELINGE</c:v>
                </c:pt>
                <c:pt idx="262">
                  <c:v>H/P BUSI 3</c:v>
                </c:pt>
                <c:pt idx="263">
                  <c:v>BUSI 2 </c:v>
                </c:pt>
                <c:pt idx="264">
                  <c:v>PHC BEBI 4</c:v>
                </c:pt>
                <c:pt idx="265">
                  <c:v>PHC SHEKPECHE</c:v>
                </c:pt>
                <c:pt idx="266">
                  <c:v>PHC BAYAYAM</c:v>
                </c:pt>
                <c:pt idx="267">
                  <c:v>PHC BAYATU</c:v>
                </c:pt>
                <c:pt idx="268">
                  <c:v>PHC KAKWALAKA</c:v>
                </c:pt>
                <c:pt idx="269">
                  <c:v>PHC OMALE</c:v>
                </c:pt>
                <c:pt idx="270">
                  <c:v>PHC ASHORKI MEPIC</c:v>
                </c:pt>
                <c:pt idx="271">
                  <c:v>CHC SANKWALA</c:v>
                </c:pt>
                <c:pt idx="272">
                  <c:v>DR EYABA MEDICAL CENTRE</c:v>
                </c:pt>
                <c:pt idx="273">
                  <c:v>PRESBYTERIAN TBL HOSPITAL MBEMBE</c:v>
                </c:pt>
                <c:pt idx="274">
                  <c:v>EKANA MEDICAL CENTRE</c:v>
                </c:pt>
                <c:pt idx="275">
                  <c:v>CENTRE POINT MEDICAL CENTRE</c:v>
                </c:pt>
                <c:pt idx="276">
                  <c:v>GENERAL HOSPITAL, OBUBRA</c:v>
                </c:pt>
                <c:pt idx="277">
                  <c:v>PHC EDONDO</c:v>
                </c:pt>
                <c:pt idx="278">
                  <c:v>PHC OCHON</c:v>
                </c:pt>
                <c:pt idx="279">
                  <c:v>PHC OFUMBOGHA</c:v>
                </c:pt>
                <c:pt idx="280">
                  <c:v>PHC OFODUA</c:v>
                </c:pt>
                <c:pt idx="281">
                  <c:v>PHC IYAMOYONG</c:v>
                </c:pt>
                <c:pt idx="282">
                  <c:v>PHC OYENOPON</c:v>
                </c:pt>
                <c:pt idx="283">
                  <c:v>PHC ODERIGA</c:v>
                </c:pt>
                <c:pt idx="284">
                  <c:v>PHAC OYADAMA</c:v>
                </c:pt>
                <c:pt idx="285">
                  <c:v>PHC AHAHA</c:v>
                </c:pt>
                <c:pt idx="286">
                  <c:v>PHC IYAMITET</c:v>
                </c:pt>
                <c:pt idx="287">
                  <c:v>PHC OGURUDE</c:v>
                </c:pt>
                <c:pt idx="288">
                  <c:v>PHC OBUBRA VILLA</c:v>
                </c:pt>
                <c:pt idx="289">
                  <c:v>NIG. CORRECTION SERVICE, OBUBRA</c:v>
                </c:pt>
                <c:pt idx="290">
                  <c:v>0PHC NKUM</c:v>
                </c:pt>
                <c:pt idx="291">
                  <c:v>PHC ABABENE</c:v>
                </c:pt>
                <c:pt idx="292">
                  <c:v>OBUDU CLINIC</c:v>
                </c:pt>
                <c:pt idx="293">
                  <c:v>SECRET HEART CATHOLIC HOSPITAL</c:v>
                </c:pt>
                <c:pt idx="294">
                  <c:v>PHC OBUDU URBAN</c:v>
                </c:pt>
                <c:pt idx="295">
                  <c:v>PHC UKPENYE ABUJA</c:v>
                </c:pt>
                <c:pt idx="296">
                  <c:v>PHC UKTUKWANG</c:v>
                </c:pt>
                <c:pt idx="297">
                  <c:v>PHC UKPADA</c:v>
                </c:pt>
                <c:pt idx="298">
                  <c:v>MPHC UKWUTIA</c:v>
                </c:pt>
                <c:pt idx="299">
                  <c:v>H/P MGBENE</c:v>
                </c:pt>
                <c:pt idx="300">
                  <c:v>PHC ALEGE</c:v>
                </c:pt>
                <c:pt idx="301">
                  <c:v>PHC OKWAROGUNG</c:v>
                </c:pt>
                <c:pt idx="302">
                  <c:v>H/P ARARU</c:v>
                </c:pt>
                <c:pt idx="303">
                  <c:v>PHC OKURISING</c:v>
                </c:pt>
                <c:pt idx="304">
                  <c:v>MPHC OFUMBE</c:v>
                </c:pt>
                <c:pt idx="305">
                  <c:v>PHC UKPE</c:v>
                </c:pt>
                <c:pt idx="306">
                  <c:v>PHC IBONG</c:v>
                </c:pt>
                <c:pt idx="307">
                  <c:v>H/P KUTIANG 1</c:v>
                </c:pt>
                <c:pt idx="308">
                  <c:v>PHC OHONG</c:v>
                </c:pt>
                <c:pt idx="309">
                  <c:v>PHC BEBUABIE</c:v>
                </c:pt>
                <c:pt idx="310">
                  <c:v>PHC UKWEL OBUDU</c:v>
                </c:pt>
                <c:pt idx="311">
                  <c:v>H/P RANCH ROAD</c:v>
                </c:pt>
                <c:pt idx="312">
                  <c:v>H/P BEBUOBONG</c:v>
                </c:pt>
                <c:pt idx="313">
                  <c:v>PHC OKAMBI</c:v>
                </c:pt>
                <c:pt idx="314">
                  <c:v>NIGERIA CORRECTION SERVICE, OBUDU</c:v>
                </c:pt>
                <c:pt idx="315">
                  <c:v>GENERAL HOSPITAL OBUDU</c:v>
                </c:pt>
                <c:pt idx="316">
                  <c:v>PHC OKORDEM </c:v>
                </c:pt>
                <c:pt idx="317">
                  <c:v>CHC IKOT EFFIONG OTOP, OKOYONG</c:v>
                </c:pt>
                <c:pt idx="318">
                  <c:v>PHC ODUKPANI QUA</c:v>
                </c:pt>
                <c:pt idx="319">
                  <c:v>PHC OKURIKANG OKOYONG</c:v>
                </c:pt>
                <c:pt idx="320">
                  <c:v>PHC USUNG ESUK</c:v>
                </c:pt>
                <c:pt idx="321">
                  <c:v>PHC AKPAP OKOYONG</c:v>
                </c:pt>
                <c:pt idx="322">
                  <c:v>PHC IKONETO</c:v>
                </c:pt>
                <c:pt idx="323">
                  <c:v>PHC URUA ETAK UYO</c:v>
                </c:pt>
                <c:pt idx="324">
                  <c:v>PHC ADIABO OKURIKANG</c:v>
                </c:pt>
                <c:pt idx="325">
                  <c:v>PHC OBOMITIAT</c:v>
                </c:pt>
                <c:pt idx="326">
                  <c:v>PHC AKIM-AKIM</c:v>
                </c:pt>
                <c:pt idx="327">
                  <c:v>PHC ATAN ONOYOM</c:v>
                </c:pt>
                <c:pt idx="328">
                  <c:v>H/P IKOT EFFIOM</c:v>
                </c:pt>
                <c:pt idx="329">
                  <c:v>PHC ONIMENKIONG</c:v>
                </c:pt>
                <c:pt idx="330">
                  <c:v>GENERAL HOSPITAL UKEM</c:v>
                </c:pt>
                <c:pt idx="331">
                  <c:v>PHC CREEK TOWN 1</c:v>
                </c:pt>
                <c:pt idx="332">
                  <c:v>ST BENEDICT HOSPITAL MONIAYA</c:v>
                </c:pt>
                <c:pt idx="333">
                  <c:v>SANTA MARIA</c:v>
                </c:pt>
                <c:pt idx="334">
                  <c:v>LUSANA MEDICAL CENTRE</c:v>
                </c:pt>
                <c:pt idx="335">
                  <c:v>SUMMA PATRICK MEDICAL CENTRE</c:v>
                </c:pt>
                <c:pt idx="336">
                  <c:v>GENERAL HOSPITAL CALABAR</c:v>
                </c:pt>
                <c:pt idx="337">
                  <c:v>H/C UKENDE</c:v>
                </c:pt>
                <c:pt idx="338">
                  <c:v>PHC BANSAN</c:v>
                </c:pt>
                <c:pt idx="339">
                  <c:v>PHC OGBOJA</c:v>
                </c:pt>
                <c:pt idx="340">
                  <c:v>PHC OJERIM</c:v>
                </c:pt>
                <c:pt idx="341">
                  <c:v>HP OCHORO</c:v>
                </c:pt>
                <c:pt idx="342">
                  <c:v>H/P MBOK</c:v>
                </c:pt>
                <c:pt idx="343">
                  <c:v>MCH NDOK</c:v>
                </c:pt>
                <c:pt idx="344">
                  <c:v>H/C ADOGOM</c:v>
                </c:pt>
                <c:pt idx="345">
                  <c:v>H/P ISHIBORI</c:v>
                </c:pt>
                <c:pt idx="346">
                  <c:v>MPHC IGEDOR</c:v>
                </c:pt>
                <c:pt idx="347">
                  <c:v>H/C ODAJE</c:v>
                </c:pt>
                <c:pt idx="348">
                  <c:v>MPHC IDUM</c:v>
                </c:pt>
                <c:pt idx="349">
                  <c:v>H/P ATINGITEK</c:v>
                </c:pt>
                <c:pt idx="350">
                  <c:v>NIGERIA CORRECTION SERVICE</c:v>
                </c:pt>
                <c:pt idx="351">
                  <c:v>ANGEL CLINIC, UGEP</c:v>
                </c:pt>
                <c:pt idx="352">
                  <c:v>ADERELE MEDICAL CENTRE</c:v>
                </c:pt>
                <c:pt idx="353">
                  <c:v>FAME CLINIC</c:v>
                </c:pt>
                <c:pt idx="354">
                  <c:v>UBI CONSULT</c:v>
                </c:pt>
                <c:pt idx="355">
                  <c:v>DANEX MEDICAL CENTRE</c:v>
                </c:pt>
                <c:pt idx="356">
                  <c:v>ANSOR CLINIC</c:v>
                </c:pt>
                <c:pt idx="357">
                  <c:v>DR EGOZI MEDICAL CENTRE</c:v>
                </c:pt>
                <c:pt idx="358">
                  <c:v>SIMBA MEDICAL CENTRE</c:v>
                </c:pt>
                <c:pt idx="359">
                  <c:v>GENERAL HOSPITAL UGEP</c:v>
                </c:pt>
                <c:pt idx="360">
                  <c:v>PHC UGEP</c:v>
                </c:pt>
                <c:pt idx="361">
                  <c:v>PHC EKORI</c:v>
                </c:pt>
                <c:pt idx="362">
                  <c:v>PHC IDOMI</c:v>
                </c:pt>
                <c:pt idx="363">
                  <c:v>PHC YENON</c:v>
                </c:pt>
                <c:pt idx="364">
                  <c:v>PHC KETABEBE</c:v>
                </c:pt>
                <c:pt idx="365">
                  <c:v>PHC IJIMAN</c:v>
                </c:pt>
                <c:pt idx="366">
                  <c:v>PHC NTANKPO</c:v>
                </c:pt>
                <c:pt idx="367">
                  <c:v>H/P IJIMAN</c:v>
                </c:pt>
                <c:pt idx="368">
                  <c:v>H/P USENE</c:v>
                </c:pt>
                <c:pt idx="369">
                  <c:v>H/P LEBOKOM</c:v>
                </c:pt>
                <c:pt idx="370">
                  <c:v>PHC AJERE</c:v>
                </c:pt>
                <c:pt idx="371">
                  <c:v>PHC EKPENTI</c:v>
                </c:pt>
                <c:pt idx="372">
                  <c:v>PHC NTAN</c:v>
                </c:pt>
                <c:pt idx="373">
                  <c:v>H/P EKORI BEACH</c:v>
                </c:pt>
                <c:pt idx="374">
                  <c:v>H/P AJERE BEACH</c:v>
                </c:pt>
                <c:pt idx="375">
                  <c:v>PHC NKO</c:v>
                </c:pt>
                <c:pt idx="376">
                  <c:v>PHC OKOMASI</c:v>
                </c:pt>
                <c:pt idx="377">
                  <c:v>PHC MKPA</c:v>
                </c:pt>
                <c:pt idx="378">
                  <c:v>PHC MKPANI</c:v>
                </c:pt>
                <c:pt idx="379">
                  <c:v>H/P LEBANG</c:v>
                </c:pt>
                <c:pt idx="380">
                  <c:v>PHC AGOI IBAMI</c:v>
                </c:pt>
                <c:pt idx="381">
                  <c:v>PHC AGOI IKPO</c:v>
                </c:pt>
                <c:pt idx="382">
                  <c:v>PHC INYIMA</c:v>
                </c:pt>
                <c:pt idx="383">
                  <c:v>LUTHERAN HOSPITAL YAHE</c:v>
                </c:pt>
                <c:pt idx="384">
                  <c:v>TO HEART FOUNDATION</c:v>
                </c:pt>
                <c:pt idx="385">
                  <c:v>LIFE REFERRAL CLINIC</c:v>
                </c:pt>
                <c:pt idx="386">
                  <c:v>ELAHEM CLINIC</c:v>
                </c:pt>
                <c:pt idx="387">
                  <c:v>POLYSM CLINIC</c:v>
                </c:pt>
                <c:pt idx="388">
                  <c:v>LUSANA CLINIC</c:v>
                </c:pt>
                <c:pt idx="389">
                  <c:v>FESTHINEN CLLINIC</c:v>
                </c:pt>
                <c:pt idx="390">
                  <c:v>KUSAK ABEK</c:v>
                </c:pt>
                <c:pt idx="391">
                  <c:v>DESTINY CLINIC</c:v>
                </c:pt>
                <c:pt idx="392">
                  <c:v>OMECHI MEDICAL CENTRE</c:v>
                </c:pt>
                <c:pt idx="393">
                  <c:v>PHC ANYUGBEA, IGADE</c:v>
                </c:pt>
                <c:pt idx="394">
                  <c:v>PHC IJIRAGA</c:v>
                </c:pt>
                <c:pt idx="395">
                  <c:v>PHC EZEKWE</c:v>
                </c:pt>
                <c:pt idx="396">
                  <c:v>PHC ECHUMOGA</c:v>
                </c:pt>
                <c:pt idx="397">
                  <c:v>PHC IPUOLE</c:v>
                </c:pt>
                <c:pt idx="398">
                  <c:v>PHC WONYE</c:v>
                </c:pt>
                <c:pt idx="399">
                  <c:v>CHC OKPOMA</c:v>
                </c:pt>
                <c:pt idx="400">
                  <c:v>PHC OLACHOR</c:v>
                </c:pt>
                <c:pt idx="401">
                  <c:v>WOMEN H/C OKUKU</c:v>
                </c:pt>
                <c:pt idx="402">
                  <c:v>PHC WANAKOM</c:v>
                </c:pt>
                <c:pt idx="403">
                  <c:v>CHC WANIHEM</c:v>
                </c:pt>
                <c:pt idx="404">
                  <c:v>PHC BIKELE</c:v>
                </c:pt>
                <c:pt idx="405">
                  <c:v>PHC MFUMA</c:v>
                </c:pt>
                <c:pt idx="406">
                  <c:v>H/C OKPODON</c:v>
                </c:pt>
                <c:pt idx="407">
                  <c:v>PHC OBA</c:v>
                </c:pt>
                <c:pt idx="408">
                  <c:v>WANIKADE</c:v>
                </c:pt>
              </c:strCache>
            </c:strRef>
          </c:cat>
          <c:val>
            <c:numRef>
              <c:f>'CR Q12022'!$C$2:$C$410</c:f>
              <c:numCache>
                <c:formatCode>General</c:formatCode>
                <c:ptCount val="409"/>
                <c:pt idx="0">
                  <c:v>86</c:v>
                </c:pt>
                <c:pt idx="1">
                  <c:v>12</c:v>
                </c:pt>
                <c:pt idx="2">
                  <c:v>16</c:v>
                </c:pt>
                <c:pt idx="3">
                  <c:v>10</c:v>
                </c:pt>
                <c:pt idx="4">
                  <c:v>13</c:v>
                </c:pt>
                <c:pt idx="5">
                  <c:v>9</c:v>
                </c:pt>
                <c:pt idx="6">
                  <c:v>0</c:v>
                </c:pt>
                <c:pt idx="7">
                  <c:v>0</c:v>
                </c:pt>
                <c:pt idx="8">
                  <c:v>0</c:v>
                </c:pt>
                <c:pt idx="9">
                  <c:v>0</c:v>
                </c:pt>
                <c:pt idx="10">
                  <c:v>0</c:v>
                </c:pt>
                <c:pt idx="11">
                  <c:v>0</c:v>
                </c:pt>
                <c:pt idx="12">
                  <c:v>0</c:v>
                </c:pt>
                <c:pt idx="13">
                  <c:v>0</c:v>
                </c:pt>
                <c:pt idx="14">
                  <c:v>60</c:v>
                </c:pt>
                <c:pt idx="15">
                  <c:v>0</c:v>
                </c:pt>
                <c:pt idx="16">
                  <c:v>120</c:v>
                </c:pt>
                <c:pt idx="17">
                  <c:v>25</c:v>
                </c:pt>
                <c:pt idx="18">
                  <c:v>0</c:v>
                </c:pt>
                <c:pt idx="19">
                  <c:v>0</c:v>
                </c:pt>
                <c:pt idx="20">
                  <c:v>80</c:v>
                </c:pt>
                <c:pt idx="21">
                  <c:v>0</c:v>
                </c:pt>
                <c:pt idx="22">
                  <c:v>0</c:v>
                </c:pt>
                <c:pt idx="23">
                  <c:v>0</c:v>
                </c:pt>
                <c:pt idx="24">
                  <c:v>0</c:v>
                </c:pt>
                <c:pt idx="25">
                  <c:v>0</c:v>
                </c:pt>
                <c:pt idx="26">
                  <c:v>40</c:v>
                </c:pt>
                <c:pt idx="27">
                  <c:v>0</c:v>
                </c:pt>
                <c:pt idx="28">
                  <c:v>0</c:v>
                </c:pt>
                <c:pt idx="29">
                  <c:v>0</c:v>
                </c:pt>
                <c:pt idx="30">
                  <c:v>20</c:v>
                </c:pt>
                <c:pt idx="31">
                  <c:v>0</c:v>
                </c:pt>
                <c:pt idx="32">
                  <c:v>27</c:v>
                </c:pt>
                <c:pt idx="33">
                  <c:v>0</c:v>
                </c:pt>
                <c:pt idx="34">
                  <c:v>0</c:v>
                </c:pt>
                <c:pt idx="35">
                  <c:v>0</c:v>
                </c:pt>
                <c:pt idx="36">
                  <c:v>0</c:v>
                </c:pt>
                <c:pt idx="37">
                  <c:v>0</c:v>
                </c:pt>
                <c:pt idx="38">
                  <c:v>0</c:v>
                </c:pt>
                <c:pt idx="39">
                  <c:v>0</c:v>
                </c:pt>
                <c:pt idx="40">
                  <c:v>0</c:v>
                </c:pt>
                <c:pt idx="41">
                  <c:v>0</c:v>
                </c:pt>
                <c:pt idx="42">
                  <c:v>28</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107</c:v>
                </c:pt>
                <c:pt idx="62">
                  <c:v>0</c:v>
                </c:pt>
                <c:pt idx="63">
                  <c:v>0</c:v>
                </c:pt>
                <c:pt idx="64">
                  <c:v>0</c:v>
                </c:pt>
                <c:pt idx="65">
                  <c:v>0</c:v>
                </c:pt>
                <c:pt idx="66">
                  <c:v>0</c:v>
                </c:pt>
                <c:pt idx="67">
                  <c:v>0</c:v>
                </c:pt>
                <c:pt idx="68">
                  <c:v>0</c:v>
                </c:pt>
                <c:pt idx="69">
                  <c:v>0</c:v>
                </c:pt>
                <c:pt idx="70">
                  <c:v>0</c:v>
                </c:pt>
                <c:pt idx="71">
                  <c:v>16</c:v>
                </c:pt>
                <c:pt idx="72">
                  <c:v>30</c:v>
                </c:pt>
                <c:pt idx="73">
                  <c:v>0</c:v>
                </c:pt>
                <c:pt idx="74">
                  <c:v>0</c:v>
                </c:pt>
                <c:pt idx="75">
                  <c:v>51</c:v>
                </c:pt>
                <c:pt idx="76">
                  <c:v>8</c:v>
                </c:pt>
                <c:pt idx="77">
                  <c:v>6</c:v>
                </c:pt>
                <c:pt idx="78">
                  <c:v>36</c:v>
                </c:pt>
                <c:pt idx="79">
                  <c:v>5</c:v>
                </c:pt>
                <c:pt idx="80">
                  <c:v>7</c:v>
                </c:pt>
                <c:pt idx="81">
                  <c:v>5</c:v>
                </c:pt>
                <c:pt idx="82">
                  <c:v>10</c:v>
                </c:pt>
                <c:pt idx="83">
                  <c:v>10</c:v>
                </c:pt>
                <c:pt idx="84">
                  <c:v>3</c:v>
                </c:pt>
                <c:pt idx="85">
                  <c:v>2</c:v>
                </c:pt>
                <c:pt idx="86">
                  <c:v>0</c:v>
                </c:pt>
                <c:pt idx="87">
                  <c:v>0</c:v>
                </c:pt>
                <c:pt idx="88">
                  <c:v>0</c:v>
                </c:pt>
                <c:pt idx="89">
                  <c:v>0</c:v>
                </c:pt>
                <c:pt idx="90">
                  <c:v>0</c:v>
                </c:pt>
                <c:pt idx="91">
                  <c:v>0</c:v>
                </c:pt>
                <c:pt idx="92">
                  <c:v>61</c:v>
                </c:pt>
                <c:pt idx="93">
                  <c:v>3</c:v>
                </c:pt>
                <c:pt idx="94">
                  <c:v>6</c:v>
                </c:pt>
                <c:pt idx="95">
                  <c:v>5</c:v>
                </c:pt>
                <c:pt idx="96">
                  <c:v>4</c:v>
                </c:pt>
                <c:pt idx="97">
                  <c:v>0</c:v>
                </c:pt>
                <c:pt idx="98">
                  <c:v>5</c:v>
                </c:pt>
                <c:pt idx="99">
                  <c:v>4</c:v>
                </c:pt>
                <c:pt idx="100">
                  <c:v>7</c:v>
                </c:pt>
                <c:pt idx="101">
                  <c:v>0</c:v>
                </c:pt>
                <c:pt idx="102">
                  <c:v>0</c:v>
                </c:pt>
                <c:pt idx="103">
                  <c:v>3</c:v>
                </c:pt>
                <c:pt idx="104">
                  <c:v>2</c:v>
                </c:pt>
                <c:pt idx="105">
                  <c:v>0</c:v>
                </c:pt>
                <c:pt idx="106">
                  <c:v>0</c:v>
                </c:pt>
                <c:pt idx="107">
                  <c:v>3</c:v>
                </c:pt>
                <c:pt idx="108">
                  <c:v>77</c:v>
                </c:pt>
                <c:pt idx="109">
                  <c:v>51</c:v>
                </c:pt>
                <c:pt idx="110">
                  <c:v>74</c:v>
                </c:pt>
                <c:pt idx="111">
                  <c:v>57</c:v>
                </c:pt>
                <c:pt idx="112">
                  <c:v>86</c:v>
                </c:pt>
                <c:pt idx="113">
                  <c:v>49</c:v>
                </c:pt>
                <c:pt idx="114">
                  <c:v>53</c:v>
                </c:pt>
                <c:pt idx="115">
                  <c:v>46</c:v>
                </c:pt>
                <c:pt idx="116">
                  <c:v>10</c:v>
                </c:pt>
                <c:pt idx="117">
                  <c:v>112</c:v>
                </c:pt>
                <c:pt idx="118">
                  <c:v>122</c:v>
                </c:pt>
                <c:pt idx="119">
                  <c:v>37</c:v>
                </c:pt>
                <c:pt idx="120">
                  <c:v>90</c:v>
                </c:pt>
                <c:pt idx="121">
                  <c:v>88</c:v>
                </c:pt>
                <c:pt idx="122">
                  <c:v>26</c:v>
                </c:pt>
                <c:pt idx="123">
                  <c:v>32</c:v>
                </c:pt>
                <c:pt idx="124">
                  <c:v>34</c:v>
                </c:pt>
                <c:pt idx="125">
                  <c:v>39</c:v>
                </c:pt>
                <c:pt idx="126">
                  <c:v>23</c:v>
                </c:pt>
                <c:pt idx="127">
                  <c:v>5</c:v>
                </c:pt>
                <c:pt idx="128">
                  <c:v>0</c:v>
                </c:pt>
                <c:pt idx="129">
                  <c:v>0</c:v>
                </c:pt>
                <c:pt idx="130">
                  <c:v>8</c:v>
                </c:pt>
                <c:pt idx="131">
                  <c:v>11</c:v>
                </c:pt>
                <c:pt idx="132">
                  <c:v>0</c:v>
                </c:pt>
                <c:pt idx="133">
                  <c:v>0</c:v>
                </c:pt>
                <c:pt idx="134">
                  <c:v>130</c:v>
                </c:pt>
                <c:pt idx="135">
                  <c:v>0</c:v>
                </c:pt>
                <c:pt idx="136">
                  <c:v>0</c:v>
                </c:pt>
                <c:pt idx="137">
                  <c:v>0</c:v>
                </c:pt>
                <c:pt idx="138">
                  <c:v>5</c:v>
                </c:pt>
                <c:pt idx="139">
                  <c:v>54</c:v>
                </c:pt>
                <c:pt idx="140">
                  <c:v>0</c:v>
                </c:pt>
                <c:pt idx="141">
                  <c:v>0</c:v>
                </c:pt>
                <c:pt idx="142">
                  <c:v>0</c:v>
                </c:pt>
                <c:pt idx="143">
                  <c:v>0</c:v>
                </c:pt>
                <c:pt idx="144">
                  <c:v>0</c:v>
                </c:pt>
                <c:pt idx="145">
                  <c:v>0</c:v>
                </c:pt>
                <c:pt idx="146">
                  <c:v>0</c:v>
                </c:pt>
                <c:pt idx="147">
                  <c:v>0</c:v>
                </c:pt>
                <c:pt idx="148">
                  <c:v>0</c:v>
                </c:pt>
                <c:pt idx="149">
                  <c:v>85</c:v>
                </c:pt>
                <c:pt idx="150">
                  <c:v>50</c:v>
                </c:pt>
                <c:pt idx="151">
                  <c:v>0</c:v>
                </c:pt>
                <c:pt idx="152">
                  <c:v>0</c:v>
                </c:pt>
                <c:pt idx="153">
                  <c:v>0</c:v>
                </c:pt>
                <c:pt idx="154">
                  <c:v>0</c:v>
                </c:pt>
                <c:pt idx="155">
                  <c:v>0</c:v>
                </c:pt>
                <c:pt idx="156">
                  <c:v>0</c:v>
                </c:pt>
                <c:pt idx="157">
                  <c:v>0</c:v>
                </c:pt>
                <c:pt idx="158">
                  <c:v>545</c:v>
                </c:pt>
                <c:pt idx="159">
                  <c:v>0</c:v>
                </c:pt>
                <c:pt idx="160">
                  <c:v>0</c:v>
                </c:pt>
                <c:pt idx="161">
                  <c:v>0</c:v>
                </c:pt>
                <c:pt idx="162">
                  <c:v>5</c:v>
                </c:pt>
                <c:pt idx="163">
                  <c:v>0</c:v>
                </c:pt>
                <c:pt idx="164">
                  <c:v>60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70</c:v>
                </c:pt>
                <c:pt idx="183">
                  <c:v>220</c:v>
                </c:pt>
                <c:pt idx="184">
                  <c:v>64</c:v>
                </c:pt>
                <c:pt idx="185">
                  <c:v>2</c:v>
                </c:pt>
                <c:pt idx="186">
                  <c:v>89</c:v>
                </c:pt>
                <c:pt idx="187">
                  <c:v>21</c:v>
                </c:pt>
                <c:pt idx="188">
                  <c:v>348</c:v>
                </c:pt>
                <c:pt idx="189">
                  <c:v>27</c:v>
                </c:pt>
                <c:pt idx="190">
                  <c:v>73</c:v>
                </c:pt>
                <c:pt idx="191">
                  <c:v>2</c:v>
                </c:pt>
                <c:pt idx="192">
                  <c:v>1</c:v>
                </c:pt>
                <c:pt idx="193">
                  <c:v>44</c:v>
                </c:pt>
                <c:pt idx="194">
                  <c:v>46</c:v>
                </c:pt>
                <c:pt idx="195">
                  <c:v>0</c:v>
                </c:pt>
                <c:pt idx="196">
                  <c:v>0</c:v>
                </c:pt>
                <c:pt idx="197">
                  <c:v>505</c:v>
                </c:pt>
                <c:pt idx="198">
                  <c:v>410</c:v>
                </c:pt>
                <c:pt idx="199">
                  <c:v>266</c:v>
                </c:pt>
                <c:pt idx="200">
                  <c:v>44</c:v>
                </c:pt>
                <c:pt idx="201">
                  <c:v>128</c:v>
                </c:pt>
                <c:pt idx="202">
                  <c:v>2</c:v>
                </c:pt>
                <c:pt idx="203">
                  <c:v>6</c:v>
                </c:pt>
                <c:pt idx="204">
                  <c:v>1</c:v>
                </c:pt>
                <c:pt idx="205">
                  <c:v>4</c:v>
                </c:pt>
                <c:pt idx="206">
                  <c:v>22</c:v>
                </c:pt>
                <c:pt idx="207">
                  <c:v>22</c:v>
                </c:pt>
                <c:pt idx="208">
                  <c:v>1</c:v>
                </c:pt>
                <c:pt idx="209">
                  <c:v>22</c:v>
                </c:pt>
                <c:pt idx="210">
                  <c:v>0</c:v>
                </c:pt>
                <c:pt idx="211">
                  <c:v>250</c:v>
                </c:pt>
                <c:pt idx="212">
                  <c:v>15</c:v>
                </c:pt>
                <c:pt idx="213">
                  <c:v>80</c:v>
                </c:pt>
                <c:pt idx="214">
                  <c:v>37</c:v>
                </c:pt>
                <c:pt idx="215">
                  <c:v>38</c:v>
                </c:pt>
                <c:pt idx="216">
                  <c:v>67</c:v>
                </c:pt>
                <c:pt idx="217">
                  <c:v>166</c:v>
                </c:pt>
                <c:pt idx="218">
                  <c:v>56</c:v>
                </c:pt>
                <c:pt idx="219">
                  <c:v>18</c:v>
                </c:pt>
                <c:pt idx="220">
                  <c:v>22</c:v>
                </c:pt>
                <c:pt idx="221">
                  <c:v>31</c:v>
                </c:pt>
                <c:pt idx="222">
                  <c:v>25</c:v>
                </c:pt>
                <c:pt idx="223">
                  <c:v>35</c:v>
                </c:pt>
                <c:pt idx="224">
                  <c:v>21</c:v>
                </c:pt>
                <c:pt idx="225">
                  <c:v>31</c:v>
                </c:pt>
                <c:pt idx="226">
                  <c:v>19</c:v>
                </c:pt>
                <c:pt idx="227">
                  <c:v>21</c:v>
                </c:pt>
                <c:pt idx="228">
                  <c:v>5</c:v>
                </c:pt>
                <c:pt idx="229">
                  <c:v>18</c:v>
                </c:pt>
                <c:pt idx="230">
                  <c:v>38</c:v>
                </c:pt>
                <c:pt idx="231">
                  <c:v>10</c:v>
                </c:pt>
                <c:pt idx="232">
                  <c:v>8</c:v>
                </c:pt>
                <c:pt idx="233">
                  <c:v>9</c:v>
                </c:pt>
                <c:pt idx="234">
                  <c:v>5</c:v>
                </c:pt>
                <c:pt idx="235">
                  <c:v>338</c:v>
                </c:pt>
                <c:pt idx="236">
                  <c:v>220</c:v>
                </c:pt>
                <c:pt idx="237">
                  <c:v>80</c:v>
                </c:pt>
                <c:pt idx="238">
                  <c:v>57</c:v>
                </c:pt>
                <c:pt idx="239">
                  <c:v>130</c:v>
                </c:pt>
                <c:pt idx="240">
                  <c:v>64</c:v>
                </c:pt>
                <c:pt idx="241">
                  <c:v>58</c:v>
                </c:pt>
                <c:pt idx="242">
                  <c:v>0</c:v>
                </c:pt>
                <c:pt idx="243">
                  <c:v>0</c:v>
                </c:pt>
                <c:pt idx="244">
                  <c:v>10</c:v>
                </c:pt>
                <c:pt idx="245">
                  <c:v>4</c:v>
                </c:pt>
                <c:pt idx="246">
                  <c:v>110</c:v>
                </c:pt>
                <c:pt idx="247">
                  <c:v>0</c:v>
                </c:pt>
                <c:pt idx="248">
                  <c:v>0</c:v>
                </c:pt>
                <c:pt idx="249">
                  <c:v>0</c:v>
                </c:pt>
                <c:pt idx="250">
                  <c:v>0</c:v>
                </c:pt>
                <c:pt idx="251">
                  <c:v>0</c:v>
                </c:pt>
                <c:pt idx="252">
                  <c:v>3</c:v>
                </c:pt>
                <c:pt idx="253">
                  <c:v>2</c:v>
                </c:pt>
                <c:pt idx="254">
                  <c:v>0</c:v>
                </c:pt>
                <c:pt idx="255">
                  <c:v>1</c:v>
                </c:pt>
                <c:pt idx="256">
                  <c:v>86</c:v>
                </c:pt>
                <c:pt idx="257">
                  <c:v>114</c:v>
                </c:pt>
                <c:pt idx="258">
                  <c:v>79</c:v>
                </c:pt>
                <c:pt idx="259">
                  <c:v>40</c:v>
                </c:pt>
                <c:pt idx="260">
                  <c:v>6</c:v>
                </c:pt>
                <c:pt idx="261">
                  <c:v>0</c:v>
                </c:pt>
                <c:pt idx="262">
                  <c:v>26</c:v>
                </c:pt>
                <c:pt idx="263">
                  <c:v>10</c:v>
                </c:pt>
                <c:pt idx="264">
                  <c:v>0</c:v>
                </c:pt>
                <c:pt idx="265">
                  <c:v>0</c:v>
                </c:pt>
                <c:pt idx="266">
                  <c:v>8</c:v>
                </c:pt>
                <c:pt idx="267">
                  <c:v>0</c:v>
                </c:pt>
                <c:pt idx="268">
                  <c:v>0</c:v>
                </c:pt>
                <c:pt idx="269">
                  <c:v>0</c:v>
                </c:pt>
                <c:pt idx="270">
                  <c:v>0</c:v>
                </c:pt>
                <c:pt idx="271">
                  <c:v>10</c:v>
                </c:pt>
                <c:pt idx="272">
                  <c:v>100</c:v>
                </c:pt>
                <c:pt idx="273">
                  <c:v>19</c:v>
                </c:pt>
                <c:pt idx="274">
                  <c:v>24</c:v>
                </c:pt>
                <c:pt idx="275">
                  <c:v>9</c:v>
                </c:pt>
                <c:pt idx="276">
                  <c:v>31</c:v>
                </c:pt>
                <c:pt idx="277">
                  <c:v>11</c:v>
                </c:pt>
                <c:pt idx="278">
                  <c:v>55</c:v>
                </c:pt>
                <c:pt idx="279">
                  <c:v>16</c:v>
                </c:pt>
                <c:pt idx="280">
                  <c:v>61</c:v>
                </c:pt>
                <c:pt idx="281">
                  <c:v>21</c:v>
                </c:pt>
                <c:pt idx="282">
                  <c:v>15</c:v>
                </c:pt>
                <c:pt idx="283">
                  <c:v>41</c:v>
                </c:pt>
                <c:pt idx="284">
                  <c:v>7</c:v>
                </c:pt>
                <c:pt idx="285">
                  <c:v>12</c:v>
                </c:pt>
                <c:pt idx="286">
                  <c:v>18</c:v>
                </c:pt>
                <c:pt idx="287">
                  <c:v>20</c:v>
                </c:pt>
                <c:pt idx="288">
                  <c:v>6</c:v>
                </c:pt>
                <c:pt idx="289">
                  <c:v>5</c:v>
                </c:pt>
                <c:pt idx="290">
                  <c:v>21</c:v>
                </c:pt>
                <c:pt idx="291">
                  <c:v>14</c:v>
                </c:pt>
                <c:pt idx="292">
                  <c:v>79</c:v>
                </c:pt>
                <c:pt idx="293">
                  <c:v>58</c:v>
                </c:pt>
                <c:pt idx="294">
                  <c:v>5</c:v>
                </c:pt>
                <c:pt idx="295">
                  <c:v>4</c:v>
                </c:pt>
                <c:pt idx="296">
                  <c:v>27</c:v>
                </c:pt>
                <c:pt idx="297">
                  <c:v>2</c:v>
                </c:pt>
                <c:pt idx="298">
                  <c:v>5</c:v>
                </c:pt>
                <c:pt idx="299">
                  <c:v>0</c:v>
                </c:pt>
                <c:pt idx="300">
                  <c:v>7</c:v>
                </c:pt>
                <c:pt idx="301">
                  <c:v>9</c:v>
                </c:pt>
                <c:pt idx="302">
                  <c:v>10</c:v>
                </c:pt>
                <c:pt idx="303">
                  <c:v>6</c:v>
                </c:pt>
                <c:pt idx="304">
                  <c:v>5</c:v>
                </c:pt>
                <c:pt idx="305">
                  <c:v>7</c:v>
                </c:pt>
                <c:pt idx="306">
                  <c:v>11</c:v>
                </c:pt>
                <c:pt idx="307">
                  <c:v>3</c:v>
                </c:pt>
                <c:pt idx="308">
                  <c:v>18</c:v>
                </c:pt>
                <c:pt idx="309">
                  <c:v>17</c:v>
                </c:pt>
                <c:pt idx="310">
                  <c:v>3</c:v>
                </c:pt>
                <c:pt idx="311">
                  <c:v>0</c:v>
                </c:pt>
                <c:pt idx="312">
                  <c:v>4</c:v>
                </c:pt>
                <c:pt idx="313">
                  <c:v>3</c:v>
                </c:pt>
                <c:pt idx="314">
                  <c:v>2</c:v>
                </c:pt>
                <c:pt idx="315">
                  <c:v>0</c:v>
                </c:pt>
                <c:pt idx="316">
                  <c:v>4</c:v>
                </c:pt>
                <c:pt idx="317">
                  <c:v>30</c:v>
                </c:pt>
                <c:pt idx="318">
                  <c:v>40</c:v>
                </c:pt>
                <c:pt idx="319">
                  <c:v>20</c:v>
                </c:pt>
                <c:pt idx="320">
                  <c:v>20</c:v>
                </c:pt>
                <c:pt idx="321">
                  <c:v>5</c:v>
                </c:pt>
                <c:pt idx="322">
                  <c:v>10</c:v>
                </c:pt>
                <c:pt idx="323">
                  <c:v>30</c:v>
                </c:pt>
                <c:pt idx="324">
                  <c:v>10</c:v>
                </c:pt>
                <c:pt idx="325">
                  <c:v>2</c:v>
                </c:pt>
                <c:pt idx="326">
                  <c:v>5</c:v>
                </c:pt>
                <c:pt idx="327">
                  <c:v>6</c:v>
                </c:pt>
                <c:pt idx="328">
                  <c:v>12</c:v>
                </c:pt>
                <c:pt idx="329">
                  <c:v>3</c:v>
                </c:pt>
                <c:pt idx="330">
                  <c:v>1</c:v>
                </c:pt>
                <c:pt idx="331">
                  <c:v>1</c:v>
                </c:pt>
                <c:pt idx="332">
                  <c:v>250</c:v>
                </c:pt>
                <c:pt idx="333">
                  <c:v>92</c:v>
                </c:pt>
                <c:pt idx="334">
                  <c:v>42</c:v>
                </c:pt>
                <c:pt idx="335">
                  <c:v>36</c:v>
                </c:pt>
                <c:pt idx="336">
                  <c:v>142</c:v>
                </c:pt>
                <c:pt idx="337">
                  <c:v>26</c:v>
                </c:pt>
                <c:pt idx="338">
                  <c:v>16</c:v>
                </c:pt>
                <c:pt idx="339">
                  <c:v>12</c:v>
                </c:pt>
                <c:pt idx="340">
                  <c:v>8</c:v>
                </c:pt>
                <c:pt idx="341">
                  <c:v>7</c:v>
                </c:pt>
                <c:pt idx="342">
                  <c:v>6</c:v>
                </c:pt>
                <c:pt idx="343">
                  <c:v>14</c:v>
                </c:pt>
                <c:pt idx="344">
                  <c:v>43</c:v>
                </c:pt>
                <c:pt idx="345">
                  <c:v>15</c:v>
                </c:pt>
                <c:pt idx="346">
                  <c:v>13</c:v>
                </c:pt>
                <c:pt idx="347">
                  <c:v>13</c:v>
                </c:pt>
                <c:pt idx="348">
                  <c:v>12</c:v>
                </c:pt>
                <c:pt idx="349">
                  <c:v>4</c:v>
                </c:pt>
                <c:pt idx="350">
                  <c:v>0</c:v>
                </c:pt>
                <c:pt idx="351">
                  <c:v>100</c:v>
                </c:pt>
                <c:pt idx="352">
                  <c:v>8</c:v>
                </c:pt>
                <c:pt idx="353">
                  <c:v>120</c:v>
                </c:pt>
                <c:pt idx="354">
                  <c:v>113</c:v>
                </c:pt>
                <c:pt idx="355">
                  <c:v>150</c:v>
                </c:pt>
                <c:pt idx="356">
                  <c:v>93</c:v>
                </c:pt>
                <c:pt idx="357">
                  <c:v>30</c:v>
                </c:pt>
                <c:pt idx="358">
                  <c:v>80</c:v>
                </c:pt>
                <c:pt idx="359">
                  <c:v>128</c:v>
                </c:pt>
                <c:pt idx="360">
                  <c:v>2</c:v>
                </c:pt>
                <c:pt idx="361">
                  <c:v>1</c:v>
                </c:pt>
                <c:pt idx="362">
                  <c:v>4</c:v>
                </c:pt>
                <c:pt idx="363">
                  <c:v>70</c:v>
                </c:pt>
                <c:pt idx="364">
                  <c:v>80</c:v>
                </c:pt>
                <c:pt idx="365">
                  <c:v>8</c:v>
                </c:pt>
                <c:pt idx="366">
                  <c:v>1</c:v>
                </c:pt>
                <c:pt idx="367">
                  <c:v>5</c:v>
                </c:pt>
                <c:pt idx="368">
                  <c:v>2</c:v>
                </c:pt>
                <c:pt idx="369">
                  <c:v>40</c:v>
                </c:pt>
                <c:pt idx="370">
                  <c:v>3</c:v>
                </c:pt>
                <c:pt idx="371">
                  <c:v>4</c:v>
                </c:pt>
                <c:pt idx="372">
                  <c:v>0</c:v>
                </c:pt>
                <c:pt idx="373">
                  <c:v>0</c:v>
                </c:pt>
                <c:pt idx="374">
                  <c:v>0</c:v>
                </c:pt>
                <c:pt idx="375">
                  <c:v>3</c:v>
                </c:pt>
                <c:pt idx="376">
                  <c:v>4</c:v>
                </c:pt>
                <c:pt idx="377">
                  <c:v>10</c:v>
                </c:pt>
                <c:pt idx="378">
                  <c:v>13</c:v>
                </c:pt>
                <c:pt idx="379">
                  <c:v>2</c:v>
                </c:pt>
                <c:pt idx="380">
                  <c:v>9</c:v>
                </c:pt>
                <c:pt idx="381">
                  <c:v>10</c:v>
                </c:pt>
                <c:pt idx="382">
                  <c:v>0</c:v>
                </c:pt>
                <c:pt idx="383">
                  <c:v>110</c:v>
                </c:pt>
                <c:pt idx="384">
                  <c:v>0</c:v>
                </c:pt>
                <c:pt idx="385">
                  <c:v>0</c:v>
                </c:pt>
                <c:pt idx="386">
                  <c:v>0</c:v>
                </c:pt>
                <c:pt idx="387">
                  <c:v>6</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9</c:v>
                </c:pt>
                <c:pt idx="408">
                  <c:v>0</c:v>
                </c:pt>
              </c:numCache>
            </c:numRef>
          </c:val>
          <c:smooth val="0"/>
          <c:extLst>
            <c:ext xmlns:c16="http://schemas.microsoft.com/office/drawing/2014/chart" uri="{C3380CC4-5D6E-409C-BE32-E72D297353CC}">
              <c16:uniqueId val="{00000000-DF5A-5943-B36A-53093C1882C7}"/>
            </c:ext>
          </c:extLst>
        </c:ser>
        <c:ser>
          <c:idx val="1"/>
          <c:order val="1"/>
          <c:tx>
            <c:strRef>
              <c:f>'CR Q12022'!$D$1</c:f>
              <c:strCache>
                <c:ptCount val="1"/>
                <c:pt idx="0">
                  <c:v>Total Notified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'CR Q12022'!$B$2:$B$410</c:f>
              <c:strCache>
                <c:ptCount val="409"/>
                <c:pt idx="0">
                  <c:v>EJA MEMORIAL JOINT HOSPITAL ITIGIDI</c:v>
                </c:pt>
                <c:pt idx="1">
                  <c:v>PHC EDIBA</c:v>
                </c:pt>
                <c:pt idx="2">
                  <c:v>PHC EBOM</c:v>
                </c:pt>
                <c:pt idx="3">
                  <c:v>PHC EGBORENYI</c:v>
                </c:pt>
                <c:pt idx="4">
                  <c:v>PHC EKUREKU</c:v>
                </c:pt>
                <c:pt idx="5">
                  <c:v>PHC EZEKE</c:v>
                </c:pt>
                <c:pt idx="6">
                  <c:v>PHC ADADAMA</c:v>
                </c:pt>
                <c:pt idx="7">
                  <c:v>PHC IMABANA</c:v>
                </c:pt>
                <c:pt idx="8">
                  <c:v>PHC NGARABE</c:v>
                </c:pt>
                <c:pt idx="9">
                  <c:v>PHC ISONG INYANG</c:v>
                </c:pt>
                <c:pt idx="10">
                  <c:v>PHC AFAFANYI</c:v>
                </c:pt>
                <c:pt idx="11">
                  <c:v>PHC USUMUTONG</c:v>
                </c:pt>
                <c:pt idx="12">
                  <c:v>PHC IKPALEBO</c:v>
                </c:pt>
                <c:pt idx="13">
                  <c:v>PHC EBOKWO</c:v>
                </c:pt>
                <c:pt idx="14">
                  <c:v>USSY MEDICAL CENTRE</c:v>
                </c:pt>
                <c:pt idx="15">
                  <c:v>WEGAN MEDICAL MEDICAL CENTRE</c:v>
                </c:pt>
                <c:pt idx="16">
                  <c:v>GENERAL HOSPITAL, AKAMKPA</c:v>
                </c:pt>
                <c:pt idx="17">
                  <c:v>PHC MBOBUE</c:v>
                </c:pt>
                <c:pt idx="18">
                  <c:v>PHC NSAN</c:v>
                </c:pt>
                <c:pt idx="19">
                  <c:v>PHC OLD NETIM</c:v>
                </c:pt>
                <c:pt idx="20">
                  <c:v>PHC ANINGHEJE</c:v>
                </c:pt>
                <c:pt idx="21">
                  <c:v>H/P EKANG</c:v>
                </c:pt>
                <c:pt idx="22">
                  <c:v>H/P AKWAIBAMI</c:v>
                </c:pt>
                <c:pt idx="23">
                  <c:v>H/C IWURU CENTRAL</c:v>
                </c:pt>
                <c:pt idx="24">
                  <c:v>H/C OWAI</c:v>
                </c:pt>
                <c:pt idx="25">
                  <c:v>H/C IKO ESAI</c:v>
                </c:pt>
                <c:pt idx="26">
                  <c:v>MA EFFA</c:v>
                </c:pt>
                <c:pt idx="27">
                  <c:v>H/P EKURI</c:v>
                </c:pt>
                <c:pt idx="28">
                  <c:v>H/C EFUMKPA</c:v>
                </c:pt>
                <c:pt idx="29">
                  <c:v>PHC IKO EKPEREM</c:v>
                </c:pt>
                <c:pt idx="30">
                  <c:v>PHC OJOR</c:v>
                </c:pt>
                <c:pt idx="31">
                  <c:v>PHC UYANGHA</c:v>
                </c:pt>
                <c:pt idx="32">
                  <c:v>NFAMOSING</c:v>
                </c:pt>
                <c:pt idx="33">
                  <c:v>PHC EKONG ANAKU</c:v>
                </c:pt>
                <c:pt idx="34">
                  <c:v>COTTAGE HOSPITAL OBAN</c:v>
                </c:pt>
                <c:pt idx="35">
                  <c:v>PHC NEW EKURI</c:v>
                </c:pt>
                <c:pt idx="36">
                  <c:v>PHC AKO</c:v>
                </c:pt>
                <c:pt idx="37">
                  <c:v>PHC UBUNG</c:v>
                </c:pt>
                <c:pt idx="38">
                  <c:v>PHC AWI</c:v>
                </c:pt>
                <c:pt idx="39">
                  <c:v>PHC OKOMABRAYA</c:v>
                </c:pt>
                <c:pt idx="40">
                  <c:v>PHC OBAN</c:v>
                </c:pt>
                <c:pt idx="41">
                  <c:v>PHC OSOMBA</c:v>
                </c:pt>
                <c:pt idx="42">
                  <c:v>PHC MBARAKOM</c:v>
                </c:pt>
                <c:pt idx="43">
                  <c:v>H/P OBEREKU</c:v>
                </c:pt>
                <c:pt idx="44">
                  <c:v>PHC IKOT OFFIONG AMBAI</c:v>
                </c:pt>
                <c:pt idx="45">
                  <c:v>ST JOSEPH HOSPITAL, IKOT ENE </c:v>
                </c:pt>
                <c:pt idx="46">
                  <c:v>PHC IKOT NAKANDA</c:v>
                </c:pt>
                <c:pt idx="47">
                  <c:v>PHC IKOT EDEM ODO</c:v>
                </c:pt>
                <c:pt idx="48">
                  <c:v>HEALTH CENTRE IDEBE</c:v>
                </c:pt>
                <c:pt idx="49">
                  <c:v>PHC IFIANG KING DUKE</c:v>
                </c:pt>
                <c:pt idx="50">
                  <c:v>HEALTH CENTRE IKOT OTU ABASI</c:v>
                </c:pt>
                <c:pt idx="51">
                  <c:v>PHC IDUNDU</c:v>
                </c:pt>
                <c:pt idx="52">
                  <c:v>HEALTH CENTRE AKAN NSOKO</c:v>
                </c:pt>
                <c:pt idx="53">
                  <c:v>HEALTH CENTRE ASABANKA</c:v>
                </c:pt>
                <c:pt idx="54">
                  <c:v>PHC AKWA IKOT EFFANGHA</c:v>
                </c:pt>
                <c:pt idx="55">
                  <c:v>PHC IKOT UBA</c:v>
                </c:pt>
                <c:pt idx="56">
                  <c:v>HEALTH POST IKOT EDEM NDARAKE</c:v>
                </c:pt>
                <c:pt idx="57">
                  <c:v>HEALTH CENTRE IKOT OKON IDEM</c:v>
                </c:pt>
                <c:pt idx="58">
                  <c:v>PHC ESUK EKPO EYO</c:v>
                </c:pt>
                <c:pt idx="59">
                  <c:v>PHC IKPO EKPO</c:v>
                </c:pt>
                <c:pt idx="60">
                  <c:v>PHC IKOT AFFIONG ANYE</c:v>
                </c:pt>
                <c:pt idx="61">
                  <c:v>PHC IKANG</c:v>
                </c:pt>
                <c:pt idx="62">
                  <c:v>PHC ESIGIDI</c:v>
                </c:pt>
                <c:pt idx="63">
                  <c:v>PHC ABAKPA</c:v>
                </c:pt>
                <c:pt idx="64">
                  <c:v>PHC IFIANG</c:v>
                </c:pt>
                <c:pt idx="65">
                  <c:v>H/C NSIDUNG</c:v>
                </c:pt>
                <c:pt idx="66">
                  <c:v>H/C ESUK ANANSA</c:v>
                </c:pt>
                <c:pt idx="67">
                  <c:v>H/C IFIANG NSUNG</c:v>
                </c:pt>
                <c:pt idx="68">
                  <c:v>PHC ENE ABASI</c:v>
                </c:pt>
                <c:pt idx="69">
                  <c:v>PHC NSIDUNG </c:v>
                </c:pt>
                <c:pt idx="70">
                  <c:v>IFIANG OYONG</c:v>
                </c:pt>
                <c:pt idx="71">
                  <c:v>ADIBE MEDICAL CENTRE</c:v>
                </c:pt>
                <c:pt idx="72">
                  <c:v>OWOCHE MEDICAL CENTRE</c:v>
                </c:pt>
                <c:pt idx="73">
                  <c:v>OGBENNE GRACE MEDICAL CENTRE</c:v>
                </c:pt>
                <c:pt idx="74">
                  <c:v>TRUTH IS LIFE MEDICAL CENTRE</c:v>
                </c:pt>
                <c:pt idx="75">
                  <c:v>PHC ABUOCHICHE</c:v>
                </c:pt>
                <c:pt idx="76">
                  <c:v>PHC BETEM</c:v>
                </c:pt>
                <c:pt idx="77">
                  <c:v>PHC IBIRRAGIDI</c:v>
                </c:pt>
                <c:pt idx="78">
                  <c:v>PHC GARKEM</c:v>
                </c:pt>
                <c:pt idx="79">
                  <c:v>PHC IDIGWE</c:v>
                </c:pt>
                <c:pt idx="80">
                  <c:v>PHC IJIBOR ATSIBE</c:v>
                </c:pt>
                <c:pt idx="81">
                  <c:v>PHC OCHAGBE</c:v>
                </c:pt>
                <c:pt idx="82">
                  <c:v>PHC OKPECHE</c:v>
                </c:pt>
                <c:pt idx="83">
                  <c:v>PHC NYANYA</c:v>
                </c:pt>
                <c:pt idx="84">
                  <c:v>PHC UGBORO</c:v>
                </c:pt>
                <c:pt idx="85">
                  <c:v>PHC UKPAH</c:v>
                </c:pt>
                <c:pt idx="86">
                  <c:v>PHC UTUKWE</c:v>
                </c:pt>
                <c:pt idx="87">
                  <c:v>PHC BEWO</c:v>
                </c:pt>
                <c:pt idx="88">
                  <c:v>PHC AGIGA</c:v>
                </c:pt>
                <c:pt idx="89">
                  <c:v>PHC AKPAKPA</c:v>
                </c:pt>
                <c:pt idx="90">
                  <c:v>GENERAL HOSPITAL, BEKWARA</c:v>
                </c:pt>
                <c:pt idx="91">
                  <c:v>PHC UGBADA</c:v>
                </c:pt>
                <c:pt idx="92">
                  <c:v>COTTAGE HOSPITAL AKPET CENTRAL</c:v>
                </c:pt>
                <c:pt idx="93">
                  <c:v>PHC BIAKPAN</c:v>
                </c:pt>
                <c:pt idx="94">
                  <c:v>PHC IKOT OKPORA</c:v>
                </c:pt>
                <c:pt idx="95">
                  <c:v>PHC ADIM</c:v>
                </c:pt>
                <c:pt idx="96">
                  <c:v>PRISONS FARM ADIM</c:v>
                </c:pt>
                <c:pt idx="97">
                  <c:v>PHC URUGBAM</c:v>
                </c:pt>
                <c:pt idx="98">
                  <c:v>PHC ABINI</c:v>
                </c:pt>
                <c:pt idx="99">
                  <c:v>PHC IWURU</c:v>
                </c:pt>
                <c:pt idx="100">
                  <c:v>PHC IJOMABAYONG</c:v>
                </c:pt>
                <c:pt idx="101">
                  <c:v>PIONIAR SPECIALIST CLINIC</c:v>
                </c:pt>
                <c:pt idx="102">
                  <c:v>AYA MEDICAL</c:v>
                </c:pt>
                <c:pt idx="103">
                  <c:v>PHC BETEM</c:v>
                </c:pt>
                <c:pt idx="104">
                  <c:v>PHC IKUN</c:v>
                </c:pt>
                <c:pt idx="105">
                  <c:v>PHC UMON ISLAND</c:v>
                </c:pt>
                <c:pt idx="106">
                  <c:v>PHC OKURIKE</c:v>
                </c:pt>
                <c:pt idx="107">
                  <c:v>PHC ABAWAM</c:v>
                </c:pt>
                <c:pt idx="108">
                  <c:v>JOEDY MMEDICAL CENTRE</c:v>
                </c:pt>
                <c:pt idx="109">
                  <c:v>DR OMEGA AGBOR CLINIC</c:v>
                </c:pt>
                <c:pt idx="110">
                  <c:v>SOLUTION F CLINIC, OKUNDI</c:v>
                </c:pt>
                <c:pt idx="111">
                  <c:v>CENTRAL CLINIC, ISOBENDEGHE</c:v>
                </c:pt>
                <c:pt idx="112">
                  <c:v>DR FRANK CLINIC BANKPO</c:v>
                </c:pt>
                <c:pt idx="113">
                  <c:v>FIRST FOUNDATION OKWABANG</c:v>
                </c:pt>
                <c:pt idx="114">
                  <c:v>BLESSED TANSI WULA</c:v>
                </c:pt>
                <c:pt idx="115">
                  <c:v>PHC KAKWAGOM IRRUAN</c:v>
                </c:pt>
                <c:pt idx="116">
                  <c:v>PHC AGBOR OSOKOM 1</c:v>
                </c:pt>
                <c:pt idx="117">
                  <c:v>COMP HEALTH CENTRE OKUNDI</c:v>
                </c:pt>
                <c:pt idx="118">
                  <c:v>PHC BANSAN</c:v>
                </c:pt>
                <c:pt idx="119">
                  <c:v>PHC ISOBENDEGHE</c:v>
                </c:pt>
                <c:pt idx="120">
                  <c:v>MPHC NSODOP</c:v>
                </c:pt>
                <c:pt idx="121">
                  <c:v>MCH ENYI BOJE</c:v>
                </c:pt>
                <c:pt idx="122">
                  <c:v>PHC OKUBUSHUYU</c:v>
                </c:pt>
                <c:pt idx="123">
                  <c:v>PHC BUNYUA IRRUAN</c:v>
                </c:pt>
                <c:pt idx="124">
                  <c:v>PHC EBAM BORUM</c:v>
                </c:pt>
                <c:pt idx="125">
                  <c:v>PHC ORUGHE BAWOP</c:v>
                </c:pt>
                <c:pt idx="126">
                  <c:v>PHC OKUBUCHI IRRUAN</c:v>
                </c:pt>
                <c:pt idx="127">
                  <c:v>PHC KAYANG 1</c:v>
                </c:pt>
                <c:pt idx="128">
                  <c:v>PHC OLOM</c:v>
                </c:pt>
                <c:pt idx="129">
                  <c:v>PHC NJUO BANO</c:v>
                </c:pt>
                <c:pt idx="130">
                  <c:v>PHC NKIM OSOKOM</c:v>
                </c:pt>
                <c:pt idx="131">
                  <c:v>PHC ESEKWE IRRUAN</c:v>
                </c:pt>
                <c:pt idx="132">
                  <c:v>DIVINE GRACE CLINIC</c:v>
                </c:pt>
                <c:pt idx="133">
                  <c:v>VICTORIA MEDICAL CENTRE</c:v>
                </c:pt>
                <c:pt idx="134">
                  <c:v>APEX MEDICAL CENTRE</c:v>
                </c:pt>
                <c:pt idx="135">
                  <c:v>CITY CLINIC</c:v>
                </c:pt>
                <c:pt idx="136">
                  <c:v>MEVOM MEDICAL CENTRE</c:v>
                </c:pt>
                <c:pt idx="137">
                  <c:v>FAITH FOUNDATION M/C</c:v>
                </c:pt>
                <c:pt idx="138">
                  <c:v>IMMANUEL INFIRMARY M/C</c:v>
                </c:pt>
                <c:pt idx="139">
                  <c:v>BAKOR MEDICAL CENTRE</c:v>
                </c:pt>
                <c:pt idx="140">
                  <c:v>HILLTOP FOUNDATION CLINIC</c:v>
                </c:pt>
                <c:pt idx="141">
                  <c:v>ARUBA SC</c:v>
                </c:pt>
                <c:pt idx="142">
                  <c:v>TESTIMONY CLINIC</c:v>
                </c:pt>
                <c:pt idx="143">
                  <c:v>JOEMEDE</c:v>
                </c:pt>
                <c:pt idx="144">
                  <c:v>ELYON FOUNDATION MEDICAL</c:v>
                </c:pt>
                <c:pt idx="145">
                  <c:v>EFKAM CLINIC</c:v>
                </c:pt>
                <c:pt idx="146">
                  <c:v>MARY MOTHER OF MERCY</c:v>
                </c:pt>
                <c:pt idx="147">
                  <c:v>VICTORIA ITAM M/C</c:v>
                </c:pt>
                <c:pt idx="148">
                  <c:v>PEOPLE SPECIALIST CLINIC</c:v>
                </c:pt>
                <c:pt idx="149">
                  <c:v>MISSION HILL CLINIC</c:v>
                </c:pt>
                <c:pt idx="150">
                  <c:v>PRESTINE CRSTAL M/C</c:v>
                </c:pt>
                <c:pt idx="151">
                  <c:v>AMAZING GRACE SPE. HOSP</c:v>
                </c:pt>
                <c:pt idx="152">
                  <c:v>AMANDA CLINIC</c:v>
                </c:pt>
                <c:pt idx="153">
                  <c:v>PHC EDIBA</c:v>
                </c:pt>
                <c:pt idx="154">
                  <c:v>PHC EDIM OTOP</c:v>
                </c:pt>
                <c:pt idx="155">
                  <c:v>PHC IKOT EFFANGHA</c:v>
                </c:pt>
                <c:pt idx="156">
                  <c:v>TBL MOOR ROAD</c:v>
                </c:pt>
                <c:pt idx="157">
                  <c:v>POLICE CLINIC</c:v>
                </c:pt>
                <c:pt idx="158">
                  <c:v>NIGERIA NAVY HOSPITAL, CALABAR</c:v>
                </c:pt>
                <c:pt idx="159">
                  <c:v>PHC IKOT ANSA</c:v>
                </c:pt>
                <c:pt idx="160">
                  <c:v>UNICAL MEDICAL CENTRE</c:v>
                </c:pt>
                <c:pt idx="161">
                  <c:v>PHC BIG QUA</c:v>
                </c:pt>
                <c:pt idx="162">
                  <c:v>PHC IKOT OMIN</c:v>
                </c:pt>
                <c:pt idx="163">
                  <c:v>PHC IKOT EFFANGHA </c:v>
                </c:pt>
                <c:pt idx="164">
                  <c:v>PHC NYAGASANG</c:v>
                </c:pt>
                <c:pt idx="165">
                  <c:v>PHC IKOT EKPO</c:v>
                </c:pt>
                <c:pt idx="166">
                  <c:v>H/C IKOT ENEOBONG</c:v>
                </c:pt>
                <c:pt idx="167">
                  <c:v>146 Batallion</c:v>
                </c:pt>
                <c:pt idx="168">
                  <c:v>AIRFORCE MEDICAL CENTRE</c:v>
                </c:pt>
                <c:pt idx="169">
                  <c:v>PHC AKIM</c:v>
                </c:pt>
                <c:pt idx="170">
                  <c:v>DIAMOND HH/C</c:v>
                </c:pt>
                <c:pt idx="171">
                  <c:v>13 BDE</c:v>
                </c:pt>
                <c:pt idx="172">
                  <c:v>PHC IKOT EKPO OKON</c:v>
                </c:pt>
                <c:pt idx="173">
                  <c:v>MOBILE CLINIC</c:v>
                </c:pt>
                <c:pt idx="174">
                  <c:v>H/C KASSUK</c:v>
                </c:pt>
                <c:pt idx="175">
                  <c:v>H/C EKABO</c:v>
                </c:pt>
                <c:pt idx="176">
                  <c:v>H/P NASARAWA</c:v>
                </c:pt>
                <c:pt idx="177">
                  <c:v>H/P ATEKONG</c:v>
                </c:pt>
                <c:pt idx="178">
                  <c:v>H/P LEMNA</c:v>
                </c:pt>
                <c:pt idx="179">
                  <c:v>PHC IKOT ENIMA</c:v>
                </c:pt>
                <c:pt idx="180">
                  <c:v>H/P BOROW PIT</c:v>
                </c:pt>
                <c:pt idx="181">
                  <c:v>H/P ESUK UTAN</c:v>
                </c:pt>
                <c:pt idx="182">
                  <c:v>MENSANA MEDICAL CENTRE</c:v>
                </c:pt>
                <c:pt idx="183">
                  <c:v>EPHRAIAM MEDICAL CENTRE</c:v>
                </c:pt>
                <c:pt idx="184">
                  <c:v>DR OFFIONG MEDICAL CENTRE</c:v>
                </c:pt>
                <c:pt idx="185">
                  <c:v>IKPEME MEDICAL CENTRE</c:v>
                </c:pt>
                <c:pt idx="186">
                  <c:v>MT. ZION MEDICAL CENTRE</c:v>
                </c:pt>
                <c:pt idx="187">
                  <c:v>RUANDAH WELLNESS</c:v>
                </c:pt>
                <c:pt idx="188">
                  <c:v>OMS MEDICAL CENTRE</c:v>
                </c:pt>
                <c:pt idx="189">
                  <c:v>PEACE MEDICAL CENTRE</c:v>
                </c:pt>
                <c:pt idx="190">
                  <c:v>MAMBO MEDICAL CENTRE</c:v>
                </c:pt>
                <c:pt idx="191">
                  <c:v>O&amp;1 MEDICAL CENTRE</c:v>
                </c:pt>
                <c:pt idx="192">
                  <c:v>PRUDENCE MEDICAL CENTRE</c:v>
                </c:pt>
                <c:pt idx="193">
                  <c:v>GOLDIE MEDICAL CENTRE</c:v>
                </c:pt>
                <c:pt idx="194">
                  <c:v>HERITAGE SPECIALIST</c:v>
                </c:pt>
                <c:pt idx="195">
                  <c:v>EVANGEL MEDICAL CENTRE</c:v>
                </c:pt>
                <c:pt idx="196">
                  <c:v>PANTHFINDER MEDICAL CENTRE</c:v>
                </c:pt>
                <c:pt idx="197">
                  <c:v>DR. LAWRENCE HENSHAW MEM HOSP</c:v>
                </c:pt>
                <c:pt idx="198">
                  <c:v>UCTH</c:v>
                </c:pt>
                <c:pt idx="199">
                  <c:v>GENERAL HOSPITAL CALABAR</c:v>
                </c:pt>
                <c:pt idx="200">
                  <c:v>PHC ANATIGHA</c:v>
                </c:pt>
                <c:pt idx="201">
                  <c:v>PHC EKPO ABASI</c:v>
                </c:pt>
                <c:pt idx="202">
                  <c:v>PHC ANDERSON</c:v>
                </c:pt>
                <c:pt idx="203">
                  <c:v>PHC HENSHAW TOWN</c:v>
                </c:pt>
                <c:pt idx="204">
                  <c:v>PHC AKANI ESUK OROK</c:v>
                </c:pt>
                <c:pt idx="205">
                  <c:v>NYSC</c:v>
                </c:pt>
                <c:pt idx="206">
                  <c:v>PHC EYAMBA</c:v>
                </c:pt>
                <c:pt idx="207">
                  <c:v>H/P BEECROFF</c:v>
                </c:pt>
                <c:pt idx="208">
                  <c:v>H/P BOGOBRI</c:v>
                </c:pt>
                <c:pt idx="209">
                  <c:v>PHC ESIEREBOM</c:v>
                </c:pt>
                <c:pt idx="210">
                  <c:v>PHC UWANSE</c:v>
                </c:pt>
                <c:pt idx="211">
                  <c:v>SUSSAN CLINIC</c:v>
                </c:pt>
                <c:pt idx="212">
                  <c:v>JORDON CLINIC</c:v>
                </c:pt>
                <c:pt idx="213">
                  <c:v>PHC ABIA</c:v>
                </c:pt>
                <c:pt idx="214">
                  <c:v>PHC AGBORKIM</c:v>
                </c:pt>
                <c:pt idx="215">
                  <c:v>PHC ABIJANG</c:v>
                </c:pt>
                <c:pt idx="216">
                  <c:v>PHC BENDEGHE</c:v>
                </c:pt>
                <c:pt idx="217">
                  <c:v>MPHC EFFRAYA</c:v>
                </c:pt>
                <c:pt idx="218">
                  <c:v>PHC ETOMI</c:v>
                </c:pt>
                <c:pt idx="219">
                  <c:v>PHC ITAKA</c:v>
                </c:pt>
                <c:pt idx="220">
                  <c:v>PHC MKPOT</c:v>
                </c:pt>
                <c:pt idx="221">
                  <c:v>PHC NSOFANG</c:v>
                </c:pt>
                <c:pt idx="222">
                  <c:v>H/P ETEYANG</c:v>
                </c:pt>
                <c:pt idx="223">
                  <c:v>H/P EKUNGATAI</c:v>
                </c:pt>
                <c:pt idx="224">
                  <c:v>H/P MFUM</c:v>
                </c:pt>
                <c:pt idx="225">
                  <c:v>H/P TITOR</c:v>
                </c:pt>
                <c:pt idx="226">
                  <c:v>H/P ETEKOKAGARA</c:v>
                </c:pt>
                <c:pt idx="227">
                  <c:v>H/P BIKPARE</c:v>
                </c:pt>
                <c:pt idx="228">
                  <c:v>H/P BIJAH</c:v>
                </c:pt>
                <c:pt idx="229">
                  <c:v>H/P ETEK ATI</c:v>
                </c:pt>
                <c:pt idx="230">
                  <c:v>H/P CARABOAT</c:v>
                </c:pt>
                <c:pt idx="231">
                  <c:v>H/P AREH</c:v>
                </c:pt>
                <c:pt idx="232">
                  <c:v>H/P ARARIM</c:v>
                </c:pt>
                <c:pt idx="233">
                  <c:v>H/C ETARA</c:v>
                </c:pt>
                <c:pt idx="234">
                  <c:v>H/P EKIEM</c:v>
                </c:pt>
                <c:pt idx="235">
                  <c:v>HFCH, IKOM</c:v>
                </c:pt>
                <c:pt idx="236">
                  <c:v>KUSAKI HOSPITAL</c:v>
                </c:pt>
                <c:pt idx="237">
                  <c:v>CSH IKOM</c:v>
                </c:pt>
                <c:pt idx="238">
                  <c:v>GIKO HOSP</c:v>
                </c:pt>
                <c:pt idx="239">
                  <c:v>ITEGRITY HOSPITAL</c:v>
                </c:pt>
                <c:pt idx="240">
                  <c:v>BAKOR MEDICAL CENTRE</c:v>
                </c:pt>
                <c:pt idx="241">
                  <c:v>EYO MEDICAL HOSPITAL</c:v>
                </c:pt>
                <c:pt idx="242">
                  <c:v>AWUKAM MEDICAL HOSPITAL</c:v>
                </c:pt>
                <c:pt idx="243">
                  <c:v>MELROSE MEDICAL HOSPITAL</c:v>
                </c:pt>
                <c:pt idx="244">
                  <c:v>PHC OKUNI</c:v>
                </c:pt>
                <c:pt idx="245">
                  <c:v>PHC AKPARABONG</c:v>
                </c:pt>
                <c:pt idx="246">
                  <c:v>CHC IKOM</c:v>
                </c:pt>
                <c:pt idx="247">
                  <c:v>PHC EMANGHAGBE</c:v>
                </c:pt>
                <c:pt idx="248">
                  <c:v>PHC NKARASI</c:v>
                </c:pt>
                <c:pt idx="249">
                  <c:v>PHC ADIGINKPO</c:v>
                </c:pt>
                <c:pt idx="250">
                  <c:v>PHC ALESI</c:v>
                </c:pt>
                <c:pt idx="251">
                  <c:v>PHC EKPOKPA</c:v>
                </c:pt>
                <c:pt idx="252">
                  <c:v>IKOM PRISONS</c:v>
                </c:pt>
                <c:pt idx="253">
                  <c:v>PHC EDOR</c:v>
                </c:pt>
                <c:pt idx="254">
                  <c:v>AFI BARRACKS</c:v>
                </c:pt>
                <c:pt idx="255">
                  <c:v>PHC NDE</c:v>
                </c:pt>
                <c:pt idx="256">
                  <c:v>ENE MEDICAL CENTRE</c:v>
                </c:pt>
                <c:pt idx="257">
                  <c:v>DESTINY CLINIC</c:v>
                </c:pt>
                <c:pt idx="258">
                  <c:v>NKST CLINIC</c:v>
                </c:pt>
                <c:pt idx="259">
                  <c:v>GENERAL HOSPITAL SANKWARALA</c:v>
                </c:pt>
                <c:pt idx="260">
                  <c:v>PHC UTANGA</c:v>
                </c:pt>
                <c:pt idx="261">
                  <c:v>PHC BELINGE</c:v>
                </c:pt>
                <c:pt idx="262">
                  <c:v>H/P BUSI 3</c:v>
                </c:pt>
                <c:pt idx="263">
                  <c:v>BUSI 2 </c:v>
                </c:pt>
                <c:pt idx="264">
                  <c:v>PHC BEBI 4</c:v>
                </c:pt>
                <c:pt idx="265">
                  <c:v>PHC SHEKPECHE</c:v>
                </c:pt>
                <c:pt idx="266">
                  <c:v>PHC BAYAYAM</c:v>
                </c:pt>
                <c:pt idx="267">
                  <c:v>PHC BAYATU</c:v>
                </c:pt>
                <c:pt idx="268">
                  <c:v>PHC KAKWALAKA</c:v>
                </c:pt>
                <c:pt idx="269">
                  <c:v>PHC OMALE</c:v>
                </c:pt>
                <c:pt idx="270">
                  <c:v>PHC ASHORKI MEPIC</c:v>
                </c:pt>
                <c:pt idx="271">
                  <c:v>CHC SANKWALA</c:v>
                </c:pt>
                <c:pt idx="272">
                  <c:v>DR EYABA MEDICAL CENTRE</c:v>
                </c:pt>
                <c:pt idx="273">
                  <c:v>PRESBYTERIAN TBL HOSPITAL MBEMBE</c:v>
                </c:pt>
                <c:pt idx="274">
                  <c:v>EKANA MEDICAL CENTRE</c:v>
                </c:pt>
                <c:pt idx="275">
                  <c:v>CENTRE POINT MEDICAL CENTRE</c:v>
                </c:pt>
                <c:pt idx="276">
                  <c:v>GENERAL HOSPITAL, OBUBRA</c:v>
                </c:pt>
                <c:pt idx="277">
                  <c:v>PHC EDONDO</c:v>
                </c:pt>
                <c:pt idx="278">
                  <c:v>PHC OCHON</c:v>
                </c:pt>
                <c:pt idx="279">
                  <c:v>PHC OFUMBOGHA</c:v>
                </c:pt>
                <c:pt idx="280">
                  <c:v>PHC OFODUA</c:v>
                </c:pt>
                <c:pt idx="281">
                  <c:v>PHC IYAMOYONG</c:v>
                </c:pt>
                <c:pt idx="282">
                  <c:v>PHC OYENOPON</c:v>
                </c:pt>
                <c:pt idx="283">
                  <c:v>PHC ODERIGA</c:v>
                </c:pt>
                <c:pt idx="284">
                  <c:v>PHAC OYADAMA</c:v>
                </c:pt>
                <c:pt idx="285">
                  <c:v>PHC AHAHA</c:v>
                </c:pt>
                <c:pt idx="286">
                  <c:v>PHC IYAMITET</c:v>
                </c:pt>
                <c:pt idx="287">
                  <c:v>PHC OGURUDE</c:v>
                </c:pt>
                <c:pt idx="288">
                  <c:v>PHC OBUBRA VILLA</c:v>
                </c:pt>
                <c:pt idx="289">
                  <c:v>NIG. CORRECTION SERVICE, OBUBRA</c:v>
                </c:pt>
                <c:pt idx="290">
                  <c:v>0PHC NKUM</c:v>
                </c:pt>
                <c:pt idx="291">
                  <c:v>PHC ABABENE</c:v>
                </c:pt>
                <c:pt idx="292">
                  <c:v>OBUDU CLINIC</c:v>
                </c:pt>
                <c:pt idx="293">
                  <c:v>SECRET HEART CATHOLIC HOSPITAL</c:v>
                </c:pt>
                <c:pt idx="294">
                  <c:v>PHC OBUDU URBAN</c:v>
                </c:pt>
                <c:pt idx="295">
                  <c:v>PHC UKPENYE ABUJA</c:v>
                </c:pt>
                <c:pt idx="296">
                  <c:v>PHC UKTUKWANG</c:v>
                </c:pt>
                <c:pt idx="297">
                  <c:v>PHC UKPADA</c:v>
                </c:pt>
                <c:pt idx="298">
                  <c:v>MPHC UKWUTIA</c:v>
                </c:pt>
                <c:pt idx="299">
                  <c:v>H/P MGBENE</c:v>
                </c:pt>
                <c:pt idx="300">
                  <c:v>PHC ALEGE</c:v>
                </c:pt>
                <c:pt idx="301">
                  <c:v>PHC OKWAROGUNG</c:v>
                </c:pt>
                <c:pt idx="302">
                  <c:v>H/P ARARU</c:v>
                </c:pt>
                <c:pt idx="303">
                  <c:v>PHC OKURISING</c:v>
                </c:pt>
                <c:pt idx="304">
                  <c:v>MPHC OFUMBE</c:v>
                </c:pt>
                <c:pt idx="305">
                  <c:v>PHC UKPE</c:v>
                </c:pt>
                <c:pt idx="306">
                  <c:v>PHC IBONG</c:v>
                </c:pt>
                <c:pt idx="307">
                  <c:v>H/P KUTIANG 1</c:v>
                </c:pt>
                <c:pt idx="308">
                  <c:v>PHC OHONG</c:v>
                </c:pt>
                <c:pt idx="309">
                  <c:v>PHC BEBUABIE</c:v>
                </c:pt>
                <c:pt idx="310">
                  <c:v>PHC UKWEL OBUDU</c:v>
                </c:pt>
                <c:pt idx="311">
                  <c:v>H/P RANCH ROAD</c:v>
                </c:pt>
                <c:pt idx="312">
                  <c:v>H/P BEBUOBONG</c:v>
                </c:pt>
                <c:pt idx="313">
                  <c:v>PHC OKAMBI</c:v>
                </c:pt>
                <c:pt idx="314">
                  <c:v>NIGERIA CORRECTION SERVICE, OBUDU</c:v>
                </c:pt>
                <c:pt idx="315">
                  <c:v>GENERAL HOSPITAL OBUDU</c:v>
                </c:pt>
                <c:pt idx="316">
                  <c:v>PHC OKORDEM </c:v>
                </c:pt>
                <c:pt idx="317">
                  <c:v>CHC IKOT EFFIONG OTOP, OKOYONG</c:v>
                </c:pt>
                <c:pt idx="318">
                  <c:v>PHC ODUKPANI QUA</c:v>
                </c:pt>
                <c:pt idx="319">
                  <c:v>PHC OKURIKANG OKOYONG</c:v>
                </c:pt>
                <c:pt idx="320">
                  <c:v>PHC USUNG ESUK</c:v>
                </c:pt>
                <c:pt idx="321">
                  <c:v>PHC AKPAP OKOYONG</c:v>
                </c:pt>
                <c:pt idx="322">
                  <c:v>PHC IKONETO</c:v>
                </c:pt>
                <c:pt idx="323">
                  <c:v>PHC URUA ETAK UYO</c:v>
                </c:pt>
                <c:pt idx="324">
                  <c:v>PHC ADIABO OKURIKANG</c:v>
                </c:pt>
                <c:pt idx="325">
                  <c:v>PHC OBOMITIAT</c:v>
                </c:pt>
                <c:pt idx="326">
                  <c:v>PHC AKIM-AKIM</c:v>
                </c:pt>
                <c:pt idx="327">
                  <c:v>PHC ATAN ONOYOM</c:v>
                </c:pt>
                <c:pt idx="328">
                  <c:v>H/P IKOT EFFIOM</c:v>
                </c:pt>
                <c:pt idx="329">
                  <c:v>PHC ONIMENKIONG</c:v>
                </c:pt>
                <c:pt idx="330">
                  <c:v>GENERAL HOSPITAL UKEM</c:v>
                </c:pt>
                <c:pt idx="331">
                  <c:v>PHC CREEK TOWN 1</c:v>
                </c:pt>
                <c:pt idx="332">
                  <c:v>ST BENEDICT HOSPITAL MONIAYA</c:v>
                </c:pt>
                <c:pt idx="333">
                  <c:v>SANTA MARIA</c:v>
                </c:pt>
                <c:pt idx="334">
                  <c:v>LUSANA MEDICAL CENTRE</c:v>
                </c:pt>
                <c:pt idx="335">
                  <c:v>SUMMA PATRICK MEDICAL CENTRE</c:v>
                </c:pt>
                <c:pt idx="336">
                  <c:v>GENERAL HOSPITAL CALABAR</c:v>
                </c:pt>
                <c:pt idx="337">
                  <c:v>H/C UKENDE</c:v>
                </c:pt>
                <c:pt idx="338">
                  <c:v>PHC BANSAN</c:v>
                </c:pt>
                <c:pt idx="339">
                  <c:v>PHC OGBOJA</c:v>
                </c:pt>
                <c:pt idx="340">
                  <c:v>PHC OJERIM</c:v>
                </c:pt>
                <c:pt idx="341">
                  <c:v>HP OCHORO</c:v>
                </c:pt>
                <c:pt idx="342">
                  <c:v>H/P MBOK</c:v>
                </c:pt>
                <c:pt idx="343">
                  <c:v>MCH NDOK</c:v>
                </c:pt>
                <c:pt idx="344">
                  <c:v>H/C ADOGOM</c:v>
                </c:pt>
                <c:pt idx="345">
                  <c:v>H/P ISHIBORI</c:v>
                </c:pt>
                <c:pt idx="346">
                  <c:v>MPHC IGEDOR</c:v>
                </c:pt>
                <c:pt idx="347">
                  <c:v>H/C ODAJE</c:v>
                </c:pt>
                <c:pt idx="348">
                  <c:v>MPHC IDUM</c:v>
                </c:pt>
                <c:pt idx="349">
                  <c:v>H/P ATINGITEK</c:v>
                </c:pt>
                <c:pt idx="350">
                  <c:v>NIGERIA CORRECTION SERVICE</c:v>
                </c:pt>
                <c:pt idx="351">
                  <c:v>ANGEL CLINIC, UGEP</c:v>
                </c:pt>
                <c:pt idx="352">
                  <c:v>ADERELE MEDICAL CENTRE</c:v>
                </c:pt>
                <c:pt idx="353">
                  <c:v>FAME CLINIC</c:v>
                </c:pt>
                <c:pt idx="354">
                  <c:v>UBI CONSULT</c:v>
                </c:pt>
                <c:pt idx="355">
                  <c:v>DANEX MEDICAL CENTRE</c:v>
                </c:pt>
                <c:pt idx="356">
                  <c:v>ANSOR CLINIC</c:v>
                </c:pt>
                <c:pt idx="357">
                  <c:v>DR EGOZI MEDICAL CENTRE</c:v>
                </c:pt>
                <c:pt idx="358">
                  <c:v>SIMBA MEDICAL CENTRE</c:v>
                </c:pt>
                <c:pt idx="359">
                  <c:v>GENERAL HOSPITAL UGEP</c:v>
                </c:pt>
                <c:pt idx="360">
                  <c:v>PHC UGEP</c:v>
                </c:pt>
                <c:pt idx="361">
                  <c:v>PHC EKORI</c:v>
                </c:pt>
                <c:pt idx="362">
                  <c:v>PHC IDOMI</c:v>
                </c:pt>
                <c:pt idx="363">
                  <c:v>PHC YENON</c:v>
                </c:pt>
                <c:pt idx="364">
                  <c:v>PHC KETABEBE</c:v>
                </c:pt>
                <c:pt idx="365">
                  <c:v>PHC IJIMAN</c:v>
                </c:pt>
                <c:pt idx="366">
                  <c:v>PHC NTANKPO</c:v>
                </c:pt>
                <c:pt idx="367">
                  <c:v>H/P IJIMAN</c:v>
                </c:pt>
                <c:pt idx="368">
                  <c:v>H/P USENE</c:v>
                </c:pt>
                <c:pt idx="369">
                  <c:v>H/P LEBOKOM</c:v>
                </c:pt>
                <c:pt idx="370">
                  <c:v>PHC AJERE</c:v>
                </c:pt>
                <c:pt idx="371">
                  <c:v>PHC EKPENTI</c:v>
                </c:pt>
                <c:pt idx="372">
                  <c:v>PHC NTAN</c:v>
                </c:pt>
                <c:pt idx="373">
                  <c:v>H/P EKORI BEACH</c:v>
                </c:pt>
                <c:pt idx="374">
                  <c:v>H/P AJERE BEACH</c:v>
                </c:pt>
                <c:pt idx="375">
                  <c:v>PHC NKO</c:v>
                </c:pt>
                <c:pt idx="376">
                  <c:v>PHC OKOMASI</c:v>
                </c:pt>
                <c:pt idx="377">
                  <c:v>PHC MKPA</c:v>
                </c:pt>
                <c:pt idx="378">
                  <c:v>PHC MKPANI</c:v>
                </c:pt>
                <c:pt idx="379">
                  <c:v>H/P LEBANG</c:v>
                </c:pt>
                <c:pt idx="380">
                  <c:v>PHC AGOI IBAMI</c:v>
                </c:pt>
                <c:pt idx="381">
                  <c:v>PHC AGOI IKPO</c:v>
                </c:pt>
                <c:pt idx="382">
                  <c:v>PHC INYIMA</c:v>
                </c:pt>
                <c:pt idx="383">
                  <c:v>LUTHERAN HOSPITAL YAHE</c:v>
                </c:pt>
                <c:pt idx="384">
                  <c:v>TO HEART FOUNDATION</c:v>
                </c:pt>
                <c:pt idx="385">
                  <c:v>LIFE REFERRAL CLINIC</c:v>
                </c:pt>
                <c:pt idx="386">
                  <c:v>ELAHEM CLINIC</c:v>
                </c:pt>
                <c:pt idx="387">
                  <c:v>POLYSM CLINIC</c:v>
                </c:pt>
                <c:pt idx="388">
                  <c:v>LUSANA CLINIC</c:v>
                </c:pt>
                <c:pt idx="389">
                  <c:v>FESTHINEN CLLINIC</c:v>
                </c:pt>
                <c:pt idx="390">
                  <c:v>KUSAK ABEK</c:v>
                </c:pt>
                <c:pt idx="391">
                  <c:v>DESTINY CLINIC</c:v>
                </c:pt>
                <c:pt idx="392">
                  <c:v>OMECHI MEDICAL CENTRE</c:v>
                </c:pt>
                <c:pt idx="393">
                  <c:v>PHC ANYUGBEA, IGADE</c:v>
                </c:pt>
                <c:pt idx="394">
                  <c:v>PHC IJIRAGA</c:v>
                </c:pt>
                <c:pt idx="395">
                  <c:v>PHC EZEKWE</c:v>
                </c:pt>
                <c:pt idx="396">
                  <c:v>PHC ECHUMOGA</c:v>
                </c:pt>
                <c:pt idx="397">
                  <c:v>PHC IPUOLE</c:v>
                </c:pt>
                <c:pt idx="398">
                  <c:v>PHC WONYE</c:v>
                </c:pt>
                <c:pt idx="399">
                  <c:v>CHC OKPOMA</c:v>
                </c:pt>
                <c:pt idx="400">
                  <c:v>PHC OLACHOR</c:v>
                </c:pt>
                <c:pt idx="401">
                  <c:v>WOMEN H/C OKUKU</c:v>
                </c:pt>
                <c:pt idx="402">
                  <c:v>PHC WANAKOM</c:v>
                </c:pt>
                <c:pt idx="403">
                  <c:v>CHC WANIHEM</c:v>
                </c:pt>
                <c:pt idx="404">
                  <c:v>PHC BIKELE</c:v>
                </c:pt>
                <c:pt idx="405">
                  <c:v>PHC MFUMA</c:v>
                </c:pt>
                <c:pt idx="406">
                  <c:v>H/C OKPODON</c:v>
                </c:pt>
                <c:pt idx="407">
                  <c:v>PHC OBA</c:v>
                </c:pt>
                <c:pt idx="408">
                  <c:v>WANIKADE</c:v>
                </c:pt>
              </c:strCache>
            </c:strRef>
          </c:cat>
          <c:val>
            <c:numRef>
              <c:f>'CR Q12022'!$D$2:$D$410</c:f>
              <c:numCache>
                <c:formatCode>General</c:formatCode>
                <c:ptCount val="409"/>
                <c:pt idx="0">
                  <c:v>11</c:v>
                </c:pt>
                <c:pt idx="1">
                  <c:v>3</c:v>
                </c:pt>
                <c:pt idx="2">
                  <c:v>3</c:v>
                </c:pt>
                <c:pt idx="3">
                  <c:v>3</c:v>
                </c:pt>
                <c:pt idx="4">
                  <c:v>3</c:v>
                </c:pt>
                <c:pt idx="5">
                  <c:v>3</c:v>
                </c:pt>
                <c:pt idx="6">
                  <c:v>0</c:v>
                </c:pt>
                <c:pt idx="7">
                  <c:v>0</c:v>
                </c:pt>
                <c:pt idx="8">
                  <c:v>0</c:v>
                </c:pt>
                <c:pt idx="9">
                  <c:v>0</c:v>
                </c:pt>
                <c:pt idx="10">
                  <c:v>0</c:v>
                </c:pt>
                <c:pt idx="11">
                  <c:v>0</c:v>
                </c:pt>
                <c:pt idx="12">
                  <c:v>0</c:v>
                </c:pt>
                <c:pt idx="13">
                  <c:v>0</c:v>
                </c:pt>
                <c:pt idx="14">
                  <c:v>2</c:v>
                </c:pt>
                <c:pt idx="15">
                  <c:v>0</c:v>
                </c:pt>
                <c:pt idx="16">
                  <c:v>12</c:v>
                </c:pt>
                <c:pt idx="17">
                  <c:v>2</c:v>
                </c:pt>
                <c:pt idx="18">
                  <c:v>0</c:v>
                </c:pt>
                <c:pt idx="19">
                  <c:v>0</c:v>
                </c:pt>
                <c:pt idx="20">
                  <c:v>10</c:v>
                </c:pt>
                <c:pt idx="21">
                  <c:v>0</c:v>
                </c:pt>
                <c:pt idx="22">
                  <c:v>0</c:v>
                </c:pt>
                <c:pt idx="23">
                  <c:v>0</c:v>
                </c:pt>
                <c:pt idx="24">
                  <c:v>0</c:v>
                </c:pt>
                <c:pt idx="25">
                  <c:v>0</c:v>
                </c:pt>
                <c:pt idx="26">
                  <c:v>4</c:v>
                </c:pt>
                <c:pt idx="27">
                  <c:v>0</c:v>
                </c:pt>
                <c:pt idx="28">
                  <c:v>0</c:v>
                </c:pt>
                <c:pt idx="29">
                  <c:v>0</c:v>
                </c:pt>
                <c:pt idx="30">
                  <c:v>3</c:v>
                </c:pt>
                <c:pt idx="31">
                  <c:v>0</c:v>
                </c:pt>
                <c:pt idx="32">
                  <c:v>1</c:v>
                </c:pt>
                <c:pt idx="33">
                  <c:v>0</c:v>
                </c:pt>
                <c:pt idx="34">
                  <c:v>0</c:v>
                </c:pt>
                <c:pt idx="35">
                  <c:v>0</c:v>
                </c:pt>
                <c:pt idx="36">
                  <c:v>0</c:v>
                </c:pt>
                <c:pt idx="37">
                  <c:v>0</c:v>
                </c:pt>
                <c:pt idx="38">
                  <c:v>0</c:v>
                </c:pt>
                <c:pt idx="39">
                  <c:v>0</c:v>
                </c:pt>
                <c:pt idx="40">
                  <c:v>0</c:v>
                </c:pt>
                <c:pt idx="41">
                  <c:v>0</c:v>
                </c:pt>
                <c:pt idx="42">
                  <c:v>2</c:v>
                </c:pt>
                <c:pt idx="43">
                  <c:v>0</c:v>
                </c:pt>
                <c:pt idx="44">
                  <c:v>4</c:v>
                </c:pt>
                <c:pt idx="45">
                  <c:v>4</c:v>
                </c:pt>
                <c:pt idx="46">
                  <c:v>0</c:v>
                </c:pt>
                <c:pt idx="47">
                  <c:v>0</c:v>
                </c:pt>
                <c:pt idx="48">
                  <c:v>0</c:v>
                </c:pt>
                <c:pt idx="49">
                  <c:v>0</c:v>
                </c:pt>
                <c:pt idx="50">
                  <c:v>0</c:v>
                </c:pt>
                <c:pt idx="51">
                  <c:v>2</c:v>
                </c:pt>
                <c:pt idx="52">
                  <c:v>0</c:v>
                </c:pt>
                <c:pt idx="53">
                  <c:v>0</c:v>
                </c:pt>
                <c:pt idx="54">
                  <c:v>0</c:v>
                </c:pt>
                <c:pt idx="55">
                  <c:v>0</c:v>
                </c:pt>
                <c:pt idx="56">
                  <c:v>0</c:v>
                </c:pt>
                <c:pt idx="57">
                  <c:v>0</c:v>
                </c:pt>
                <c:pt idx="58">
                  <c:v>0</c:v>
                </c:pt>
                <c:pt idx="59">
                  <c:v>1</c:v>
                </c:pt>
                <c:pt idx="60">
                  <c:v>0</c:v>
                </c:pt>
                <c:pt idx="61">
                  <c:v>21</c:v>
                </c:pt>
                <c:pt idx="62">
                  <c:v>0</c:v>
                </c:pt>
                <c:pt idx="63">
                  <c:v>0</c:v>
                </c:pt>
                <c:pt idx="64">
                  <c:v>0</c:v>
                </c:pt>
                <c:pt idx="65">
                  <c:v>0</c:v>
                </c:pt>
                <c:pt idx="66">
                  <c:v>0</c:v>
                </c:pt>
                <c:pt idx="67">
                  <c:v>0</c:v>
                </c:pt>
                <c:pt idx="68">
                  <c:v>0</c:v>
                </c:pt>
                <c:pt idx="69">
                  <c:v>0</c:v>
                </c:pt>
                <c:pt idx="70">
                  <c:v>0</c:v>
                </c:pt>
                <c:pt idx="71">
                  <c:v>1</c:v>
                </c:pt>
                <c:pt idx="72">
                  <c:v>6</c:v>
                </c:pt>
                <c:pt idx="73">
                  <c:v>0</c:v>
                </c:pt>
                <c:pt idx="74">
                  <c:v>0</c:v>
                </c:pt>
                <c:pt idx="75">
                  <c:v>6</c:v>
                </c:pt>
                <c:pt idx="76">
                  <c:v>1</c:v>
                </c:pt>
                <c:pt idx="77">
                  <c:v>1</c:v>
                </c:pt>
                <c:pt idx="78">
                  <c:v>3</c:v>
                </c:pt>
                <c:pt idx="79">
                  <c:v>1</c:v>
                </c:pt>
                <c:pt idx="80">
                  <c:v>1</c:v>
                </c:pt>
                <c:pt idx="81">
                  <c:v>1</c:v>
                </c:pt>
                <c:pt idx="82">
                  <c:v>2</c:v>
                </c:pt>
                <c:pt idx="83">
                  <c:v>1</c:v>
                </c:pt>
                <c:pt idx="84">
                  <c:v>0</c:v>
                </c:pt>
                <c:pt idx="85">
                  <c:v>0</c:v>
                </c:pt>
                <c:pt idx="86">
                  <c:v>0</c:v>
                </c:pt>
                <c:pt idx="87">
                  <c:v>0</c:v>
                </c:pt>
                <c:pt idx="88">
                  <c:v>0</c:v>
                </c:pt>
                <c:pt idx="89">
                  <c:v>0</c:v>
                </c:pt>
                <c:pt idx="90">
                  <c:v>0</c:v>
                </c:pt>
                <c:pt idx="91">
                  <c:v>0</c:v>
                </c:pt>
                <c:pt idx="92">
                  <c:v>13</c:v>
                </c:pt>
                <c:pt idx="93">
                  <c:v>1</c:v>
                </c:pt>
                <c:pt idx="94">
                  <c:v>0</c:v>
                </c:pt>
                <c:pt idx="95">
                  <c:v>1</c:v>
                </c:pt>
                <c:pt idx="96">
                  <c:v>1</c:v>
                </c:pt>
                <c:pt idx="97">
                  <c:v>0</c:v>
                </c:pt>
                <c:pt idx="98">
                  <c:v>2</c:v>
                </c:pt>
                <c:pt idx="99">
                  <c:v>0</c:v>
                </c:pt>
                <c:pt idx="100">
                  <c:v>0</c:v>
                </c:pt>
                <c:pt idx="101">
                  <c:v>0</c:v>
                </c:pt>
                <c:pt idx="102">
                  <c:v>0</c:v>
                </c:pt>
                <c:pt idx="103">
                  <c:v>1</c:v>
                </c:pt>
                <c:pt idx="104">
                  <c:v>1</c:v>
                </c:pt>
                <c:pt idx="105">
                  <c:v>0</c:v>
                </c:pt>
                <c:pt idx="106">
                  <c:v>0</c:v>
                </c:pt>
                <c:pt idx="107">
                  <c:v>0</c:v>
                </c:pt>
                <c:pt idx="108">
                  <c:v>7</c:v>
                </c:pt>
                <c:pt idx="109">
                  <c:v>6</c:v>
                </c:pt>
                <c:pt idx="110">
                  <c:v>6</c:v>
                </c:pt>
                <c:pt idx="111">
                  <c:v>5</c:v>
                </c:pt>
                <c:pt idx="112">
                  <c:v>4</c:v>
                </c:pt>
                <c:pt idx="113">
                  <c:v>7</c:v>
                </c:pt>
                <c:pt idx="114">
                  <c:v>6</c:v>
                </c:pt>
                <c:pt idx="115">
                  <c:v>8</c:v>
                </c:pt>
                <c:pt idx="116">
                  <c:v>0</c:v>
                </c:pt>
                <c:pt idx="117">
                  <c:v>17</c:v>
                </c:pt>
                <c:pt idx="118">
                  <c:v>19</c:v>
                </c:pt>
                <c:pt idx="119">
                  <c:v>6</c:v>
                </c:pt>
                <c:pt idx="120">
                  <c:v>10</c:v>
                </c:pt>
                <c:pt idx="121">
                  <c:v>9</c:v>
                </c:pt>
                <c:pt idx="122">
                  <c:v>6</c:v>
                </c:pt>
                <c:pt idx="123">
                  <c:v>3</c:v>
                </c:pt>
                <c:pt idx="124">
                  <c:v>3</c:v>
                </c:pt>
                <c:pt idx="125">
                  <c:v>8</c:v>
                </c:pt>
                <c:pt idx="126">
                  <c:v>2</c:v>
                </c:pt>
                <c:pt idx="127">
                  <c:v>0</c:v>
                </c:pt>
                <c:pt idx="128">
                  <c:v>0</c:v>
                </c:pt>
                <c:pt idx="129">
                  <c:v>0</c:v>
                </c:pt>
                <c:pt idx="130">
                  <c:v>0</c:v>
                </c:pt>
                <c:pt idx="131">
                  <c:v>0</c:v>
                </c:pt>
                <c:pt idx="132">
                  <c:v>0</c:v>
                </c:pt>
                <c:pt idx="133">
                  <c:v>0</c:v>
                </c:pt>
                <c:pt idx="134">
                  <c:v>3</c:v>
                </c:pt>
                <c:pt idx="135">
                  <c:v>0</c:v>
                </c:pt>
                <c:pt idx="136">
                  <c:v>0</c:v>
                </c:pt>
                <c:pt idx="137">
                  <c:v>0</c:v>
                </c:pt>
                <c:pt idx="138">
                  <c:v>0</c:v>
                </c:pt>
                <c:pt idx="139">
                  <c:v>0</c:v>
                </c:pt>
                <c:pt idx="140">
                  <c:v>0</c:v>
                </c:pt>
                <c:pt idx="141">
                  <c:v>0</c:v>
                </c:pt>
                <c:pt idx="142">
                  <c:v>0</c:v>
                </c:pt>
                <c:pt idx="143">
                  <c:v>4</c:v>
                </c:pt>
                <c:pt idx="144">
                  <c:v>1</c:v>
                </c:pt>
                <c:pt idx="145">
                  <c:v>0</c:v>
                </c:pt>
                <c:pt idx="146">
                  <c:v>0</c:v>
                </c:pt>
                <c:pt idx="147">
                  <c:v>0</c:v>
                </c:pt>
                <c:pt idx="148">
                  <c:v>0</c:v>
                </c:pt>
                <c:pt idx="149">
                  <c:v>19</c:v>
                </c:pt>
                <c:pt idx="150">
                  <c:v>0</c:v>
                </c:pt>
                <c:pt idx="151">
                  <c:v>3</c:v>
                </c:pt>
                <c:pt idx="152">
                  <c:v>1</c:v>
                </c:pt>
                <c:pt idx="153">
                  <c:v>11</c:v>
                </c:pt>
                <c:pt idx="154">
                  <c:v>0</c:v>
                </c:pt>
                <c:pt idx="155">
                  <c:v>0</c:v>
                </c:pt>
                <c:pt idx="156">
                  <c:v>0</c:v>
                </c:pt>
                <c:pt idx="157">
                  <c:v>4</c:v>
                </c:pt>
                <c:pt idx="158">
                  <c:v>16</c:v>
                </c:pt>
                <c:pt idx="159">
                  <c:v>5</c:v>
                </c:pt>
                <c:pt idx="160">
                  <c:v>4</c:v>
                </c:pt>
                <c:pt idx="161">
                  <c:v>0</c:v>
                </c:pt>
                <c:pt idx="162">
                  <c:v>2</c:v>
                </c:pt>
                <c:pt idx="163">
                  <c:v>0</c:v>
                </c:pt>
                <c:pt idx="164">
                  <c:v>1</c:v>
                </c:pt>
                <c:pt idx="165">
                  <c:v>2</c:v>
                </c:pt>
                <c:pt idx="166">
                  <c:v>0</c:v>
                </c:pt>
                <c:pt idx="167">
                  <c:v>2</c:v>
                </c:pt>
                <c:pt idx="168">
                  <c:v>3</c:v>
                </c:pt>
                <c:pt idx="169">
                  <c:v>0</c:v>
                </c:pt>
                <c:pt idx="170">
                  <c:v>0</c:v>
                </c:pt>
                <c:pt idx="171">
                  <c:v>0</c:v>
                </c:pt>
                <c:pt idx="172">
                  <c:v>0</c:v>
                </c:pt>
                <c:pt idx="173">
                  <c:v>0</c:v>
                </c:pt>
                <c:pt idx="174">
                  <c:v>2</c:v>
                </c:pt>
                <c:pt idx="175">
                  <c:v>0</c:v>
                </c:pt>
                <c:pt idx="176">
                  <c:v>0</c:v>
                </c:pt>
                <c:pt idx="177">
                  <c:v>0</c:v>
                </c:pt>
                <c:pt idx="178">
                  <c:v>0</c:v>
                </c:pt>
                <c:pt idx="179">
                  <c:v>0</c:v>
                </c:pt>
                <c:pt idx="180">
                  <c:v>0</c:v>
                </c:pt>
                <c:pt idx="181">
                  <c:v>0</c:v>
                </c:pt>
                <c:pt idx="182">
                  <c:v>3</c:v>
                </c:pt>
                <c:pt idx="183">
                  <c:v>17</c:v>
                </c:pt>
                <c:pt idx="184">
                  <c:v>5</c:v>
                </c:pt>
                <c:pt idx="185">
                  <c:v>0</c:v>
                </c:pt>
                <c:pt idx="186">
                  <c:v>7</c:v>
                </c:pt>
                <c:pt idx="187">
                  <c:v>0</c:v>
                </c:pt>
                <c:pt idx="188">
                  <c:v>10</c:v>
                </c:pt>
                <c:pt idx="189">
                  <c:v>0</c:v>
                </c:pt>
                <c:pt idx="190">
                  <c:v>8</c:v>
                </c:pt>
                <c:pt idx="191">
                  <c:v>0</c:v>
                </c:pt>
                <c:pt idx="192">
                  <c:v>0</c:v>
                </c:pt>
                <c:pt idx="193">
                  <c:v>0</c:v>
                </c:pt>
                <c:pt idx="194">
                  <c:v>0</c:v>
                </c:pt>
                <c:pt idx="195">
                  <c:v>0</c:v>
                </c:pt>
                <c:pt idx="196">
                  <c:v>0</c:v>
                </c:pt>
                <c:pt idx="197">
                  <c:v>43</c:v>
                </c:pt>
                <c:pt idx="198">
                  <c:v>39</c:v>
                </c:pt>
                <c:pt idx="199">
                  <c:v>20</c:v>
                </c:pt>
                <c:pt idx="200">
                  <c:v>7</c:v>
                </c:pt>
                <c:pt idx="201">
                  <c:v>26</c:v>
                </c:pt>
                <c:pt idx="202">
                  <c:v>1</c:v>
                </c:pt>
                <c:pt idx="203">
                  <c:v>1</c:v>
                </c:pt>
                <c:pt idx="204">
                  <c:v>3</c:v>
                </c:pt>
                <c:pt idx="205">
                  <c:v>2</c:v>
                </c:pt>
                <c:pt idx="206">
                  <c:v>2</c:v>
                </c:pt>
                <c:pt idx="207">
                  <c:v>1</c:v>
                </c:pt>
                <c:pt idx="208">
                  <c:v>1</c:v>
                </c:pt>
                <c:pt idx="209">
                  <c:v>5</c:v>
                </c:pt>
                <c:pt idx="210">
                  <c:v>3</c:v>
                </c:pt>
                <c:pt idx="211">
                  <c:v>12</c:v>
                </c:pt>
                <c:pt idx="212">
                  <c:v>0</c:v>
                </c:pt>
                <c:pt idx="213">
                  <c:v>8</c:v>
                </c:pt>
                <c:pt idx="214">
                  <c:v>1</c:v>
                </c:pt>
                <c:pt idx="215">
                  <c:v>1</c:v>
                </c:pt>
                <c:pt idx="216">
                  <c:v>9</c:v>
                </c:pt>
                <c:pt idx="217">
                  <c:v>2</c:v>
                </c:pt>
                <c:pt idx="218">
                  <c:v>0</c:v>
                </c:pt>
                <c:pt idx="219">
                  <c:v>0</c:v>
                </c:pt>
                <c:pt idx="220">
                  <c:v>0</c:v>
                </c:pt>
                <c:pt idx="221">
                  <c:v>0</c:v>
                </c:pt>
                <c:pt idx="222">
                  <c:v>1</c:v>
                </c:pt>
                <c:pt idx="223">
                  <c:v>0</c:v>
                </c:pt>
                <c:pt idx="224">
                  <c:v>0</c:v>
                </c:pt>
                <c:pt idx="225">
                  <c:v>0</c:v>
                </c:pt>
                <c:pt idx="226">
                  <c:v>0</c:v>
                </c:pt>
                <c:pt idx="227">
                  <c:v>1</c:v>
                </c:pt>
                <c:pt idx="228">
                  <c:v>0</c:v>
                </c:pt>
                <c:pt idx="229">
                  <c:v>0</c:v>
                </c:pt>
                <c:pt idx="230">
                  <c:v>0</c:v>
                </c:pt>
                <c:pt idx="231">
                  <c:v>0</c:v>
                </c:pt>
                <c:pt idx="232">
                  <c:v>0</c:v>
                </c:pt>
                <c:pt idx="233">
                  <c:v>0</c:v>
                </c:pt>
                <c:pt idx="234">
                  <c:v>0</c:v>
                </c:pt>
                <c:pt idx="235">
                  <c:v>14</c:v>
                </c:pt>
                <c:pt idx="236">
                  <c:v>9</c:v>
                </c:pt>
                <c:pt idx="237">
                  <c:v>1</c:v>
                </c:pt>
                <c:pt idx="238">
                  <c:v>0</c:v>
                </c:pt>
                <c:pt idx="239">
                  <c:v>3</c:v>
                </c:pt>
                <c:pt idx="240">
                  <c:v>0</c:v>
                </c:pt>
                <c:pt idx="241">
                  <c:v>0</c:v>
                </c:pt>
                <c:pt idx="242">
                  <c:v>0</c:v>
                </c:pt>
                <c:pt idx="243">
                  <c:v>0</c:v>
                </c:pt>
                <c:pt idx="244">
                  <c:v>3</c:v>
                </c:pt>
                <c:pt idx="245">
                  <c:v>2</c:v>
                </c:pt>
                <c:pt idx="246">
                  <c:v>1</c:v>
                </c:pt>
                <c:pt idx="247">
                  <c:v>0</c:v>
                </c:pt>
                <c:pt idx="248">
                  <c:v>0</c:v>
                </c:pt>
                <c:pt idx="249">
                  <c:v>0</c:v>
                </c:pt>
                <c:pt idx="250">
                  <c:v>0</c:v>
                </c:pt>
                <c:pt idx="251">
                  <c:v>0</c:v>
                </c:pt>
                <c:pt idx="252">
                  <c:v>2</c:v>
                </c:pt>
                <c:pt idx="253">
                  <c:v>1</c:v>
                </c:pt>
                <c:pt idx="254">
                  <c:v>0</c:v>
                </c:pt>
                <c:pt idx="255">
                  <c:v>0</c:v>
                </c:pt>
                <c:pt idx="256">
                  <c:v>11</c:v>
                </c:pt>
                <c:pt idx="257">
                  <c:v>15</c:v>
                </c:pt>
                <c:pt idx="258">
                  <c:v>14</c:v>
                </c:pt>
                <c:pt idx="259">
                  <c:v>8</c:v>
                </c:pt>
                <c:pt idx="260">
                  <c:v>0</c:v>
                </c:pt>
                <c:pt idx="261">
                  <c:v>0</c:v>
                </c:pt>
                <c:pt idx="262">
                  <c:v>3</c:v>
                </c:pt>
                <c:pt idx="263">
                  <c:v>1</c:v>
                </c:pt>
                <c:pt idx="264">
                  <c:v>0</c:v>
                </c:pt>
                <c:pt idx="265">
                  <c:v>0</c:v>
                </c:pt>
                <c:pt idx="266">
                  <c:v>0</c:v>
                </c:pt>
                <c:pt idx="267">
                  <c:v>0</c:v>
                </c:pt>
                <c:pt idx="268">
                  <c:v>0</c:v>
                </c:pt>
                <c:pt idx="269">
                  <c:v>0</c:v>
                </c:pt>
                <c:pt idx="270">
                  <c:v>0</c:v>
                </c:pt>
                <c:pt idx="271">
                  <c:v>3</c:v>
                </c:pt>
                <c:pt idx="272">
                  <c:v>1</c:v>
                </c:pt>
                <c:pt idx="273">
                  <c:v>7</c:v>
                </c:pt>
                <c:pt idx="274">
                  <c:v>1</c:v>
                </c:pt>
                <c:pt idx="275">
                  <c:v>0</c:v>
                </c:pt>
                <c:pt idx="276">
                  <c:v>2</c:v>
                </c:pt>
                <c:pt idx="277">
                  <c:v>1</c:v>
                </c:pt>
                <c:pt idx="278">
                  <c:v>1</c:v>
                </c:pt>
                <c:pt idx="279">
                  <c:v>2</c:v>
                </c:pt>
                <c:pt idx="280">
                  <c:v>2</c:v>
                </c:pt>
                <c:pt idx="281">
                  <c:v>1</c:v>
                </c:pt>
                <c:pt idx="282">
                  <c:v>1</c:v>
                </c:pt>
                <c:pt idx="283">
                  <c:v>0</c:v>
                </c:pt>
                <c:pt idx="284">
                  <c:v>0</c:v>
                </c:pt>
                <c:pt idx="285">
                  <c:v>0</c:v>
                </c:pt>
                <c:pt idx="286">
                  <c:v>0</c:v>
                </c:pt>
                <c:pt idx="287">
                  <c:v>0</c:v>
                </c:pt>
                <c:pt idx="288">
                  <c:v>0</c:v>
                </c:pt>
                <c:pt idx="289">
                  <c:v>0</c:v>
                </c:pt>
                <c:pt idx="290">
                  <c:v>0</c:v>
                </c:pt>
                <c:pt idx="291">
                  <c:v>0</c:v>
                </c:pt>
                <c:pt idx="292">
                  <c:v>17</c:v>
                </c:pt>
                <c:pt idx="293">
                  <c:v>13</c:v>
                </c:pt>
                <c:pt idx="294">
                  <c:v>1</c:v>
                </c:pt>
                <c:pt idx="295">
                  <c:v>1</c:v>
                </c:pt>
                <c:pt idx="296">
                  <c:v>0</c:v>
                </c:pt>
                <c:pt idx="297">
                  <c:v>0</c:v>
                </c:pt>
                <c:pt idx="298">
                  <c:v>0</c:v>
                </c:pt>
                <c:pt idx="299">
                  <c:v>0</c:v>
                </c:pt>
                <c:pt idx="300">
                  <c:v>0</c:v>
                </c:pt>
                <c:pt idx="301">
                  <c:v>0</c:v>
                </c:pt>
                <c:pt idx="302">
                  <c:v>0</c:v>
                </c:pt>
                <c:pt idx="303">
                  <c:v>0</c:v>
                </c:pt>
                <c:pt idx="304">
                  <c:v>0</c:v>
                </c:pt>
                <c:pt idx="305">
                  <c:v>1</c:v>
                </c:pt>
                <c:pt idx="306">
                  <c:v>0</c:v>
                </c:pt>
                <c:pt idx="307">
                  <c:v>1</c:v>
                </c:pt>
                <c:pt idx="308">
                  <c:v>0</c:v>
                </c:pt>
                <c:pt idx="309">
                  <c:v>0</c:v>
                </c:pt>
                <c:pt idx="310">
                  <c:v>0</c:v>
                </c:pt>
                <c:pt idx="311">
                  <c:v>0</c:v>
                </c:pt>
                <c:pt idx="312">
                  <c:v>0</c:v>
                </c:pt>
                <c:pt idx="313">
                  <c:v>0</c:v>
                </c:pt>
                <c:pt idx="314">
                  <c:v>0</c:v>
                </c:pt>
                <c:pt idx="315">
                  <c:v>0</c:v>
                </c:pt>
                <c:pt idx="316">
                  <c:v>0</c:v>
                </c:pt>
                <c:pt idx="317">
                  <c:v>4</c:v>
                </c:pt>
                <c:pt idx="318">
                  <c:v>0</c:v>
                </c:pt>
                <c:pt idx="319">
                  <c:v>0</c:v>
                </c:pt>
                <c:pt idx="320">
                  <c:v>2</c:v>
                </c:pt>
                <c:pt idx="321">
                  <c:v>0</c:v>
                </c:pt>
                <c:pt idx="322">
                  <c:v>0</c:v>
                </c:pt>
                <c:pt idx="323">
                  <c:v>0</c:v>
                </c:pt>
                <c:pt idx="324">
                  <c:v>0</c:v>
                </c:pt>
                <c:pt idx="325">
                  <c:v>0</c:v>
                </c:pt>
                <c:pt idx="326">
                  <c:v>4</c:v>
                </c:pt>
                <c:pt idx="327">
                  <c:v>0</c:v>
                </c:pt>
                <c:pt idx="328">
                  <c:v>1</c:v>
                </c:pt>
                <c:pt idx="329">
                  <c:v>0</c:v>
                </c:pt>
                <c:pt idx="330">
                  <c:v>0</c:v>
                </c:pt>
                <c:pt idx="331">
                  <c:v>0</c:v>
                </c:pt>
                <c:pt idx="332">
                  <c:v>60</c:v>
                </c:pt>
                <c:pt idx="333">
                  <c:v>1</c:v>
                </c:pt>
                <c:pt idx="334">
                  <c:v>1</c:v>
                </c:pt>
                <c:pt idx="335">
                  <c:v>1</c:v>
                </c:pt>
                <c:pt idx="336">
                  <c:v>20</c:v>
                </c:pt>
                <c:pt idx="337">
                  <c:v>7</c:v>
                </c:pt>
                <c:pt idx="338">
                  <c:v>4</c:v>
                </c:pt>
                <c:pt idx="339">
                  <c:v>1</c:v>
                </c:pt>
                <c:pt idx="340">
                  <c:v>1</c:v>
                </c:pt>
                <c:pt idx="341">
                  <c:v>1</c:v>
                </c:pt>
                <c:pt idx="342">
                  <c:v>1</c:v>
                </c:pt>
                <c:pt idx="343">
                  <c:v>2</c:v>
                </c:pt>
                <c:pt idx="344">
                  <c:v>6</c:v>
                </c:pt>
                <c:pt idx="345">
                  <c:v>8</c:v>
                </c:pt>
                <c:pt idx="346">
                  <c:v>4</c:v>
                </c:pt>
                <c:pt idx="347">
                  <c:v>1</c:v>
                </c:pt>
                <c:pt idx="348">
                  <c:v>4</c:v>
                </c:pt>
                <c:pt idx="349">
                  <c:v>1</c:v>
                </c:pt>
                <c:pt idx="350">
                  <c:v>0</c:v>
                </c:pt>
                <c:pt idx="351">
                  <c:v>4</c:v>
                </c:pt>
                <c:pt idx="352">
                  <c:v>3</c:v>
                </c:pt>
                <c:pt idx="353">
                  <c:v>2</c:v>
                </c:pt>
                <c:pt idx="354">
                  <c:v>0</c:v>
                </c:pt>
                <c:pt idx="355">
                  <c:v>0</c:v>
                </c:pt>
                <c:pt idx="356">
                  <c:v>0</c:v>
                </c:pt>
                <c:pt idx="357">
                  <c:v>0</c:v>
                </c:pt>
                <c:pt idx="358">
                  <c:v>0</c:v>
                </c:pt>
                <c:pt idx="359">
                  <c:v>22</c:v>
                </c:pt>
                <c:pt idx="360">
                  <c:v>1</c:v>
                </c:pt>
                <c:pt idx="361">
                  <c:v>1</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12</c:v>
                </c:pt>
                <c:pt idx="384">
                  <c:v>0</c:v>
                </c:pt>
                <c:pt idx="385">
                  <c:v>0</c:v>
                </c:pt>
                <c:pt idx="386">
                  <c:v>0</c:v>
                </c:pt>
                <c:pt idx="387">
                  <c:v>1</c:v>
                </c:pt>
                <c:pt idx="388">
                  <c:v>0</c:v>
                </c:pt>
                <c:pt idx="389">
                  <c:v>0</c:v>
                </c:pt>
                <c:pt idx="390">
                  <c:v>0</c:v>
                </c:pt>
                <c:pt idx="391">
                  <c:v>0</c:v>
                </c:pt>
                <c:pt idx="392">
                  <c:v>1</c:v>
                </c:pt>
                <c:pt idx="393">
                  <c:v>0</c:v>
                </c:pt>
                <c:pt idx="394">
                  <c:v>0</c:v>
                </c:pt>
                <c:pt idx="395">
                  <c:v>0</c:v>
                </c:pt>
                <c:pt idx="396">
                  <c:v>0</c:v>
                </c:pt>
                <c:pt idx="397">
                  <c:v>0</c:v>
                </c:pt>
                <c:pt idx="398">
                  <c:v>0</c:v>
                </c:pt>
                <c:pt idx="399">
                  <c:v>0</c:v>
                </c:pt>
                <c:pt idx="400">
                  <c:v>0</c:v>
                </c:pt>
                <c:pt idx="401">
                  <c:v>0</c:v>
                </c:pt>
                <c:pt idx="402">
                  <c:v>0</c:v>
                </c:pt>
                <c:pt idx="403">
                  <c:v>3</c:v>
                </c:pt>
                <c:pt idx="404">
                  <c:v>0</c:v>
                </c:pt>
                <c:pt idx="405">
                  <c:v>0</c:v>
                </c:pt>
                <c:pt idx="406">
                  <c:v>0</c:v>
                </c:pt>
                <c:pt idx="407">
                  <c:v>1</c:v>
                </c:pt>
                <c:pt idx="408">
                  <c:v>4</c:v>
                </c:pt>
              </c:numCache>
            </c:numRef>
          </c:val>
          <c:smooth val="0"/>
          <c:extLst>
            <c:ext xmlns:c16="http://schemas.microsoft.com/office/drawing/2014/chart" uri="{C3380CC4-5D6E-409C-BE32-E72D297353CC}">
              <c16:uniqueId val="{00000001-DF5A-5943-B36A-53093C1882C7}"/>
            </c:ext>
          </c:extLst>
        </c:ser>
        <c:dLbls>
          <c:showLegendKey val="0"/>
          <c:showVal val="0"/>
          <c:showCatName val="0"/>
          <c:showSerName val="0"/>
          <c:showPercent val="0"/>
          <c:showBubbleSize val="0"/>
        </c:dLbls>
        <c:marker val="1"/>
        <c:smooth val="0"/>
        <c:axId val="1191127088"/>
        <c:axId val="1207790368"/>
      </c:lineChart>
      <c:catAx>
        <c:axId val="119112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207790368"/>
        <c:crosses val="autoZero"/>
        <c:auto val="1"/>
        <c:lblAlgn val="ctr"/>
        <c:lblOffset val="100"/>
        <c:noMultiLvlLbl val="0"/>
      </c:catAx>
      <c:valAx>
        <c:axId val="1207790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191127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2"/>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Age &amp; sex disagregation of TB cases notified in 2022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Sheet5!$C$16</c:f>
              <c:strCache>
                <c:ptCount val="1"/>
                <c:pt idx="0">
                  <c:v>Male</c:v>
                </c:pt>
              </c:strCache>
            </c:strRef>
          </c:tx>
          <c:spPr>
            <a:solidFill>
              <a:schemeClr val="accent1"/>
            </a:solidFill>
            <a:ln>
              <a:noFill/>
            </a:ln>
            <a:effectLst/>
          </c:spPr>
          <c:invertIfNegative val="0"/>
          <c:dLbls>
            <c:dLbl>
              <c:idx val="0"/>
              <c:layout>
                <c:manualLayout>
                  <c:x val="-2.3733238400379733E-3"/>
                  <c:y val="-3.91619345995692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8F-9947-A4AA-496F1B9C2043}"/>
                </c:ext>
              </c:extLst>
            </c:dLbl>
            <c:dLbl>
              <c:idx val="1"/>
              <c:layout>
                <c:manualLayout>
                  <c:x val="-1.1866619200189867E-2"/>
                  <c:y val="-2.3497160759741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8F-9947-A4AA-496F1B9C2043}"/>
                </c:ext>
              </c:extLst>
            </c:dLbl>
            <c:dLbl>
              <c:idx val="2"/>
              <c:layout>
                <c:manualLayout>
                  <c:x val="-1.1866619200189867E-2"/>
                  <c:y val="-1.95809672997846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8F-9947-A4AA-496F1B9C2043}"/>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Sheet5!$D$15:$K$15</c:f>
              <c:strCache>
                <c:ptCount val="8"/>
                <c:pt idx="0">
                  <c:v>0-4</c:v>
                </c:pt>
                <c:pt idx="1">
                  <c:v>5-14</c:v>
                </c:pt>
                <c:pt idx="2">
                  <c:v>15-24</c:v>
                </c:pt>
                <c:pt idx="3">
                  <c:v>25-34</c:v>
                </c:pt>
                <c:pt idx="4">
                  <c:v>35-44</c:v>
                </c:pt>
                <c:pt idx="5">
                  <c:v>45-54</c:v>
                </c:pt>
                <c:pt idx="6">
                  <c:v>55-64</c:v>
                </c:pt>
                <c:pt idx="7">
                  <c:v>&gt;65</c:v>
                </c:pt>
              </c:strCache>
            </c:strRef>
          </c:cat>
          <c:val>
            <c:numRef>
              <c:f>Sheet5!$D$16:$K$16</c:f>
              <c:numCache>
                <c:formatCode>General</c:formatCode>
                <c:ptCount val="8"/>
                <c:pt idx="0">
                  <c:v>3033</c:v>
                </c:pt>
                <c:pt idx="1">
                  <c:v>7637</c:v>
                </c:pt>
                <c:pt idx="2">
                  <c:v>19700</c:v>
                </c:pt>
                <c:pt idx="3">
                  <c:v>35945</c:v>
                </c:pt>
                <c:pt idx="4">
                  <c:v>38944</c:v>
                </c:pt>
                <c:pt idx="5">
                  <c:v>29800</c:v>
                </c:pt>
                <c:pt idx="6">
                  <c:v>17473</c:v>
                </c:pt>
                <c:pt idx="7">
                  <c:v>13188</c:v>
                </c:pt>
              </c:numCache>
            </c:numRef>
          </c:val>
          <c:extLst>
            <c:ext xmlns:c16="http://schemas.microsoft.com/office/drawing/2014/chart" uri="{C3380CC4-5D6E-409C-BE32-E72D297353CC}">
              <c16:uniqueId val="{00000003-F58F-9947-A4AA-496F1B9C2043}"/>
            </c:ext>
          </c:extLst>
        </c:ser>
        <c:ser>
          <c:idx val="1"/>
          <c:order val="1"/>
          <c:tx>
            <c:strRef>
              <c:f>Sheet5!$C$17</c:f>
              <c:strCache>
                <c:ptCount val="1"/>
                <c:pt idx="0">
                  <c:v>Female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Sheet5!$D$15:$K$15</c:f>
              <c:strCache>
                <c:ptCount val="8"/>
                <c:pt idx="0">
                  <c:v>0-4</c:v>
                </c:pt>
                <c:pt idx="1">
                  <c:v>5-14</c:v>
                </c:pt>
                <c:pt idx="2">
                  <c:v>15-24</c:v>
                </c:pt>
                <c:pt idx="3">
                  <c:v>25-34</c:v>
                </c:pt>
                <c:pt idx="4">
                  <c:v>35-44</c:v>
                </c:pt>
                <c:pt idx="5">
                  <c:v>45-54</c:v>
                </c:pt>
                <c:pt idx="6">
                  <c:v>55-64</c:v>
                </c:pt>
                <c:pt idx="7">
                  <c:v>&gt;65</c:v>
                </c:pt>
              </c:strCache>
            </c:strRef>
          </c:cat>
          <c:val>
            <c:numRef>
              <c:f>Sheet5!$D$17:$K$17</c:f>
              <c:numCache>
                <c:formatCode>General</c:formatCode>
                <c:ptCount val="8"/>
                <c:pt idx="0">
                  <c:v>2791</c:v>
                </c:pt>
                <c:pt idx="1">
                  <c:v>6950</c:v>
                </c:pt>
                <c:pt idx="2">
                  <c:v>18304</c:v>
                </c:pt>
                <c:pt idx="3">
                  <c:v>27778</c:v>
                </c:pt>
                <c:pt idx="4">
                  <c:v>26046</c:v>
                </c:pt>
                <c:pt idx="5">
                  <c:v>18310</c:v>
                </c:pt>
                <c:pt idx="6">
                  <c:v>11212</c:v>
                </c:pt>
                <c:pt idx="7">
                  <c:v>8450</c:v>
                </c:pt>
              </c:numCache>
            </c:numRef>
          </c:val>
          <c:extLst>
            <c:ext xmlns:c16="http://schemas.microsoft.com/office/drawing/2014/chart" uri="{C3380CC4-5D6E-409C-BE32-E72D297353CC}">
              <c16:uniqueId val="{00000004-F58F-9947-A4AA-496F1B9C2043}"/>
            </c:ext>
          </c:extLst>
        </c:ser>
        <c:dLbls>
          <c:dLblPos val="outEnd"/>
          <c:showLegendKey val="0"/>
          <c:showVal val="1"/>
          <c:showCatName val="0"/>
          <c:showSerName val="0"/>
          <c:showPercent val="0"/>
          <c:showBubbleSize val="0"/>
        </c:dLbls>
        <c:gapWidth val="219"/>
        <c:overlap val="-27"/>
        <c:axId val="936762360"/>
        <c:axId val="936761704"/>
      </c:barChart>
      <c:catAx>
        <c:axId val="936762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36761704"/>
        <c:crosses val="autoZero"/>
        <c:auto val="1"/>
        <c:lblAlgn val="ctr"/>
        <c:lblOffset val="100"/>
        <c:noMultiLvlLbl val="0"/>
      </c:catAx>
      <c:valAx>
        <c:axId val="936761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of TB cases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36762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9050" cap="flat" cmpd="sng" algn="ctr">
      <a:solidFill>
        <a:schemeClr val="tx1">
          <a:lumMod val="15000"/>
          <a:lumOff val="85000"/>
        </a:schemeClr>
      </a:solidFill>
      <a:round/>
    </a:ln>
    <a:effectLst/>
  </c:spPr>
  <c:txPr>
    <a:bodyPr/>
    <a:lstStyle/>
    <a:p>
      <a:pPr>
        <a:defRPr sz="1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c:f>
              <c:strCache>
                <c:ptCount val="1"/>
                <c:pt idx="0">
                  <c:v>TB Incidence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Sheet1!$A$3:$A$8</c:f>
              <c:numCache>
                <c:formatCode>General</c:formatCode>
                <c:ptCount val="6"/>
                <c:pt idx="0">
                  <c:v>2017</c:v>
                </c:pt>
                <c:pt idx="1">
                  <c:v>2018</c:v>
                </c:pt>
                <c:pt idx="2">
                  <c:v>2019</c:v>
                </c:pt>
                <c:pt idx="3">
                  <c:v>2020</c:v>
                </c:pt>
                <c:pt idx="4">
                  <c:v>2021</c:v>
                </c:pt>
                <c:pt idx="5">
                  <c:v>2022</c:v>
                </c:pt>
              </c:numCache>
            </c:numRef>
          </c:cat>
          <c:val>
            <c:numRef>
              <c:f>Sheet1!$B$3:$B$8</c:f>
              <c:numCache>
                <c:formatCode>General</c:formatCode>
                <c:ptCount val="6"/>
                <c:pt idx="0" formatCode="_(* #,##0_);_(* \(#,##0\);_(* &quot;-&quot;??_);_(@_)">
                  <c:v>268000</c:v>
                </c:pt>
                <c:pt idx="3" formatCode="_(* #,##0_);_(* \(#,##0\);_(* &quot;-&quot;??_);_(@_)">
                  <c:v>288000</c:v>
                </c:pt>
                <c:pt idx="4" formatCode="_(* #,##0_);_(* \(#,##0\);_(* &quot;-&quot;??_);_(@_)">
                  <c:v>301000</c:v>
                </c:pt>
                <c:pt idx="5" formatCode="_(* #,##0_);_(* \(#,##0\);_(* &quot;-&quot;??_);_(@_)">
                  <c:v>299000</c:v>
                </c:pt>
              </c:numCache>
            </c:numRef>
          </c:val>
          <c:smooth val="0"/>
          <c:extLst>
            <c:ext xmlns:c16="http://schemas.microsoft.com/office/drawing/2014/chart" uri="{C3380CC4-5D6E-409C-BE32-E72D297353CC}">
              <c16:uniqueId val="{00000000-F86F-4EFA-AEBA-233AAD76F364}"/>
            </c:ext>
          </c:extLst>
        </c:ser>
        <c:ser>
          <c:idx val="1"/>
          <c:order val="1"/>
          <c:tx>
            <c:strRef>
              <c:f>Sheet1!$C$2</c:f>
              <c:strCache>
                <c:ptCount val="1"/>
                <c:pt idx="0">
                  <c:v>Notified cases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5"/>
              <c:layout>
                <c:manualLayout>
                  <c:x val="-2.5157854793045702E-2"/>
                  <c:y val="6.91049088264149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B6-C54D-A7D7-874B92CCCCBA}"/>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Sheet1!$A$3:$A$8</c:f>
              <c:numCache>
                <c:formatCode>General</c:formatCode>
                <c:ptCount val="6"/>
                <c:pt idx="0">
                  <c:v>2017</c:v>
                </c:pt>
                <c:pt idx="1">
                  <c:v>2018</c:v>
                </c:pt>
                <c:pt idx="2">
                  <c:v>2019</c:v>
                </c:pt>
                <c:pt idx="3">
                  <c:v>2020</c:v>
                </c:pt>
                <c:pt idx="4">
                  <c:v>2021</c:v>
                </c:pt>
                <c:pt idx="5">
                  <c:v>2022</c:v>
                </c:pt>
              </c:numCache>
            </c:numRef>
          </c:cat>
          <c:val>
            <c:numRef>
              <c:f>Sheet1!$C$3:$C$8</c:f>
              <c:numCache>
                <c:formatCode>_(* #,##0_);_(* \(#,##0\);_(* "-"??_);_(@_)</c:formatCode>
                <c:ptCount val="6"/>
                <c:pt idx="0">
                  <c:v>64887</c:v>
                </c:pt>
                <c:pt idx="1">
                  <c:v>66079</c:v>
                </c:pt>
                <c:pt idx="2">
                  <c:v>73665</c:v>
                </c:pt>
                <c:pt idx="3">
                  <c:v>84277</c:v>
                </c:pt>
                <c:pt idx="4">
                  <c:v>124141</c:v>
                </c:pt>
                <c:pt idx="5">
                  <c:v>165720</c:v>
                </c:pt>
              </c:numCache>
            </c:numRef>
          </c:val>
          <c:smooth val="0"/>
          <c:extLst>
            <c:ext xmlns:c16="http://schemas.microsoft.com/office/drawing/2014/chart" uri="{C3380CC4-5D6E-409C-BE32-E72D297353CC}">
              <c16:uniqueId val="{00000001-F86F-4EFA-AEBA-233AAD76F364}"/>
            </c:ext>
          </c:extLst>
        </c:ser>
        <c:dLbls>
          <c:dLblPos val="t"/>
          <c:showLegendKey val="0"/>
          <c:showVal val="1"/>
          <c:showCatName val="0"/>
          <c:showSerName val="0"/>
          <c:showPercent val="0"/>
          <c:showBubbleSize val="0"/>
        </c:dLbls>
        <c:marker val="1"/>
        <c:smooth val="0"/>
        <c:axId val="302905424"/>
        <c:axId val="302910224"/>
      </c:lineChart>
      <c:catAx>
        <c:axId val="30290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2910224"/>
        <c:crosses val="autoZero"/>
        <c:auto val="1"/>
        <c:lblAlgn val="ctr"/>
        <c:lblOffset val="100"/>
        <c:noMultiLvlLbl val="0"/>
      </c:catAx>
      <c:valAx>
        <c:axId val="302910224"/>
        <c:scaling>
          <c:orientation val="minMax"/>
          <c:max val="400000"/>
        </c:scaling>
        <c:delete val="1"/>
        <c:axPos val="l"/>
        <c:numFmt formatCode="_(* #,##0_);_(* \(#,##0\);_(* &quot;-&quot;??_);_(@_)" sourceLinked="1"/>
        <c:majorTickMark val="out"/>
        <c:minorTickMark val="none"/>
        <c:tickLblPos val="nextTo"/>
        <c:crossAx val="302905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tx1"/>
      </a:solid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89096306924421E-2"/>
          <c:y val="0"/>
          <c:w val="0.96668199406238309"/>
          <c:h val="0.82629647210605717"/>
        </c:manualLayout>
      </c:layout>
      <c:lineChart>
        <c:grouping val="standard"/>
        <c:varyColors val="0"/>
        <c:ser>
          <c:idx val="0"/>
          <c:order val="0"/>
          <c:tx>
            <c:strRef>
              <c:f>Sheet1!$I$2</c:f>
              <c:strCache>
                <c:ptCount val="1"/>
                <c:pt idx="0">
                  <c:v>TB Incidence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Sheet1!$H$3:$H$8</c:f>
              <c:numCache>
                <c:formatCode>General</c:formatCode>
                <c:ptCount val="6"/>
                <c:pt idx="0">
                  <c:v>2017</c:v>
                </c:pt>
                <c:pt idx="1">
                  <c:v>2018</c:v>
                </c:pt>
                <c:pt idx="2">
                  <c:v>2019</c:v>
                </c:pt>
                <c:pt idx="3">
                  <c:v>2020</c:v>
                </c:pt>
                <c:pt idx="4">
                  <c:v>2021</c:v>
                </c:pt>
                <c:pt idx="5">
                  <c:v>2022</c:v>
                </c:pt>
              </c:numCache>
            </c:numRef>
          </c:cat>
          <c:val>
            <c:numRef>
              <c:f>Sheet1!$I$3:$I$8</c:f>
              <c:numCache>
                <c:formatCode>General</c:formatCode>
                <c:ptCount val="6"/>
                <c:pt idx="0" formatCode="_(* #,##0_);_(* \(#,##0\);_(* &quot;-&quot;??_);_(@_)">
                  <c:v>150000</c:v>
                </c:pt>
                <c:pt idx="3" formatCode="_(* #,##0_);_(* \(#,##0\);_(* &quot;-&quot;??_);_(@_)">
                  <c:v>164000</c:v>
                </c:pt>
                <c:pt idx="4" formatCode="_(* #,##0_);_(* \(#,##0\);_(* &quot;-&quot;??_);_(@_)">
                  <c:v>167000</c:v>
                </c:pt>
                <c:pt idx="5" formatCode="_(* #,##0_);_(* \(#,##0\);_(* &quot;-&quot;??_);_(@_)">
                  <c:v>180000</c:v>
                </c:pt>
              </c:numCache>
            </c:numRef>
          </c:val>
          <c:smooth val="0"/>
          <c:extLst>
            <c:ext xmlns:c16="http://schemas.microsoft.com/office/drawing/2014/chart" uri="{C3380CC4-5D6E-409C-BE32-E72D297353CC}">
              <c16:uniqueId val="{00000000-217A-47F0-96F0-DF4A7F50ADAD}"/>
            </c:ext>
          </c:extLst>
        </c:ser>
        <c:ser>
          <c:idx val="1"/>
          <c:order val="1"/>
          <c:tx>
            <c:strRef>
              <c:f>Sheet1!$J$2</c:f>
              <c:strCache>
                <c:ptCount val="1"/>
                <c:pt idx="0">
                  <c:v>Notified cases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5"/>
              <c:layout>
                <c:manualLayout>
                  <c:x val="-5.2705236686279256E-3"/>
                  <c:y val="6.55072305690690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A5-FF48-A329-E248AC9EFF48}"/>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Sheet1!$H$3:$H$8</c:f>
              <c:numCache>
                <c:formatCode>General</c:formatCode>
                <c:ptCount val="6"/>
                <c:pt idx="0">
                  <c:v>2017</c:v>
                </c:pt>
                <c:pt idx="1">
                  <c:v>2018</c:v>
                </c:pt>
                <c:pt idx="2">
                  <c:v>2019</c:v>
                </c:pt>
                <c:pt idx="3">
                  <c:v>2020</c:v>
                </c:pt>
                <c:pt idx="4">
                  <c:v>2021</c:v>
                </c:pt>
                <c:pt idx="5">
                  <c:v>2022</c:v>
                </c:pt>
              </c:numCache>
            </c:numRef>
          </c:cat>
          <c:val>
            <c:numRef>
              <c:f>Sheet1!$J$3:$J$8</c:f>
              <c:numCache>
                <c:formatCode>_(* #,##0_);_(* \(#,##0\);_(* "-"??_);_(@_)</c:formatCode>
                <c:ptCount val="6"/>
                <c:pt idx="0">
                  <c:v>40017</c:v>
                </c:pt>
                <c:pt idx="1">
                  <c:v>40454</c:v>
                </c:pt>
                <c:pt idx="2">
                  <c:v>46601</c:v>
                </c:pt>
                <c:pt idx="3">
                  <c:v>54314</c:v>
                </c:pt>
                <c:pt idx="4">
                  <c:v>83644</c:v>
                </c:pt>
                <c:pt idx="5">
                  <c:v>119841</c:v>
                </c:pt>
              </c:numCache>
            </c:numRef>
          </c:val>
          <c:smooth val="0"/>
          <c:extLst>
            <c:ext xmlns:c16="http://schemas.microsoft.com/office/drawing/2014/chart" uri="{C3380CC4-5D6E-409C-BE32-E72D297353CC}">
              <c16:uniqueId val="{00000001-217A-47F0-96F0-DF4A7F50ADAD}"/>
            </c:ext>
          </c:extLst>
        </c:ser>
        <c:dLbls>
          <c:dLblPos val="t"/>
          <c:showLegendKey val="0"/>
          <c:showVal val="1"/>
          <c:showCatName val="0"/>
          <c:showSerName val="0"/>
          <c:showPercent val="0"/>
          <c:showBubbleSize val="0"/>
        </c:dLbls>
        <c:marker val="1"/>
        <c:smooth val="0"/>
        <c:axId val="694287808"/>
        <c:axId val="694291648"/>
      </c:lineChart>
      <c:catAx>
        <c:axId val="69428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4291648"/>
        <c:crosses val="autoZero"/>
        <c:auto val="1"/>
        <c:lblAlgn val="ctr"/>
        <c:lblOffset val="100"/>
        <c:noMultiLvlLbl val="0"/>
      </c:catAx>
      <c:valAx>
        <c:axId val="694291648"/>
        <c:scaling>
          <c:orientation val="minMax"/>
          <c:max val="250000"/>
        </c:scaling>
        <c:delete val="1"/>
        <c:axPos val="l"/>
        <c:numFmt formatCode="_(* #,##0_);_(* \(#,##0\);_(* &quot;-&quot;??_);_(@_)" sourceLinked="1"/>
        <c:majorTickMark val="none"/>
        <c:minorTickMark val="none"/>
        <c:tickLblPos val="nextTo"/>
        <c:crossAx val="694287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tx1"/>
      </a:solid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dk1"/>
                </a:solidFill>
                <a:latin typeface="+mn-lt"/>
                <a:ea typeface="+mn-ea"/>
                <a:cs typeface="+mn-cs"/>
              </a:defRPr>
            </a:pPr>
            <a:r>
              <a:rPr lang="en-GB"/>
              <a:t>Treatent coverage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layout>
                <c:manualLayout>
                  <c:x val="-6.7567567567567571E-3"/>
                  <c:y val="5.38639654948285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63-474D-8699-13DA44DC6942}"/>
                </c:ext>
              </c:extLst>
            </c:dLbl>
            <c:dLbl>
              <c:idx val="1"/>
              <c:tx>
                <c:rich>
                  <a:bodyPr/>
                  <a:lstStyle/>
                  <a:p>
                    <a:r>
                      <a:rPr lang="en-US"/>
                      <a:t>&gt;90%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2A2-4A14-B3D3-D3C05F03D9AE}"/>
                </c:ext>
              </c:extLst>
            </c:dLbl>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'Treatment Coverage'!$U$7:$V$7</c:f>
              <c:strCache>
                <c:ptCount val="2"/>
                <c:pt idx="0">
                  <c:v>Treatment Coverage</c:v>
                </c:pt>
                <c:pt idx="1">
                  <c:v>target </c:v>
                </c:pt>
              </c:strCache>
            </c:strRef>
          </c:cat>
          <c:val>
            <c:numRef>
              <c:f>'Treatment Coverage'!$U$8:$V$8</c:f>
              <c:numCache>
                <c:formatCode>0%</c:formatCode>
                <c:ptCount val="2"/>
                <c:pt idx="0">
                  <c:v>0.7</c:v>
                </c:pt>
                <c:pt idx="1">
                  <c:v>1</c:v>
                </c:pt>
              </c:numCache>
            </c:numRef>
          </c:val>
          <c:extLst>
            <c:ext xmlns:c16="http://schemas.microsoft.com/office/drawing/2014/chart" uri="{C3380CC4-5D6E-409C-BE32-E72D297353CC}">
              <c16:uniqueId val="{00000001-F063-474D-8699-13DA44DC6942}"/>
            </c:ext>
          </c:extLst>
        </c:ser>
        <c:dLbls>
          <c:showLegendKey val="0"/>
          <c:showVal val="0"/>
          <c:showCatName val="0"/>
          <c:showSerName val="0"/>
          <c:showPercent val="0"/>
          <c:showBubbleSize val="0"/>
        </c:dLbls>
        <c:gapWidth val="219"/>
        <c:overlap val="-27"/>
        <c:axId val="13084511"/>
        <c:axId val="13086239"/>
      </c:barChart>
      <c:catAx>
        <c:axId val="13084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13086239"/>
        <c:crosses val="autoZero"/>
        <c:auto val="1"/>
        <c:lblAlgn val="ctr"/>
        <c:lblOffset val="100"/>
        <c:noMultiLvlLbl val="0"/>
      </c:catAx>
      <c:valAx>
        <c:axId val="13086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13084511"/>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sz="1400">
          <a:solidFill>
            <a:schemeClr val="dk1"/>
          </a:solidFill>
          <a:latin typeface="+mn-lt"/>
          <a:ea typeface="+mn-ea"/>
          <a:cs typeface="+mn-cs"/>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5394422438539357E-3"/>
          <c:y val="7.9885429458932317E-2"/>
          <c:w val="0.88898367088236141"/>
          <c:h val="0.83828844605649677"/>
        </c:manualLayout>
      </c:layout>
      <c:lineChart>
        <c:grouping val="stacked"/>
        <c:varyColors val="0"/>
        <c:ser>
          <c:idx val="0"/>
          <c:order val="0"/>
          <c:tx>
            <c:strRef>
              <c:f>'5yrs trend of Annual 2022'!$G$2</c:f>
              <c:strCache>
                <c:ptCount val="1"/>
                <c:pt idx="0">
                  <c:v>TB Cases</c:v>
                </c:pt>
              </c:strCache>
            </c:strRef>
          </c:tx>
          <c:spPr>
            <a:ln w="38100" cap="flat" cmpd="dbl" algn="ctr">
              <a:solidFill>
                <a:schemeClr val="accent1"/>
              </a:solidFill>
              <a:miter lim="800000"/>
            </a:ln>
            <a:effectLst/>
          </c:spPr>
          <c:marker>
            <c:symbol val="none"/>
          </c:marker>
          <c:dPt>
            <c:idx val="11"/>
            <c:marker>
              <c:symbol val="none"/>
            </c:marker>
            <c:bubble3D val="0"/>
            <c:spPr>
              <a:ln w="38100" cap="flat" cmpd="dbl" algn="ctr">
                <a:solidFill>
                  <a:schemeClr val="accent1"/>
                </a:solidFill>
                <a:miter lim="800000"/>
              </a:ln>
              <a:effectLst/>
            </c:spPr>
            <c:extLst>
              <c:ext xmlns:c16="http://schemas.microsoft.com/office/drawing/2014/chart" uri="{C3380CC4-5D6E-409C-BE32-E72D297353CC}">
                <c16:uniqueId val="{00000001-A959-7645-A87B-551EE35C2FED}"/>
              </c:ext>
            </c:extLst>
          </c:dPt>
          <c:dLbls>
            <c:dLbl>
              <c:idx val="12"/>
              <c:layout>
                <c:manualLayout>
                  <c:x val="-6.68474938460486E-2"/>
                  <c:y val="-9.0818360170506086E-3"/>
                </c:manualLayout>
              </c:layout>
              <c:tx>
                <c:rich>
                  <a:bodyPr/>
                  <a:lstStyle/>
                  <a:p>
                    <a:fld id="{E910BF29-2FC1-BF4F-A4D0-C386D2DB7014}"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959-7645-A87B-551EE35C2FED}"/>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'5yrs trend of Annual 2022'!$B$3:$B$15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'5yrs trend of Annual 2022'!$G$3:$G$15</c:f>
              <c:numCache>
                <c:formatCode>_(* #,##0_);_(* \(#,##0\);_(* "-"??_);_(@_)</c:formatCode>
                <c:ptCount val="13"/>
                <c:pt idx="0">
                  <c:v>90447</c:v>
                </c:pt>
                <c:pt idx="1">
                  <c:v>93050</c:v>
                </c:pt>
                <c:pt idx="2">
                  <c:v>97853</c:v>
                </c:pt>
                <c:pt idx="3">
                  <c:v>100401</c:v>
                </c:pt>
                <c:pt idx="4">
                  <c:v>91345</c:v>
                </c:pt>
                <c:pt idx="5">
                  <c:v>90584</c:v>
                </c:pt>
                <c:pt idx="6">
                  <c:v>100433</c:v>
                </c:pt>
                <c:pt idx="7">
                  <c:v>104904</c:v>
                </c:pt>
                <c:pt idx="8">
                  <c:v>106533</c:v>
                </c:pt>
                <c:pt idx="9">
                  <c:v>120266</c:v>
                </c:pt>
                <c:pt idx="10">
                  <c:v>138591</c:v>
                </c:pt>
                <c:pt idx="11">
                  <c:v>207785</c:v>
                </c:pt>
                <c:pt idx="12">
                  <c:v>285561</c:v>
                </c:pt>
              </c:numCache>
            </c:numRef>
          </c:val>
          <c:smooth val="1"/>
          <c:extLst>
            <c:ext xmlns:c16="http://schemas.microsoft.com/office/drawing/2014/chart" uri="{C3380CC4-5D6E-409C-BE32-E72D297353CC}">
              <c16:uniqueId val="{00000004-A959-7645-A87B-551EE35C2FED}"/>
            </c:ext>
          </c:extLst>
        </c:ser>
        <c:dLbls>
          <c:showLegendKey val="0"/>
          <c:showVal val="0"/>
          <c:showCatName val="0"/>
          <c:showSerName val="0"/>
          <c:showPercent val="0"/>
          <c:showBubbleSize val="0"/>
        </c:dLbls>
        <c:smooth val="0"/>
        <c:axId val="1566678191"/>
        <c:axId val="1566677359"/>
      </c:lineChart>
      <c:catAx>
        <c:axId val="1566678191"/>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00" b="0" i="0" u="none" strike="noStrike" kern="1200" baseline="0">
                <a:solidFill>
                  <a:schemeClr val="dk1"/>
                </a:solidFill>
                <a:latin typeface="+mn-lt"/>
                <a:ea typeface="+mn-ea"/>
                <a:cs typeface="+mn-cs"/>
              </a:defRPr>
            </a:pPr>
            <a:endParaRPr lang="en-US"/>
          </a:p>
        </c:txPr>
        <c:crossAx val="1566677359"/>
        <c:crosses val="autoZero"/>
        <c:auto val="1"/>
        <c:lblAlgn val="ctr"/>
        <c:lblOffset val="100"/>
        <c:noMultiLvlLbl val="0"/>
      </c:catAx>
      <c:valAx>
        <c:axId val="1566677359"/>
        <c:scaling>
          <c:orientation val="minMax"/>
        </c:scaling>
        <c:delete val="1"/>
        <c:axPos val="l"/>
        <c:majorGridlines>
          <c:spPr>
            <a:ln w="9525" cap="flat" cmpd="sng" algn="ctr">
              <a:solidFill>
                <a:schemeClr val="tx1">
                  <a:lumMod val="15000"/>
                  <a:lumOff val="85000"/>
                  <a:alpha val="32000"/>
                </a:schemeClr>
              </a:solidFill>
              <a:round/>
            </a:ln>
            <a:effectLst/>
          </c:spPr>
        </c:majorGridlines>
        <c:numFmt formatCode="_(* #,##0_);_(* \(#,##0\);_(* &quot;-&quot;??_);_(@_)" sourceLinked="1"/>
        <c:majorTickMark val="none"/>
        <c:minorTickMark val="none"/>
        <c:tickLblPos val="nextTo"/>
        <c:crossAx val="1566678191"/>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2"/>
      </a:solidFill>
      <a:prstDash val="solid"/>
      <a:miter lim="800000"/>
    </a:ln>
    <a:effectLst/>
  </c:spPr>
  <c:txPr>
    <a:bodyPr/>
    <a:lstStyle/>
    <a:p>
      <a:pPr>
        <a:defRPr sz="1100">
          <a:solidFill>
            <a:schemeClr val="dk1"/>
          </a:solidFill>
          <a:latin typeface="+mn-lt"/>
          <a:ea typeface="+mn-ea"/>
          <a:cs typeface="+mn-cs"/>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mn-lt"/>
                <a:ea typeface="+mn-ea"/>
                <a:cs typeface="+mn-cs"/>
              </a:defRPr>
            </a:pPr>
            <a:r>
              <a:rPr lang="en-GB"/>
              <a:t>Treatent coverage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layout>
                <c:manualLayout>
                  <c:x val="-6.7567567567567571E-3"/>
                  <c:y val="5.38639654948285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45-AE4E-A377-2318F2622A4A}"/>
                </c:ext>
              </c:extLst>
            </c:dLbl>
            <c:dLbl>
              <c:idx val="1"/>
              <c:tx>
                <c:rich>
                  <a:bodyPr/>
                  <a:lstStyle/>
                  <a:p>
                    <a:r>
                      <a:rPr lang="en-US"/>
                      <a:t>&gt;90%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F42-4069-B3A9-DC1CC0454385}"/>
                </c:ext>
              </c:extLst>
            </c:dLbl>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'Treatment Coverage'!$U$7:$V$7</c:f>
              <c:strCache>
                <c:ptCount val="2"/>
                <c:pt idx="0">
                  <c:v>Treatment Coverage</c:v>
                </c:pt>
                <c:pt idx="1">
                  <c:v>target </c:v>
                </c:pt>
              </c:strCache>
            </c:strRef>
          </c:cat>
          <c:val>
            <c:numRef>
              <c:f>'Treatment Coverage'!$U$8:$V$8</c:f>
              <c:numCache>
                <c:formatCode>0%</c:formatCode>
                <c:ptCount val="2"/>
                <c:pt idx="0">
                  <c:v>0.7</c:v>
                </c:pt>
                <c:pt idx="1">
                  <c:v>1</c:v>
                </c:pt>
              </c:numCache>
            </c:numRef>
          </c:val>
          <c:extLst>
            <c:ext xmlns:c16="http://schemas.microsoft.com/office/drawing/2014/chart" uri="{C3380CC4-5D6E-409C-BE32-E72D297353CC}">
              <c16:uniqueId val="{00000000-DE45-AE4E-A377-2318F2622A4A}"/>
            </c:ext>
          </c:extLst>
        </c:ser>
        <c:dLbls>
          <c:showLegendKey val="0"/>
          <c:showVal val="0"/>
          <c:showCatName val="0"/>
          <c:showSerName val="0"/>
          <c:showPercent val="0"/>
          <c:showBubbleSize val="0"/>
        </c:dLbls>
        <c:gapWidth val="219"/>
        <c:overlap val="-27"/>
        <c:axId val="13084511"/>
        <c:axId val="13086239"/>
      </c:barChart>
      <c:catAx>
        <c:axId val="13084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13086239"/>
        <c:crosses val="autoZero"/>
        <c:auto val="1"/>
        <c:lblAlgn val="ctr"/>
        <c:lblOffset val="100"/>
        <c:noMultiLvlLbl val="0"/>
      </c:catAx>
      <c:valAx>
        <c:axId val="13086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13084511"/>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sz="1200">
          <a:solidFill>
            <a:schemeClr val="dk1"/>
          </a:solidFill>
          <a:latin typeface="+mn-lt"/>
          <a:ea typeface="+mn-ea"/>
          <a:cs typeface="+mn-cs"/>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0.42312</cdr:x>
      <cdr:y>0.3778</cdr:y>
    </cdr:from>
    <cdr:to>
      <cdr:x>0.5774</cdr:x>
      <cdr:y>0.73502</cdr:y>
    </cdr:to>
    <cdr:sp macro="" textlink="">
      <cdr:nvSpPr>
        <cdr:cNvPr id="3" name="Down Arrow Callout 2"/>
        <cdr:cNvSpPr/>
      </cdr:nvSpPr>
      <cdr:spPr>
        <a:xfrm xmlns:a="http://schemas.openxmlformats.org/drawingml/2006/main">
          <a:off x="1870165" y="918419"/>
          <a:ext cx="681932" cy="868390"/>
        </a:xfrm>
        <a:prstGeom xmlns:a="http://schemas.openxmlformats.org/drawingml/2006/main" prst="downArrowCallout">
          <a:avLst/>
        </a:prstGeom>
        <a:solidFill xmlns:a="http://schemas.openxmlformats.org/drawingml/2006/main">
          <a:schemeClr val="bg1"/>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b="1" dirty="0">
              <a:solidFill>
                <a:srgbClr val="FF0000"/>
              </a:solidFill>
            </a:rPr>
            <a:t>          0.4%</a:t>
          </a:r>
        </a:p>
      </cdr:txBody>
    </cdr:sp>
  </cdr:relSizeAnchor>
  <cdr:relSizeAnchor xmlns:cdr="http://schemas.openxmlformats.org/drawingml/2006/chartDrawing">
    <cdr:from>
      <cdr:x>0.5</cdr:x>
      <cdr:y>0.40426</cdr:y>
    </cdr:from>
    <cdr:to>
      <cdr:x>0.50127</cdr:x>
      <cdr:y>0.48468</cdr:y>
    </cdr:to>
    <cdr:cxnSp macro="">
      <cdr:nvCxnSpPr>
        <cdr:cNvPr id="5" name="Straight Arrow Connector 4">
          <a:extLst xmlns:a="http://schemas.openxmlformats.org/drawingml/2006/main">
            <a:ext uri="{FF2B5EF4-FFF2-40B4-BE49-F238E27FC236}">
              <a16:creationId xmlns:a16="http://schemas.microsoft.com/office/drawing/2014/main" id="{270839D4-F0F2-8240-B547-0DDB52D1B07B}"/>
            </a:ext>
          </a:extLst>
        </cdr:cNvPr>
        <cdr:cNvCxnSpPr/>
      </cdr:nvCxnSpPr>
      <cdr:spPr>
        <a:xfrm xmlns:a="http://schemas.openxmlformats.org/drawingml/2006/main">
          <a:off x="2209976" y="982742"/>
          <a:ext cx="5613" cy="195499"/>
        </a:xfrm>
        <a:prstGeom xmlns:a="http://schemas.openxmlformats.org/drawingml/2006/main" prst="straightConnector1">
          <a:avLst/>
        </a:prstGeom>
        <a:ln xmlns:a="http://schemas.openxmlformats.org/drawingml/2006/main" w="38100">
          <a:solidFill>
            <a:srgbClr val="FF0000"/>
          </a:solidFill>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0.65552</cdr:x>
      <cdr:y>0.36255</cdr:y>
    </cdr:from>
    <cdr:to>
      <cdr:x>0.80798</cdr:x>
      <cdr:y>0.75074</cdr:y>
    </cdr:to>
    <cdr:sp macro="" textlink="">
      <cdr:nvSpPr>
        <cdr:cNvPr id="6" name="Down Arrow Callout 5"/>
        <cdr:cNvSpPr/>
      </cdr:nvSpPr>
      <cdr:spPr>
        <a:xfrm xmlns:a="http://schemas.openxmlformats.org/drawingml/2006/main">
          <a:off x="2897349" y="881349"/>
          <a:ext cx="673899" cy="943685"/>
        </a:xfrm>
        <a:prstGeom xmlns:a="http://schemas.openxmlformats.org/drawingml/2006/main" prst="downArrowCallout">
          <a:avLst/>
        </a:prstGeom>
        <a:solidFill xmlns:a="http://schemas.openxmlformats.org/drawingml/2006/main">
          <a:schemeClr val="bg1"/>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2000" b="1" dirty="0">
              <a:solidFill>
                <a:srgbClr val="FF0000"/>
              </a:solidFill>
            </a:rPr>
            <a:t>   7%</a:t>
          </a:r>
        </a:p>
      </cdr:txBody>
    </cdr:sp>
  </cdr:relSizeAnchor>
  <cdr:relSizeAnchor xmlns:cdr="http://schemas.openxmlformats.org/drawingml/2006/chartDrawing">
    <cdr:from>
      <cdr:x>0.73709</cdr:x>
      <cdr:y>0.36228</cdr:y>
    </cdr:from>
    <cdr:to>
      <cdr:x>0.73709</cdr:x>
      <cdr:y>0.48468</cdr:y>
    </cdr:to>
    <cdr:cxnSp macro="">
      <cdr:nvCxnSpPr>
        <cdr:cNvPr id="7" name="Straight Arrow Connector 6">
          <a:extLst xmlns:a="http://schemas.openxmlformats.org/drawingml/2006/main">
            <a:ext uri="{FF2B5EF4-FFF2-40B4-BE49-F238E27FC236}">
              <a16:creationId xmlns:a16="http://schemas.microsoft.com/office/drawing/2014/main" id="{2E3B2B75-4F26-8243-A9F2-65804623B0D8}"/>
            </a:ext>
          </a:extLst>
        </cdr:cNvPr>
        <cdr:cNvCxnSpPr/>
      </cdr:nvCxnSpPr>
      <cdr:spPr>
        <a:xfrm xmlns:a="http://schemas.openxmlformats.org/drawingml/2006/main" flipV="1">
          <a:off x="3257902" y="880698"/>
          <a:ext cx="0" cy="297543"/>
        </a:xfrm>
        <a:prstGeom xmlns:a="http://schemas.openxmlformats.org/drawingml/2006/main" prst="straightConnector1">
          <a:avLst/>
        </a:prstGeom>
        <a:ln xmlns:a="http://schemas.openxmlformats.org/drawingml/2006/main" w="38100">
          <a:solidFill>
            <a:srgbClr val="FF0000"/>
          </a:solidFill>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0.38475</cdr:x>
      <cdr:y>0.26615</cdr:y>
    </cdr:from>
    <cdr:to>
      <cdr:x>0.68634</cdr:x>
      <cdr:y>0.43523</cdr:y>
    </cdr:to>
    <cdr:cxnSp macro="">
      <cdr:nvCxnSpPr>
        <cdr:cNvPr id="2" name="Straight Arrow Connector 1">
          <a:extLst xmlns:a="http://schemas.openxmlformats.org/drawingml/2006/main">
            <a:ext uri="{FF2B5EF4-FFF2-40B4-BE49-F238E27FC236}">
              <a16:creationId xmlns:a16="http://schemas.microsoft.com/office/drawing/2014/main" id="{800D2F3B-B0DB-7BED-142A-EFEFFFCD9FBC}"/>
            </a:ext>
          </a:extLst>
        </cdr:cNvPr>
        <cdr:cNvCxnSpPr/>
      </cdr:nvCxnSpPr>
      <cdr:spPr>
        <a:xfrm xmlns:a="http://schemas.openxmlformats.org/drawingml/2006/main" flipV="1">
          <a:off x="1641824" y="1146221"/>
          <a:ext cx="1286933" cy="728134"/>
        </a:xfrm>
        <a:prstGeom xmlns:a="http://schemas.openxmlformats.org/drawingml/2006/main" prst="straightConnector1">
          <a:avLst/>
        </a:prstGeom>
        <a:ln xmlns:a="http://schemas.openxmlformats.org/drawingml/2006/main" w="66675" cap="flat" cmpd="sng" algn="ctr">
          <a:solidFill>
            <a:schemeClr val="accent2"/>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0.7906</cdr:x>
      <cdr:y>0</cdr:y>
    </cdr:from>
    <cdr:to>
      <cdr:x>0.89795</cdr:x>
      <cdr:y>1</cdr:y>
    </cdr:to>
    <cdr:sp macro="" textlink="">
      <cdr:nvSpPr>
        <cdr:cNvPr id="2" name="TextBox 6">
          <a:extLst xmlns:a="http://schemas.openxmlformats.org/drawingml/2006/main">
            <a:ext uri="{FF2B5EF4-FFF2-40B4-BE49-F238E27FC236}">
              <a16:creationId xmlns:a16="http://schemas.microsoft.com/office/drawing/2014/main" id="{58681F68-C741-F646-88A5-81BFD1B4AB57}"/>
            </a:ext>
          </a:extLst>
        </cdr:cNvPr>
        <cdr:cNvSpPr txBox="1"/>
      </cdr:nvSpPr>
      <cdr:spPr>
        <a:xfrm xmlns:a="http://schemas.openxmlformats.org/drawingml/2006/main" rot="18045040">
          <a:off x="3070198" y="796199"/>
          <a:ext cx="208937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b="1" dirty="0">
              <a:solidFill>
                <a:srgbClr val="FF0000"/>
              </a:solidFill>
            </a:rPr>
            <a:t>SITUATION ROOM HELPS THIS</a:t>
          </a:r>
        </a:p>
      </cdr:txBody>
    </cdr:sp>
  </cdr:relSizeAnchor>
</c:userShapes>
</file>

<file path=ppt/drawings/drawing3.xml><?xml version="1.0" encoding="utf-8"?>
<c:userShapes xmlns:c="http://schemas.openxmlformats.org/drawingml/2006/chart">
  <cdr:relSizeAnchor xmlns:cdr="http://schemas.openxmlformats.org/drawingml/2006/chartDrawing">
    <cdr:from>
      <cdr:x>0.83244</cdr:x>
      <cdr:y>0.26123</cdr:y>
    </cdr:from>
    <cdr:to>
      <cdr:x>0.97131</cdr:x>
      <cdr:y>0.44961</cdr:y>
    </cdr:to>
    <cdr:sp macro="" textlink="">
      <cdr:nvSpPr>
        <cdr:cNvPr id="2" name="Oval 1">
          <a:extLst xmlns:a="http://schemas.openxmlformats.org/drawingml/2006/main">
            <a:ext uri="{FF2B5EF4-FFF2-40B4-BE49-F238E27FC236}">
              <a16:creationId xmlns:a16="http://schemas.microsoft.com/office/drawing/2014/main" id="{280C5947-D0DB-1345-96C1-9AFABE77CD6E}"/>
            </a:ext>
          </a:extLst>
        </cdr:cNvPr>
        <cdr:cNvSpPr/>
      </cdr:nvSpPr>
      <cdr:spPr>
        <a:xfrm xmlns:a="http://schemas.openxmlformats.org/drawingml/2006/main">
          <a:off x="4578288" y="965204"/>
          <a:ext cx="763760" cy="69603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0.85493</cdr:x>
      <cdr:y>0.25957</cdr:y>
    </cdr:from>
    <cdr:to>
      <cdr:x>0.98055</cdr:x>
      <cdr:y>0.40429</cdr:y>
    </cdr:to>
    <cdr:sp macro="" textlink="">
      <cdr:nvSpPr>
        <cdr:cNvPr id="2" name="Oval 1">
          <a:extLst xmlns:a="http://schemas.openxmlformats.org/drawingml/2006/main">
            <a:ext uri="{FF2B5EF4-FFF2-40B4-BE49-F238E27FC236}">
              <a16:creationId xmlns:a16="http://schemas.microsoft.com/office/drawing/2014/main" id="{7BB79045-B746-4C4B-9DBE-34A3D6235694}"/>
            </a:ext>
          </a:extLst>
        </cdr:cNvPr>
        <cdr:cNvSpPr/>
      </cdr:nvSpPr>
      <cdr:spPr>
        <a:xfrm xmlns:a="http://schemas.openxmlformats.org/drawingml/2006/main">
          <a:off x="4701952" y="961412"/>
          <a:ext cx="690896" cy="536054"/>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0.64586</cdr:x>
      <cdr:y>0.36399</cdr:y>
    </cdr:from>
    <cdr:to>
      <cdr:x>0.92618</cdr:x>
      <cdr:y>0.43058</cdr:y>
    </cdr:to>
    <cdr:sp macro="" textlink="">
      <cdr:nvSpPr>
        <cdr:cNvPr id="2" name="TextBox 5">
          <a:extLst xmlns:a="http://schemas.openxmlformats.org/drawingml/2006/main">
            <a:ext uri="{FF2B5EF4-FFF2-40B4-BE49-F238E27FC236}">
              <a16:creationId xmlns:a16="http://schemas.microsoft.com/office/drawing/2014/main" id="{1995A841-A9AB-EBEC-B3F4-7FE9D46D9A59}"/>
            </a:ext>
          </a:extLst>
        </cdr:cNvPr>
        <cdr:cNvSpPr txBox="1"/>
      </cdr:nvSpPr>
      <cdr:spPr>
        <a:xfrm xmlns:a="http://schemas.openxmlformats.org/drawingml/2006/main">
          <a:off x="2109662" y="1514064"/>
          <a:ext cx="915635" cy="276999"/>
        </a:xfrm>
        <a:prstGeom xmlns:a="http://schemas.openxmlformats.org/drawingml/2006/main" prst="rect">
          <a:avLst/>
        </a:prstGeom>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wrap="none" rtlCol="0">
          <a:spAutoFit/>
        </a:bodyPr>
        <a:lstStyle xmlns:a="http://schemas.openxmlformats.org/drawingml/2006/main">
          <a:defPPr>
            <a:defRPr lang="en-NG"/>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r>
            <a:rPr lang="en-NG" sz="1200" dirty="0">
              <a:solidFill>
                <a:srgbClr val="FF0000"/>
              </a:solidFill>
              <a:latin typeface="Britannic Bold" panose="020B0903060703020204" pitchFamily="34" charset="77"/>
            </a:rPr>
            <a:t>75% 2026</a:t>
          </a:r>
        </a:p>
      </cdr:txBody>
    </cdr:sp>
  </cdr:relSizeAnchor>
  <cdr:relSizeAnchor xmlns:cdr="http://schemas.openxmlformats.org/drawingml/2006/chartDrawing">
    <cdr:from>
      <cdr:x>0.41762</cdr:x>
      <cdr:y>0.39184</cdr:y>
    </cdr:from>
    <cdr:to>
      <cdr:x>0.70577</cdr:x>
      <cdr:y>0.46688</cdr:y>
    </cdr:to>
    <cdr:cxnSp macro="">
      <cdr:nvCxnSpPr>
        <cdr:cNvPr id="3" name="Straight Connector 2">
          <a:extLst xmlns:a="http://schemas.openxmlformats.org/drawingml/2006/main">
            <a:ext uri="{FF2B5EF4-FFF2-40B4-BE49-F238E27FC236}">
              <a16:creationId xmlns:a16="http://schemas.microsoft.com/office/drawing/2014/main" id="{0E50E091-0148-8B17-ECB8-AC53316FBAAB}"/>
            </a:ext>
          </a:extLst>
        </cdr:cNvPr>
        <cdr:cNvCxnSpPr/>
      </cdr:nvCxnSpPr>
      <cdr:spPr>
        <a:xfrm xmlns:a="http://schemas.openxmlformats.org/drawingml/2006/main" flipV="1">
          <a:off x="1569914" y="1847750"/>
          <a:ext cx="1083213" cy="353884"/>
        </a:xfrm>
        <a:prstGeom xmlns:a="http://schemas.openxmlformats.org/drawingml/2006/main" prst="line">
          <a:avLst/>
        </a:prstGeom>
        <a:ln xmlns:a="http://schemas.openxmlformats.org/drawingml/2006/main" w="28575" cap="flat" cmpd="sng" algn="ctr">
          <a:solidFill>
            <a:schemeClr val="accent2"/>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0.87101</cdr:x>
      <cdr:y>0.02733</cdr:y>
    </cdr:from>
    <cdr:to>
      <cdr:x>0.89816</cdr:x>
      <cdr:y>0.11171</cdr:y>
    </cdr:to>
    <cdr:cxnSp macro="">
      <cdr:nvCxnSpPr>
        <cdr:cNvPr id="3" name="Straight Connector 2">
          <a:extLst xmlns:a="http://schemas.openxmlformats.org/drawingml/2006/main">
            <a:ext uri="{FF2B5EF4-FFF2-40B4-BE49-F238E27FC236}">
              <a16:creationId xmlns:a16="http://schemas.microsoft.com/office/drawing/2014/main" id="{AC50941A-5475-F146-8E7D-1B167CC79828}"/>
            </a:ext>
          </a:extLst>
        </cdr:cNvPr>
        <cdr:cNvCxnSpPr/>
      </cdr:nvCxnSpPr>
      <cdr:spPr>
        <a:xfrm xmlns:a="http://schemas.openxmlformats.org/drawingml/2006/main" flipH="1">
          <a:off x="4010804" y="123049"/>
          <a:ext cx="125034" cy="379946"/>
        </a:xfrm>
        <a:prstGeom xmlns:a="http://schemas.openxmlformats.org/drawingml/2006/main" prst="line">
          <a:avLst/>
        </a:prstGeom>
        <a:ln xmlns:a="http://schemas.openxmlformats.org/drawingml/2006/main" w="12700"/>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0.63901</cdr:x>
      <cdr:y>0.36399</cdr:y>
    </cdr:from>
    <cdr:to>
      <cdr:x>1</cdr:x>
      <cdr:y>0.42318</cdr:y>
    </cdr:to>
    <cdr:sp macro="" textlink="">
      <cdr:nvSpPr>
        <cdr:cNvPr id="2" name="TextBox 5">
          <a:extLst xmlns:a="http://schemas.openxmlformats.org/drawingml/2006/main">
            <a:ext uri="{FF2B5EF4-FFF2-40B4-BE49-F238E27FC236}">
              <a16:creationId xmlns:a16="http://schemas.microsoft.com/office/drawing/2014/main" id="{1995A841-A9AB-EBEC-B3F4-7FE9D46D9A59}"/>
            </a:ext>
          </a:extLst>
        </cdr:cNvPr>
        <cdr:cNvSpPr txBox="1"/>
      </cdr:nvSpPr>
      <cdr:spPr>
        <a:xfrm xmlns:a="http://schemas.openxmlformats.org/drawingml/2006/main">
          <a:off x="1417378" y="1514064"/>
          <a:ext cx="792205" cy="246221"/>
        </a:xfrm>
        <a:prstGeom xmlns:a="http://schemas.openxmlformats.org/drawingml/2006/main" prst="rect">
          <a:avLst/>
        </a:prstGeom>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wrap="none" rtlCol="0">
          <a:spAutoFit/>
        </a:bodyPr>
        <a:lstStyle xmlns:a="http://schemas.openxmlformats.org/drawingml/2006/main">
          <a:defPPr>
            <a:defRPr lang="en-NG"/>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r>
            <a:rPr lang="en-NG" sz="1000" dirty="0">
              <a:solidFill>
                <a:srgbClr val="FF0000"/>
              </a:solidFill>
              <a:latin typeface="Britannic Bold" panose="020B0903060703020204" pitchFamily="34" charset="77"/>
            </a:rPr>
            <a:t>75% 2026</a:t>
          </a:r>
        </a:p>
      </cdr:txBody>
    </cdr:sp>
  </cdr:relSizeAnchor>
  <cdr:relSizeAnchor xmlns:cdr="http://schemas.openxmlformats.org/drawingml/2006/chartDrawing">
    <cdr:from>
      <cdr:x>0.41762</cdr:x>
      <cdr:y>0.39184</cdr:y>
    </cdr:from>
    <cdr:to>
      <cdr:x>0.70577</cdr:x>
      <cdr:y>0.46688</cdr:y>
    </cdr:to>
    <cdr:cxnSp macro="">
      <cdr:nvCxnSpPr>
        <cdr:cNvPr id="3" name="Straight Connector 2">
          <a:extLst xmlns:a="http://schemas.openxmlformats.org/drawingml/2006/main">
            <a:ext uri="{FF2B5EF4-FFF2-40B4-BE49-F238E27FC236}">
              <a16:creationId xmlns:a16="http://schemas.microsoft.com/office/drawing/2014/main" id="{0E50E091-0148-8B17-ECB8-AC53316FBAAB}"/>
            </a:ext>
          </a:extLst>
        </cdr:cNvPr>
        <cdr:cNvCxnSpPr/>
      </cdr:nvCxnSpPr>
      <cdr:spPr>
        <a:xfrm xmlns:a="http://schemas.openxmlformats.org/drawingml/2006/main" flipV="1">
          <a:off x="1569914" y="1847750"/>
          <a:ext cx="1083213" cy="353884"/>
        </a:xfrm>
        <a:prstGeom xmlns:a="http://schemas.openxmlformats.org/drawingml/2006/main" prst="line">
          <a:avLst/>
        </a:prstGeom>
        <a:ln xmlns:a="http://schemas.openxmlformats.org/drawingml/2006/main" w="28575" cap="flat" cmpd="sng" algn="ctr">
          <a:solidFill>
            <a:schemeClr val="accent2"/>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0.53553</cdr:x>
      <cdr:y>0.32363</cdr:y>
    </cdr:from>
    <cdr:to>
      <cdr:x>0.85198</cdr:x>
      <cdr:y>0.47209</cdr:y>
    </cdr:to>
    <cdr:sp macro="" textlink="">
      <cdr:nvSpPr>
        <cdr:cNvPr id="2" name="Rectangle: Rounded Corners 16">
          <a:extLst xmlns:a="http://schemas.openxmlformats.org/drawingml/2006/main">
            <a:ext uri="{FF2B5EF4-FFF2-40B4-BE49-F238E27FC236}">
              <a16:creationId xmlns:a16="http://schemas.microsoft.com/office/drawing/2014/main" id="{30BA1F6C-2494-644B-9CEE-DBC0A358B3C2}"/>
            </a:ext>
          </a:extLst>
        </cdr:cNvPr>
        <cdr:cNvSpPr/>
      </cdr:nvSpPr>
      <cdr:spPr>
        <a:xfrm xmlns:a="http://schemas.openxmlformats.org/drawingml/2006/main">
          <a:off x="2253904" y="1077024"/>
          <a:ext cx="1331822" cy="494080"/>
        </a:xfrm>
        <a:prstGeom xmlns:a="http://schemas.openxmlformats.org/drawingml/2006/main" prst="roundRect">
          <a:avLst>
            <a:gd name="adj" fmla="val 50000"/>
          </a:avLst>
        </a:prstGeom>
        <a:ln xmlns:a="http://schemas.openxmlformats.org/drawingml/2006/mai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en-NG"/>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US"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r>
            <a:rPr lang="en-IN"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easonal Myth</a:t>
          </a:r>
        </a:p>
      </cdr:txBody>
    </cdr:sp>
  </cdr:relSizeAnchor>
</c:userShapes>
</file>

<file path=ppt/drawings/drawing9.xml><?xml version="1.0" encoding="utf-8"?>
<c:userShapes xmlns:c="http://schemas.openxmlformats.org/drawingml/2006/chart">
  <cdr:relSizeAnchor xmlns:cdr="http://schemas.openxmlformats.org/drawingml/2006/chartDrawing">
    <cdr:from>
      <cdr:x>0.44932</cdr:x>
      <cdr:y>0.34634</cdr:y>
    </cdr:from>
    <cdr:to>
      <cdr:x>0.44932</cdr:x>
      <cdr:y>0.58745</cdr:y>
    </cdr:to>
    <cdr:cxnSp macro="">
      <cdr:nvCxnSpPr>
        <cdr:cNvPr id="2" name="Straight Arrow Connector 1">
          <a:extLst xmlns:a="http://schemas.openxmlformats.org/drawingml/2006/main">
            <a:ext uri="{FF2B5EF4-FFF2-40B4-BE49-F238E27FC236}">
              <a16:creationId xmlns:a16="http://schemas.microsoft.com/office/drawing/2014/main" id="{E20B9455-7518-B006-EBCB-703B5CD6158F}"/>
            </a:ext>
          </a:extLst>
        </cdr:cNvPr>
        <cdr:cNvCxnSpPr>
          <a:cxnSpLocks xmlns:a="http://schemas.openxmlformats.org/drawingml/2006/main"/>
        </cdr:cNvCxnSpPr>
      </cdr:nvCxnSpPr>
      <cdr:spPr>
        <a:xfrm xmlns:a="http://schemas.openxmlformats.org/drawingml/2006/main">
          <a:off x="5181423" y="1814655"/>
          <a:ext cx="0" cy="1263335"/>
        </a:xfrm>
        <a:prstGeom xmlns:a="http://schemas.openxmlformats.org/drawingml/2006/main" prst="straightConnector1">
          <a:avLst/>
        </a:prstGeom>
        <a:ln xmlns:a="http://schemas.openxmlformats.org/drawingml/2006/main">
          <a:solidFill>
            <a:srgbClr val="AC38FF"/>
          </a:solidFill>
          <a:tailEnd type="triangle"/>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0.30301</cdr:x>
      <cdr:y>0.27327</cdr:y>
    </cdr:from>
    <cdr:to>
      <cdr:x>0.5941</cdr:x>
      <cdr:y>0.33122</cdr:y>
    </cdr:to>
    <cdr:sp macro="" textlink="">
      <cdr:nvSpPr>
        <cdr:cNvPr id="3" name="TextBox 4">
          <a:extLst xmlns:a="http://schemas.openxmlformats.org/drawingml/2006/main">
            <a:ext uri="{FF2B5EF4-FFF2-40B4-BE49-F238E27FC236}">
              <a16:creationId xmlns:a16="http://schemas.microsoft.com/office/drawing/2014/main" id="{507457AF-AF12-4B4F-B90B-18C437609786}"/>
            </a:ext>
          </a:extLst>
        </cdr:cNvPr>
        <cdr:cNvSpPr txBox="1"/>
      </cdr:nvSpPr>
      <cdr:spPr>
        <a:xfrm xmlns:a="http://schemas.openxmlformats.org/drawingml/2006/main">
          <a:off x="790378" y="1233609"/>
          <a:ext cx="759287" cy="261610"/>
        </a:xfrm>
        <a:prstGeom xmlns:a="http://schemas.openxmlformats.org/drawingml/2006/main" prst="rect">
          <a:avLst/>
        </a:prstGeom>
        <a:solidFill xmlns:a="http://schemas.openxmlformats.org/drawingml/2006/main">
          <a:schemeClr val="accent2">
            <a:lumMod val="60000"/>
            <a:lumOff val="40000"/>
          </a:schemeClr>
        </a:solidFill>
      </cdr:spPr>
      <cdr:txBody>
        <a:bodyPr xmlns:a="http://schemas.openxmlformats.org/drawingml/2006/main" wrap="square" rtlCol="0">
          <a:spAutoFit/>
        </a:bodyPr>
        <a:lstStyle xmlns:a="http://schemas.openxmlformats.org/drawingml/2006/main">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NG" sz="1100" b="1" dirty="0"/>
            <a:t>COVID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4/16/2024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4/16/2024</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lgn="ctr" defTabSz="930275">
              <a:defRPr sz="2500">
                <a:solidFill>
                  <a:schemeClr val="tx1"/>
                </a:solidFill>
                <a:latin typeface="Arial" panose="020B0604020202020204" pitchFamily="34" charset="0"/>
              </a:defRPr>
            </a:lvl1pPr>
            <a:lvl2pPr marL="742950" indent="-285750" algn="ctr" defTabSz="930275">
              <a:defRPr sz="2500">
                <a:solidFill>
                  <a:schemeClr val="tx1"/>
                </a:solidFill>
                <a:latin typeface="Arial" panose="020B0604020202020204" pitchFamily="34" charset="0"/>
              </a:defRPr>
            </a:lvl2pPr>
            <a:lvl3pPr marL="1143000" indent="-228600" algn="ctr" defTabSz="930275">
              <a:defRPr sz="2500">
                <a:solidFill>
                  <a:schemeClr val="tx1"/>
                </a:solidFill>
                <a:latin typeface="Arial" panose="020B0604020202020204" pitchFamily="34" charset="0"/>
              </a:defRPr>
            </a:lvl3pPr>
            <a:lvl4pPr marL="1600200" indent="-228600" algn="ctr" defTabSz="930275">
              <a:defRPr sz="2500">
                <a:solidFill>
                  <a:schemeClr val="tx1"/>
                </a:solidFill>
                <a:latin typeface="Arial" panose="020B0604020202020204" pitchFamily="34" charset="0"/>
              </a:defRPr>
            </a:lvl4pPr>
            <a:lvl5pPr marL="2057400" indent="-228600" algn="ctr" defTabSz="930275">
              <a:defRPr sz="2500">
                <a:solidFill>
                  <a:schemeClr val="tx1"/>
                </a:solidFill>
                <a:latin typeface="Arial" panose="020B0604020202020204" pitchFamily="34" charset="0"/>
              </a:defRPr>
            </a:lvl5pPr>
            <a:lvl6pPr marL="2514600" indent="-228600" algn="ctr" defTabSz="930275" eaLnBrk="0" fontAlgn="base" hangingPunct="0">
              <a:spcBef>
                <a:spcPct val="0"/>
              </a:spcBef>
              <a:spcAft>
                <a:spcPct val="0"/>
              </a:spcAft>
              <a:defRPr sz="2500">
                <a:solidFill>
                  <a:schemeClr val="tx1"/>
                </a:solidFill>
                <a:latin typeface="Arial" panose="020B0604020202020204" pitchFamily="34" charset="0"/>
              </a:defRPr>
            </a:lvl6pPr>
            <a:lvl7pPr marL="2971800" indent="-228600" algn="ctr" defTabSz="930275" eaLnBrk="0" fontAlgn="base" hangingPunct="0">
              <a:spcBef>
                <a:spcPct val="0"/>
              </a:spcBef>
              <a:spcAft>
                <a:spcPct val="0"/>
              </a:spcAft>
              <a:defRPr sz="2500">
                <a:solidFill>
                  <a:schemeClr val="tx1"/>
                </a:solidFill>
                <a:latin typeface="Arial" panose="020B0604020202020204" pitchFamily="34" charset="0"/>
              </a:defRPr>
            </a:lvl7pPr>
            <a:lvl8pPr marL="3429000" indent="-228600" algn="ctr" defTabSz="930275" eaLnBrk="0" fontAlgn="base" hangingPunct="0">
              <a:spcBef>
                <a:spcPct val="0"/>
              </a:spcBef>
              <a:spcAft>
                <a:spcPct val="0"/>
              </a:spcAft>
              <a:defRPr sz="2500">
                <a:solidFill>
                  <a:schemeClr val="tx1"/>
                </a:solidFill>
                <a:latin typeface="Arial" panose="020B0604020202020204" pitchFamily="34" charset="0"/>
              </a:defRPr>
            </a:lvl8pPr>
            <a:lvl9pPr marL="3886200" indent="-228600" algn="ctr" defTabSz="930275" eaLnBrk="0" fontAlgn="base" hangingPunct="0">
              <a:spcBef>
                <a:spcPct val="0"/>
              </a:spcBef>
              <a:spcAft>
                <a:spcPct val="0"/>
              </a:spcAft>
              <a:defRPr sz="2500">
                <a:solidFill>
                  <a:schemeClr val="tx1"/>
                </a:solidFill>
                <a:latin typeface="Arial" panose="020B0604020202020204" pitchFamily="34" charset="0"/>
              </a:defRPr>
            </a:lvl9pPr>
          </a:lstStyle>
          <a:p>
            <a:pPr algn="r"/>
            <a:fld id="{E8053DD1-DD6A-421C-8804-BE8D1F484809}" type="slidenum">
              <a:rPr lang="en-US" altLang="en-US" sz="1200"/>
              <a:pPr algn="r"/>
              <a:t>5</a:t>
            </a:fld>
            <a:endParaRPr lang="en-US" altLang="en-US" sz="12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57907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7646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slideMaster" Target="../slideMasters/slideMaster2.xml"/><Relationship Id="rId16" Type="http://schemas.openxmlformats.org/officeDocument/2006/relationships/image" Target="../media/image22.jpeg"/><Relationship Id="rId1" Type="http://schemas.openxmlformats.org/officeDocument/2006/relationships/tags" Target="../tags/tag23.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svg"/><Relationship Id="rId14" Type="http://schemas.openxmlformats.org/officeDocument/2006/relationships/image" Target="../media/image20.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TBDIAH &amp; USAI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2A535C-DE99-4391-A2C7-56935DEC83A3}"/>
              </a:ext>
            </a:extLst>
          </p:cNvPr>
          <p:cNvSpPr/>
          <p:nvPr userDrawn="1"/>
        </p:nvSpPr>
        <p:spPr>
          <a:xfrm>
            <a:off x="0" y="3703320"/>
            <a:ext cx="9144000" cy="1481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32BA06-BCC1-4C99-9A55-14F9A03DAEA8}"/>
              </a:ext>
            </a:extLst>
          </p:cNvPr>
          <p:cNvSpPr/>
          <p:nvPr userDrawn="1"/>
        </p:nvSpPr>
        <p:spPr>
          <a:xfrm>
            <a:off x="0" y="0"/>
            <a:ext cx="9144000" cy="3105013"/>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itle 1"/>
          <p:cNvSpPr>
            <a:spLocks noGrp="1"/>
          </p:cNvSpPr>
          <p:nvPr>
            <p:ph type="ctrTitle" hasCustomPrompt="1"/>
          </p:nvPr>
        </p:nvSpPr>
        <p:spPr>
          <a:xfrm>
            <a:off x="685800" y="1668255"/>
            <a:ext cx="4242188" cy="1143313"/>
          </a:xfrm>
          <a:prstGeom prst="rect">
            <a:avLst/>
          </a:prstGeom>
          <a:effectLst>
            <a:outerShdw blurRad="254000" dir="2700000" algn="tl" rotWithShape="0">
              <a:srgbClr val="000000">
                <a:alpha val="20000"/>
              </a:srgbClr>
            </a:outerShdw>
          </a:effectLst>
        </p:spPr>
        <p:txBody>
          <a:bodyPr anchor="b" anchorCtr="0">
            <a:noAutofit/>
          </a:bodyPr>
          <a:lstStyle>
            <a:lvl1pPr>
              <a:defRPr sz="32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799" y="3211234"/>
            <a:ext cx="7930041" cy="697513"/>
          </a:xfrm>
          <a:effectLst/>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Logo&#10;&#10;Description automatically generated">
            <a:extLst>
              <a:ext uri="{FF2B5EF4-FFF2-40B4-BE49-F238E27FC236}">
                <a16:creationId xmlns:a16="http://schemas.microsoft.com/office/drawing/2014/main" id="{C4588D6D-3EF4-1254-C1FD-E9BB0AC7A1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276" y="4011461"/>
            <a:ext cx="2369477" cy="1070599"/>
          </a:xfrm>
          <a:prstGeom prst="rect">
            <a:avLst/>
          </a:prstGeom>
        </p:spPr>
      </p:pic>
    </p:spTree>
    <p:custDataLst>
      <p:tags r:id="rId1"/>
    </p:custDataLst>
    <p:extLst>
      <p:ext uri="{BB962C8B-B14F-4D97-AF65-F5344CB8AC3E}">
        <p14:creationId xmlns:p14="http://schemas.microsoft.com/office/powerpoint/2010/main" val="388307722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BDIAH Closing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EEF0C-E37E-3982-F950-E704E2BEDDA0}"/>
              </a:ext>
            </a:extLst>
          </p:cNvPr>
          <p:cNvSpPr/>
          <p:nvPr userDrawn="1"/>
        </p:nvSpPr>
        <p:spPr>
          <a:xfrm>
            <a:off x="45530" y="4860359"/>
            <a:ext cx="9098470" cy="332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2F91A849-B8C4-825F-D5B2-AE34BF592C21}"/>
              </a:ext>
            </a:extLst>
          </p:cNvPr>
          <p:cNvSpPr txBox="1"/>
          <p:nvPr userDrawn="1"/>
        </p:nvSpPr>
        <p:spPr>
          <a:xfrm>
            <a:off x="4715897" y="828884"/>
            <a:ext cx="4061631" cy="2246769"/>
          </a:xfrm>
          <a:prstGeom prst="rect">
            <a:avLst/>
          </a:prstGeom>
          <a:noFill/>
        </p:spPr>
        <p:txBody>
          <a:bodyPr wrap="square">
            <a:spAutoFit/>
          </a:bodyPr>
          <a:lstStyle/>
          <a:p>
            <a:pPr marL="0" indent="0">
              <a:buNone/>
            </a:pPr>
            <a:r>
              <a:rPr lang="en-US" sz="1400" dirty="0">
                <a:solidFill>
                  <a:schemeClr val="tx1"/>
                </a:solidFill>
              </a:rPr>
              <a:t>This presentation was produced with the support of the United States Agency for International Development (USAID) under the terms of the TB Data, Impact Assessment and Communications Hub (TB DIAH) Associate Award No. 7200AA18LA00007. </a:t>
            </a:r>
          </a:p>
          <a:p>
            <a:pPr marL="0" indent="0">
              <a:buNone/>
            </a:pPr>
            <a:br>
              <a:rPr lang="en-US" sz="1400" dirty="0">
                <a:solidFill>
                  <a:schemeClr val="tx1"/>
                </a:solidFill>
              </a:rPr>
            </a:br>
            <a:r>
              <a:rPr lang="en-US" sz="1400" dirty="0">
                <a:solidFill>
                  <a:schemeClr val="tx1"/>
                </a:solidFill>
              </a:rPr>
              <a:t>TB DIAH is implemented by the University of North Carolina at Chapel Hill, in partnership with John Snow, Inc. Views expressed are not necessarily those of USAID or the United States government.</a:t>
            </a:r>
          </a:p>
        </p:txBody>
      </p:sp>
      <p:sp>
        <p:nvSpPr>
          <p:cNvPr id="3" name="Rectangle 2">
            <a:extLst>
              <a:ext uri="{FF2B5EF4-FFF2-40B4-BE49-F238E27FC236}">
                <a16:creationId xmlns:a16="http://schemas.microsoft.com/office/drawing/2014/main" id="{18D8D4CA-9A47-2338-5D83-1EFE10051824}"/>
              </a:ext>
            </a:extLst>
          </p:cNvPr>
          <p:cNvSpPr/>
          <p:nvPr userDrawn="1"/>
        </p:nvSpPr>
        <p:spPr>
          <a:xfrm>
            <a:off x="5286375" y="3629025"/>
            <a:ext cx="2736318" cy="11548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4" name="Group 3">
            <a:extLst>
              <a:ext uri="{FF2B5EF4-FFF2-40B4-BE49-F238E27FC236}">
                <a16:creationId xmlns:a16="http://schemas.microsoft.com/office/drawing/2014/main" id="{E5EE7DB4-F0F2-56C8-3D93-B5F1BFAF500B}"/>
              </a:ext>
            </a:extLst>
          </p:cNvPr>
          <p:cNvGrpSpPr/>
          <p:nvPr userDrawn="1"/>
        </p:nvGrpSpPr>
        <p:grpSpPr>
          <a:xfrm>
            <a:off x="5383283" y="3609831"/>
            <a:ext cx="2509509" cy="1174042"/>
            <a:chOff x="6161126" y="3879080"/>
            <a:chExt cx="2509509" cy="1174042"/>
          </a:xfrm>
        </p:grpSpPr>
        <p:pic>
          <p:nvPicPr>
            <p:cNvPr id="5" name="Picture 4">
              <a:extLst>
                <a:ext uri="{FF2B5EF4-FFF2-40B4-BE49-F238E27FC236}">
                  <a16:creationId xmlns:a16="http://schemas.microsoft.com/office/drawing/2014/main" id="{AB5381C0-374D-9872-2826-AA072C726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61126" y="3879080"/>
              <a:ext cx="1373149" cy="1174042"/>
            </a:xfrm>
            <a:prstGeom prst="rect">
              <a:avLst/>
            </a:prstGeom>
          </p:spPr>
        </p:pic>
        <p:pic>
          <p:nvPicPr>
            <p:cNvPr id="8" name="Picture 7" descr="Schematic&#10;&#10;Description automatically generated with low confidence">
              <a:extLst>
                <a:ext uri="{FF2B5EF4-FFF2-40B4-BE49-F238E27FC236}">
                  <a16:creationId xmlns:a16="http://schemas.microsoft.com/office/drawing/2014/main" id="{B3608918-3AAC-F6DE-6DE0-37ACCCDE10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64175" y="4115962"/>
              <a:ext cx="1006460" cy="777994"/>
            </a:xfrm>
            <a:prstGeom prst="rect">
              <a:avLst/>
            </a:prstGeom>
          </p:spPr>
        </p:pic>
      </p:grpSp>
      <p:sp>
        <p:nvSpPr>
          <p:cNvPr id="6" name="Rectangle 5">
            <a:extLst>
              <a:ext uri="{FF2B5EF4-FFF2-40B4-BE49-F238E27FC236}">
                <a16:creationId xmlns:a16="http://schemas.microsoft.com/office/drawing/2014/main" id="{6E698B6A-BD5B-46AB-3AE5-87904EFFFCFA}"/>
              </a:ext>
            </a:extLst>
          </p:cNvPr>
          <p:cNvSpPr/>
          <p:nvPr userDrawn="1"/>
        </p:nvSpPr>
        <p:spPr>
          <a:xfrm>
            <a:off x="0" y="-34148"/>
            <a:ext cx="4477657" cy="5234099"/>
          </a:xfrm>
          <a:prstGeom prst="rect">
            <a:avLst/>
          </a:prstGeom>
          <a:solidFill>
            <a:srgbClr val="132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Images of Empowerment, Kinshasa, DRC, May 2022,  CC BY-NC 4.0">
            <a:extLst>
              <a:ext uri="{FF2B5EF4-FFF2-40B4-BE49-F238E27FC236}">
                <a16:creationId xmlns:a16="http://schemas.microsoft.com/office/drawing/2014/main" id="{FA6EFE1F-AF78-E901-46C1-7E3159E7B1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5965" y="77363"/>
            <a:ext cx="4256284" cy="5030048"/>
          </a:xfrm>
          <a:prstGeom prst="rect">
            <a:avLst/>
          </a:prstGeom>
        </p:spPr>
      </p:pic>
    </p:spTree>
    <p:custDataLst>
      <p:tags r:id="rId1"/>
    </p:custDataLst>
    <p:extLst>
      <p:ext uri="{BB962C8B-B14F-4D97-AF65-F5344CB8AC3E}">
        <p14:creationId xmlns:p14="http://schemas.microsoft.com/office/powerpoint/2010/main" val="12245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D46B-301E-2844-A733-BB07FF0C0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5FB912-909F-D84E-9649-4719434F59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CF137-6B01-5F49-AF60-B0F1F89A199C}"/>
              </a:ext>
            </a:extLst>
          </p:cNvPr>
          <p:cNvSpPr>
            <a:spLocks noGrp="1"/>
          </p:cNvSpPr>
          <p:nvPr>
            <p:ph type="dt" sz="half" idx="10"/>
          </p:nvPr>
        </p:nvSpPr>
        <p:spPr/>
        <p:txBody>
          <a:bodyPr/>
          <a:lstStyle/>
          <a:p>
            <a:fld id="{2BD25742-FDA6-1C45-A4DC-B93ACDDD20EF}" type="datetimeFigureOut">
              <a:rPr lang="en-US" smtClean="0"/>
              <a:t>4/16/2024</a:t>
            </a:fld>
            <a:endParaRPr lang="en-US"/>
          </a:p>
        </p:txBody>
      </p:sp>
      <p:sp>
        <p:nvSpPr>
          <p:cNvPr id="5" name="Footer Placeholder 4">
            <a:extLst>
              <a:ext uri="{FF2B5EF4-FFF2-40B4-BE49-F238E27FC236}">
                <a16:creationId xmlns:a16="http://schemas.microsoft.com/office/drawing/2014/main" id="{1F645DE5-5A03-3743-A07F-464D87606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BDF76-F72F-3C4B-A687-72FE6183830A}"/>
              </a:ext>
            </a:extLst>
          </p:cNvPr>
          <p:cNvSpPr>
            <a:spLocks noGrp="1"/>
          </p:cNvSpPr>
          <p:nvPr>
            <p:ph type="sldNum" sz="quarter" idx="12"/>
          </p:nvPr>
        </p:nvSpPr>
        <p:spPr/>
        <p:txBody>
          <a:bodyPr/>
          <a:lstStyle/>
          <a:p>
            <a:fld id="{6183E981-470A-BE41-BA71-503BAD29A18C}" type="slidenum">
              <a:rPr lang="en-US" smtClean="0"/>
              <a:t>‹#›</a:t>
            </a:fld>
            <a:endParaRPr lang="en-US"/>
          </a:p>
        </p:txBody>
      </p:sp>
    </p:spTree>
    <p:extLst>
      <p:ext uri="{BB962C8B-B14F-4D97-AF65-F5344CB8AC3E}">
        <p14:creationId xmlns:p14="http://schemas.microsoft.com/office/powerpoint/2010/main" val="1410617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E123-DD9C-4340-ACD8-16E909848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03DE4F-3BFD-F542-AE5C-850F51929012}"/>
              </a:ext>
            </a:extLst>
          </p:cNvPr>
          <p:cNvSpPr>
            <a:spLocks noGrp="1"/>
          </p:cNvSpPr>
          <p:nvPr>
            <p:ph sz="half" idx="1"/>
          </p:nvPr>
        </p:nvSpPr>
        <p:spPr>
          <a:xfrm>
            <a:off x="628650" y="1380206"/>
            <a:ext cx="3886200" cy="3289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DCF8BA-73EE-D74C-BB57-D04F38BFD25D}"/>
              </a:ext>
            </a:extLst>
          </p:cNvPr>
          <p:cNvSpPr>
            <a:spLocks noGrp="1"/>
          </p:cNvSpPr>
          <p:nvPr>
            <p:ph sz="half" idx="2"/>
          </p:nvPr>
        </p:nvSpPr>
        <p:spPr>
          <a:xfrm>
            <a:off x="4629150" y="1380206"/>
            <a:ext cx="3886200" cy="3289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625C6-D923-7B45-92A0-BDBE873F5D54}"/>
              </a:ext>
            </a:extLst>
          </p:cNvPr>
          <p:cNvSpPr>
            <a:spLocks noGrp="1"/>
          </p:cNvSpPr>
          <p:nvPr>
            <p:ph type="dt" sz="half" idx="10"/>
          </p:nvPr>
        </p:nvSpPr>
        <p:spPr/>
        <p:txBody>
          <a:bodyPr/>
          <a:lstStyle/>
          <a:p>
            <a:fld id="{2BD25742-FDA6-1C45-A4DC-B93ACDDD20EF}" type="datetimeFigureOut">
              <a:rPr lang="en-US" smtClean="0"/>
              <a:t>4/16/2024</a:t>
            </a:fld>
            <a:endParaRPr lang="en-US"/>
          </a:p>
        </p:txBody>
      </p:sp>
      <p:sp>
        <p:nvSpPr>
          <p:cNvPr id="6" name="Footer Placeholder 5">
            <a:extLst>
              <a:ext uri="{FF2B5EF4-FFF2-40B4-BE49-F238E27FC236}">
                <a16:creationId xmlns:a16="http://schemas.microsoft.com/office/drawing/2014/main" id="{C6DD1F8E-B984-9D41-815F-6F28523F1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335F49-F10C-4549-9E79-29F4BBBCF931}"/>
              </a:ext>
            </a:extLst>
          </p:cNvPr>
          <p:cNvSpPr>
            <a:spLocks noGrp="1"/>
          </p:cNvSpPr>
          <p:nvPr>
            <p:ph type="sldNum" sz="quarter" idx="12"/>
          </p:nvPr>
        </p:nvSpPr>
        <p:spPr/>
        <p:txBody>
          <a:bodyPr/>
          <a:lstStyle/>
          <a:p>
            <a:fld id="{6183E981-470A-BE41-BA71-503BAD29A18C}" type="slidenum">
              <a:rPr lang="en-US" smtClean="0"/>
              <a:t>‹#›</a:t>
            </a:fld>
            <a:endParaRPr lang="en-US"/>
          </a:p>
        </p:txBody>
      </p:sp>
    </p:spTree>
    <p:extLst>
      <p:ext uri="{BB962C8B-B14F-4D97-AF65-F5344CB8AC3E}">
        <p14:creationId xmlns:p14="http://schemas.microsoft.com/office/powerpoint/2010/main" val="3732991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TBDIAH &amp; USAI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2A535C-DE99-4391-A2C7-56935DEC83A3}"/>
              </a:ext>
            </a:extLst>
          </p:cNvPr>
          <p:cNvSpPr/>
          <p:nvPr userDrawn="1"/>
        </p:nvSpPr>
        <p:spPr>
          <a:xfrm>
            <a:off x="0" y="3703320"/>
            <a:ext cx="9144000" cy="1481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32BA06-BCC1-4C99-9A55-14F9A03DAEA8}"/>
              </a:ext>
            </a:extLst>
          </p:cNvPr>
          <p:cNvSpPr/>
          <p:nvPr userDrawn="1"/>
        </p:nvSpPr>
        <p:spPr>
          <a:xfrm>
            <a:off x="0" y="0"/>
            <a:ext cx="9144000" cy="3105013"/>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itle 1"/>
          <p:cNvSpPr>
            <a:spLocks noGrp="1"/>
          </p:cNvSpPr>
          <p:nvPr>
            <p:ph type="ctrTitle" hasCustomPrompt="1"/>
          </p:nvPr>
        </p:nvSpPr>
        <p:spPr>
          <a:xfrm>
            <a:off x="685800" y="1668255"/>
            <a:ext cx="4242188" cy="1143313"/>
          </a:xfrm>
          <a:prstGeom prst="rect">
            <a:avLst/>
          </a:prstGeom>
          <a:effectLst>
            <a:outerShdw blurRad="254000" dir="2700000" algn="tl" rotWithShape="0">
              <a:srgbClr val="000000">
                <a:alpha val="20000"/>
              </a:srgbClr>
            </a:outerShdw>
          </a:effectLst>
        </p:spPr>
        <p:txBody>
          <a:bodyPr anchor="b" anchorCtr="0">
            <a:noAutofit/>
          </a:bodyPr>
          <a:lstStyle>
            <a:lvl1pPr>
              <a:defRPr sz="32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799" y="3211234"/>
            <a:ext cx="7930041" cy="697513"/>
          </a:xfrm>
          <a:effectLst/>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Logo&#10;&#10;Description automatically generated">
            <a:extLst>
              <a:ext uri="{FF2B5EF4-FFF2-40B4-BE49-F238E27FC236}">
                <a16:creationId xmlns:a16="http://schemas.microsoft.com/office/drawing/2014/main" id="{C4588D6D-3EF4-1254-C1FD-E9BB0AC7A187}"/>
              </a:ext>
            </a:extLst>
          </p:cNvPr>
          <p:cNvPicPr>
            <a:picLocks noChangeAspect="1"/>
          </p:cNvPicPr>
          <p:nvPr userDrawn="1"/>
        </p:nvPicPr>
        <p:blipFill>
          <a:blip r:embed="rId3"/>
          <a:stretch>
            <a:fillRect/>
          </a:stretch>
        </p:blipFill>
        <p:spPr>
          <a:xfrm>
            <a:off x="6481300" y="4011461"/>
            <a:ext cx="2369477" cy="1070599"/>
          </a:xfrm>
          <a:prstGeom prst="rect">
            <a:avLst/>
          </a:prstGeom>
        </p:spPr>
      </p:pic>
    </p:spTree>
    <p:custDataLst>
      <p:tags r:id="rId1"/>
    </p:custDataLst>
    <p:extLst>
      <p:ext uri="{BB962C8B-B14F-4D97-AF65-F5344CB8AC3E}">
        <p14:creationId xmlns:p14="http://schemas.microsoft.com/office/powerpoint/2010/main" val="151544318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B DIAH header">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3" name="Rectangle 2">
            <a:extLst>
              <a:ext uri="{FF2B5EF4-FFF2-40B4-BE49-F238E27FC236}">
                <a16:creationId xmlns:a16="http://schemas.microsoft.com/office/drawing/2014/main" id="{E95D5C8F-429F-45CA-85C7-AC878806C2C4}"/>
              </a:ext>
            </a:extLst>
          </p:cNvPr>
          <p:cNvSpPr/>
          <p:nvPr userDrawn="1"/>
        </p:nvSpPr>
        <p:spPr>
          <a:xfrm>
            <a:off x="0" y="0"/>
            <a:ext cx="9144000" cy="1177536"/>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24ABE7EA-2172-4FDE-82DF-6A2BB17EF70C}"/>
              </a:ext>
            </a:extLst>
          </p:cNvPr>
          <p:cNvSpPr>
            <a:spLocks noGrp="1"/>
          </p:cNvSpPr>
          <p:nvPr>
            <p:ph type="body" sz="quarter" idx="10"/>
          </p:nvPr>
        </p:nvSpPr>
        <p:spPr>
          <a:xfrm>
            <a:off x="594783" y="1377950"/>
            <a:ext cx="7454900" cy="2963863"/>
          </a:xfrm>
        </p:spPr>
        <p:txBody>
          <a:bodyPr>
            <a:normAutofit/>
          </a:bodyPr>
          <a:lstStyle>
            <a:lvl1pPr>
              <a:defRPr sz="2000">
                <a:solidFill>
                  <a:srgbClr val="4E4A49"/>
                </a:solidFill>
              </a:defRPr>
            </a:lvl1pPr>
            <a:lvl2pPr>
              <a:buSzPct val="90000"/>
              <a:defRPr sz="2000">
                <a:solidFill>
                  <a:srgbClr val="4E4A49"/>
                </a:solidFill>
              </a:defRPr>
            </a:lvl2pPr>
            <a:lvl4pPr marL="914400" indent="0">
              <a:buNone/>
              <a:defRPr/>
            </a:lvl4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081899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verview - Light Gray &amp; USAID Blu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4D66C1-F736-4185-AD1A-349FFDE4B261}"/>
              </a:ext>
            </a:extLst>
          </p:cNvPr>
          <p:cNvSpPr/>
          <p:nvPr userDrawn="1"/>
        </p:nvSpPr>
        <p:spPr>
          <a:xfrm>
            <a:off x="0" y="0"/>
            <a:ext cx="9144000" cy="5089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3" name="Content Placeholder 2"/>
          <p:cNvSpPr>
            <a:spLocks noGrp="1"/>
          </p:cNvSpPr>
          <p:nvPr>
            <p:ph idx="1"/>
          </p:nvPr>
        </p:nvSpPr>
        <p:spPr>
          <a:xfrm>
            <a:off x="345507" y="773935"/>
            <a:ext cx="7772400" cy="3789355"/>
          </a:xfrm>
        </p:spPr>
        <p:txBody>
          <a:bodyPr>
            <a:normAutofit/>
          </a:bodyPr>
          <a:lstStyle>
            <a:lvl1pPr marL="230188" indent="-230188">
              <a:buSzPct val="90000"/>
              <a:buFont typeface="Wingdings" panose="05000000000000000000" pitchFamily="2" charset="2"/>
              <a:buChar char="§"/>
              <a:defRPr sz="2000">
                <a:solidFill>
                  <a:srgbClr val="4E4A49"/>
                </a:solidFill>
              </a:defRPr>
            </a:lvl1pPr>
            <a:lvl2pPr marL="684213" indent="-230188">
              <a:buSzPct val="90000"/>
              <a:buFont typeface="Wingdings" panose="05000000000000000000" pitchFamily="2" charset="2"/>
              <a:buChar char="ü"/>
              <a:defRPr sz="2000">
                <a:solidFill>
                  <a:srgbClr val="4E4A49"/>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345507" y="23617"/>
            <a:ext cx="7772400" cy="461665"/>
          </a:xfrm>
          <a:prstGeom prst="rect">
            <a:avLst/>
          </a:prstGeom>
        </p:spPr>
        <p:txBody>
          <a:bodyPr vert="horz" lIns="91440" tIns="45720" rIns="91440" bIns="45720" rtlCol="0" anchor="b" anchorCtr="0">
            <a:spAutoFit/>
          </a:bodyPr>
          <a:lstStyle>
            <a:lvl1pPr>
              <a:defRPr b="1">
                <a:solidFill>
                  <a:schemeClr val="tx2"/>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112362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verview Cover">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4D66C1-F736-4185-AD1A-349FFDE4B261}"/>
              </a:ext>
            </a:extLst>
          </p:cNvPr>
          <p:cNvSpPr/>
          <p:nvPr userDrawn="1"/>
        </p:nvSpPr>
        <p:spPr>
          <a:xfrm>
            <a:off x="0" y="-1"/>
            <a:ext cx="9144000" cy="518477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hasCustomPrompt="1"/>
          </p:nvPr>
        </p:nvSpPr>
        <p:spPr>
          <a:xfrm>
            <a:off x="1776219" y="1624747"/>
            <a:ext cx="5591561" cy="1077218"/>
          </a:xfrm>
          <a:prstGeom prst="rect">
            <a:avLst/>
          </a:prstGeom>
        </p:spPr>
        <p:txBody>
          <a:bodyPr vert="horz" wrap="square" lIns="91440" tIns="45720" rIns="91440" bIns="45720" rtlCol="0" anchor="b" anchorCtr="0">
            <a:spAutoFit/>
          </a:bodyPr>
          <a:lstStyle>
            <a:lvl1pPr algn="ctr">
              <a:defRPr sz="3200" b="0">
                <a:solidFill>
                  <a:schemeClr val="tx2"/>
                </a:solidFill>
              </a:defRPr>
            </a:lvl1pPr>
          </a:lstStyle>
          <a:p>
            <a:r>
              <a:rPr lang="en-US" dirty="0"/>
              <a:t>CLICK TO EDIT MASTER TITLE STYLE</a:t>
            </a:r>
          </a:p>
        </p:txBody>
      </p:sp>
      <p:grpSp>
        <p:nvGrpSpPr>
          <p:cNvPr id="6" name="Group 5">
            <a:extLst>
              <a:ext uri="{FF2B5EF4-FFF2-40B4-BE49-F238E27FC236}">
                <a16:creationId xmlns:a16="http://schemas.microsoft.com/office/drawing/2014/main" id="{D18E8ECA-F74C-43B2-5557-5EB539F8BE95}"/>
              </a:ext>
            </a:extLst>
          </p:cNvPr>
          <p:cNvGrpSpPr/>
          <p:nvPr userDrawn="1"/>
        </p:nvGrpSpPr>
        <p:grpSpPr>
          <a:xfrm>
            <a:off x="83820" y="48164"/>
            <a:ext cx="3935730" cy="1353369"/>
            <a:chOff x="83820" y="48164"/>
            <a:chExt cx="3935730" cy="1353369"/>
          </a:xfrm>
          <a:solidFill>
            <a:schemeClr val="accent3"/>
          </a:solidFill>
        </p:grpSpPr>
        <p:cxnSp>
          <p:nvCxnSpPr>
            <p:cNvPr id="7" name="Straight Connector 6">
              <a:extLst>
                <a:ext uri="{FF2B5EF4-FFF2-40B4-BE49-F238E27FC236}">
                  <a16:creationId xmlns:a16="http://schemas.microsoft.com/office/drawing/2014/main" id="{92C61230-82CB-11B2-5C75-9F36BC112BBF}"/>
                </a:ext>
              </a:extLst>
            </p:cNvPr>
            <p:cNvCxnSpPr/>
            <p:nvPr/>
          </p:nvCxnSpPr>
          <p:spPr>
            <a:xfrm>
              <a:off x="83820" y="361950"/>
              <a:ext cx="2057400" cy="0"/>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D41DC62-5986-7228-96CF-371D9446799A}"/>
                </a:ext>
              </a:extLst>
            </p:cNvPr>
            <p:cNvCxnSpPr>
              <a:cxnSpLocks/>
            </p:cNvCxnSpPr>
            <p:nvPr/>
          </p:nvCxnSpPr>
          <p:spPr>
            <a:xfrm>
              <a:off x="83820" y="895350"/>
              <a:ext cx="3935730" cy="0"/>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9E792155-DB76-B78F-0581-031FA37CB6EA}"/>
                </a:ext>
              </a:extLst>
            </p:cNvPr>
            <p:cNvSpPr/>
            <p:nvPr/>
          </p:nvSpPr>
          <p:spPr>
            <a:xfrm>
              <a:off x="3340419" y="716280"/>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B5A1BAA8-F076-7453-85EC-6B7EF2A6318B}"/>
                </a:ext>
              </a:extLst>
            </p:cNvPr>
            <p:cNvCxnSpPr>
              <a:cxnSpLocks/>
            </p:cNvCxnSpPr>
            <p:nvPr/>
          </p:nvCxnSpPr>
          <p:spPr>
            <a:xfrm>
              <a:off x="537210"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0412784-493A-7326-9C8A-82FBE6A3FB4D}"/>
                </a:ext>
              </a:extLst>
            </p:cNvPr>
            <p:cNvCxnSpPr>
              <a:cxnSpLocks/>
            </p:cNvCxnSpPr>
            <p:nvPr/>
          </p:nvCxnSpPr>
          <p:spPr>
            <a:xfrm>
              <a:off x="1025843"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D67908-5771-6BC1-161C-D905BBC2CFC9}"/>
                </a:ext>
              </a:extLst>
            </p:cNvPr>
            <p:cNvCxnSpPr>
              <a:cxnSpLocks/>
            </p:cNvCxnSpPr>
            <p:nvPr/>
          </p:nvCxnSpPr>
          <p:spPr>
            <a:xfrm>
              <a:off x="1527810"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3AEB99E8-ECD0-A69D-D1C2-5DBD0D53D598}"/>
                </a:ext>
              </a:extLst>
            </p:cNvPr>
            <p:cNvSpPr/>
            <p:nvPr/>
          </p:nvSpPr>
          <p:spPr>
            <a:xfrm>
              <a:off x="1379697" y="1100545"/>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30F68259-0486-35B2-7415-3C8B0AEA47EC}"/>
                </a:ext>
              </a:extLst>
            </p:cNvPr>
            <p:cNvSpPr/>
            <p:nvPr/>
          </p:nvSpPr>
          <p:spPr>
            <a:xfrm>
              <a:off x="875349" y="180979"/>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Oval 14">
              <a:extLst>
                <a:ext uri="{FF2B5EF4-FFF2-40B4-BE49-F238E27FC236}">
                  <a16:creationId xmlns:a16="http://schemas.microsoft.com/office/drawing/2014/main" id="{4E23B833-4439-3980-C346-9851D3AE257E}"/>
                </a:ext>
              </a:extLst>
            </p:cNvPr>
            <p:cNvSpPr/>
            <p:nvPr/>
          </p:nvSpPr>
          <p:spPr>
            <a:xfrm>
              <a:off x="1379697" y="476255"/>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Tree>
    <p:custDataLst>
      <p:tags r:id="rId1"/>
    </p:custDataLst>
    <p:extLst>
      <p:ext uri="{BB962C8B-B14F-4D97-AF65-F5344CB8AC3E}">
        <p14:creationId xmlns:p14="http://schemas.microsoft.com/office/powerpoint/2010/main" val="2130499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Divider or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C7BCDE-EC8B-4901-A225-ECEE924B4489}"/>
              </a:ext>
            </a:extLst>
          </p:cNvPr>
          <p:cNvSpPr/>
          <p:nvPr userDrawn="1"/>
        </p:nvSpPr>
        <p:spPr>
          <a:xfrm>
            <a:off x="0" y="1"/>
            <a:ext cx="9263449" cy="51847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Slide Number Placeholder 2">
            <a:extLst>
              <a:ext uri="{FF2B5EF4-FFF2-40B4-BE49-F238E27FC236}">
                <a16:creationId xmlns:a16="http://schemas.microsoft.com/office/drawing/2014/main" id="{1B1C748D-26B4-425D-BC3E-DEBD8DC5C7C8}"/>
              </a:ext>
            </a:extLst>
          </p:cNvPr>
          <p:cNvSpPr>
            <a:spLocks noGrp="1"/>
          </p:cNvSpPr>
          <p:nvPr>
            <p:ph type="sldNum" sz="quarter" idx="10"/>
          </p:nvPr>
        </p:nvSpPr>
        <p:spPr/>
        <p:txBody>
          <a:bodyPr/>
          <a:lstStyle>
            <a:lvl1pPr>
              <a:defRPr>
                <a:solidFill>
                  <a:schemeClr val="bg1"/>
                </a:solidFill>
              </a:defRPr>
            </a:lvl1pPr>
          </a:lstStyle>
          <a:p>
            <a:fld id="{42782948-4DBE-204D-AB9E-B65E067054AE}" type="slidenum">
              <a:rPr lang="en-US" smtClean="0"/>
              <a:pPr/>
              <a:t>‹#›</a:t>
            </a:fld>
            <a:endParaRPr lang="en-US"/>
          </a:p>
        </p:txBody>
      </p:sp>
      <p:sp>
        <p:nvSpPr>
          <p:cNvPr id="2" name="Title 1">
            <a:extLst>
              <a:ext uri="{FF2B5EF4-FFF2-40B4-BE49-F238E27FC236}">
                <a16:creationId xmlns:a16="http://schemas.microsoft.com/office/drawing/2014/main" id="{E90A131D-DBF0-4EE8-8ABE-3B17A094C45D}"/>
              </a:ext>
            </a:extLst>
          </p:cNvPr>
          <p:cNvSpPr>
            <a:spLocks noGrp="1"/>
          </p:cNvSpPr>
          <p:nvPr>
            <p:ph type="title" hasCustomPrompt="1"/>
          </p:nvPr>
        </p:nvSpPr>
        <p:spPr>
          <a:xfrm>
            <a:off x="745524" y="2095876"/>
            <a:ext cx="7772400" cy="646331"/>
          </a:xfrm>
        </p:spPr>
        <p:txBody>
          <a:bodyPr/>
          <a:lstStyle>
            <a:lvl1pPr algn="ctr">
              <a:defRPr sz="3600" b="1">
                <a:solidFill>
                  <a:schemeClr val="bg1"/>
                </a:solidFill>
              </a:defRPr>
            </a:lvl1pPr>
          </a:lstStyle>
          <a:p>
            <a:r>
              <a:rPr lang="en-US" dirty="0"/>
              <a:t>Section Divider</a:t>
            </a:r>
          </a:p>
        </p:txBody>
      </p:sp>
      <p:pic>
        <p:nvPicPr>
          <p:cNvPr id="6" name="Picture 5" descr="Chart&#10;&#10;Description automatically generated with low confidence">
            <a:extLst>
              <a:ext uri="{FF2B5EF4-FFF2-40B4-BE49-F238E27FC236}">
                <a16:creationId xmlns:a16="http://schemas.microsoft.com/office/drawing/2014/main" id="{D6833F3C-21CE-119C-EC2E-6AEED5A78188}"/>
              </a:ext>
            </a:extLst>
          </p:cNvPr>
          <p:cNvPicPr>
            <a:picLocks noChangeAspect="1"/>
          </p:cNvPicPr>
          <p:nvPr userDrawn="1"/>
        </p:nvPicPr>
        <p:blipFill rotWithShape="1">
          <a:blip r:embed="rId3"/>
          <a:srcRect t="13833" b="2665"/>
          <a:stretch/>
        </p:blipFill>
        <p:spPr>
          <a:xfrm>
            <a:off x="9605" y="48164"/>
            <a:ext cx="4194730" cy="1437640"/>
          </a:xfrm>
          <a:prstGeom prst="rect">
            <a:avLst/>
          </a:prstGeom>
        </p:spPr>
      </p:pic>
    </p:spTree>
    <p:custDataLst>
      <p:tags r:id="rId1"/>
    </p:custDataLst>
    <p:extLst>
      <p:ext uri="{BB962C8B-B14F-4D97-AF65-F5344CB8AC3E}">
        <p14:creationId xmlns:p14="http://schemas.microsoft.com/office/powerpoint/2010/main" val="2388202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BG">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Tree>
    <p:custDataLst>
      <p:tags r:id="rId1"/>
    </p:custDataLst>
    <p:extLst>
      <p:ext uri="{BB962C8B-B14F-4D97-AF65-F5344CB8AC3E}">
        <p14:creationId xmlns:p14="http://schemas.microsoft.com/office/powerpoint/2010/main" val="2156246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White BG">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 name="Rectangle 1">
            <a:extLst>
              <a:ext uri="{FF2B5EF4-FFF2-40B4-BE49-F238E27FC236}">
                <a16:creationId xmlns:a16="http://schemas.microsoft.com/office/drawing/2014/main" id="{B45445E6-EC22-DDEC-5730-2D3B5ED2098C}"/>
              </a:ext>
            </a:extLst>
          </p:cNvPr>
          <p:cNvSpPr/>
          <p:nvPr userDrawn="1"/>
        </p:nvSpPr>
        <p:spPr>
          <a:xfrm>
            <a:off x="0" y="4869180"/>
            <a:ext cx="9144000" cy="3155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custDataLst>
      <p:tags r:id="rId1"/>
    </p:custDataLst>
    <p:extLst>
      <p:ext uri="{BB962C8B-B14F-4D97-AF65-F5344CB8AC3E}">
        <p14:creationId xmlns:p14="http://schemas.microsoft.com/office/powerpoint/2010/main" val="3026685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B DIAH header">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3" name="Rectangle 2">
            <a:extLst>
              <a:ext uri="{FF2B5EF4-FFF2-40B4-BE49-F238E27FC236}">
                <a16:creationId xmlns:a16="http://schemas.microsoft.com/office/drawing/2014/main" id="{E95D5C8F-429F-45CA-85C7-AC878806C2C4}"/>
              </a:ext>
            </a:extLst>
          </p:cNvPr>
          <p:cNvSpPr/>
          <p:nvPr userDrawn="1"/>
        </p:nvSpPr>
        <p:spPr>
          <a:xfrm>
            <a:off x="0" y="0"/>
            <a:ext cx="9144000" cy="1177536"/>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24ABE7EA-2172-4FDE-82DF-6A2BB17EF70C}"/>
              </a:ext>
            </a:extLst>
          </p:cNvPr>
          <p:cNvSpPr>
            <a:spLocks noGrp="1"/>
          </p:cNvSpPr>
          <p:nvPr>
            <p:ph type="body" sz="quarter" idx="10"/>
          </p:nvPr>
        </p:nvSpPr>
        <p:spPr>
          <a:xfrm>
            <a:off x="594783" y="1377950"/>
            <a:ext cx="7454900" cy="2963863"/>
          </a:xfrm>
        </p:spPr>
        <p:txBody>
          <a:bodyPr>
            <a:normAutofit/>
          </a:bodyPr>
          <a:lstStyle>
            <a:lvl1pPr>
              <a:defRPr sz="2000">
                <a:solidFill>
                  <a:srgbClr val="4E4A49"/>
                </a:solidFill>
              </a:defRPr>
            </a:lvl1pPr>
            <a:lvl2pPr>
              <a:buSzPct val="90000"/>
              <a:defRPr sz="2000">
                <a:solidFill>
                  <a:srgbClr val="4E4A49"/>
                </a:solidFill>
              </a:defRPr>
            </a:lvl2pPr>
            <a:lvl4pPr marL="914400" indent="0">
              <a:buNone/>
              <a:defRPr/>
            </a:lvl4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532570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BDIAH.ORG showcas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792A5-E7D4-46DE-B7F5-3F268A8E2EDE}"/>
              </a:ext>
            </a:extLst>
          </p:cNvPr>
          <p:cNvSpPr/>
          <p:nvPr userDrawn="1"/>
        </p:nvSpPr>
        <p:spPr>
          <a:xfrm>
            <a:off x="0" y="-17855"/>
            <a:ext cx="4572000" cy="52026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0" y="4332243"/>
            <a:ext cx="3487509" cy="461665"/>
          </a:xfrm>
          <a:prstGeom prst="rect">
            <a:avLst/>
          </a:prstGeom>
        </p:spPr>
        <p:txBody>
          <a:bodyPr vert="horz" wrap="square" lIns="91440" tIns="45720" rIns="91440" bIns="45720" rtlCol="0" anchor="ctr" anchorCtr="0">
            <a:spAutoFit/>
          </a:bodyPr>
          <a:lstStyle>
            <a:lvl1pPr algn="ctr">
              <a:defRPr b="1">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500708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BDIAH.ORG showcas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792A5-E7D4-46DE-B7F5-3F268A8E2EDE}"/>
              </a:ext>
            </a:extLst>
          </p:cNvPr>
          <p:cNvSpPr/>
          <p:nvPr userDrawn="1"/>
        </p:nvSpPr>
        <p:spPr>
          <a:xfrm>
            <a:off x="0" y="-17855"/>
            <a:ext cx="4572000" cy="5202630"/>
          </a:xfrm>
          <a:prstGeom prst="rect">
            <a:avLst/>
          </a:prstGeom>
          <a:solidFill>
            <a:srgbClr val="8D8B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0" y="4332243"/>
            <a:ext cx="3487509" cy="461665"/>
          </a:xfrm>
          <a:prstGeom prst="rect">
            <a:avLst/>
          </a:prstGeom>
        </p:spPr>
        <p:txBody>
          <a:bodyPr vert="horz" wrap="square" lIns="91440" tIns="45720" rIns="91440" bIns="45720" rtlCol="0" anchor="ctr" anchorCtr="0">
            <a:spAutoFit/>
          </a:bodyPr>
          <a:lstStyle>
            <a:lvl1pPr algn="ctr">
              <a:defRPr b="1">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168716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209" name="Straight Connector 208">
            <a:extLst>
              <a:ext uri="{FF2B5EF4-FFF2-40B4-BE49-F238E27FC236}">
                <a16:creationId xmlns:a16="http://schemas.microsoft.com/office/drawing/2014/main" id="{81905C97-585B-89BC-DAC0-02BB62D32D04}"/>
              </a:ext>
            </a:extLst>
          </p:cNvPr>
          <p:cNvCxnSpPr>
            <a:cxnSpLocks/>
          </p:cNvCxnSpPr>
          <p:nvPr userDrawn="1"/>
        </p:nvCxnSpPr>
        <p:spPr>
          <a:xfrm>
            <a:off x="8705671" y="217648"/>
            <a:ext cx="0" cy="1464646"/>
          </a:xfrm>
          <a:prstGeom prst="line">
            <a:avLst/>
          </a:prstGeom>
          <a:ln w="28575">
            <a:solidFill>
              <a:schemeClr val="tx2"/>
            </a:solidFill>
            <a:prstDash val="solid"/>
            <a:headEnd type="triangle" w="lg" len="med"/>
            <a:tailEnd type="none" w="sm" len="sm"/>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68BF61AA-AB49-AFB8-34BC-3F645E6DE920}"/>
              </a:ext>
            </a:extLst>
          </p:cNvPr>
          <p:cNvCxnSpPr>
            <a:cxnSpLocks/>
          </p:cNvCxnSpPr>
          <p:nvPr userDrawn="1"/>
        </p:nvCxnSpPr>
        <p:spPr>
          <a:xfrm>
            <a:off x="6574367" y="217648"/>
            <a:ext cx="0" cy="1464646"/>
          </a:xfrm>
          <a:prstGeom prst="line">
            <a:avLst/>
          </a:prstGeom>
          <a:ln w="28575">
            <a:solidFill>
              <a:schemeClr val="tx2"/>
            </a:solidFill>
            <a:prstDash val="solid"/>
            <a:headEnd type="triangle" w="lg" len="med"/>
            <a:tailEnd type="none" w="sm" len="sm"/>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9982CAB0-1A07-15BB-C963-6D5E7E70E2FE}"/>
              </a:ext>
            </a:extLst>
          </p:cNvPr>
          <p:cNvCxnSpPr>
            <a:cxnSpLocks/>
          </p:cNvCxnSpPr>
          <p:nvPr userDrawn="1"/>
        </p:nvCxnSpPr>
        <p:spPr>
          <a:xfrm>
            <a:off x="4375817" y="217648"/>
            <a:ext cx="0" cy="1464646"/>
          </a:xfrm>
          <a:prstGeom prst="line">
            <a:avLst/>
          </a:prstGeom>
          <a:ln w="28575">
            <a:solidFill>
              <a:schemeClr val="tx2"/>
            </a:solidFill>
            <a:prstDash val="solid"/>
            <a:headEnd type="triangle" w="lg" len="med"/>
            <a:tailEnd type="none" w="sm" len="sm"/>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B75C4CF-6EED-DA36-7F5C-F61572E0340E}"/>
              </a:ext>
            </a:extLst>
          </p:cNvPr>
          <p:cNvSpPr/>
          <p:nvPr userDrawn="1"/>
        </p:nvSpPr>
        <p:spPr>
          <a:xfrm>
            <a:off x="-5912" y="1504352"/>
            <a:ext cx="9149912" cy="3672434"/>
          </a:xfrm>
          <a:prstGeom prst="rect">
            <a:avLst/>
          </a:prstGeom>
          <a:solidFill>
            <a:srgbClr val="D2F5FF">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04" name="Straight Connector 203">
            <a:extLst>
              <a:ext uri="{FF2B5EF4-FFF2-40B4-BE49-F238E27FC236}">
                <a16:creationId xmlns:a16="http://schemas.microsoft.com/office/drawing/2014/main" id="{66B58553-A2EB-99B7-749D-776A9152BB2E}"/>
              </a:ext>
            </a:extLst>
          </p:cNvPr>
          <p:cNvCxnSpPr>
            <a:cxnSpLocks/>
          </p:cNvCxnSpPr>
          <p:nvPr userDrawn="1"/>
        </p:nvCxnSpPr>
        <p:spPr>
          <a:xfrm>
            <a:off x="2218642" y="217648"/>
            <a:ext cx="0" cy="1680919"/>
          </a:xfrm>
          <a:prstGeom prst="line">
            <a:avLst/>
          </a:prstGeom>
          <a:ln w="28575">
            <a:solidFill>
              <a:schemeClr val="tx2"/>
            </a:solidFill>
            <a:prstDash val="solid"/>
            <a:headEnd type="triangle" w="lg" len="med"/>
            <a:tailEnd type="none" w="sm" len="sm"/>
          </a:ln>
        </p:spPr>
        <p:style>
          <a:lnRef idx="1">
            <a:schemeClr val="accent1"/>
          </a:lnRef>
          <a:fillRef idx="0">
            <a:schemeClr val="accent1"/>
          </a:fillRef>
          <a:effectRef idx="0">
            <a:schemeClr val="accent1"/>
          </a:effectRef>
          <a:fontRef idx="minor">
            <a:schemeClr val="tx1"/>
          </a:fontRef>
        </p:style>
      </p:cxnSp>
      <p:pic>
        <p:nvPicPr>
          <p:cNvPr id="9" name="Graphic 8" descr="Target with solid fill">
            <a:extLst>
              <a:ext uri="{FF2B5EF4-FFF2-40B4-BE49-F238E27FC236}">
                <a16:creationId xmlns:a16="http://schemas.microsoft.com/office/drawing/2014/main" id="{FB812C70-91BA-628C-3037-6DF233BD7F4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36742" y="1573411"/>
            <a:ext cx="205740" cy="207391"/>
          </a:xfrm>
          <a:prstGeom prst="rect">
            <a:avLst/>
          </a:prstGeom>
        </p:spPr>
      </p:pic>
      <p:grpSp>
        <p:nvGrpSpPr>
          <p:cNvPr id="175" name="Group 174">
            <a:extLst>
              <a:ext uri="{FF2B5EF4-FFF2-40B4-BE49-F238E27FC236}">
                <a16:creationId xmlns:a16="http://schemas.microsoft.com/office/drawing/2014/main" id="{BA760758-77F5-9F9E-294B-41BE9E28EF32}"/>
              </a:ext>
            </a:extLst>
          </p:cNvPr>
          <p:cNvGrpSpPr/>
          <p:nvPr userDrawn="1"/>
        </p:nvGrpSpPr>
        <p:grpSpPr>
          <a:xfrm>
            <a:off x="299460" y="1840960"/>
            <a:ext cx="2093381" cy="1190131"/>
            <a:chOff x="421079" y="2421777"/>
            <a:chExt cx="2791174" cy="1574209"/>
          </a:xfrm>
        </p:grpSpPr>
        <p:sp>
          <p:nvSpPr>
            <p:cNvPr id="33" name="Rectangle 32">
              <a:extLst>
                <a:ext uri="{FF2B5EF4-FFF2-40B4-BE49-F238E27FC236}">
                  <a16:creationId xmlns:a16="http://schemas.microsoft.com/office/drawing/2014/main" id="{9EB2EDCA-119C-B7FA-038E-31A58C5E469D}"/>
                </a:ext>
              </a:extLst>
            </p:cNvPr>
            <p:cNvSpPr/>
            <p:nvPr userDrawn="1"/>
          </p:nvSpPr>
          <p:spPr>
            <a:xfrm>
              <a:off x="421079" y="2483186"/>
              <a:ext cx="2743200" cy="1463040"/>
            </a:xfrm>
            <a:prstGeom prst="rect">
              <a:avLst/>
            </a:prstGeom>
            <a:solidFill>
              <a:schemeClr val="bg1"/>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chemeClr val="tx1"/>
                </a:solidFill>
              </a:endParaRPr>
            </a:p>
          </p:txBody>
        </p:sp>
        <p:sp>
          <p:nvSpPr>
            <p:cNvPr id="34" name="TextBox 33">
              <a:extLst>
                <a:ext uri="{FF2B5EF4-FFF2-40B4-BE49-F238E27FC236}">
                  <a16:creationId xmlns:a16="http://schemas.microsoft.com/office/drawing/2014/main" id="{97ACDFE7-206B-3E26-15AD-426A06310797}"/>
                </a:ext>
              </a:extLst>
            </p:cNvPr>
            <p:cNvSpPr txBox="1"/>
            <p:nvPr userDrawn="1"/>
          </p:nvSpPr>
          <p:spPr>
            <a:xfrm rot="16200000">
              <a:off x="2389597" y="3211688"/>
              <a:ext cx="1199264" cy="369332"/>
            </a:xfrm>
            <a:prstGeom prst="rect">
              <a:avLst/>
            </a:prstGeom>
            <a:noFill/>
          </p:spPr>
          <p:txBody>
            <a:bodyPr vert="horz" wrap="square">
              <a:spAutoFit/>
            </a:bodyPr>
            <a:lstStyle/>
            <a:p>
              <a:pPr algn="ctr"/>
              <a:r>
                <a:rPr lang="en-US" sz="600" spc="225" dirty="0">
                  <a:solidFill>
                    <a:schemeClr val="accent5">
                      <a:lumMod val="90000"/>
                      <a:lumOff val="10000"/>
                    </a:schemeClr>
                  </a:solidFill>
                  <a:latin typeface="Franklin Gothic Book" panose="020B0503020102020204" pitchFamily="34" charset="0"/>
                  <a:cs typeface="Arial" panose="020B0604020202020204" pitchFamily="34" charset="0"/>
                </a:rPr>
                <a:t>CORE INDICATOR</a:t>
              </a:r>
            </a:p>
          </p:txBody>
        </p:sp>
        <p:grpSp>
          <p:nvGrpSpPr>
            <p:cNvPr id="174" name="Group 173">
              <a:extLst>
                <a:ext uri="{FF2B5EF4-FFF2-40B4-BE49-F238E27FC236}">
                  <a16:creationId xmlns:a16="http://schemas.microsoft.com/office/drawing/2014/main" id="{2D17E8CD-A487-1761-6097-BACB1FC3153F}"/>
                </a:ext>
              </a:extLst>
            </p:cNvPr>
            <p:cNvGrpSpPr/>
            <p:nvPr userDrawn="1"/>
          </p:nvGrpSpPr>
          <p:grpSpPr>
            <a:xfrm>
              <a:off x="2661540" y="2421777"/>
              <a:ext cx="550713" cy="590151"/>
              <a:chOff x="2661540" y="2421777"/>
              <a:chExt cx="550713" cy="590151"/>
            </a:xfrm>
          </p:grpSpPr>
          <p:sp>
            <p:nvSpPr>
              <p:cNvPr id="37" name="Isosceles Triangle 30">
                <a:extLst>
                  <a:ext uri="{FF2B5EF4-FFF2-40B4-BE49-F238E27FC236}">
                    <a16:creationId xmlns:a16="http://schemas.microsoft.com/office/drawing/2014/main" id="{AE86ABEC-AAFD-8134-3701-A34FBC37BB3A}"/>
                  </a:ext>
                </a:extLst>
              </p:cNvPr>
              <p:cNvSpPr/>
              <p:nvPr/>
            </p:nvSpPr>
            <p:spPr>
              <a:xfrm rot="15431948">
                <a:off x="2641821" y="2441496"/>
                <a:ext cx="590151" cy="550713"/>
              </a:xfrm>
              <a:custGeom>
                <a:avLst/>
                <a:gdLst>
                  <a:gd name="connsiteX0" fmla="*/ 0 w 371846"/>
                  <a:gd name="connsiteY0" fmla="*/ 462535 h 462535"/>
                  <a:gd name="connsiteX1" fmla="*/ 371846 w 371846"/>
                  <a:gd name="connsiteY1" fmla="*/ 0 h 462535"/>
                  <a:gd name="connsiteX2" fmla="*/ 371846 w 371846"/>
                  <a:gd name="connsiteY2" fmla="*/ 462535 h 462535"/>
                  <a:gd name="connsiteX3" fmla="*/ 0 w 371846"/>
                  <a:gd name="connsiteY3" fmla="*/ 462535 h 462535"/>
                  <a:gd name="connsiteX0" fmla="*/ 0 w 397314"/>
                  <a:gd name="connsiteY0" fmla="*/ 462535 h 593759"/>
                  <a:gd name="connsiteX1" fmla="*/ 371846 w 397314"/>
                  <a:gd name="connsiteY1" fmla="*/ 0 h 593759"/>
                  <a:gd name="connsiteX2" fmla="*/ 397314 w 397314"/>
                  <a:gd name="connsiteY2" fmla="*/ 593759 h 593759"/>
                  <a:gd name="connsiteX3" fmla="*/ 0 w 397314"/>
                  <a:gd name="connsiteY3" fmla="*/ 462535 h 593759"/>
                  <a:gd name="connsiteX0" fmla="*/ 0 w 533370"/>
                  <a:gd name="connsiteY0" fmla="*/ 402690 h 533914"/>
                  <a:gd name="connsiteX1" fmla="*/ 533370 w 533370"/>
                  <a:gd name="connsiteY1" fmla="*/ 0 h 533914"/>
                  <a:gd name="connsiteX2" fmla="*/ 397314 w 533370"/>
                  <a:gd name="connsiteY2" fmla="*/ 533914 h 533914"/>
                  <a:gd name="connsiteX3" fmla="*/ 0 w 533370"/>
                  <a:gd name="connsiteY3" fmla="*/ 402690 h 533914"/>
                  <a:gd name="connsiteX0" fmla="*/ 0 w 533370"/>
                  <a:gd name="connsiteY0" fmla="*/ 402690 h 540146"/>
                  <a:gd name="connsiteX1" fmla="*/ 533370 w 533370"/>
                  <a:gd name="connsiteY1" fmla="*/ 0 h 540146"/>
                  <a:gd name="connsiteX2" fmla="*/ 421294 w 533370"/>
                  <a:gd name="connsiteY2" fmla="*/ 540146 h 540146"/>
                  <a:gd name="connsiteX3" fmla="*/ 0 w 533370"/>
                  <a:gd name="connsiteY3" fmla="*/ 402690 h 540146"/>
                  <a:gd name="connsiteX0" fmla="*/ 0 w 517383"/>
                  <a:gd name="connsiteY0" fmla="*/ 406845 h 544301"/>
                  <a:gd name="connsiteX1" fmla="*/ 517383 w 517383"/>
                  <a:gd name="connsiteY1" fmla="*/ 0 h 544301"/>
                  <a:gd name="connsiteX2" fmla="*/ 421294 w 517383"/>
                  <a:gd name="connsiteY2" fmla="*/ 544301 h 544301"/>
                  <a:gd name="connsiteX3" fmla="*/ 0 w 517383"/>
                  <a:gd name="connsiteY3" fmla="*/ 406845 h 544301"/>
                  <a:gd name="connsiteX0" fmla="*/ 0 w 522832"/>
                  <a:gd name="connsiteY0" fmla="*/ 434274 h 544301"/>
                  <a:gd name="connsiteX1" fmla="*/ 522832 w 522832"/>
                  <a:gd name="connsiteY1" fmla="*/ 0 h 544301"/>
                  <a:gd name="connsiteX2" fmla="*/ 426743 w 522832"/>
                  <a:gd name="connsiteY2" fmla="*/ 544301 h 544301"/>
                  <a:gd name="connsiteX3" fmla="*/ 0 w 522832"/>
                  <a:gd name="connsiteY3" fmla="*/ 434274 h 544301"/>
                  <a:gd name="connsiteX0" fmla="*/ 0 w 534332"/>
                  <a:gd name="connsiteY0" fmla="*/ 460272 h 570299"/>
                  <a:gd name="connsiteX1" fmla="*/ 534332 w 534332"/>
                  <a:gd name="connsiteY1" fmla="*/ 0 h 570299"/>
                  <a:gd name="connsiteX2" fmla="*/ 426743 w 534332"/>
                  <a:gd name="connsiteY2" fmla="*/ 570299 h 570299"/>
                  <a:gd name="connsiteX3" fmla="*/ 0 w 534332"/>
                  <a:gd name="connsiteY3" fmla="*/ 460272 h 570299"/>
                </a:gdLst>
                <a:ahLst/>
                <a:cxnLst>
                  <a:cxn ang="0">
                    <a:pos x="connsiteX0" y="connsiteY0"/>
                  </a:cxn>
                  <a:cxn ang="0">
                    <a:pos x="connsiteX1" y="connsiteY1"/>
                  </a:cxn>
                  <a:cxn ang="0">
                    <a:pos x="connsiteX2" y="connsiteY2"/>
                  </a:cxn>
                  <a:cxn ang="0">
                    <a:pos x="connsiteX3" y="connsiteY3"/>
                  </a:cxn>
                </a:cxnLst>
                <a:rect l="l" t="t" r="r" b="b"/>
                <a:pathLst>
                  <a:path w="534332" h="570299">
                    <a:moveTo>
                      <a:pt x="0" y="460272"/>
                    </a:moveTo>
                    <a:lnTo>
                      <a:pt x="534332" y="0"/>
                    </a:lnTo>
                    <a:lnTo>
                      <a:pt x="426743" y="570299"/>
                    </a:lnTo>
                    <a:lnTo>
                      <a:pt x="0" y="460272"/>
                    </a:lnTo>
                    <a:close/>
                  </a:path>
                </a:pathLst>
              </a:custGeom>
              <a:solidFill>
                <a:schemeClr val="accent5">
                  <a:lumMod val="90000"/>
                  <a:lumOff val="10000"/>
                </a:schemeClr>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8" name="Graphic 37" descr="Speedometer Middle with solid fill">
                <a:extLst>
                  <a:ext uri="{FF2B5EF4-FFF2-40B4-BE49-F238E27FC236}">
                    <a16:creationId xmlns:a16="http://schemas.microsoft.com/office/drawing/2014/main" id="{EF8BE5B6-2BEC-F81B-3233-333DE59BA2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61135" y="2481679"/>
                <a:ext cx="279391" cy="279391"/>
              </a:xfrm>
              <a:prstGeom prst="rect">
                <a:avLst/>
              </a:prstGeom>
            </p:spPr>
          </p:pic>
        </p:grpSp>
      </p:grpSp>
      <p:grpSp>
        <p:nvGrpSpPr>
          <p:cNvPr id="162" name="Group 161">
            <a:extLst>
              <a:ext uri="{FF2B5EF4-FFF2-40B4-BE49-F238E27FC236}">
                <a16:creationId xmlns:a16="http://schemas.microsoft.com/office/drawing/2014/main" id="{3EE40D07-9CD8-022B-2A1C-93189079496E}"/>
              </a:ext>
            </a:extLst>
          </p:cNvPr>
          <p:cNvGrpSpPr/>
          <p:nvPr userDrawn="1"/>
        </p:nvGrpSpPr>
        <p:grpSpPr>
          <a:xfrm>
            <a:off x="299461" y="3051107"/>
            <a:ext cx="2074550" cy="976906"/>
            <a:chOff x="338317" y="4016920"/>
            <a:chExt cx="2766068" cy="1292172"/>
          </a:xfrm>
        </p:grpSpPr>
        <p:sp>
          <p:nvSpPr>
            <p:cNvPr id="39" name="Rectangle 38">
              <a:extLst>
                <a:ext uri="{FF2B5EF4-FFF2-40B4-BE49-F238E27FC236}">
                  <a16:creationId xmlns:a16="http://schemas.microsoft.com/office/drawing/2014/main" id="{F2DEAECC-5CE2-17F3-BD4F-FDFEF847BDE5}"/>
                </a:ext>
              </a:extLst>
            </p:cNvPr>
            <p:cNvSpPr/>
            <p:nvPr userDrawn="1"/>
          </p:nvSpPr>
          <p:spPr>
            <a:xfrm>
              <a:off x="338317" y="4016920"/>
              <a:ext cx="2743199" cy="1273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TextBox 40">
              <a:extLst>
                <a:ext uri="{FF2B5EF4-FFF2-40B4-BE49-F238E27FC236}">
                  <a16:creationId xmlns:a16="http://schemas.microsoft.com/office/drawing/2014/main" id="{30EA3D67-004D-DBD3-70CE-F7E4C40956CB}"/>
                </a:ext>
              </a:extLst>
            </p:cNvPr>
            <p:cNvSpPr txBox="1"/>
            <p:nvPr userDrawn="1"/>
          </p:nvSpPr>
          <p:spPr>
            <a:xfrm rot="16200000">
              <a:off x="2298604" y="4503310"/>
              <a:ext cx="1273008" cy="338555"/>
            </a:xfrm>
            <a:prstGeom prst="rect">
              <a:avLst/>
            </a:prstGeom>
            <a:noFill/>
          </p:spPr>
          <p:txBody>
            <a:bodyPr vert="horz" wrap="square">
              <a:spAutoFit/>
            </a:bodyPr>
            <a:lstStyle/>
            <a:p>
              <a:pPr algn="ctr"/>
              <a:r>
                <a:rPr lang="en-US" sz="525" spc="225" dirty="0">
                  <a:solidFill>
                    <a:schemeClr val="accent4"/>
                  </a:solidFill>
                  <a:latin typeface="Franklin Gothic Book" panose="020B0503020102020204" pitchFamily="34" charset="0"/>
                  <a:cs typeface="Arial" panose="020B0604020202020204" pitchFamily="34" charset="0"/>
                </a:rPr>
                <a:t>INTERMEDIATE</a:t>
              </a:r>
            </a:p>
            <a:p>
              <a:pPr algn="ctr"/>
              <a:r>
                <a:rPr lang="en-US" sz="525" spc="225" dirty="0">
                  <a:solidFill>
                    <a:schemeClr val="accent4"/>
                  </a:solidFill>
                  <a:latin typeface="Franklin Gothic Book" panose="020B0503020102020204" pitchFamily="34" charset="0"/>
                  <a:cs typeface="Arial" panose="020B0604020202020204" pitchFamily="34" charset="0"/>
                </a:rPr>
                <a:t>INDICATOR</a:t>
              </a:r>
            </a:p>
          </p:txBody>
        </p:sp>
      </p:grpSp>
      <p:sp>
        <p:nvSpPr>
          <p:cNvPr id="46" name="TextBox 45">
            <a:extLst>
              <a:ext uri="{FF2B5EF4-FFF2-40B4-BE49-F238E27FC236}">
                <a16:creationId xmlns:a16="http://schemas.microsoft.com/office/drawing/2014/main" id="{3E4A7773-6336-29A0-81AA-129460723E20}"/>
              </a:ext>
            </a:extLst>
          </p:cNvPr>
          <p:cNvSpPr txBox="1"/>
          <p:nvPr userDrawn="1"/>
        </p:nvSpPr>
        <p:spPr>
          <a:xfrm>
            <a:off x="779965" y="324870"/>
            <a:ext cx="957038" cy="230832"/>
          </a:xfrm>
          <a:prstGeom prst="rect">
            <a:avLst/>
          </a:prstGeom>
          <a:noFill/>
        </p:spPr>
        <p:txBody>
          <a:bodyPr vert="horz" wrap="square">
            <a:spAutoFit/>
          </a:bodyPr>
          <a:lstStyle/>
          <a:p>
            <a:pPr algn="ctr"/>
            <a:r>
              <a:rPr lang="en-US" sz="900" b="1" spc="225" dirty="0">
                <a:latin typeface="Franklin Gothic Heavy" panose="020B0903020102020204" pitchFamily="34" charset="0"/>
                <a:cs typeface="Arial" panose="020B0604020202020204" pitchFamily="34" charset="0"/>
              </a:rPr>
              <a:t>REACH</a:t>
            </a:r>
            <a:endParaRPr lang="en-US" sz="900" b="1" spc="225" dirty="0">
              <a:solidFill>
                <a:schemeClr val="tx1"/>
              </a:solidFill>
              <a:latin typeface="Franklin Gothic Heavy" panose="020B0903020102020204" pitchFamily="34" charset="0"/>
              <a:cs typeface="Arial" panose="020B0604020202020204" pitchFamily="34" charset="0"/>
            </a:endParaRPr>
          </a:p>
        </p:txBody>
      </p:sp>
      <p:pic>
        <p:nvPicPr>
          <p:cNvPr id="50" name="Picture 49" descr="Icon&#10;&#10;Description automatically generated">
            <a:extLst>
              <a:ext uri="{FF2B5EF4-FFF2-40B4-BE49-F238E27FC236}">
                <a16:creationId xmlns:a16="http://schemas.microsoft.com/office/drawing/2014/main" id="{7FB9AF62-CE99-90B8-2564-49C42847D30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45159" y="522851"/>
            <a:ext cx="342900" cy="345652"/>
          </a:xfrm>
          <a:prstGeom prst="rect">
            <a:avLst/>
          </a:prstGeom>
        </p:spPr>
      </p:pic>
      <p:sp>
        <p:nvSpPr>
          <p:cNvPr id="51" name="TextBox 50">
            <a:extLst>
              <a:ext uri="{FF2B5EF4-FFF2-40B4-BE49-F238E27FC236}">
                <a16:creationId xmlns:a16="http://schemas.microsoft.com/office/drawing/2014/main" id="{E311CF4C-BE8B-B237-C271-9933229C7C05}"/>
              </a:ext>
            </a:extLst>
          </p:cNvPr>
          <p:cNvSpPr txBox="1"/>
          <p:nvPr userDrawn="1"/>
        </p:nvSpPr>
        <p:spPr>
          <a:xfrm>
            <a:off x="5043311" y="331016"/>
            <a:ext cx="957038" cy="230832"/>
          </a:xfrm>
          <a:prstGeom prst="rect">
            <a:avLst/>
          </a:prstGeom>
          <a:noFill/>
        </p:spPr>
        <p:txBody>
          <a:bodyPr vert="horz" wrap="square">
            <a:spAutoFit/>
          </a:bodyPr>
          <a:lstStyle/>
          <a:p>
            <a:pPr algn="ctr"/>
            <a:r>
              <a:rPr lang="en-US" sz="900" b="1" spc="225" dirty="0">
                <a:latin typeface="Franklin Gothic Heavy" panose="020B0903020102020204" pitchFamily="34" charset="0"/>
                <a:cs typeface="Arial" panose="020B0604020202020204" pitchFamily="34" charset="0"/>
              </a:rPr>
              <a:t>PREVENT</a:t>
            </a:r>
            <a:endParaRPr lang="en-US" sz="900" b="1" spc="225" dirty="0">
              <a:solidFill>
                <a:schemeClr val="tx1"/>
              </a:solidFill>
              <a:latin typeface="Franklin Gothic Heavy" panose="020B09030201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8C09AC43-870E-4650-5BDC-120F5C2C1EAF}"/>
              </a:ext>
            </a:extLst>
          </p:cNvPr>
          <p:cNvSpPr txBox="1"/>
          <p:nvPr userDrawn="1"/>
        </p:nvSpPr>
        <p:spPr>
          <a:xfrm>
            <a:off x="7246671" y="331016"/>
            <a:ext cx="1053288" cy="230832"/>
          </a:xfrm>
          <a:prstGeom prst="rect">
            <a:avLst/>
          </a:prstGeom>
          <a:noFill/>
        </p:spPr>
        <p:txBody>
          <a:bodyPr vert="horz" wrap="square">
            <a:spAutoFit/>
          </a:bodyPr>
          <a:lstStyle/>
          <a:p>
            <a:pPr algn="ctr"/>
            <a:r>
              <a:rPr lang="en-US" sz="900" b="1" spc="225" dirty="0">
                <a:latin typeface="Franklin Gothic Heavy" panose="020B0903020102020204" pitchFamily="34" charset="0"/>
                <a:cs typeface="Arial" panose="020B0604020202020204" pitchFamily="34" charset="0"/>
              </a:rPr>
              <a:t>SUSTAIN</a:t>
            </a:r>
            <a:endParaRPr lang="en-US" sz="900" b="1" spc="225" dirty="0">
              <a:solidFill>
                <a:schemeClr val="tx1"/>
              </a:solidFill>
              <a:latin typeface="Franklin Gothic Heavy" panose="020B09030201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521C8550-5035-5923-1C6F-0F917FDE172C}"/>
              </a:ext>
            </a:extLst>
          </p:cNvPr>
          <p:cNvSpPr/>
          <p:nvPr/>
        </p:nvSpPr>
        <p:spPr>
          <a:xfrm>
            <a:off x="318744" y="967849"/>
            <a:ext cx="2057400" cy="553043"/>
          </a:xfrm>
          <a:prstGeom prst="rect">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solidFill>
            </a:endParaRPr>
          </a:p>
        </p:txBody>
      </p:sp>
      <p:sp>
        <p:nvSpPr>
          <p:cNvPr id="60" name="Arrow: Down 59">
            <a:extLst>
              <a:ext uri="{FF2B5EF4-FFF2-40B4-BE49-F238E27FC236}">
                <a16:creationId xmlns:a16="http://schemas.microsoft.com/office/drawing/2014/main" id="{D58DD18B-C58B-47E3-3B44-28E4C1EEF384}"/>
              </a:ext>
            </a:extLst>
          </p:cNvPr>
          <p:cNvSpPr/>
          <p:nvPr/>
        </p:nvSpPr>
        <p:spPr>
          <a:xfrm flipV="1">
            <a:off x="388917" y="1077108"/>
            <a:ext cx="137160" cy="138261"/>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lowchart: Off-page Connector 54">
            <a:extLst>
              <a:ext uri="{FF2B5EF4-FFF2-40B4-BE49-F238E27FC236}">
                <a16:creationId xmlns:a16="http://schemas.microsoft.com/office/drawing/2014/main" id="{90F356E9-DBAE-D98C-0EA8-9E17DF1C446B}"/>
              </a:ext>
            </a:extLst>
          </p:cNvPr>
          <p:cNvSpPr/>
          <p:nvPr/>
        </p:nvSpPr>
        <p:spPr>
          <a:xfrm flipV="1">
            <a:off x="305090" y="1373258"/>
            <a:ext cx="2084529" cy="414782"/>
          </a:xfrm>
          <a:prstGeom prst="flowChartOffpage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TextBox 55">
            <a:extLst>
              <a:ext uri="{FF2B5EF4-FFF2-40B4-BE49-F238E27FC236}">
                <a16:creationId xmlns:a16="http://schemas.microsoft.com/office/drawing/2014/main" id="{CF3E130B-4491-7203-644F-D09BBD012607}"/>
              </a:ext>
            </a:extLst>
          </p:cNvPr>
          <p:cNvSpPr txBox="1"/>
          <p:nvPr/>
        </p:nvSpPr>
        <p:spPr>
          <a:xfrm>
            <a:off x="474634" y="1465936"/>
            <a:ext cx="1724306" cy="346249"/>
          </a:xfrm>
          <a:prstGeom prst="rect">
            <a:avLst/>
          </a:prstGeom>
          <a:noFill/>
        </p:spPr>
        <p:txBody>
          <a:bodyPr wrap="square">
            <a:spAutoFit/>
          </a:bodyPr>
          <a:lstStyle/>
          <a:p>
            <a:pPr algn="ctr"/>
            <a:r>
              <a:rPr lang="en-US" sz="825" dirty="0">
                <a:solidFill>
                  <a:schemeClr val="bg1"/>
                </a:solidFill>
                <a:latin typeface="Franklin Gothic Book" panose="020B0503020102020204" pitchFamily="34" charset="0"/>
              </a:rPr>
              <a:t>Treat 40 million people </a:t>
            </a:r>
            <a:br>
              <a:rPr lang="en-US" sz="825" dirty="0">
                <a:solidFill>
                  <a:schemeClr val="bg1"/>
                </a:solidFill>
                <a:latin typeface="Franklin Gothic Book" panose="020B0503020102020204" pitchFamily="34" charset="0"/>
              </a:rPr>
            </a:br>
            <a:r>
              <a:rPr lang="en-US" sz="825" dirty="0">
                <a:solidFill>
                  <a:schemeClr val="bg1"/>
                </a:solidFill>
                <a:latin typeface="Franklin Gothic Book" panose="020B0503020102020204" pitchFamily="34" charset="0"/>
              </a:rPr>
              <a:t>by 2022</a:t>
            </a:r>
          </a:p>
        </p:txBody>
      </p:sp>
      <p:pic>
        <p:nvPicPr>
          <p:cNvPr id="57" name="Graphic 56">
            <a:extLst>
              <a:ext uri="{FF2B5EF4-FFF2-40B4-BE49-F238E27FC236}">
                <a16:creationId xmlns:a16="http://schemas.microsoft.com/office/drawing/2014/main" id="{DA9F8DC4-2E9B-BFA6-937A-EE02DFA2782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693" y="1526592"/>
            <a:ext cx="232361" cy="199042"/>
          </a:xfrm>
          <a:prstGeom prst="rect">
            <a:avLst/>
          </a:prstGeom>
        </p:spPr>
      </p:pic>
      <p:sp>
        <p:nvSpPr>
          <p:cNvPr id="66" name="Rectangle 65">
            <a:extLst>
              <a:ext uri="{FF2B5EF4-FFF2-40B4-BE49-F238E27FC236}">
                <a16:creationId xmlns:a16="http://schemas.microsoft.com/office/drawing/2014/main" id="{8FBC2249-521F-578C-C61F-B447F5AA4F58}"/>
              </a:ext>
            </a:extLst>
          </p:cNvPr>
          <p:cNvSpPr/>
          <p:nvPr/>
        </p:nvSpPr>
        <p:spPr>
          <a:xfrm>
            <a:off x="2462190" y="967849"/>
            <a:ext cx="2057400" cy="553043"/>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Arrow: Down 67">
            <a:extLst>
              <a:ext uri="{FF2B5EF4-FFF2-40B4-BE49-F238E27FC236}">
                <a16:creationId xmlns:a16="http://schemas.microsoft.com/office/drawing/2014/main" id="{DD7B2E8C-D796-F66D-7432-22CD17AFCF3E}"/>
              </a:ext>
            </a:extLst>
          </p:cNvPr>
          <p:cNvSpPr/>
          <p:nvPr/>
        </p:nvSpPr>
        <p:spPr>
          <a:xfrm flipV="1">
            <a:off x="2557986" y="1077108"/>
            <a:ext cx="137160" cy="138261"/>
          </a:xfrm>
          <a:prstGeom prst="downArrow">
            <a:avLst>
              <a:gd name="adj1" fmla="val 50000"/>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Flowchart: Off-page Connector 62">
            <a:extLst>
              <a:ext uri="{FF2B5EF4-FFF2-40B4-BE49-F238E27FC236}">
                <a16:creationId xmlns:a16="http://schemas.microsoft.com/office/drawing/2014/main" id="{C82F18FA-739D-35B3-8542-AC8899F47EB0}"/>
              </a:ext>
            </a:extLst>
          </p:cNvPr>
          <p:cNvSpPr/>
          <p:nvPr/>
        </p:nvSpPr>
        <p:spPr>
          <a:xfrm flipV="1">
            <a:off x="2449437" y="1395794"/>
            <a:ext cx="2084529" cy="414782"/>
          </a:xfrm>
          <a:prstGeom prst="flowChartOffpage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bg1"/>
              </a:solidFill>
              <a:latin typeface="Franklin Gothic Heavy" panose="020B0903020102020204" pitchFamily="34" charset="0"/>
            </a:endParaRPr>
          </a:p>
        </p:txBody>
      </p:sp>
      <p:sp>
        <p:nvSpPr>
          <p:cNvPr id="64" name="TextBox 63">
            <a:extLst>
              <a:ext uri="{FF2B5EF4-FFF2-40B4-BE49-F238E27FC236}">
                <a16:creationId xmlns:a16="http://schemas.microsoft.com/office/drawing/2014/main" id="{66C1D3C7-23DD-FA31-B8A8-6674DF13533E}"/>
              </a:ext>
            </a:extLst>
          </p:cNvPr>
          <p:cNvSpPr txBox="1"/>
          <p:nvPr/>
        </p:nvSpPr>
        <p:spPr>
          <a:xfrm>
            <a:off x="2909932" y="1535207"/>
            <a:ext cx="1349624" cy="219291"/>
          </a:xfrm>
          <a:prstGeom prst="rect">
            <a:avLst/>
          </a:prstGeom>
          <a:noFill/>
        </p:spPr>
        <p:txBody>
          <a:bodyPr wrap="square">
            <a:spAutoFit/>
          </a:bodyPr>
          <a:lstStyle/>
          <a:p>
            <a:pPr algn="ctr"/>
            <a:r>
              <a:rPr lang="en-US" sz="825" dirty="0">
                <a:solidFill>
                  <a:schemeClr val="bg1"/>
                </a:solidFill>
                <a:latin typeface="Franklin Gothic Book" panose="020B0503020102020204" pitchFamily="34" charset="0"/>
              </a:rPr>
              <a:t>Treat success 90%</a:t>
            </a:r>
          </a:p>
        </p:txBody>
      </p:sp>
      <p:pic>
        <p:nvPicPr>
          <p:cNvPr id="65" name="Graphic 64">
            <a:extLst>
              <a:ext uri="{FF2B5EF4-FFF2-40B4-BE49-F238E27FC236}">
                <a16:creationId xmlns:a16="http://schemas.microsoft.com/office/drawing/2014/main" id="{C61AD173-7256-91AE-F364-E40144BE15F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43202" y="1533947"/>
            <a:ext cx="232361" cy="199042"/>
          </a:xfrm>
          <a:prstGeom prst="rect">
            <a:avLst/>
          </a:prstGeom>
        </p:spPr>
      </p:pic>
      <p:sp>
        <p:nvSpPr>
          <p:cNvPr id="74" name="Rectangle 73">
            <a:extLst>
              <a:ext uri="{FF2B5EF4-FFF2-40B4-BE49-F238E27FC236}">
                <a16:creationId xmlns:a16="http://schemas.microsoft.com/office/drawing/2014/main" id="{B32C7190-C15A-3D3E-B689-6215F7139133}"/>
              </a:ext>
            </a:extLst>
          </p:cNvPr>
          <p:cNvSpPr/>
          <p:nvPr/>
        </p:nvSpPr>
        <p:spPr>
          <a:xfrm>
            <a:off x="4632027" y="967849"/>
            <a:ext cx="2052285" cy="55304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6" name="Arrow: Down 75">
            <a:extLst>
              <a:ext uri="{FF2B5EF4-FFF2-40B4-BE49-F238E27FC236}">
                <a16:creationId xmlns:a16="http://schemas.microsoft.com/office/drawing/2014/main" id="{3551E99A-97EA-D2CB-A1A8-7D4B2CB95F97}"/>
              </a:ext>
            </a:extLst>
          </p:cNvPr>
          <p:cNvSpPr/>
          <p:nvPr/>
        </p:nvSpPr>
        <p:spPr>
          <a:xfrm flipV="1">
            <a:off x="4736267" y="1077108"/>
            <a:ext cx="137160" cy="138261"/>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Flowchart: Off-page Connector 70">
            <a:extLst>
              <a:ext uri="{FF2B5EF4-FFF2-40B4-BE49-F238E27FC236}">
                <a16:creationId xmlns:a16="http://schemas.microsoft.com/office/drawing/2014/main" id="{A12FE00C-A68A-D948-361F-C296746EB7E2}"/>
              </a:ext>
            </a:extLst>
          </p:cNvPr>
          <p:cNvSpPr/>
          <p:nvPr/>
        </p:nvSpPr>
        <p:spPr>
          <a:xfrm flipV="1">
            <a:off x="4616383" y="1395794"/>
            <a:ext cx="2084832" cy="414782"/>
          </a:xfrm>
          <a:prstGeom prst="flowChartOffpage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bg1"/>
              </a:solidFill>
              <a:latin typeface="Franklin Gothic Heavy" panose="020B0903020102020204" pitchFamily="34" charset="0"/>
            </a:endParaRPr>
          </a:p>
        </p:txBody>
      </p:sp>
      <p:sp>
        <p:nvSpPr>
          <p:cNvPr id="72" name="TextBox 71">
            <a:extLst>
              <a:ext uri="{FF2B5EF4-FFF2-40B4-BE49-F238E27FC236}">
                <a16:creationId xmlns:a16="http://schemas.microsoft.com/office/drawing/2014/main" id="{DF4CAA7F-281F-4724-4A27-B50303301DDA}"/>
              </a:ext>
            </a:extLst>
          </p:cNvPr>
          <p:cNvSpPr txBox="1"/>
          <p:nvPr/>
        </p:nvSpPr>
        <p:spPr>
          <a:xfrm>
            <a:off x="4893001" y="1471511"/>
            <a:ext cx="1665083" cy="346249"/>
          </a:xfrm>
          <a:prstGeom prst="rect">
            <a:avLst/>
          </a:prstGeom>
          <a:noFill/>
        </p:spPr>
        <p:txBody>
          <a:bodyPr wrap="square">
            <a:spAutoFit/>
          </a:bodyPr>
          <a:lstStyle/>
          <a:p>
            <a:pPr algn="ctr"/>
            <a:r>
              <a:rPr lang="en-US" sz="825" dirty="0">
                <a:solidFill>
                  <a:schemeClr val="bg1"/>
                </a:solidFill>
                <a:latin typeface="Franklin Gothic Book" panose="020B0503020102020204" pitchFamily="34" charset="0"/>
              </a:rPr>
              <a:t>30 million on TB </a:t>
            </a:r>
            <a:br>
              <a:rPr lang="en-US" sz="825" dirty="0">
                <a:solidFill>
                  <a:schemeClr val="bg1"/>
                </a:solidFill>
                <a:latin typeface="Franklin Gothic Book" panose="020B0503020102020204" pitchFamily="34" charset="0"/>
              </a:rPr>
            </a:br>
            <a:r>
              <a:rPr lang="en-US" sz="825" dirty="0">
                <a:solidFill>
                  <a:schemeClr val="bg1"/>
                </a:solidFill>
                <a:latin typeface="Franklin Gothic Book" panose="020B0503020102020204" pitchFamily="34" charset="0"/>
              </a:rPr>
              <a:t>preventative treatment (TPT)</a:t>
            </a:r>
          </a:p>
        </p:txBody>
      </p:sp>
      <p:pic>
        <p:nvPicPr>
          <p:cNvPr id="73" name="Graphic 72">
            <a:extLst>
              <a:ext uri="{FF2B5EF4-FFF2-40B4-BE49-F238E27FC236}">
                <a16:creationId xmlns:a16="http://schemas.microsoft.com/office/drawing/2014/main" id="{E962766C-1DE2-8273-A2DE-CB1B9214B4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69514" y="1533947"/>
            <a:ext cx="232361" cy="199042"/>
          </a:xfrm>
          <a:prstGeom prst="rect">
            <a:avLst/>
          </a:prstGeom>
        </p:spPr>
      </p:pic>
      <p:sp>
        <p:nvSpPr>
          <p:cNvPr id="82" name="Rectangle 81">
            <a:extLst>
              <a:ext uri="{FF2B5EF4-FFF2-40B4-BE49-F238E27FC236}">
                <a16:creationId xmlns:a16="http://schemas.microsoft.com/office/drawing/2014/main" id="{4ED0414F-7321-48E3-3DD4-1160E94C544E}"/>
              </a:ext>
            </a:extLst>
          </p:cNvPr>
          <p:cNvSpPr/>
          <p:nvPr/>
        </p:nvSpPr>
        <p:spPr>
          <a:xfrm>
            <a:off x="6777752" y="967849"/>
            <a:ext cx="2057400" cy="5530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4" name="Arrow: Down 83">
            <a:extLst>
              <a:ext uri="{FF2B5EF4-FFF2-40B4-BE49-F238E27FC236}">
                <a16:creationId xmlns:a16="http://schemas.microsoft.com/office/drawing/2014/main" id="{4E8C1195-90E8-5361-9A99-9C879AC63071}"/>
              </a:ext>
            </a:extLst>
          </p:cNvPr>
          <p:cNvSpPr/>
          <p:nvPr/>
        </p:nvSpPr>
        <p:spPr>
          <a:xfrm flipV="1">
            <a:off x="6852686" y="1077108"/>
            <a:ext cx="137160" cy="138261"/>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Flowchart: Off-page Connector 78">
            <a:extLst>
              <a:ext uri="{FF2B5EF4-FFF2-40B4-BE49-F238E27FC236}">
                <a16:creationId xmlns:a16="http://schemas.microsoft.com/office/drawing/2014/main" id="{5155BB4E-08AF-9437-988B-759E016E20BA}"/>
              </a:ext>
            </a:extLst>
          </p:cNvPr>
          <p:cNvSpPr/>
          <p:nvPr/>
        </p:nvSpPr>
        <p:spPr>
          <a:xfrm flipV="1">
            <a:off x="6764036" y="1395794"/>
            <a:ext cx="2084832" cy="414782"/>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bg1"/>
              </a:solidFill>
              <a:latin typeface="Franklin Gothic Heavy" panose="020B0903020102020204" pitchFamily="34" charset="0"/>
            </a:endParaRPr>
          </a:p>
        </p:txBody>
      </p:sp>
      <p:sp>
        <p:nvSpPr>
          <p:cNvPr id="80" name="TextBox 79">
            <a:extLst>
              <a:ext uri="{FF2B5EF4-FFF2-40B4-BE49-F238E27FC236}">
                <a16:creationId xmlns:a16="http://schemas.microsoft.com/office/drawing/2014/main" id="{4DE7F85B-C522-1F5D-6EF8-BEAF79029772}"/>
              </a:ext>
            </a:extLst>
          </p:cNvPr>
          <p:cNvSpPr txBox="1"/>
          <p:nvPr/>
        </p:nvSpPr>
        <p:spPr>
          <a:xfrm>
            <a:off x="7147257" y="1471511"/>
            <a:ext cx="1467087" cy="346249"/>
          </a:xfrm>
          <a:prstGeom prst="rect">
            <a:avLst/>
          </a:prstGeom>
          <a:noFill/>
        </p:spPr>
        <p:txBody>
          <a:bodyPr wrap="square">
            <a:spAutoFit/>
          </a:bodyPr>
          <a:lstStyle/>
          <a:p>
            <a:pPr algn="ctr"/>
            <a:r>
              <a:rPr lang="en-US" sz="825" dirty="0">
                <a:solidFill>
                  <a:schemeClr val="bg1"/>
                </a:solidFill>
                <a:latin typeface="Franklin Gothic Book" panose="020B0503020102020204" pitchFamily="34" charset="0"/>
              </a:rPr>
              <a:t>Global investments reach</a:t>
            </a:r>
            <a:br>
              <a:rPr lang="en-US" sz="825" dirty="0">
                <a:solidFill>
                  <a:schemeClr val="bg1"/>
                </a:solidFill>
                <a:latin typeface="Franklin Gothic Book" panose="020B0503020102020204" pitchFamily="34" charset="0"/>
              </a:rPr>
            </a:br>
            <a:r>
              <a:rPr lang="en-US" sz="825" dirty="0">
                <a:solidFill>
                  <a:schemeClr val="bg1"/>
                </a:solidFill>
                <a:latin typeface="Franklin Gothic Book" panose="020B0503020102020204" pitchFamily="34" charset="0"/>
              </a:rPr>
              <a:t> $13 billion by 2022</a:t>
            </a:r>
          </a:p>
        </p:txBody>
      </p:sp>
      <p:pic>
        <p:nvPicPr>
          <p:cNvPr id="81" name="Graphic 80">
            <a:extLst>
              <a:ext uri="{FF2B5EF4-FFF2-40B4-BE49-F238E27FC236}">
                <a16:creationId xmlns:a16="http://schemas.microsoft.com/office/drawing/2014/main" id="{16763658-4C27-9E26-68A7-A8588A519B0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33414" y="1537624"/>
            <a:ext cx="232361" cy="199042"/>
          </a:xfrm>
          <a:prstGeom prst="rect">
            <a:avLst/>
          </a:prstGeom>
        </p:spPr>
      </p:pic>
      <p:grpSp>
        <p:nvGrpSpPr>
          <p:cNvPr id="36" name="Group 35">
            <a:extLst>
              <a:ext uri="{FF2B5EF4-FFF2-40B4-BE49-F238E27FC236}">
                <a16:creationId xmlns:a16="http://schemas.microsoft.com/office/drawing/2014/main" id="{9C9B95C5-2558-9803-3E08-AE24921C5E9B}"/>
              </a:ext>
            </a:extLst>
          </p:cNvPr>
          <p:cNvGrpSpPr/>
          <p:nvPr/>
        </p:nvGrpSpPr>
        <p:grpSpPr>
          <a:xfrm>
            <a:off x="163908" y="124474"/>
            <a:ext cx="8810875" cy="1409473"/>
            <a:chOff x="218544" y="164645"/>
            <a:chExt cx="11747833" cy="1864336"/>
          </a:xfrm>
        </p:grpSpPr>
        <p:cxnSp>
          <p:nvCxnSpPr>
            <p:cNvPr id="125" name="Straight Connector 124">
              <a:extLst>
                <a:ext uri="{FF2B5EF4-FFF2-40B4-BE49-F238E27FC236}">
                  <a16:creationId xmlns:a16="http://schemas.microsoft.com/office/drawing/2014/main" id="{10A071DB-DE9A-E1ED-790B-47965256B769}"/>
                </a:ext>
              </a:extLst>
            </p:cNvPr>
            <p:cNvCxnSpPr>
              <a:cxnSpLocks/>
            </p:cNvCxnSpPr>
            <p:nvPr userDrawn="1"/>
          </p:nvCxnSpPr>
          <p:spPr>
            <a:xfrm>
              <a:off x="11966377" y="180669"/>
              <a:ext cx="0" cy="1809166"/>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520CA35-5CFA-EC8F-0951-84841C16871E}"/>
                </a:ext>
              </a:extLst>
            </p:cNvPr>
            <p:cNvCxnSpPr>
              <a:cxnSpLocks/>
            </p:cNvCxnSpPr>
            <p:nvPr userDrawn="1"/>
          </p:nvCxnSpPr>
          <p:spPr>
            <a:xfrm flipH="1">
              <a:off x="218544" y="164645"/>
              <a:ext cx="0" cy="1864336"/>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1CE9B1F7-086A-1F51-03DB-71A6E8E5DDBA}"/>
                </a:ext>
              </a:extLst>
            </p:cNvPr>
            <p:cNvCxnSpPr>
              <a:cxnSpLocks/>
            </p:cNvCxnSpPr>
            <p:nvPr userDrawn="1"/>
          </p:nvCxnSpPr>
          <p:spPr>
            <a:xfrm>
              <a:off x="218544" y="164645"/>
              <a:ext cx="3701392" cy="16024"/>
            </a:xfrm>
            <a:prstGeom prst="straightConnector1">
              <a:avLst/>
            </a:prstGeom>
            <a:ln w="28575">
              <a:solidFill>
                <a:srgbClr val="0E256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D242CD6-3D21-D1BB-BBEA-339E5C226BE2}"/>
                </a:ext>
              </a:extLst>
            </p:cNvPr>
            <p:cNvCxnSpPr>
              <a:cxnSpLocks/>
            </p:cNvCxnSpPr>
            <p:nvPr userDrawn="1"/>
          </p:nvCxnSpPr>
          <p:spPr>
            <a:xfrm flipH="1" flipV="1">
              <a:off x="8293511" y="164645"/>
              <a:ext cx="3672866" cy="0"/>
            </a:xfrm>
            <a:prstGeom prst="straightConnector1">
              <a:avLst/>
            </a:prstGeom>
            <a:ln w="28575">
              <a:solidFill>
                <a:srgbClr val="0E256A"/>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13" name="TextBox 112">
            <a:extLst>
              <a:ext uri="{FF2B5EF4-FFF2-40B4-BE49-F238E27FC236}">
                <a16:creationId xmlns:a16="http://schemas.microsoft.com/office/drawing/2014/main" id="{948DF11D-CF18-12D9-E2F4-86AE72DD2F13}"/>
              </a:ext>
            </a:extLst>
          </p:cNvPr>
          <p:cNvSpPr txBox="1"/>
          <p:nvPr/>
        </p:nvSpPr>
        <p:spPr>
          <a:xfrm>
            <a:off x="3013440" y="324870"/>
            <a:ext cx="957038" cy="230832"/>
          </a:xfrm>
          <a:prstGeom prst="rect">
            <a:avLst/>
          </a:prstGeom>
          <a:noFill/>
        </p:spPr>
        <p:txBody>
          <a:bodyPr vert="horz" wrap="square">
            <a:spAutoFit/>
          </a:bodyPr>
          <a:lstStyle/>
          <a:p>
            <a:pPr algn="ctr"/>
            <a:r>
              <a:rPr lang="en-US" sz="900" b="1" spc="225" dirty="0">
                <a:latin typeface="Franklin Gothic Heavy" panose="020B0903020102020204" pitchFamily="34" charset="0"/>
                <a:cs typeface="Arial" panose="020B0604020202020204" pitchFamily="34" charset="0"/>
              </a:rPr>
              <a:t>CURE</a:t>
            </a:r>
            <a:endParaRPr lang="en-US" sz="900" b="1" spc="225" dirty="0">
              <a:solidFill>
                <a:schemeClr val="tx1"/>
              </a:solidFill>
              <a:latin typeface="Franklin Gothic Heavy" panose="020B0903020102020204" pitchFamily="34" charset="0"/>
              <a:cs typeface="Arial" panose="020B0604020202020204" pitchFamily="34" charset="0"/>
            </a:endParaRPr>
          </a:p>
        </p:txBody>
      </p:sp>
      <p:grpSp>
        <p:nvGrpSpPr>
          <p:cNvPr id="140" name="Group 139">
            <a:extLst>
              <a:ext uri="{FF2B5EF4-FFF2-40B4-BE49-F238E27FC236}">
                <a16:creationId xmlns:a16="http://schemas.microsoft.com/office/drawing/2014/main" id="{531B1B2F-482B-C7F2-127A-C2DBE589421A}"/>
              </a:ext>
            </a:extLst>
          </p:cNvPr>
          <p:cNvGrpSpPr/>
          <p:nvPr/>
        </p:nvGrpSpPr>
        <p:grpSpPr>
          <a:xfrm>
            <a:off x="2468272" y="3945281"/>
            <a:ext cx="2097395" cy="1147985"/>
            <a:chOff x="3234839" y="5186984"/>
            <a:chExt cx="2796526" cy="1518462"/>
          </a:xfrm>
        </p:grpSpPr>
        <p:sp>
          <p:nvSpPr>
            <p:cNvPr id="141" name="Rectangle 140">
              <a:extLst>
                <a:ext uri="{FF2B5EF4-FFF2-40B4-BE49-F238E27FC236}">
                  <a16:creationId xmlns:a16="http://schemas.microsoft.com/office/drawing/2014/main" id="{5EB5E449-BFF4-55CB-C076-96C7064B3C28}"/>
                </a:ext>
              </a:extLst>
            </p:cNvPr>
            <p:cNvSpPr/>
            <p:nvPr userDrawn="1"/>
          </p:nvSpPr>
          <p:spPr>
            <a:xfrm>
              <a:off x="3234839" y="5368652"/>
              <a:ext cx="2743200" cy="1336794"/>
            </a:xfrm>
            <a:prstGeom prst="rect">
              <a:avLst/>
            </a:prstGeom>
            <a:solidFill>
              <a:schemeClr val="bg1"/>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75" dirty="0">
                <a:solidFill>
                  <a:schemeClr val="tx1"/>
                </a:solidFill>
              </a:endParaRPr>
            </a:p>
          </p:txBody>
        </p:sp>
        <p:sp>
          <p:nvSpPr>
            <p:cNvPr id="142" name="TextBox 141">
              <a:extLst>
                <a:ext uri="{FF2B5EF4-FFF2-40B4-BE49-F238E27FC236}">
                  <a16:creationId xmlns:a16="http://schemas.microsoft.com/office/drawing/2014/main" id="{88F56C14-0EBF-5F76-DED1-7F15A4699E45}"/>
                </a:ext>
              </a:extLst>
            </p:cNvPr>
            <p:cNvSpPr txBox="1"/>
            <p:nvPr userDrawn="1"/>
          </p:nvSpPr>
          <p:spPr>
            <a:xfrm rot="16200000">
              <a:off x="5312003" y="6029574"/>
              <a:ext cx="1013187" cy="338555"/>
            </a:xfrm>
            <a:prstGeom prst="rect">
              <a:avLst/>
            </a:prstGeom>
            <a:noFill/>
          </p:spPr>
          <p:txBody>
            <a:bodyPr vert="horz" wrap="square">
              <a:spAutoFit/>
            </a:bodyPr>
            <a:lstStyle/>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EXTENDED</a:t>
              </a:r>
            </a:p>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INDICATOR</a:t>
              </a:r>
            </a:p>
          </p:txBody>
        </p:sp>
        <p:sp>
          <p:nvSpPr>
            <p:cNvPr id="143" name="Isosceles Triangle 131">
              <a:extLst>
                <a:ext uri="{FF2B5EF4-FFF2-40B4-BE49-F238E27FC236}">
                  <a16:creationId xmlns:a16="http://schemas.microsoft.com/office/drawing/2014/main" id="{4C115825-7A72-3FFD-341F-581CA78C9D49}"/>
                </a:ext>
              </a:extLst>
            </p:cNvPr>
            <p:cNvSpPr/>
            <p:nvPr userDrawn="1"/>
          </p:nvSpPr>
          <p:spPr>
            <a:xfrm rot="3504354">
              <a:off x="5438383" y="5276582"/>
              <a:ext cx="682579" cy="503384"/>
            </a:xfrm>
            <a:custGeom>
              <a:avLst/>
              <a:gdLst>
                <a:gd name="connsiteX0" fmla="*/ 0 w 604401"/>
                <a:gd name="connsiteY0" fmla="*/ 271515 h 271515"/>
                <a:gd name="connsiteX1" fmla="*/ 238696 w 604401"/>
                <a:gd name="connsiteY1" fmla="*/ 0 h 271515"/>
                <a:gd name="connsiteX2" fmla="*/ 604401 w 604401"/>
                <a:gd name="connsiteY2" fmla="*/ 271515 h 271515"/>
                <a:gd name="connsiteX3" fmla="*/ 0 w 604401"/>
                <a:gd name="connsiteY3" fmla="*/ 271515 h 271515"/>
                <a:gd name="connsiteX0" fmla="*/ 0 w 604401"/>
                <a:gd name="connsiteY0" fmla="*/ 283252 h 283252"/>
                <a:gd name="connsiteX1" fmla="*/ 196800 w 604401"/>
                <a:gd name="connsiteY1" fmla="*/ 0 h 283252"/>
                <a:gd name="connsiteX2" fmla="*/ 604401 w 604401"/>
                <a:gd name="connsiteY2" fmla="*/ 283252 h 283252"/>
                <a:gd name="connsiteX3" fmla="*/ 0 w 604401"/>
                <a:gd name="connsiteY3" fmla="*/ 283252 h 283252"/>
                <a:gd name="connsiteX0" fmla="*/ 0 w 584039"/>
                <a:gd name="connsiteY0" fmla="*/ 295776 h 295776"/>
                <a:gd name="connsiteX1" fmla="*/ 176438 w 584039"/>
                <a:gd name="connsiteY1" fmla="*/ 0 h 295776"/>
                <a:gd name="connsiteX2" fmla="*/ 584039 w 584039"/>
                <a:gd name="connsiteY2" fmla="*/ 283252 h 295776"/>
                <a:gd name="connsiteX3" fmla="*/ 0 w 584039"/>
                <a:gd name="connsiteY3" fmla="*/ 295776 h 295776"/>
                <a:gd name="connsiteX0" fmla="*/ 0 w 584039"/>
                <a:gd name="connsiteY0" fmla="*/ 295776 h 295776"/>
                <a:gd name="connsiteX1" fmla="*/ 176438 w 584039"/>
                <a:gd name="connsiteY1" fmla="*/ 0 h 295776"/>
                <a:gd name="connsiteX2" fmla="*/ 584039 w 584039"/>
                <a:gd name="connsiteY2" fmla="*/ 295776 h 295776"/>
                <a:gd name="connsiteX3" fmla="*/ 0 w 584039"/>
                <a:gd name="connsiteY3" fmla="*/ 295776 h 295776"/>
                <a:gd name="connsiteX0" fmla="*/ 0 w 584039"/>
                <a:gd name="connsiteY0" fmla="*/ 302616 h 302616"/>
                <a:gd name="connsiteX1" fmla="*/ 166387 w 584039"/>
                <a:gd name="connsiteY1" fmla="*/ 0 h 302616"/>
                <a:gd name="connsiteX2" fmla="*/ 584039 w 584039"/>
                <a:gd name="connsiteY2" fmla="*/ 302616 h 302616"/>
                <a:gd name="connsiteX3" fmla="*/ 0 w 584039"/>
                <a:gd name="connsiteY3" fmla="*/ 302616 h 302616"/>
                <a:gd name="connsiteX0" fmla="*/ 0 w 526830"/>
                <a:gd name="connsiteY0" fmla="*/ 302616 h 302616"/>
                <a:gd name="connsiteX1" fmla="*/ 166387 w 526830"/>
                <a:gd name="connsiteY1" fmla="*/ 0 h 302616"/>
                <a:gd name="connsiteX2" fmla="*/ 526830 w 526830"/>
                <a:gd name="connsiteY2" fmla="*/ 256022 h 302616"/>
                <a:gd name="connsiteX3" fmla="*/ 0 w 526830"/>
                <a:gd name="connsiteY3" fmla="*/ 302616 h 302616"/>
                <a:gd name="connsiteX0" fmla="*/ 0 w 532233"/>
                <a:gd name="connsiteY0" fmla="*/ 337254 h 337254"/>
                <a:gd name="connsiteX1" fmla="*/ 171790 w 532233"/>
                <a:gd name="connsiteY1" fmla="*/ 0 h 337254"/>
                <a:gd name="connsiteX2" fmla="*/ 532233 w 532233"/>
                <a:gd name="connsiteY2" fmla="*/ 256022 h 337254"/>
                <a:gd name="connsiteX3" fmla="*/ 0 w 532233"/>
                <a:gd name="connsiteY3" fmla="*/ 337254 h 337254"/>
                <a:gd name="connsiteX0" fmla="*/ 0 w 542283"/>
                <a:gd name="connsiteY0" fmla="*/ 330414 h 330414"/>
                <a:gd name="connsiteX1" fmla="*/ 181840 w 542283"/>
                <a:gd name="connsiteY1" fmla="*/ 0 h 330414"/>
                <a:gd name="connsiteX2" fmla="*/ 542283 w 542283"/>
                <a:gd name="connsiteY2" fmla="*/ 256022 h 330414"/>
                <a:gd name="connsiteX3" fmla="*/ 0 w 542283"/>
                <a:gd name="connsiteY3" fmla="*/ 330414 h 330414"/>
                <a:gd name="connsiteX0" fmla="*/ 0 w 560990"/>
                <a:gd name="connsiteY0" fmla="*/ 330414 h 330414"/>
                <a:gd name="connsiteX1" fmla="*/ 181840 w 560990"/>
                <a:gd name="connsiteY1" fmla="*/ 0 h 330414"/>
                <a:gd name="connsiteX2" fmla="*/ 560990 w 560990"/>
                <a:gd name="connsiteY2" fmla="*/ 177518 h 330414"/>
                <a:gd name="connsiteX3" fmla="*/ 0 w 560990"/>
                <a:gd name="connsiteY3" fmla="*/ 330414 h 330414"/>
                <a:gd name="connsiteX0" fmla="*/ 0 w 650043"/>
                <a:gd name="connsiteY0" fmla="*/ 346671 h 346671"/>
                <a:gd name="connsiteX1" fmla="*/ 270893 w 650043"/>
                <a:gd name="connsiteY1" fmla="*/ 0 h 346671"/>
                <a:gd name="connsiteX2" fmla="*/ 650043 w 650043"/>
                <a:gd name="connsiteY2" fmla="*/ 177518 h 346671"/>
                <a:gd name="connsiteX3" fmla="*/ 0 w 650043"/>
                <a:gd name="connsiteY3" fmla="*/ 346671 h 346671"/>
                <a:gd name="connsiteX0" fmla="*/ 0 w 608689"/>
                <a:gd name="connsiteY0" fmla="*/ 346671 h 346671"/>
                <a:gd name="connsiteX1" fmla="*/ 270893 w 608689"/>
                <a:gd name="connsiteY1" fmla="*/ 0 h 346671"/>
                <a:gd name="connsiteX2" fmla="*/ 608689 w 608689"/>
                <a:gd name="connsiteY2" fmla="*/ 158035 h 346671"/>
                <a:gd name="connsiteX3" fmla="*/ 0 w 608689"/>
                <a:gd name="connsiteY3" fmla="*/ 346671 h 346671"/>
                <a:gd name="connsiteX0" fmla="*/ 0 w 616110"/>
                <a:gd name="connsiteY0" fmla="*/ 348025 h 348025"/>
                <a:gd name="connsiteX1" fmla="*/ 278314 w 616110"/>
                <a:gd name="connsiteY1" fmla="*/ 0 h 348025"/>
                <a:gd name="connsiteX2" fmla="*/ 616110 w 616110"/>
                <a:gd name="connsiteY2" fmla="*/ 158035 h 348025"/>
                <a:gd name="connsiteX3" fmla="*/ 0 w 616110"/>
                <a:gd name="connsiteY3" fmla="*/ 348025 h 348025"/>
              </a:gdLst>
              <a:ahLst/>
              <a:cxnLst>
                <a:cxn ang="0">
                  <a:pos x="connsiteX0" y="connsiteY0"/>
                </a:cxn>
                <a:cxn ang="0">
                  <a:pos x="connsiteX1" y="connsiteY1"/>
                </a:cxn>
                <a:cxn ang="0">
                  <a:pos x="connsiteX2" y="connsiteY2"/>
                </a:cxn>
                <a:cxn ang="0">
                  <a:pos x="connsiteX3" y="connsiteY3"/>
                </a:cxn>
              </a:cxnLst>
              <a:rect l="l" t="t" r="r" b="b"/>
              <a:pathLst>
                <a:path w="616110" h="348025">
                  <a:moveTo>
                    <a:pt x="0" y="348025"/>
                  </a:moveTo>
                  <a:lnTo>
                    <a:pt x="278314" y="0"/>
                  </a:lnTo>
                  <a:lnTo>
                    <a:pt x="616110" y="158035"/>
                  </a:lnTo>
                  <a:lnTo>
                    <a:pt x="0" y="348025"/>
                  </a:lnTo>
                  <a:close/>
                </a:path>
              </a:pathLst>
            </a:custGeom>
            <a:solidFill>
              <a:srgbClr val="319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4" name="Graphic 143" descr="Network outline">
              <a:extLst>
                <a:ext uri="{FF2B5EF4-FFF2-40B4-BE49-F238E27FC236}">
                  <a16:creationId xmlns:a16="http://schemas.microsoft.com/office/drawing/2014/main" id="{715C5FB1-E306-9E1B-CFF7-AE074EB2FF0E}"/>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5335" y="5341396"/>
              <a:ext cx="312704" cy="312704"/>
            </a:xfrm>
            <a:prstGeom prst="rect">
              <a:avLst/>
            </a:prstGeom>
          </p:spPr>
        </p:pic>
      </p:grpSp>
      <p:grpSp>
        <p:nvGrpSpPr>
          <p:cNvPr id="145" name="Group 144">
            <a:extLst>
              <a:ext uri="{FF2B5EF4-FFF2-40B4-BE49-F238E27FC236}">
                <a16:creationId xmlns:a16="http://schemas.microsoft.com/office/drawing/2014/main" id="{45F73127-6C68-FD5A-7B71-71D47698F4D2}"/>
              </a:ext>
            </a:extLst>
          </p:cNvPr>
          <p:cNvGrpSpPr/>
          <p:nvPr/>
        </p:nvGrpSpPr>
        <p:grpSpPr>
          <a:xfrm>
            <a:off x="299460" y="3945281"/>
            <a:ext cx="2102878" cy="1147985"/>
            <a:chOff x="3234839" y="5186984"/>
            <a:chExt cx="2803837" cy="1518462"/>
          </a:xfrm>
        </p:grpSpPr>
        <p:sp>
          <p:nvSpPr>
            <p:cNvPr id="146" name="Rectangle 145">
              <a:extLst>
                <a:ext uri="{FF2B5EF4-FFF2-40B4-BE49-F238E27FC236}">
                  <a16:creationId xmlns:a16="http://schemas.microsoft.com/office/drawing/2014/main" id="{94B27A1C-DF5E-BC81-A2E0-24A29FFAC31C}"/>
                </a:ext>
              </a:extLst>
            </p:cNvPr>
            <p:cNvSpPr/>
            <p:nvPr userDrawn="1"/>
          </p:nvSpPr>
          <p:spPr>
            <a:xfrm>
              <a:off x="3234839" y="5368652"/>
              <a:ext cx="2743200" cy="1336794"/>
            </a:xfrm>
            <a:prstGeom prst="rect">
              <a:avLst/>
            </a:prstGeom>
            <a:solidFill>
              <a:schemeClr val="bg1"/>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75" dirty="0">
                <a:solidFill>
                  <a:schemeClr val="tx1"/>
                </a:solidFill>
              </a:endParaRPr>
            </a:p>
          </p:txBody>
        </p:sp>
        <p:sp>
          <p:nvSpPr>
            <p:cNvPr id="147" name="TextBox 146">
              <a:extLst>
                <a:ext uri="{FF2B5EF4-FFF2-40B4-BE49-F238E27FC236}">
                  <a16:creationId xmlns:a16="http://schemas.microsoft.com/office/drawing/2014/main" id="{818081A0-008B-00AB-94E4-329595F1E18B}"/>
                </a:ext>
              </a:extLst>
            </p:cNvPr>
            <p:cNvSpPr txBox="1"/>
            <p:nvPr userDrawn="1"/>
          </p:nvSpPr>
          <p:spPr>
            <a:xfrm rot="16200000">
              <a:off x="5312004" y="6029574"/>
              <a:ext cx="1013187" cy="338555"/>
            </a:xfrm>
            <a:prstGeom prst="rect">
              <a:avLst/>
            </a:prstGeom>
            <a:noFill/>
          </p:spPr>
          <p:txBody>
            <a:bodyPr vert="horz" wrap="square">
              <a:spAutoFit/>
            </a:bodyPr>
            <a:lstStyle/>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EXTENDED</a:t>
              </a:r>
            </a:p>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INDICATOR</a:t>
              </a:r>
            </a:p>
          </p:txBody>
        </p:sp>
        <p:sp>
          <p:nvSpPr>
            <p:cNvPr id="148" name="Isosceles Triangle 131">
              <a:extLst>
                <a:ext uri="{FF2B5EF4-FFF2-40B4-BE49-F238E27FC236}">
                  <a16:creationId xmlns:a16="http://schemas.microsoft.com/office/drawing/2014/main" id="{B8D6ED18-7508-F896-B117-B6D599FA0D85}"/>
                </a:ext>
              </a:extLst>
            </p:cNvPr>
            <p:cNvSpPr/>
            <p:nvPr userDrawn="1"/>
          </p:nvSpPr>
          <p:spPr>
            <a:xfrm rot="3504354">
              <a:off x="5445694" y="5276582"/>
              <a:ext cx="682579" cy="503384"/>
            </a:xfrm>
            <a:custGeom>
              <a:avLst/>
              <a:gdLst>
                <a:gd name="connsiteX0" fmla="*/ 0 w 604401"/>
                <a:gd name="connsiteY0" fmla="*/ 271515 h 271515"/>
                <a:gd name="connsiteX1" fmla="*/ 238696 w 604401"/>
                <a:gd name="connsiteY1" fmla="*/ 0 h 271515"/>
                <a:gd name="connsiteX2" fmla="*/ 604401 w 604401"/>
                <a:gd name="connsiteY2" fmla="*/ 271515 h 271515"/>
                <a:gd name="connsiteX3" fmla="*/ 0 w 604401"/>
                <a:gd name="connsiteY3" fmla="*/ 271515 h 271515"/>
                <a:gd name="connsiteX0" fmla="*/ 0 w 604401"/>
                <a:gd name="connsiteY0" fmla="*/ 283252 h 283252"/>
                <a:gd name="connsiteX1" fmla="*/ 196800 w 604401"/>
                <a:gd name="connsiteY1" fmla="*/ 0 h 283252"/>
                <a:gd name="connsiteX2" fmla="*/ 604401 w 604401"/>
                <a:gd name="connsiteY2" fmla="*/ 283252 h 283252"/>
                <a:gd name="connsiteX3" fmla="*/ 0 w 604401"/>
                <a:gd name="connsiteY3" fmla="*/ 283252 h 283252"/>
                <a:gd name="connsiteX0" fmla="*/ 0 w 584039"/>
                <a:gd name="connsiteY0" fmla="*/ 295776 h 295776"/>
                <a:gd name="connsiteX1" fmla="*/ 176438 w 584039"/>
                <a:gd name="connsiteY1" fmla="*/ 0 h 295776"/>
                <a:gd name="connsiteX2" fmla="*/ 584039 w 584039"/>
                <a:gd name="connsiteY2" fmla="*/ 283252 h 295776"/>
                <a:gd name="connsiteX3" fmla="*/ 0 w 584039"/>
                <a:gd name="connsiteY3" fmla="*/ 295776 h 295776"/>
                <a:gd name="connsiteX0" fmla="*/ 0 w 584039"/>
                <a:gd name="connsiteY0" fmla="*/ 295776 h 295776"/>
                <a:gd name="connsiteX1" fmla="*/ 176438 w 584039"/>
                <a:gd name="connsiteY1" fmla="*/ 0 h 295776"/>
                <a:gd name="connsiteX2" fmla="*/ 584039 w 584039"/>
                <a:gd name="connsiteY2" fmla="*/ 295776 h 295776"/>
                <a:gd name="connsiteX3" fmla="*/ 0 w 584039"/>
                <a:gd name="connsiteY3" fmla="*/ 295776 h 295776"/>
                <a:gd name="connsiteX0" fmla="*/ 0 w 584039"/>
                <a:gd name="connsiteY0" fmla="*/ 302616 h 302616"/>
                <a:gd name="connsiteX1" fmla="*/ 166387 w 584039"/>
                <a:gd name="connsiteY1" fmla="*/ 0 h 302616"/>
                <a:gd name="connsiteX2" fmla="*/ 584039 w 584039"/>
                <a:gd name="connsiteY2" fmla="*/ 302616 h 302616"/>
                <a:gd name="connsiteX3" fmla="*/ 0 w 584039"/>
                <a:gd name="connsiteY3" fmla="*/ 302616 h 302616"/>
                <a:gd name="connsiteX0" fmla="*/ 0 w 526830"/>
                <a:gd name="connsiteY0" fmla="*/ 302616 h 302616"/>
                <a:gd name="connsiteX1" fmla="*/ 166387 w 526830"/>
                <a:gd name="connsiteY1" fmla="*/ 0 h 302616"/>
                <a:gd name="connsiteX2" fmla="*/ 526830 w 526830"/>
                <a:gd name="connsiteY2" fmla="*/ 256022 h 302616"/>
                <a:gd name="connsiteX3" fmla="*/ 0 w 526830"/>
                <a:gd name="connsiteY3" fmla="*/ 302616 h 302616"/>
                <a:gd name="connsiteX0" fmla="*/ 0 w 532233"/>
                <a:gd name="connsiteY0" fmla="*/ 337254 h 337254"/>
                <a:gd name="connsiteX1" fmla="*/ 171790 w 532233"/>
                <a:gd name="connsiteY1" fmla="*/ 0 h 337254"/>
                <a:gd name="connsiteX2" fmla="*/ 532233 w 532233"/>
                <a:gd name="connsiteY2" fmla="*/ 256022 h 337254"/>
                <a:gd name="connsiteX3" fmla="*/ 0 w 532233"/>
                <a:gd name="connsiteY3" fmla="*/ 337254 h 337254"/>
                <a:gd name="connsiteX0" fmla="*/ 0 w 542283"/>
                <a:gd name="connsiteY0" fmla="*/ 330414 h 330414"/>
                <a:gd name="connsiteX1" fmla="*/ 181840 w 542283"/>
                <a:gd name="connsiteY1" fmla="*/ 0 h 330414"/>
                <a:gd name="connsiteX2" fmla="*/ 542283 w 542283"/>
                <a:gd name="connsiteY2" fmla="*/ 256022 h 330414"/>
                <a:gd name="connsiteX3" fmla="*/ 0 w 542283"/>
                <a:gd name="connsiteY3" fmla="*/ 330414 h 330414"/>
                <a:gd name="connsiteX0" fmla="*/ 0 w 560990"/>
                <a:gd name="connsiteY0" fmla="*/ 330414 h 330414"/>
                <a:gd name="connsiteX1" fmla="*/ 181840 w 560990"/>
                <a:gd name="connsiteY1" fmla="*/ 0 h 330414"/>
                <a:gd name="connsiteX2" fmla="*/ 560990 w 560990"/>
                <a:gd name="connsiteY2" fmla="*/ 177518 h 330414"/>
                <a:gd name="connsiteX3" fmla="*/ 0 w 560990"/>
                <a:gd name="connsiteY3" fmla="*/ 330414 h 330414"/>
                <a:gd name="connsiteX0" fmla="*/ 0 w 650043"/>
                <a:gd name="connsiteY0" fmla="*/ 346671 h 346671"/>
                <a:gd name="connsiteX1" fmla="*/ 270893 w 650043"/>
                <a:gd name="connsiteY1" fmla="*/ 0 h 346671"/>
                <a:gd name="connsiteX2" fmla="*/ 650043 w 650043"/>
                <a:gd name="connsiteY2" fmla="*/ 177518 h 346671"/>
                <a:gd name="connsiteX3" fmla="*/ 0 w 650043"/>
                <a:gd name="connsiteY3" fmla="*/ 346671 h 346671"/>
                <a:gd name="connsiteX0" fmla="*/ 0 w 608689"/>
                <a:gd name="connsiteY0" fmla="*/ 346671 h 346671"/>
                <a:gd name="connsiteX1" fmla="*/ 270893 w 608689"/>
                <a:gd name="connsiteY1" fmla="*/ 0 h 346671"/>
                <a:gd name="connsiteX2" fmla="*/ 608689 w 608689"/>
                <a:gd name="connsiteY2" fmla="*/ 158035 h 346671"/>
                <a:gd name="connsiteX3" fmla="*/ 0 w 608689"/>
                <a:gd name="connsiteY3" fmla="*/ 346671 h 346671"/>
                <a:gd name="connsiteX0" fmla="*/ 0 w 616110"/>
                <a:gd name="connsiteY0" fmla="*/ 348025 h 348025"/>
                <a:gd name="connsiteX1" fmla="*/ 278314 w 616110"/>
                <a:gd name="connsiteY1" fmla="*/ 0 h 348025"/>
                <a:gd name="connsiteX2" fmla="*/ 616110 w 616110"/>
                <a:gd name="connsiteY2" fmla="*/ 158035 h 348025"/>
                <a:gd name="connsiteX3" fmla="*/ 0 w 616110"/>
                <a:gd name="connsiteY3" fmla="*/ 348025 h 348025"/>
              </a:gdLst>
              <a:ahLst/>
              <a:cxnLst>
                <a:cxn ang="0">
                  <a:pos x="connsiteX0" y="connsiteY0"/>
                </a:cxn>
                <a:cxn ang="0">
                  <a:pos x="connsiteX1" y="connsiteY1"/>
                </a:cxn>
                <a:cxn ang="0">
                  <a:pos x="connsiteX2" y="connsiteY2"/>
                </a:cxn>
                <a:cxn ang="0">
                  <a:pos x="connsiteX3" y="connsiteY3"/>
                </a:cxn>
              </a:cxnLst>
              <a:rect l="l" t="t" r="r" b="b"/>
              <a:pathLst>
                <a:path w="616110" h="348025">
                  <a:moveTo>
                    <a:pt x="0" y="348025"/>
                  </a:moveTo>
                  <a:lnTo>
                    <a:pt x="278314" y="0"/>
                  </a:lnTo>
                  <a:lnTo>
                    <a:pt x="616110" y="158035"/>
                  </a:lnTo>
                  <a:lnTo>
                    <a:pt x="0" y="348025"/>
                  </a:lnTo>
                  <a:close/>
                </a:path>
              </a:pathLst>
            </a:custGeom>
            <a:solidFill>
              <a:srgbClr val="319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9" name="Graphic 148" descr="Network outline">
              <a:extLst>
                <a:ext uri="{FF2B5EF4-FFF2-40B4-BE49-F238E27FC236}">
                  <a16:creationId xmlns:a16="http://schemas.microsoft.com/office/drawing/2014/main" id="{D3E33977-F46C-7CE0-3812-DDB5287503E9}"/>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5335" y="5341396"/>
              <a:ext cx="312704" cy="312704"/>
            </a:xfrm>
            <a:prstGeom prst="rect">
              <a:avLst/>
            </a:prstGeom>
          </p:spPr>
        </p:pic>
      </p:grpSp>
      <p:grpSp>
        <p:nvGrpSpPr>
          <p:cNvPr id="152" name="Group 151">
            <a:extLst>
              <a:ext uri="{FF2B5EF4-FFF2-40B4-BE49-F238E27FC236}">
                <a16:creationId xmlns:a16="http://schemas.microsoft.com/office/drawing/2014/main" id="{C30ECE0D-F965-102E-11F1-E36EDD013146}"/>
              </a:ext>
            </a:extLst>
          </p:cNvPr>
          <p:cNvGrpSpPr/>
          <p:nvPr/>
        </p:nvGrpSpPr>
        <p:grpSpPr>
          <a:xfrm>
            <a:off x="4618418" y="3945281"/>
            <a:ext cx="2096346" cy="1147985"/>
            <a:chOff x="3234839" y="5186984"/>
            <a:chExt cx="2795128" cy="1518462"/>
          </a:xfrm>
        </p:grpSpPr>
        <p:sp>
          <p:nvSpPr>
            <p:cNvPr id="153" name="Rectangle 152">
              <a:extLst>
                <a:ext uri="{FF2B5EF4-FFF2-40B4-BE49-F238E27FC236}">
                  <a16:creationId xmlns:a16="http://schemas.microsoft.com/office/drawing/2014/main" id="{AF2B4F91-AE19-5662-6C2F-D8D369027043}"/>
                </a:ext>
              </a:extLst>
            </p:cNvPr>
            <p:cNvSpPr/>
            <p:nvPr userDrawn="1"/>
          </p:nvSpPr>
          <p:spPr>
            <a:xfrm>
              <a:off x="3234839" y="5368652"/>
              <a:ext cx="2743200" cy="1336794"/>
            </a:xfrm>
            <a:prstGeom prst="rect">
              <a:avLst/>
            </a:prstGeom>
            <a:solidFill>
              <a:schemeClr val="bg1"/>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75" dirty="0">
                <a:solidFill>
                  <a:schemeClr val="tx1"/>
                </a:solidFill>
              </a:endParaRPr>
            </a:p>
          </p:txBody>
        </p:sp>
        <p:sp>
          <p:nvSpPr>
            <p:cNvPr id="154" name="TextBox 153">
              <a:extLst>
                <a:ext uri="{FF2B5EF4-FFF2-40B4-BE49-F238E27FC236}">
                  <a16:creationId xmlns:a16="http://schemas.microsoft.com/office/drawing/2014/main" id="{36DCF0A8-7F47-1DCC-6068-98FD3DCBD73E}"/>
                </a:ext>
              </a:extLst>
            </p:cNvPr>
            <p:cNvSpPr txBox="1"/>
            <p:nvPr userDrawn="1"/>
          </p:nvSpPr>
          <p:spPr>
            <a:xfrm rot="16200000">
              <a:off x="5312004" y="6029574"/>
              <a:ext cx="1013187" cy="338555"/>
            </a:xfrm>
            <a:prstGeom prst="rect">
              <a:avLst/>
            </a:prstGeom>
            <a:noFill/>
          </p:spPr>
          <p:txBody>
            <a:bodyPr vert="horz" wrap="square">
              <a:spAutoFit/>
            </a:bodyPr>
            <a:lstStyle/>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EXTENDED</a:t>
              </a:r>
            </a:p>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INDICATOR</a:t>
              </a:r>
            </a:p>
          </p:txBody>
        </p:sp>
        <p:sp>
          <p:nvSpPr>
            <p:cNvPr id="155" name="Isosceles Triangle 131">
              <a:extLst>
                <a:ext uri="{FF2B5EF4-FFF2-40B4-BE49-F238E27FC236}">
                  <a16:creationId xmlns:a16="http://schemas.microsoft.com/office/drawing/2014/main" id="{2DB7064B-D0B8-5EE0-D909-3A4699E090DE}"/>
                </a:ext>
              </a:extLst>
            </p:cNvPr>
            <p:cNvSpPr/>
            <p:nvPr userDrawn="1"/>
          </p:nvSpPr>
          <p:spPr>
            <a:xfrm rot="3504354">
              <a:off x="5436985" y="5276582"/>
              <a:ext cx="682579" cy="503384"/>
            </a:xfrm>
            <a:custGeom>
              <a:avLst/>
              <a:gdLst>
                <a:gd name="connsiteX0" fmla="*/ 0 w 604401"/>
                <a:gd name="connsiteY0" fmla="*/ 271515 h 271515"/>
                <a:gd name="connsiteX1" fmla="*/ 238696 w 604401"/>
                <a:gd name="connsiteY1" fmla="*/ 0 h 271515"/>
                <a:gd name="connsiteX2" fmla="*/ 604401 w 604401"/>
                <a:gd name="connsiteY2" fmla="*/ 271515 h 271515"/>
                <a:gd name="connsiteX3" fmla="*/ 0 w 604401"/>
                <a:gd name="connsiteY3" fmla="*/ 271515 h 271515"/>
                <a:gd name="connsiteX0" fmla="*/ 0 w 604401"/>
                <a:gd name="connsiteY0" fmla="*/ 283252 h 283252"/>
                <a:gd name="connsiteX1" fmla="*/ 196800 w 604401"/>
                <a:gd name="connsiteY1" fmla="*/ 0 h 283252"/>
                <a:gd name="connsiteX2" fmla="*/ 604401 w 604401"/>
                <a:gd name="connsiteY2" fmla="*/ 283252 h 283252"/>
                <a:gd name="connsiteX3" fmla="*/ 0 w 604401"/>
                <a:gd name="connsiteY3" fmla="*/ 283252 h 283252"/>
                <a:gd name="connsiteX0" fmla="*/ 0 w 584039"/>
                <a:gd name="connsiteY0" fmla="*/ 295776 h 295776"/>
                <a:gd name="connsiteX1" fmla="*/ 176438 w 584039"/>
                <a:gd name="connsiteY1" fmla="*/ 0 h 295776"/>
                <a:gd name="connsiteX2" fmla="*/ 584039 w 584039"/>
                <a:gd name="connsiteY2" fmla="*/ 283252 h 295776"/>
                <a:gd name="connsiteX3" fmla="*/ 0 w 584039"/>
                <a:gd name="connsiteY3" fmla="*/ 295776 h 295776"/>
                <a:gd name="connsiteX0" fmla="*/ 0 w 584039"/>
                <a:gd name="connsiteY0" fmla="*/ 295776 h 295776"/>
                <a:gd name="connsiteX1" fmla="*/ 176438 w 584039"/>
                <a:gd name="connsiteY1" fmla="*/ 0 h 295776"/>
                <a:gd name="connsiteX2" fmla="*/ 584039 w 584039"/>
                <a:gd name="connsiteY2" fmla="*/ 295776 h 295776"/>
                <a:gd name="connsiteX3" fmla="*/ 0 w 584039"/>
                <a:gd name="connsiteY3" fmla="*/ 295776 h 295776"/>
                <a:gd name="connsiteX0" fmla="*/ 0 w 584039"/>
                <a:gd name="connsiteY0" fmla="*/ 302616 h 302616"/>
                <a:gd name="connsiteX1" fmla="*/ 166387 w 584039"/>
                <a:gd name="connsiteY1" fmla="*/ 0 h 302616"/>
                <a:gd name="connsiteX2" fmla="*/ 584039 w 584039"/>
                <a:gd name="connsiteY2" fmla="*/ 302616 h 302616"/>
                <a:gd name="connsiteX3" fmla="*/ 0 w 584039"/>
                <a:gd name="connsiteY3" fmla="*/ 302616 h 302616"/>
                <a:gd name="connsiteX0" fmla="*/ 0 w 526830"/>
                <a:gd name="connsiteY0" fmla="*/ 302616 h 302616"/>
                <a:gd name="connsiteX1" fmla="*/ 166387 w 526830"/>
                <a:gd name="connsiteY1" fmla="*/ 0 h 302616"/>
                <a:gd name="connsiteX2" fmla="*/ 526830 w 526830"/>
                <a:gd name="connsiteY2" fmla="*/ 256022 h 302616"/>
                <a:gd name="connsiteX3" fmla="*/ 0 w 526830"/>
                <a:gd name="connsiteY3" fmla="*/ 302616 h 302616"/>
                <a:gd name="connsiteX0" fmla="*/ 0 w 532233"/>
                <a:gd name="connsiteY0" fmla="*/ 337254 h 337254"/>
                <a:gd name="connsiteX1" fmla="*/ 171790 w 532233"/>
                <a:gd name="connsiteY1" fmla="*/ 0 h 337254"/>
                <a:gd name="connsiteX2" fmla="*/ 532233 w 532233"/>
                <a:gd name="connsiteY2" fmla="*/ 256022 h 337254"/>
                <a:gd name="connsiteX3" fmla="*/ 0 w 532233"/>
                <a:gd name="connsiteY3" fmla="*/ 337254 h 337254"/>
                <a:gd name="connsiteX0" fmla="*/ 0 w 542283"/>
                <a:gd name="connsiteY0" fmla="*/ 330414 h 330414"/>
                <a:gd name="connsiteX1" fmla="*/ 181840 w 542283"/>
                <a:gd name="connsiteY1" fmla="*/ 0 h 330414"/>
                <a:gd name="connsiteX2" fmla="*/ 542283 w 542283"/>
                <a:gd name="connsiteY2" fmla="*/ 256022 h 330414"/>
                <a:gd name="connsiteX3" fmla="*/ 0 w 542283"/>
                <a:gd name="connsiteY3" fmla="*/ 330414 h 330414"/>
                <a:gd name="connsiteX0" fmla="*/ 0 w 560990"/>
                <a:gd name="connsiteY0" fmla="*/ 330414 h 330414"/>
                <a:gd name="connsiteX1" fmla="*/ 181840 w 560990"/>
                <a:gd name="connsiteY1" fmla="*/ 0 h 330414"/>
                <a:gd name="connsiteX2" fmla="*/ 560990 w 560990"/>
                <a:gd name="connsiteY2" fmla="*/ 177518 h 330414"/>
                <a:gd name="connsiteX3" fmla="*/ 0 w 560990"/>
                <a:gd name="connsiteY3" fmla="*/ 330414 h 330414"/>
                <a:gd name="connsiteX0" fmla="*/ 0 w 650043"/>
                <a:gd name="connsiteY0" fmla="*/ 346671 h 346671"/>
                <a:gd name="connsiteX1" fmla="*/ 270893 w 650043"/>
                <a:gd name="connsiteY1" fmla="*/ 0 h 346671"/>
                <a:gd name="connsiteX2" fmla="*/ 650043 w 650043"/>
                <a:gd name="connsiteY2" fmla="*/ 177518 h 346671"/>
                <a:gd name="connsiteX3" fmla="*/ 0 w 650043"/>
                <a:gd name="connsiteY3" fmla="*/ 346671 h 346671"/>
                <a:gd name="connsiteX0" fmla="*/ 0 w 608689"/>
                <a:gd name="connsiteY0" fmla="*/ 346671 h 346671"/>
                <a:gd name="connsiteX1" fmla="*/ 270893 w 608689"/>
                <a:gd name="connsiteY1" fmla="*/ 0 h 346671"/>
                <a:gd name="connsiteX2" fmla="*/ 608689 w 608689"/>
                <a:gd name="connsiteY2" fmla="*/ 158035 h 346671"/>
                <a:gd name="connsiteX3" fmla="*/ 0 w 608689"/>
                <a:gd name="connsiteY3" fmla="*/ 346671 h 346671"/>
                <a:gd name="connsiteX0" fmla="*/ 0 w 616110"/>
                <a:gd name="connsiteY0" fmla="*/ 348025 h 348025"/>
                <a:gd name="connsiteX1" fmla="*/ 278314 w 616110"/>
                <a:gd name="connsiteY1" fmla="*/ 0 h 348025"/>
                <a:gd name="connsiteX2" fmla="*/ 616110 w 616110"/>
                <a:gd name="connsiteY2" fmla="*/ 158035 h 348025"/>
                <a:gd name="connsiteX3" fmla="*/ 0 w 616110"/>
                <a:gd name="connsiteY3" fmla="*/ 348025 h 348025"/>
              </a:gdLst>
              <a:ahLst/>
              <a:cxnLst>
                <a:cxn ang="0">
                  <a:pos x="connsiteX0" y="connsiteY0"/>
                </a:cxn>
                <a:cxn ang="0">
                  <a:pos x="connsiteX1" y="connsiteY1"/>
                </a:cxn>
                <a:cxn ang="0">
                  <a:pos x="connsiteX2" y="connsiteY2"/>
                </a:cxn>
                <a:cxn ang="0">
                  <a:pos x="connsiteX3" y="connsiteY3"/>
                </a:cxn>
              </a:cxnLst>
              <a:rect l="l" t="t" r="r" b="b"/>
              <a:pathLst>
                <a:path w="616110" h="348025">
                  <a:moveTo>
                    <a:pt x="0" y="348025"/>
                  </a:moveTo>
                  <a:lnTo>
                    <a:pt x="278314" y="0"/>
                  </a:lnTo>
                  <a:lnTo>
                    <a:pt x="616110" y="158035"/>
                  </a:lnTo>
                  <a:lnTo>
                    <a:pt x="0" y="348025"/>
                  </a:lnTo>
                  <a:close/>
                </a:path>
              </a:pathLst>
            </a:custGeom>
            <a:solidFill>
              <a:srgbClr val="319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6" name="Graphic 155" descr="Network outline">
              <a:extLst>
                <a:ext uri="{FF2B5EF4-FFF2-40B4-BE49-F238E27FC236}">
                  <a16:creationId xmlns:a16="http://schemas.microsoft.com/office/drawing/2014/main" id="{7398D85C-770D-859F-4391-A42CAF42B616}"/>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5335" y="5341396"/>
              <a:ext cx="312704" cy="312704"/>
            </a:xfrm>
            <a:prstGeom prst="rect">
              <a:avLst/>
            </a:prstGeom>
          </p:spPr>
        </p:pic>
      </p:grpSp>
      <p:grpSp>
        <p:nvGrpSpPr>
          <p:cNvPr id="157" name="Group 156">
            <a:extLst>
              <a:ext uri="{FF2B5EF4-FFF2-40B4-BE49-F238E27FC236}">
                <a16:creationId xmlns:a16="http://schemas.microsoft.com/office/drawing/2014/main" id="{F4F7463C-56D5-87F7-4387-525656FD4925}"/>
              </a:ext>
            </a:extLst>
          </p:cNvPr>
          <p:cNvGrpSpPr/>
          <p:nvPr/>
        </p:nvGrpSpPr>
        <p:grpSpPr>
          <a:xfrm>
            <a:off x="6772316" y="3945281"/>
            <a:ext cx="2096346" cy="1147985"/>
            <a:chOff x="3234839" y="5186984"/>
            <a:chExt cx="2795128" cy="1518462"/>
          </a:xfrm>
        </p:grpSpPr>
        <p:sp>
          <p:nvSpPr>
            <p:cNvPr id="158" name="Rectangle 157">
              <a:extLst>
                <a:ext uri="{FF2B5EF4-FFF2-40B4-BE49-F238E27FC236}">
                  <a16:creationId xmlns:a16="http://schemas.microsoft.com/office/drawing/2014/main" id="{875E2611-403C-59CD-575D-CBA84D73605F}"/>
                </a:ext>
              </a:extLst>
            </p:cNvPr>
            <p:cNvSpPr/>
            <p:nvPr userDrawn="1"/>
          </p:nvSpPr>
          <p:spPr>
            <a:xfrm>
              <a:off x="3234839" y="5368652"/>
              <a:ext cx="2743200" cy="1336794"/>
            </a:xfrm>
            <a:prstGeom prst="rect">
              <a:avLst/>
            </a:prstGeom>
            <a:solidFill>
              <a:schemeClr val="bg1"/>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75" dirty="0">
                <a:solidFill>
                  <a:schemeClr val="tx1"/>
                </a:solidFill>
              </a:endParaRPr>
            </a:p>
          </p:txBody>
        </p:sp>
        <p:sp>
          <p:nvSpPr>
            <p:cNvPr id="159" name="TextBox 158">
              <a:extLst>
                <a:ext uri="{FF2B5EF4-FFF2-40B4-BE49-F238E27FC236}">
                  <a16:creationId xmlns:a16="http://schemas.microsoft.com/office/drawing/2014/main" id="{A6FF4BAC-6BAA-1B99-060C-10CDBAA2F7C8}"/>
                </a:ext>
              </a:extLst>
            </p:cNvPr>
            <p:cNvSpPr txBox="1"/>
            <p:nvPr userDrawn="1"/>
          </p:nvSpPr>
          <p:spPr>
            <a:xfrm rot="16200000">
              <a:off x="5312004" y="6029574"/>
              <a:ext cx="1013187" cy="338555"/>
            </a:xfrm>
            <a:prstGeom prst="rect">
              <a:avLst/>
            </a:prstGeom>
            <a:noFill/>
          </p:spPr>
          <p:txBody>
            <a:bodyPr vert="horz" wrap="square">
              <a:spAutoFit/>
            </a:bodyPr>
            <a:lstStyle/>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EXTENDED</a:t>
              </a:r>
            </a:p>
            <a:p>
              <a:pPr algn="ctr"/>
              <a:r>
                <a:rPr lang="en-US" sz="525" spc="225" dirty="0">
                  <a:solidFill>
                    <a:schemeClr val="accent5">
                      <a:lumMod val="75000"/>
                      <a:lumOff val="25000"/>
                    </a:schemeClr>
                  </a:solidFill>
                  <a:latin typeface="Franklin Gothic Book" panose="020B0503020102020204" pitchFamily="34" charset="0"/>
                  <a:cs typeface="Arial" panose="020B0604020202020204" pitchFamily="34" charset="0"/>
                </a:rPr>
                <a:t>INDICATOR</a:t>
              </a:r>
            </a:p>
          </p:txBody>
        </p:sp>
        <p:sp>
          <p:nvSpPr>
            <p:cNvPr id="160" name="Isosceles Triangle 131">
              <a:extLst>
                <a:ext uri="{FF2B5EF4-FFF2-40B4-BE49-F238E27FC236}">
                  <a16:creationId xmlns:a16="http://schemas.microsoft.com/office/drawing/2014/main" id="{7B1AEA4E-0360-7E07-0FEF-4CCB77E96017}"/>
                </a:ext>
              </a:extLst>
            </p:cNvPr>
            <p:cNvSpPr/>
            <p:nvPr userDrawn="1"/>
          </p:nvSpPr>
          <p:spPr>
            <a:xfrm rot="3504354">
              <a:off x="5436985" y="5276582"/>
              <a:ext cx="682579" cy="503384"/>
            </a:xfrm>
            <a:custGeom>
              <a:avLst/>
              <a:gdLst>
                <a:gd name="connsiteX0" fmla="*/ 0 w 604401"/>
                <a:gd name="connsiteY0" fmla="*/ 271515 h 271515"/>
                <a:gd name="connsiteX1" fmla="*/ 238696 w 604401"/>
                <a:gd name="connsiteY1" fmla="*/ 0 h 271515"/>
                <a:gd name="connsiteX2" fmla="*/ 604401 w 604401"/>
                <a:gd name="connsiteY2" fmla="*/ 271515 h 271515"/>
                <a:gd name="connsiteX3" fmla="*/ 0 w 604401"/>
                <a:gd name="connsiteY3" fmla="*/ 271515 h 271515"/>
                <a:gd name="connsiteX0" fmla="*/ 0 w 604401"/>
                <a:gd name="connsiteY0" fmla="*/ 283252 h 283252"/>
                <a:gd name="connsiteX1" fmla="*/ 196800 w 604401"/>
                <a:gd name="connsiteY1" fmla="*/ 0 h 283252"/>
                <a:gd name="connsiteX2" fmla="*/ 604401 w 604401"/>
                <a:gd name="connsiteY2" fmla="*/ 283252 h 283252"/>
                <a:gd name="connsiteX3" fmla="*/ 0 w 604401"/>
                <a:gd name="connsiteY3" fmla="*/ 283252 h 283252"/>
                <a:gd name="connsiteX0" fmla="*/ 0 w 584039"/>
                <a:gd name="connsiteY0" fmla="*/ 295776 h 295776"/>
                <a:gd name="connsiteX1" fmla="*/ 176438 w 584039"/>
                <a:gd name="connsiteY1" fmla="*/ 0 h 295776"/>
                <a:gd name="connsiteX2" fmla="*/ 584039 w 584039"/>
                <a:gd name="connsiteY2" fmla="*/ 283252 h 295776"/>
                <a:gd name="connsiteX3" fmla="*/ 0 w 584039"/>
                <a:gd name="connsiteY3" fmla="*/ 295776 h 295776"/>
                <a:gd name="connsiteX0" fmla="*/ 0 w 584039"/>
                <a:gd name="connsiteY0" fmla="*/ 295776 h 295776"/>
                <a:gd name="connsiteX1" fmla="*/ 176438 w 584039"/>
                <a:gd name="connsiteY1" fmla="*/ 0 h 295776"/>
                <a:gd name="connsiteX2" fmla="*/ 584039 w 584039"/>
                <a:gd name="connsiteY2" fmla="*/ 295776 h 295776"/>
                <a:gd name="connsiteX3" fmla="*/ 0 w 584039"/>
                <a:gd name="connsiteY3" fmla="*/ 295776 h 295776"/>
                <a:gd name="connsiteX0" fmla="*/ 0 w 584039"/>
                <a:gd name="connsiteY0" fmla="*/ 302616 h 302616"/>
                <a:gd name="connsiteX1" fmla="*/ 166387 w 584039"/>
                <a:gd name="connsiteY1" fmla="*/ 0 h 302616"/>
                <a:gd name="connsiteX2" fmla="*/ 584039 w 584039"/>
                <a:gd name="connsiteY2" fmla="*/ 302616 h 302616"/>
                <a:gd name="connsiteX3" fmla="*/ 0 w 584039"/>
                <a:gd name="connsiteY3" fmla="*/ 302616 h 302616"/>
                <a:gd name="connsiteX0" fmla="*/ 0 w 526830"/>
                <a:gd name="connsiteY0" fmla="*/ 302616 h 302616"/>
                <a:gd name="connsiteX1" fmla="*/ 166387 w 526830"/>
                <a:gd name="connsiteY1" fmla="*/ 0 h 302616"/>
                <a:gd name="connsiteX2" fmla="*/ 526830 w 526830"/>
                <a:gd name="connsiteY2" fmla="*/ 256022 h 302616"/>
                <a:gd name="connsiteX3" fmla="*/ 0 w 526830"/>
                <a:gd name="connsiteY3" fmla="*/ 302616 h 302616"/>
                <a:gd name="connsiteX0" fmla="*/ 0 w 532233"/>
                <a:gd name="connsiteY0" fmla="*/ 337254 h 337254"/>
                <a:gd name="connsiteX1" fmla="*/ 171790 w 532233"/>
                <a:gd name="connsiteY1" fmla="*/ 0 h 337254"/>
                <a:gd name="connsiteX2" fmla="*/ 532233 w 532233"/>
                <a:gd name="connsiteY2" fmla="*/ 256022 h 337254"/>
                <a:gd name="connsiteX3" fmla="*/ 0 w 532233"/>
                <a:gd name="connsiteY3" fmla="*/ 337254 h 337254"/>
                <a:gd name="connsiteX0" fmla="*/ 0 w 542283"/>
                <a:gd name="connsiteY0" fmla="*/ 330414 h 330414"/>
                <a:gd name="connsiteX1" fmla="*/ 181840 w 542283"/>
                <a:gd name="connsiteY1" fmla="*/ 0 h 330414"/>
                <a:gd name="connsiteX2" fmla="*/ 542283 w 542283"/>
                <a:gd name="connsiteY2" fmla="*/ 256022 h 330414"/>
                <a:gd name="connsiteX3" fmla="*/ 0 w 542283"/>
                <a:gd name="connsiteY3" fmla="*/ 330414 h 330414"/>
                <a:gd name="connsiteX0" fmla="*/ 0 w 560990"/>
                <a:gd name="connsiteY0" fmla="*/ 330414 h 330414"/>
                <a:gd name="connsiteX1" fmla="*/ 181840 w 560990"/>
                <a:gd name="connsiteY1" fmla="*/ 0 h 330414"/>
                <a:gd name="connsiteX2" fmla="*/ 560990 w 560990"/>
                <a:gd name="connsiteY2" fmla="*/ 177518 h 330414"/>
                <a:gd name="connsiteX3" fmla="*/ 0 w 560990"/>
                <a:gd name="connsiteY3" fmla="*/ 330414 h 330414"/>
                <a:gd name="connsiteX0" fmla="*/ 0 w 650043"/>
                <a:gd name="connsiteY0" fmla="*/ 346671 h 346671"/>
                <a:gd name="connsiteX1" fmla="*/ 270893 w 650043"/>
                <a:gd name="connsiteY1" fmla="*/ 0 h 346671"/>
                <a:gd name="connsiteX2" fmla="*/ 650043 w 650043"/>
                <a:gd name="connsiteY2" fmla="*/ 177518 h 346671"/>
                <a:gd name="connsiteX3" fmla="*/ 0 w 650043"/>
                <a:gd name="connsiteY3" fmla="*/ 346671 h 346671"/>
                <a:gd name="connsiteX0" fmla="*/ 0 w 608689"/>
                <a:gd name="connsiteY0" fmla="*/ 346671 h 346671"/>
                <a:gd name="connsiteX1" fmla="*/ 270893 w 608689"/>
                <a:gd name="connsiteY1" fmla="*/ 0 h 346671"/>
                <a:gd name="connsiteX2" fmla="*/ 608689 w 608689"/>
                <a:gd name="connsiteY2" fmla="*/ 158035 h 346671"/>
                <a:gd name="connsiteX3" fmla="*/ 0 w 608689"/>
                <a:gd name="connsiteY3" fmla="*/ 346671 h 346671"/>
                <a:gd name="connsiteX0" fmla="*/ 0 w 616110"/>
                <a:gd name="connsiteY0" fmla="*/ 348025 h 348025"/>
                <a:gd name="connsiteX1" fmla="*/ 278314 w 616110"/>
                <a:gd name="connsiteY1" fmla="*/ 0 h 348025"/>
                <a:gd name="connsiteX2" fmla="*/ 616110 w 616110"/>
                <a:gd name="connsiteY2" fmla="*/ 158035 h 348025"/>
                <a:gd name="connsiteX3" fmla="*/ 0 w 616110"/>
                <a:gd name="connsiteY3" fmla="*/ 348025 h 348025"/>
              </a:gdLst>
              <a:ahLst/>
              <a:cxnLst>
                <a:cxn ang="0">
                  <a:pos x="connsiteX0" y="connsiteY0"/>
                </a:cxn>
                <a:cxn ang="0">
                  <a:pos x="connsiteX1" y="connsiteY1"/>
                </a:cxn>
                <a:cxn ang="0">
                  <a:pos x="connsiteX2" y="connsiteY2"/>
                </a:cxn>
                <a:cxn ang="0">
                  <a:pos x="connsiteX3" y="connsiteY3"/>
                </a:cxn>
              </a:cxnLst>
              <a:rect l="l" t="t" r="r" b="b"/>
              <a:pathLst>
                <a:path w="616110" h="348025">
                  <a:moveTo>
                    <a:pt x="0" y="348025"/>
                  </a:moveTo>
                  <a:lnTo>
                    <a:pt x="278314" y="0"/>
                  </a:lnTo>
                  <a:lnTo>
                    <a:pt x="616110" y="158035"/>
                  </a:lnTo>
                  <a:lnTo>
                    <a:pt x="0" y="348025"/>
                  </a:lnTo>
                  <a:close/>
                </a:path>
              </a:pathLst>
            </a:custGeom>
            <a:solidFill>
              <a:srgbClr val="319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1" name="Graphic 160" descr="Network outline">
              <a:extLst>
                <a:ext uri="{FF2B5EF4-FFF2-40B4-BE49-F238E27FC236}">
                  <a16:creationId xmlns:a16="http://schemas.microsoft.com/office/drawing/2014/main" id="{9882F5BA-BC07-B14E-233B-F6CB3DD9E90D}"/>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5335" y="5341396"/>
              <a:ext cx="312704" cy="312704"/>
            </a:xfrm>
            <a:prstGeom prst="rect">
              <a:avLst/>
            </a:prstGeom>
          </p:spPr>
        </p:pic>
      </p:grpSp>
      <p:grpSp>
        <p:nvGrpSpPr>
          <p:cNvPr id="163" name="Group 162">
            <a:extLst>
              <a:ext uri="{FF2B5EF4-FFF2-40B4-BE49-F238E27FC236}">
                <a16:creationId xmlns:a16="http://schemas.microsoft.com/office/drawing/2014/main" id="{A546C247-A93B-78DB-AACD-BFA63DE68676}"/>
              </a:ext>
            </a:extLst>
          </p:cNvPr>
          <p:cNvGrpSpPr/>
          <p:nvPr/>
        </p:nvGrpSpPr>
        <p:grpSpPr>
          <a:xfrm>
            <a:off x="2468273" y="3042393"/>
            <a:ext cx="2074835" cy="1002936"/>
            <a:chOff x="338317" y="4005393"/>
            <a:chExt cx="2766447" cy="1326602"/>
          </a:xfrm>
        </p:grpSpPr>
        <p:sp>
          <p:nvSpPr>
            <p:cNvPr id="164" name="Rectangle 163">
              <a:extLst>
                <a:ext uri="{FF2B5EF4-FFF2-40B4-BE49-F238E27FC236}">
                  <a16:creationId xmlns:a16="http://schemas.microsoft.com/office/drawing/2014/main" id="{7EC081C3-9A85-8B0F-587E-4898C22112C9}"/>
                </a:ext>
              </a:extLst>
            </p:cNvPr>
            <p:cNvSpPr/>
            <p:nvPr userDrawn="1"/>
          </p:nvSpPr>
          <p:spPr>
            <a:xfrm>
              <a:off x="338317" y="4016920"/>
              <a:ext cx="2743199" cy="1273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5" name="TextBox 164">
              <a:extLst>
                <a:ext uri="{FF2B5EF4-FFF2-40B4-BE49-F238E27FC236}">
                  <a16:creationId xmlns:a16="http://schemas.microsoft.com/office/drawing/2014/main" id="{508D0CA4-80B3-357C-644A-036A65E697F1}"/>
                </a:ext>
              </a:extLst>
            </p:cNvPr>
            <p:cNvSpPr txBox="1"/>
            <p:nvPr userDrawn="1"/>
          </p:nvSpPr>
          <p:spPr>
            <a:xfrm rot="16200000">
              <a:off x="2272186" y="4499416"/>
              <a:ext cx="1326602" cy="338555"/>
            </a:xfrm>
            <a:prstGeom prst="rect">
              <a:avLst/>
            </a:prstGeom>
            <a:noFill/>
          </p:spPr>
          <p:txBody>
            <a:bodyPr vert="horz" wrap="square">
              <a:spAutoFit/>
            </a:bodyPr>
            <a:lstStyle/>
            <a:p>
              <a:pPr algn="ctr"/>
              <a:r>
                <a:rPr lang="en-US" sz="525" spc="225" dirty="0">
                  <a:solidFill>
                    <a:schemeClr val="accent4"/>
                  </a:solidFill>
                  <a:latin typeface="Franklin Gothic Book" panose="020B0503020102020204" pitchFamily="34" charset="0"/>
                  <a:cs typeface="Arial" panose="020B0604020202020204" pitchFamily="34" charset="0"/>
                </a:rPr>
                <a:t>INTERMEDIATE</a:t>
              </a:r>
            </a:p>
            <a:p>
              <a:pPr algn="ctr"/>
              <a:r>
                <a:rPr lang="en-US" sz="525" spc="225" dirty="0">
                  <a:solidFill>
                    <a:schemeClr val="accent4"/>
                  </a:solidFill>
                  <a:latin typeface="Franklin Gothic Book" panose="020B0503020102020204" pitchFamily="34" charset="0"/>
                  <a:cs typeface="Arial" panose="020B0604020202020204" pitchFamily="34" charset="0"/>
                </a:rPr>
                <a:t>INDICATOR</a:t>
              </a:r>
            </a:p>
          </p:txBody>
        </p:sp>
      </p:grpSp>
      <p:grpSp>
        <p:nvGrpSpPr>
          <p:cNvPr id="167" name="Group 166">
            <a:extLst>
              <a:ext uri="{FF2B5EF4-FFF2-40B4-BE49-F238E27FC236}">
                <a16:creationId xmlns:a16="http://schemas.microsoft.com/office/drawing/2014/main" id="{5149FFAA-AD12-AB69-0999-2C2FD08726B3}"/>
              </a:ext>
            </a:extLst>
          </p:cNvPr>
          <p:cNvGrpSpPr/>
          <p:nvPr/>
        </p:nvGrpSpPr>
        <p:grpSpPr>
          <a:xfrm>
            <a:off x="4618418" y="3042392"/>
            <a:ext cx="2074550" cy="971133"/>
            <a:chOff x="338317" y="4005393"/>
            <a:chExt cx="2766067" cy="1284536"/>
          </a:xfrm>
        </p:grpSpPr>
        <p:sp>
          <p:nvSpPr>
            <p:cNvPr id="168" name="Rectangle 167">
              <a:extLst>
                <a:ext uri="{FF2B5EF4-FFF2-40B4-BE49-F238E27FC236}">
                  <a16:creationId xmlns:a16="http://schemas.microsoft.com/office/drawing/2014/main" id="{7C59AA93-58BE-91B6-A327-FEBC0B73A88F}"/>
                </a:ext>
              </a:extLst>
            </p:cNvPr>
            <p:cNvSpPr/>
            <p:nvPr userDrawn="1"/>
          </p:nvSpPr>
          <p:spPr>
            <a:xfrm>
              <a:off x="338317" y="4016920"/>
              <a:ext cx="2743199" cy="1273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9" name="TextBox 168">
              <a:extLst>
                <a:ext uri="{FF2B5EF4-FFF2-40B4-BE49-F238E27FC236}">
                  <a16:creationId xmlns:a16="http://schemas.microsoft.com/office/drawing/2014/main" id="{092F6EE4-D388-B17D-7B5A-1FE46ABB0312}"/>
                </a:ext>
              </a:extLst>
            </p:cNvPr>
            <p:cNvSpPr txBox="1"/>
            <p:nvPr userDrawn="1"/>
          </p:nvSpPr>
          <p:spPr>
            <a:xfrm rot="16200000">
              <a:off x="2298602" y="4472620"/>
              <a:ext cx="1273009" cy="338555"/>
            </a:xfrm>
            <a:prstGeom prst="rect">
              <a:avLst/>
            </a:prstGeom>
            <a:noFill/>
          </p:spPr>
          <p:txBody>
            <a:bodyPr vert="horz" wrap="square">
              <a:spAutoFit/>
            </a:bodyPr>
            <a:lstStyle/>
            <a:p>
              <a:pPr algn="ctr"/>
              <a:r>
                <a:rPr lang="en-US" sz="525" spc="225" dirty="0">
                  <a:solidFill>
                    <a:schemeClr val="accent4"/>
                  </a:solidFill>
                  <a:latin typeface="Franklin Gothic Book" panose="020B0503020102020204" pitchFamily="34" charset="0"/>
                  <a:cs typeface="Arial" panose="020B0604020202020204" pitchFamily="34" charset="0"/>
                </a:rPr>
                <a:t>INTERMEDIATE</a:t>
              </a:r>
            </a:p>
            <a:p>
              <a:pPr algn="ctr"/>
              <a:r>
                <a:rPr lang="en-US" sz="525" spc="225" dirty="0">
                  <a:solidFill>
                    <a:schemeClr val="accent4"/>
                  </a:solidFill>
                  <a:latin typeface="Franklin Gothic Book" panose="020B0503020102020204" pitchFamily="34" charset="0"/>
                  <a:cs typeface="Arial" panose="020B0604020202020204" pitchFamily="34" charset="0"/>
                </a:rPr>
                <a:t>INDICATOR</a:t>
              </a:r>
            </a:p>
          </p:txBody>
        </p:sp>
      </p:grpSp>
      <p:grpSp>
        <p:nvGrpSpPr>
          <p:cNvPr id="170" name="Group 169">
            <a:extLst>
              <a:ext uri="{FF2B5EF4-FFF2-40B4-BE49-F238E27FC236}">
                <a16:creationId xmlns:a16="http://schemas.microsoft.com/office/drawing/2014/main" id="{6557A8AB-4C8D-3ACA-BDBF-355D22E9AF71}"/>
              </a:ext>
            </a:extLst>
          </p:cNvPr>
          <p:cNvGrpSpPr/>
          <p:nvPr/>
        </p:nvGrpSpPr>
        <p:grpSpPr>
          <a:xfrm>
            <a:off x="6772316" y="3042392"/>
            <a:ext cx="2074551" cy="971134"/>
            <a:chOff x="338317" y="4005392"/>
            <a:chExt cx="2766069" cy="1284537"/>
          </a:xfrm>
        </p:grpSpPr>
        <p:sp>
          <p:nvSpPr>
            <p:cNvPr id="171" name="Rectangle 170">
              <a:extLst>
                <a:ext uri="{FF2B5EF4-FFF2-40B4-BE49-F238E27FC236}">
                  <a16:creationId xmlns:a16="http://schemas.microsoft.com/office/drawing/2014/main" id="{AFD93223-1C23-479C-EE8D-848F8939714E}"/>
                </a:ext>
              </a:extLst>
            </p:cNvPr>
            <p:cNvSpPr/>
            <p:nvPr userDrawn="1"/>
          </p:nvSpPr>
          <p:spPr>
            <a:xfrm>
              <a:off x="338317" y="4016920"/>
              <a:ext cx="2743199" cy="1273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2" name="TextBox 171">
              <a:extLst>
                <a:ext uri="{FF2B5EF4-FFF2-40B4-BE49-F238E27FC236}">
                  <a16:creationId xmlns:a16="http://schemas.microsoft.com/office/drawing/2014/main" id="{841CF2EF-9CBE-3F04-A7C5-6A988C1B24AD}"/>
                </a:ext>
              </a:extLst>
            </p:cNvPr>
            <p:cNvSpPr txBox="1"/>
            <p:nvPr userDrawn="1"/>
          </p:nvSpPr>
          <p:spPr>
            <a:xfrm rot="16200000">
              <a:off x="2298604" y="4472619"/>
              <a:ext cx="1273010" cy="338555"/>
            </a:xfrm>
            <a:prstGeom prst="rect">
              <a:avLst/>
            </a:prstGeom>
            <a:noFill/>
          </p:spPr>
          <p:txBody>
            <a:bodyPr vert="horz" wrap="square">
              <a:spAutoFit/>
            </a:bodyPr>
            <a:lstStyle/>
            <a:p>
              <a:pPr algn="ctr"/>
              <a:r>
                <a:rPr lang="en-US" sz="525" spc="225" dirty="0">
                  <a:solidFill>
                    <a:schemeClr val="accent4"/>
                  </a:solidFill>
                  <a:latin typeface="Franklin Gothic Book" panose="020B0503020102020204" pitchFamily="34" charset="0"/>
                  <a:cs typeface="Arial" panose="020B0604020202020204" pitchFamily="34" charset="0"/>
                </a:rPr>
                <a:t>INTERMEDIATE</a:t>
              </a:r>
            </a:p>
            <a:p>
              <a:pPr algn="ctr"/>
              <a:r>
                <a:rPr lang="en-US" sz="525" spc="225" dirty="0">
                  <a:solidFill>
                    <a:schemeClr val="accent4"/>
                  </a:solidFill>
                  <a:latin typeface="Franklin Gothic Book" panose="020B0503020102020204" pitchFamily="34" charset="0"/>
                  <a:cs typeface="Arial" panose="020B0604020202020204" pitchFamily="34" charset="0"/>
                </a:rPr>
                <a:t>INDICATOR</a:t>
              </a:r>
            </a:p>
          </p:txBody>
        </p:sp>
      </p:grpSp>
      <p:grpSp>
        <p:nvGrpSpPr>
          <p:cNvPr id="182" name="Group 181">
            <a:extLst>
              <a:ext uri="{FF2B5EF4-FFF2-40B4-BE49-F238E27FC236}">
                <a16:creationId xmlns:a16="http://schemas.microsoft.com/office/drawing/2014/main" id="{820458B0-6AE3-D574-71BA-77932800FC9C}"/>
              </a:ext>
            </a:extLst>
          </p:cNvPr>
          <p:cNvGrpSpPr/>
          <p:nvPr/>
        </p:nvGrpSpPr>
        <p:grpSpPr>
          <a:xfrm>
            <a:off x="6772316" y="1840960"/>
            <a:ext cx="2085406" cy="1190131"/>
            <a:chOff x="421079" y="2421777"/>
            <a:chExt cx="2780541" cy="1574209"/>
          </a:xfrm>
        </p:grpSpPr>
        <p:sp>
          <p:nvSpPr>
            <p:cNvPr id="183" name="Rectangle 182">
              <a:extLst>
                <a:ext uri="{FF2B5EF4-FFF2-40B4-BE49-F238E27FC236}">
                  <a16:creationId xmlns:a16="http://schemas.microsoft.com/office/drawing/2014/main" id="{79301750-FD03-9B49-222C-80D4566E3E5E}"/>
                </a:ext>
              </a:extLst>
            </p:cNvPr>
            <p:cNvSpPr/>
            <p:nvPr userDrawn="1"/>
          </p:nvSpPr>
          <p:spPr>
            <a:xfrm>
              <a:off x="421079" y="2483186"/>
              <a:ext cx="2743200" cy="1463040"/>
            </a:xfrm>
            <a:prstGeom prst="rect">
              <a:avLst/>
            </a:prstGeom>
            <a:solidFill>
              <a:schemeClr val="bg1"/>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chemeClr val="tx1"/>
                </a:solidFill>
              </a:endParaRPr>
            </a:p>
          </p:txBody>
        </p:sp>
        <p:sp>
          <p:nvSpPr>
            <p:cNvPr id="184" name="TextBox 183">
              <a:extLst>
                <a:ext uri="{FF2B5EF4-FFF2-40B4-BE49-F238E27FC236}">
                  <a16:creationId xmlns:a16="http://schemas.microsoft.com/office/drawing/2014/main" id="{10C32B23-7B1F-F48D-E7E0-7F15A012DA4F}"/>
                </a:ext>
              </a:extLst>
            </p:cNvPr>
            <p:cNvSpPr txBox="1"/>
            <p:nvPr userDrawn="1"/>
          </p:nvSpPr>
          <p:spPr>
            <a:xfrm rot="16200000">
              <a:off x="2389597" y="3211688"/>
              <a:ext cx="1199264" cy="369332"/>
            </a:xfrm>
            <a:prstGeom prst="rect">
              <a:avLst/>
            </a:prstGeom>
            <a:noFill/>
          </p:spPr>
          <p:txBody>
            <a:bodyPr vert="horz" wrap="square">
              <a:spAutoFit/>
            </a:bodyPr>
            <a:lstStyle/>
            <a:p>
              <a:pPr algn="ctr"/>
              <a:r>
                <a:rPr lang="en-US" sz="600" spc="225" dirty="0">
                  <a:solidFill>
                    <a:schemeClr val="accent5">
                      <a:lumMod val="90000"/>
                      <a:lumOff val="10000"/>
                    </a:schemeClr>
                  </a:solidFill>
                  <a:latin typeface="Franklin Gothic Book" panose="020B0503020102020204" pitchFamily="34" charset="0"/>
                  <a:cs typeface="Arial" panose="020B0604020202020204" pitchFamily="34" charset="0"/>
                </a:rPr>
                <a:t>CORE INDICATOR</a:t>
              </a:r>
            </a:p>
          </p:txBody>
        </p:sp>
        <p:grpSp>
          <p:nvGrpSpPr>
            <p:cNvPr id="185" name="Group 184">
              <a:extLst>
                <a:ext uri="{FF2B5EF4-FFF2-40B4-BE49-F238E27FC236}">
                  <a16:creationId xmlns:a16="http://schemas.microsoft.com/office/drawing/2014/main" id="{FE89C551-CDBF-839C-E336-02B92C5E97CD}"/>
                </a:ext>
              </a:extLst>
            </p:cNvPr>
            <p:cNvGrpSpPr/>
            <p:nvPr userDrawn="1"/>
          </p:nvGrpSpPr>
          <p:grpSpPr>
            <a:xfrm>
              <a:off x="2650907" y="2421777"/>
              <a:ext cx="550713" cy="590151"/>
              <a:chOff x="2650907" y="2421777"/>
              <a:chExt cx="550713" cy="590151"/>
            </a:xfrm>
          </p:grpSpPr>
          <p:sp>
            <p:nvSpPr>
              <p:cNvPr id="186" name="Isosceles Triangle 30">
                <a:extLst>
                  <a:ext uri="{FF2B5EF4-FFF2-40B4-BE49-F238E27FC236}">
                    <a16:creationId xmlns:a16="http://schemas.microsoft.com/office/drawing/2014/main" id="{0A52CCF7-0AE1-0952-A9C8-C76EA0F4BA4E}"/>
                  </a:ext>
                </a:extLst>
              </p:cNvPr>
              <p:cNvSpPr/>
              <p:nvPr/>
            </p:nvSpPr>
            <p:spPr>
              <a:xfrm rot="15431948">
                <a:off x="2631188" y="2441496"/>
                <a:ext cx="590151" cy="550713"/>
              </a:xfrm>
              <a:custGeom>
                <a:avLst/>
                <a:gdLst>
                  <a:gd name="connsiteX0" fmla="*/ 0 w 371846"/>
                  <a:gd name="connsiteY0" fmla="*/ 462535 h 462535"/>
                  <a:gd name="connsiteX1" fmla="*/ 371846 w 371846"/>
                  <a:gd name="connsiteY1" fmla="*/ 0 h 462535"/>
                  <a:gd name="connsiteX2" fmla="*/ 371846 w 371846"/>
                  <a:gd name="connsiteY2" fmla="*/ 462535 h 462535"/>
                  <a:gd name="connsiteX3" fmla="*/ 0 w 371846"/>
                  <a:gd name="connsiteY3" fmla="*/ 462535 h 462535"/>
                  <a:gd name="connsiteX0" fmla="*/ 0 w 397314"/>
                  <a:gd name="connsiteY0" fmla="*/ 462535 h 593759"/>
                  <a:gd name="connsiteX1" fmla="*/ 371846 w 397314"/>
                  <a:gd name="connsiteY1" fmla="*/ 0 h 593759"/>
                  <a:gd name="connsiteX2" fmla="*/ 397314 w 397314"/>
                  <a:gd name="connsiteY2" fmla="*/ 593759 h 593759"/>
                  <a:gd name="connsiteX3" fmla="*/ 0 w 397314"/>
                  <a:gd name="connsiteY3" fmla="*/ 462535 h 593759"/>
                  <a:gd name="connsiteX0" fmla="*/ 0 w 533370"/>
                  <a:gd name="connsiteY0" fmla="*/ 402690 h 533914"/>
                  <a:gd name="connsiteX1" fmla="*/ 533370 w 533370"/>
                  <a:gd name="connsiteY1" fmla="*/ 0 h 533914"/>
                  <a:gd name="connsiteX2" fmla="*/ 397314 w 533370"/>
                  <a:gd name="connsiteY2" fmla="*/ 533914 h 533914"/>
                  <a:gd name="connsiteX3" fmla="*/ 0 w 533370"/>
                  <a:gd name="connsiteY3" fmla="*/ 402690 h 533914"/>
                  <a:gd name="connsiteX0" fmla="*/ 0 w 533370"/>
                  <a:gd name="connsiteY0" fmla="*/ 402690 h 540146"/>
                  <a:gd name="connsiteX1" fmla="*/ 533370 w 533370"/>
                  <a:gd name="connsiteY1" fmla="*/ 0 h 540146"/>
                  <a:gd name="connsiteX2" fmla="*/ 421294 w 533370"/>
                  <a:gd name="connsiteY2" fmla="*/ 540146 h 540146"/>
                  <a:gd name="connsiteX3" fmla="*/ 0 w 533370"/>
                  <a:gd name="connsiteY3" fmla="*/ 402690 h 540146"/>
                  <a:gd name="connsiteX0" fmla="*/ 0 w 517383"/>
                  <a:gd name="connsiteY0" fmla="*/ 406845 h 544301"/>
                  <a:gd name="connsiteX1" fmla="*/ 517383 w 517383"/>
                  <a:gd name="connsiteY1" fmla="*/ 0 h 544301"/>
                  <a:gd name="connsiteX2" fmla="*/ 421294 w 517383"/>
                  <a:gd name="connsiteY2" fmla="*/ 544301 h 544301"/>
                  <a:gd name="connsiteX3" fmla="*/ 0 w 517383"/>
                  <a:gd name="connsiteY3" fmla="*/ 406845 h 544301"/>
                  <a:gd name="connsiteX0" fmla="*/ 0 w 522832"/>
                  <a:gd name="connsiteY0" fmla="*/ 434274 h 544301"/>
                  <a:gd name="connsiteX1" fmla="*/ 522832 w 522832"/>
                  <a:gd name="connsiteY1" fmla="*/ 0 h 544301"/>
                  <a:gd name="connsiteX2" fmla="*/ 426743 w 522832"/>
                  <a:gd name="connsiteY2" fmla="*/ 544301 h 544301"/>
                  <a:gd name="connsiteX3" fmla="*/ 0 w 522832"/>
                  <a:gd name="connsiteY3" fmla="*/ 434274 h 544301"/>
                  <a:gd name="connsiteX0" fmla="*/ 0 w 534332"/>
                  <a:gd name="connsiteY0" fmla="*/ 460272 h 570299"/>
                  <a:gd name="connsiteX1" fmla="*/ 534332 w 534332"/>
                  <a:gd name="connsiteY1" fmla="*/ 0 h 570299"/>
                  <a:gd name="connsiteX2" fmla="*/ 426743 w 534332"/>
                  <a:gd name="connsiteY2" fmla="*/ 570299 h 570299"/>
                  <a:gd name="connsiteX3" fmla="*/ 0 w 534332"/>
                  <a:gd name="connsiteY3" fmla="*/ 460272 h 570299"/>
                </a:gdLst>
                <a:ahLst/>
                <a:cxnLst>
                  <a:cxn ang="0">
                    <a:pos x="connsiteX0" y="connsiteY0"/>
                  </a:cxn>
                  <a:cxn ang="0">
                    <a:pos x="connsiteX1" y="connsiteY1"/>
                  </a:cxn>
                  <a:cxn ang="0">
                    <a:pos x="connsiteX2" y="connsiteY2"/>
                  </a:cxn>
                  <a:cxn ang="0">
                    <a:pos x="connsiteX3" y="connsiteY3"/>
                  </a:cxn>
                </a:cxnLst>
                <a:rect l="l" t="t" r="r" b="b"/>
                <a:pathLst>
                  <a:path w="534332" h="570299">
                    <a:moveTo>
                      <a:pt x="0" y="460272"/>
                    </a:moveTo>
                    <a:lnTo>
                      <a:pt x="534332" y="0"/>
                    </a:lnTo>
                    <a:lnTo>
                      <a:pt x="426743" y="570299"/>
                    </a:lnTo>
                    <a:lnTo>
                      <a:pt x="0" y="460272"/>
                    </a:lnTo>
                    <a:close/>
                  </a:path>
                </a:pathLst>
              </a:custGeom>
              <a:solidFill>
                <a:schemeClr val="accent5">
                  <a:lumMod val="90000"/>
                  <a:lumOff val="10000"/>
                </a:schemeClr>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7" name="Graphic 186" descr="Speedometer Middle with solid fill">
                <a:extLst>
                  <a:ext uri="{FF2B5EF4-FFF2-40B4-BE49-F238E27FC236}">
                    <a16:creationId xmlns:a16="http://schemas.microsoft.com/office/drawing/2014/main" id="{412A0C5A-C734-8276-C871-4DC2EB9C59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61135" y="2481679"/>
                <a:ext cx="279391" cy="279391"/>
              </a:xfrm>
              <a:prstGeom prst="rect">
                <a:avLst/>
              </a:prstGeom>
            </p:spPr>
          </p:pic>
        </p:grpSp>
      </p:grpSp>
      <p:grpSp>
        <p:nvGrpSpPr>
          <p:cNvPr id="188" name="Group 187">
            <a:extLst>
              <a:ext uri="{FF2B5EF4-FFF2-40B4-BE49-F238E27FC236}">
                <a16:creationId xmlns:a16="http://schemas.microsoft.com/office/drawing/2014/main" id="{639232F2-EB07-AFC4-BA02-950FBA7810C0}"/>
              </a:ext>
            </a:extLst>
          </p:cNvPr>
          <p:cNvGrpSpPr/>
          <p:nvPr/>
        </p:nvGrpSpPr>
        <p:grpSpPr>
          <a:xfrm>
            <a:off x="4618418" y="1840960"/>
            <a:ext cx="2085406" cy="1190131"/>
            <a:chOff x="421079" y="2421777"/>
            <a:chExt cx="2780541" cy="1574209"/>
          </a:xfrm>
        </p:grpSpPr>
        <p:sp>
          <p:nvSpPr>
            <p:cNvPr id="189" name="Rectangle 188">
              <a:extLst>
                <a:ext uri="{FF2B5EF4-FFF2-40B4-BE49-F238E27FC236}">
                  <a16:creationId xmlns:a16="http://schemas.microsoft.com/office/drawing/2014/main" id="{C315B34A-EBA1-B544-D869-D071DA4C9DC2}"/>
                </a:ext>
              </a:extLst>
            </p:cNvPr>
            <p:cNvSpPr/>
            <p:nvPr userDrawn="1"/>
          </p:nvSpPr>
          <p:spPr>
            <a:xfrm>
              <a:off x="421079" y="2483186"/>
              <a:ext cx="2743200" cy="1463040"/>
            </a:xfrm>
            <a:prstGeom prst="rect">
              <a:avLst/>
            </a:prstGeom>
            <a:solidFill>
              <a:schemeClr val="bg1"/>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chemeClr val="tx1"/>
                </a:solidFill>
              </a:endParaRPr>
            </a:p>
          </p:txBody>
        </p:sp>
        <p:sp>
          <p:nvSpPr>
            <p:cNvPr id="190" name="TextBox 189">
              <a:extLst>
                <a:ext uri="{FF2B5EF4-FFF2-40B4-BE49-F238E27FC236}">
                  <a16:creationId xmlns:a16="http://schemas.microsoft.com/office/drawing/2014/main" id="{14663E86-DEBF-6D37-B132-3B21FC256596}"/>
                </a:ext>
              </a:extLst>
            </p:cNvPr>
            <p:cNvSpPr txBox="1"/>
            <p:nvPr userDrawn="1"/>
          </p:nvSpPr>
          <p:spPr>
            <a:xfrm rot="16200000">
              <a:off x="2389597" y="3211688"/>
              <a:ext cx="1199264" cy="369332"/>
            </a:xfrm>
            <a:prstGeom prst="rect">
              <a:avLst/>
            </a:prstGeom>
            <a:noFill/>
          </p:spPr>
          <p:txBody>
            <a:bodyPr vert="horz" wrap="square">
              <a:spAutoFit/>
            </a:bodyPr>
            <a:lstStyle/>
            <a:p>
              <a:pPr algn="ctr"/>
              <a:r>
                <a:rPr lang="en-US" sz="600" spc="225" dirty="0">
                  <a:solidFill>
                    <a:schemeClr val="accent5">
                      <a:lumMod val="90000"/>
                      <a:lumOff val="10000"/>
                    </a:schemeClr>
                  </a:solidFill>
                  <a:latin typeface="Franklin Gothic Book" panose="020B0503020102020204" pitchFamily="34" charset="0"/>
                  <a:cs typeface="Arial" panose="020B0604020202020204" pitchFamily="34" charset="0"/>
                </a:rPr>
                <a:t>CORE INDICATOR</a:t>
              </a:r>
            </a:p>
          </p:txBody>
        </p:sp>
        <p:grpSp>
          <p:nvGrpSpPr>
            <p:cNvPr id="191" name="Group 190">
              <a:extLst>
                <a:ext uri="{FF2B5EF4-FFF2-40B4-BE49-F238E27FC236}">
                  <a16:creationId xmlns:a16="http://schemas.microsoft.com/office/drawing/2014/main" id="{ED441D18-3DA2-0E7D-2F39-52D93E2554F5}"/>
                </a:ext>
              </a:extLst>
            </p:cNvPr>
            <p:cNvGrpSpPr/>
            <p:nvPr userDrawn="1"/>
          </p:nvGrpSpPr>
          <p:grpSpPr>
            <a:xfrm>
              <a:off x="2650907" y="2421777"/>
              <a:ext cx="550713" cy="590151"/>
              <a:chOff x="2650907" y="2421777"/>
              <a:chExt cx="550713" cy="590151"/>
            </a:xfrm>
          </p:grpSpPr>
          <p:sp>
            <p:nvSpPr>
              <p:cNvPr id="192" name="Isosceles Triangle 30">
                <a:extLst>
                  <a:ext uri="{FF2B5EF4-FFF2-40B4-BE49-F238E27FC236}">
                    <a16:creationId xmlns:a16="http://schemas.microsoft.com/office/drawing/2014/main" id="{0A32B59B-80C6-9A04-FB74-5E1298117C1C}"/>
                  </a:ext>
                </a:extLst>
              </p:cNvPr>
              <p:cNvSpPr/>
              <p:nvPr/>
            </p:nvSpPr>
            <p:spPr>
              <a:xfrm rot="15431948">
                <a:off x="2631188" y="2441496"/>
                <a:ext cx="590151" cy="550713"/>
              </a:xfrm>
              <a:custGeom>
                <a:avLst/>
                <a:gdLst>
                  <a:gd name="connsiteX0" fmla="*/ 0 w 371846"/>
                  <a:gd name="connsiteY0" fmla="*/ 462535 h 462535"/>
                  <a:gd name="connsiteX1" fmla="*/ 371846 w 371846"/>
                  <a:gd name="connsiteY1" fmla="*/ 0 h 462535"/>
                  <a:gd name="connsiteX2" fmla="*/ 371846 w 371846"/>
                  <a:gd name="connsiteY2" fmla="*/ 462535 h 462535"/>
                  <a:gd name="connsiteX3" fmla="*/ 0 w 371846"/>
                  <a:gd name="connsiteY3" fmla="*/ 462535 h 462535"/>
                  <a:gd name="connsiteX0" fmla="*/ 0 w 397314"/>
                  <a:gd name="connsiteY0" fmla="*/ 462535 h 593759"/>
                  <a:gd name="connsiteX1" fmla="*/ 371846 w 397314"/>
                  <a:gd name="connsiteY1" fmla="*/ 0 h 593759"/>
                  <a:gd name="connsiteX2" fmla="*/ 397314 w 397314"/>
                  <a:gd name="connsiteY2" fmla="*/ 593759 h 593759"/>
                  <a:gd name="connsiteX3" fmla="*/ 0 w 397314"/>
                  <a:gd name="connsiteY3" fmla="*/ 462535 h 593759"/>
                  <a:gd name="connsiteX0" fmla="*/ 0 w 533370"/>
                  <a:gd name="connsiteY0" fmla="*/ 402690 h 533914"/>
                  <a:gd name="connsiteX1" fmla="*/ 533370 w 533370"/>
                  <a:gd name="connsiteY1" fmla="*/ 0 h 533914"/>
                  <a:gd name="connsiteX2" fmla="*/ 397314 w 533370"/>
                  <a:gd name="connsiteY2" fmla="*/ 533914 h 533914"/>
                  <a:gd name="connsiteX3" fmla="*/ 0 w 533370"/>
                  <a:gd name="connsiteY3" fmla="*/ 402690 h 533914"/>
                  <a:gd name="connsiteX0" fmla="*/ 0 w 533370"/>
                  <a:gd name="connsiteY0" fmla="*/ 402690 h 540146"/>
                  <a:gd name="connsiteX1" fmla="*/ 533370 w 533370"/>
                  <a:gd name="connsiteY1" fmla="*/ 0 h 540146"/>
                  <a:gd name="connsiteX2" fmla="*/ 421294 w 533370"/>
                  <a:gd name="connsiteY2" fmla="*/ 540146 h 540146"/>
                  <a:gd name="connsiteX3" fmla="*/ 0 w 533370"/>
                  <a:gd name="connsiteY3" fmla="*/ 402690 h 540146"/>
                  <a:gd name="connsiteX0" fmla="*/ 0 w 517383"/>
                  <a:gd name="connsiteY0" fmla="*/ 406845 h 544301"/>
                  <a:gd name="connsiteX1" fmla="*/ 517383 w 517383"/>
                  <a:gd name="connsiteY1" fmla="*/ 0 h 544301"/>
                  <a:gd name="connsiteX2" fmla="*/ 421294 w 517383"/>
                  <a:gd name="connsiteY2" fmla="*/ 544301 h 544301"/>
                  <a:gd name="connsiteX3" fmla="*/ 0 w 517383"/>
                  <a:gd name="connsiteY3" fmla="*/ 406845 h 544301"/>
                  <a:gd name="connsiteX0" fmla="*/ 0 w 522832"/>
                  <a:gd name="connsiteY0" fmla="*/ 434274 h 544301"/>
                  <a:gd name="connsiteX1" fmla="*/ 522832 w 522832"/>
                  <a:gd name="connsiteY1" fmla="*/ 0 h 544301"/>
                  <a:gd name="connsiteX2" fmla="*/ 426743 w 522832"/>
                  <a:gd name="connsiteY2" fmla="*/ 544301 h 544301"/>
                  <a:gd name="connsiteX3" fmla="*/ 0 w 522832"/>
                  <a:gd name="connsiteY3" fmla="*/ 434274 h 544301"/>
                  <a:gd name="connsiteX0" fmla="*/ 0 w 534332"/>
                  <a:gd name="connsiteY0" fmla="*/ 460272 h 570299"/>
                  <a:gd name="connsiteX1" fmla="*/ 534332 w 534332"/>
                  <a:gd name="connsiteY1" fmla="*/ 0 h 570299"/>
                  <a:gd name="connsiteX2" fmla="*/ 426743 w 534332"/>
                  <a:gd name="connsiteY2" fmla="*/ 570299 h 570299"/>
                  <a:gd name="connsiteX3" fmla="*/ 0 w 534332"/>
                  <a:gd name="connsiteY3" fmla="*/ 460272 h 570299"/>
                </a:gdLst>
                <a:ahLst/>
                <a:cxnLst>
                  <a:cxn ang="0">
                    <a:pos x="connsiteX0" y="connsiteY0"/>
                  </a:cxn>
                  <a:cxn ang="0">
                    <a:pos x="connsiteX1" y="connsiteY1"/>
                  </a:cxn>
                  <a:cxn ang="0">
                    <a:pos x="connsiteX2" y="connsiteY2"/>
                  </a:cxn>
                  <a:cxn ang="0">
                    <a:pos x="connsiteX3" y="connsiteY3"/>
                  </a:cxn>
                </a:cxnLst>
                <a:rect l="l" t="t" r="r" b="b"/>
                <a:pathLst>
                  <a:path w="534332" h="570299">
                    <a:moveTo>
                      <a:pt x="0" y="460272"/>
                    </a:moveTo>
                    <a:lnTo>
                      <a:pt x="534332" y="0"/>
                    </a:lnTo>
                    <a:lnTo>
                      <a:pt x="426743" y="570299"/>
                    </a:lnTo>
                    <a:lnTo>
                      <a:pt x="0" y="460272"/>
                    </a:lnTo>
                    <a:close/>
                  </a:path>
                </a:pathLst>
              </a:custGeom>
              <a:solidFill>
                <a:schemeClr val="accent5">
                  <a:lumMod val="90000"/>
                  <a:lumOff val="10000"/>
                </a:schemeClr>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3" name="Graphic 192" descr="Speedometer Middle with solid fill">
                <a:extLst>
                  <a:ext uri="{FF2B5EF4-FFF2-40B4-BE49-F238E27FC236}">
                    <a16:creationId xmlns:a16="http://schemas.microsoft.com/office/drawing/2014/main" id="{A99ECD0C-CB1C-BED1-B56C-0B646352BA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61135" y="2481679"/>
                <a:ext cx="279391" cy="279391"/>
              </a:xfrm>
              <a:prstGeom prst="rect">
                <a:avLst/>
              </a:prstGeom>
            </p:spPr>
          </p:pic>
        </p:grpSp>
      </p:grpSp>
      <p:grpSp>
        <p:nvGrpSpPr>
          <p:cNvPr id="194" name="Group 193">
            <a:extLst>
              <a:ext uri="{FF2B5EF4-FFF2-40B4-BE49-F238E27FC236}">
                <a16:creationId xmlns:a16="http://schemas.microsoft.com/office/drawing/2014/main" id="{C4C01087-1554-FC8D-36C8-4FF5479CD6EB}"/>
              </a:ext>
            </a:extLst>
          </p:cNvPr>
          <p:cNvGrpSpPr/>
          <p:nvPr/>
        </p:nvGrpSpPr>
        <p:grpSpPr>
          <a:xfrm>
            <a:off x="2468272" y="1840960"/>
            <a:ext cx="2093381" cy="1190131"/>
            <a:chOff x="421079" y="2421777"/>
            <a:chExt cx="2791174" cy="1574209"/>
          </a:xfrm>
        </p:grpSpPr>
        <p:sp>
          <p:nvSpPr>
            <p:cNvPr id="195" name="Rectangle 194">
              <a:extLst>
                <a:ext uri="{FF2B5EF4-FFF2-40B4-BE49-F238E27FC236}">
                  <a16:creationId xmlns:a16="http://schemas.microsoft.com/office/drawing/2014/main" id="{6966598A-C9AA-5FD6-0B88-6994004A31AC}"/>
                </a:ext>
              </a:extLst>
            </p:cNvPr>
            <p:cNvSpPr/>
            <p:nvPr userDrawn="1"/>
          </p:nvSpPr>
          <p:spPr>
            <a:xfrm>
              <a:off x="421079" y="2483186"/>
              <a:ext cx="2743200" cy="1463040"/>
            </a:xfrm>
            <a:prstGeom prst="rect">
              <a:avLst/>
            </a:prstGeom>
            <a:solidFill>
              <a:schemeClr val="bg1"/>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chemeClr val="tx1"/>
                </a:solidFill>
              </a:endParaRPr>
            </a:p>
          </p:txBody>
        </p:sp>
        <p:sp>
          <p:nvSpPr>
            <p:cNvPr id="196" name="TextBox 195">
              <a:extLst>
                <a:ext uri="{FF2B5EF4-FFF2-40B4-BE49-F238E27FC236}">
                  <a16:creationId xmlns:a16="http://schemas.microsoft.com/office/drawing/2014/main" id="{4B5C050B-49A2-D14B-9447-77F7B42815BD}"/>
                </a:ext>
              </a:extLst>
            </p:cNvPr>
            <p:cNvSpPr txBox="1"/>
            <p:nvPr userDrawn="1"/>
          </p:nvSpPr>
          <p:spPr>
            <a:xfrm rot="16200000">
              <a:off x="2389597" y="3211688"/>
              <a:ext cx="1199264" cy="369332"/>
            </a:xfrm>
            <a:prstGeom prst="rect">
              <a:avLst/>
            </a:prstGeom>
            <a:noFill/>
          </p:spPr>
          <p:txBody>
            <a:bodyPr vert="horz" wrap="square">
              <a:spAutoFit/>
            </a:bodyPr>
            <a:lstStyle/>
            <a:p>
              <a:pPr algn="ctr"/>
              <a:r>
                <a:rPr lang="en-US" sz="600" spc="225" dirty="0">
                  <a:solidFill>
                    <a:schemeClr val="accent5">
                      <a:lumMod val="90000"/>
                      <a:lumOff val="10000"/>
                    </a:schemeClr>
                  </a:solidFill>
                  <a:latin typeface="Franklin Gothic Book" panose="020B0503020102020204" pitchFamily="34" charset="0"/>
                  <a:cs typeface="Arial" panose="020B0604020202020204" pitchFamily="34" charset="0"/>
                </a:rPr>
                <a:t>CORE INDICATOR</a:t>
              </a:r>
            </a:p>
          </p:txBody>
        </p:sp>
        <p:grpSp>
          <p:nvGrpSpPr>
            <p:cNvPr id="197" name="Group 196">
              <a:extLst>
                <a:ext uri="{FF2B5EF4-FFF2-40B4-BE49-F238E27FC236}">
                  <a16:creationId xmlns:a16="http://schemas.microsoft.com/office/drawing/2014/main" id="{2FA853F0-FBF6-7BC9-A9E9-F44BFB3F1029}"/>
                </a:ext>
              </a:extLst>
            </p:cNvPr>
            <p:cNvGrpSpPr/>
            <p:nvPr userDrawn="1"/>
          </p:nvGrpSpPr>
          <p:grpSpPr>
            <a:xfrm>
              <a:off x="2661540" y="2421777"/>
              <a:ext cx="550713" cy="590151"/>
              <a:chOff x="2661540" y="2421777"/>
              <a:chExt cx="550713" cy="590151"/>
            </a:xfrm>
          </p:grpSpPr>
          <p:sp>
            <p:nvSpPr>
              <p:cNvPr id="198" name="Isosceles Triangle 30">
                <a:extLst>
                  <a:ext uri="{FF2B5EF4-FFF2-40B4-BE49-F238E27FC236}">
                    <a16:creationId xmlns:a16="http://schemas.microsoft.com/office/drawing/2014/main" id="{099D5C3D-17C9-BA88-C496-4CD9EC4428F3}"/>
                  </a:ext>
                </a:extLst>
              </p:cNvPr>
              <p:cNvSpPr/>
              <p:nvPr/>
            </p:nvSpPr>
            <p:spPr>
              <a:xfrm rot="15431948">
                <a:off x="2641821" y="2441496"/>
                <a:ext cx="590151" cy="550713"/>
              </a:xfrm>
              <a:custGeom>
                <a:avLst/>
                <a:gdLst>
                  <a:gd name="connsiteX0" fmla="*/ 0 w 371846"/>
                  <a:gd name="connsiteY0" fmla="*/ 462535 h 462535"/>
                  <a:gd name="connsiteX1" fmla="*/ 371846 w 371846"/>
                  <a:gd name="connsiteY1" fmla="*/ 0 h 462535"/>
                  <a:gd name="connsiteX2" fmla="*/ 371846 w 371846"/>
                  <a:gd name="connsiteY2" fmla="*/ 462535 h 462535"/>
                  <a:gd name="connsiteX3" fmla="*/ 0 w 371846"/>
                  <a:gd name="connsiteY3" fmla="*/ 462535 h 462535"/>
                  <a:gd name="connsiteX0" fmla="*/ 0 w 397314"/>
                  <a:gd name="connsiteY0" fmla="*/ 462535 h 593759"/>
                  <a:gd name="connsiteX1" fmla="*/ 371846 w 397314"/>
                  <a:gd name="connsiteY1" fmla="*/ 0 h 593759"/>
                  <a:gd name="connsiteX2" fmla="*/ 397314 w 397314"/>
                  <a:gd name="connsiteY2" fmla="*/ 593759 h 593759"/>
                  <a:gd name="connsiteX3" fmla="*/ 0 w 397314"/>
                  <a:gd name="connsiteY3" fmla="*/ 462535 h 593759"/>
                  <a:gd name="connsiteX0" fmla="*/ 0 w 533370"/>
                  <a:gd name="connsiteY0" fmla="*/ 402690 h 533914"/>
                  <a:gd name="connsiteX1" fmla="*/ 533370 w 533370"/>
                  <a:gd name="connsiteY1" fmla="*/ 0 h 533914"/>
                  <a:gd name="connsiteX2" fmla="*/ 397314 w 533370"/>
                  <a:gd name="connsiteY2" fmla="*/ 533914 h 533914"/>
                  <a:gd name="connsiteX3" fmla="*/ 0 w 533370"/>
                  <a:gd name="connsiteY3" fmla="*/ 402690 h 533914"/>
                  <a:gd name="connsiteX0" fmla="*/ 0 w 533370"/>
                  <a:gd name="connsiteY0" fmla="*/ 402690 h 540146"/>
                  <a:gd name="connsiteX1" fmla="*/ 533370 w 533370"/>
                  <a:gd name="connsiteY1" fmla="*/ 0 h 540146"/>
                  <a:gd name="connsiteX2" fmla="*/ 421294 w 533370"/>
                  <a:gd name="connsiteY2" fmla="*/ 540146 h 540146"/>
                  <a:gd name="connsiteX3" fmla="*/ 0 w 533370"/>
                  <a:gd name="connsiteY3" fmla="*/ 402690 h 540146"/>
                  <a:gd name="connsiteX0" fmla="*/ 0 w 517383"/>
                  <a:gd name="connsiteY0" fmla="*/ 406845 h 544301"/>
                  <a:gd name="connsiteX1" fmla="*/ 517383 w 517383"/>
                  <a:gd name="connsiteY1" fmla="*/ 0 h 544301"/>
                  <a:gd name="connsiteX2" fmla="*/ 421294 w 517383"/>
                  <a:gd name="connsiteY2" fmla="*/ 544301 h 544301"/>
                  <a:gd name="connsiteX3" fmla="*/ 0 w 517383"/>
                  <a:gd name="connsiteY3" fmla="*/ 406845 h 544301"/>
                  <a:gd name="connsiteX0" fmla="*/ 0 w 522832"/>
                  <a:gd name="connsiteY0" fmla="*/ 434274 h 544301"/>
                  <a:gd name="connsiteX1" fmla="*/ 522832 w 522832"/>
                  <a:gd name="connsiteY1" fmla="*/ 0 h 544301"/>
                  <a:gd name="connsiteX2" fmla="*/ 426743 w 522832"/>
                  <a:gd name="connsiteY2" fmla="*/ 544301 h 544301"/>
                  <a:gd name="connsiteX3" fmla="*/ 0 w 522832"/>
                  <a:gd name="connsiteY3" fmla="*/ 434274 h 544301"/>
                  <a:gd name="connsiteX0" fmla="*/ 0 w 534332"/>
                  <a:gd name="connsiteY0" fmla="*/ 460272 h 570299"/>
                  <a:gd name="connsiteX1" fmla="*/ 534332 w 534332"/>
                  <a:gd name="connsiteY1" fmla="*/ 0 h 570299"/>
                  <a:gd name="connsiteX2" fmla="*/ 426743 w 534332"/>
                  <a:gd name="connsiteY2" fmla="*/ 570299 h 570299"/>
                  <a:gd name="connsiteX3" fmla="*/ 0 w 534332"/>
                  <a:gd name="connsiteY3" fmla="*/ 460272 h 570299"/>
                </a:gdLst>
                <a:ahLst/>
                <a:cxnLst>
                  <a:cxn ang="0">
                    <a:pos x="connsiteX0" y="connsiteY0"/>
                  </a:cxn>
                  <a:cxn ang="0">
                    <a:pos x="connsiteX1" y="connsiteY1"/>
                  </a:cxn>
                  <a:cxn ang="0">
                    <a:pos x="connsiteX2" y="connsiteY2"/>
                  </a:cxn>
                  <a:cxn ang="0">
                    <a:pos x="connsiteX3" y="connsiteY3"/>
                  </a:cxn>
                </a:cxnLst>
                <a:rect l="l" t="t" r="r" b="b"/>
                <a:pathLst>
                  <a:path w="534332" h="570299">
                    <a:moveTo>
                      <a:pt x="0" y="460272"/>
                    </a:moveTo>
                    <a:lnTo>
                      <a:pt x="534332" y="0"/>
                    </a:lnTo>
                    <a:lnTo>
                      <a:pt x="426743" y="570299"/>
                    </a:lnTo>
                    <a:lnTo>
                      <a:pt x="0" y="460272"/>
                    </a:lnTo>
                    <a:close/>
                  </a:path>
                </a:pathLst>
              </a:custGeom>
              <a:solidFill>
                <a:schemeClr val="accent5">
                  <a:lumMod val="90000"/>
                  <a:lumOff val="10000"/>
                </a:schemeClr>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9" name="Graphic 198" descr="Speedometer Middle with solid fill">
                <a:extLst>
                  <a:ext uri="{FF2B5EF4-FFF2-40B4-BE49-F238E27FC236}">
                    <a16:creationId xmlns:a16="http://schemas.microsoft.com/office/drawing/2014/main" id="{F347EE7E-F4E9-DE75-8215-886AEBD689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61135" y="2481679"/>
                <a:ext cx="279391" cy="279391"/>
              </a:xfrm>
              <a:prstGeom prst="rect">
                <a:avLst/>
              </a:prstGeom>
            </p:spPr>
          </p:pic>
        </p:grpSp>
      </p:grpSp>
      <p:grpSp>
        <p:nvGrpSpPr>
          <p:cNvPr id="212" name="Group 211">
            <a:extLst>
              <a:ext uri="{FF2B5EF4-FFF2-40B4-BE49-F238E27FC236}">
                <a16:creationId xmlns:a16="http://schemas.microsoft.com/office/drawing/2014/main" id="{FF77C6C9-49B0-5B54-4AB8-1C16958EC65D}"/>
              </a:ext>
            </a:extLst>
          </p:cNvPr>
          <p:cNvGrpSpPr/>
          <p:nvPr/>
        </p:nvGrpSpPr>
        <p:grpSpPr>
          <a:xfrm>
            <a:off x="2211133" y="1771178"/>
            <a:ext cx="6495713" cy="138261"/>
            <a:chOff x="616257" y="2360232"/>
            <a:chExt cx="8660951" cy="182880"/>
          </a:xfrm>
        </p:grpSpPr>
        <p:cxnSp>
          <p:nvCxnSpPr>
            <p:cNvPr id="130" name="Straight Arrow Connector 129">
              <a:extLst>
                <a:ext uri="{FF2B5EF4-FFF2-40B4-BE49-F238E27FC236}">
                  <a16:creationId xmlns:a16="http://schemas.microsoft.com/office/drawing/2014/main" id="{879301EB-6EEA-44D7-A496-CA900AB0DB2D}"/>
                </a:ext>
              </a:extLst>
            </p:cNvPr>
            <p:cNvCxnSpPr>
              <a:cxnSpLocks/>
            </p:cNvCxnSpPr>
            <p:nvPr userDrawn="1"/>
          </p:nvCxnSpPr>
          <p:spPr>
            <a:xfrm flipV="1">
              <a:off x="616257"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4B11F1AC-68BC-1177-1E8F-60BE476AC1AB}"/>
                </a:ext>
              </a:extLst>
            </p:cNvPr>
            <p:cNvCxnSpPr>
              <a:cxnSpLocks/>
            </p:cNvCxnSpPr>
            <p:nvPr userDrawn="1"/>
          </p:nvCxnSpPr>
          <p:spPr>
            <a:xfrm flipV="1">
              <a:off x="3503241"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F70C66E4-E52F-8D20-29E2-BDB9B99C0297}"/>
                </a:ext>
              </a:extLst>
            </p:cNvPr>
            <p:cNvCxnSpPr>
              <a:cxnSpLocks/>
            </p:cNvCxnSpPr>
            <p:nvPr userDrawn="1"/>
          </p:nvCxnSpPr>
          <p:spPr>
            <a:xfrm flipV="1">
              <a:off x="6390225"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A0082BA0-4EFD-7DB7-900A-465F9477FF36}"/>
                </a:ext>
              </a:extLst>
            </p:cNvPr>
            <p:cNvCxnSpPr>
              <a:cxnSpLocks/>
            </p:cNvCxnSpPr>
            <p:nvPr userDrawn="1"/>
          </p:nvCxnSpPr>
          <p:spPr>
            <a:xfrm flipV="1">
              <a:off x="9277208"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3997E4E4-56B2-B0E3-B5E0-918DABF0EB1A}"/>
              </a:ext>
            </a:extLst>
          </p:cNvPr>
          <p:cNvGrpSpPr/>
          <p:nvPr/>
        </p:nvGrpSpPr>
        <p:grpSpPr>
          <a:xfrm>
            <a:off x="2232218" y="2917943"/>
            <a:ext cx="6495713" cy="138261"/>
            <a:chOff x="616257" y="2360232"/>
            <a:chExt cx="8660951" cy="182880"/>
          </a:xfrm>
        </p:grpSpPr>
        <p:cxnSp>
          <p:nvCxnSpPr>
            <p:cNvPr id="214" name="Straight Arrow Connector 213">
              <a:extLst>
                <a:ext uri="{FF2B5EF4-FFF2-40B4-BE49-F238E27FC236}">
                  <a16:creationId xmlns:a16="http://schemas.microsoft.com/office/drawing/2014/main" id="{826458F9-8577-38EC-E477-FE77C7E64A28}"/>
                </a:ext>
              </a:extLst>
            </p:cNvPr>
            <p:cNvCxnSpPr>
              <a:cxnSpLocks/>
            </p:cNvCxnSpPr>
            <p:nvPr userDrawn="1"/>
          </p:nvCxnSpPr>
          <p:spPr>
            <a:xfrm flipV="1">
              <a:off x="616257"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20659F6D-51EB-2543-AD37-7E9B4A397AD7}"/>
                </a:ext>
              </a:extLst>
            </p:cNvPr>
            <p:cNvCxnSpPr>
              <a:cxnSpLocks/>
            </p:cNvCxnSpPr>
            <p:nvPr userDrawn="1"/>
          </p:nvCxnSpPr>
          <p:spPr>
            <a:xfrm flipV="1">
              <a:off x="3503241"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9CD47C2D-6140-76A9-07B9-264B4DBBAFDE}"/>
                </a:ext>
              </a:extLst>
            </p:cNvPr>
            <p:cNvCxnSpPr>
              <a:cxnSpLocks/>
            </p:cNvCxnSpPr>
            <p:nvPr userDrawn="1"/>
          </p:nvCxnSpPr>
          <p:spPr>
            <a:xfrm flipV="1">
              <a:off x="6390225"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CBD2EAEC-4D98-AE19-7182-9D10EBB83C86}"/>
                </a:ext>
              </a:extLst>
            </p:cNvPr>
            <p:cNvCxnSpPr>
              <a:cxnSpLocks/>
            </p:cNvCxnSpPr>
            <p:nvPr userDrawn="1"/>
          </p:nvCxnSpPr>
          <p:spPr>
            <a:xfrm flipV="1">
              <a:off x="9277208"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383551CF-C728-F1C4-D811-65EE5691353D}"/>
              </a:ext>
            </a:extLst>
          </p:cNvPr>
          <p:cNvGrpSpPr/>
          <p:nvPr/>
        </p:nvGrpSpPr>
        <p:grpSpPr>
          <a:xfrm>
            <a:off x="2232218" y="3961291"/>
            <a:ext cx="6495713" cy="138261"/>
            <a:chOff x="616257" y="2360232"/>
            <a:chExt cx="8660951" cy="182880"/>
          </a:xfrm>
        </p:grpSpPr>
        <p:cxnSp>
          <p:nvCxnSpPr>
            <p:cNvPr id="219" name="Straight Arrow Connector 218">
              <a:extLst>
                <a:ext uri="{FF2B5EF4-FFF2-40B4-BE49-F238E27FC236}">
                  <a16:creationId xmlns:a16="http://schemas.microsoft.com/office/drawing/2014/main" id="{2755BE28-0A62-B6D5-FD13-2068CC4D1FE5}"/>
                </a:ext>
              </a:extLst>
            </p:cNvPr>
            <p:cNvCxnSpPr>
              <a:cxnSpLocks/>
            </p:cNvCxnSpPr>
            <p:nvPr userDrawn="1"/>
          </p:nvCxnSpPr>
          <p:spPr>
            <a:xfrm flipV="1">
              <a:off x="616257"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8FB35B71-E750-E658-66E7-85C1273F6DE9}"/>
                </a:ext>
              </a:extLst>
            </p:cNvPr>
            <p:cNvCxnSpPr>
              <a:cxnSpLocks/>
            </p:cNvCxnSpPr>
            <p:nvPr userDrawn="1"/>
          </p:nvCxnSpPr>
          <p:spPr>
            <a:xfrm flipV="1">
              <a:off x="3503241"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E5199EBE-597A-F183-424F-00E0517FD01F}"/>
                </a:ext>
              </a:extLst>
            </p:cNvPr>
            <p:cNvCxnSpPr>
              <a:cxnSpLocks/>
            </p:cNvCxnSpPr>
            <p:nvPr userDrawn="1"/>
          </p:nvCxnSpPr>
          <p:spPr>
            <a:xfrm flipV="1">
              <a:off x="6390225"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DA657539-0AE6-0A6A-C84F-EA9E36295197}"/>
                </a:ext>
              </a:extLst>
            </p:cNvPr>
            <p:cNvCxnSpPr>
              <a:cxnSpLocks/>
            </p:cNvCxnSpPr>
            <p:nvPr userDrawn="1"/>
          </p:nvCxnSpPr>
          <p:spPr>
            <a:xfrm flipV="1">
              <a:off x="9277208" y="2360232"/>
              <a:ext cx="0" cy="182880"/>
            </a:xfrm>
            <a:prstGeom prst="straightConnector1">
              <a:avLst/>
            </a:prstGeom>
            <a:ln w="28575">
              <a:solidFill>
                <a:schemeClr val="tx2"/>
              </a:solidFill>
              <a:tailEnd type="stealth" w="lg" len="med"/>
            </a:ln>
          </p:spPr>
          <p:style>
            <a:lnRef idx="1">
              <a:schemeClr val="accent1"/>
            </a:lnRef>
            <a:fillRef idx="0">
              <a:schemeClr val="accent1"/>
            </a:fillRef>
            <a:effectRef idx="0">
              <a:schemeClr val="accent1"/>
            </a:effectRef>
            <a:fontRef idx="minor">
              <a:schemeClr val="tx1"/>
            </a:fontRef>
          </p:style>
        </p:cxnSp>
      </p:grpSp>
      <p:sp>
        <p:nvSpPr>
          <p:cNvPr id="224" name="Text Placeholder 223">
            <a:extLst>
              <a:ext uri="{FF2B5EF4-FFF2-40B4-BE49-F238E27FC236}">
                <a16:creationId xmlns:a16="http://schemas.microsoft.com/office/drawing/2014/main" id="{BFF512B5-763A-BAF5-8265-0F6067D99802}"/>
              </a:ext>
            </a:extLst>
          </p:cNvPr>
          <p:cNvSpPr>
            <a:spLocks noGrp="1"/>
          </p:cNvSpPr>
          <p:nvPr>
            <p:ph type="body" sz="quarter" idx="10" hasCustomPrompt="1"/>
          </p:nvPr>
        </p:nvSpPr>
        <p:spPr>
          <a:xfrm>
            <a:off x="421482" y="1972702"/>
            <a:ext cx="1584722" cy="871330"/>
          </a:xfrm>
        </p:spPr>
        <p:txBody>
          <a:bodyPr>
            <a:normAutofit/>
          </a:bodyPr>
          <a:lstStyle>
            <a:lvl1pPr marL="128588" indent="-128588">
              <a:lnSpc>
                <a:spcPct val="100000"/>
              </a:lnSpc>
              <a:spcBef>
                <a:spcPts val="0"/>
              </a:spcBef>
              <a:buFont typeface="Wingdings" panose="05000000000000000000" pitchFamily="2" charset="2"/>
              <a:buChar char="q"/>
              <a:defRPr sz="900">
                <a:latin typeface="Franklin Gothic Book" panose="020B0503020102020204" pitchFamily="34" charset="0"/>
              </a:defRPr>
            </a:lvl1pPr>
          </a:lstStyle>
          <a:p>
            <a:pPr lvl="0"/>
            <a:r>
              <a:rPr lang="en-US" dirty="0"/>
              <a:t>Add text</a:t>
            </a:r>
          </a:p>
          <a:p>
            <a:pPr lvl="0"/>
            <a:r>
              <a:rPr lang="en-US" dirty="0"/>
              <a:t>Add text</a:t>
            </a:r>
          </a:p>
        </p:txBody>
      </p:sp>
      <p:sp>
        <p:nvSpPr>
          <p:cNvPr id="225" name="Text Placeholder 223">
            <a:extLst>
              <a:ext uri="{FF2B5EF4-FFF2-40B4-BE49-F238E27FC236}">
                <a16:creationId xmlns:a16="http://schemas.microsoft.com/office/drawing/2014/main" id="{E5AA2C8D-D635-995F-B4AC-C32573BFE180}"/>
              </a:ext>
            </a:extLst>
          </p:cNvPr>
          <p:cNvSpPr>
            <a:spLocks noGrp="1"/>
          </p:cNvSpPr>
          <p:nvPr>
            <p:ph type="body" sz="quarter" idx="11" hasCustomPrompt="1"/>
          </p:nvPr>
        </p:nvSpPr>
        <p:spPr>
          <a:xfrm>
            <a:off x="421482" y="4170051"/>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26" name="Text Placeholder 223">
            <a:extLst>
              <a:ext uri="{FF2B5EF4-FFF2-40B4-BE49-F238E27FC236}">
                <a16:creationId xmlns:a16="http://schemas.microsoft.com/office/drawing/2014/main" id="{CA40ADBB-7940-35C7-2FB8-1975FA120C0B}"/>
              </a:ext>
            </a:extLst>
          </p:cNvPr>
          <p:cNvSpPr>
            <a:spLocks noGrp="1"/>
          </p:cNvSpPr>
          <p:nvPr>
            <p:ph type="body" sz="quarter" idx="12" hasCustomPrompt="1"/>
          </p:nvPr>
        </p:nvSpPr>
        <p:spPr>
          <a:xfrm>
            <a:off x="421482" y="3081978"/>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27" name="Text Placeholder 223">
            <a:extLst>
              <a:ext uri="{FF2B5EF4-FFF2-40B4-BE49-F238E27FC236}">
                <a16:creationId xmlns:a16="http://schemas.microsoft.com/office/drawing/2014/main" id="{6DAB0A95-4822-3ED0-D660-FBC3114A0779}"/>
              </a:ext>
            </a:extLst>
          </p:cNvPr>
          <p:cNvSpPr>
            <a:spLocks noGrp="1"/>
          </p:cNvSpPr>
          <p:nvPr>
            <p:ph type="body" sz="quarter" idx="13" hasCustomPrompt="1"/>
          </p:nvPr>
        </p:nvSpPr>
        <p:spPr>
          <a:xfrm>
            <a:off x="2628250" y="1972702"/>
            <a:ext cx="1584722" cy="871330"/>
          </a:xfrm>
        </p:spPr>
        <p:txBody>
          <a:bodyPr>
            <a:normAutofit/>
          </a:bodyPr>
          <a:lstStyle>
            <a:lvl1pPr marL="128588" indent="-128588">
              <a:lnSpc>
                <a:spcPct val="100000"/>
              </a:lnSpc>
              <a:spcBef>
                <a:spcPts val="0"/>
              </a:spcBef>
              <a:buFont typeface="Wingdings" panose="05000000000000000000" pitchFamily="2" charset="2"/>
              <a:buChar char="q"/>
              <a:defRPr sz="900">
                <a:latin typeface="Franklin Gothic Book" panose="020B0503020102020204" pitchFamily="34" charset="0"/>
              </a:defRPr>
            </a:lvl1pPr>
          </a:lstStyle>
          <a:p>
            <a:pPr lvl="0"/>
            <a:r>
              <a:rPr lang="en-US" dirty="0"/>
              <a:t>Add text</a:t>
            </a:r>
          </a:p>
          <a:p>
            <a:pPr lvl="0"/>
            <a:r>
              <a:rPr lang="en-US" dirty="0"/>
              <a:t>Add text</a:t>
            </a:r>
          </a:p>
        </p:txBody>
      </p:sp>
      <p:sp>
        <p:nvSpPr>
          <p:cNvPr id="228" name="Text Placeholder 223">
            <a:extLst>
              <a:ext uri="{FF2B5EF4-FFF2-40B4-BE49-F238E27FC236}">
                <a16:creationId xmlns:a16="http://schemas.microsoft.com/office/drawing/2014/main" id="{CFB85E50-C1B2-4395-9C3F-F1781E8D6531}"/>
              </a:ext>
            </a:extLst>
          </p:cNvPr>
          <p:cNvSpPr>
            <a:spLocks noGrp="1"/>
          </p:cNvSpPr>
          <p:nvPr>
            <p:ph type="body" sz="quarter" idx="14" hasCustomPrompt="1"/>
          </p:nvPr>
        </p:nvSpPr>
        <p:spPr>
          <a:xfrm>
            <a:off x="2628250" y="4170051"/>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29" name="Text Placeholder 223">
            <a:extLst>
              <a:ext uri="{FF2B5EF4-FFF2-40B4-BE49-F238E27FC236}">
                <a16:creationId xmlns:a16="http://schemas.microsoft.com/office/drawing/2014/main" id="{E9CACC52-2F1F-DD7A-C37A-D655E1CA2652}"/>
              </a:ext>
            </a:extLst>
          </p:cNvPr>
          <p:cNvSpPr>
            <a:spLocks noGrp="1"/>
          </p:cNvSpPr>
          <p:nvPr>
            <p:ph type="body" sz="quarter" idx="15" hasCustomPrompt="1"/>
          </p:nvPr>
        </p:nvSpPr>
        <p:spPr>
          <a:xfrm>
            <a:off x="2628250" y="3081978"/>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30" name="Text Placeholder 223">
            <a:extLst>
              <a:ext uri="{FF2B5EF4-FFF2-40B4-BE49-F238E27FC236}">
                <a16:creationId xmlns:a16="http://schemas.microsoft.com/office/drawing/2014/main" id="{22306094-789D-7484-629A-DCC8EFCFA3D9}"/>
              </a:ext>
            </a:extLst>
          </p:cNvPr>
          <p:cNvSpPr>
            <a:spLocks noGrp="1"/>
          </p:cNvSpPr>
          <p:nvPr>
            <p:ph type="body" sz="quarter" idx="16" hasCustomPrompt="1"/>
          </p:nvPr>
        </p:nvSpPr>
        <p:spPr>
          <a:xfrm>
            <a:off x="4720528" y="1972702"/>
            <a:ext cx="1584722" cy="871330"/>
          </a:xfrm>
        </p:spPr>
        <p:txBody>
          <a:bodyPr>
            <a:normAutofit/>
          </a:bodyPr>
          <a:lstStyle>
            <a:lvl1pPr marL="128588" indent="-128588">
              <a:lnSpc>
                <a:spcPct val="100000"/>
              </a:lnSpc>
              <a:spcBef>
                <a:spcPts val="0"/>
              </a:spcBef>
              <a:buFont typeface="Wingdings" panose="05000000000000000000" pitchFamily="2" charset="2"/>
              <a:buChar char="q"/>
              <a:defRPr sz="900">
                <a:latin typeface="Franklin Gothic Book" panose="020B0503020102020204" pitchFamily="34" charset="0"/>
              </a:defRPr>
            </a:lvl1pPr>
          </a:lstStyle>
          <a:p>
            <a:pPr lvl="0"/>
            <a:r>
              <a:rPr lang="en-US" dirty="0"/>
              <a:t>Add text</a:t>
            </a:r>
          </a:p>
          <a:p>
            <a:pPr lvl="0"/>
            <a:r>
              <a:rPr lang="en-US" dirty="0"/>
              <a:t>Add text</a:t>
            </a:r>
          </a:p>
        </p:txBody>
      </p:sp>
      <p:sp>
        <p:nvSpPr>
          <p:cNvPr id="231" name="Text Placeholder 223">
            <a:extLst>
              <a:ext uri="{FF2B5EF4-FFF2-40B4-BE49-F238E27FC236}">
                <a16:creationId xmlns:a16="http://schemas.microsoft.com/office/drawing/2014/main" id="{37B7816F-570E-4318-25B4-753EDCDC3BA4}"/>
              </a:ext>
            </a:extLst>
          </p:cNvPr>
          <p:cNvSpPr>
            <a:spLocks noGrp="1"/>
          </p:cNvSpPr>
          <p:nvPr>
            <p:ph type="body" sz="quarter" idx="17" hasCustomPrompt="1"/>
          </p:nvPr>
        </p:nvSpPr>
        <p:spPr>
          <a:xfrm>
            <a:off x="4720528" y="4170051"/>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32" name="Text Placeholder 223">
            <a:extLst>
              <a:ext uri="{FF2B5EF4-FFF2-40B4-BE49-F238E27FC236}">
                <a16:creationId xmlns:a16="http://schemas.microsoft.com/office/drawing/2014/main" id="{86383B8E-3C01-9048-673F-227BD539AD47}"/>
              </a:ext>
            </a:extLst>
          </p:cNvPr>
          <p:cNvSpPr>
            <a:spLocks noGrp="1"/>
          </p:cNvSpPr>
          <p:nvPr>
            <p:ph type="body" sz="quarter" idx="18" hasCustomPrompt="1"/>
          </p:nvPr>
        </p:nvSpPr>
        <p:spPr>
          <a:xfrm>
            <a:off x="4720528" y="3081978"/>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33" name="Text Placeholder 223">
            <a:extLst>
              <a:ext uri="{FF2B5EF4-FFF2-40B4-BE49-F238E27FC236}">
                <a16:creationId xmlns:a16="http://schemas.microsoft.com/office/drawing/2014/main" id="{9C68E3B6-F7B2-F738-35F5-7734AE5FA4F1}"/>
              </a:ext>
            </a:extLst>
          </p:cNvPr>
          <p:cNvSpPr>
            <a:spLocks noGrp="1"/>
          </p:cNvSpPr>
          <p:nvPr>
            <p:ph type="body" sz="quarter" idx="19" hasCustomPrompt="1"/>
          </p:nvPr>
        </p:nvSpPr>
        <p:spPr>
          <a:xfrm>
            <a:off x="6870700" y="1972702"/>
            <a:ext cx="1584722" cy="871330"/>
          </a:xfrm>
        </p:spPr>
        <p:txBody>
          <a:bodyPr>
            <a:normAutofit/>
          </a:bodyPr>
          <a:lstStyle>
            <a:lvl1pPr marL="128588" indent="-128588">
              <a:lnSpc>
                <a:spcPct val="100000"/>
              </a:lnSpc>
              <a:spcBef>
                <a:spcPts val="0"/>
              </a:spcBef>
              <a:buFont typeface="Wingdings" panose="05000000000000000000" pitchFamily="2" charset="2"/>
              <a:buChar char="q"/>
              <a:defRPr sz="900">
                <a:latin typeface="Franklin Gothic Book" panose="020B0503020102020204" pitchFamily="34" charset="0"/>
              </a:defRPr>
            </a:lvl1pPr>
          </a:lstStyle>
          <a:p>
            <a:pPr lvl="0"/>
            <a:r>
              <a:rPr lang="en-US" dirty="0"/>
              <a:t>Add text</a:t>
            </a:r>
          </a:p>
          <a:p>
            <a:pPr lvl="0"/>
            <a:r>
              <a:rPr lang="en-US" dirty="0"/>
              <a:t>Add text</a:t>
            </a:r>
          </a:p>
        </p:txBody>
      </p:sp>
      <p:sp>
        <p:nvSpPr>
          <p:cNvPr id="234" name="Text Placeholder 223">
            <a:extLst>
              <a:ext uri="{FF2B5EF4-FFF2-40B4-BE49-F238E27FC236}">
                <a16:creationId xmlns:a16="http://schemas.microsoft.com/office/drawing/2014/main" id="{D569DF0A-09DC-AEC0-0DFA-DCB1D40BF2BA}"/>
              </a:ext>
            </a:extLst>
          </p:cNvPr>
          <p:cNvSpPr>
            <a:spLocks noGrp="1"/>
          </p:cNvSpPr>
          <p:nvPr>
            <p:ph type="body" sz="quarter" idx="20" hasCustomPrompt="1"/>
          </p:nvPr>
        </p:nvSpPr>
        <p:spPr>
          <a:xfrm>
            <a:off x="6870700" y="4170051"/>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35" name="Text Placeholder 223">
            <a:extLst>
              <a:ext uri="{FF2B5EF4-FFF2-40B4-BE49-F238E27FC236}">
                <a16:creationId xmlns:a16="http://schemas.microsoft.com/office/drawing/2014/main" id="{413D35F8-D430-E6E9-466A-5F9CB6CFA1D0}"/>
              </a:ext>
            </a:extLst>
          </p:cNvPr>
          <p:cNvSpPr>
            <a:spLocks noGrp="1"/>
          </p:cNvSpPr>
          <p:nvPr>
            <p:ph type="body" sz="quarter" idx="21" hasCustomPrompt="1"/>
          </p:nvPr>
        </p:nvSpPr>
        <p:spPr>
          <a:xfrm>
            <a:off x="6870700" y="3081978"/>
            <a:ext cx="1584722" cy="871330"/>
          </a:xfrm>
        </p:spPr>
        <p:txBody>
          <a:bodyPr>
            <a:normAutofit/>
          </a:bodyPr>
          <a:lstStyle>
            <a:lvl1pPr marL="128588" indent="-128588">
              <a:lnSpc>
                <a:spcPct val="100000"/>
              </a:lnSpc>
              <a:spcBef>
                <a:spcPts val="0"/>
              </a:spcBef>
              <a:buFont typeface="Wingdings" panose="05000000000000000000" pitchFamily="2" charset="2"/>
              <a:buChar char="q"/>
              <a:defRPr sz="675"/>
            </a:lvl1pPr>
          </a:lstStyle>
          <a:p>
            <a:pPr lvl="0"/>
            <a:r>
              <a:rPr lang="en-US" dirty="0"/>
              <a:t>Add text</a:t>
            </a:r>
          </a:p>
          <a:p>
            <a:pPr lvl="0"/>
            <a:r>
              <a:rPr lang="en-US" dirty="0"/>
              <a:t>Add text</a:t>
            </a:r>
          </a:p>
        </p:txBody>
      </p:sp>
      <p:sp>
        <p:nvSpPr>
          <p:cNvPr id="240" name="Text Placeholder 223">
            <a:extLst>
              <a:ext uri="{FF2B5EF4-FFF2-40B4-BE49-F238E27FC236}">
                <a16:creationId xmlns:a16="http://schemas.microsoft.com/office/drawing/2014/main" id="{45B66AD5-DA74-37A7-04F2-40008D0503AA}"/>
              </a:ext>
            </a:extLst>
          </p:cNvPr>
          <p:cNvSpPr>
            <a:spLocks noGrp="1"/>
          </p:cNvSpPr>
          <p:nvPr>
            <p:ph type="body" sz="quarter" idx="22" hasCustomPrompt="1"/>
          </p:nvPr>
        </p:nvSpPr>
        <p:spPr>
          <a:xfrm>
            <a:off x="571133" y="1064267"/>
            <a:ext cx="1584722"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1" name="Text Placeholder 223">
            <a:extLst>
              <a:ext uri="{FF2B5EF4-FFF2-40B4-BE49-F238E27FC236}">
                <a16:creationId xmlns:a16="http://schemas.microsoft.com/office/drawing/2014/main" id="{C45BE4CD-E044-2CD7-21C4-97176718AD80}"/>
              </a:ext>
            </a:extLst>
          </p:cNvPr>
          <p:cNvSpPr>
            <a:spLocks noGrp="1"/>
          </p:cNvSpPr>
          <p:nvPr>
            <p:ph type="body" sz="quarter" idx="23" hasCustomPrompt="1"/>
          </p:nvPr>
        </p:nvSpPr>
        <p:spPr>
          <a:xfrm>
            <a:off x="2746672" y="1064267"/>
            <a:ext cx="1584722"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2" name="Text Placeholder 223">
            <a:extLst>
              <a:ext uri="{FF2B5EF4-FFF2-40B4-BE49-F238E27FC236}">
                <a16:creationId xmlns:a16="http://schemas.microsoft.com/office/drawing/2014/main" id="{0E2619DA-F8F3-8C00-5E09-9207CA15EF40}"/>
              </a:ext>
            </a:extLst>
          </p:cNvPr>
          <p:cNvSpPr>
            <a:spLocks noGrp="1"/>
          </p:cNvSpPr>
          <p:nvPr>
            <p:ph type="body" sz="quarter" idx="24" hasCustomPrompt="1"/>
          </p:nvPr>
        </p:nvSpPr>
        <p:spPr>
          <a:xfrm>
            <a:off x="4966868" y="1063458"/>
            <a:ext cx="1584722"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3" name="Text Placeholder 223">
            <a:extLst>
              <a:ext uri="{FF2B5EF4-FFF2-40B4-BE49-F238E27FC236}">
                <a16:creationId xmlns:a16="http://schemas.microsoft.com/office/drawing/2014/main" id="{E28F1050-1210-6538-A106-7CFE740EBA2E}"/>
              </a:ext>
            </a:extLst>
          </p:cNvPr>
          <p:cNvSpPr>
            <a:spLocks noGrp="1"/>
          </p:cNvSpPr>
          <p:nvPr>
            <p:ph type="body" sz="quarter" idx="25" hasCustomPrompt="1"/>
          </p:nvPr>
        </p:nvSpPr>
        <p:spPr>
          <a:xfrm>
            <a:off x="7037839" y="1064267"/>
            <a:ext cx="1719117"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4" name="Text Placeholder 223">
            <a:extLst>
              <a:ext uri="{FF2B5EF4-FFF2-40B4-BE49-F238E27FC236}">
                <a16:creationId xmlns:a16="http://schemas.microsoft.com/office/drawing/2014/main" id="{EF61AF2A-5052-68D6-6BF0-EFC3CB72B8AB}"/>
              </a:ext>
            </a:extLst>
          </p:cNvPr>
          <p:cNvSpPr>
            <a:spLocks noGrp="1"/>
          </p:cNvSpPr>
          <p:nvPr>
            <p:ph type="body" sz="quarter" idx="26" hasCustomPrompt="1"/>
          </p:nvPr>
        </p:nvSpPr>
        <p:spPr>
          <a:xfrm>
            <a:off x="360589" y="554066"/>
            <a:ext cx="1584722"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5" name="Text Placeholder 223">
            <a:extLst>
              <a:ext uri="{FF2B5EF4-FFF2-40B4-BE49-F238E27FC236}">
                <a16:creationId xmlns:a16="http://schemas.microsoft.com/office/drawing/2014/main" id="{9E2E7F9B-82B3-F75C-F0C9-2FFDBD228A2B}"/>
              </a:ext>
            </a:extLst>
          </p:cNvPr>
          <p:cNvSpPr>
            <a:spLocks noGrp="1"/>
          </p:cNvSpPr>
          <p:nvPr>
            <p:ph type="body" sz="quarter" idx="27" hasCustomPrompt="1"/>
          </p:nvPr>
        </p:nvSpPr>
        <p:spPr>
          <a:xfrm>
            <a:off x="2529288" y="554066"/>
            <a:ext cx="1663441"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sp>
        <p:nvSpPr>
          <p:cNvPr id="246" name="Text Placeholder 223">
            <a:extLst>
              <a:ext uri="{FF2B5EF4-FFF2-40B4-BE49-F238E27FC236}">
                <a16:creationId xmlns:a16="http://schemas.microsoft.com/office/drawing/2014/main" id="{10187429-8ACA-EC6C-B4B3-742FDF148399}"/>
              </a:ext>
            </a:extLst>
          </p:cNvPr>
          <p:cNvSpPr>
            <a:spLocks noGrp="1"/>
          </p:cNvSpPr>
          <p:nvPr>
            <p:ph type="body" sz="quarter" idx="28" hasCustomPrompt="1"/>
          </p:nvPr>
        </p:nvSpPr>
        <p:spPr>
          <a:xfrm>
            <a:off x="4692109" y="554066"/>
            <a:ext cx="1584722"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grpSp>
        <p:nvGrpSpPr>
          <p:cNvPr id="19" name="Group 18">
            <a:extLst>
              <a:ext uri="{FF2B5EF4-FFF2-40B4-BE49-F238E27FC236}">
                <a16:creationId xmlns:a16="http://schemas.microsoft.com/office/drawing/2014/main" id="{5761B1E8-882B-8966-7B2A-85F5C9EA1F23}"/>
              </a:ext>
            </a:extLst>
          </p:cNvPr>
          <p:cNvGrpSpPr/>
          <p:nvPr/>
        </p:nvGrpSpPr>
        <p:grpSpPr>
          <a:xfrm>
            <a:off x="2991353" y="6384"/>
            <a:ext cx="3161294" cy="260411"/>
            <a:chOff x="3888396" y="8444"/>
            <a:chExt cx="4215058" cy="344450"/>
          </a:xfrm>
        </p:grpSpPr>
        <p:pic>
          <p:nvPicPr>
            <p:cNvPr id="102" name="Graphic 101" descr="Bar graph with downward trend with solid fill">
              <a:extLst>
                <a:ext uri="{FF2B5EF4-FFF2-40B4-BE49-F238E27FC236}">
                  <a16:creationId xmlns:a16="http://schemas.microsoft.com/office/drawing/2014/main" id="{84061D2E-30C6-D3AC-96BF-C5DE07C27F0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88396" y="8444"/>
              <a:ext cx="344450" cy="344450"/>
            </a:xfrm>
            <a:prstGeom prst="rect">
              <a:avLst/>
            </a:prstGeom>
          </p:spPr>
        </p:pic>
        <p:pic>
          <p:nvPicPr>
            <p:cNvPr id="103" name="Graphic 102" descr="Bar graph with downward trend with solid fill">
              <a:extLst>
                <a:ext uri="{FF2B5EF4-FFF2-40B4-BE49-F238E27FC236}">
                  <a16:creationId xmlns:a16="http://schemas.microsoft.com/office/drawing/2014/main" id="{D737FB1E-C94E-8989-84CD-A40B224A5BC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75530" y="8444"/>
              <a:ext cx="344450" cy="344450"/>
            </a:xfrm>
            <a:prstGeom prst="rect">
              <a:avLst/>
            </a:prstGeom>
          </p:spPr>
        </p:pic>
        <p:sp>
          <p:nvSpPr>
            <p:cNvPr id="178" name="TextBox 177">
              <a:extLst>
                <a:ext uri="{FF2B5EF4-FFF2-40B4-BE49-F238E27FC236}">
                  <a16:creationId xmlns:a16="http://schemas.microsoft.com/office/drawing/2014/main" id="{3B6F06C1-4F9E-0799-FDE0-3CF76842252E}"/>
                </a:ext>
              </a:extLst>
            </p:cNvPr>
            <p:cNvSpPr txBox="1"/>
            <p:nvPr userDrawn="1"/>
          </p:nvSpPr>
          <p:spPr>
            <a:xfrm>
              <a:off x="4253213" y="50133"/>
              <a:ext cx="1756778" cy="290060"/>
            </a:xfrm>
            <a:prstGeom prst="rect">
              <a:avLst/>
            </a:prstGeom>
            <a:noFill/>
          </p:spPr>
          <p:txBody>
            <a:bodyPr wrap="square">
              <a:spAutoFit/>
            </a:bodyPr>
            <a:lstStyle/>
            <a:p>
              <a:r>
                <a:rPr lang="en-US" sz="825" dirty="0">
                  <a:solidFill>
                    <a:schemeClr val="tx2"/>
                  </a:solidFill>
                  <a:latin typeface="Franklin Gothic Heavy" panose="020B0903020102020204" pitchFamily="34" charset="0"/>
                </a:rPr>
                <a:t>Decrease TB Incidence</a:t>
              </a:r>
              <a:endParaRPr lang="en-US" sz="825" dirty="0">
                <a:latin typeface="Franklin Gothic Heavy" panose="020B0903020102020204" pitchFamily="34" charset="0"/>
              </a:endParaRPr>
            </a:p>
          </p:txBody>
        </p:sp>
        <p:sp>
          <p:nvSpPr>
            <p:cNvPr id="179" name="TextBox 178">
              <a:extLst>
                <a:ext uri="{FF2B5EF4-FFF2-40B4-BE49-F238E27FC236}">
                  <a16:creationId xmlns:a16="http://schemas.microsoft.com/office/drawing/2014/main" id="{5A10ABF2-0F17-A189-C46C-A84B8776E315}"/>
                </a:ext>
              </a:extLst>
            </p:cNvPr>
            <p:cNvSpPr txBox="1"/>
            <p:nvPr userDrawn="1"/>
          </p:nvSpPr>
          <p:spPr>
            <a:xfrm>
              <a:off x="6391029" y="50133"/>
              <a:ext cx="1712425" cy="290060"/>
            </a:xfrm>
            <a:prstGeom prst="rect">
              <a:avLst/>
            </a:prstGeom>
            <a:noFill/>
          </p:spPr>
          <p:txBody>
            <a:bodyPr wrap="square">
              <a:spAutoFit/>
            </a:bodyPr>
            <a:lstStyle/>
            <a:p>
              <a:r>
                <a:rPr lang="en-US" sz="825" dirty="0">
                  <a:solidFill>
                    <a:schemeClr val="tx2"/>
                  </a:solidFill>
                  <a:latin typeface="Franklin Gothic Heavy" panose="020B0903020102020204" pitchFamily="34" charset="0"/>
                </a:rPr>
                <a:t>Decrease TB Mortality</a:t>
              </a:r>
              <a:endParaRPr lang="en-US" sz="825" dirty="0">
                <a:latin typeface="Franklin Gothic Heavy" panose="020B0903020102020204" pitchFamily="34" charset="0"/>
              </a:endParaRPr>
            </a:p>
          </p:txBody>
        </p:sp>
      </p:grpSp>
      <p:sp>
        <p:nvSpPr>
          <p:cNvPr id="180" name="Text Placeholder 223">
            <a:extLst>
              <a:ext uri="{FF2B5EF4-FFF2-40B4-BE49-F238E27FC236}">
                <a16:creationId xmlns:a16="http://schemas.microsoft.com/office/drawing/2014/main" id="{90C35DBB-47CF-BA83-62D7-C4914C0733CF}"/>
              </a:ext>
            </a:extLst>
          </p:cNvPr>
          <p:cNvSpPr>
            <a:spLocks noGrp="1"/>
          </p:cNvSpPr>
          <p:nvPr>
            <p:ph type="body" sz="quarter" idx="29" hasCustomPrompt="1"/>
          </p:nvPr>
        </p:nvSpPr>
        <p:spPr>
          <a:xfrm>
            <a:off x="6855620" y="554066"/>
            <a:ext cx="1650054" cy="322813"/>
          </a:xfrm>
        </p:spPr>
        <p:txBody>
          <a:bodyPr>
            <a:normAutofit/>
          </a:bodyPr>
          <a:lstStyle>
            <a:lvl1pPr marL="0" indent="0">
              <a:lnSpc>
                <a:spcPct val="100000"/>
              </a:lnSpc>
              <a:spcBef>
                <a:spcPts val="0"/>
              </a:spcBef>
              <a:buFont typeface="Wingdings" panose="05000000000000000000" pitchFamily="2" charset="2"/>
              <a:buNone/>
              <a:defRPr sz="750"/>
            </a:lvl1pPr>
          </a:lstStyle>
          <a:p>
            <a:pPr lvl="0"/>
            <a:r>
              <a:rPr lang="en-US" dirty="0"/>
              <a:t>Add text</a:t>
            </a:r>
          </a:p>
        </p:txBody>
      </p:sp>
      <p:pic>
        <p:nvPicPr>
          <p:cNvPr id="200" name="Picture 199" descr="Icon&#10;&#10;Description automatically generated">
            <a:extLst>
              <a:ext uri="{FF2B5EF4-FFF2-40B4-BE49-F238E27FC236}">
                <a16:creationId xmlns:a16="http://schemas.microsoft.com/office/drawing/2014/main" id="{22A185B6-F823-1AEA-B963-1F8E5F4689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02917" y="522851"/>
            <a:ext cx="342900" cy="345652"/>
          </a:xfrm>
          <a:prstGeom prst="rect">
            <a:avLst/>
          </a:prstGeom>
        </p:spPr>
      </p:pic>
      <p:pic>
        <p:nvPicPr>
          <p:cNvPr id="205" name="Picture 204" descr="Icon&#10;&#10;Description automatically generated">
            <a:extLst>
              <a:ext uri="{FF2B5EF4-FFF2-40B4-BE49-F238E27FC236}">
                <a16:creationId xmlns:a16="http://schemas.microsoft.com/office/drawing/2014/main" id="{E93236DA-0746-6FE9-CE17-6525F3EFAB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7192" y="522851"/>
            <a:ext cx="342900" cy="345652"/>
          </a:xfrm>
          <a:prstGeom prst="rect">
            <a:avLst/>
          </a:prstGeom>
        </p:spPr>
      </p:pic>
      <p:pic>
        <p:nvPicPr>
          <p:cNvPr id="206" name="Picture 205" descr="Icon&#10;&#10;Description automatically generated">
            <a:extLst>
              <a:ext uri="{FF2B5EF4-FFF2-40B4-BE49-F238E27FC236}">
                <a16:creationId xmlns:a16="http://schemas.microsoft.com/office/drawing/2014/main" id="{B0F39EF2-EE90-937E-DDB8-154AB61F74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04367" y="522851"/>
            <a:ext cx="342900" cy="345652"/>
          </a:xfrm>
          <a:prstGeom prst="rect">
            <a:avLst/>
          </a:prstGeom>
        </p:spPr>
      </p:pic>
    </p:spTree>
    <p:custDataLst>
      <p:tags r:id="rId1"/>
    </p:custDataLst>
    <p:extLst>
      <p:ext uri="{BB962C8B-B14F-4D97-AF65-F5344CB8AC3E}">
        <p14:creationId xmlns:p14="http://schemas.microsoft.com/office/powerpoint/2010/main" val="1963449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BDIAH Closing ">
    <p:bg>
      <p:bgPr>
        <a:solidFill>
          <a:srgbClr val="132F6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E7CE78-981A-4270-8F14-87DE07F918D2}"/>
              </a:ext>
            </a:extLst>
          </p:cNvPr>
          <p:cNvSpPr/>
          <p:nvPr userDrawn="1"/>
        </p:nvSpPr>
        <p:spPr>
          <a:xfrm>
            <a:off x="0" y="4783873"/>
            <a:ext cx="9144000" cy="400902"/>
          </a:xfrm>
          <a:prstGeom prst="rect">
            <a:avLst/>
          </a:prstGeom>
          <a:solidFill>
            <a:srgbClr val="132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F91A849-B8C4-825F-D5B2-AE34BF592C21}"/>
              </a:ext>
            </a:extLst>
          </p:cNvPr>
          <p:cNvSpPr txBox="1"/>
          <p:nvPr userDrawn="1"/>
        </p:nvSpPr>
        <p:spPr>
          <a:xfrm>
            <a:off x="4715897" y="1037228"/>
            <a:ext cx="4061631" cy="2246769"/>
          </a:xfrm>
          <a:prstGeom prst="rect">
            <a:avLst/>
          </a:prstGeom>
          <a:noFill/>
        </p:spPr>
        <p:txBody>
          <a:bodyPr wrap="square">
            <a:spAutoFit/>
          </a:bodyPr>
          <a:lstStyle/>
          <a:p>
            <a:pPr marL="0" indent="0">
              <a:buNone/>
            </a:pPr>
            <a:r>
              <a:rPr lang="en-US" sz="1400" dirty="0">
                <a:solidFill>
                  <a:schemeClr val="bg1"/>
                </a:solidFill>
              </a:rPr>
              <a:t>This presentation was produced with the support of the United States Agency for International Development (USAID) under the terms of the TB Data, Impact Assessment and Communications Hub (TB DIAH) Associate Award No. 7200AA18LA00007. </a:t>
            </a:r>
          </a:p>
          <a:p>
            <a:pPr marL="0" indent="0">
              <a:buNone/>
            </a:pPr>
            <a:br>
              <a:rPr lang="en-US" sz="1400" dirty="0">
                <a:solidFill>
                  <a:schemeClr val="bg1"/>
                </a:solidFill>
              </a:rPr>
            </a:br>
            <a:r>
              <a:rPr lang="en-US" sz="1400" dirty="0">
                <a:solidFill>
                  <a:schemeClr val="bg1"/>
                </a:solidFill>
              </a:rPr>
              <a:t>TB DIAH is implemented by the University of North Carolina at Chapel Hill, in partnership with John Snow, Inc. Views expressed are not necessarily those of USAID or the United States government.</a:t>
            </a:r>
          </a:p>
        </p:txBody>
      </p:sp>
      <p:sp>
        <p:nvSpPr>
          <p:cNvPr id="3" name="Rectangle 2">
            <a:extLst>
              <a:ext uri="{FF2B5EF4-FFF2-40B4-BE49-F238E27FC236}">
                <a16:creationId xmlns:a16="http://schemas.microsoft.com/office/drawing/2014/main" id="{18D8D4CA-9A47-2338-5D83-1EFE10051824}"/>
              </a:ext>
            </a:extLst>
          </p:cNvPr>
          <p:cNvSpPr/>
          <p:nvPr userDrawn="1"/>
        </p:nvSpPr>
        <p:spPr>
          <a:xfrm>
            <a:off x="5286375" y="3629025"/>
            <a:ext cx="2736318" cy="11548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4" name="Group 3">
            <a:extLst>
              <a:ext uri="{FF2B5EF4-FFF2-40B4-BE49-F238E27FC236}">
                <a16:creationId xmlns:a16="http://schemas.microsoft.com/office/drawing/2014/main" id="{E5EE7DB4-F0F2-56C8-3D93-B5F1BFAF500B}"/>
              </a:ext>
            </a:extLst>
          </p:cNvPr>
          <p:cNvGrpSpPr/>
          <p:nvPr userDrawn="1"/>
        </p:nvGrpSpPr>
        <p:grpSpPr>
          <a:xfrm>
            <a:off x="5383283" y="3609831"/>
            <a:ext cx="2509509" cy="1174042"/>
            <a:chOff x="6161126" y="3879080"/>
            <a:chExt cx="2509509" cy="1174042"/>
          </a:xfrm>
        </p:grpSpPr>
        <p:pic>
          <p:nvPicPr>
            <p:cNvPr id="5" name="Picture 4">
              <a:extLst>
                <a:ext uri="{FF2B5EF4-FFF2-40B4-BE49-F238E27FC236}">
                  <a16:creationId xmlns:a16="http://schemas.microsoft.com/office/drawing/2014/main" id="{AB5381C0-374D-9872-2826-AA072C7267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61126" y="3879080"/>
              <a:ext cx="1373149" cy="1174042"/>
            </a:xfrm>
            <a:prstGeom prst="rect">
              <a:avLst/>
            </a:prstGeom>
          </p:spPr>
        </p:pic>
        <p:pic>
          <p:nvPicPr>
            <p:cNvPr id="8" name="Picture 7" descr="Schematic&#10;&#10;Description automatically generated with low confidence">
              <a:extLst>
                <a:ext uri="{FF2B5EF4-FFF2-40B4-BE49-F238E27FC236}">
                  <a16:creationId xmlns:a16="http://schemas.microsoft.com/office/drawing/2014/main" id="{B3608918-3AAC-F6DE-6DE0-37ACCCDE10E3}"/>
                </a:ext>
              </a:extLst>
            </p:cNvPr>
            <p:cNvPicPr>
              <a:picLocks noChangeAspect="1"/>
            </p:cNvPicPr>
            <p:nvPr userDrawn="1"/>
          </p:nvPicPr>
          <p:blipFill>
            <a:blip r:embed="rId4"/>
            <a:stretch>
              <a:fillRect/>
            </a:stretch>
          </p:blipFill>
          <p:spPr>
            <a:xfrm>
              <a:off x="7664175" y="4115962"/>
              <a:ext cx="1006460" cy="777994"/>
            </a:xfrm>
            <a:prstGeom prst="rect">
              <a:avLst/>
            </a:prstGeom>
          </p:spPr>
        </p:pic>
      </p:grpSp>
    </p:spTree>
    <p:custDataLst>
      <p:tags r:id="rId1"/>
    </p:custDataLst>
    <p:extLst>
      <p:ext uri="{BB962C8B-B14F-4D97-AF65-F5344CB8AC3E}">
        <p14:creationId xmlns:p14="http://schemas.microsoft.com/office/powerpoint/2010/main" val="3764674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659B-AC0B-E34B-B527-E1C4BA911DE0}"/>
              </a:ext>
            </a:extLst>
          </p:cNvPr>
          <p:cNvSpPr>
            <a:spLocks noGrp="1"/>
          </p:cNvSpPr>
          <p:nvPr>
            <p:ph type="title"/>
          </p:nvPr>
        </p:nvSpPr>
        <p:spPr/>
        <p:txBody>
          <a:bodyPr/>
          <a:lstStyle/>
          <a:p>
            <a:r>
              <a:rPr lang="en-GB"/>
              <a:t>Click to edit Master title style</a:t>
            </a:r>
            <a:endParaRPr lang="en-NG"/>
          </a:p>
        </p:txBody>
      </p:sp>
      <p:sp>
        <p:nvSpPr>
          <p:cNvPr id="3" name="Content Placeholder 2">
            <a:extLst>
              <a:ext uri="{FF2B5EF4-FFF2-40B4-BE49-F238E27FC236}">
                <a16:creationId xmlns:a16="http://schemas.microsoft.com/office/drawing/2014/main" id="{D70257F3-636F-4D4D-81A1-7772C5ED44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4" name="Date Placeholder 3">
            <a:extLst>
              <a:ext uri="{FF2B5EF4-FFF2-40B4-BE49-F238E27FC236}">
                <a16:creationId xmlns:a16="http://schemas.microsoft.com/office/drawing/2014/main" id="{DBBD48C8-5368-8748-BB90-448435353AC5}"/>
              </a:ext>
            </a:extLst>
          </p:cNvPr>
          <p:cNvSpPr>
            <a:spLocks noGrp="1"/>
          </p:cNvSpPr>
          <p:nvPr>
            <p:ph type="dt" sz="half" idx="10"/>
          </p:nvPr>
        </p:nvSpPr>
        <p:spPr/>
        <p:txBody>
          <a:bodyPr/>
          <a:lstStyle/>
          <a:p>
            <a:fld id="{4DD34024-AB78-DB41-90F5-810098AC6924}" type="datetimeFigureOut">
              <a:rPr lang="en-NG" smtClean="0"/>
              <a:t>04/16/2024</a:t>
            </a:fld>
            <a:endParaRPr lang="en-NG"/>
          </a:p>
        </p:txBody>
      </p:sp>
      <p:sp>
        <p:nvSpPr>
          <p:cNvPr id="5" name="Footer Placeholder 4">
            <a:extLst>
              <a:ext uri="{FF2B5EF4-FFF2-40B4-BE49-F238E27FC236}">
                <a16:creationId xmlns:a16="http://schemas.microsoft.com/office/drawing/2014/main" id="{034088A5-81D7-984B-9023-965A88ED4782}"/>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731B8F3D-A5B3-6946-B903-B14559A6A60C}"/>
              </a:ext>
            </a:extLst>
          </p:cNvPr>
          <p:cNvSpPr>
            <a:spLocks noGrp="1"/>
          </p:cNvSpPr>
          <p:nvPr>
            <p:ph type="sldNum" sz="quarter" idx="12"/>
          </p:nvPr>
        </p:nvSpPr>
        <p:spPr/>
        <p:txBody>
          <a:bodyPr/>
          <a:lstStyle/>
          <a:p>
            <a:fld id="{574A79EC-69C0-6747-8F4B-A4F4624FDB80}" type="slidenum">
              <a:rPr lang="en-NG" smtClean="0"/>
              <a:t>‹#›</a:t>
            </a:fld>
            <a:endParaRPr lang="en-NG"/>
          </a:p>
        </p:txBody>
      </p:sp>
    </p:spTree>
    <p:extLst>
      <p:ext uri="{BB962C8B-B14F-4D97-AF65-F5344CB8AC3E}">
        <p14:creationId xmlns:p14="http://schemas.microsoft.com/office/powerpoint/2010/main" val="2506328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9425-5582-5B76-226F-B68AF116FED3}"/>
              </a:ext>
            </a:extLst>
          </p:cNvPr>
          <p:cNvSpPr>
            <a:spLocks noGrp="1"/>
          </p:cNvSpPr>
          <p:nvPr>
            <p:ph type="ctrTitle"/>
          </p:nvPr>
        </p:nvSpPr>
        <p:spPr>
          <a:xfrm>
            <a:off x="1143000" y="1176270"/>
            <a:ext cx="6858000" cy="1477328"/>
          </a:xfrm>
        </p:spPr>
        <p:txBody>
          <a:bodyPr anchor="b"/>
          <a:lstStyle>
            <a:lvl1pPr algn="ctr">
              <a:defRPr sz="4500"/>
            </a:lvl1pPr>
          </a:lstStyle>
          <a:p>
            <a:r>
              <a:rPr lang="en-GB"/>
              <a:t>Click to edit Master title style</a:t>
            </a:r>
            <a:endParaRPr lang="en-NG"/>
          </a:p>
        </p:txBody>
      </p:sp>
      <p:sp>
        <p:nvSpPr>
          <p:cNvPr id="3" name="Subtitle 2">
            <a:extLst>
              <a:ext uri="{FF2B5EF4-FFF2-40B4-BE49-F238E27FC236}">
                <a16:creationId xmlns:a16="http://schemas.microsoft.com/office/drawing/2014/main" id="{A4C3E0C6-85AD-AEA0-A420-5D5518446BFB}"/>
              </a:ext>
            </a:extLst>
          </p:cNvPr>
          <p:cNvSpPr>
            <a:spLocks noGrp="1"/>
          </p:cNvSpPr>
          <p:nvPr>
            <p:ph type="subTitle" idx="1"/>
          </p:nvPr>
        </p:nvSpPr>
        <p:spPr>
          <a:xfrm>
            <a:off x="1143000" y="2723207"/>
            <a:ext cx="6858000" cy="125178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NG"/>
          </a:p>
        </p:txBody>
      </p:sp>
      <p:sp>
        <p:nvSpPr>
          <p:cNvPr id="4" name="Date Placeholder 3">
            <a:extLst>
              <a:ext uri="{FF2B5EF4-FFF2-40B4-BE49-F238E27FC236}">
                <a16:creationId xmlns:a16="http://schemas.microsoft.com/office/drawing/2014/main" id="{FB9CA803-446D-652B-7880-7C7F7EDC0E94}"/>
              </a:ext>
            </a:extLst>
          </p:cNvPr>
          <p:cNvSpPr>
            <a:spLocks noGrp="1"/>
          </p:cNvSpPr>
          <p:nvPr>
            <p:ph type="dt" sz="half" idx="10"/>
          </p:nvPr>
        </p:nvSpPr>
        <p:spPr/>
        <p:txBody>
          <a:bodyPr/>
          <a:lstStyle/>
          <a:p>
            <a:fld id="{823AF9A3-627A-6044-8177-FBCF0609273B}" type="datetimeFigureOut">
              <a:rPr lang="en-NG" smtClean="0"/>
              <a:t>04/16/2024</a:t>
            </a:fld>
            <a:endParaRPr lang="en-NG"/>
          </a:p>
        </p:txBody>
      </p:sp>
      <p:sp>
        <p:nvSpPr>
          <p:cNvPr id="5" name="Footer Placeholder 4">
            <a:extLst>
              <a:ext uri="{FF2B5EF4-FFF2-40B4-BE49-F238E27FC236}">
                <a16:creationId xmlns:a16="http://schemas.microsoft.com/office/drawing/2014/main" id="{BE1070ED-54B8-AB57-D206-9F09FADEC1EB}"/>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D496444D-150F-10C6-F241-C84296322F62}"/>
              </a:ext>
            </a:extLst>
          </p:cNvPr>
          <p:cNvSpPr>
            <a:spLocks noGrp="1"/>
          </p:cNvSpPr>
          <p:nvPr>
            <p:ph type="sldNum" sz="quarter" idx="12"/>
          </p:nvPr>
        </p:nvSpPr>
        <p:spPr/>
        <p:txBody>
          <a:bodyPr/>
          <a:lstStyle/>
          <a:p>
            <a:fld id="{F6509121-1B2B-FE4B-B702-CC9B90290DE6}" type="slidenum">
              <a:rPr lang="en-NG" smtClean="0"/>
              <a:t>‹#›</a:t>
            </a:fld>
            <a:endParaRPr lang="en-NG"/>
          </a:p>
        </p:txBody>
      </p:sp>
    </p:spTree>
    <p:extLst>
      <p:ext uri="{BB962C8B-B14F-4D97-AF65-F5344CB8AC3E}">
        <p14:creationId xmlns:p14="http://schemas.microsoft.com/office/powerpoint/2010/main" val="79288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 Light Gray &amp; USAID Blu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4D66C1-F736-4185-AD1A-349FFDE4B261}"/>
              </a:ext>
            </a:extLst>
          </p:cNvPr>
          <p:cNvSpPr/>
          <p:nvPr userDrawn="1"/>
        </p:nvSpPr>
        <p:spPr>
          <a:xfrm>
            <a:off x="0" y="0"/>
            <a:ext cx="9144000" cy="5089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3" name="Content Placeholder 2"/>
          <p:cNvSpPr>
            <a:spLocks noGrp="1"/>
          </p:cNvSpPr>
          <p:nvPr>
            <p:ph idx="1"/>
          </p:nvPr>
        </p:nvSpPr>
        <p:spPr>
          <a:xfrm>
            <a:off x="345507" y="773935"/>
            <a:ext cx="7772400" cy="3789355"/>
          </a:xfrm>
        </p:spPr>
        <p:txBody>
          <a:bodyPr>
            <a:normAutofit/>
          </a:bodyPr>
          <a:lstStyle>
            <a:lvl1pPr marL="230188" indent="-230188">
              <a:buSzPct val="90000"/>
              <a:buFont typeface="Wingdings" panose="05000000000000000000" pitchFamily="2" charset="2"/>
              <a:buChar char="§"/>
              <a:defRPr sz="2000">
                <a:solidFill>
                  <a:srgbClr val="4E4A49"/>
                </a:solidFill>
              </a:defRPr>
            </a:lvl1pPr>
            <a:lvl2pPr marL="684213" indent="-230188">
              <a:buSzPct val="90000"/>
              <a:buFont typeface="Wingdings" panose="05000000000000000000" pitchFamily="2" charset="2"/>
              <a:buChar char="ü"/>
              <a:defRPr sz="2000">
                <a:solidFill>
                  <a:srgbClr val="4E4A49"/>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345507" y="23617"/>
            <a:ext cx="7772400" cy="461665"/>
          </a:xfrm>
          <a:prstGeom prst="rect">
            <a:avLst/>
          </a:prstGeom>
        </p:spPr>
        <p:txBody>
          <a:bodyPr vert="horz" lIns="91440" tIns="45720" rIns="91440" bIns="45720" rtlCol="0" anchor="b" anchorCtr="0">
            <a:spAutoFit/>
          </a:bodyPr>
          <a:lstStyle>
            <a:lvl1pPr>
              <a:defRPr b="1">
                <a:solidFill>
                  <a:schemeClr val="tx2"/>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92196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Cover">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4D66C1-F736-4185-AD1A-349FFDE4B261}"/>
              </a:ext>
            </a:extLst>
          </p:cNvPr>
          <p:cNvSpPr/>
          <p:nvPr userDrawn="1"/>
        </p:nvSpPr>
        <p:spPr>
          <a:xfrm>
            <a:off x="0" y="-1"/>
            <a:ext cx="9144000" cy="518477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hasCustomPrompt="1"/>
          </p:nvPr>
        </p:nvSpPr>
        <p:spPr>
          <a:xfrm>
            <a:off x="1776219" y="1624747"/>
            <a:ext cx="5591561" cy="1077218"/>
          </a:xfrm>
          <a:prstGeom prst="rect">
            <a:avLst/>
          </a:prstGeom>
        </p:spPr>
        <p:txBody>
          <a:bodyPr vert="horz" wrap="square" lIns="91440" tIns="45720" rIns="91440" bIns="45720" rtlCol="0" anchor="b" anchorCtr="0">
            <a:spAutoFit/>
          </a:bodyPr>
          <a:lstStyle>
            <a:lvl1pPr algn="ctr">
              <a:defRPr sz="3200" b="0">
                <a:solidFill>
                  <a:schemeClr val="tx2"/>
                </a:solidFill>
              </a:defRPr>
            </a:lvl1pPr>
          </a:lstStyle>
          <a:p>
            <a:r>
              <a:rPr lang="en-US" dirty="0"/>
              <a:t>CLICK TO EDIT MASTER TITLE STYLE</a:t>
            </a:r>
          </a:p>
        </p:txBody>
      </p:sp>
      <p:grpSp>
        <p:nvGrpSpPr>
          <p:cNvPr id="6" name="Group 5">
            <a:extLst>
              <a:ext uri="{FF2B5EF4-FFF2-40B4-BE49-F238E27FC236}">
                <a16:creationId xmlns:a16="http://schemas.microsoft.com/office/drawing/2014/main" id="{D18E8ECA-F74C-43B2-5557-5EB539F8BE95}"/>
              </a:ext>
            </a:extLst>
          </p:cNvPr>
          <p:cNvGrpSpPr/>
          <p:nvPr userDrawn="1"/>
        </p:nvGrpSpPr>
        <p:grpSpPr>
          <a:xfrm>
            <a:off x="83820" y="48164"/>
            <a:ext cx="3935730" cy="1353369"/>
            <a:chOff x="83820" y="48164"/>
            <a:chExt cx="3935730" cy="1353369"/>
          </a:xfrm>
          <a:solidFill>
            <a:schemeClr val="accent3"/>
          </a:solidFill>
        </p:grpSpPr>
        <p:cxnSp>
          <p:nvCxnSpPr>
            <p:cNvPr id="7" name="Straight Connector 6">
              <a:extLst>
                <a:ext uri="{FF2B5EF4-FFF2-40B4-BE49-F238E27FC236}">
                  <a16:creationId xmlns:a16="http://schemas.microsoft.com/office/drawing/2014/main" id="{92C61230-82CB-11B2-5C75-9F36BC112BBF}"/>
                </a:ext>
              </a:extLst>
            </p:cNvPr>
            <p:cNvCxnSpPr/>
            <p:nvPr/>
          </p:nvCxnSpPr>
          <p:spPr>
            <a:xfrm>
              <a:off x="83820" y="361950"/>
              <a:ext cx="2057400" cy="0"/>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D41DC62-5986-7228-96CF-371D9446799A}"/>
                </a:ext>
              </a:extLst>
            </p:cNvPr>
            <p:cNvCxnSpPr>
              <a:cxnSpLocks/>
            </p:cNvCxnSpPr>
            <p:nvPr/>
          </p:nvCxnSpPr>
          <p:spPr>
            <a:xfrm>
              <a:off x="83820" y="895350"/>
              <a:ext cx="3935730" cy="0"/>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9E792155-DB76-B78F-0581-031FA37CB6EA}"/>
                </a:ext>
              </a:extLst>
            </p:cNvPr>
            <p:cNvSpPr/>
            <p:nvPr/>
          </p:nvSpPr>
          <p:spPr>
            <a:xfrm>
              <a:off x="3340419" y="716280"/>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B5A1BAA8-F076-7453-85EC-6B7EF2A6318B}"/>
                </a:ext>
              </a:extLst>
            </p:cNvPr>
            <p:cNvCxnSpPr>
              <a:cxnSpLocks/>
            </p:cNvCxnSpPr>
            <p:nvPr/>
          </p:nvCxnSpPr>
          <p:spPr>
            <a:xfrm>
              <a:off x="537210"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0412784-493A-7326-9C8A-82FBE6A3FB4D}"/>
                </a:ext>
              </a:extLst>
            </p:cNvPr>
            <p:cNvCxnSpPr>
              <a:cxnSpLocks/>
            </p:cNvCxnSpPr>
            <p:nvPr/>
          </p:nvCxnSpPr>
          <p:spPr>
            <a:xfrm>
              <a:off x="1025843"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D67908-5771-6BC1-161C-D905BBC2CFC9}"/>
                </a:ext>
              </a:extLst>
            </p:cNvPr>
            <p:cNvCxnSpPr>
              <a:cxnSpLocks/>
            </p:cNvCxnSpPr>
            <p:nvPr/>
          </p:nvCxnSpPr>
          <p:spPr>
            <a:xfrm>
              <a:off x="1527810"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3AEB99E8-ECD0-A69D-D1C2-5DBD0D53D598}"/>
                </a:ext>
              </a:extLst>
            </p:cNvPr>
            <p:cNvSpPr/>
            <p:nvPr/>
          </p:nvSpPr>
          <p:spPr>
            <a:xfrm>
              <a:off x="1379697" y="1100545"/>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30F68259-0486-35B2-7415-3C8B0AEA47EC}"/>
                </a:ext>
              </a:extLst>
            </p:cNvPr>
            <p:cNvSpPr/>
            <p:nvPr/>
          </p:nvSpPr>
          <p:spPr>
            <a:xfrm>
              <a:off x="875349" y="180979"/>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Oval 14">
              <a:extLst>
                <a:ext uri="{FF2B5EF4-FFF2-40B4-BE49-F238E27FC236}">
                  <a16:creationId xmlns:a16="http://schemas.microsoft.com/office/drawing/2014/main" id="{4E23B833-4439-3980-C346-9851D3AE257E}"/>
                </a:ext>
              </a:extLst>
            </p:cNvPr>
            <p:cNvSpPr/>
            <p:nvPr/>
          </p:nvSpPr>
          <p:spPr>
            <a:xfrm>
              <a:off x="1379697" y="476255"/>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Tree>
    <p:custDataLst>
      <p:tags r:id="rId1"/>
    </p:custDataLst>
    <p:extLst>
      <p:ext uri="{BB962C8B-B14F-4D97-AF65-F5344CB8AC3E}">
        <p14:creationId xmlns:p14="http://schemas.microsoft.com/office/powerpoint/2010/main" val="3374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Divider or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C7BCDE-EC8B-4901-A225-ECEE924B4489}"/>
              </a:ext>
            </a:extLst>
          </p:cNvPr>
          <p:cNvSpPr/>
          <p:nvPr userDrawn="1"/>
        </p:nvSpPr>
        <p:spPr>
          <a:xfrm>
            <a:off x="0" y="1"/>
            <a:ext cx="9263449" cy="51847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Slide Number Placeholder 2">
            <a:extLst>
              <a:ext uri="{FF2B5EF4-FFF2-40B4-BE49-F238E27FC236}">
                <a16:creationId xmlns:a16="http://schemas.microsoft.com/office/drawing/2014/main" id="{1B1C748D-26B4-425D-BC3E-DEBD8DC5C7C8}"/>
              </a:ext>
            </a:extLst>
          </p:cNvPr>
          <p:cNvSpPr>
            <a:spLocks noGrp="1"/>
          </p:cNvSpPr>
          <p:nvPr>
            <p:ph type="sldNum" sz="quarter" idx="10"/>
          </p:nvPr>
        </p:nvSpPr>
        <p:spPr/>
        <p:txBody>
          <a:bodyPr/>
          <a:lstStyle>
            <a:lvl1pPr>
              <a:defRPr>
                <a:solidFill>
                  <a:schemeClr val="bg1"/>
                </a:solidFill>
              </a:defRPr>
            </a:lvl1pPr>
          </a:lstStyle>
          <a:p>
            <a:fld id="{42782948-4DBE-204D-AB9E-B65E067054AE}" type="slidenum">
              <a:rPr lang="en-US" smtClean="0"/>
              <a:pPr/>
              <a:t>‹#›</a:t>
            </a:fld>
            <a:endParaRPr lang="en-US"/>
          </a:p>
        </p:txBody>
      </p:sp>
      <p:sp>
        <p:nvSpPr>
          <p:cNvPr id="2" name="Title 1">
            <a:extLst>
              <a:ext uri="{FF2B5EF4-FFF2-40B4-BE49-F238E27FC236}">
                <a16:creationId xmlns:a16="http://schemas.microsoft.com/office/drawing/2014/main" id="{E90A131D-DBF0-4EE8-8ABE-3B17A094C45D}"/>
              </a:ext>
            </a:extLst>
          </p:cNvPr>
          <p:cNvSpPr>
            <a:spLocks noGrp="1"/>
          </p:cNvSpPr>
          <p:nvPr>
            <p:ph type="title" hasCustomPrompt="1"/>
          </p:nvPr>
        </p:nvSpPr>
        <p:spPr>
          <a:xfrm>
            <a:off x="745524" y="2095876"/>
            <a:ext cx="7772400" cy="646331"/>
          </a:xfrm>
        </p:spPr>
        <p:txBody>
          <a:bodyPr/>
          <a:lstStyle>
            <a:lvl1pPr algn="ctr">
              <a:defRPr sz="3600" b="1">
                <a:solidFill>
                  <a:schemeClr val="bg1"/>
                </a:solidFill>
              </a:defRPr>
            </a:lvl1pPr>
          </a:lstStyle>
          <a:p>
            <a:r>
              <a:rPr lang="en-US" dirty="0"/>
              <a:t>Section Divider</a:t>
            </a:r>
          </a:p>
        </p:txBody>
      </p:sp>
      <p:pic>
        <p:nvPicPr>
          <p:cNvPr id="6" name="Picture 5" descr="Chart&#10;&#10;Description automatically generated with low confidence">
            <a:extLst>
              <a:ext uri="{FF2B5EF4-FFF2-40B4-BE49-F238E27FC236}">
                <a16:creationId xmlns:a16="http://schemas.microsoft.com/office/drawing/2014/main" id="{D6833F3C-21CE-119C-EC2E-6AEED5A7818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605" y="48164"/>
            <a:ext cx="4194730" cy="1437640"/>
          </a:xfrm>
          <a:prstGeom prst="rect">
            <a:avLst/>
          </a:prstGeom>
        </p:spPr>
      </p:pic>
    </p:spTree>
    <p:custDataLst>
      <p:tags r:id="rId1"/>
    </p:custDataLst>
    <p:extLst>
      <p:ext uri="{BB962C8B-B14F-4D97-AF65-F5344CB8AC3E}">
        <p14:creationId xmlns:p14="http://schemas.microsoft.com/office/powerpoint/2010/main" val="215785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BG">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Tree>
    <p:custDataLst>
      <p:tags r:id="rId1"/>
    </p:custDataLst>
    <p:extLst>
      <p:ext uri="{BB962C8B-B14F-4D97-AF65-F5344CB8AC3E}">
        <p14:creationId xmlns:p14="http://schemas.microsoft.com/office/powerpoint/2010/main" val="111609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hite BG">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 name="Rectangle 1">
            <a:extLst>
              <a:ext uri="{FF2B5EF4-FFF2-40B4-BE49-F238E27FC236}">
                <a16:creationId xmlns:a16="http://schemas.microsoft.com/office/drawing/2014/main" id="{B45445E6-EC22-DDEC-5730-2D3B5ED2098C}"/>
              </a:ext>
            </a:extLst>
          </p:cNvPr>
          <p:cNvSpPr/>
          <p:nvPr userDrawn="1"/>
        </p:nvSpPr>
        <p:spPr>
          <a:xfrm>
            <a:off x="0" y="4869180"/>
            <a:ext cx="9144000" cy="3155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custDataLst>
      <p:tags r:id="rId1"/>
    </p:custDataLst>
    <p:extLst>
      <p:ext uri="{BB962C8B-B14F-4D97-AF65-F5344CB8AC3E}">
        <p14:creationId xmlns:p14="http://schemas.microsoft.com/office/powerpoint/2010/main" val="24932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BDIAH.ORG showcas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792A5-E7D4-46DE-B7F5-3F268A8E2EDE}"/>
              </a:ext>
            </a:extLst>
          </p:cNvPr>
          <p:cNvSpPr/>
          <p:nvPr userDrawn="1"/>
        </p:nvSpPr>
        <p:spPr>
          <a:xfrm>
            <a:off x="0" y="-17855"/>
            <a:ext cx="4572000" cy="52026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0" y="4332243"/>
            <a:ext cx="3487509" cy="461665"/>
          </a:xfrm>
          <a:prstGeom prst="rect">
            <a:avLst/>
          </a:prstGeom>
        </p:spPr>
        <p:txBody>
          <a:bodyPr vert="horz" wrap="square" lIns="91440" tIns="45720" rIns="91440" bIns="45720" rtlCol="0" anchor="ctr" anchorCtr="0">
            <a:spAutoFit/>
          </a:bodyPr>
          <a:lstStyle>
            <a:lvl1pPr algn="ctr">
              <a:defRPr b="1">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4160624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BDIAH.ORG showcas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792A5-E7D4-46DE-B7F5-3F268A8E2EDE}"/>
              </a:ext>
            </a:extLst>
          </p:cNvPr>
          <p:cNvSpPr/>
          <p:nvPr userDrawn="1"/>
        </p:nvSpPr>
        <p:spPr>
          <a:xfrm>
            <a:off x="0" y="-17855"/>
            <a:ext cx="4572000" cy="520263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0" y="4332243"/>
            <a:ext cx="3487509" cy="461665"/>
          </a:xfrm>
          <a:prstGeom prst="rect">
            <a:avLst/>
          </a:prstGeom>
        </p:spPr>
        <p:txBody>
          <a:bodyPr vert="horz" wrap="square" lIns="91440" tIns="45720" rIns="91440" bIns="45720" rtlCol="0" anchor="ctr" anchorCtr="0">
            <a:spAutoFit/>
          </a:bodyPr>
          <a:lstStyle>
            <a:lvl1pPr algn="ctr">
              <a:defRPr b="1">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99926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3F0412-DD9E-4CCC-B6E9-C0D0E7EAE8EA}"/>
              </a:ext>
            </a:extLst>
          </p:cNvPr>
          <p:cNvSpPr/>
          <p:nvPr userDrawn="1"/>
        </p:nvSpPr>
        <p:spPr>
          <a:xfrm>
            <a:off x="0" y="4920616"/>
            <a:ext cx="9144000" cy="26639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45507" y="708008"/>
            <a:ext cx="7772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6858000" y="4933030"/>
            <a:ext cx="2133600" cy="215444"/>
          </a:xfrm>
          <a:prstGeom prst="rect">
            <a:avLst/>
          </a:prstGeom>
        </p:spPr>
        <p:txBody>
          <a:bodyPr vert="horz" lIns="91440" tIns="45720" rIns="91440" bIns="45720" rtlCol="0" anchor="ctr">
            <a:spAutoFit/>
          </a:bodyPr>
          <a:lstStyle>
            <a:lvl1pPr algn="r">
              <a:defRPr sz="8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5" name="Title Placeholder 1">
            <a:extLst>
              <a:ext uri="{FF2B5EF4-FFF2-40B4-BE49-F238E27FC236}">
                <a16:creationId xmlns:a16="http://schemas.microsoft.com/office/drawing/2014/main" id="{416F3400-DD22-4B3C-85B3-BD1E581EE38A}"/>
              </a:ext>
            </a:extLst>
          </p:cNvPr>
          <p:cNvSpPr>
            <a:spLocks noGrp="1"/>
          </p:cNvSpPr>
          <p:nvPr>
            <p:ph type="title"/>
          </p:nvPr>
        </p:nvSpPr>
        <p:spPr>
          <a:xfrm>
            <a:off x="345507" y="31535"/>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13" name="TextBox 12">
            <a:extLst>
              <a:ext uri="{FF2B5EF4-FFF2-40B4-BE49-F238E27FC236}">
                <a16:creationId xmlns:a16="http://schemas.microsoft.com/office/drawing/2014/main" id="{6B8991B9-1B37-4685-B908-0126819A7AF4}"/>
              </a:ext>
            </a:extLst>
          </p:cNvPr>
          <p:cNvSpPr txBox="1"/>
          <p:nvPr userDrawn="1"/>
        </p:nvSpPr>
        <p:spPr>
          <a:xfrm>
            <a:off x="583714" y="4952672"/>
            <a:ext cx="4572000" cy="215444"/>
          </a:xfrm>
          <a:prstGeom prst="rect">
            <a:avLst/>
          </a:prstGeom>
          <a:noFill/>
        </p:spPr>
        <p:txBody>
          <a:bodyPr wrap="square">
            <a:spAutoFit/>
          </a:bodyPr>
          <a:lstStyle/>
          <a:p>
            <a:r>
              <a:rPr lang="en-US" sz="800" dirty="0">
                <a:solidFill>
                  <a:schemeClr val="accent3"/>
                </a:solidFill>
              </a:rPr>
              <a:t>Tuberculosis Data, Impact Assessment and Communications Hub (TB DIAH)</a:t>
            </a:r>
          </a:p>
        </p:txBody>
      </p:sp>
      <p:pic>
        <p:nvPicPr>
          <p:cNvPr id="14" name="Picture 13" descr="A picture containing diagram&#10;&#10;Description automatically generated">
            <a:extLst>
              <a:ext uri="{FF2B5EF4-FFF2-40B4-BE49-F238E27FC236}">
                <a16:creationId xmlns:a16="http://schemas.microsoft.com/office/drawing/2014/main" id="{16215E6F-BDBF-417F-AB65-8E5C4FD72582}"/>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92813" y="4999164"/>
            <a:ext cx="176656" cy="147401"/>
          </a:xfrm>
          <a:prstGeom prst="rect">
            <a:avLst/>
          </a:prstGeom>
        </p:spPr>
      </p:pic>
      <p:pic>
        <p:nvPicPr>
          <p:cNvPr id="4" name="Picture 3" descr="Logo&#10;&#10;Description automatically generated">
            <a:extLst>
              <a:ext uri="{FF2B5EF4-FFF2-40B4-BE49-F238E27FC236}">
                <a16:creationId xmlns:a16="http://schemas.microsoft.com/office/drawing/2014/main" id="{F1F1A863-7D47-A335-8D08-DA2EBB14B926}"/>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8459" y="4909132"/>
            <a:ext cx="330028" cy="282174"/>
          </a:xfrm>
          <a:prstGeom prst="rect">
            <a:avLst/>
          </a:prstGeom>
        </p:spPr>
      </p:pic>
    </p:spTree>
    <p:custDataLst>
      <p:tags r:id="rId14"/>
    </p:custDataLst>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778" r:id="rId2"/>
    <p:sldLayoutId id="2147483769" r:id="rId3"/>
    <p:sldLayoutId id="2147483779" r:id="rId4"/>
    <p:sldLayoutId id="2147483755" r:id="rId5"/>
    <p:sldLayoutId id="2147483708" r:id="rId6"/>
    <p:sldLayoutId id="2147483783" r:id="rId7"/>
    <p:sldLayoutId id="2147483781" r:id="rId8"/>
    <p:sldLayoutId id="2147483754" r:id="rId9"/>
    <p:sldLayoutId id="2147483753" r:id="rId10"/>
    <p:sldLayoutId id="2147483796" r:id="rId11"/>
    <p:sldLayoutId id="2147483798" r:id="rId12"/>
  </p:sldLayoutIdLst>
  <p:hf hdr="0"/>
  <p:txStyles>
    <p:title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p:titleStyle>
    <p:body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2000" b="0" i="0" kern="1200">
          <a:solidFill>
            <a:srgbClr val="4E4A49"/>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Font typeface="Wingdings" panose="05000000000000000000" pitchFamily="2" charset="2"/>
        <a:buChar char="ü"/>
        <a:defRPr sz="2000" b="0" i="0" kern="1200">
          <a:solidFill>
            <a:srgbClr val="4E4A49"/>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3F0412-DD9E-4CCC-B6E9-C0D0E7EAE8EA}"/>
              </a:ext>
            </a:extLst>
          </p:cNvPr>
          <p:cNvSpPr/>
          <p:nvPr userDrawn="1"/>
        </p:nvSpPr>
        <p:spPr>
          <a:xfrm>
            <a:off x="0" y="4920616"/>
            <a:ext cx="9144000" cy="26639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45507" y="708008"/>
            <a:ext cx="7772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6858000" y="4933030"/>
            <a:ext cx="2133600" cy="215444"/>
          </a:xfrm>
          <a:prstGeom prst="rect">
            <a:avLst/>
          </a:prstGeom>
        </p:spPr>
        <p:txBody>
          <a:bodyPr vert="horz" lIns="91440" tIns="45720" rIns="91440" bIns="45720" rtlCol="0" anchor="ctr">
            <a:spAutoFit/>
          </a:bodyPr>
          <a:lstStyle>
            <a:lvl1pPr algn="r">
              <a:defRPr sz="8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5" name="Title Placeholder 1">
            <a:extLst>
              <a:ext uri="{FF2B5EF4-FFF2-40B4-BE49-F238E27FC236}">
                <a16:creationId xmlns:a16="http://schemas.microsoft.com/office/drawing/2014/main" id="{416F3400-DD22-4B3C-85B3-BD1E581EE38A}"/>
              </a:ext>
            </a:extLst>
          </p:cNvPr>
          <p:cNvSpPr>
            <a:spLocks noGrp="1"/>
          </p:cNvSpPr>
          <p:nvPr>
            <p:ph type="title"/>
          </p:nvPr>
        </p:nvSpPr>
        <p:spPr>
          <a:xfrm>
            <a:off x="345507" y="31535"/>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13" name="TextBox 12">
            <a:extLst>
              <a:ext uri="{FF2B5EF4-FFF2-40B4-BE49-F238E27FC236}">
                <a16:creationId xmlns:a16="http://schemas.microsoft.com/office/drawing/2014/main" id="{6B8991B9-1B37-4685-B908-0126819A7AF4}"/>
              </a:ext>
            </a:extLst>
          </p:cNvPr>
          <p:cNvSpPr txBox="1"/>
          <p:nvPr userDrawn="1"/>
        </p:nvSpPr>
        <p:spPr>
          <a:xfrm>
            <a:off x="583714" y="4952672"/>
            <a:ext cx="4572000" cy="215444"/>
          </a:xfrm>
          <a:prstGeom prst="rect">
            <a:avLst/>
          </a:prstGeom>
          <a:noFill/>
        </p:spPr>
        <p:txBody>
          <a:bodyPr wrap="square">
            <a:spAutoFit/>
          </a:bodyPr>
          <a:lstStyle/>
          <a:p>
            <a:r>
              <a:rPr lang="en-US" sz="800" dirty="0">
                <a:solidFill>
                  <a:schemeClr val="accent3"/>
                </a:solidFill>
              </a:rPr>
              <a:t>Tuberculosis Data, Impact Assessment and Communications Hub (TB DIAH)</a:t>
            </a:r>
          </a:p>
        </p:txBody>
      </p:sp>
      <p:pic>
        <p:nvPicPr>
          <p:cNvPr id="14" name="Picture 13" descr="A picture containing diagram&#10;&#10;Description automatically generated">
            <a:extLst>
              <a:ext uri="{FF2B5EF4-FFF2-40B4-BE49-F238E27FC236}">
                <a16:creationId xmlns:a16="http://schemas.microsoft.com/office/drawing/2014/main" id="{16215E6F-BDBF-417F-AB65-8E5C4FD72582}"/>
              </a:ext>
            </a:extLst>
          </p:cNvPr>
          <p:cNvPicPr>
            <a:picLocks noChangeAspect="1"/>
          </p:cNvPicPr>
          <p:nvPr userDrawn="1"/>
        </p:nvPicPr>
        <p:blipFill>
          <a:blip r:embed="rId16"/>
          <a:stretch>
            <a:fillRect/>
          </a:stretch>
        </p:blipFill>
        <p:spPr>
          <a:xfrm>
            <a:off x="392813" y="4999164"/>
            <a:ext cx="176656" cy="147401"/>
          </a:xfrm>
          <a:prstGeom prst="rect">
            <a:avLst/>
          </a:prstGeom>
        </p:spPr>
      </p:pic>
      <p:pic>
        <p:nvPicPr>
          <p:cNvPr id="4" name="Picture 3" descr="Logo&#10;&#10;Description automatically generated">
            <a:extLst>
              <a:ext uri="{FF2B5EF4-FFF2-40B4-BE49-F238E27FC236}">
                <a16:creationId xmlns:a16="http://schemas.microsoft.com/office/drawing/2014/main" id="{F1F1A863-7D47-A335-8D08-DA2EBB14B926}"/>
              </a:ext>
            </a:extLst>
          </p:cNvPr>
          <p:cNvPicPr>
            <a:picLocks noChangeAspect="1"/>
          </p:cNvPicPr>
          <p:nvPr userDrawn="1"/>
        </p:nvPicPr>
        <p:blipFill>
          <a:blip r:embed="rId17"/>
          <a:stretch>
            <a:fillRect/>
          </a:stretch>
        </p:blipFill>
        <p:spPr>
          <a:xfrm>
            <a:off x="18459" y="4909132"/>
            <a:ext cx="330028" cy="282174"/>
          </a:xfrm>
          <a:prstGeom prst="rect">
            <a:avLst/>
          </a:prstGeom>
        </p:spPr>
      </p:pic>
    </p:spTree>
    <p:custDataLst>
      <p:tags r:id="rId15"/>
    </p:custDataLst>
    <p:extLst>
      <p:ext uri="{BB962C8B-B14F-4D97-AF65-F5344CB8AC3E}">
        <p14:creationId xmlns:p14="http://schemas.microsoft.com/office/powerpoint/2010/main" val="289172710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9" r:id="rId12"/>
    <p:sldLayoutId id="2147483800" r:id="rId13"/>
  </p:sldLayoutIdLst>
  <p:hf hdr="0"/>
  <p:txStyles>
    <p:title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p:titleStyle>
    <p:body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2000" b="0" i="0" kern="1200">
          <a:solidFill>
            <a:srgbClr val="4E4A49"/>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Font typeface="Wingdings" panose="05000000000000000000" pitchFamily="2" charset="2"/>
        <a:buChar char="ü"/>
        <a:defRPr sz="2000" b="0" i="0" kern="1200">
          <a:solidFill>
            <a:srgbClr val="4E4A49"/>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26.pn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emf"/><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hyperlink" Target="https://ntblcp.org.ng/" TargetMode="External"/><Relationship Id="rId3" Type="http://schemas.openxmlformats.org/officeDocument/2006/relationships/image" Target="../media/image51.png"/><Relationship Id="rId7" Type="http://schemas.openxmlformats.org/officeDocument/2006/relationships/image" Target="../media/image55.jpg"/><Relationship Id="rId12" Type="http://schemas.openxmlformats.org/officeDocument/2006/relationships/image" Target="../media/image59.png"/><Relationship Id="rId2" Type="http://schemas.openxmlformats.org/officeDocument/2006/relationships/image" Target="../media/image50.jpeg"/><Relationship Id="rId16" Type="http://schemas.openxmlformats.org/officeDocument/2006/relationships/image" Target="../media/image62.png"/><Relationship Id="rId1" Type="http://schemas.openxmlformats.org/officeDocument/2006/relationships/slideLayout" Target="../slideLayouts/slideLayout11.xml"/><Relationship Id="rId6" Type="http://schemas.openxmlformats.org/officeDocument/2006/relationships/image" Target="../media/image54.jp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1.jpe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emf"/><Relationship Id="rId14"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1.xml"/><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3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5.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chart" Target="../charts/chart1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77.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image" Target="../media/image80.jpg"/><Relationship Id="rId2" Type="http://schemas.openxmlformats.org/officeDocument/2006/relationships/chart" Target="../charts/chart13.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55.jp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chart" Target="../charts/char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chart" Target="../charts/chart3.xml"/><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4.png"/><Relationship Id="rId2" Type="http://schemas.openxmlformats.org/officeDocument/2006/relationships/image" Target="../media/image40.emf"/><Relationship Id="rId1" Type="http://schemas.openxmlformats.org/officeDocument/2006/relationships/slideLayout" Target="../slideLayouts/slideLayout11.xml"/><Relationship Id="rId6" Type="http://schemas.openxmlformats.org/officeDocument/2006/relationships/image" Target="../media/image43.emf"/><Relationship Id="rId5" Type="http://schemas.openxmlformats.org/officeDocument/2006/relationships/oleObject" Target="../embeddings/oleObject1.bin"/><Relationship Id="rId4"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4A2434-C325-6D23-5836-723EF74B1B24}"/>
              </a:ext>
            </a:extLst>
          </p:cNvPr>
          <p:cNvPicPr>
            <a:picLocks noChangeAspect="1"/>
          </p:cNvPicPr>
          <p:nvPr/>
        </p:nvPicPr>
        <p:blipFill>
          <a:blip r:embed="rId3"/>
          <a:stretch>
            <a:fillRect/>
          </a:stretch>
        </p:blipFill>
        <p:spPr>
          <a:xfrm>
            <a:off x="577941" y="839788"/>
            <a:ext cx="4929399" cy="1893412"/>
          </a:xfrm>
          <a:prstGeom prst="rect">
            <a:avLst/>
          </a:prstGeom>
        </p:spPr>
      </p:pic>
      <p:sp>
        <p:nvSpPr>
          <p:cNvPr id="5" name="Subtitle 2">
            <a:extLst>
              <a:ext uri="{FF2B5EF4-FFF2-40B4-BE49-F238E27FC236}">
                <a16:creationId xmlns:a16="http://schemas.microsoft.com/office/drawing/2014/main" id="{C32312C1-232E-60FB-F91D-90991F6B3D18}"/>
              </a:ext>
            </a:extLst>
          </p:cNvPr>
          <p:cNvSpPr>
            <a:spLocks noGrp="1"/>
          </p:cNvSpPr>
          <p:nvPr>
            <p:ph type="subTitle" idx="1"/>
          </p:nvPr>
        </p:nvSpPr>
        <p:spPr>
          <a:xfrm>
            <a:off x="625396" y="3120643"/>
            <a:ext cx="7893208" cy="694899"/>
          </a:xfrm>
          <a:effectLst/>
        </p:spPr>
        <p:txBody>
          <a:bodyPr>
            <a:normAutofit/>
          </a:bodyPr>
          <a:lstStyle/>
          <a:p>
            <a:pPr>
              <a:spcAft>
                <a:spcPts val="0"/>
              </a:spcAft>
            </a:pPr>
            <a:r>
              <a:rPr lang="en-US" dirty="0"/>
              <a:t>Africa Regional Workshop on Strengthening TB Monitoring and Evaluation Systems</a:t>
            </a:r>
          </a:p>
          <a:p>
            <a:r>
              <a:rPr lang="en-US" sz="1200" dirty="0"/>
              <a:t>16-19 April, 2024 • Dar es Salaam, Tanzania</a:t>
            </a:r>
          </a:p>
        </p:txBody>
      </p:sp>
      <p:sp>
        <p:nvSpPr>
          <p:cNvPr id="6" name="Subtitle 2">
            <a:extLst>
              <a:ext uri="{FF2B5EF4-FFF2-40B4-BE49-F238E27FC236}">
                <a16:creationId xmlns:a16="http://schemas.microsoft.com/office/drawing/2014/main" id="{10AE9AEA-CD9F-08FE-111A-FD0109A0280E}"/>
              </a:ext>
            </a:extLst>
          </p:cNvPr>
          <p:cNvSpPr txBox="1">
            <a:spLocks/>
          </p:cNvSpPr>
          <p:nvPr/>
        </p:nvSpPr>
        <p:spPr>
          <a:xfrm>
            <a:off x="5507340" y="3708381"/>
            <a:ext cx="3615653" cy="1059138"/>
          </a:xfrm>
          <a:prstGeom prst="rect">
            <a:avLst/>
          </a:prstGeom>
          <a:effectLst/>
        </p:spPr>
        <p:txBody>
          <a:bodyPr vert="horz" lIns="91440" tIns="45720" rIns="91440" bIns="45720" rtlCol="0">
            <a:normAutofit/>
          </a:bodyPr>
          <a:lstStyle>
            <a:lvl1pPr marL="0" indent="0" algn="l" defTabSz="457200" rtl="0" eaLnBrk="1" latinLnBrk="0" hangingPunct="1">
              <a:spcBef>
                <a:spcPts val="0"/>
              </a:spcBef>
              <a:spcAft>
                <a:spcPts val="800"/>
              </a:spcAft>
              <a:buClr>
                <a:schemeClr val="tx2"/>
              </a:buClr>
              <a:buSzPct val="90000"/>
              <a:buFont typeface="Wingdings" panose="05000000000000000000" pitchFamily="2" charset="2"/>
              <a:buNone/>
              <a:defRPr sz="1800" b="0" i="0" kern="1200">
                <a:solidFill>
                  <a:schemeClr val="tx2"/>
                </a:solidFill>
                <a:latin typeface="+mn-lt"/>
                <a:ea typeface="+mn-ea"/>
                <a:cs typeface="Gill Sans MT"/>
              </a:defRPr>
            </a:lvl1pPr>
            <a:lvl2pPr marL="457200" indent="0" algn="ctr" defTabSz="457200" rtl="0" eaLnBrk="1" latinLnBrk="0" hangingPunct="1">
              <a:spcBef>
                <a:spcPts val="0"/>
              </a:spcBef>
              <a:spcAft>
                <a:spcPts val="800"/>
              </a:spcAft>
              <a:buClr>
                <a:schemeClr val="tx2"/>
              </a:buClr>
              <a:buFont typeface="Wingdings" panose="05000000000000000000" pitchFamily="2" charset="2"/>
              <a:buNone/>
              <a:defRPr sz="2000" b="0" i="0" kern="1200">
                <a:solidFill>
                  <a:schemeClr val="tx1">
                    <a:tint val="75000"/>
                  </a:schemeClr>
                </a:solidFill>
                <a:latin typeface="+mn-lt"/>
                <a:ea typeface="+mn-ea"/>
                <a:cs typeface="Gill Sans MT"/>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Gill Sans MT"/>
                <a:ea typeface="+mn-ea"/>
                <a:cs typeface="Gill Sans MT"/>
              </a:defRPr>
            </a:lvl3pPr>
            <a:lvl4pPr marL="1371600" indent="0" algn="ctr" defTabSz="457200" rtl="0" eaLnBrk="1" latinLnBrk="0" hangingPunct="1">
              <a:spcBef>
                <a:spcPct val="20000"/>
              </a:spcBef>
              <a:buFont typeface="Arial"/>
              <a:buNone/>
              <a:defRPr sz="1600" b="0" i="0" kern="1200">
                <a:solidFill>
                  <a:schemeClr val="tx1">
                    <a:tint val="75000"/>
                  </a:schemeClr>
                </a:solidFill>
                <a:latin typeface="Gill Sans MT"/>
                <a:ea typeface="+mn-ea"/>
                <a:cs typeface="Gill Sans MT"/>
              </a:defRPr>
            </a:lvl4pPr>
            <a:lvl5pPr marL="1828800" indent="0" algn="ctr" defTabSz="457200" rtl="0" eaLnBrk="1" latinLnBrk="0" hangingPunct="1">
              <a:spcBef>
                <a:spcPct val="20000"/>
              </a:spcBef>
              <a:buFont typeface="Arial"/>
              <a:buNone/>
              <a:defRPr sz="1400" b="0" i="0" kern="1200">
                <a:solidFill>
                  <a:schemeClr val="tx1">
                    <a:tint val="75000"/>
                  </a:schemeClr>
                </a:solidFill>
                <a:latin typeface="Gill Sans MT"/>
                <a:ea typeface="+mn-ea"/>
                <a:cs typeface="Gill Sans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b="1" dirty="0">
                <a:solidFill>
                  <a:srgbClr val="FF0000"/>
                </a:solidFill>
                <a:latin typeface="Apple Chancery" panose="03020702040506060504" pitchFamily="66" charset="-79"/>
                <a:cs typeface="Apple Chancery" panose="03020702040506060504" pitchFamily="66" charset="-79"/>
              </a:rPr>
              <a:t>Nigeria</a:t>
            </a:r>
          </a:p>
        </p:txBody>
      </p:sp>
      <p:sp>
        <p:nvSpPr>
          <p:cNvPr id="9" name="Rounded Rectangle 15">
            <a:extLst>
              <a:ext uri="{FF2B5EF4-FFF2-40B4-BE49-F238E27FC236}">
                <a16:creationId xmlns:a16="http://schemas.microsoft.com/office/drawing/2014/main" id="{162EBAA1-A3A9-779C-304E-88509C5436EF}"/>
              </a:ext>
            </a:extLst>
          </p:cNvPr>
          <p:cNvSpPr/>
          <p:nvPr/>
        </p:nvSpPr>
        <p:spPr>
          <a:xfrm>
            <a:off x="4006597" y="4237950"/>
            <a:ext cx="760397" cy="693019"/>
          </a:xfrm>
          <a:prstGeom prst="roundRect">
            <a:avLst/>
          </a:prstGeom>
          <a:noFill/>
          <a:ln>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E" dirty="0">
                <a:solidFill>
                  <a:schemeClr val="bg1">
                    <a:lumMod val="85000"/>
                  </a:schemeClr>
                </a:solidFill>
              </a:rPr>
              <a:t>Logo</a:t>
            </a:r>
          </a:p>
        </p:txBody>
      </p:sp>
      <p:pic>
        <p:nvPicPr>
          <p:cNvPr id="10" name="Picture 9">
            <a:extLst>
              <a:ext uri="{FF2B5EF4-FFF2-40B4-BE49-F238E27FC236}">
                <a16:creationId xmlns:a16="http://schemas.microsoft.com/office/drawing/2014/main" id="{24F21636-BB18-1146-8B92-A38682B0084D}"/>
              </a:ext>
            </a:extLst>
          </p:cNvPr>
          <p:cNvPicPr>
            <a:picLocks noChangeAspect="1"/>
          </p:cNvPicPr>
          <p:nvPr/>
        </p:nvPicPr>
        <p:blipFill>
          <a:blip r:embed="rId4"/>
          <a:stretch>
            <a:fillRect/>
          </a:stretch>
        </p:blipFill>
        <p:spPr>
          <a:xfrm>
            <a:off x="3845144" y="4135148"/>
            <a:ext cx="939347" cy="799609"/>
          </a:xfrm>
          <a:prstGeom prst="rect">
            <a:avLst/>
          </a:prstGeom>
        </p:spPr>
      </p:pic>
      <p:pic>
        <p:nvPicPr>
          <p:cNvPr id="11" name="Picture 10">
            <a:extLst>
              <a:ext uri="{FF2B5EF4-FFF2-40B4-BE49-F238E27FC236}">
                <a16:creationId xmlns:a16="http://schemas.microsoft.com/office/drawing/2014/main" id="{6FAD4FE2-288E-F04C-8990-D31B4CA3C3C0}"/>
              </a:ext>
            </a:extLst>
          </p:cNvPr>
          <p:cNvPicPr>
            <a:picLocks noChangeAspect="1"/>
          </p:cNvPicPr>
          <p:nvPr/>
        </p:nvPicPr>
        <p:blipFill>
          <a:blip r:embed="rId5"/>
          <a:stretch>
            <a:fillRect/>
          </a:stretch>
        </p:blipFill>
        <p:spPr>
          <a:xfrm>
            <a:off x="233362" y="5467347"/>
            <a:ext cx="1238251" cy="1238251"/>
          </a:xfrm>
          <a:prstGeom prst="rect">
            <a:avLst/>
          </a:prstGeom>
        </p:spPr>
      </p:pic>
      <p:pic>
        <p:nvPicPr>
          <p:cNvPr id="15" name="Picture 14">
            <a:extLst>
              <a:ext uri="{FF2B5EF4-FFF2-40B4-BE49-F238E27FC236}">
                <a16:creationId xmlns:a16="http://schemas.microsoft.com/office/drawing/2014/main" id="{8FFDCD3A-12E4-1247-AB56-2764BC6572BA}"/>
              </a:ext>
            </a:extLst>
          </p:cNvPr>
          <p:cNvPicPr>
            <a:picLocks noChangeAspect="1"/>
          </p:cNvPicPr>
          <p:nvPr/>
        </p:nvPicPr>
        <p:blipFill>
          <a:blip r:embed="rId5"/>
          <a:stretch>
            <a:fillRect/>
          </a:stretch>
        </p:blipFill>
        <p:spPr>
          <a:xfrm>
            <a:off x="2892762" y="4009558"/>
            <a:ext cx="952383" cy="1059139"/>
          </a:xfrm>
          <a:prstGeom prst="rect">
            <a:avLst/>
          </a:prstGeom>
        </p:spPr>
      </p:pic>
    </p:spTree>
    <p:custDataLst>
      <p:tags r:id="rId1"/>
    </p:custDataLst>
    <p:extLst>
      <p:ext uri="{BB962C8B-B14F-4D97-AF65-F5344CB8AC3E}">
        <p14:creationId xmlns:p14="http://schemas.microsoft.com/office/powerpoint/2010/main" val="802076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C9E1-C224-BC24-B27E-24E510130D9A}"/>
              </a:ext>
            </a:extLst>
          </p:cNvPr>
          <p:cNvSpPr>
            <a:spLocks noGrp="1"/>
          </p:cNvSpPr>
          <p:nvPr>
            <p:ph type="title"/>
          </p:nvPr>
        </p:nvSpPr>
        <p:spPr>
          <a:xfrm>
            <a:off x="-36367" y="-23396"/>
            <a:ext cx="9216733" cy="455154"/>
          </a:xfrm>
        </p:spPr>
        <p:txBody>
          <a:bodyPr>
            <a:noAutofit/>
          </a:bodyPr>
          <a:lstStyle/>
          <a:p>
            <a:r>
              <a:rPr lang="en-US" sz="1800" b="1" dirty="0">
                <a:solidFill>
                  <a:srgbClr val="FF0000"/>
                </a:solidFill>
                <a:latin typeface="Calibri" panose="020F0502020204030204" pitchFamily="34" charset="0"/>
                <a:ea typeface="Century Gothic"/>
                <a:cs typeface="Calibri" panose="020F0502020204030204" pitchFamily="34" charset="0"/>
              </a:rPr>
              <a:t>Results achieved: OPD screening &amp; National testing week &amp; screening for Youth Corp Members</a:t>
            </a:r>
            <a:endParaRPr lang="en-US" sz="1800" dirty="0">
              <a:solidFill>
                <a:srgbClr val="FF0000"/>
              </a:solidFill>
            </a:endParaRPr>
          </a:p>
        </p:txBody>
      </p:sp>
      <p:pic>
        <p:nvPicPr>
          <p:cNvPr id="5" name="Content Placeholder 4">
            <a:extLst>
              <a:ext uri="{FF2B5EF4-FFF2-40B4-BE49-F238E27FC236}">
                <a16:creationId xmlns:a16="http://schemas.microsoft.com/office/drawing/2014/main" id="{4BAA7F20-D9F7-A541-67E7-C49E422CAE56}"/>
              </a:ext>
            </a:extLst>
          </p:cNvPr>
          <p:cNvPicPr>
            <a:picLocks noGrp="1" noChangeAspect="1"/>
          </p:cNvPicPr>
          <p:nvPr>
            <p:ph sz="half" idx="1"/>
          </p:nvPr>
        </p:nvPicPr>
        <p:blipFill>
          <a:blip r:embed="rId2"/>
          <a:stretch>
            <a:fillRect/>
          </a:stretch>
        </p:blipFill>
        <p:spPr>
          <a:xfrm>
            <a:off x="112140" y="1936865"/>
            <a:ext cx="3544779" cy="614363"/>
          </a:xfrm>
          <a:prstGeom prst="rect">
            <a:avLst/>
          </a:prstGeom>
        </p:spPr>
      </p:pic>
      <p:sp>
        <p:nvSpPr>
          <p:cNvPr id="7" name="Title 1">
            <a:extLst>
              <a:ext uri="{FF2B5EF4-FFF2-40B4-BE49-F238E27FC236}">
                <a16:creationId xmlns:a16="http://schemas.microsoft.com/office/drawing/2014/main" id="{33AC55A8-4305-838A-07FF-4BF725FDE189}"/>
              </a:ext>
            </a:extLst>
          </p:cNvPr>
          <p:cNvSpPr txBox="1">
            <a:spLocks/>
          </p:cNvSpPr>
          <p:nvPr/>
        </p:nvSpPr>
        <p:spPr bwMode="auto">
          <a:xfrm>
            <a:off x="112140" y="909202"/>
            <a:ext cx="3643934" cy="334575"/>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lnSpc>
                <a:spcPct val="105000"/>
              </a:lnSpc>
              <a:spcAft>
                <a:spcPts val="0"/>
              </a:spcAft>
            </a:pPr>
            <a:endParaRPr lang="en-US" sz="2100" b="1" dirty="0">
              <a:solidFill>
                <a:schemeClr val="tx1"/>
              </a:solidFill>
              <a:latin typeface="Calibri" panose="020F0502020204030204" pitchFamily="34" charset="0"/>
              <a:ea typeface="Century Gothic"/>
              <a:cs typeface="Calibri" panose="020F0502020204030204" pitchFamily="34" charset="0"/>
            </a:endParaRPr>
          </a:p>
          <a:p>
            <a:pPr algn="l">
              <a:lnSpc>
                <a:spcPct val="105000"/>
              </a:lnSpc>
              <a:spcAft>
                <a:spcPts val="0"/>
              </a:spcAft>
            </a:pPr>
            <a:r>
              <a:rPr lang="en-US" sz="1500" b="1" dirty="0">
                <a:solidFill>
                  <a:schemeClr val="accent1">
                    <a:lumMod val="50000"/>
                  </a:schemeClr>
                </a:solidFill>
                <a:latin typeface="Calibri" panose="020F0502020204030204" pitchFamily="34" charset="0"/>
                <a:ea typeface="Century Gothic"/>
                <a:cs typeface="Calibri" panose="020F0502020204030204" pitchFamily="34" charset="0"/>
              </a:rPr>
              <a:t>National Youth Corp Members  testing week </a:t>
            </a:r>
          </a:p>
          <a:p>
            <a:pPr algn="l">
              <a:lnSpc>
                <a:spcPct val="105000"/>
              </a:lnSpc>
              <a:spcAft>
                <a:spcPts val="0"/>
              </a:spcAft>
            </a:pPr>
            <a:endParaRPr lang="en-US" sz="1800" dirty="0">
              <a:latin typeface="Calibri"/>
              <a:ea typeface="Calibri"/>
              <a:cs typeface="Calibri"/>
            </a:endParaRPr>
          </a:p>
        </p:txBody>
      </p:sp>
      <p:sp>
        <p:nvSpPr>
          <p:cNvPr id="8" name="TextBox 7">
            <a:extLst>
              <a:ext uri="{FF2B5EF4-FFF2-40B4-BE49-F238E27FC236}">
                <a16:creationId xmlns:a16="http://schemas.microsoft.com/office/drawing/2014/main" id="{49A32C77-4328-CFFA-A71F-A2A6FFD5D8C9}"/>
              </a:ext>
            </a:extLst>
          </p:cNvPr>
          <p:cNvSpPr txBox="1"/>
          <p:nvPr/>
        </p:nvSpPr>
        <p:spPr>
          <a:xfrm>
            <a:off x="112140" y="1307760"/>
            <a:ext cx="3544780" cy="5539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NG" sz="1500" dirty="0"/>
              <a:t>Over 80 TB cases diagnosed from an unexpected corp setting </a:t>
            </a:r>
          </a:p>
        </p:txBody>
      </p:sp>
      <p:pic>
        <p:nvPicPr>
          <p:cNvPr id="9" name="Picture 8">
            <a:extLst>
              <a:ext uri="{FF2B5EF4-FFF2-40B4-BE49-F238E27FC236}">
                <a16:creationId xmlns:a16="http://schemas.microsoft.com/office/drawing/2014/main" id="{C7A248A1-C671-35F5-938D-41A7865B5D54}"/>
              </a:ext>
            </a:extLst>
          </p:cNvPr>
          <p:cNvPicPr/>
          <p:nvPr/>
        </p:nvPicPr>
        <p:blipFill rotWithShape="1">
          <a:blip r:embed="rId3"/>
          <a:srcRect l="1736" t="11307" b="19954"/>
          <a:stretch/>
        </p:blipFill>
        <p:spPr bwMode="auto">
          <a:xfrm>
            <a:off x="0" y="4017565"/>
            <a:ext cx="3874628" cy="1146572"/>
          </a:xfrm>
          <a:prstGeom prst="rect">
            <a:avLst/>
          </a:prstGeom>
          <a:noFill/>
        </p:spPr>
      </p:pic>
      <p:pic>
        <p:nvPicPr>
          <p:cNvPr id="10" name="Picture 9">
            <a:extLst>
              <a:ext uri="{FF2B5EF4-FFF2-40B4-BE49-F238E27FC236}">
                <a16:creationId xmlns:a16="http://schemas.microsoft.com/office/drawing/2014/main" id="{D3B2F252-FE76-ECB5-A89B-F2F36CD04CCF}"/>
              </a:ext>
            </a:extLst>
          </p:cNvPr>
          <p:cNvPicPr>
            <a:picLocks noChangeAspect="1"/>
          </p:cNvPicPr>
          <p:nvPr/>
        </p:nvPicPr>
        <p:blipFill rotWithShape="1">
          <a:blip r:embed="rId4">
            <a:extLst>
              <a:ext uri="{28A0092B-C50C-407E-A947-70E740481C1C}">
                <a14:useLocalDpi xmlns:a14="http://schemas.microsoft.com/office/drawing/2010/main" val="0"/>
              </a:ext>
            </a:extLst>
          </a:blip>
          <a:srcRect t="36880" r="-2" b="19731"/>
          <a:stretch/>
        </p:blipFill>
        <p:spPr bwMode="auto">
          <a:xfrm>
            <a:off x="0" y="2606369"/>
            <a:ext cx="3886200" cy="1411197"/>
          </a:xfrm>
          <a:prstGeom prst="rect">
            <a:avLst/>
          </a:prstGeom>
          <a:noFill/>
        </p:spPr>
      </p:pic>
      <p:cxnSp>
        <p:nvCxnSpPr>
          <p:cNvPr id="12" name="Straight Connector 11">
            <a:extLst>
              <a:ext uri="{FF2B5EF4-FFF2-40B4-BE49-F238E27FC236}">
                <a16:creationId xmlns:a16="http://schemas.microsoft.com/office/drawing/2014/main" id="{5D2F2C05-0BF5-55FA-EDE0-40B0413425B2}"/>
              </a:ext>
            </a:extLst>
          </p:cNvPr>
          <p:cNvCxnSpPr>
            <a:cxnSpLocks/>
          </p:cNvCxnSpPr>
          <p:nvPr/>
        </p:nvCxnSpPr>
        <p:spPr>
          <a:xfrm>
            <a:off x="4103915" y="421389"/>
            <a:ext cx="0" cy="47427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B2B97FC-1759-50ED-C857-F9E6221032DD}"/>
              </a:ext>
            </a:extLst>
          </p:cNvPr>
          <p:cNvPicPr>
            <a:picLocks noChangeAspect="1"/>
          </p:cNvPicPr>
          <p:nvPr/>
        </p:nvPicPr>
        <p:blipFill>
          <a:blip r:embed="rId5"/>
          <a:stretch>
            <a:fillRect/>
          </a:stretch>
        </p:blipFill>
        <p:spPr>
          <a:xfrm>
            <a:off x="4234042" y="1307760"/>
            <a:ext cx="4748729" cy="1367621"/>
          </a:xfrm>
          <a:prstGeom prst="rect">
            <a:avLst/>
          </a:prstGeom>
        </p:spPr>
      </p:pic>
      <p:sp>
        <p:nvSpPr>
          <p:cNvPr id="21" name="TextBox 20">
            <a:extLst>
              <a:ext uri="{FF2B5EF4-FFF2-40B4-BE49-F238E27FC236}">
                <a16:creationId xmlns:a16="http://schemas.microsoft.com/office/drawing/2014/main" id="{2758511F-2E32-9A98-DA38-F486556DB0AC}"/>
              </a:ext>
            </a:extLst>
          </p:cNvPr>
          <p:cNvSpPr txBox="1"/>
          <p:nvPr/>
        </p:nvSpPr>
        <p:spPr>
          <a:xfrm>
            <a:off x="4343524" y="498950"/>
            <a:ext cx="4529763" cy="592535"/>
          </a:xfrm>
          <a:prstGeom prst="rect">
            <a:avLst/>
          </a:prstGeom>
          <a:noFill/>
        </p:spPr>
        <p:txBody>
          <a:bodyPr wrap="square">
            <a:spAutoFit/>
          </a:bodyPr>
          <a:lstStyle/>
          <a:p>
            <a:pPr marL="85725">
              <a:lnSpc>
                <a:spcPct val="125000"/>
              </a:lnSpc>
              <a:buClr>
                <a:srgbClr val="4F81BD"/>
              </a:buClr>
            </a:pPr>
            <a:r>
              <a:rPr lang="en-US" sz="1350" b="1" kern="0" dirty="0">
                <a:solidFill>
                  <a:srgbClr val="0093D5"/>
                </a:solidFill>
                <a:latin typeface="Calibri" panose="020F0502020204030204" pitchFamily="34" charset="0"/>
                <a:ea typeface="SimSun"/>
                <a:cs typeface="Calibri" panose="020F0502020204030204" pitchFamily="34" charset="0"/>
              </a:rPr>
              <a:t>More than </a:t>
            </a:r>
            <a:r>
              <a:rPr lang="en-US" sz="1350" b="1" kern="0" dirty="0">
                <a:solidFill>
                  <a:srgbClr val="FF0000"/>
                </a:solidFill>
                <a:latin typeface="Calibri" panose="020F0502020204030204" pitchFamily="34" charset="0"/>
                <a:ea typeface="SimSun"/>
                <a:cs typeface="Calibri" panose="020F0502020204030204" pitchFamily="34" charset="0"/>
              </a:rPr>
              <a:t>20,000</a:t>
            </a:r>
            <a:r>
              <a:rPr lang="en-US" sz="1350" b="1" kern="0" dirty="0">
                <a:solidFill>
                  <a:srgbClr val="0093D5"/>
                </a:solidFill>
                <a:latin typeface="Calibri" panose="020F0502020204030204" pitchFamily="34" charset="0"/>
                <a:ea typeface="SimSun"/>
                <a:cs typeface="Calibri" panose="020F0502020204030204" pitchFamily="34" charset="0"/>
              </a:rPr>
              <a:t> TB cases would have been missed if OPD screening was not instituted in high burden facilities.</a:t>
            </a:r>
          </a:p>
        </p:txBody>
      </p:sp>
      <p:pic>
        <p:nvPicPr>
          <p:cNvPr id="22" name="Content Placeholder 18" descr="C:\Users\okoroc\OneDrive - World Health Organization\Downloads\20211117_110808.jpg">
            <a:extLst>
              <a:ext uri="{FF2B5EF4-FFF2-40B4-BE49-F238E27FC236}">
                <a16:creationId xmlns:a16="http://schemas.microsoft.com/office/drawing/2014/main" id="{9FB034DB-AE0C-F074-922F-F7405C5F037D}"/>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bwMode="auto">
          <a:xfrm>
            <a:off x="4572000" y="2971656"/>
            <a:ext cx="4236242" cy="2131208"/>
          </a:xfrm>
          <a:prstGeom prst="rect">
            <a:avLst/>
          </a:prstGeom>
          <a:noFill/>
          <a:ln>
            <a:noFill/>
          </a:ln>
        </p:spPr>
      </p:pic>
      <p:sp>
        <p:nvSpPr>
          <p:cNvPr id="3" name="TextBox 2">
            <a:extLst>
              <a:ext uri="{FF2B5EF4-FFF2-40B4-BE49-F238E27FC236}">
                <a16:creationId xmlns:a16="http://schemas.microsoft.com/office/drawing/2014/main" id="{8000BB51-8B3A-05A7-80BA-2F97AAA3A767}"/>
              </a:ext>
            </a:extLst>
          </p:cNvPr>
          <p:cNvSpPr txBox="1"/>
          <p:nvPr/>
        </p:nvSpPr>
        <p:spPr>
          <a:xfrm rot="19276488">
            <a:off x="3824428" y="1420705"/>
            <a:ext cx="1943032" cy="461665"/>
          </a:xfrm>
          <a:prstGeom prst="rect">
            <a:avLst/>
          </a:prstGeom>
          <a:noFill/>
        </p:spPr>
        <p:txBody>
          <a:bodyPr wrap="none" rtlCol="0">
            <a:spAutoFit/>
          </a:bodyPr>
          <a:lstStyle/>
          <a:p>
            <a:r>
              <a:rPr lang="en-NG" sz="2400" b="1" dirty="0">
                <a:solidFill>
                  <a:srgbClr val="FF0000"/>
                </a:solidFill>
              </a:rPr>
              <a:t>FEATURED</a:t>
            </a:r>
            <a:r>
              <a:rPr lang="en-NG" sz="1350" dirty="0">
                <a:solidFill>
                  <a:srgbClr val="FF0000"/>
                </a:solidFill>
              </a:rPr>
              <a:t> </a:t>
            </a:r>
          </a:p>
        </p:txBody>
      </p:sp>
    </p:spTree>
    <p:extLst>
      <p:ext uri="{BB962C8B-B14F-4D97-AF65-F5344CB8AC3E}">
        <p14:creationId xmlns:p14="http://schemas.microsoft.com/office/powerpoint/2010/main" val="413439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men in purple shirts standing in front of a white truck&#10;&#10;Description automatically generated with medium confidence">
            <a:extLst>
              <a:ext uri="{FF2B5EF4-FFF2-40B4-BE49-F238E27FC236}">
                <a16:creationId xmlns:a16="http://schemas.microsoft.com/office/drawing/2014/main" id="{9B4CD34A-A46E-FB4A-AA5B-769A9B570F8F}"/>
              </a:ext>
            </a:extLst>
          </p:cNvPr>
          <p:cNvPicPr>
            <a:picLocks noChangeAspect="1"/>
          </p:cNvPicPr>
          <p:nvPr/>
        </p:nvPicPr>
        <p:blipFill>
          <a:blip r:embed="rId2"/>
          <a:stretch>
            <a:fillRect/>
          </a:stretch>
        </p:blipFill>
        <p:spPr>
          <a:xfrm>
            <a:off x="1635946" y="3957395"/>
            <a:ext cx="1823150" cy="1111246"/>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8B13F3F5-83F5-B140-8798-28C96111FF5A}"/>
              </a:ext>
            </a:extLst>
          </p:cNvPr>
          <p:cNvPicPr>
            <a:picLocks noChangeAspect="1"/>
          </p:cNvPicPr>
          <p:nvPr/>
        </p:nvPicPr>
        <p:blipFill>
          <a:blip r:embed="rId3"/>
          <a:stretch>
            <a:fillRect/>
          </a:stretch>
        </p:blipFill>
        <p:spPr>
          <a:xfrm>
            <a:off x="7688069" y="4000001"/>
            <a:ext cx="1455931" cy="1117694"/>
          </a:xfrm>
          <a:prstGeom prst="rect">
            <a:avLst/>
          </a:prstGeom>
        </p:spPr>
        <p:style>
          <a:lnRef idx="2">
            <a:schemeClr val="dk1"/>
          </a:lnRef>
          <a:fillRef idx="1">
            <a:schemeClr val="lt1"/>
          </a:fillRef>
          <a:effectRef idx="0">
            <a:schemeClr val="dk1"/>
          </a:effectRef>
          <a:fontRef idx="minor">
            <a:schemeClr val="dk1"/>
          </a:fontRef>
        </p:style>
      </p:pic>
      <p:pic>
        <p:nvPicPr>
          <p:cNvPr id="10" name="Picture 9" descr="A picture containing text&#10;&#10;Description automatically generated">
            <a:extLst>
              <a:ext uri="{FF2B5EF4-FFF2-40B4-BE49-F238E27FC236}">
                <a16:creationId xmlns:a16="http://schemas.microsoft.com/office/drawing/2014/main" id="{546E553F-7783-E34C-8D03-D6CE8EEC949D}"/>
              </a:ext>
            </a:extLst>
          </p:cNvPr>
          <p:cNvPicPr>
            <a:picLocks noChangeAspect="1"/>
          </p:cNvPicPr>
          <p:nvPr/>
        </p:nvPicPr>
        <p:blipFill>
          <a:blip r:embed="rId4"/>
          <a:stretch>
            <a:fillRect/>
          </a:stretch>
        </p:blipFill>
        <p:spPr>
          <a:xfrm>
            <a:off x="55278" y="44166"/>
            <a:ext cx="1580668" cy="1117693"/>
          </a:xfrm>
          <a:prstGeom prst="rect">
            <a:avLst/>
          </a:prstGeom>
        </p:spPr>
      </p:pic>
      <p:sp>
        <p:nvSpPr>
          <p:cNvPr id="2" name="Title 1">
            <a:extLst>
              <a:ext uri="{FF2B5EF4-FFF2-40B4-BE49-F238E27FC236}">
                <a16:creationId xmlns:a16="http://schemas.microsoft.com/office/drawing/2014/main" id="{9E3952AF-A1C7-0A49-8C0B-5C929579A970}"/>
              </a:ext>
            </a:extLst>
          </p:cNvPr>
          <p:cNvSpPr>
            <a:spLocks noGrp="1"/>
          </p:cNvSpPr>
          <p:nvPr>
            <p:ph type="title"/>
          </p:nvPr>
        </p:nvSpPr>
        <p:spPr>
          <a:xfrm>
            <a:off x="3562669" y="-89388"/>
            <a:ext cx="7225561" cy="692400"/>
          </a:xfrm>
        </p:spPr>
        <p:txBody>
          <a:bodyPr vert="horz" lIns="68580" tIns="34290" rIns="68580" bIns="34290" rtlCol="0" anchor="ctr" anchorCtr="0">
            <a:normAutofit/>
          </a:bodyPr>
          <a:lstStyle/>
          <a:p>
            <a:r>
              <a:rPr lang="en-US" dirty="0">
                <a:solidFill>
                  <a:schemeClr val="tx2">
                    <a:lumMod val="75000"/>
                  </a:schemeClr>
                </a:solidFill>
                <a:latin typeface="Britannic Bold" panose="020B0903060703020204" pitchFamily="34" charset="77"/>
              </a:rPr>
              <a:t>Innovations</a:t>
            </a:r>
            <a:endParaRPr lang="en-US" dirty="0">
              <a:solidFill>
                <a:schemeClr val="tx2">
                  <a:lumMod val="75000"/>
                </a:schemeClr>
              </a:solidFill>
            </a:endParaRPr>
          </a:p>
        </p:txBody>
      </p:sp>
      <p:pic>
        <p:nvPicPr>
          <p:cNvPr id="15" name="Picture 14" descr="A picture containing text, indoor, kitchen, appliance&#10;&#10;Description automatically generated">
            <a:extLst>
              <a:ext uri="{FF2B5EF4-FFF2-40B4-BE49-F238E27FC236}">
                <a16:creationId xmlns:a16="http://schemas.microsoft.com/office/drawing/2014/main" id="{0A276920-E73B-3C4E-BA53-C950CA21132A}"/>
              </a:ext>
            </a:extLst>
          </p:cNvPr>
          <p:cNvPicPr>
            <a:picLocks noChangeAspect="1"/>
          </p:cNvPicPr>
          <p:nvPr/>
        </p:nvPicPr>
        <p:blipFill>
          <a:blip r:embed="rId5"/>
          <a:stretch>
            <a:fillRect/>
          </a:stretch>
        </p:blipFill>
        <p:spPr>
          <a:xfrm>
            <a:off x="3601615" y="3957396"/>
            <a:ext cx="1724723" cy="1111246"/>
          </a:xfrm>
          <a:prstGeom prst="rect">
            <a:avLst/>
          </a:prstGeom>
        </p:spPr>
        <p:style>
          <a:lnRef idx="2">
            <a:schemeClr val="dk1"/>
          </a:lnRef>
          <a:fillRef idx="1">
            <a:schemeClr val="lt1"/>
          </a:fillRef>
          <a:effectRef idx="0">
            <a:schemeClr val="dk1"/>
          </a:effectRef>
          <a:fontRef idx="minor">
            <a:schemeClr val="dk1"/>
          </a:fontRef>
        </p:style>
      </p:pic>
      <p:pic>
        <p:nvPicPr>
          <p:cNvPr id="23" name="Picture 22">
            <a:extLst>
              <a:ext uri="{FF2B5EF4-FFF2-40B4-BE49-F238E27FC236}">
                <a16:creationId xmlns:a16="http://schemas.microsoft.com/office/drawing/2014/main" id="{121F5152-9850-C846-89C2-99541ED565F7}"/>
              </a:ext>
            </a:extLst>
          </p:cNvPr>
          <p:cNvPicPr>
            <a:picLocks noChangeAspect="1"/>
          </p:cNvPicPr>
          <p:nvPr/>
        </p:nvPicPr>
        <p:blipFill>
          <a:blip r:embed="rId6"/>
          <a:stretch>
            <a:fillRect/>
          </a:stretch>
        </p:blipFill>
        <p:spPr>
          <a:xfrm>
            <a:off x="-1496" y="1199570"/>
            <a:ext cx="1637442" cy="937283"/>
          </a:xfrm>
          <a:prstGeom prst="rect">
            <a:avLst/>
          </a:prstGeom>
        </p:spPr>
      </p:pic>
      <p:pic>
        <p:nvPicPr>
          <p:cNvPr id="3" name="Picture 2">
            <a:extLst>
              <a:ext uri="{FF2B5EF4-FFF2-40B4-BE49-F238E27FC236}">
                <a16:creationId xmlns:a16="http://schemas.microsoft.com/office/drawing/2014/main" id="{8779A3A1-56DD-E27A-F6FF-339EB07B7B52}"/>
              </a:ext>
            </a:extLst>
          </p:cNvPr>
          <p:cNvPicPr>
            <a:picLocks noChangeAspect="1"/>
          </p:cNvPicPr>
          <p:nvPr/>
        </p:nvPicPr>
        <p:blipFill>
          <a:blip r:embed="rId7"/>
          <a:stretch>
            <a:fillRect/>
          </a:stretch>
        </p:blipFill>
        <p:spPr>
          <a:xfrm>
            <a:off x="85564" y="3487283"/>
            <a:ext cx="1278025" cy="15990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4" name="Object 3">
            <a:extLst>
              <a:ext uri="{FF2B5EF4-FFF2-40B4-BE49-F238E27FC236}">
                <a16:creationId xmlns:a16="http://schemas.microsoft.com/office/drawing/2014/main" id="{40D7EC83-57F2-0F78-8076-DD6802DECAE4}"/>
              </a:ext>
            </a:extLst>
          </p:cNvPr>
          <p:cNvGraphicFramePr>
            <a:graphicFrameLocks noChangeAspect="1"/>
          </p:cNvGraphicFramePr>
          <p:nvPr>
            <p:extLst>
              <p:ext uri="{D42A27DB-BD31-4B8C-83A1-F6EECF244321}">
                <p14:modId xmlns:p14="http://schemas.microsoft.com/office/powerpoint/2010/main" val="3399928412"/>
              </p:ext>
            </p:extLst>
          </p:nvPr>
        </p:nvGraphicFramePr>
        <p:xfrm>
          <a:off x="5380852" y="3960239"/>
          <a:ext cx="2771080" cy="1409008"/>
        </p:xfrm>
        <a:graphic>
          <a:graphicData uri="http://schemas.openxmlformats.org/presentationml/2006/ole">
            <mc:AlternateContent xmlns:mc="http://schemas.openxmlformats.org/markup-compatibility/2006">
              <mc:Choice xmlns:v="urn:schemas-microsoft-com:vml" Requires="v">
                <p:oleObj r:id="rId8" imgW="6794500" imgH="4813300" progId="AcroExch.Document.DC">
                  <p:embed/>
                </p:oleObj>
              </mc:Choice>
              <mc:Fallback>
                <p:oleObj r:id="rId8" imgW="6794500" imgH="4813300" progId="AcroExch.Document.DC">
                  <p:embed/>
                  <p:pic>
                    <p:nvPicPr>
                      <p:cNvPr id="4" name="Object 3">
                        <a:extLst>
                          <a:ext uri="{FF2B5EF4-FFF2-40B4-BE49-F238E27FC236}">
                            <a16:creationId xmlns:a16="http://schemas.microsoft.com/office/drawing/2014/main" id="{40D7EC83-57F2-0F78-8076-DD6802DECA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0852" y="3960239"/>
                        <a:ext cx="2771080" cy="1409008"/>
                      </a:xfrm>
                      <a:prstGeom prst="rect">
                        <a:avLst/>
                      </a:prstGeom>
                      <a:noFill/>
                    </p:spPr>
                  </p:pic>
                </p:oleObj>
              </mc:Fallback>
            </mc:AlternateContent>
          </a:graphicData>
        </a:graphic>
      </p:graphicFrame>
      <p:pic>
        <p:nvPicPr>
          <p:cNvPr id="5" name="Picture 4" descr="Map&#10;&#10;Description automatically generated">
            <a:extLst>
              <a:ext uri="{FF2B5EF4-FFF2-40B4-BE49-F238E27FC236}">
                <a16:creationId xmlns:a16="http://schemas.microsoft.com/office/drawing/2014/main" id="{2B287C81-E801-0552-7104-BB55ABB3875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42593" y="2611645"/>
            <a:ext cx="2101408" cy="1388357"/>
          </a:xfrm>
          <a:prstGeom prst="rect">
            <a:avLst/>
          </a:prstGeom>
          <a:noFill/>
          <a:ln>
            <a:solidFill>
              <a:srgbClr val="4472C4"/>
            </a:solidFill>
          </a:ln>
        </p:spPr>
      </p:pic>
      <p:pic>
        <p:nvPicPr>
          <p:cNvPr id="6" name="Content Placeholder 3">
            <a:extLst>
              <a:ext uri="{FF2B5EF4-FFF2-40B4-BE49-F238E27FC236}">
                <a16:creationId xmlns:a16="http://schemas.microsoft.com/office/drawing/2014/main" id="{A22C21C9-D8EF-9B27-8975-0DC44F865584}"/>
              </a:ext>
            </a:extLst>
          </p:cNvPr>
          <p:cNvPicPr>
            <a:picLocks noChangeAspect="1"/>
          </p:cNvPicPr>
          <p:nvPr/>
        </p:nvPicPr>
        <p:blipFill rotWithShape="1">
          <a:blip r:embed="rId11"/>
          <a:srcRect l="-3291" t="-41283" r="-19203" b="3724"/>
          <a:stretch/>
        </p:blipFill>
        <p:spPr>
          <a:xfrm>
            <a:off x="-33091" y="1668212"/>
            <a:ext cx="1958144" cy="1692626"/>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pic>
        <p:nvPicPr>
          <p:cNvPr id="9" name="Content Placeholder 4" descr="Graphical user interface&#10;&#10;Description automatically generated">
            <a:extLst>
              <a:ext uri="{FF2B5EF4-FFF2-40B4-BE49-F238E27FC236}">
                <a16:creationId xmlns:a16="http://schemas.microsoft.com/office/drawing/2014/main" id="{4A152EC7-8790-C5DC-F0A7-949B5A384E3F}"/>
              </a:ext>
            </a:extLst>
          </p:cNvPr>
          <p:cNvPicPr>
            <a:picLocks noChangeAspect="1"/>
          </p:cNvPicPr>
          <p:nvPr/>
        </p:nvPicPr>
        <p:blipFill rotWithShape="1">
          <a:blip r:embed="rId12"/>
          <a:srcRect l="5559" t="44652" r="22777"/>
          <a:stretch/>
        </p:blipFill>
        <p:spPr>
          <a:xfrm>
            <a:off x="7016817" y="1249227"/>
            <a:ext cx="2186177" cy="1388356"/>
          </a:xfrm>
          <a:prstGeom prst="rect">
            <a:avLst/>
          </a:prstGeom>
        </p:spPr>
      </p:pic>
      <p:sp>
        <p:nvSpPr>
          <p:cNvPr id="14" name="Rectangle 13">
            <a:extLst>
              <a:ext uri="{FF2B5EF4-FFF2-40B4-BE49-F238E27FC236}">
                <a16:creationId xmlns:a16="http://schemas.microsoft.com/office/drawing/2014/main" id="{53C0D6DA-EE02-D04F-92A5-81110CEB2B77}"/>
              </a:ext>
            </a:extLst>
          </p:cNvPr>
          <p:cNvSpPr/>
          <p:nvPr/>
        </p:nvSpPr>
        <p:spPr>
          <a:xfrm>
            <a:off x="3601615" y="3489896"/>
            <a:ext cx="2101408" cy="369332"/>
          </a:xfrm>
          <a:prstGeom prst="rect">
            <a:avLst/>
          </a:prstGeom>
        </p:spPr>
        <p:txBody>
          <a:bodyPr wrap="none">
            <a:spAutoFit/>
          </a:bodyPr>
          <a:lstStyle/>
          <a:p>
            <a:pPr algn="ctr"/>
            <a:r>
              <a:rPr lang="en-GB" dirty="0">
                <a:solidFill>
                  <a:schemeClr val="accent6">
                    <a:lumMod val="75000"/>
                  </a:schemeClr>
                </a:solidFill>
                <a:hlinkClick r:id="rId13">
                  <a:extLst>
                    <a:ext uri="{A12FA001-AC4F-418D-AE19-62706E023703}">
                      <ahyp:hlinkClr xmlns:ahyp="http://schemas.microsoft.com/office/drawing/2018/hyperlinkcolor" val="tx"/>
                    </a:ext>
                  </a:extLst>
                </a:hlinkClick>
              </a:rPr>
              <a:t>https://ntblcp.org.ng/</a:t>
            </a:r>
            <a:endParaRPr lang="en-GB" dirty="0">
              <a:solidFill>
                <a:schemeClr val="accent6">
                  <a:lumMod val="75000"/>
                </a:schemeClr>
              </a:solidFill>
            </a:endParaRPr>
          </a:p>
        </p:txBody>
      </p:sp>
      <p:pic>
        <p:nvPicPr>
          <p:cNvPr id="21" name="Content Placeholder 20">
            <a:extLst>
              <a:ext uri="{FF2B5EF4-FFF2-40B4-BE49-F238E27FC236}">
                <a16:creationId xmlns:a16="http://schemas.microsoft.com/office/drawing/2014/main" id="{3F3233EB-DBCD-BD4D-9EB8-0383C0C29770}"/>
              </a:ext>
            </a:extLst>
          </p:cNvPr>
          <p:cNvPicPr>
            <a:picLocks noGrp="1" noChangeAspect="1"/>
          </p:cNvPicPr>
          <p:nvPr>
            <p:ph idx="1"/>
          </p:nvPr>
        </p:nvPicPr>
        <p:blipFill rotWithShape="1">
          <a:blip r:embed="rId14"/>
          <a:srcRect l="3203" t="20100" r="6144"/>
          <a:stretch/>
        </p:blipFill>
        <p:spPr>
          <a:xfrm>
            <a:off x="1925053" y="571584"/>
            <a:ext cx="4994766" cy="2926807"/>
          </a:xfrm>
        </p:spPr>
        <p:style>
          <a:lnRef idx="2">
            <a:schemeClr val="accent3"/>
          </a:lnRef>
          <a:fillRef idx="1">
            <a:schemeClr val="lt1"/>
          </a:fillRef>
          <a:effectRef idx="0">
            <a:schemeClr val="accent3"/>
          </a:effectRef>
          <a:fontRef idx="minor">
            <a:schemeClr val="dk1"/>
          </a:fontRef>
        </p:style>
      </p:pic>
      <p:pic>
        <p:nvPicPr>
          <p:cNvPr id="16" name="Picture 15">
            <a:extLst>
              <a:ext uri="{FF2B5EF4-FFF2-40B4-BE49-F238E27FC236}">
                <a16:creationId xmlns:a16="http://schemas.microsoft.com/office/drawing/2014/main" id="{BDA59F92-3DF0-0C4C-96FE-3F73CF99E2BE}"/>
              </a:ext>
            </a:extLst>
          </p:cNvPr>
          <p:cNvPicPr>
            <a:picLocks noChangeAspect="1"/>
          </p:cNvPicPr>
          <p:nvPr/>
        </p:nvPicPr>
        <p:blipFill rotWithShape="1">
          <a:blip r:embed="rId15">
            <a:extLst>
              <a:ext uri="{28A0092B-C50C-407E-A947-70E740481C1C}">
                <a14:useLocalDpi xmlns:a14="http://schemas.microsoft.com/office/drawing/2010/main" val="0"/>
              </a:ext>
            </a:extLst>
          </a:blip>
          <a:srcRect t="21690"/>
          <a:stretch/>
        </p:blipFill>
        <p:spPr bwMode="auto">
          <a:xfrm>
            <a:off x="7084194" y="109736"/>
            <a:ext cx="1986615" cy="112474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DA52D96-F078-3648-BB4E-BC9B73645D32}"/>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110545" y="3360838"/>
            <a:ext cx="1428403" cy="175685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48973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9424-C4F7-5A41-ADE1-F6606C4680B7}"/>
              </a:ext>
            </a:extLst>
          </p:cNvPr>
          <p:cNvSpPr>
            <a:spLocks noGrp="1"/>
          </p:cNvSpPr>
          <p:nvPr>
            <p:ph type="title"/>
          </p:nvPr>
        </p:nvSpPr>
        <p:spPr>
          <a:xfrm>
            <a:off x="593124" y="691654"/>
            <a:ext cx="7957752" cy="70659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b="1" dirty="0">
                <a:solidFill>
                  <a:schemeClr val="tx2">
                    <a:lumMod val="75000"/>
                  </a:schemeClr>
                </a:solidFill>
              </a:rPr>
              <a:t>Looking closer:</a:t>
            </a:r>
            <a:br>
              <a:rPr lang="en-US" b="1" dirty="0">
                <a:solidFill>
                  <a:schemeClr val="tx2">
                    <a:lumMod val="75000"/>
                  </a:schemeClr>
                </a:solidFill>
              </a:rPr>
            </a:br>
            <a:r>
              <a:rPr lang="en-NG" b="1">
                <a:solidFill>
                  <a:schemeClr val="accent1">
                    <a:lumMod val="75000"/>
                  </a:schemeClr>
                </a:solidFill>
              </a:rPr>
              <a:t>TB </a:t>
            </a:r>
            <a:r>
              <a:rPr lang="en-NG" b="1" dirty="0">
                <a:solidFill>
                  <a:schemeClr val="accent1">
                    <a:lumMod val="75000"/>
                  </a:schemeClr>
                </a:solidFill>
              </a:rPr>
              <a:t>burden and case finding: </a:t>
            </a:r>
            <a:r>
              <a:rPr lang="en-NG" sz="2025">
                <a:solidFill>
                  <a:schemeClr val="accent1">
                    <a:lumMod val="75000"/>
                  </a:schemeClr>
                </a:solidFill>
              </a:rPr>
              <a:t>Gap reduction</a:t>
            </a:r>
            <a:r>
              <a:rPr lang="en-US" sz="2025" dirty="0">
                <a:solidFill>
                  <a:schemeClr val="accent1">
                    <a:lumMod val="75000"/>
                  </a:schemeClr>
                </a:solidFill>
              </a:rPr>
              <a:t> </a:t>
            </a:r>
            <a:endParaRPr lang="en-NG" sz="2025" dirty="0">
              <a:solidFill>
                <a:schemeClr val="accent2">
                  <a:lumMod val="75000"/>
                </a:schemeClr>
              </a:solidFill>
            </a:endParaRPr>
          </a:p>
        </p:txBody>
      </p:sp>
      <p:pic>
        <p:nvPicPr>
          <p:cNvPr id="7" name="Content Placeholder 6">
            <a:extLst>
              <a:ext uri="{FF2B5EF4-FFF2-40B4-BE49-F238E27FC236}">
                <a16:creationId xmlns:a16="http://schemas.microsoft.com/office/drawing/2014/main" id="{4EFCD855-0065-5F52-9371-3A855F7364AF}"/>
              </a:ext>
            </a:extLst>
          </p:cNvPr>
          <p:cNvPicPr>
            <a:picLocks noGrp="1" noChangeAspect="1"/>
          </p:cNvPicPr>
          <p:nvPr>
            <p:ph idx="1"/>
          </p:nvPr>
        </p:nvPicPr>
        <p:blipFill>
          <a:blip r:embed="rId2"/>
          <a:stretch>
            <a:fillRect/>
          </a:stretch>
        </p:blipFill>
        <p:spPr>
          <a:xfrm>
            <a:off x="140130" y="1635862"/>
            <a:ext cx="5148562" cy="3262312"/>
          </a:xfrm>
          <a:prstGeom prst="rect">
            <a:avLst/>
          </a:prstGeom>
        </p:spPr>
      </p:pic>
      <p:graphicFrame>
        <p:nvGraphicFramePr>
          <p:cNvPr id="4" name="Content Placeholder 7">
            <a:extLst>
              <a:ext uri="{FF2B5EF4-FFF2-40B4-BE49-F238E27FC236}">
                <a16:creationId xmlns:a16="http://schemas.microsoft.com/office/drawing/2014/main" id="{E9B3D352-5364-8045-8B0B-E358B8079F2A}"/>
              </a:ext>
            </a:extLst>
          </p:cNvPr>
          <p:cNvGraphicFramePr>
            <a:graphicFrameLocks/>
          </p:cNvGraphicFramePr>
          <p:nvPr>
            <p:extLst>
              <p:ext uri="{D42A27DB-BD31-4B8C-83A1-F6EECF244321}">
                <p14:modId xmlns:p14="http://schemas.microsoft.com/office/powerpoint/2010/main" val="915162350"/>
              </p:ext>
            </p:extLst>
          </p:nvPr>
        </p:nvGraphicFramePr>
        <p:xfrm>
          <a:off x="5511113" y="1693866"/>
          <a:ext cx="3492757" cy="320430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3">
            <a:extLst>
              <a:ext uri="{FF2B5EF4-FFF2-40B4-BE49-F238E27FC236}">
                <a16:creationId xmlns:a16="http://schemas.microsoft.com/office/drawing/2014/main" id="{9BECA91F-8563-7D44-AB11-84CEC86A8DE8}"/>
              </a:ext>
            </a:extLst>
          </p:cNvPr>
          <p:cNvSpPr txBox="1">
            <a:spLocks/>
          </p:cNvSpPr>
          <p:nvPr/>
        </p:nvSpPr>
        <p:spPr>
          <a:xfrm>
            <a:off x="593124" y="124041"/>
            <a:ext cx="8686800" cy="461665"/>
          </a:xfrm>
          <a:prstGeom prst="rect">
            <a:avLst/>
          </a:prstGeom>
        </p:spPr>
        <p:txBody>
          <a:bodyPr vert="horz" lIns="91440" tIns="45720" rIns="91440" bIns="45720" rtlCol="0" anchor="b" anchorCtr="0">
            <a:spAutoFit/>
          </a:bodyPr>
          <a:lst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a:lstStyle>
          <a:p>
            <a:r>
              <a:rPr lang="en-US" b="1" dirty="0">
                <a:solidFill>
                  <a:schemeClr val="tx2">
                    <a:lumMod val="75000"/>
                  </a:schemeClr>
                </a:solidFill>
              </a:rPr>
              <a:t>Improvement and recent changes in M&amp;E data system </a:t>
            </a:r>
          </a:p>
        </p:txBody>
      </p:sp>
    </p:spTree>
    <p:extLst>
      <p:ext uri="{BB962C8B-B14F-4D97-AF65-F5344CB8AC3E}">
        <p14:creationId xmlns:p14="http://schemas.microsoft.com/office/powerpoint/2010/main" val="1952552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58C97-A80E-B12A-BFE9-CC29BAC464EB}"/>
              </a:ext>
            </a:extLst>
          </p:cNvPr>
          <p:cNvSpPr>
            <a:spLocks noGrp="1"/>
          </p:cNvSpPr>
          <p:nvPr>
            <p:ph type="title"/>
          </p:nvPr>
        </p:nvSpPr>
        <p:spPr>
          <a:xfrm>
            <a:off x="791666" y="126178"/>
            <a:ext cx="7416372" cy="675098"/>
          </a:xfrm>
        </p:spPr>
        <p:txBody>
          <a:bodyPr anchor="t">
            <a:normAutofit/>
          </a:bodyPr>
          <a:lstStyle/>
          <a:p>
            <a:r>
              <a:rPr lang="en-US" sz="2325" b="1" dirty="0">
                <a:solidFill>
                  <a:schemeClr val="accent6">
                    <a:lumMod val="50000"/>
                  </a:schemeClr>
                </a:solidFill>
                <a:latin typeface="Roboto" panose="02000000000000000000" pitchFamily="2" charset="0"/>
              </a:rPr>
              <a:t>TB Incidence, Notified cases by age group and sex</a:t>
            </a:r>
          </a:p>
        </p:txBody>
      </p:sp>
      <p:pic>
        <p:nvPicPr>
          <p:cNvPr id="5" name="Picture 4">
            <a:extLst>
              <a:ext uri="{FF2B5EF4-FFF2-40B4-BE49-F238E27FC236}">
                <a16:creationId xmlns:a16="http://schemas.microsoft.com/office/drawing/2014/main" id="{8F05F464-C813-0807-768D-26A9A13E05A6}"/>
              </a:ext>
            </a:extLst>
          </p:cNvPr>
          <p:cNvPicPr>
            <a:picLocks noChangeAspect="1"/>
          </p:cNvPicPr>
          <p:nvPr/>
        </p:nvPicPr>
        <p:blipFill rotWithShape="1">
          <a:blip r:embed="rId2"/>
          <a:srcRect l="39107" t="29206" r="27678" b="30159"/>
          <a:stretch/>
        </p:blipFill>
        <p:spPr>
          <a:xfrm>
            <a:off x="99952" y="665262"/>
            <a:ext cx="2462348" cy="1694519"/>
          </a:xfrm>
          <a:prstGeom prst="rect">
            <a:avLst/>
          </a:prstGeom>
        </p:spPr>
        <p:style>
          <a:lnRef idx="2">
            <a:schemeClr val="accent5"/>
          </a:lnRef>
          <a:fillRef idx="1">
            <a:schemeClr val="lt1"/>
          </a:fillRef>
          <a:effectRef idx="0">
            <a:schemeClr val="accent5"/>
          </a:effectRef>
          <a:fontRef idx="minor">
            <a:schemeClr val="dk1"/>
          </a:fontRef>
        </p:style>
      </p:pic>
      <p:sp>
        <p:nvSpPr>
          <p:cNvPr id="6" name="Title 1">
            <a:extLst>
              <a:ext uri="{FF2B5EF4-FFF2-40B4-BE49-F238E27FC236}">
                <a16:creationId xmlns:a16="http://schemas.microsoft.com/office/drawing/2014/main" id="{C083950A-1B1A-84FB-AFB4-4EE3672B9FF7}"/>
              </a:ext>
            </a:extLst>
          </p:cNvPr>
          <p:cNvSpPr txBox="1">
            <a:spLocks/>
          </p:cNvSpPr>
          <p:nvPr/>
        </p:nvSpPr>
        <p:spPr>
          <a:xfrm>
            <a:off x="867638" y="2442602"/>
            <a:ext cx="628952" cy="15162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66344">
              <a:spcAft>
                <a:spcPts val="450"/>
              </a:spcAft>
            </a:pPr>
            <a:r>
              <a:rPr lang="en-US" sz="1200" b="1" dirty="0">
                <a:solidFill>
                  <a:srgbClr val="FF0000"/>
                </a:solidFill>
                <a:latin typeface="Arial" panose="020B0604020202020204" pitchFamily="34" charset="0"/>
                <a:cs typeface="Arial" panose="020B0604020202020204" pitchFamily="34" charset="0"/>
              </a:rPr>
              <a:t>2017</a:t>
            </a:r>
          </a:p>
        </p:txBody>
      </p:sp>
      <p:pic>
        <p:nvPicPr>
          <p:cNvPr id="9" name="Picture 8">
            <a:extLst>
              <a:ext uri="{FF2B5EF4-FFF2-40B4-BE49-F238E27FC236}">
                <a16:creationId xmlns:a16="http://schemas.microsoft.com/office/drawing/2014/main" id="{2A3AD508-8B66-9CBB-8128-A29EB264AF82}"/>
              </a:ext>
            </a:extLst>
          </p:cNvPr>
          <p:cNvPicPr>
            <a:picLocks noChangeAspect="1"/>
          </p:cNvPicPr>
          <p:nvPr/>
        </p:nvPicPr>
        <p:blipFill rotWithShape="1">
          <a:blip r:embed="rId3"/>
          <a:srcRect l="38571" t="45079" r="27232" b="12064"/>
          <a:stretch/>
        </p:blipFill>
        <p:spPr>
          <a:xfrm>
            <a:off x="3298000" y="665262"/>
            <a:ext cx="2403704" cy="1694519"/>
          </a:xfrm>
          <a:prstGeom prst="rect">
            <a:avLst/>
          </a:prstGeom>
        </p:spPr>
        <p:style>
          <a:lnRef idx="2">
            <a:schemeClr val="accent5"/>
          </a:lnRef>
          <a:fillRef idx="1">
            <a:schemeClr val="lt1"/>
          </a:fillRef>
          <a:effectRef idx="0">
            <a:schemeClr val="accent5"/>
          </a:effectRef>
          <a:fontRef idx="minor">
            <a:schemeClr val="dk1"/>
          </a:fontRef>
        </p:style>
      </p:pic>
      <p:pic>
        <p:nvPicPr>
          <p:cNvPr id="12" name="Picture 11">
            <a:extLst>
              <a:ext uri="{FF2B5EF4-FFF2-40B4-BE49-F238E27FC236}">
                <a16:creationId xmlns:a16="http://schemas.microsoft.com/office/drawing/2014/main" id="{C74F9B77-3329-C411-F8BC-65C33E4E9FA7}"/>
              </a:ext>
            </a:extLst>
          </p:cNvPr>
          <p:cNvPicPr>
            <a:picLocks noChangeAspect="1"/>
          </p:cNvPicPr>
          <p:nvPr/>
        </p:nvPicPr>
        <p:blipFill rotWithShape="1">
          <a:blip r:embed="rId4"/>
          <a:srcRect l="36875" t="31111" r="44732" b="38889"/>
          <a:stretch/>
        </p:blipFill>
        <p:spPr>
          <a:xfrm>
            <a:off x="6274207" y="644094"/>
            <a:ext cx="2272250" cy="1715687"/>
          </a:xfrm>
          <a:prstGeom prst="rect">
            <a:avLst/>
          </a:prstGeom>
        </p:spPr>
        <p:style>
          <a:lnRef idx="2">
            <a:schemeClr val="accent5"/>
          </a:lnRef>
          <a:fillRef idx="1">
            <a:schemeClr val="lt1"/>
          </a:fillRef>
          <a:effectRef idx="0">
            <a:schemeClr val="accent5"/>
          </a:effectRef>
          <a:fontRef idx="minor">
            <a:schemeClr val="dk1"/>
          </a:fontRef>
        </p:style>
      </p:pic>
      <p:pic>
        <p:nvPicPr>
          <p:cNvPr id="16" name="Picture 15">
            <a:extLst>
              <a:ext uri="{FF2B5EF4-FFF2-40B4-BE49-F238E27FC236}">
                <a16:creationId xmlns:a16="http://schemas.microsoft.com/office/drawing/2014/main" id="{94A19E5A-7A9C-A336-4FC4-83777D95AD53}"/>
              </a:ext>
            </a:extLst>
          </p:cNvPr>
          <p:cNvPicPr>
            <a:picLocks noChangeAspect="1"/>
          </p:cNvPicPr>
          <p:nvPr/>
        </p:nvPicPr>
        <p:blipFill rotWithShape="1">
          <a:blip r:embed="rId5"/>
          <a:srcRect l="32857" t="50873" r="26428" b="18572"/>
          <a:stretch/>
        </p:blipFill>
        <p:spPr>
          <a:xfrm>
            <a:off x="1496590" y="2646020"/>
            <a:ext cx="2614658" cy="2132066"/>
          </a:xfrm>
          <a:prstGeom prst="rect">
            <a:avLst/>
          </a:prstGeom>
        </p:spPr>
        <p:style>
          <a:lnRef idx="2">
            <a:schemeClr val="accent5"/>
          </a:lnRef>
          <a:fillRef idx="1">
            <a:schemeClr val="lt1"/>
          </a:fillRef>
          <a:effectRef idx="0">
            <a:schemeClr val="accent5"/>
          </a:effectRef>
          <a:fontRef idx="minor">
            <a:schemeClr val="dk1"/>
          </a:fontRef>
        </p:style>
      </p:pic>
      <p:pic>
        <p:nvPicPr>
          <p:cNvPr id="17" name="Picture 2" descr="Plot object">
            <a:extLst>
              <a:ext uri="{FF2B5EF4-FFF2-40B4-BE49-F238E27FC236}">
                <a16:creationId xmlns:a16="http://schemas.microsoft.com/office/drawing/2014/main" id="{F7C09F1F-35BB-597A-EB41-91E680A02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8854" y="2675063"/>
            <a:ext cx="3049184" cy="1992439"/>
          </a:xfrm>
          <a:prstGeom prst="rect">
            <a:avLst/>
          </a:prstGeom>
          <a:extLst>
            <a:ext uri="{909E8E84-426E-40DD-AFC4-6F175D3DCCD1}">
              <a14:hiddenFill xmlns:a14="http://schemas.microsoft.com/office/drawing/2010/main">
                <a:solidFill>
                  <a:srgbClr val="FFFFFF"/>
                </a:solidFill>
              </a14:hiddenFill>
            </a:ext>
          </a:extLst>
        </p:spPr>
        <p:style>
          <a:lnRef idx="2">
            <a:schemeClr val="accent5"/>
          </a:lnRef>
          <a:fillRef idx="1">
            <a:schemeClr val="lt1"/>
          </a:fillRef>
          <a:effectRef idx="0">
            <a:schemeClr val="accent5"/>
          </a:effectRef>
          <a:fontRef idx="minor">
            <a:schemeClr val="dk1"/>
          </a:fontRef>
        </p:style>
      </p:pic>
      <p:sp>
        <p:nvSpPr>
          <p:cNvPr id="19" name="Title 1">
            <a:extLst>
              <a:ext uri="{FF2B5EF4-FFF2-40B4-BE49-F238E27FC236}">
                <a16:creationId xmlns:a16="http://schemas.microsoft.com/office/drawing/2014/main" id="{2AA8D5F1-CBFD-8B13-95DA-70DBD1359F20}"/>
              </a:ext>
            </a:extLst>
          </p:cNvPr>
          <p:cNvSpPr txBox="1">
            <a:spLocks/>
          </p:cNvSpPr>
          <p:nvPr/>
        </p:nvSpPr>
        <p:spPr>
          <a:xfrm>
            <a:off x="4111248" y="2427089"/>
            <a:ext cx="628952" cy="15162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66344">
              <a:spcAft>
                <a:spcPts val="450"/>
              </a:spcAft>
            </a:pPr>
            <a:r>
              <a:rPr lang="en-US" sz="1200" b="1" dirty="0">
                <a:solidFill>
                  <a:srgbClr val="FF0000"/>
                </a:solidFill>
                <a:latin typeface="Arial" panose="020B0604020202020204" pitchFamily="34" charset="0"/>
                <a:cs typeface="Arial" panose="020B0604020202020204" pitchFamily="34" charset="0"/>
              </a:rPr>
              <a:t>2018</a:t>
            </a:r>
          </a:p>
        </p:txBody>
      </p:sp>
      <p:sp>
        <p:nvSpPr>
          <p:cNvPr id="21" name="Title 1">
            <a:extLst>
              <a:ext uri="{FF2B5EF4-FFF2-40B4-BE49-F238E27FC236}">
                <a16:creationId xmlns:a16="http://schemas.microsoft.com/office/drawing/2014/main" id="{24D92A4F-B6F6-55FF-A61F-83B1F47EBA36}"/>
              </a:ext>
            </a:extLst>
          </p:cNvPr>
          <p:cNvSpPr txBox="1">
            <a:spLocks/>
          </p:cNvSpPr>
          <p:nvPr/>
        </p:nvSpPr>
        <p:spPr>
          <a:xfrm>
            <a:off x="7095856" y="2427089"/>
            <a:ext cx="628952" cy="15162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66344">
              <a:spcAft>
                <a:spcPts val="450"/>
              </a:spcAft>
            </a:pPr>
            <a:r>
              <a:rPr lang="en-US" sz="1200" b="1" dirty="0">
                <a:solidFill>
                  <a:srgbClr val="FF0000"/>
                </a:solidFill>
                <a:latin typeface="Arial" panose="020B0604020202020204" pitchFamily="34" charset="0"/>
                <a:cs typeface="Arial" panose="020B0604020202020204" pitchFamily="34" charset="0"/>
              </a:rPr>
              <a:t>2019</a:t>
            </a:r>
          </a:p>
        </p:txBody>
      </p:sp>
      <p:sp>
        <p:nvSpPr>
          <p:cNvPr id="23" name="Title 1">
            <a:extLst>
              <a:ext uri="{FF2B5EF4-FFF2-40B4-BE49-F238E27FC236}">
                <a16:creationId xmlns:a16="http://schemas.microsoft.com/office/drawing/2014/main" id="{92BE0D16-A4E3-AC94-116F-E549FB906B8A}"/>
              </a:ext>
            </a:extLst>
          </p:cNvPr>
          <p:cNvSpPr txBox="1">
            <a:spLocks/>
          </p:cNvSpPr>
          <p:nvPr/>
        </p:nvSpPr>
        <p:spPr>
          <a:xfrm>
            <a:off x="2247824" y="4845394"/>
            <a:ext cx="628952" cy="15162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66344">
              <a:spcAft>
                <a:spcPts val="450"/>
              </a:spcAft>
            </a:pPr>
            <a:r>
              <a:rPr lang="en-US" sz="1200" b="1" dirty="0">
                <a:solidFill>
                  <a:srgbClr val="FF0000"/>
                </a:solidFill>
                <a:latin typeface="Arial" panose="020B0604020202020204" pitchFamily="34" charset="0"/>
                <a:cs typeface="Arial" panose="020B0604020202020204" pitchFamily="34" charset="0"/>
              </a:rPr>
              <a:t>2021</a:t>
            </a:r>
          </a:p>
        </p:txBody>
      </p:sp>
      <p:sp>
        <p:nvSpPr>
          <p:cNvPr id="25" name="Title 1">
            <a:extLst>
              <a:ext uri="{FF2B5EF4-FFF2-40B4-BE49-F238E27FC236}">
                <a16:creationId xmlns:a16="http://schemas.microsoft.com/office/drawing/2014/main" id="{70A4A3DC-EF7A-E7E0-67BC-3CC623629622}"/>
              </a:ext>
            </a:extLst>
          </p:cNvPr>
          <p:cNvSpPr txBox="1">
            <a:spLocks/>
          </p:cNvSpPr>
          <p:nvPr/>
        </p:nvSpPr>
        <p:spPr>
          <a:xfrm>
            <a:off x="6368970" y="4751371"/>
            <a:ext cx="628952" cy="15162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66344">
              <a:spcAft>
                <a:spcPts val="450"/>
              </a:spcAft>
            </a:pPr>
            <a:r>
              <a:rPr lang="en-US" sz="1200" b="1" dirty="0">
                <a:solidFill>
                  <a:srgbClr val="FF0000"/>
                </a:solidFill>
                <a:latin typeface="Arial" panose="020B0604020202020204" pitchFamily="34" charset="0"/>
                <a:cs typeface="Arial" panose="020B0604020202020204" pitchFamily="34" charset="0"/>
              </a:rPr>
              <a:t>2022</a:t>
            </a:r>
          </a:p>
        </p:txBody>
      </p:sp>
    </p:spTree>
    <p:extLst>
      <p:ext uri="{BB962C8B-B14F-4D97-AF65-F5344CB8AC3E}">
        <p14:creationId xmlns:p14="http://schemas.microsoft.com/office/powerpoint/2010/main" val="2522741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8EFD-A127-EB3D-8A7C-326A7F539FFE}"/>
              </a:ext>
            </a:extLst>
          </p:cNvPr>
          <p:cNvSpPr>
            <a:spLocks noGrp="1"/>
          </p:cNvSpPr>
          <p:nvPr>
            <p:ph type="title"/>
          </p:nvPr>
        </p:nvSpPr>
        <p:spPr>
          <a:xfrm>
            <a:off x="36380" y="86628"/>
            <a:ext cx="8013697" cy="1376412"/>
          </a:xfrm>
        </p:spPr>
        <p:txBody>
          <a:bodyPr anchor="ctr">
            <a:normAutofit fontScale="90000"/>
          </a:bodyPr>
          <a:lstStyle/>
          <a:p>
            <a:r>
              <a:rPr lang="en-US" sz="2325" b="1" dirty="0">
                <a:solidFill>
                  <a:schemeClr val="tx2">
                    <a:lumMod val="75000"/>
                  </a:schemeClr>
                </a:solidFill>
              </a:rPr>
              <a:t>Challenges in data collection:, analysis and use</a:t>
            </a:r>
            <a:br>
              <a:rPr lang="en-US" sz="2325" b="1" dirty="0">
                <a:solidFill>
                  <a:schemeClr val="tx2">
                    <a:lumMod val="75000"/>
                  </a:schemeClr>
                </a:solidFill>
              </a:rPr>
            </a:br>
            <a:r>
              <a:rPr lang="en-US" sz="1800" dirty="0">
                <a:solidFill>
                  <a:srgbClr val="FF0000"/>
                </a:solidFill>
              </a:rPr>
              <a:t>Sub-optimal disaggregation; presumptive TB and result</a:t>
            </a:r>
            <a:br>
              <a:rPr lang="en-US" sz="1600" dirty="0">
                <a:solidFill>
                  <a:srgbClr val="FF0000"/>
                </a:solidFill>
              </a:rPr>
            </a:br>
            <a:r>
              <a:rPr lang="en-US" sz="1600" dirty="0">
                <a:solidFill>
                  <a:srgbClr val="FF0000"/>
                </a:solidFill>
              </a:rPr>
              <a:t>Cascade to see drops e.g. TPT</a:t>
            </a:r>
            <a:br>
              <a:rPr lang="en-US" sz="1600" dirty="0">
                <a:solidFill>
                  <a:srgbClr val="FF0000"/>
                </a:solidFill>
              </a:rPr>
            </a:br>
            <a:r>
              <a:rPr lang="en-US" sz="1600" dirty="0">
                <a:solidFill>
                  <a:srgbClr val="FF0000"/>
                </a:solidFill>
              </a:rPr>
              <a:t>EMR still work in progress</a:t>
            </a:r>
            <a:br>
              <a:rPr lang="en-US" sz="1600" dirty="0">
                <a:solidFill>
                  <a:srgbClr val="FF0000"/>
                </a:solidFill>
              </a:rPr>
            </a:br>
            <a:r>
              <a:rPr lang="en-US" sz="1600" dirty="0">
                <a:solidFill>
                  <a:srgbClr val="FF0000"/>
                </a:solidFill>
              </a:rPr>
              <a:t>sub-national analysis and use</a:t>
            </a:r>
          </a:p>
        </p:txBody>
      </p:sp>
      <p:graphicFrame>
        <p:nvGraphicFramePr>
          <p:cNvPr id="4" name="Chart 3">
            <a:extLst>
              <a:ext uri="{FF2B5EF4-FFF2-40B4-BE49-F238E27FC236}">
                <a16:creationId xmlns:a16="http://schemas.microsoft.com/office/drawing/2014/main" id="{F4067F6D-89AB-1173-EDA1-947FE7EC0FBC}"/>
              </a:ext>
            </a:extLst>
          </p:cNvPr>
          <p:cNvGraphicFramePr>
            <a:graphicFrameLocks/>
          </p:cNvGraphicFramePr>
          <p:nvPr/>
        </p:nvGraphicFramePr>
        <p:xfrm>
          <a:off x="251180" y="1978519"/>
          <a:ext cx="4124875" cy="27711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CFC2921-670C-889C-0FD5-45174FD76142}"/>
              </a:ext>
            </a:extLst>
          </p:cNvPr>
          <p:cNvGraphicFramePr>
            <a:graphicFrameLocks/>
          </p:cNvGraphicFramePr>
          <p:nvPr/>
        </p:nvGraphicFramePr>
        <p:xfrm>
          <a:off x="4738413" y="1978519"/>
          <a:ext cx="4124875" cy="2777945"/>
        </p:xfrm>
        <a:graphic>
          <a:graphicData uri="http://schemas.openxmlformats.org/drawingml/2006/chart">
            <c:chart xmlns:c="http://schemas.openxmlformats.org/drawingml/2006/chart" xmlns:r="http://schemas.openxmlformats.org/officeDocument/2006/relationships" r:id="rId3"/>
          </a:graphicData>
        </a:graphic>
      </p:graphicFrame>
      <p:sp>
        <p:nvSpPr>
          <p:cNvPr id="18" name="Title 1">
            <a:extLst>
              <a:ext uri="{FF2B5EF4-FFF2-40B4-BE49-F238E27FC236}">
                <a16:creationId xmlns:a16="http://schemas.microsoft.com/office/drawing/2014/main" id="{FCBCE33B-DD49-2D92-D8F2-DABD94A70D90}"/>
              </a:ext>
            </a:extLst>
          </p:cNvPr>
          <p:cNvSpPr txBox="1">
            <a:spLocks/>
          </p:cNvSpPr>
          <p:nvPr/>
        </p:nvSpPr>
        <p:spPr>
          <a:xfrm>
            <a:off x="1868904" y="1605071"/>
            <a:ext cx="889425" cy="3021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10362">
              <a:spcAft>
                <a:spcPts val="450"/>
              </a:spcAft>
            </a:pPr>
            <a:r>
              <a:rPr lang="en-US" sz="1202" b="1" dirty="0">
                <a:solidFill>
                  <a:srgbClr val="3E3F3A"/>
                </a:solidFill>
                <a:latin typeface="Roboto" panose="02000000000000000000" pitchFamily="2" charset="0"/>
              </a:rPr>
              <a:t>Males</a:t>
            </a:r>
            <a:endParaRPr lang="en-US" sz="1350" b="1" dirty="0">
              <a:solidFill>
                <a:srgbClr val="3E3F3A"/>
              </a:solidFill>
              <a:latin typeface="Roboto" panose="02000000000000000000" pitchFamily="2" charset="0"/>
            </a:endParaRPr>
          </a:p>
        </p:txBody>
      </p:sp>
      <p:sp>
        <p:nvSpPr>
          <p:cNvPr id="6" name="Title 1">
            <a:extLst>
              <a:ext uri="{FF2B5EF4-FFF2-40B4-BE49-F238E27FC236}">
                <a16:creationId xmlns:a16="http://schemas.microsoft.com/office/drawing/2014/main" id="{AC404E57-F87B-1581-12C2-2B6C440436D1}"/>
              </a:ext>
            </a:extLst>
          </p:cNvPr>
          <p:cNvSpPr txBox="1">
            <a:spLocks/>
          </p:cNvSpPr>
          <p:nvPr/>
        </p:nvSpPr>
        <p:spPr>
          <a:xfrm>
            <a:off x="6385673" y="1605660"/>
            <a:ext cx="889425" cy="3021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10362">
              <a:spcAft>
                <a:spcPts val="450"/>
              </a:spcAft>
            </a:pPr>
            <a:r>
              <a:rPr lang="en-US" sz="1202" b="1" dirty="0">
                <a:solidFill>
                  <a:srgbClr val="3E3F3A"/>
                </a:solidFill>
                <a:latin typeface="Roboto" panose="02000000000000000000" pitchFamily="2" charset="0"/>
              </a:rPr>
              <a:t>Females</a:t>
            </a:r>
            <a:endParaRPr lang="en-US" sz="1350" b="1" dirty="0">
              <a:solidFill>
                <a:srgbClr val="3E3F3A"/>
              </a:solidFill>
              <a:latin typeface="Roboto" panose="02000000000000000000" pitchFamily="2" charset="0"/>
            </a:endParaRPr>
          </a:p>
        </p:txBody>
      </p:sp>
      <p:sp>
        <p:nvSpPr>
          <p:cNvPr id="3" name="TextBox 2">
            <a:extLst>
              <a:ext uri="{FF2B5EF4-FFF2-40B4-BE49-F238E27FC236}">
                <a16:creationId xmlns:a16="http://schemas.microsoft.com/office/drawing/2014/main" id="{CC303092-2795-BF44-8DAC-1DD81CF6902D}"/>
              </a:ext>
            </a:extLst>
          </p:cNvPr>
          <p:cNvSpPr txBox="1"/>
          <p:nvPr/>
        </p:nvSpPr>
        <p:spPr>
          <a:xfrm>
            <a:off x="3630718" y="1605071"/>
            <a:ext cx="2417328" cy="300082"/>
          </a:xfrm>
          <a:prstGeom prst="rect">
            <a:avLst/>
          </a:prstGeom>
          <a:noFill/>
        </p:spPr>
        <p:txBody>
          <a:bodyPr wrap="none" rtlCol="0">
            <a:spAutoFit/>
          </a:bodyPr>
          <a:lstStyle/>
          <a:p>
            <a:r>
              <a:rPr lang="en-US" sz="1350" b="1" dirty="0">
                <a:solidFill>
                  <a:srgbClr val="FF0000"/>
                </a:solidFill>
              </a:rPr>
              <a:t>10% more cases  in females </a:t>
            </a:r>
          </a:p>
        </p:txBody>
      </p:sp>
    </p:spTree>
    <p:extLst>
      <p:ext uri="{BB962C8B-B14F-4D97-AF65-F5344CB8AC3E}">
        <p14:creationId xmlns:p14="http://schemas.microsoft.com/office/powerpoint/2010/main" val="2902174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EFD699-574D-0340-8241-0081647A937A}"/>
              </a:ext>
            </a:extLst>
          </p:cNvPr>
          <p:cNvSpPr>
            <a:spLocks noGrp="1"/>
          </p:cNvSpPr>
          <p:nvPr>
            <p:ph type="sldNum" sz="quarter" idx="4"/>
          </p:nvPr>
        </p:nvSpPr>
        <p:spPr/>
        <p:txBody>
          <a:bodyPr/>
          <a:lstStyle/>
          <a:p>
            <a:fld id="{42782948-4DBE-204D-AB9E-B65E067054AE}" type="slidenum">
              <a:rPr lang="en-US" smtClean="0"/>
              <a:pPr/>
              <a:t>15</a:t>
            </a:fld>
            <a:endParaRPr lang="en-US"/>
          </a:p>
        </p:txBody>
      </p:sp>
      <p:sp>
        <p:nvSpPr>
          <p:cNvPr id="4" name="Title 3">
            <a:extLst>
              <a:ext uri="{FF2B5EF4-FFF2-40B4-BE49-F238E27FC236}">
                <a16:creationId xmlns:a16="http://schemas.microsoft.com/office/drawing/2014/main" id="{FC1F2AFA-B164-664E-8FCC-8931C24B7B7E}"/>
              </a:ext>
            </a:extLst>
          </p:cNvPr>
          <p:cNvSpPr>
            <a:spLocks noGrp="1"/>
          </p:cNvSpPr>
          <p:nvPr>
            <p:ph type="title"/>
          </p:nvPr>
        </p:nvSpPr>
        <p:spPr>
          <a:xfrm>
            <a:off x="5449330" y="-27304"/>
            <a:ext cx="7772400" cy="461665"/>
          </a:xfrm>
        </p:spPr>
        <p:txBody>
          <a:bodyPr/>
          <a:lstStyle/>
          <a:p>
            <a:r>
              <a:rPr lang="en-US" sz="2000" b="0" dirty="0">
                <a:solidFill>
                  <a:schemeClr val="accent6">
                    <a:lumMod val="75000"/>
                  </a:schemeClr>
                </a:solidFill>
              </a:rPr>
              <a:t>In</a:t>
            </a:r>
            <a:r>
              <a:rPr lang="en-US" dirty="0">
                <a:solidFill>
                  <a:schemeClr val="accent6">
                    <a:lumMod val="75000"/>
                  </a:schemeClr>
                </a:solidFill>
              </a:rPr>
              <a:t> </a:t>
            </a:r>
            <a:r>
              <a:rPr lang="en-US" sz="2000" b="0" dirty="0">
                <a:solidFill>
                  <a:schemeClr val="accent6">
                    <a:lumMod val="75000"/>
                  </a:schemeClr>
                </a:solidFill>
              </a:rPr>
              <a:t>2023, it got better at 70%</a:t>
            </a:r>
          </a:p>
        </p:txBody>
      </p:sp>
      <p:graphicFrame>
        <p:nvGraphicFramePr>
          <p:cNvPr id="5" name="Content Placeholder 4">
            <a:extLst>
              <a:ext uri="{FF2B5EF4-FFF2-40B4-BE49-F238E27FC236}">
                <a16:creationId xmlns:a16="http://schemas.microsoft.com/office/drawing/2014/main" id="{273705B7-4C17-F145-A7C1-F2023F995BAE}"/>
              </a:ext>
            </a:extLst>
          </p:cNvPr>
          <p:cNvGraphicFramePr>
            <a:graphicFrameLocks noGrp="1"/>
          </p:cNvGraphicFramePr>
          <p:nvPr>
            <p:ph idx="1"/>
            <p:extLst>
              <p:ext uri="{D42A27DB-BD31-4B8C-83A1-F6EECF244321}">
                <p14:modId xmlns:p14="http://schemas.microsoft.com/office/powerpoint/2010/main" val="3219494748"/>
              </p:ext>
            </p:extLst>
          </p:nvPr>
        </p:nvGraphicFramePr>
        <p:xfrm>
          <a:off x="5449330" y="567892"/>
          <a:ext cx="3304412" cy="40154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9">
            <a:extLst>
              <a:ext uri="{FF2B5EF4-FFF2-40B4-BE49-F238E27FC236}">
                <a16:creationId xmlns:a16="http://schemas.microsoft.com/office/drawing/2014/main" id="{9B2F494B-A0F6-B643-B093-65E522205E63}"/>
              </a:ext>
            </a:extLst>
          </p:cNvPr>
          <p:cNvGraphicFramePr>
            <a:graphicFrameLocks/>
          </p:cNvGraphicFramePr>
          <p:nvPr>
            <p:extLst>
              <p:ext uri="{D42A27DB-BD31-4B8C-83A1-F6EECF244321}">
                <p14:modId xmlns:p14="http://schemas.microsoft.com/office/powerpoint/2010/main" val="65975170"/>
              </p:ext>
            </p:extLst>
          </p:nvPr>
        </p:nvGraphicFramePr>
        <p:xfrm>
          <a:off x="325580" y="444843"/>
          <a:ext cx="4604765" cy="450283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DCD8E3E-3344-CE4E-8109-31B9F744E724}"/>
              </a:ext>
            </a:extLst>
          </p:cNvPr>
          <p:cNvSpPr txBox="1"/>
          <p:nvPr/>
        </p:nvSpPr>
        <p:spPr>
          <a:xfrm>
            <a:off x="325580" y="793950"/>
            <a:ext cx="2912785" cy="307777"/>
          </a:xfrm>
          <a:prstGeom prst="rect">
            <a:avLst/>
          </a:prstGeom>
          <a:noFill/>
        </p:spPr>
        <p:txBody>
          <a:bodyPr wrap="none" rtlCol="0">
            <a:spAutoFit/>
          </a:bodyPr>
          <a:lstStyle/>
          <a:p>
            <a:r>
              <a:rPr lang="en-US" sz="1400" b="1" dirty="0">
                <a:solidFill>
                  <a:schemeClr val="accent1">
                    <a:lumMod val="75000"/>
                  </a:schemeClr>
                </a:solidFill>
              </a:rPr>
              <a:t>14yrs trend of annual TB notified</a:t>
            </a:r>
          </a:p>
        </p:txBody>
      </p:sp>
      <p:sp>
        <p:nvSpPr>
          <p:cNvPr id="8" name="TextBox 7">
            <a:extLst>
              <a:ext uri="{FF2B5EF4-FFF2-40B4-BE49-F238E27FC236}">
                <a16:creationId xmlns:a16="http://schemas.microsoft.com/office/drawing/2014/main" id="{6BDB1815-47FF-5245-BF7F-5EC6051119D5}"/>
              </a:ext>
            </a:extLst>
          </p:cNvPr>
          <p:cNvSpPr txBox="1"/>
          <p:nvPr/>
        </p:nvSpPr>
        <p:spPr>
          <a:xfrm>
            <a:off x="4461418" y="4624516"/>
            <a:ext cx="441146" cy="246221"/>
          </a:xfrm>
          <a:prstGeom prst="rect">
            <a:avLst/>
          </a:prstGeom>
          <a:noFill/>
        </p:spPr>
        <p:txBody>
          <a:bodyPr wrap="none" rtlCol="0">
            <a:spAutoFit/>
          </a:bodyPr>
          <a:lstStyle/>
          <a:p>
            <a:r>
              <a:rPr lang="en-US" sz="1000" dirty="0"/>
              <a:t>2023</a:t>
            </a:r>
          </a:p>
        </p:txBody>
      </p:sp>
      <p:sp>
        <p:nvSpPr>
          <p:cNvPr id="9" name="TextBox 8">
            <a:extLst>
              <a:ext uri="{FF2B5EF4-FFF2-40B4-BE49-F238E27FC236}">
                <a16:creationId xmlns:a16="http://schemas.microsoft.com/office/drawing/2014/main" id="{13C551E8-39A5-EA4A-9065-2B08488CDD92}"/>
              </a:ext>
            </a:extLst>
          </p:cNvPr>
          <p:cNvSpPr txBox="1"/>
          <p:nvPr/>
        </p:nvSpPr>
        <p:spPr>
          <a:xfrm>
            <a:off x="4336384" y="444843"/>
            <a:ext cx="665567" cy="246221"/>
          </a:xfrm>
          <a:prstGeom prst="rect">
            <a:avLst/>
          </a:prstGeom>
          <a:noFill/>
        </p:spPr>
        <p:txBody>
          <a:bodyPr wrap="none" rtlCol="0">
            <a:spAutoFit/>
          </a:bodyPr>
          <a:lstStyle/>
          <a:p>
            <a:r>
              <a:rPr lang="en-US" sz="900" dirty="0">
                <a:solidFill>
                  <a:schemeClr val="bg2">
                    <a:lumMod val="50000"/>
                  </a:schemeClr>
                </a:solidFill>
              </a:rPr>
              <a:t>&gt;</a:t>
            </a:r>
            <a:r>
              <a:rPr lang="en-US" sz="1000" dirty="0"/>
              <a:t>320,000</a:t>
            </a:r>
          </a:p>
        </p:txBody>
      </p:sp>
    </p:spTree>
    <p:extLst>
      <p:ext uri="{BB962C8B-B14F-4D97-AF65-F5344CB8AC3E}">
        <p14:creationId xmlns:p14="http://schemas.microsoft.com/office/powerpoint/2010/main" val="995515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58C97-A80E-B12A-BFE9-CC29BAC464EB}"/>
              </a:ext>
            </a:extLst>
          </p:cNvPr>
          <p:cNvSpPr>
            <a:spLocks noGrp="1"/>
          </p:cNvSpPr>
          <p:nvPr>
            <p:ph type="title"/>
          </p:nvPr>
        </p:nvSpPr>
        <p:spPr>
          <a:xfrm>
            <a:off x="791666" y="126178"/>
            <a:ext cx="7416372" cy="675098"/>
          </a:xfrm>
        </p:spPr>
        <p:txBody>
          <a:bodyPr anchor="t">
            <a:normAutofit/>
          </a:bodyPr>
          <a:lstStyle/>
          <a:p>
            <a:r>
              <a:rPr lang="en-US" sz="2325" b="1" dirty="0">
                <a:solidFill>
                  <a:schemeClr val="accent6">
                    <a:lumMod val="50000"/>
                  </a:schemeClr>
                </a:solidFill>
                <a:latin typeface="Roboto" panose="02000000000000000000" pitchFamily="2" charset="0"/>
              </a:rPr>
              <a:t>Not expecting less in 2023</a:t>
            </a:r>
          </a:p>
        </p:txBody>
      </p:sp>
      <p:pic>
        <p:nvPicPr>
          <p:cNvPr id="13" name="Picture 2">
            <a:extLst>
              <a:ext uri="{FF2B5EF4-FFF2-40B4-BE49-F238E27FC236}">
                <a16:creationId xmlns:a16="http://schemas.microsoft.com/office/drawing/2014/main" id="{185EC444-D929-2D43-9196-B14BB806A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87" y="678179"/>
            <a:ext cx="2545862" cy="21642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Graphical user interface, text&#10;&#10;Description automatically generated">
            <a:extLst>
              <a:ext uri="{FF2B5EF4-FFF2-40B4-BE49-F238E27FC236}">
                <a16:creationId xmlns:a16="http://schemas.microsoft.com/office/drawing/2014/main" id="{5C395A99-1D89-B84E-B27A-496F30E3AD94}"/>
              </a:ext>
            </a:extLst>
          </p:cNvPr>
          <p:cNvPicPr>
            <a:picLocks noChangeAspect="1"/>
          </p:cNvPicPr>
          <p:nvPr/>
        </p:nvPicPr>
        <p:blipFill>
          <a:blip r:embed="rId3"/>
          <a:stretch>
            <a:fillRect/>
          </a:stretch>
        </p:blipFill>
        <p:spPr>
          <a:xfrm>
            <a:off x="253639" y="5456420"/>
            <a:ext cx="2191930" cy="1382122"/>
          </a:xfrm>
          <a:prstGeom prst="rect">
            <a:avLst/>
          </a:prstGeom>
        </p:spPr>
      </p:pic>
      <p:pic>
        <p:nvPicPr>
          <p:cNvPr id="20" name="Picture 19" descr="Graphical user interface, text&#10;&#10;Description automatically generated">
            <a:extLst>
              <a:ext uri="{FF2B5EF4-FFF2-40B4-BE49-F238E27FC236}">
                <a16:creationId xmlns:a16="http://schemas.microsoft.com/office/drawing/2014/main" id="{BC796352-3FC0-F44E-B4B8-B59E7F0A88A4}"/>
              </a:ext>
            </a:extLst>
          </p:cNvPr>
          <p:cNvPicPr>
            <a:picLocks noChangeAspect="1"/>
          </p:cNvPicPr>
          <p:nvPr/>
        </p:nvPicPr>
        <p:blipFill>
          <a:blip r:embed="rId3"/>
          <a:stretch>
            <a:fillRect/>
          </a:stretch>
        </p:blipFill>
        <p:spPr>
          <a:xfrm>
            <a:off x="406039" y="5608820"/>
            <a:ext cx="2191930" cy="1382122"/>
          </a:xfrm>
          <a:prstGeom prst="rect">
            <a:avLst/>
          </a:prstGeom>
        </p:spPr>
      </p:pic>
      <p:pic>
        <p:nvPicPr>
          <p:cNvPr id="22" name="Picture 21" descr="Graphical user interface, text&#10;&#10;Description automatically generated">
            <a:extLst>
              <a:ext uri="{FF2B5EF4-FFF2-40B4-BE49-F238E27FC236}">
                <a16:creationId xmlns:a16="http://schemas.microsoft.com/office/drawing/2014/main" id="{3DF82330-995D-6E42-BA62-3498A548C0DD}"/>
              </a:ext>
            </a:extLst>
          </p:cNvPr>
          <p:cNvPicPr>
            <a:picLocks noChangeAspect="1"/>
          </p:cNvPicPr>
          <p:nvPr/>
        </p:nvPicPr>
        <p:blipFill>
          <a:blip r:embed="rId3"/>
          <a:stretch>
            <a:fillRect/>
          </a:stretch>
        </p:blipFill>
        <p:spPr>
          <a:xfrm>
            <a:off x="6554701" y="678179"/>
            <a:ext cx="2545862" cy="2096806"/>
          </a:xfrm>
          <a:prstGeom prst="rect">
            <a:avLst/>
          </a:prstGeom>
        </p:spPr>
      </p:pic>
      <p:pic>
        <p:nvPicPr>
          <p:cNvPr id="3074" name="Picture 2" descr="Untitled.png">
            <a:extLst>
              <a:ext uri="{FF2B5EF4-FFF2-40B4-BE49-F238E27FC236}">
                <a16:creationId xmlns:a16="http://schemas.microsoft.com/office/drawing/2014/main" id="{0D7EC4F5-0D96-7F40-98A2-FD6DE24CD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87" y="2994786"/>
            <a:ext cx="2545862" cy="1699156"/>
          </a:xfrm>
          <a:prstGeom prst="rect">
            <a:avLst/>
          </a:prstGeom>
          <a:extLst>
            <a:ext uri="{909E8E84-426E-40DD-AFC4-6F175D3DCCD1}">
              <a14:hiddenFill xmlns:a14="http://schemas.microsoft.com/office/drawing/2010/main">
                <a:solidFill>
                  <a:srgbClr val="FFFFFF"/>
                </a:solidFill>
              </a14:hiddenFill>
            </a:ext>
          </a:extLst>
        </p:spPr>
        <p:style>
          <a:lnRef idx="2">
            <a:schemeClr val="accent3"/>
          </a:lnRef>
          <a:fillRef idx="1">
            <a:schemeClr val="lt1"/>
          </a:fillRef>
          <a:effectRef idx="0">
            <a:schemeClr val="accent3"/>
          </a:effectRef>
          <a:fontRef idx="minor">
            <a:schemeClr val="dk1"/>
          </a:fontRef>
        </p:style>
      </p:pic>
      <p:sp>
        <p:nvSpPr>
          <p:cNvPr id="24" name="Content Placeholder 2">
            <a:extLst>
              <a:ext uri="{FF2B5EF4-FFF2-40B4-BE49-F238E27FC236}">
                <a16:creationId xmlns:a16="http://schemas.microsoft.com/office/drawing/2014/main" id="{12E5D6BA-FB14-1E46-A5F6-1BEEF4C6E08A}"/>
              </a:ext>
            </a:extLst>
          </p:cNvPr>
          <p:cNvSpPr>
            <a:spLocks noGrp="1"/>
          </p:cNvSpPr>
          <p:nvPr>
            <p:ph idx="1"/>
          </p:nvPr>
        </p:nvSpPr>
        <p:spPr>
          <a:xfrm>
            <a:off x="3060728" y="801276"/>
            <a:ext cx="3118693" cy="2827448"/>
          </a:xfrm>
        </p:spPr>
        <p:style>
          <a:lnRef idx="2">
            <a:schemeClr val="accent5"/>
          </a:lnRef>
          <a:fillRef idx="1">
            <a:schemeClr val="lt1"/>
          </a:fillRef>
          <a:effectRef idx="0">
            <a:schemeClr val="accent5"/>
          </a:effectRef>
          <a:fontRef idx="minor">
            <a:schemeClr val="dk1"/>
          </a:fontRef>
        </p:style>
        <p:txBody>
          <a:bodyPr>
            <a:noAutofit/>
          </a:bodyPr>
          <a:lstStyle/>
          <a:p>
            <a:pPr marL="0" marR="0" lvl="0" indent="0" algn="just">
              <a:lnSpc>
                <a:spcPct val="100000"/>
              </a:lnSpc>
              <a:spcBef>
                <a:spcPts val="0"/>
              </a:spcBef>
              <a:spcAft>
                <a:spcPts val="600"/>
              </a:spcAft>
              <a:buNone/>
              <a:tabLst>
                <a:tab pos="447675" algn="l"/>
              </a:tabLst>
            </a:pPr>
            <a:r>
              <a:rPr lang="en-US" sz="800" b="1" dirty="0">
                <a:solidFill>
                  <a:schemeClr val="accent1">
                    <a:lumMod val="50000"/>
                  </a:schemeClr>
                </a:solidFill>
                <a:latin typeface="Arial" panose="020B0604020202020204" pitchFamily="34" charset="0"/>
                <a:ea typeface="DengXian" panose="02010600030101010101" pitchFamily="2" charset="-122"/>
                <a:cs typeface="Arial" panose="020B0604020202020204" pitchFamily="34" charset="0"/>
              </a:rPr>
              <a:t>Continue to invest in activities to improve case-detection and scale up wider.</a:t>
            </a:r>
          </a:p>
          <a:p>
            <a:pPr marL="0" marR="0" lvl="0" indent="0" algn="just">
              <a:lnSpc>
                <a:spcPct val="100000"/>
              </a:lnSpc>
              <a:spcBef>
                <a:spcPts val="0"/>
              </a:spcBef>
              <a:spcAft>
                <a:spcPts val="600"/>
              </a:spcAft>
              <a:buNone/>
              <a:tabLst>
                <a:tab pos="447675" algn="l"/>
              </a:tabLst>
            </a:pPr>
            <a:endParaRPr lang="en-US" sz="1000" dirty="0">
              <a:highlight>
                <a:srgbClr val="FFFF00"/>
              </a:highlight>
              <a:latin typeface="Arial" panose="020B0604020202020204" pitchFamily="34" charset="0"/>
              <a:ea typeface="DengXian" panose="02010600030101010101" pitchFamily="2" charset="-122"/>
              <a:cs typeface="Arial" panose="020B0604020202020204" pitchFamily="34" charset="0"/>
            </a:endParaRPr>
          </a:p>
          <a:p>
            <a:pPr>
              <a:spcAft>
                <a:spcPts val="600"/>
              </a:spcAft>
              <a:tabLst>
                <a:tab pos="447675" algn="l"/>
              </a:tabLst>
            </a:pPr>
            <a:r>
              <a:rPr lang="en-US" sz="1200" dirty="0">
                <a:highlight>
                  <a:srgbClr val="FFFF00"/>
                </a:highlight>
                <a:latin typeface="Arial" panose="020B0604020202020204" pitchFamily="34" charset="0"/>
                <a:ea typeface="DengXian" panose="02010600030101010101" pitchFamily="2" charset="-122"/>
                <a:cs typeface="Arial" panose="020B0604020202020204" pitchFamily="34" charset="0"/>
              </a:rPr>
              <a:t>Active screening among general (and other) OPD attendants</a:t>
            </a:r>
          </a:p>
          <a:p>
            <a:pPr>
              <a:lnSpc>
                <a:spcPct val="150000"/>
              </a:lnSpc>
              <a:spcAft>
                <a:spcPts val="600"/>
              </a:spcAft>
              <a:tabLst>
                <a:tab pos="447675" algn="l"/>
              </a:tabLst>
            </a:pPr>
            <a:r>
              <a:rPr lang="en-US" sz="1200" dirty="0">
                <a:latin typeface="Arial" panose="020B0604020202020204" pitchFamily="34" charset="0"/>
                <a:ea typeface="DengXian" panose="02010600030101010101" pitchFamily="2" charset="-122"/>
                <a:cs typeface="Arial" panose="020B0604020202020204" pitchFamily="34" charset="0"/>
              </a:rPr>
              <a:t>Expanded integration of DOTS services public and private health providers</a:t>
            </a:r>
          </a:p>
          <a:p>
            <a:pPr>
              <a:lnSpc>
                <a:spcPct val="150000"/>
              </a:lnSpc>
              <a:spcAft>
                <a:spcPts val="600"/>
              </a:spcAft>
              <a:tabLst>
                <a:tab pos="447675" algn="l"/>
              </a:tabLst>
            </a:pPr>
            <a:r>
              <a:rPr lang="en-US" sz="1200" dirty="0">
                <a:highlight>
                  <a:srgbClr val="00FFFF"/>
                </a:highlight>
                <a:latin typeface="Arial" panose="020B0604020202020204" pitchFamily="34" charset="0"/>
                <a:ea typeface="DengXian" panose="02010600030101010101" pitchFamily="2" charset="-122"/>
                <a:cs typeface="Arial" panose="020B0604020202020204" pitchFamily="34" charset="0"/>
              </a:rPr>
              <a:t>Expand community-based screening and referral strategies including ACF </a:t>
            </a:r>
          </a:p>
          <a:p>
            <a:pPr>
              <a:lnSpc>
                <a:spcPct val="150000"/>
              </a:lnSpc>
              <a:spcAft>
                <a:spcPts val="600"/>
              </a:spcAft>
              <a:tabLst>
                <a:tab pos="447675" algn="l"/>
              </a:tabLst>
            </a:pPr>
            <a:r>
              <a:rPr lang="en-US" sz="1200" dirty="0">
                <a:latin typeface="Arial" panose="020B0604020202020204" pitchFamily="34" charset="0"/>
                <a:ea typeface="DengXian" panose="02010600030101010101" pitchFamily="2" charset="-122"/>
                <a:cs typeface="Arial" panose="020B0604020202020204" pitchFamily="34" charset="0"/>
              </a:rPr>
              <a:t>Case search among key population</a:t>
            </a:r>
          </a:p>
          <a:p>
            <a:pPr lvl="1" algn="just">
              <a:lnSpc>
                <a:spcPct val="150000"/>
              </a:lnSpc>
              <a:spcBef>
                <a:spcPts val="0"/>
              </a:spcBef>
              <a:spcAft>
                <a:spcPts val="600"/>
              </a:spcAft>
              <a:tabLst>
                <a:tab pos="447675" algn="l"/>
              </a:tabLst>
            </a:pPr>
            <a:endParaRPr lang="en-US" sz="1000" dirty="0">
              <a:latin typeface="Arial" panose="020B0604020202020204" pitchFamily="34" charset="0"/>
              <a:ea typeface="DengXian" panose="02010600030101010101" pitchFamily="2" charset="-122"/>
              <a:cs typeface="Arial" panose="020B0604020202020204" pitchFamily="34" charset="0"/>
            </a:endParaRPr>
          </a:p>
          <a:p>
            <a:pPr algn="just">
              <a:lnSpc>
                <a:spcPct val="150000"/>
              </a:lnSpc>
              <a:spcBef>
                <a:spcPts val="0"/>
              </a:spcBef>
              <a:spcAft>
                <a:spcPts val="600"/>
              </a:spcAft>
              <a:tabLst>
                <a:tab pos="447675" algn="l"/>
              </a:tabLst>
            </a:pPr>
            <a:endParaRPr lang="en-US" sz="1800" dirty="0">
              <a:latin typeface="Arial" panose="020B0604020202020204" pitchFamily="34" charset="0"/>
              <a:ea typeface="DengXian" panose="02010600030101010101" pitchFamily="2" charset="-122"/>
              <a:cs typeface="Arial" panose="020B0604020202020204" pitchFamily="34" charset="0"/>
            </a:endParaRPr>
          </a:p>
        </p:txBody>
      </p:sp>
      <p:pic>
        <p:nvPicPr>
          <p:cNvPr id="3076" name="Picture 4" descr="Untitled 2.png">
            <a:extLst>
              <a:ext uri="{FF2B5EF4-FFF2-40B4-BE49-F238E27FC236}">
                <a16:creationId xmlns:a16="http://schemas.microsoft.com/office/drawing/2014/main" id="{FA8036D0-C70F-8247-8586-E50E56C20A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4700" y="2918586"/>
            <a:ext cx="2428015" cy="1851556"/>
          </a:xfrm>
          <a:prstGeom prst="rect">
            <a:avLst/>
          </a:prstGeom>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pic>
      <p:sp>
        <p:nvSpPr>
          <p:cNvPr id="3" name="TextBox 2">
            <a:extLst>
              <a:ext uri="{FF2B5EF4-FFF2-40B4-BE49-F238E27FC236}">
                <a16:creationId xmlns:a16="http://schemas.microsoft.com/office/drawing/2014/main" id="{ACA458C4-1950-0946-8ED4-15BCC94A90CA}"/>
              </a:ext>
            </a:extLst>
          </p:cNvPr>
          <p:cNvSpPr txBox="1"/>
          <p:nvPr/>
        </p:nvSpPr>
        <p:spPr>
          <a:xfrm>
            <a:off x="7930975" y="3844364"/>
            <a:ext cx="554126" cy="369332"/>
          </a:xfrm>
          <a:prstGeom prst="rect">
            <a:avLst/>
          </a:prstGeom>
          <a:noFill/>
        </p:spPr>
        <p:txBody>
          <a:bodyPr wrap="none" rtlCol="0">
            <a:spAutoFit/>
          </a:bodyPr>
          <a:lstStyle/>
          <a:p>
            <a:r>
              <a:rPr lang="en-US" dirty="0">
                <a:solidFill>
                  <a:srgbClr val="FF0000"/>
                </a:solidFill>
              </a:rPr>
              <a:t>PPA</a:t>
            </a:r>
          </a:p>
        </p:txBody>
      </p:sp>
    </p:spTree>
    <p:extLst>
      <p:ext uri="{BB962C8B-B14F-4D97-AF65-F5344CB8AC3E}">
        <p14:creationId xmlns:p14="http://schemas.microsoft.com/office/powerpoint/2010/main" val="166836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A1991D4-841E-7686-397D-A7F0237BEAC3}"/>
              </a:ext>
            </a:extLst>
          </p:cNvPr>
          <p:cNvSpPr>
            <a:spLocks noGrp="1"/>
          </p:cNvSpPr>
          <p:nvPr>
            <p:ph idx="1"/>
          </p:nvPr>
        </p:nvSpPr>
        <p:spPr/>
        <p:txBody>
          <a:bodyPr>
            <a:normAutofit fontScale="85000" lnSpcReduction="10000"/>
          </a:bodyPr>
          <a:lstStyle/>
          <a:p>
            <a:r>
              <a:rPr lang="en-US" dirty="0">
                <a:solidFill>
                  <a:schemeClr val="tx1"/>
                </a:solidFill>
                <a:latin typeface="Arial" panose="020B0604020202020204" pitchFamily="34" charset="0"/>
                <a:ea typeface="Arial" panose="020B0604020202020204" pitchFamily="34" charset="0"/>
              </a:rPr>
              <a:t>Electronic system with unified dashboard: infrastructure (human attitude burden)</a:t>
            </a:r>
          </a:p>
          <a:p>
            <a:r>
              <a:rPr lang="en-US" dirty="0">
                <a:solidFill>
                  <a:schemeClr val="tx1"/>
                </a:solidFill>
                <a:latin typeface="Arial" panose="020B0604020202020204" pitchFamily="34" charset="0"/>
                <a:ea typeface="Arial" panose="020B0604020202020204" pitchFamily="34" charset="0"/>
              </a:rPr>
              <a:t>Integrated M&amp;E system with server domiciled in the programme: (big data issues anticipated with X-ray, system interactions and interoperability, real time upload using integrated EMR AI) </a:t>
            </a:r>
          </a:p>
          <a:p>
            <a:r>
              <a:rPr lang="en-US" dirty="0">
                <a:solidFill>
                  <a:schemeClr val="tx1"/>
                </a:solidFill>
                <a:latin typeface="Arial" panose="020B0604020202020204" pitchFamily="34" charset="0"/>
                <a:ea typeface="Arial" panose="020B0604020202020204" pitchFamily="34" charset="0"/>
              </a:rPr>
              <a:t>Tool update: comorbidities, to current trend, Closing gap</a:t>
            </a:r>
          </a:p>
          <a:p>
            <a:r>
              <a:rPr lang="en-US" dirty="0">
                <a:solidFill>
                  <a:schemeClr val="tx1"/>
                </a:solidFill>
                <a:latin typeface="Arial" panose="020B0604020202020204" pitchFamily="34" charset="0"/>
                <a:ea typeface="Arial" panose="020B0604020202020204" pitchFamily="34" charset="0"/>
              </a:rPr>
              <a:t>Real-time Monitoring using supervision checker (DOTs expansion); flags critical feedbacks </a:t>
            </a:r>
          </a:p>
          <a:p>
            <a:r>
              <a:rPr lang="en-US" dirty="0">
                <a:solidFill>
                  <a:schemeClr val="tx1"/>
                </a:solidFill>
                <a:latin typeface="Arial" panose="020B0604020202020204" pitchFamily="34" charset="0"/>
                <a:ea typeface="Arial" panose="020B0604020202020204" pitchFamily="34" charset="0"/>
              </a:rPr>
              <a:t>Capacity building for data analysis and utilization at the  sub-national level</a:t>
            </a:r>
          </a:p>
          <a:p>
            <a:r>
              <a:rPr lang="en-US" dirty="0">
                <a:solidFill>
                  <a:schemeClr val="tx1"/>
                </a:solidFill>
                <a:latin typeface="Arial" panose="020B0604020202020204" pitchFamily="34" charset="0"/>
                <a:ea typeface="Arial" panose="020B0604020202020204" pitchFamily="34" charset="0"/>
              </a:rPr>
              <a:t>Result based approach: Cascade meeting with implementing partners </a:t>
            </a:r>
          </a:p>
          <a:p>
            <a:r>
              <a:rPr lang="en-US" dirty="0">
                <a:solidFill>
                  <a:schemeClr val="tx1"/>
                </a:solidFill>
                <a:latin typeface="Arial" panose="020B0604020202020204" pitchFamily="34" charset="0"/>
                <a:ea typeface="Arial" panose="020B0604020202020204" pitchFamily="34" charset="0"/>
              </a:rPr>
              <a:t>Re-calculating our estimates: Prevalence survey &amp; DRS(ongoing)</a:t>
            </a:r>
          </a:p>
          <a:p>
            <a:r>
              <a:rPr lang="en-US" dirty="0">
                <a:solidFill>
                  <a:schemeClr val="tx1"/>
                </a:solidFill>
                <a:latin typeface="Arial" panose="020B0604020202020204" pitchFamily="34" charset="0"/>
                <a:ea typeface="Arial" panose="020B0604020202020204" pitchFamily="34" charset="0"/>
              </a:rPr>
              <a:t>NGS to meet up with the future of surveillance.</a:t>
            </a:r>
          </a:p>
          <a:p>
            <a:endParaRPr lang="en-US" dirty="0"/>
          </a:p>
        </p:txBody>
      </p:sp>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17</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a:xfrm>
            <a:off x="345507" y="-24846"/>
            <a:ext cx="7772400" cy="646331"/>
          </a:xfrm>
        </p:spPr>
        <p:txBody>
          <a:bodyPr/>
          <a:lstStyle/>
          <a:p>
            <a:r>
              <a:rPr lang="en-US" sz="1800" dirty="0">
                <a:solidFill>
                  <a:schemeClr val="tx2">
                    <a:lumMod val="75000"/>
                  </a:schemeClr>
                </a:solidFill>
                <a:latin typeface="Arial" panose="020B0604020202020204" pitchFamily="34" charset="0"/>
                <a:ea typeface="Arial" panose="020B0604020202020204" pitchFamily="34" charset="0"/>
              </a:rPr>
              <a:t>Vision for the future of data-driven TB control in your country: Upcoming initiatives or plans</a:t>
            </a:r>
            <a:endParaRPr lang="en-US" sz="1800" dirty="0">
              <a:solidFill>
                <a:schemeClr val="tx2">
                  <a:lumMod val="75000"/>
                </a:schemeClr>
              </a:solidFill>
            </a:endParaRPr>
          </a:p>
        </p:txBody>
      </p:sp>
    </p:spTree>
    <p:custDataLst>
      <p:tags r:id="rId1"/>
    </p:custDataLst>
    <p:extLst>
      <p:ext uri="{BB962C8B-B14F-4D97-AF65-F5344CB8AC3E}">
        <p14:creationId xmlns:p14="http://schemas.microsoft.com/office/powerpoint/2010/main" val="130552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BFEFB3-7B81-4CA5-80DE-360FE53D77D6}"/>
              </a:ext>
            </a:extLst>
          </p:cNvPr>
          <p:cNvSpPr>
            <a:spLocks noGrp="1"/>
          </p:cNvSpPr>
          <p:nvPr>
            <p:ph type="sldNum" sz="quarter" idx="10"/>
          </p:nvPr>
        </p:nvSpPr>
        <p:spPr>
          <a:xfrm>
            <a:off x="6858000" y="4933030"/>
            <a:ext cx="2133600" cy="2154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800" b="0" i="0" u="none" strike="noStrike" kern="1200" cap="none" spc="0" normalizeH="0" baseline="0" noProof="0" smtClean="0">
                <a:ln>
                  <a:noFill/>
                </a:ln>
                <a:solidFill>
                  <a:prstClr val="white"/>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prstClr val="white"/>
              </a:solidFill>
              <a:effectLst/>
              <a:uLnTx/>
              <a:uFillTx/>
              <a:latin typeface="Gill Sans MT"/>
              <a:ea typeface="+mn-ea"/>
            </a:endParaRPr>
          </a:p>
        </p:txBody>
      </p:sp>
      <p:sp>
        <p:nvSpPr>
          <p:cNvPr id="6" name="Title 5">
            <a:extLst>
              <a:ext uri="{FF2B5EF4-FFF2-40B4-BE49-F238E27FC236}">
                <a16:creationId xmlns:a16="http://schemas.microsoft.com/office/drawing/2014/main" id="{AF93540B-FDBF-400C-9C2C-52D856E0E02C}"/>
              </a:ext>
            </a:extLst>
          </p:cNvPr>
          <p:cNvSpPr>
            <a:spLocks noGrp="1"/>
          </p:cNvSpPr>
          <p:nvPr>
            <p:ph type="title"/>
          </p:nvPr>
        </p:nvSpPr>
        <p:spPr>
          <a:xfrm>
            <a:off x="685800" y="1448858"/>
            <a:ext cx="7772400" cy="1754326"/>
          </a:xfrm>
        </p:spPr>
        <p:txBody>
          <a:bodyPr/>
          <a:lstStyle/>
          <a:p>
            <a:r>
              <a:rPr lang="en-US" dirty="0"/>
              <a:t>TB M&amp;E Beyond Numbers: </a:t>
            </a:r>
            <a:r>
              <a:rPr lang="en-US" b="0" dirty="0"/>
              <a:t>Understanding trends </a:t>
            </a:r>
            <a:r>
              <a:rPr lang="en-US" b="0"/>
              <a:t>in </a:t>
            </a:r>
            <a:br>
              <a:rPr lang="en-US" b="0"/>
            </a:br>
            <a:r>
              <a:rPr lang="en-US" b="0"/>
              <a:t>PBMEF core </a:t>
            </a:r>
            <a:r>
              <a:rPr lang="en-US" b="0" dirty="0"/>
              <a:t>indicators</a:t>
            </a:r>
          </a:p>
        </p:txBody>
      </p:sp>
    </p:spTree>
    <p:custDataLst>
      <p:tags r:id="rId1"/>
    </p:custDataLst>
    <p:extLst>
      <p:ext uri="{BB962C8B-B14F-4D97-AF65-F5344CB8AC3E}">
        <p14:creationId xmlns:p14="http://schemas.microsoft.com/office/powerpoint/2010/main" val="55345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19</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a:xfrm>
            <a:off x="581296" y="2130722"/>
            <a:ext cx="7772400" cy="461665"/>
          </a:xfrm>
        </p:spPr>
        <p:txBody>
          <a:bodyPr/>
          <a:lstStyle/>
          <a:p>
            <a:r>
              <a:rPr lang="en-US" dirty="0">
                <a:solidFill>
                  <a:schemeClr val="tx2"/>
                </a:solidFill>
              </a:rPr>
              <a:t>Treatment coverage rate and Child TB contribution </a:t>
            </a:r>
          </a:p>
        </p:txBody>
      </p:sp>
    </p:spTree>
    <p:custDataLst>
      <p:tags r:id="rId1"/>
    </p:custDataLst>
    <p:extLst>
      <p:ext uri="{BB962C8B-B14F-4D97-AF65-F5344CB8AC3E}">
        <p14:creationId xmlns:p14="http://schemas.microsoft.com/office/powerpoint/2010/main" val="372339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BFEFB3-7B81-4CA5-80DE-360FE53D77D6}"/>
              </a:ext>
            </a:extLst>
          </p:cNvPr>
          <p:cNvSpPr>
            <a:spLocks noGrp="1"/>
          </p:cNvSpPr>
          <p:nvPr>
            <p:ph type="sldNum" sz="quarter" idx="10"/>
          </p:nvPr>
        </p:nvSpPr>
        <p:spPr>
          <a:xfrm>
            <a:off x="6858000" y="4933030"/>
            <a:ext cx="2133600" cy="2154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800" b="0" i="0" u="none" strike="noStrike" kern="1200" cap="none" spc="0" normalizeH="0" baseline="0" noProof="0" smtClean="0">
                <a:ln>
                  <a:noFill/>
                </a:ln>
                <a:solidFill>
                  <a:prstClr val="white"/>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prstClr val="white"/>
              </a:solidFill>
              <a:effectLst/>
              <a:uLnTx/>
              <a:uFillTx/>
              <a:latin typeface="Gill Sans MT"/>
              <a:ea typeface="+mn-ea"/>
            </a:endParaRPr>
          </a:p>
        </p:txBody>
      </p:sp>
      <p:sp>
        <p:nvSpPr>
          <p:cNvPr id="6" name="Title 5">
            <a:extLst>
              <a:ext uri="{FF2B5EF4-FFF2-40B4-BE49-F238E27FC236}">
                <a16:creationId xmlns:a16="http://schemas.microsoft.com/office/drawing/2014/main" id="{AF93540B-FDBF-400C-9C2C-52D856E0E02C}"/>
              </a:ext>
            </a:extLst>
          </p:cNvPr>
          <p:cNvSpPr>
            <a:spLocks noGrp="1"/>
          </p:cNvSpPr>
          <p:nvPr>
            <p:ph type="title"/>
          </p:nvPr>
        </p:nvSpPr>
        <p:spPr>
          <a:xfrm>
            <a:off x="685800" y="1886944"/>
            <a:ext cx="7772400" cy="1200329"/>
          </a:xfrm>
        </p:spPr>
        <p:txBody>
          <a:bodyPr/>
          <a:lstStyle/>
          <a:p>
            <a:r>
              <a:rPr lang="en-US" dirty="0"/>
              <a:t>Country TB Profile and TB Situation Snapshot</a:t>
            </a:r>
            <a:endParaRPr lang="en-US" b="0" dirty="0"/>
          </a:p>
        </p:txBody>
      </p:sp>
    </p:spTree>
    <p:custDataLst>
      <p:tags r:id="rId1"/>
    </p:custDataLst>
    <p:extLst>
      <p:ext uri="{BB962C8B-B14F-4D97-AF65-F5344CB8AC3E}">
        <p14:creationId xmlns:p14="http://schemas.microsoft.com/office/powerpoint/2010/main" val="51885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A023-72FB-910C-CEF9-572B8AC176EC}"/>
              </a:ext>
            </a:extLst>
          </p:cNvPr>
          <p:cNvSpPr>
            <a:spLocks noGrp="1"/>
          </p:cNvSpPr>
          <p:nvPr>
            <p:ph type="ctrTitle"/>
          </p:nvPr>
        </p:nvSpPr>
        <p:spPr>
          <a:xfrm>
            <a:off x="246184" y="113411"/>
            <a:ext cx="3536544" cy="541107"/>
          </a:xfrm>
        </p:spPr>
        <p:style>
          <a:lnRef idx="2">
            <a:schemeClr val="accent1"/>
          </a:lnRef>
          <a:fillRef idx="1">
            <a:schemeClr val="lt1"/>
          </a:fillRef>
          <a:effectRef idx="0">
            <a:schemeClr val="accent1"/>
          </a:effectRef>
          <a:fontRef idx="minor">
            <a:schemeClr val="dk1"/>
          </a:fontRef>
        </p:style>
        <p:txBody>
          <a:bodyPr>
            <a:normAutofit/>
          </a:bodyPr>
          <a:lstStyle/>
          <a:p>
            <a:r>
              <a:rPr lang="en-US" sz="2100" dirty="0">
                <a:solidFill>
                  <a:srgbClr val="00B0F0"/>
                </a:solidFill>
                <a:latin typeface="Britannic Bold" panose="020B0903060703020204" pitchFamily="34" charset="77"/>
              </a:rPr>
              <a:t>Treatment coverage rate </a:t>
            </a:r>
            <a:endParaRPr lang="en-NG" sz="2100" dirty="0">
              <a:solidFill>
                <a:srgbClr val="0070C0"/>
              </a:solidFill>
              <a:latin typeface="Britannic Bold" panose="020B0903060703020204" pitchFamily="34" charset="77"/>
            </a:endParaRPr>
          </a:p>
        </p:txBody>
      </p:sp>
      <p:graphicFrame>
        <p:nvGraphicFramePr>
          <p:cNvPr id="9" name="Chart 8">
            <a:extLst>
              <a:ext uri="{FF2B5EF4-FFF2-40B4-BE49-F238E27FC236}">
                <a16:creationId xmlns:a16="http://schemas.microsoft.com/office/drawing/2014/main" id="{C152894B-C957-3216-627A-E5FC3714B113}"/>
              </a:ext>
            </a:extLst>
          </p:cNvPr>
          <p:cNvGraphicFramePr>
            <a:graphicFrameLocks/>
          </p:cNvGraphicFramePr>
          <p:nvPr>
            <p:extLst>
              <p:ext uri="{D42A27DB-BD31-4B8C-83A1-F6EECF244321}">
                <p14:modId xmlns:p14="http://schemas.microsoft.com/office/powerpoint/2010/main" val="399523292"/>
              </p:ext>
            </p:extLst>
          </p:nvPr>
        </p:nvGraphicFramePr>
        <p:xfrm>
          <a:off x="4052238" y="279133"/>
          <a:ext cx="2194559" cy="44949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962F2410-B5B8-452C-A4D3-4444C6A1CCF9}"/>
              </a:ext>
            </a:extLst>
          </p:cNvPr>
          <p:cNvGraphicFramePr>
            <a:graphicFrameLocks/>
          </p:cNvGraphicFramePr>
          <p:nvPr>
            <p:extLst>
              <p:ext uri="{D42A27DB-BD31-4B8C-83A1-F6EECF244321}">
                <p14:modId xmlns:p14="http://schemas.microsoft.com/office/powerpoint/2010/main" val="2667824282"/>
              </p:ext>
            </p:extLst>
          </p:nvPr>
        </p:nvGraphicFramePr>
        <p:xfrm>
          <a:off x="74543" y="827679"/>
          <a:ext cx="3919941" cy="3946452"/>
        </p:xfrm>
        <a:graphic>
          <a:graphicData uri="http://schemas.openxmlformats.org/drawingml/2006/chart">
            <c:chart xmlns:c="http://schemas.openxmlformats.org/drawingml/2006/chart" xmlns:r="http://schemas.openxmlformats.org/officeDocument/2006/relationships" r:id="rId3"/>
          </a:graphicData>
        </a:graphic>
      </p:graphicFrame>
      <p:pic>
        <p:nvPicPr>
          <p:cNvPr id="6" name="Content Placeholder 3">
            <a:extLst>
              <a:ext uri="{FF2B5EF4-FFF2-40B4-BE49-F238E27FC236}">
                <a16:creationId xmlns:a16="http://schemas.microsoft.com/office/drawing/2014/main" id="{B39C54C3-3161-E74F-A4DB-3C720E11D293}"/>
              </a:ext>
            </a:extLst>
          </p:cNvPr>
          <p:cNvPicPr>
            <a:picLocks noChangeAspect="1"/>
          </p:cNvPicPr>
          <p:nvPr/>
        </p:nvPicPr>
        <p:blipFill>
          <a:blip r:embed="rId4"/>
          <a:stretch>
            <a:fillRect/>
          </a:stretch>
        </p:blipFill>
        <p:spPr>
          <a:xfrm>
            <a:off x="6426362" y="183812"/>
            <a:ext cx="1776917" cy="1896004"/>
          </a:xfrm>
          <a:prstGeom prst="rect">
            <a:avLst/>
          </a:prstGeom>
        </p:spPr>
      </p:pic>
      <p:pic>
        <p:nvPicPr>
          <p:cNvPr id="7" name="Picture 6">
            <a:extLst>
              <a:ext uri="{FF2B5EF4-FFF2-40B4-BE49-F238E27FC236}">
                <a16:creationId xmlns:a16="http://schemas.microsoft.com/office/drawing/2014/main" id="{BABD88DB-E5F0-E040-878E-4EE35660E7A0}"/>
              </a:ext>
            </a:extLst>
          </p:cNvPr>
          <p:cNvPicPr>
            <a:picLocks noChangeAspect="1"/>
          </p:cNvPicPr>
          <p:nvPr/>
        </p:nvPicPr>
        <p:blipFill rotWithShape="1">
          <a:blip r:embed="rId5"/>
          <a:srcRect t="5837" r="17930" b="5157"/>
          <a:stretch/>
        </p:blipFill>
        <p:spPr>
          <a:xfrm>
            <a:off x="6426362" y="2242687"/>
            <a:ext cx="2052736" cy="2531444"/>
          </a:xfrm>
          <a:prstGeom prst="rect">
            <a:avLst/>
          </a:prstGeom>
        </p:spPr>
      </p:pic>
      <p:pic>
        <p:nvPicPr>
          <p:cNvPr id="8" name="Content Placeholder 3">
            <a:extLst>
              <a:ext uri="{FF2B5EF4-FFF2-40B4-BE49-F238E27FC236}">
                <a16:creationId xmlns:a16="http://schemas.microsoft.com/office/drawing/2014/main" id="{B3979E71-38D4-D048-8D6B-A8260552873F}"/>
              </a:ext>
            </a:extLst>
          </p:cNvPr>
          <p:cNvPicPr>
            <a:picLocks/>
          </p:cNvPicPr>
          <p:nvPr/>
        </p:nvPicPr>
        <p:blipFill rotWithShape="1">
          <a:blip r:embed="rId6">
            <a:extLst>
              <a:ext uri="{28A0092B-C50C-407E-A947-70E740481C1C}">
                <a14:useLocalDpi xmlns:a14="http://schemas.microsoft.com/office/drawing/2010/main" val="0"/>
              </a:ext>
            </a:extLst>
          </a:blip>
          <a:srcRect l="8746" t="11220" r="53737" b="17716"/>
          <a:stretch/>
        </p:blipFill>
        <p:spPr bwMode="auto">
          <a:xfrm>
            <a:off x="8503332" y="82692"/>
            <a:ext cx="549815" cy="4845443"/>
          </a:xfrm>
          <a:prstGeom prst="rect">
            <a:avLst/>
          </a:prstGeom>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829835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5754C63-F03A-4584-A68C-95D365AA100E}"/>
              </a:ext>
            </a:extLst>
          </p:cNvPr>
          <p:cNvGraphicFramePr>
            <a:graphicFrameLocks noGrp="1"/>
          </p:cNvGraphicFramePr>
          <p:nvPr>
            <p:ph idx="1"/>
            <p:extLst>
              <p:ext uri="{D42A27DB-BD31-4B8C-83A1-F6EECF244321}">
                <p14:modId xmlns:p14="http://schemas.microsoft.com/office/powerpoint/2010/main" val="3281420703"/>
              </p:ext>
            </p:extLst>
          </p:nvPr>
        </p:nvGraphicFramePr>
        <p:xfrm>
          <a:off x="-77000" y="365760"/>
          <a:ext cx="2608444" cy="4514248"/>
        </p:xfrm>
        <a:graphic>
          <a:graphicData uri="http://schemas.openxmlformats.org/drawingml/2006/chart">
            <c:chart xmlns:c="http://schemas.openxmlformats.org/drawingml/2006/chart" xmlns:r="http://schemas.openxmlformats.org/officeDocument/2006/relationships" r:id="rId2"/>
          </a:graphicData>
        </a:graphic>
      </p:graphicFrame>
      <p:pic>
        <p:nvPicPr>
          <p:cNvPr id="5122" name="Picture 2" descr="Untitled.png">
            <a:extLst>
              <a:ext uri="{FF2B5EF4-FFF2-40B4-BE49-F238E27FC236}">
                <a16:creationId xmlns:a16="http://schemas.microsoft.com/office/drawing/2014/main" id="{91D804CB-4662-F843-81F4-DFA9084D9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022" y="119063"/>
            <a:ext cx="3724977" cy="4760945"/>
          </a:xfrm>
          <a:prstGeom prst="rect">
            <a:avLst/>
          </a:prstGeom>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pic>
      <p:pic>
        <p:nvPicPr>
          <p:cNvPr id="7" name="Content Placeholder 4">
            <a:extLst>
              <a:ext uri="{FF2B5EF4-FFF2-40B4-BE49-F238E27FC236}">
                <a16:creationId xmlns:a16="http://schemas.microsoft.com/office/drawing/2014/main" id="{7B04B6E5-EFD6-A34F-A0DE-24BEE6DA5F1D}"/>
              </a:ext>
            </a:extLst>
          </p:cNvPr>
          <p:cNvPicPr>
            <a:picLocks noChangeAspect="1"/>
          </p:cNvPicPr>
          <p:nvPr/>
        </p:nvPicPr>
        <p:blipFill>
          <a:blip r:embed="rId4"/>
          <a:stretch>
            <a:fillRect/>
          </a:stretch>
        </p:blipFill>
        <p:spPr>
          <a:xfrm>
            <a:off x="2680636" y="119062"/>
            <a:ext cx="2608444" cy="4760945"/>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8EFED9E8-AD9C-F248-8318-DD12A3C5415F}"/>
              </a:ext>
            </a:extLst>
          </p:cNvPr>
          <p:cNvSpPr txBox="1"/>
          <p:nvPr/>
        </p:nvSpPr>
        <p:spPr>
          <a:xfrm>
            <a:off x="256263" y="0"/>
            <a:ext cx="2113079" cy="369332"/>
          </a:xfrm>
          <a:prstGeom prst="rect">
            <a:avLst/>
          </a:prstGeom>
          <a:noFill/>
        </p:spPr>
        <p:txBody>
          <a:bodyPr wrap="none" rtlCol="0">
            <a:spAutoFit/>
          </a:bodyPr>
          <a:lstStyle/>
          <a:p>
            <a:r>
              <a:rPr lang="en-US" dirty="0"/>
              <a:t>Visualizing the cases </a:t>
            </a:r>
          </a:p>
        </p:txBody>
      </p:sp>
    </p:spTree>
    <p:extLst>
      <p:ext uri="{BB962C8B-B14F-4D97-AF65-F5344CB8AC3E}">
        <p14:creationId xmlns:p14="http://schemas.microsoft.com/office/powerpoint/2010/main" val="83665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158A3D-D40E-A61D-5CCB-CC5196CB10B3}"/>
              </a:ext>
            </a:extLst>
          </p:cNvPr>
          <p:cNvSpPr>
            <a:spLocks noGrp="1"/>
          </p:cNvSpPr>
          <p:nvPr>
            <p:ph idx="1"/>
          </p:nvPr>
        </p:nvSpPr>
        <p:spPr>
          <a:xfrm>
            <a:off x="235451" y="1076019"/>
            <a:ext cx="2247866" cy="3501456"/>
          </a:xfrm>
        </p:spPr>
        <p:style>
          <a:lnRef idx="2">
            <a:schemeClr val="dk1"/>
          </a:lnRef>
          <a:fillRef idx="1">
            <a:schemeClr val="lt1"/>
          </a:fillRef>
          <a:effectRef idx="0">
            <a:schemeClr val="dk1"/>
          </a:effectRef>
          <a:fontRef idx="minor">
            <a:schemeClr val="dk1"/>
          </a:fontRef>
        </p:style>
        <p:txBody>
          <a:bodyPr>
            <a:noAutofit/>
          </a:bodyPr>
          <a:lstStyle/>
          <a:p>
            <a:r>
              <a:rPr lang="en-US" sz="2400" dirty="0"/>
              <a:t>Notifications in both 2020 and 2021 were higher than in 2019, with </a:t>
            </a:r>
            <a:r>
              <a:rPr lang="en-US" sz="2400" dirty="0">
                <a:solidFill>
                  <a:srgbClr val="FF0000"/>
                </a:solidFill>
              </a:rPr>
              <a:t>Nigeria being the most striking example. </a:t>
            </a:r>
          </a:p>
        </p:txBody>
      </p:sp>
      <p:sp>
        <p:nvSpPr>
          <p:cNvPr id="3" name="Slide Number Placeholder 2">
            <a:extLst>
              <a:ext uri="{FF2B5EF4-FFF2-40B4-BE49-F238E27FC236}">
                <a16:creationId xmlns:a16="http://schemas.microsoft.com/office/drawing/2014/main" id="{448DC1CF-8060-1D15-C38E-73EFC0C43D2B}"/>
              </a:ext>
            </a:extLst>
          </p:cNvPr>
          <p:cNvSpPr>
            <a:spLocks noGrp="1"/>
          </p:cNvSpPr>
          <p:nvPr>
            <p:ph type="sldNum" sz="quarter" idx="4"/>
          </p:nvPr>
        </p:nvSpPr>
        <p:spPr/>
        <p:txBody>
          <a:bodyPr/>
          <a:lstStyle/>
          <a:p>
            <a:fld id="{42782948-4DBE-204D-AB9E-B65E067054AE}" type="slidenum">
              <a:rPr lang="en-US" smtClean="0"/>
              <a:pPr/>
              <a:t>22</a:t>
            </a:fld>
            <a:endParaRPr lang="en-US"/>
          </a:p>
        </p:txBody>
      </p:sp>
      <p:sp>
        <p:nvSpPr>
          <p:cNvPr id="4" name="Title 3">
            <a:extLst>
              <a:ext uri="{FF2B5EF4-FFF2-40B4-BE49-F238E27FC236}">
                <a16:creationId xmlns:a16="http://schemas.microsoft.com/office/drawing/2014/main" id="{585455D7-3AC2-7DB7-8B89-7A517DA09EB3}"/>
              </a:ext>
            </a:extLst>
          </p:cNvPr>
          <p:cNvSpPr>
            <a:spLocks noGrp="1"/>
          </p:cNvSpPr>
          <p:nvPr>
            <p:ph type="title"/>
          </p:nvPr>
        </p:nvSpPr>
        <p:spPr>
          <a:xfrm>
            <a:off x="3320716" y="0"/>
            <a:ext cx="5981098" cy="567360"/>
          </a:xfrm>
        </p:spPr>
        <p:txBody>
          <a:bodyPr/>
          <a:lstStyle/>
          <a:p>
            <a:r>
              <a:rPr lang="en-US" sz="1800" dirty="0"/>
              <a:t>Nigeria success story highlighted in GTB report 2022</a:t>
            </a:r>
          </a:p>
        </p:txBody>
      </p:sp>
      <p:pic>
        <p:nvPicPr>
          <p:cNvPr id="6" name="Picture 5">
            <a:extLst>
              <a:ext uri="{FF2B5EF4-FFF2-40B4-BE49-F238E27FC236}">
                <a16:creationId xmlns:a16="http://schemas.microsoft.com/office/drawing/2014/main" id="{E8D99945-1CF9-6732-799F-15A23C5BEF8B}"/>
              </a:ext>
            </a:extLst>
          </p:cNvPr>
          <p:cNvPicPr>
            <a:picLocks noChangeAspect="1"/>
          </p:cNvPicPr>
          <p:nvPr/>
        </p:nvPicPr>
        <p:blipFill>
          <a:blip r:embed="rId2"/>
          <a:stretch>
            <a:fillRect/>
          </a:stretch>
        </p:blipFill>
        <p:spPr>
          <a:xfrm>
            <a:off x="2651675" y="1076019"/>
            <a:ext cx="2377610" cy="3501456"/>
          </a:xfrm>
          <a:prstGeom prst="rect">
            <a:avLst/>
          </a:prstGeom>
        </p:spPr>
      </p:pic>
      <p:graphicFrame>
        <p:nvGraphicFramePr>
          <p:cNvPr id="7" name="Chart 6">
            <a:extLst>
              <a:ext uri="{FF2B5EF4-FFF2-40B4-BE49-F238E27FC236}">
                <a16:creationId xmlns:a16="http://schemas.microsoft.com/office/drawing/2014/main" id="{56B3EA4E-94CA-394A-C6D7-CE8EC3377CA6}"/>
              </a:ext>
            </a:extLst>
          </p:cNvPr>
          <p:cNvGraphicFramePr>
            <a:graphicFrameLocks/>
          </p:cNvGraphicFramePr>
          <p:nvPr>
            <p:extLst>
              <p:ext uri="{D42A27DB-BD31-4B8C-83A1-F6EECF244321}">
                <p14:modId xmlns:p14="http://schemas.microsoft.com/office/powerpoint/2010/main" val="3621160049"/>
              </p:ext>
            </p:extLst>
          </p:nvPr>
        </p:nvGraphicFramePr>
        <p:xfrm>
          <a:off x="5197643" y="1076019"/>
          <a:ext cx="3799090" cy="35014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7969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FA6BC8-0BF9-3CB9-3436-40474E4FF7DC}"/>
              </a:ext>
            </a:extLst>
          </p:cNvPr>
          <p:cNvSpPr txBox="1"/>
          <p:nvPr/>
        </p:nvSpPr>
        <p:spPr>
          <a:xfrm>
            <a:off x="5598093" y="9391"/>
            <a:ext cx="2723823" cy="415498"/>
          </a:xfrm>
          <a:prstGeom prst="rect">
            <a:avLst/>
          </a:prstGeom>
          <a:noFill/>
        </p:spPr>
        <p:txBody>
          <a:bodyPr wrap="none" rtlCol="0">
            <a:spAutoFit/>
          </a:bodyPr>
          <a:lstStyle/>
          <a:p>
            <a:r>
              <a:rPr lang="en-NG" sz="2100" dirty="0">
                <a:solidFill>
                  <a:schemeClr val="accent2">
                    <a:lumMod val="75000"/>
                  </a:schemeClr>
                </a:solidFill>
                <a:latin typeface="Britannic Bold" panose="020B0903060703020204" pitchFamily="34" charset="77"/>
              </a:rPr>
              <a:t>Child </a:t>
            </a:r>
            <a:r>
              <a:rPr lang="en-NG" sz="2100">
                <a:solidFill>
                  <a:schemeClr val="accent2">
                    <a:lumMod val="75000"/>
                  </a:schemeClr>
                </a:solidFill>
                <a:latin typeface="Britannic Bold" panose="020B0903060703020204" pitchFamily="34" charset="77"/>
              </a:rPr>
              <a:t>TB </a:t>
            </a:r>
            <a:r>
              <a:rPr lang="en-US" sz="2100" dirty="0">
                <a:solidFill>
                  <a:schemeClr val="accent2">
                    <a:lumMod val="75000"/>
                  </a:schemeClr>
                </a:solidFill>
                <a:latin typeface="Britannic Bold" panose="020B0903060703020204" pitchFamily="34" charset="77"/>
              </a:rPr>
              <a:t>contribution</a:t>
            </a:r>
            <a:endParaRPr lang="en-NG" sz="2100" dirty="0">
              <a:solidFill>
                <a:schemeClr val="accent2">
                  <a:lumMod val="75000"/>
                </a:schemeClr>
              </a:solidFill>
              <a:latin typeface="Britannic Bold" panose="020B0903060703020204" pitchFamily="34" charset="77"/>
            </a:endParaRPr>
          </a:p>
        </p:txBody>
      </p:sp>
      <p:graphicFrame>
        <p:nvGraphicFramePr>
          <p:cNvPr id="8" name="Chart 7">
            <a:extLst>
              <a:ext uri="{FF2B5EF4-FFF2-40B4-BE49-F238E27FC236}">
                <a16:creationId xmlns:a16="http://schemas.microsoft.com/office/drawing/2014/main" id="{13E6EC9C-1346-8098-A7D1-4C864EE770AD}"/>
              </a:ext>
            </a:extLst>
          </p:cNvPr>
          <p:cNvGraphicFramePr>
            <a:graphicFrameLocks/>
          </p:cNvGraphicFramePr>
          <p:nvPr>
            <p:extLst>
              <p:ext uri="{D42A27DB-BD31-4B8C-83A1-F6EECF244321}">
                <p14:modId xmlns:p14="http://schemas.microsoft.com/office/powerpoint/2010/main" val="3603557261"/>
              </p:ext>
            </p:extLst>
          </p:nvPr>
        </p:nvGraphicFramePr>
        <p:xfrm>
          <a:off x="6493127" y="446049"/>
          <a:ext cx="2650873" cy="30442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6">
            <a:extLst>
              <a:ext uri="{FF2B5EF4-FFF2-40B4-BE49-F238E27FC236}">
                <a16:creationId xmlns:a16="http://schemas.microsoft.com/office/drawing/2014/main" id="{3F645C0E-6BA2-E128-BB96-8C50DA7B7ABC}"/>
              </a:ext>
            </a:extLst>
          </p:cNvPr>
          <p:cNvGraphicFramePr>
            <a:graphicFrameLocks noGrp="1"/>
          </p:cNvGraphicFramePr>
          <p:nvPr>
            <p:ph idx="1"/>
            <p:extLst>
              <p:ext uri="{D42A27DB-BD31-4B8C-83A1-F6EECF244321}">
                <p14:modId xmlns:p14="http://schemas.microsoft.com/office/powerpoint/2010/main" val="2507802583"/>
              </p:ext>
            </p:extLst>
          </p:nvPr>
        </p:nvGraphicFramePr>
        <p:xfrm>
          <a:off x="3940080" y="424889"/>
          <a:ext cx="2543817" cy="306544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A4F8A2E1-8008-FC46-AB3C-8552F91C1F18}"/>
              </a:ext>
            </a:extLst>
          </p:cNvPr>
          <p:cNvSpPr txBox="1"/>
          <p:nvPr/>
        </p:nvSpPr>
        <p:spPr>
          <a:xfrm>
            <a:off x="97098" y="76717"/>
            <a:ext cx="3728930" cy="369332"/>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b="1" dirty="0"/>
              <a:t>Child TB </a:t>
            </a:r>
            <a:r>
              <a:rPr lang="en-NG" b="1" dirty="0"/>
              <a:t>testing week</a:t>
            </a:r>
          </a:p>
        </p:txBody>
      </p:sp>
      <p:pic>
        <p:nvPicPr>
          <p:cNvPr id="11" name="Picture 10" descr="A group of children smiling for a photo&#10;&#10;Description automatically generated">
            <a:extLst>
              <a:ext uri="{FF2B5EF4-FFF2-40B4-BE49-F238E27FC236}">
                <a16:creationId xmlns:a16="http://schemas.microsoft.com/office/drawing/2014/main" id="{B641468A-B5C6-9446-B515-A0CDC0CCA57B}"/>
              </a:ext>
            </a:extLst>
          </p:cNvPr>
          <p:cNvPicPr>
            <a:picLocks noChangeAspect="1"/>
          </p:cNvPicPr>
          <p:nvPr/>
        </p:nvPicPr>
        <p:blipFill rotWithShape="1">
          <a:blip r:embed="rId4">
            <a:extLst>
              <a:ext uri="{28A0092B-C50C-407E-A947-70E740481C1C}">
                <a14:useLocalDpi xmlns:a14="http://schemas.microsoft.com/office/drawing/2010/main" val="0"/>
              </a:ext>
            </a:extLst>
          </a:blip>
          <a:srcRect b="13553"/>
          <a:stretch/>
        </p:blipFill>
        <p:spPr>
          <a:xfrm>
            <a:off x="97097" y="446049"/>
            <a:ext cx="1854455" cy="1873639"/>
          </a:xfrm>
          <a:prstGeom prst="rect">
            <a:avLst/>
          </a:prstGeom>
        </p:spPr>
      </p:pic>
      <p:pic>
        <p:nvPicPr>
          <p:cNvPr id="12" name="Picture 11">
            <a:extLst>
              <a:ext uri="{FF2B5EF4-FFF2-40B4-BE49-F238E27FC236}">
                <a16:creationId xmlns:a16="http://schemas.microsoft.com/office/drawing/2014/main" id="{AAAAFA58-B16C-F54F-AA8A-FB3294BD7A11}"/>
              </a:ext>
            </a:extLst>
          </p:cNvPr>
          <p:cNvPicPr>
            <a:picLocks noChangeAspect="1"/>
          </p:cNvPicPr>
          <p:nvPr/>
        </p:nvPicPr>
        <p:blipFill>
          <a:blip r:embed="rId5"/>
          <a:stretch>
            <a:fillRect/>
          </a:stretch>
        </p:blipFill>
        <p:spPr>
          <a:xfrm>
            <a:off x="97098" y="2499326"/>
            <a:ext cx="1955392" cy="223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3" name="Table 12">
            <a:extLst>
              <a:ext uri="{FF2B5EF4-FFF2-40B4-BE49-F238E27FC236}">
                <a16:creationId xmlns:a16="http://schemas.microsoft.com/office/drawing/2014/main" id="{2291B5FC-FE57-0B44-9646-6CD5A432A5F4}"/>
              </a:ext>
            </a:extLst>
          </p:cNvPr>
          <p:cNvGraphicFramePr>
            <a:graphicFrameLocks noGrp="1"/>
          </p:cNvGraphicFramePr>
          <p:nvPr>
            <p:extLst>
              <p:ext uri="{D42A27DB-BD31-4B8C-83A1-F6EECF244321}">
                <p14:modId xmlns:p14="http://schemas.microsoft.com/office/powerpoint/2010/main" val="447458506"/>
              </p:ext>
            </p:extLst>
          </p:nvPr>
        </p:nvGraphicFramePr>
        <p:xfrm>
          <a:off x="4302493" y="3712087"/>
          <a:ext cx="4552748" cy="1065045"/>
        </p:xfrm>
        <a:graphic>
          <a:graphicData uri="http://schemas.openxmlformats.org/drawingml/2006/table">
            <a:tbl>
              <a:tblPr>
                <a:tableStyleId>{5C22544A-7EE6-4342-B048-85BDC9FD1C3A}</a:tableStyleId>
              </a:tblPr>
              <a:tblGrid>
                <a:gridCol w="997863">
                  <a:extLst>
                    <a:ext uri="{9D8B030D-6E8A-4147-A177-3AD203B41FA5}">
                      <a16:colId xmlns:a16="http://schemas.microsoft.com/office/drawing/2014/main" val="2571492424"/>
                    </a:ext>
                  </a:extLst>
                </a:gridCol>
                <a:gridCol w="944000">
                  <a:extLst>
                    <a:ext uri="{9D8B030D-6E8A-4147-A177-3AD203B41FA5}">
                      <a16:colId xmlns:a16="http://schemas.microsoft.com/office/drawing/2014/main" val="252543000"/>
                    </a:ext>
                  </a:extLst>
                </a:gridCol>
                <a:gridCol w="816433">
                  <a:extLst>
                    <a:ext uri="{9D8B030D-6E8A-4147-A177-3AD203B41FA5}">
                      <a16:colId xmlns:a16="http://schemas.microsoft.com/office/drawing/2014/main" val="1914120079"/>
                    </a:ext>
                  </a:extLst>
                </a:gridCol>
                <a:gridCol w="816433">
                  <a:extLst>
                    <a:ext uri="{9D8B030D-6E8A-4147-A177-3AD203B41FA5}">
                      <a16:colId xmlns:a16="http://schemas.microsoft.com/office/drawing/2014/main" val="2792813111"/>
                    </a:ext>
                  </a:extLst>
                </a:gridCol>
                <a:gridCol w="978019">
                  <a:extLst>
                    <a:ext uri="{9D8B030D-6E8A-4147-A177-3AD203B41FA5}">
                      <a16:colId xmlns:a16="http://schemas.microsoft.com/office/drawing/2014/main" val="136688428"/>
                    </a:ext>
                  </a:extLst>
                </a:gridCol>
              </a:tblGrid>
              <a:tr h="775030">
                <a:tc>
                  <a:txBody>
                    <a:bodyPr/>
                    <a:lstStyle/>
                    <a:p>
                      <a:pPr algn="l" fontAlgn="b"/>
                      <a:r>
                        <a:rPr lang="en-GB" sz="1000" u="none" strike="noStrike" dirty="0">
                          <a:effectLst/>
                        </a:rPr>
                        <a:t>No of children Encountered</a:t>
                      </a:r>
                      <a:endParaRPr lang="en-GB" sz="10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fontAlgn="b"/>
                      <a:r>
                        <a:rPr lang="en-GB" sz="1000" u="none" strike="noStrike" dirty="0">
                          <a:effectLst/>
                        </a:rPr>
                        <a:t>Total screened</a:t>
                      </a:r>
                      <a:endParaRPr lang="en-GB" sz="10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fontAlgn="b"/>
                      <a:r>
                        <a:rPr lang="en-GB" sz="1000" u="none" strike="noStrike" dirty="0">
                          <a:effectLst/>
                        </a:rPr>
                        <a:t>No of presumptive identified</a:t>
                      </a:r>
                      <a:endParaRPr lang="en-GB" sz="10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fontAlgn="b"/>
                      <a:r>
                        <a:rPr lang="en-GB" sz="1000" u="none" strike="noStrike" dirty="0">
                          <a:effectLst/>
                        </a:rPr>
                        <a:t>Total No of presumptive tested</a:t>
                      </a:r>
                      <a:endParaRPr lang="en-GB" sz="10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fontAlgn="b"/>
                      <a:r>
                        <a:rPr lang="en-GB" sz="1000" u="none" strike="noStrike" dirty="0">
                          <a:effectLst/>
                        </a:rPr>
                        <a:t>No of child TB cases</a:t>
                      </a:r>
                      <a:endParaRPr lang="en-GB" sz="10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205267339"/>
                  </a:ext>
                </a:extLst>
              </a:tr>
              <a:tr h="290015">
                <a:tc>
                  <a:txBody>
                    <a:bodyPr/>
                    <a:lstStyle/>
                    <a:p>
                      <a:pPr algn="ctr" fontAlgn="b"/>
                      <a:r>
                        <a:rPr lang="en-NG" sz="1200" u="none" strike="noStrike" dirty="0">
                          <a:effectLst/>
                        </a:rPr>
                        <a:t>1,231,436</a:t>
                      </a:r>
                      <a:endParaRPr lang="en-NG"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NG" sz="1200" u="none" strike="noStrike" dirty="0">
                          <a:effectLst/>
                        </a:rPr>
                        <a:t>636,369</a:t>
                      </a:r>
                      <a:endParaRPr lang="en-NG"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NG" sz="1200" u="none" strike="noStrike" dirty="0">
                          <a:effectLst/>
                        </a:rPr>
                        <a:t>177,570</a:t>
                      </a:r>
                      <a:endParaRPr lang="en-NG"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NG" sz="1200" u="none" strike="noStrike" dirty="0">
                          <a:effectLst/>
                        </a:rPr>
                        <a:t>159,783</a:t>
                      </a:r>
                      <a:endParaRPr lang="en-NG"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NG" sz="1200" u="none" strike="noStrike" dirty="0">
                          <a:effectLst/>
                        </a:rPr>
                        <a:t>7,806</a:t>
                      </a:r>
                      <a:endParaRPr lang="en-NG"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94254480"/>
                  </a:ext>
                </a:extLst>
              </a:tr>
            </a:tbl>
          </a:graphicData>
        </a:graphic>
      </p:graphicFrame>
      <p:pic>
        <p:nvPicPr>
          <p:cNvPr id="14" name="Picture 13">
            <a:extLst>
              <a:ext uri="{FF2B5EF4-FFF2-40B4-BE49-F238E27FC236}">
                <a16:creationId xmlns:a16="http://schemas.microsoft.com/office/drawing/2014/main" id="{28AC343C-71E6-A548-8A3C-1DDE402FF140}"/>
              </a:ext>
            </a:extLst>
          </p:cNvPr>
          <p:cNvPicPr>
            <a:picLocks noChangeAspect="1"/>
          </p:cNvPicPr>
          <p:nvPr/>
        </p:nvPicPr>
        <p:blipFill rotWithShape="1">
          <a:blip r:embed="rId6"/>
          <a:srcRect b="16247"/>
          <a:stretch/>
        </p:blipFill>
        <p:spPr>
          <a:xfrm>
            <a:off x="2052490" y="446048"/>
            <a:ext cx="1792256" cy="1865332"/>
          </a:xfrm>
          <a:prstGeom prst="rect">
            <a:avLst/>
          </a:prstGeom>
        </p:spPr>
        <p:style>
          <a:lnRef idx="2">
            <a:schemeClr val="dk1"/>
          </a:lnRef>
          <a:fillRef idx="1">
            <a:schemeClr val="lt1"/>
          </a:fillRef>
          <a:effectRef idx="0">
            <a:schemeClr val="dk1"/>
          </a:effectRef>
          <a:fontRef idx="minor">
            <a:schemeClr val="dk1"/>
          </a:fontRef>
        </p:style>
      </p:pic>
      <p:pic>
        <p:nvPicPr>
          <p:cNvPr id="15" name="Content Placeholder 4" descr="Graphical user interface, text&#10;&#10;Description automatically generated">
            <a:extLst>
              <a:ext uri="{FF2B5EF4-FFF2-40B4-BE49-F238E27FC236}">
                <a16:creationId xmlns:a16="http://schemas.microsoft.com/office/drawing/2014/main" id="{5A376831-B250-B94A-BA08-A3C38070CF19}"/>
              </a:ext>
            </a:extLst>
          </p:cNvPr>
          <p:cNvPicPr>
            <a:picLocks noChangeAspect="1"/>
          </p:cNvPicPr>
          <p:nvPr/>
        </p:nvPicPr>
        <p:blipFill rotWithShape="1">
          <a:blip r:embed="rId7"/>
          <a:srcRect l="3652" r="-3" b="-3"/>
          <a:stretch/>
        </p:blipFill>
        <p:spPr>
          <a:xfrm>
            <a:off x="2061720" y="2499326"/>
            <a:ext cx="1783026" cy="2610044"/>
          </a:xfrm>
          <a:prstGeom prst="rect">
            <a:avLst/>
          </a:prstGeom>
        </p:spPr>
      </p:pic>
    </p:spTree>
    <p:extLst>
      <p:ext uri="{BB962C8B-B14F-4D97-AF65-F5344CB8AC3E}">
        <p14:creationId xmlns:p14="http://schemas.microsoft.com/office/powerpoint/2010/main" val="74173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ollection of logos of various brands&#10;&#10;Description automatically generated">
            <a:extLst>
              <a:ext uri="{FF2B5EF4-FFF2-40B4-BE49-F238E27FC236}">
                <a16:creationId xmlns:a16="http://schemas.microsoft.com/office/drawing/2014/main" id="{C21701E6-A554-0C4F-ACBA-E587B51293CB}"/>
              </a:ext>
            </a:extLst>
          </p:cNvPr>
          <p:cNvPicPr>
            <a:picLocks noChangeAspect="1"/>
          </p:cNvPicPr>
          <p:nvPr/>
        </p:nvPicPr>
        <p:blipFill>
          <a:blip r:embed="rId4"/>
          <a:stretch>
            <a:fillRect/>
          </a:stretch>
        </p:blipFill>
        <p:spPr>
          <a:xfrm>
            <a:off x="371747" y="1260909"/>
            <a:ext cx="3911496" cy="3708207"/>
          </a:xfrm>
          <a:prstGeom prst="rect">
            <a:avLst/>
          </a:prstGeom>
        </p:spPr>
      </p:pic>
      <p:sp>
        <p:nvSpPr>
          <p:cNvPr id="3" name="Title 1">
            <a:extLst>
              <a:ext uri="{FF2B5EF4-FFF2-40B4-BE49-F238E27FC236}">
                <a16:creationId xmlns:a16="http://schemas.microsoft.com/office/drawing/2014/main" id="{FF45D3F8-C242-704B-8C0A-E7A26BA2D516}"/>
              </a:ext>
            </a:extLst>
          </p:cNvPr>
          <p:cNvSpPr txBox="1">
            <a:spLocks/>
          </p:cNvSpPr>
          <p:nvPr/>
        </p:nvSpPr>
        <p:spPr>
          <a:xfrm>
            <a:off x="1257300" y="-9607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chemeClr val="bg1"/>
                </a:solidFill>
              </a:rPr>
              <a:t>Thank You </a:t>
            </a:r>
          </a:p>
        </p:txBody>
      </p:sp>
    </p:spTree>
    <p:custDataLst>
      <p:tags r:id="rId1"/>
    </p:custDataLst>
    <p:extLst>
      <p:ext uri="{BB962C8B-B14F-4D97-AF65-F5344CB8AC3E}">
        <p14:creationId xmlns:p14="http://schemas.microsoft.com/office/powerpoint/2010/main" val="127180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3</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p:txBody>
          <a:bodyPr/>
          <a:lstStyle/>
          <a:p>
            <a:r>
              <a:rPr lang="en-US" dirty="0"/>
              <a:t>Country profile and TB situation snapshot</a:t>
            </a:r>
            <a:endParaRPr lang="en-US" dirty="0">
              <a:solidFill>
                <a:schemeClr val="tx2"/>
              </a:solidFill>
            </a:endParaRPr>
          </a:p>
        </p:txBody>
      </p:sp>
      <p:pic>
        <p:nvPicPr>
          <p:cNvPr id="6" name="Content Placeholder 4">
            <a:extLst>
              <a:ext uri="{FF2B5EF4-FFF2-40B4-BE49-F238E27FC236}">
                <a16:creationId xmlns:a16="http://schemas.microsoft.com/office/drawing/2014/main" id="{56A86B29-98A4-2C41-9E96-9EEF17504362}"/>
              </a:ext>
            </a:extLst>
          </p:cNvPr>
          <p:cNvPicPr>
            <a:picLocks noChangeAspect="1"/>
          </p:cNvPicPr>
          <p:nvPr/>
        </p:nvPicPr>
        <p:blipFill rotWithShape="1">
          <a:blip r:embed="rId3"/>
          <a:srcRect l="855" t="12087" r="48571" b="11867"/>
          <a:stretch/>
        </p:blipFill>
        <p:spPr>
          <a:xfrm rot="5400000">
            <a:off x="3011739" y="1211816"/>
            <a:ext cx="4025298" cy="3003082"/>
          </a:xfrm>
          <a:prstGeom prst="rect">
            <a:avLst/>
          </a:prstGeom>
        </p:spPr>
        <p:style>
          <a:lnRef idx="2">
            <a:schemeClr val="accent1"/>
          </a:lnRef>
          <a:fillRef idx="1">
            <a:schemeClr val="lt1"/>
          </a:fillRef>
          <a:effectRef idx="0">
            <a:schemeClr val="accent1"/>
          </a:effectRef>
          <a:fontRef idx="minor">
            <a:schemeClr val="dk1"/>
          </a:fontRef>
        </p:style>
      </p:pic>
      <p:sp>
        <p:nvSpPr>
          <p:cNvPr id="7" name="Content Placeholder 4">
            <a:extLst>
              <a:ext uri="{FF2B5EF4-FFF2-40B4-BE49-F238E27FC236}">
                <a16:creationId xmlns:a16="http://schemas.microsoft.com/office/drawing/2014/main" id="{62446322-0468-5242-A169-4CE784481542}"/>
              </a:ext>
            </a:extLst>
          </p:cNvPr>
          <p:cNvSpPr txBox="1">
            <a:spLocks/>
          </p:cNvSpPr>
          <p:nvPr/>
        </p:nvSpPr>
        <p:spPr>
          <a:xfrm>
            <a:off x="6631805" y="697709"/>
            <a:ext cx="2166688" cy="402829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2000" b="0" i="0" kern="1200">
                <a:solidFill>
                  <a:srgbClr val="4E4A49"/>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SzPct val="90000"/>
              <a:buFont typeface="Wingdings" panose="05000000000000000000" pitchFamily="2" charset="2"/>
              <a:buChar char="ü"/>
              <a:defRPr sz="2000" b="0" i="0" kern="1200">
                <a:solidFill>
                  <a:srgbClr val="4E4A49"/>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FFFFFF"/>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a:solidFill>
                  <a:srgbClr val="000000"/>
                </a:solidFill>
                <a:latin typeface="Calibri" panose="020F0502020204030204" pitchFamily="34" charset="0"/>
                <a:cs typeface="Calibri" panose="020F0502020204030204" pitchFamily="34" charset="0"/>
              </a:rPr>
              <a:t>Ranked 6</a:t>
            </a:r>
            <a:r>
              <a:rPr lang="en-GB" sz="1400" baseline="30000" dirty="0">
                <a:solidFill>
                  <a:srgbClr val="000000"/>
                </a:solidFill>
                <a:latin typeface="Calibri" panose="020F0502020204030204" pitchFamily="34" charset="0"/>
                <a:cs typeface="Calibri" panose="020F0502020204030204" pitchFamily="34" charset="0"/>
              </a:rPr>
              <a:t>th</a:t>
            </a:r>
            <a:r>
              <a:rPr lang="en-GB" sz="1400" dirty="0">
                <a:solidFill>
                  <a:srgbClr val="000000"/>
                </a:solidFill>
                <a:latin typeface="Calibri" panose="020F0502020204030204" pitchFamily="34" charset="0"/>
                <a:cs typeface="Calibri" panose="020F0502020204030204" pitchFamily="34" charset="0"/>
              </a:rPr>
              <a:t> among the TB  high burden   countries and 1st in Africa (Incidence rate – 219/100,000 pop)</a:t>
            </a:r>
          </a:p>
          <a:p>
            <a:r>
              <a:rPr lang="en-US" sz="1400" dirty="0">
                <a:solidFill>
                  <a:srgbClr val="000000"/>
                </a:solidFill>
                <a:latin typeface="Calibri" panose="020F0502020204030204" pitchFamily="34" charset="0"/>
                <a:cs typeface="Calibri" panose="020F0502020204030204" pitchFamily="34" charset="0"/>
              </a:rPr>
              <a:t>Mortality rate (excluding HIV + TB) for all forms of TB is 40/100,000 population</a:t>
            </a:r>
          </a:p>
          <a:p>
            <a:r>
              <a:rPr lang="en-GB" sz="1400" dirty="0">
                <a:solidFill>
                  <a:schemeClr val="tx1"/>
                </a:solidFill>
                <a:latin typeface="Calibri" panose="020F0502020204030204" pitchFamily="34" charset="0"/>
                <a:cs typeface="Calibri" panose="020F0502020204030204" pitchFamily="34" charset="0"/>
              </a:rPr>
              <a:t>TB Knowledge among general population – 24% (KAP survey 2017)</a:t>
            </a:r>
          </a:p>
          <a:p>
            <a:r>
              <a:rPr lang="en-GB" sz="1400" dirty="0">
                <a:solidFill>
                  <a:srgbClr val="000000"/>
                </a:solidFill>
                <a:latin typeface="Calibri" panose="020F0502020204030204" pitchFamily="34" charset="0"/>
                <a:cs typeface="Calibri" panose="020F0502020204030204" pitchFamily="34" charset="0"/>
              </a:rPr>
              <a:t>To retain our achievements, sustained data use is inevitable and most importantly at the sub-national level</a:t>
            </a:r>
          </a:p>
          <a:p>
            <a:pPr marL="0" indent="0">
              <a:buFont typeface="Wingdings" panose="05000000000000000000" pitchFamily="2" charset="2"/>
              <a:buNone/>
            </a:pPr>
            <a:endParaRPr lang="en-GB" dirty="0">
              <a:solidFill>
                <a:srgbClr val="000000"/>
              </a:solidFill>
              <a:cs typeface="Arial Narrow" charset="0"/>
            </a:endParaRPr>
          </a:p>
        </p:txBody>
      </p:sp>
      <p:pic>
        <p:nvPicPr>
          <p:cNvPr id="8" name="Picture 2" descr="Untitled.png">
            <a:extLst>
              <a:ext uri="{FF2B5EF4-FFF2-40B4-BE49-F238E27FC236}">
                <a16:creationId xmlns:a16="http://schemas.microsoft.com/office/drawing/2014/main" id="{6A64D5F5-B2FA-F442-B11E-A961B33AF032}"/>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366" r="45075" b="17012"/>
          <a:stretch/>
        </p:blipFill>
        <p:spPr bwMode="auto">
          <a:xfrm>
            <a:off x="134755" y="698499"/>
            <a:ext cx="3152144" cy="4025298"/>
          </a:xfrm>
          <a:prstGeom prst="rect">
            <a:avLst/>
          </a:prstGeom>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pic>
    </p:spTree>
    <p:custDataLst>
      <p:tags r:id="rId1"/>
    </p:custDataLst>
    <p:extLst>
      <p:ext uri="{BB962C8B-B14F-4D97-AF65-F5344CB8AC3E}">
        <p14:creationId xmlns:p14="http://schemas.microsoft.com/office/powerpoint/2010/main" val="296708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BFEFB3-7B81-4CA5-80DE-360FE53D77D6}"/>
              </a:ext>
            </a:extLst>
          </p:cNvPr>
          <p:cNvSpPr>
            <a:spLocks noGrp="1"/>
          </p:cNvSpPr>
          <p:nvPr>
            <p:ph type="sldNum" sz="quarter" idx="10"/>
          </p:nvPr>
        </p:nvSpPr>
        <p:spPr>
          <a:xfrm>
            <a:off x="6858000" y="4933030"/>
            <a:ext cx="2133600" cy="2154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800" b="0" i="0" u="none" strike="noStrike" kern="1200" cap="none" spc="0" normalizeH="0" baseline="0" noProof="0" smtClean="0">
                <a:ln>
                  <a:noFill/>
                </a:ln>
                <a:solidFill>
                  <a:prstClr val="white"/>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prstClr val="white"/>
              </a:solidFill>
              <a:effectLst/>
              <a:uLnTx/>
              <a:uFillTx/>
              <a:latin typeface="Gill Sans MT"/>
              <a:ea typeface="+mn-ea"/>
            </a:endParaRPr>
          </a:p>
        </p:txBody>
      </p:sp>
      <p:sp>
        <p:nvSpPr>
          <p:cNvPr id="6" name="Title 5">
            <a:extLst>
              <a:ext uri="{FF2B5EF4-FFF2-40B4-BE49-F238E27FC236}">
                <a16:creationId xmlns:a16="http://schemas.microsoft.com/office/drawing/2014/main" id="{AF93540B-FDBF-400C-9C2C-52D856E0E02C}"/>
              </a:ext>
            </a:extLst>
          </p:cNvPr>
          <p:cNvSpPr>
            <a:spLocks noGrp="1"/>
          </p:cNvSpPr>
          <p:nvPr>
            <p:ph type="title"/>
          </p:nvPr>
        </p:nvSpPr>
        <p:spPr>
          <a:xfrm>
            <a:off x="814646" y="1848107"/>
            <a:ext cx="7643553" cy="1754326"/>
          </a:xfrm>
        </p:spPr>
        <p:txBody>
          <a:bodyPr/>
          <a:lstStyle/>
          <a:p>
            <a:r>
              <a:rPr lang="en-US" dirty="0"/>
              <a:t>Data-Driven Strategies: </a:t>
            </a:r>
            <a:br>
              <a:rPr lang="en-US" dirty="0"/>
            </a:br>
            <a:r>
              <a:rPr lang="en-US" b="0" dirty="0"/>
              <a:t>Update on national TB M&amp;E, surveillance, and data use</a:t>
            </a:r>
          </a:p>
        </p:txBody>
      </p:sp>
    </p:spTree>
    <p:custDataLst>
      <p:tags r:id="rId1"/>
    </p:custDataLst>
    <p:extLst>
      <p:ext uri="{BB962C8B-B14F-4D97-AF65-F5344CB8AC3E}">
        <p14:creationId xmlns:p14="http://schemas.microsoft.com/office/powerpoint/2010/main" val="292781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0638"/>
            <a:ext cx="9144000" cy="713983"/>
          </a:xfrm>
          <a:solidFill>
            <a:schemeClr val="tx2">
              <a:lumMod val="75000"/>
            </a:schemeClr>
          </a:solidFill>
          <a:ln/>
        </p:spPr>
        <p:style>
          <a:lnRef idx="1">
            <a:schemeClr val="dk1"/>
          </a:lnRef>
          <a:fillRef idx="2">
            <a:schemeClr val="dk1"/>
          </a:fillRef>
          <a:effectRef idx="1">
            <a:schemeClr val="dk1"/>
          </a:effectRef>
          <a:fontRef idx="minor">
            <a:schemeClr val="dk1"/>
          </a:fontRef>
        </p:style>
        <p:txBody>
          <a:bodyPr>
            <a:normAutofit fontScale="90000"/>
          </a:bodyPr>
          <a:lstStyle/>
          <a:p>
            <a:br>
              <a:rPr lang="en-AU" altLang="en-US" sz="3000" b="1" dirty="0">
                <a:solidFill>
                  <a:srgbClr val="FFFFFF"/>
                </a:solidFill>
              </a:rPr>
            </a:br>
            <a:br>
              <a:rPr lang="en-AU" altLang="en-US" sz="3000" b="1" dirty="0">
                <a:solidFill>
                  <a:srgbClr val="FFFFFF"/>
                </a:solidFill>
              </a:rPr>
            </a:br>
            <a:br>
              <a:rPr lang="en-AU" altLang="en-US" sz="3000" b="1" dirty="0">
                <a:solidFill>
                  <a:srgbClr val="FFFFFF"/>
                </a:solidFill>
              </a:rPr>
            </a:br>
            <a:r>
              <a:rPr lang="en-AU" altLang="en-US" sz="2200" b="1" dirty="0">
                <a:solidFill>
                  <a:srgbClr val="FF0000"/>
                </a:solidFill>
              </a:rPr>
              <a:t>The initial flicker: </a:t>
            </a:r>
            <a:r>
              <a:rPr lang="en-US" sz="2200" i="1" dirty="0">
                <a:solidFill>
                  <a:schemeClr val="bg1"/>
                </a:solidFill>
                <a:latin typeface="Arial" panose="020B0604020202020204" pitchFamily="34" charset="0"/>
                <a:ea typeface="Arial" panose="020B0604020202020204" pitchFamily="34" charset="0"/>
              </a:rPr>
              <a:t>Successful data-driven initiatives; </a:t>
            </a:r>
            <a:br>
              <a:rPr lang="en-US" sz="2200" i="1" dirty="0">
                <a:solidFill>
                  <a:schemeClr val="bg1"/>
                </a:solidFill>
                <a:latin typeface="Arial" panose="020B0604020202020204" pitchFamily="34" charset="0"/>
                <a:ea typeface="Arial" panose="020B0604020202020204" pitchFamily="34" charset="0"/>
              </a:rPr>
            </a:br>
            <a:r>
              <a:rPr lang="en-US" sz="2200" i="1" dirty="0">
                <a:solidFill>
                  <a:schemeClr val="bg1"/>
                </a:solidFill>
                <a:latin typeface="Arial" panose="020B0604020202020204" pitchFamily="34" charset="0"/>
                <a:ea typeface="Arial" panose="020B0604020202020204" pitchFamily="34" charset="0"/>
              </a:rPr>
              <a:t>                  success stories in TB data collection, analysis, and utilization</a:t>
            </a:r>
            <a:endParaRPr lang="en-US" altLang="en-US" sz="2200" b="1" dirty="0">
              <a:solidFill>
                <a:schemeClr val="bg1"/>
              </a:solidFill>
            </a:endParaRPr>
          </a:p>
        </p:txBody>
      </p:sp>
      <p:sp>
        <p:nvSpPr>
          <p:cNvPr id="2" name="TextBox 1"/>
          <p:cNvSpPr txBox="1"/>
          <p:nvPr/>
        </p:nvSpPr>
        <p:spPr>
          <a:xfrm>
            <a:off x="7395092" y="512201"/>
            <a:ext cx="184731" cy="300082"/>
          </a:xfrm>
          <a:prstGeom prst="rect">
            <a:avLst/>
          </a:prstGeom>
          <a:noFill/>
        </p:spPr>
        <p:txBody>
          <a:bodyPr wrap="none" rtlCol="0">
            <a:spAutoFit/>
          </a:bodyPr>
          <a:lstStyle/>
          <a:p>
            <a:endParaRPr lang="en-US" sz="1350" dirty="0"/>
          </a:p>
        </p:txBody>
      </p:sp>
      <p:graphicFrame>
        <p:nvGraphicFramePr>
          <p:cNvPr id="7" name="Content Placeholder 3">
            <a:extLst>
              <a:ext uri="{FF2B5EF4-FFF2-40B4-BE49-F238E27FC236}">
                <a16:creationId xmlns:a16="http://schemas.microsoft.com/office/drawing/2014/main" id="{BBF84BF3-F796-DA4D-A419-48C9C137A3DE}"/>
              </a:ext>
            </a:extLst>
          </p:cNvPr>
          <p:cNvGraphicFramePr>
            <a:graphicFrameLocks/>
          </p:cNvGraphicFramePr>
          <p:nvPr>
            <p:extLst>
              <p:ext uri="{D42A27DB-BD31-4B8C-83A1-F6EECF244321}">
                <p14:modId xmlns:p14="http://schemas.microsoft.com/office/powerpoint/2010/main" val="1769250109"/>
              </p:ext>
            </p:extLst>
          </p:nvPr>
        </p:nvGraphicFramePr>
        <p:xfrm>
          <a:off x="20063" y="2897862"/>
          <a:ext cx="4235369" cy="2266275"/>
        </p:xfrm>
        <a:graphic>
          <a:graphicData uri="http://schemas.openxmlformats.org/drawingml/2006/chart">
            <c:chart xmlns:c="http://schemas.openxmlformats.org/drawingml/2006/chart" xmlns:r="http://schemas.openxmlformats.org/officeDocument/2006/relationships" r:id="rId3"/>
          </a:graphicData>
        </a:graphic>
      </p:graphicFrame>
      <p:pic>
        <p:nvPicPr>
          <p:cNvPr id="12" name="Content Placeholder 11">
            <a:extLst>
              <a:ext uri="{FF2B5EF4-FFF2-40B4-BE49-F238E27FC236}">
                <a16:creationId xmlns:a16="http://schemas.microsoft.com/office/drawing/2014/main" id="{95005D78-EF19-C94C-8738-607DCC9827F9}"/>
              </a:ext>
            </a:extLst>
          </p:cNvPr>
          <p:cNvPicPr>
            <a:picLocks noGrp="1" noChangeAspect="1"/>
          </p:cNvPicPr>
          <p:nvPr>
            <p:ph idx="1"/>
          </p:nvPr>
        </p:nvPicPr>
        <p:blipFill>
          <a:blip r:embed="rId4"/>
          <a:stretch>
            <a:fillRect/>
          </a:stretch>
        </p:blipFill>
        <p:spPr>
          <a:xfrm>
            <a:off x="133940" y="812282"/>
            <a:ext cx="4121491" cy="2007919"/>
          </a:xfrm>
        </p:spPr>
        <p:style>
          <a:lnRef idx="2">
            <a:schemeClr val="accent2"/>
          </a:lnRef>
          <a:fillRef idx="1">
            <a:schemeClr val="lt1"/>
          </a:fillRef>
          <a:effectRef idx="0">
            <a:schemeClr val="accent2"/>
          </a:effectRef>
          <a:fontRef idx="minor">
            <a:schemeClr val="dk1"/>
          </a:fontRef>
        </p:style>
      </p:pic>
      <p:graphicFrame>
        <p:nvGraphicFramePr>
          <p:cNvPr id="14" name="Content Placeholder 7">
            <a:extLst>
              <a:ext uri="{FF2B5EF4-FFF2-40B4-BE49-F238E27FC236}">
                <a16:creationId xmlns:a16="http://schemas.microsoft.com/office/drawing/2014/main" id="{48FBA729-A142-D142-9B09-82A618F4AE2E}"/>
              </a:ext>
            </a:extLst>
          </p:cNvPr>
          <p:cNvGraphicFramePr>
            <a:graphicFrameLocks/>
          </p:cNvGraphicFramePr>
          <p:nvPr>
            <p:extLst>
              <p:ext uri="{D42A27DB-BD31-4B8C-83A1-F6EECF244321}">
                <p14:modId xmlns:p14="http://schemas.microsoft.com/office/powerpoint/2010/main" val="2464577065"/>
              </p:ext>
            </p:extLst>
          </p:nvPr>
        </p:nvGraphicFramePr>
        <p:xfrm>
          <a:off x="4400700" y="2716313"/>
          <a:ext cx="4419952" cy="2430971"/>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Rounded Corners 15">
            <a:extLst>
              <a:ext uri="{FF2B5EF4-FFF2-40B4-BE49-F238E27FC236}">
                <a16:creationId xmlns:a16="http://schemas.microsoft.com/office/drawing/2014/main" id="{79B5A559-9BAC-6A43-8F94-D939F650894C}"/>
              </a:ext>
            </a:extLst>
          </p:cNvPr>
          <p:cNvSpPr/>
          <p:nvPr/>
        </p:nvSpPr>
        <p:spPr>
          <a:xfrm>
            <a:off x="4460531" y="2820201"/>
            <a:ext cx="1236191" cy="483930"/>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135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Custom fix</a:t>
            </a:r>
          </a:p>
        </p:txBody>
      </p:sp>
      <p:sp>
        <p:nvSpPr>
          <p:cNvPr id="16" name="Rectangle: Rounded Corners 16">
            <a:extLst>
              <a:ext uri="{FF2B5EF4-FFF2-40B4-BE49-F238E27FC236}">
                <a16:creationId xmlns:a16="http://schemas.microsoft.com/office/drawing/2014/main" id="{30BA1F6C-2494-644B-9CEE-DBC0A358B3C2}"/>
              </a:ext>
            </a:extLst>
          </p:cNvPr>
          <p:cNvSpPr/>
          <p:nvPr/>
        </p:nvSpPr>
        <p:spPr>
          <a:xfrm>
            <a:off x="5180077" y="799652"/>
            <a:ext cx="1236191" cy="483930"/>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en-IN" sz="135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easonal Myth</a:t>
            </a:r>
          </a:p>
        </p:txBody>
      </p:sp>
      <p:sp>
        <p:nvSpPr>
          <p:cNvPr id="17" name="Rectangle: Rounded Corners 17">
            <a:extLst>
              <a:ext uri="{FF2B5EF4-FFF2-40B4-BE49-F238E27FC236}">
                <a16:creationId xmlns:a16="http://schemas.microsoft.com/office/drawing/2014/main" id="{BE28F15A-D9B3-CD4D-A86E-92B673F49F28}"/>
              </a:ext>
            </a:extLst>
          </p:cNvPr>
          <p:cNvSpPr/>
          <p:nvPr/>
        </p:nvSpPr>
        <p:spPr>
          <a:xfrm>
            <a:off x="6216676" y="2746965"/>
            <a:ext cx="1236191" cy="483930"/>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135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Real </a:t>
            </a:r>
            <a:r>
              <a:rPr lang="x-none" sz="135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time resolution</a:t>
            </a:r>
            <a:endParaRPr lang="en-IN" sz="135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Arrow Connector 3">
            <a:extLst>
              <a:ext uri="{FF2B5EF4-FFF2-40B4-BE49-F238E27FC236}">
                <a16:creationId xmlns:a16="http://schemas.microsoft.com/office/drawing/2014/main" id="{C309B411-0F46-E349-B50A-8DA448EC8FCB}"/>
              </a:ext>
            </a:extLst>
          </p:cNvPr>
          <p:cNvCxnSpPr>
            <a:cxnSpLocks/>
          </p:cNvCxnSpPr>
          <p:nvPr/>
        </p:nvCxnSpPr>
        <p:spPr>
          <a:xfrm flipH="1">
            <a:off x="4590108" y="1010100"/>
            <a:ext cx="488519" cy="1762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Rectangle: Rounded Corners 16">
            <a:extLst>
              <a:ext uri="{FF2B5EF4-FFF2-40B4-BE49-F238E27FC236}">
                <a16:creationId xmlns:a16="http://schemas.microsoft.com/office/drawing/2014/main" id="{05D4FF98-31F5-5845-8BEB-030A5C0C7BDF}"/>
              </a:ext>
            </a:extLst>
          </p:cNvPr>
          <p:cNvSpPr/>
          <p:nvPr/>
        </p:nvSpPr>
        <p:spPr>
          <a:xfrm>
            <a:off x="5190094" y="1413100"/>
            <a:ext cx="1236191" cy="483930"/>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Estimate?</a:t>
            </a:r>
            <a:endParaRPr lang="en-IN" sz="135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0" name="Straight Arrow Connector 19">
            <a:extLst>
              <a:ext uri="{FF2B5EF4-FFF2-40B4-BE49-F238E27FC236}">
                <a16:creationId xmlns:a16="http://schemas.microsoft.com/office/drawing/2014/main" id="{9E040665-EE78-AC45-825C-BCAF79AD3AC7}"/>
              </a:ext>
            </a:extLst>
          </p:cNvPr>
          <p:cNvCxnSpPr>
            <a:cxnSpLocks/>
          </p:cNvCxnSpPr>
          <p:nvPr/>
        </p:nvCxnSpPr>
        <p:spPr>
          <a:xfrm flipH="1" flipV="1">
            <a:off x="4572000" y="1333993"/>
            <a:ext cx="608077" cy="262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629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68" y="95078"/>
            <a:ext cx="2824035" cy="1335123"/>
          </a:xfrm>
          <a:solidFill>
            <a:schemeClr val="tx2">
              <a:lumMod val="75000"/>
            </a:schemeClr>
          </a:solidFill>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chorCtr="0">
            <a:normAutofit/>
          </a:bodyPr>
          <a:lstStyle/>
          <a:p>
            <a:pPr algn="ctr"/>
            <a:r>
              <a:rPr lang="en-US" b="1" dirty="0">
                <a:solidFill>
                  <a:schemeClr val="bg1"/>
                </a:solidFill>
                <a:latin typeface="Arial Narrow" panose="020B0604020202020204" pitchFamily="34" charset="0"/>
                <a:cs typeface="Arial Narrow" panose="020B0604020202020204" pitchFamily="34" charset="0"/>
              </a:rPr>
              <a:t>Strategies in place for effective use of National data</a:t>
            </a:r>
            <a:endParaRPr lang="en-US" b="1" dirty="0">
              <a:solidFill>
                <a:schemeClr val="bg1"/>
              </a:solidFill>
              <a:highlight>
                <a:srgbClr val="C0C0C0"/>
              </a:highlight>
              <a:latin typeface="+mj-lt"/>
              <a:ea typeface="+mj-ea"/>
              <a:cs typeface="+mj-cs"/>
            </a:endParaRPr>
          </a:p>
        </p:txBody>
      </p:sp>
      <p:sp>
        <p:nvSpPr>
          <p:cNvPr id="5" name="Oval Callout 4"/>
          <p:cNvSpPr/>
          <p:nvPr/>
        </p:nvSpPr>
        <p:spPr>
          <a:xfrm>
            <a:off x="2652372" y="1318092"/>
            <a:ext cx="3157718" cy="3381210"/>
          </a:xfrm>
          <a:prstGeom prst="wedgeEllipseCallout">
            <a:avLst>
              <a:gd name="adj1" fmla="val -41376"/>
              <a:gd name="adj2" fmla="val 30304"/>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vert="horz" lIns="68580" tIns="34290" rIns="68580" bIns="34290" rtlCol="0" anchor="t">
            <a:noAutofit/>
          </a:bodyPr>
          <a:lstStyle/>
          <a:p>
            <a:pPr marL="557213" lvl="1" indent="-171450">
              <a:lnSpc>
                <a:spcPct val="90000"/>
              </a:lnSpc>
              <a:spcAft>
                <a:spcPts val="450"/>
              </a:spcAft>
              <a:buFont typeface="Arial" panose="020B0604020202020204" pitchFamily="34" charset="0"/>
              <a:buChar char="•"/>
            </a:pPr>
            <a:r>
              <a:rPr lang="en-US" sz="900" dirty="0">
                <a:solidFill>
                  <a:schemeClr val="bg1"/>
                </a:solidFill>
              </a:rPr>
              <a:t>Expanded DOTs sites to include non-high burden states</a:t>
            </a:r>
          </a:p>
          <a:p>
            <a:pPr marL="557213" lvl="1" indent="-171450">
              <a:lnSpc>
                <a:spcPct val="90000"/>
              </a:lnSpc>
              <a:spcAft>
                <a:spcPts val="450"/>
              </a:spcAft>
              <a:buFont typeface="Arial" panose="020B0604020202020204" pitchFamily="34" charset="0"/>
              <a:buChar char="•"/>
            </a:pPr>
            <a:r>
              <a:rPr lang="en-US" sz="900" dirty="0">
                <a:solidFill>
                  <a:schemeClr val="bg1"/>
                </a:solidFill>
              </a:rPr>
              <a:t>Revitalization of Non. Reporting sites</a:t>
            </a:r>
          </a:p>
          <a:p>
            <a:pPr marL="557213" lvl="1" indent="-171450">
              <a:lnSpc>
                <a:spcPct val="90000"/>
              </a:lnSpc>
              <a:spcAft>
                <a:spcPts val="450"/>
              </a:spcAft>
              <a:buFont typeface="Arial" panose="020B0604020202020204" pitchFamily="34" charset="0"/>
              <a:buChar char="•"/>
            </a:pPr>
            <a:r>
              <a:rPr lang="en-US" sz="900" dirty="0">
                <a:solidFill>
                  <a:schemeClr val="bg1"/>
                </a:solidFill>
              </a:rPr>
              <a:t>Targeted community approach using CBOs for ACF</a:t>
            </a:r>
          </a:p>
          <a:p>
            <a:pPr marL="557213" lvl="1" indent="-171450">
              <a:lnSpc>
                <a:spcPct val="90000"/>
              </a:lnSpc>
              <a:spcAft>
                <a:spcPts val="450"/>
              </a:spcAft>
              <a:buFont typeface="Arial" panose="020B0604020202020204" pitchFamily="34" charset="0"/>
              <a:buChar char="•"/>
            </a:pPr>
            <a:r>
              <a:rPr lang="en-US" sz="900" dirty="0">
                <a:solidFill>
                  <a:schemeClr val="bg1"/>
                </a:solidFill>
              </a:rPr>
              <a:t>Case finding among key population –IDPs, NOMADs</a:t>
            </a:r>
          </a:p>
          <a:p>
            <a:pPr marL="557213" lvl="1" indent="-171450">
              <a:lnSpc>
                <a:spcPct val="90000"/>
              </a:lnSpc>
              <a:spcAft>
                <a:spcPts val="450"/>
              </a:spcAft>
              <a:buFont typeface="Arial" panose="020B0604020202020204" pitchFamily="34" charset="0"/>
              <a:buChar char="•"/>
            </a:pPr>
            <a:r>
              <a:rPr lang="en-US" sz="900" dirty="0">
                <a:solidFill>
                  <a:schemeClr val="bg1"/>
                </a:solidFill>
              </a:rPr>
              <a:t>OPD/PQE: Screening of OPD sites</a:t>
            </a:r>
          </a:p>
          <a:p>
            <a:pPr marL="557213" lvl="1" indent="-171450">
              <a:lnSpc>
                <a:spcPct val="90000"/>
              </a:lnSpc>
              <a:spcAft>
                <a:spcPts val="450"/>
              </a:spcAft>
              <a:buFont typeface="Arial" panose="020B0604020202020204" pitchFamily="34" charset="0"/>
              <a:buChar char="•"/>
            </a:pPr>
            <a:r>
              <a:rPr lang="en-US" sz="900" dirty="0">
                <a:solidFill>
                  <a:schemeClr val="bg1"/>
                </a:solidFill>
              </a:rPr>
              <a:t>X-ray for adult &amp; Children</a:t>
            </a:r>
          </a:p>
          <a:p>
            <a:pPr marL="557213" lvl="1" indent="-171450">
              <a:lnSpc>
                <a:spcPct val="90000"/>
              </a:lnSpc>
              <a:spcAft>
                <a:spcPts val="450"/>
              </a:spcAft>
              <a:buFont typeface="Arial" panose="020B0604020202020204" pitchFamily="34" charset="0"/>
              <a:buChar char="•"/>
            </a:pPr>
            <a:r>
              <a:rPr lang="en-US" sz="900" dirty="0">
                <a:solidFill>
                  <a:schemeClr val="bg1"/>
                </a:solidFill>
              </a:rPr>
              <a:t>Increased access to TB diagnostic services and new innovations</a:t>
            </a:r>
          </a:p>
          <a:p>
            <a:pPr marL="557213" lvl="1" indent="-171450">
              <a:lnSpc>
                <a:spcPct val="90000"/>
              </a:lnSpc>
              <a:spcAft>
                <a:spcPts val="450"/>
              </a:spcAft>
              <a:buFont typeface="Arial" panose="020B0604020202020204" pitchFamily="34" charset="0"/>
              <a:buChar char="•"/>
            </a:pPr>
            <a:r>
              <a:rPr lang="en-US" sz="900" dirty="0">
                <a:solidFill>
                  <a:schemeClr val="bg1"/>
                </a:solidFill>
              </a:rPr>
              <a:t>Strategic focus on PPM</a:t>
            </a:r>
          </a:p>
          <a:p>
            <a:pPr marL="557213" lvl="1" indent="-171450">
              <a:lnSpc>
                <a:spcPct val="90000"/>
              </a:lnSpc>
              <a:spcAft>
                <a:spcPts val="450"/>
              </a:spcAft>
              <a:buFont typeface="Arial" panose="020B0604020202020204" pitchFamily="34" charset="0"/>
              <a:buChar char="•"/>
            </a:pPr>
            <a:r>
              <a:rPr lang="en-US" sz="900" dirty="0">
                <a:solidFill>
                  <a:schemeClr val="bg1"/>
                </a:solidFill>
              </a:rPr>
              <a:t>Integration into other services </a:t>
            </a:r>
            <a:r>
              <a:rPr lang="en-US" sz="900" dirty="0" err="1">
                <a:solidFill>
                  <a:schemeClr val="bg1"/>
                </a:solidFill>
              </a:rPr>
              <a:t>e.g</a:t>
            </a:r>
            <a:r>
              <a:rPr lang="en-US" sz="900" dirty="0">
                <a:solidFill>
                  <a:schemeClr val="bg1"/>
                </a:solidFill>
              </a:rPr>
              <a:t> nutritional services</a:t>
            </a:r>
          </a:p>
          <a:p>
            <a:pPr marL="557213" lvl="1" indent="-171450">
              <a:lnSpc>
                <a:spcPct val="90000"/>
              </a:lnSpc>
              <a:spcAft>
                <a:spcPts val="450"/>
              </a:spcAft>
              <a:buFont typeface="Arial" panose="020B0604020202020204" pitchFamily="34" charset="0"/>
              <a:buChar char="•"/>
            </a:pPr>
            <a:endParaRPr lang="en-US" sz="900" dirty="0">
              <a:solidFill>
                <a:schemeClr val="bg1"/>
              </a:solidFill>
            </a:endParaRPr>
          </a:p>
          <a:p>
            <a:pPr marL="214313" indent="-171450">
              <a:lnSpc>
                <a:spcPct val="90000"/>
              </a:lnSpc>
              <a:spcAft>
                <a:spcPts val="450"/>
              </a:spcAft>
              <a:buFont typeface="Arial" panose="020B0604020202020204" pitchFamily="34" charset="0"/>
              <a:buChar char="•"/>
            </a:pPr>
            <a:endParaRPr lang="en-US" sz="1350" dirty="0">
              <a:solidFill>
                <a:schemeClr val="bg1"/>
              </a:solidFill>
            </a:endParaRPr>
          </a:p>
        </p:txBody>
      </p:sp>
      <p:sp>
        <p:nvSpPr>
          <p:cNvPr id="3" name="Oval 2">
            <a:extLst>
              <a:ext uri="{FF2B5EF4-FFF2-40B4-BE49-F238E27FC236}">
                <a16:creationId xmlns:a16="http://schemas.microsoft.com/office/drawing/2014/main" id="{811097E9-4C10-8C47-B4A8-BE24690CAC34}"/>
              </a:ext>
            </a:extLst>
          </p:cNvPr>
          <p:cNvSpPr/>
          <p:nvPr/>
        </p:nvSpPr>
        <p:spPr>
          <a:xfrm>
            <a:off x="6330262" y="1624007"/>
            <a:ext cx="1200150" cy="115193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Feed back to state</a:t>
            </a:r>
          </a:p>
          <a:p>
            <a:pPr algn="ctr"/>
            <a:endParaRPr lang="en-NG" sz="1350" dirty="0"/>
          </a:p>
        </p:txBody>
      </p:sp>
      <p:sp>
        <p:nvSpPr>
          <p:cNvPr id="6" name="Oval 5">
            <a:extLst>
              <a:ext uri="{FF2B5EF4-FFF2-40B4-BE49-F238E27FC236}">
                <a16:creationId xmlns:a16="http://schemas.microsoft.com/office/drawing/2014/main" id="{BB89A400-D0C2-104E-A560-382B0228128E}"/>
              </a:ext>
            </a:extLst>
          </p:cNvPr>
          <p:cNvSpPr/>
          <p:nvPr/>
        </p:nvSpPr>
        <p:spPr>
          <a:xfrm>
            <a:off x="72568" y="1904975"/>
            <a:ext cx="1601447" cy="669726"/>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Corporate level strategy </a:t>
            </a:r>
          </a:p>
          <a:p>
            <a:pPr algn="ctr"/>
            <a:endParaRPr lang="en-NG" sz="1350" dirty="0"/>
          </a:p>
        </p:txBody>
      </p:sp>
      <p:sp>
        <p:nvSpPr>
          <p:cNvPr id="4" name="U-turn Arrow 3">
            <a:extLst>
              <a:ext uri="{FF2B5EF4-FFF2-40B4-BE49-F238E27FC236}">
                <a16:creationId xmlns:a16="http://schemas.microsoft.com/office/drawing/2014/main" id="{054FFC01-A75C-CD44-A631-05C0761E4FD6}"/>
              </a:ext>
            </a:extLst>
          </p:cNvPr>
          <p:cNvSpPr/>
          <p:nvPr/>
        </p:nvSpPr>
        <p:spPr>
          <a:xfrm>
            <a:off x="677708" y="2613897"/>
            <a:ext cx="665226" cy="460694"/>
          </a:xfrm>
          <a:prstGeom prst="uturnArrow">
            <a:avLst>
              <a:gd name="adj1" fmla="val 0"/>
              <a:gd name="adj2" fmla="val 25000"/>
              <a:gd name="adj3" fmla="val 22259"/>
              <a:gd name="adj4" fmla="val 44271"/>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sz="1350">
              <a:solidFill>
                <a:schemeClr val="tx1"/>
              </a:solidFill>
            </a:endParaRPr>
          </a:p>
        </p:txBody>
      </p:sp>
      <p:cxnSp>
        <p:nvCxnSpPr>
          <p:cNvPr id="8" name="Straight Arrow Connector 7">
            <a:extLst>
              <a:ext uri="{FF2B5EF4-FFF2-40B4-BE49-F238E27FC236}">
                <a16:creationId xmlns:a16="http://schemas.microsoft.com/office/drawing/2014/main" id="{9FDE392E-C61D-FF45-B42E-C17F97AEE767}"/>
              </a:ext>
            </a:extLst>
          </p:cNvPr>
          <p:cNvCxnSpPr>
            <a:cxnSpLocks/>
            <a:stCxn id="6" idx="6"/>
          </p:cNvCxnSpPr>
          <p:nvPr/>
        </p:nvCxnSpPr>
        <p:spPr>
          <a:xfrm>
            <a:off x="1674014" y="2239838"/>
            <a:ext cx="1222589" cy="0"/>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sp>
        <p:nvSpPr>
          <p:cNvPr id="12" name="U-turn Arrow 11">
            <a:extLst>
              <a:ext uri="{FF2B5EF4-FFF2-40B4-BE49-F238E27FC236}">
                <a16:creationId xmlns:a16="http://schemas.microsoft.com/office/drawing/2014/main" id="{38D0D49C-7864-CC47-A41D-061431926888}"/>
              </a:ext>
            </a:extLst>
          </p:cNvPr>
          <p:cNvSpPr/>
          <p:nvPr/>
        </p:nvSpPr>
        <p:spPr>
          <a:xfrm>
            <a:off x="7684307" y="2333390"/>
            <a:ext cx="665226" cy="445262"/>
          </a:xfrm>
          <a:prstGeom prst="uturnArrow">
            <a:avLst>
              <a:gd name="adj1" fmla="val 0"/>
              <a:gd name="adj2" fmla="val 25000"/>
              <a:gd name="adj3" fmla="val 22259"/>
              <a:gd name="adj4" fmla="val 4719"/>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sz="1350">
              <a:solidFill>
                <a:schemeClr val="tx1"/>
              </a:solidFill>
            </a:endParaRPr>
          </a:p>
        </p:txBody>
      </p:sp>
      <p:sp>
        <p:nvSpPr>
          <p:cNvPr id="13" name="TextBox 12">
            <a:extLst>
              <a:ext uri="{FF2B5EF4-FFF2-40B4-BE49-F238E27FC236}">
                <a16:creationId xmlns:a16="http://schemas.microsoft.com/office/drawing/2014/main" id="{D7FDA34F-2DF0-1548-B0FC-7D078724BABB}"/>
              </a:ext>
            </a:extLst>
          </p:cNvPr>
          <p:cNvSpPr txBox="1"/>
          <p:nvPr/>
        </p:nvSpPr>
        <p:spPr>
          <a:xfrm>
            <a:off x="72568" y="3186578"/>
            <a:ext cx="2496941" cy="1729597"/>
          </a:xfrm>
          <a:prstGeom prst="rect">
            <a:avLst/>
          </a:prstGeom>
          <a:solidFill>
            <a:srgbClr val="00B0F0"/>
          </a:solidFill>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62500" lnSpcReduction="20000"/>
          </a:bodyPr>
          <a:lstStyle/>
          <a:p>
            <a:pPr marL="300038" indent="-257175">
              <a:lnSpc>
                <a:spcPct val="120000"/>
              </a:lnSpc>
              <a:spcAft>
                <a:spcPts val="450"/>
              </a:spcAft>
              <a:buFont typeface="Arial" panose="020B0604020202020204" pitchFamily="34" charset="0"/>
              <a:buChar char="•"/>
            </a:pPr>
            <a:r>
              <a:rPr lang="en-US" dirty="0">
                <a:solidFill>
                  <a:schemeClr val="tx1"/>
                </a:solidFill>
              </a:rPr>
              <a:t>Stability strategy: Evaluation of past strategies and continue</a:t>
            </a:r>
          </a:p>
          <a:p>
            <a:pPr marL="300038" indent="-257175">
              <a:lnSpc>
                <a:spcPct val="120000"/>
              </a:lnSpc>
              <a:spcAft>
                <a:spcPts val="450"/>
              </a:spcAft>
              <a:buFont typeface="Arial" panose="020B0604020202020204" pitchFamily="34" charset="0"/>
              <a:buChar char="•"/>
            </a:pPr>
            <a:r>
              <a:rPr lang="en-US" dirty="0">
                <a:solidFill>
                  <a:schemeClr val="tx1"/>
                </a:solidFill>
              </a:rPr>
              <a:t>Expansion strategy: Scaled up what has worked</a:t>
            </a:r>
          </a:p>
          <a:p>
            <a:pPr marL="300038" indent="-257175">
              <a:lnSpc>
                <a:spcPct val="120000"/>
              </a:lnSpc>
              <a:spcAft>
                <a:spcPts val="450"/>
              </a:spcAft>
              <a:buFont typeface="Arial" panose="020B0604020202020204" pitchFamily="34" charset="0"/>
              <a:buChar char="•"/>
            </a:pPr>
            <a:r>
              <a:rPr lang="en-US" dirty="0">
                <a:solidFill>
                  <a:schemeClr val="tx1"/>
                </a:solidFill>
              </a:rPr>
              <a:t>Retrenchment strategy: redefine what's not working</a:t>
            </a:r>
          </a:p>
          <a:p>
            <a:pPr marL="300038" indent="-257175">
              <a:lnSpc>
                <a:spcPct val="120000"/>
              </a:lnSpc>
              <a:spcAft>
                <a:spcPts val="450"/>
              </a:spcAft>
              <a:buFont typeface="Arial" panose="020B0604020202020204" pitchFamily="34" charset="0"/>
              <a:buChar char="•"/>
            </a:pPr>
            <a:r>
              <a:rPr lang="en-US" dirty="0">
                <a:solidFill>
                  <a:schemeClr val="tx1"/>
                </a:solidFill>
              </a:rPr>
              <a:t>Combination strategy.: Mixing up two parts that worked.</a:t>
            </a:r>
          </a:p>
        </p:txBody>
      </p:sp>
      <p:sp>
        <p:nvSpPr>
          <p:cNvPr id="14" name="TextBox 13">
            <a:extLst>
              <a:ext uri="{FF2B5EF4-FFF2-40B4-BE49-F238E27FC236}">
                <a16:creationId xmlns:a16="http://schemas.microsoft.com/office/drawing/2014/main" id="{F8A1758C-F1E6-944D-B89F-502FFEA15388}"/>
              </a:ext>
            </a:extLst>
          </p:cNvPr>
          <p:cNvSpPr txBox="1"/>
          <p:nvPr/>
        </p:nvSpPr>
        <p:spPr>
          <a:xfrm>
            <a:off x="5846633" y="2917981"/>
            <a:ext cx="3157717" cy="2266793"/>
          </a:xfrm>
          <a:prstGeom prst="rect">
            <a:avLst/>
          </a:prstGeom>
          <a:solidFill>
            <a:srgbClr val="00B0F0"/>
          </a:solidFill>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p>
            <a:pPr marL="328613" indent="-285750">
              <a:spcAft>
                <a:spcPts val="450"/>
              </a:spcAft>
              <a:buFont typeface="Arial" panose="020B0604020202020204" pitchFamily="34" charset="0"/>
              <a:buChar char="•"/>
            </a:pPr>
            <a:r>
              <a:rPr lang="en-US" dirty="0">
                <a:solidFill>
                  <a:schemeClr val="tx1"/>
                </a:solidFill>
              </a:rPr>
              <a:t>Comprehensive analysis of </a:t>
            </a:r>
            <a:r>
              <a:rPr lang="en-US" dirty="0" err="1">
                <a:solidFill>
                  <a:schemeClr val="tx1"/>
                </a:solidFill>
              </a:rPr>
              <a:t>programme</a:t>
            </a:r>
            <a:r>
              <a:rPr lang="en-US" dirty="0">
                <a:solidFill>
                  <a:schemeClr val="tx1"/>
                </a:solidFill>
              </a:rPr>
              <a:t> performance</a:t>
            </a:r>
          </a:p>
          <a:p>
            <a:pPr marL="328613" indent="-285750">
              <a:spcAft>
                <a:spcPts val="450"/>
              </a:spcAft>
              <a:buFont typeface="Arial" panose="020B0604020202020204" pitchFamily="34" charset="0"/>
              <a:buChar char="•"/>
            </a:pPr>
            <a:r>
              <a:rPr lang="en-US" dirty="0">
                <a:solidFill>
                  <a:schemeClr val="tx1"/>
                </a:solidFill>
              </a:rPr>
              <a:t>Review meetings at different levels</a:t>
            </a:r>
          </a:p>
          <a:p>
            <a:pPr marL="328613" indent="-285750">
              <a:spcAft>
                <a:spcPts val="450"/>
              </a:spcAft>
              <a:buFont typeface="Arial" panose="020B0604020202020204" pitchFamily="34" charset="0"/>
              <a:buChar char="•"/>
            </a:pPr>
            <a:r>
              <a:rPr lang="en-US" dirty="0">
                <a:solidFill>
                  <a:schemeClr val="tx1"/>
                </a:solidFill>
              </a:rPr>
              <a:t>Triangulation at different levels</a:t>
            </a:r>
          </a:p>
          <a:p>
            <a:pPr marL="328613" indent="-285750">
              <a:spcAft>
                <a:spcPts val="450"/>
              </a:spcAft>
              <a:buFont typeface="Arial" panose="020B0604020202020204" pitchFamily="34" charset="0"/>
              <a:buChar char="•"/>
            </a:pPr>
            <a:r>
              <a:rPr lang="en-US" dirty="0">
                <a:solidFill>
                  <a:schemeClr val="tx1"/>
                </a:solidFill>
              </a:rPr>
              <a:t>Harmonization</a:t>
            </a:r>
          </a:p>
        </p:txBody>
      </p:sp>
      <p:sp>
        <p:nvSpPr>
          <p:cNvPr id="15" name="TextBox 14">
            <a:extLst>
              <a:ext uri="{FF2B5EF4-FFF2-40B4-BE49-F238E27FC236}">
                <a16:creationId xmlns:a16="http://schemas.microsoft.com/office/drawing/2014/main" id="{60795713-AEFE-554D-B511-2EA36BB52EAD}"/>
              </a:ext>
            </a:extLst>
          </p:cNvPr>
          <p:cNvSpPr txBox="1"/>
          <p:nvPr/>
        </p:nvSpPr>
        <p:spPr>
          <a:xfrm>
            <a:off x="5735481" y="116324"/>
            <a:ext cx="3002185" cy="369332"/>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900" dirty="0"/>
              <a:t>Stepped up in partnership coordination and multisectoral engagement</a:t>
            </a:r>
            <a:endParaRPr lang="en-NG" sz="900" dirty="0"/>
          </a:p>
        </p:txBody>
      </p:sp>
      <p:sp>
        <p:nvSpPr>
          <p:cNvPr id="16" name="TextBox 15">
            <a:extLst>
              <a:ext uri="{FF2B5EF4-FFF2-40B4-BE49-F238E27FC236}">
                <a16:creationId xmlns:a16="http://schemas.microsoft.com/office/drawing/2014/main" id="{5DD12D6B-DB3E-C34D-85CB-1A175C2B9489}"/>
              </a:ext>
            </a:extLst>
          </p:cNvPr>
          <p:cNvSpPr txBox="1"/>
          <p:nvPr/>
        </p:nvSpPr>
        <p:spPr>
          <a:xfrm>
            <a:off x="5735481" y="485473"/>
            <a:ext cx="3002185" cy="415498"/>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Ensured intervention distribution (mapping) to avoid double funding</a:t>
            </a:r>
          </a:p>
        </p:txBody>
      </p:sp>
      <p:sp>
        <p:nvSpPr>
          <p:cNvPr id="17" name="TextBox 16">
            <a:extLst>
              <a:ext uri="{FF2B5EF4-FFF2-40B4-BE49-F238E27FC236}">
                <a16:creationId xmlns:a16="http://schemas.microsoft.com/office/drawing/2014/main" id="{80F0AFC1-D8DE-6B46-B842-46D3AAC2ED6B}"/>
              </a:ext>
            </a:extLst>
          </p:cNvPr>
          <p:cNvSpPr txBox="1"/>
          <p:nvPr/>
        </p:nvSpPr>
        <p:spPr>
          <a:xfrm>
            <a:off x="3349291" y="285817"/>
            <a:ext cx="1933501" cy="369332"/>
          </a:xfrm>
          <a:prstGeom prst="rect">
            <a:avLst/>
          </a:prstGeom>
          <a:solidFill>
            <a:schemeClr val="bg2">
              <a:lumMod val="50000"/>
            </a:schemeClr>
          </a:solidFill>
        </p:spPr>
        <p:txBody>
          <a:bodyPr wrap="square" rtlCol="0">
            <a:spAutoFit/>
          </a:bodyPr>
          <a:lstStyle/>
          <a:p>
            <a:pPr algn="ctr"/>
            <a:r>
              <a:rPr lang="en-NG" b="1" dirty="0">
                <a:solidFill>
                  <a:schemeClr val="bg1"/>
                </a:solidFill>
              </a:rPr>
              <a:t>OWNERSHIP</a:t>
            </a:r>
          </a:p>
        </p:txBody>
      </p:sp>
      <p:cxnSp>
        <p:nvCxnSpPr>
          <p:cNvPr id="20" name="Straight Arrow Connector 19">
            <a:extLst>
              <a:ext uri="{FF2B5EF4-FFF2-40B4-BE49-F238E27FC236}">
                <a16:creationId xmlns:a16="http://schemas.microsoft.com/office/drawing/2014/main" id="{89AC17AB-64AE-E14D-AB03-3B36ADA6C982}"/>
              </a:ext>
            </a:extLst>
          </p:cNvPr>
          <p:cNvCxnSpPr>
            <a:cxnSpLocks/>
          </p:cNvCxnSpPr>
          <p:nvPr/>
        </p:nvCxnSpPr>
        <p:spPr>
          <a:xfrm flipV="1">
            <a:off x="5641407" y="2201529"/>
            <a:ext cx="605992" cy="38309"/>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35" name="Straight Connector 34">
            <a:extLst>
              <a:ext uri="{FF2B5EF4-FFF2-40B4-BE49-F238E27FC236}">
                <a16:creationId xmlns:a16="http://schemas.microsoft.com/office/drawing/2014/main" id="{9E080A8E-77DF-AE43-AE66-EB3BEF8E706A}"/>
              </a:ext>
            </a:extLst>
          </p:cNvPr>
          <p:cNvCxnSpPr>
            <a:cxnSpLocks/>
            <a:stCxn id="17" idx="3"/>
            <a:endCxn id="15" idx="1"/>
          </p:cNvCxnSpPr>
          <p:nvPr/>
        </p:nvCxnSpPr>
        <p:spPr>
          <a:xfrm flipV="1">
            <a:off x="5282792" y="300990"/>
            <a:ext cx="452689" cy="169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7CFD45-C033-0D4B-BA63-5D3149ACB0C0}"/>
              </a:ext>
            </a:extLst>
          </p:cNvPr>
          <p:cNvCxnSpPr>
            <a:cxnSpLocks/>
            <a:stCxn id="17" idx="3"/>
            <a:endCxn id="16" idx="1"/>
          </p:cNvCxnSpPr>
          <p:nvPr/>
        </p:nvCxnSpPr>
        <p:spPr>
          <a:xfrm>
            <a:off x="5282792" y="470483"/>
            <a:ext cx="452689" cy="22273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401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29D7-2738-0647-96E4-EB062781C9FA}"/>
              </a:ext>
            </a:extLst>
          </p:cNvPr>
          <p:cNvSpPr>
            <a:spLocks noGrp="1"/>
          </p:cNvSpPr>
          <p:nvPr>
            <p:ph type="title"/>
          </p:nvPr>
        </p:nvSpPr>
        <p:spPr>
          <a:xfrm>
            <a:off x="-68500" y="121195"/>
            <a:ext cx="7262264" cy="345863"/>
          </a:xfrm>
        </p:spPr>
        <p:style>
          <a:lnRef idx="2">
            <a:schemeClr val="accent1"/>
          </a:lnRef>
          <a:fillRef idx="1">
            <a:schemeClr val="lt1"/>
          </a:fillRef>
          <a:effectRef idx="0">
            <a:schemeClr val="accent1"/>
          </a:effectRef>
          <a:fontRef idx="minor">
            <a:schemeClr val="dk1"/>
          </a:fontRef>
        </p:style>
        <p:txBody>
          <a:bodyPr>
            <a:noAutofit/>
          </a:bodyPr>
          <a:lstStyle/>
          <a:p>
            <a:br>
              <a:rPr lang="en-US" sz="2000" i="1" dirty="0">
                <a:solidFill>
                  <a:srgbClr val="FF0000"/>
                </a:solidFill>
                <a:latin typeface="Arial" panose="020B0604020202020204" pitchFamily="34" charset="0"/>
                <a:ea typeface="Arial" panose="020B0604020202020204" pitchFamily="34" charset="0"/>
              </a:rPr>
            </a:br>
            <a:r>
              <a:rPr lang="en-US" sz="2000" i="1" dirty="0">
                <a:solidFill>
                  <a:srgbClr val="FF0000"/>
                </a:solidFill>
                <a:latin typeface="Arial" panose="020B0604020202020204" pitchFamily="34" charset="0"/>
                <a:ea typeface="Arial" panose="020B0604020202020204" pitchFamily="34" charset="0"/>
              </a:rPr>
              <a:t>Successful data-driven initiatives</a:t>
            </a:r>
            <a:r>
              <a:rPr lang="en-US" sz="1600" i="1" dirty="0">
                <a:solidFill>
                  <a:srgbClr val="FF0000"/>
                </a:solidFill>
                <a:latin typeface="Arial" panose="020B0604020202020204" pitchFamily="34" charset="0"/>
                <a:ea typeface="Arial" panose="020B0604020202020204" pitchFamily="34" charset="0"/>
              </a:rPr>
              <a:t>; </a:t>
            </a:r>
            <a:r>
              <a:rPr lang="en-US" sz="1600" dirty="0">
                <a:solidFill>
                  <a:srgbClr val="002060"/>
                </a:solidFill>
              </a:rPr>
              <a:t>Revitalization of non-reporting facilities</a:t>
            </a:r>
            <a:endParaRPr lang="en-NG" sz="1600" dirty="0">
              <a:solidFill>
                <a:srgbClr val="002060"/>
              </a:solidFill>
            </a:endParaRPr>
          </a:p>
        </p:txBody>
      </p:sp>
      <p:pic>
        <p:nvPicPr>
          <p:cNvPr id="4" name="Content Placeholder 13" descr="rrpp.png">
            <a:extLst>
              <a:ext uri="{FF2B5EF4-FFF2-40B4-BE49-F238E27FC236}">
                <a16:creationId xmlns:a16="http://schemas.microsoft.com/office/drawing/2014/main" id="{5C87F591-6A19-384A-8590-29C91201B0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8" r="492" b="12231"/>
          <a:stretch/>
        </p:blipFill>
        <p:spPr>
          <a:xfrm>
            <a:off x="97397" y="1421215"/>
            <a:ext cx="4860366" cy="3518532"/>
          </a:xfrm>
        </p:spPr>
        <p:style>
          <a:lnRef idx="2">
            <a:schemeClr val="accent5"/>
          </a:lnRef>
          <a:fillRef idx="1">
            <a:schemeClr val="lt1"/>
          </a:fillRef>
          <a:effectRef idx="0">
            <a:schemeClr val="accent5"/>
          </a:effectRef>
          <a:fontRef idx="minor">
            <a:schemeClr val="dk1"/>
          </a:fontRef>
        </p:style>
      </p:pic>
      <p:pic>
        <p:nvPicPr>
          <p:cNvPr id="7" name="Picture 6">
            <a:extLst>
              <a:ext uri="{FF2B5EF4-FFF2-40B4-BE49-F238E27FC236}">
                <a16:creationId xmlns:a16="http://schemas.microsoft.com/office/drawing/2014/main" id="{C8E0D9A3-9325-F247-931F-389534E5B5D4}"/>
              </a:ext>
            </a:extLst>
          </p:cNvPr>
          <p:cNvPicPr>
            <a:picLocks noChangeAspect="1"/>
          </p:cNvPicPr>
          <p:nvPr/>
        </p:nvPicPr>
        <p:blipFill>
          <a:blip r:embed="rId3"/>
          <a:stretch>
            <a:fillRect/>
          </a:stretch>
        </p:blipFill>
        <p:spPr>
          <a:xfrm>
            <a:off x="7155499" y="2875091"/>
            <a:ext cx="1891105" cy="2207321"/>
          </a:xfrm>
          <a:prstGeom prst="rect">
            <a:avLst/>
          </a:prstGeom>
        </p:spPr>
        <p:style>
          <a:lnRef idx="2">
            <a:schemeClr val="accent1"/>
          </a:lnRef>
          <a:fillRef idx="1">
            <a:schemeClr val="lt1"/>
          </a:fillRef>
          <a:effectRef idx="0">
            <a:schemeClr val="accent1"/>
          </a:effectRef>
          <a:fontRef idx="minor">
            <a:schemeClr val="dk1"/>
          </a:fontRef>
        </p:style>
      </p:pic>
      <p:sp>
        <p:nvSpPr>
          <p:cNvPr id="8" name="TextBox 7">
            <a:extLst>
              <a:ext uri="{FF2B5EF4-FFF2-40B4-BE49-F238E27FC236}">
                <a16:creationId xmlns:a16="http://schemas.microsoft.com/office/drawing/2014/main" id="{9B743CA1-1226-F949-9866-D5DC34BA6AB9}"/>
              </a:ext>
            </a:extLst>
          </p:cNvPr>
          <p:cNvSpPr txBox="1"/>
          <p:nvPr/>
        </p:nvSpPr>
        <p:spPr>
          <a:xfrm>
            <a:off x="5162631" y="1794243"/>
            <a:ext cx="1606694"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Supportive supervision</a:t>
            </a:r>
          </a:p>
        </p:txBody>
      </p:sp>
      <p:sp>
        <p:nvSpPr>
          <p:cNvPr id="9" name="TextBox 8">
            <a:extLst>
              <a:ext uri="{FF2B5EF4-FFF2-40B4-BE49-F238E27FC236}">
                <a16:creationId xmlns:a16="http://schemas.microsoft.com/office/drawing/2014/main" id="{E28F8CF4-579C-BF46-BF91-3945F08080C1}"/>
              </a:ext>
            </a:extLst>
          </p:cNvPr>
          <p:cNvSpPr txBox="1"/>
          <p:nvPr/>
        </p:nvSpPr>
        <p:spPr>
          <a:xfrm>
            <a:off x="5162630" y="2237193"/>
            <a:ext cx="1571264" cy="680956"/>
          </a:xfrm>
          <a:prstGeom prst="rect">
            <a:avLst/>
          </a:prstGeom>
          <a:noFill/>
        </p:spPr>
        <p:txBody>
          <a:bodyPr wrap="none" rtlCol="0">
            <a:spAutoFit/>
          </a:bodyPr>
          <a:lstStyle/>
          <a:p>
            <a:r>
              <a:rPr lang="en-US" sz="825" dirty="0"/>
              <a:t>Developed a one pager for</a:t>
            </a:r>
          </a:p>
          <a:p>
            <a:r>
              <a:rPr lang="en-US" sz="825" dirty="0"/>
              <a:t> LGA supervisors on how to</a:t>
            </a:r>
          </a:p>
          <a:p>
            <a:r>
              <a:rPr lang="en-US" sz="825" dirty="0"/>
              <a:t> activate a non reporting facility</a:t>
            </a:r>
            <a:r>
              <a:rPr lang="en-US" sz="1350" dirty="0"/>
              <a:t>.</a:t>
            </a:r>
          </a:p>
          <a:p>
            <a:r>
              <a:rPr lang="en-US" sz="825" dirty="0"/>
              <a:t>Funds for hard to reach  </a:t>
            </a:r>
          </a:p>
        </p:txBody>
      </p:sp>
      <p:cxnSp>
        <p:nvCxnSpPr>
          <p:cNvPr id="10" name="Straight Arrow Connector 9">
            <a:extLst>
              <a:ext uri="{FF2B5EF4-FFF2-40B4-BE49-F238E27FC236}">
                <a16:creationId xmlns:a16="http://schemas.microsoft.com/office/drawing/2014/main" id="{BD11D067-6321-6F4E-8CE8-5EFFAF377455}"/>
              </a:ext>
            </a:extLst>
          </p:cNvPr>
          <p:cNvCxnSpPr/>
          <p:nvPr/>
        </p:nvCxnSpPr>
        <p:spPr>
          <a:xfrm flipV="1">
            <a:off x="4507973" y="2068079"/>
            <a:ext cx="545181" cy="752187"/>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CCB3904-3DE5-F243-B775-A2CE26957113}"/>
              </a:ext>
            </a:extLst>
          </p:cNvPr>
          <p:cNvCxnSpPr>
            <a:cxnSpLocks/>
          </p:cNvCxnSpPr>
          <p:nvPr/>
        </p:nvCxnSpPr>
        <p:spPr>
          <a:xfrm>
            <a:off x="4508880" y="3610099"/>
            <a:ext cx="574823" cy="598469"/>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4797E52-E895-364E-AA60-99558AE87A48}"/>
              </a:ext>
            </a:extLst>
          </p:cNvPr>
          <p:cNvSpPr txBox="1"/>
          <p:nvPr/>
        </p:nvSpPr>
        <p:spPr>
          <a:xfrm>
            <a:off x="5209443" y="3063349"/>
            <a:ext cx="1615892" cy="30008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350" dirty="0"/>
              <a:t>OPD screening sites</a:t>
            </a:r>
          </a:p>
        </p:txBody>
      </p:sp>
      <p:cxnSp>
        <p:nvCxnSpPr>
          <p:cNvPr id="14" name="Straight Arrow Connector 13">
            <a:extLst>
              <a:ext uri="{FF2B5EF4-FFF2-40B4-BE49-F238E27FC236}">
                <a16:creationId xmlns:a16="http://schemas.microsoft.com/office/drawing/2014/main" id="{FF2FF62A-F5A4-504D-ADBC-A5CF0CDAF95C}"/>
              </a:ext>
            </a:extLst>
          </p:cNvPr>
          <p:cNvCxnSpPr/>
          <p:nvPr/>
        </p:nvCxnSpPr>
        <p:spPr>
          <a:xfrm>
            <a:off x="4690043" y="3197690"/>
            <a:ext cx="430881" cy="0"/>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B2662EB-8E07-5D45-947E-CECCD43E5562}"/>
              </a:ext>
            </a:extLst>
          </p:cNvPr>
          <p:cNvSpPr txBox="1"/>
          <p:nvPr/>
        </p:nvSpPr>
        <p:spPr>
          <a:xfrm>
            <a:off x="5264866" y="3383808"/>
            <a:ext cx="1572866" cy="473206"/>
          </a:xfrm>
          <a:prstGeom prst="rect">
            <a:avLst/>
          </a:prstGeom>
          <a:noFill/>
        </p:spPr>
        <p:txBody>
          <a:bodyPr wrap="none" rtlCol="0">
            <a:spAutoFit/>
          </a:bodyPr>
          <a:lstStyle/>
          <a:p>
            <a:r>
              <a:rPr lang="en-US" sz="825" dirty="0"/>
              <a:t>Helped to integrate </a:t>
            </a:r>
          </a:p>
          <a:p>
            <a:r>
              <a:rPr lang="en-US" sz="825" dirty="0"/>
              <a:t>DOT sites with special clinics in </a:t>
            </a:r>
          </a:p>
          <a:p>
            <a:r>
              <a:rPr lang="en-US" sz="825" dirty="0"/>
              <a:t>big facilities</a:t>
            </a:r>
          </a:p>
        </p:txBody>
      </p:sp>
      <p:sp>
        <p:nvSpPr>
          <p:cNvPr id="16" name="TextBox 15">
            <a:extLst>
              <a:ext uri="{FF2B5EF4-FFF2-40B4-BE49-F238E27FC236}">
                <a16:creationId xmlns:a16="http://schemas.microsoft.com/office/drawing/2014/main" id="{16FF2E3A-D9FC-BF46-9E40-C39E726C2217}"/>
              </a:ext>
            </a:extLst>
          </p:cNvPr>
          <p:cNvSpPr txBox="1"/>
          <p:nvPr/>
        </p:nvSpPr>
        <p:spPr>
          <a:xfrm>
            <a:off x="5213236" y="4092880"/>
            <a:ext cx="1850186" cy="30008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350" dirty="0"/>
              <a:t>Quality Dots expansion</a:t>
            </a:r>
          </a:p>
        </p:txBody>
      </p:sp>
      <p:sp>
        <p:nvSpPr>
          <p:cNvPr id="18" name="TextBox 17">
            <a:extLst>
              <a:ext uri="{FF2B5EF4-FFF2-40B4-BE49-F238E27FC236}">
                <a16:creationId xmlns:a16="http://schemas.microsoft.com/office/drawing/2014/main" id="{3907CB0D-CA4B-9C48-BB76-DEA565769776}"/>
              </a:ext>
            </a:extLst>
          </p:cNvPr>
          <p:cNvSpPr txBox="1"/>
          <p:nvPr/>
        </p:nvSpPr>
        <p:spPr>
          <a:xfrm>
            <a:off x="5162630" y="4392962"/>
            <a:ext cx="1829347" cy="473206"/>
          </a:xfrm>
          <a:prstGeom prst="rect">
            <a:avLst/>
          </a:prstGeom>
          <a:noFill/>
        </p:spPr>
        <p:txBody>
          <a:bodyPr wrap="none" rtlCol="0">
            <a:spAutoFit/>
          </a:bodyPr>
          <a:lstStyle/>
          <a:p>
            <a:r>
              <a:rPr lang="en-US" sz="825" dirty="0"/>
              <a:t>Strictly using the checklist </a:t>
            </a:r>
          </a:p>
          <a:p>
            <a:r>
              <a:rPr lang="en-US" sz="825" dirty="0"/>
              <a:t>to choose sites; some new DOT sites </a:t>
            </a:r>
          </a:p>
          <a:p>
            <a:r>
              <a:rPr lang="en-US" sz="825" dirty="0"/>
              <a:t>Started notifying cases immediately</a:t>
            </a:r>
          </a:p>
        </p:txBody>
      </p:sp>
      <p:sp>
        <p:nvSpPr>
          <p:cNvPr id="19" name="Title 1">
            <a:extLst>
              <a:ext uri="{FF2B5EF4-FFF2-40B4-BE49-F238E27FC236}">
                <a16:creationId xmlns:a16="http://schemas.microsoft.com/office/drawing/2014/main" id="{5281015A-C54B-4A4B-8650-C42E0732C49C}"/>
              </a:ext>
            </a:extLst>
          </p:cNvPr>
          <p:cNvSpPr txBox="1">
            <a:spLocks/>
          </p:cNvSpPr>
          <p:nvPr/>
        </p:nvSpPr>
        <p:spPr>
          <a:xfrm>
            <a:off x="0" y="525505"/>
            <a:ext cx="6943650" cy="795743"/>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10000"/>
              </a:lnSpc>
            </a:pPr>
            <a:r>
              <a:rPr lang="en-US" sz="1350" b="1" dirty="0">
                <a:solidFill>
                  <a:srgbClr val="660066"/>
                </a:solidFill>
                <a:latin typeface="Arial Narrow"/>
                <a:cs typeface="Arial Narrow"/>
              </a:rPr>
              <a:t>(</a:t>
            </a:r>
            <a:r>
              <a:rPr lang="en-US" sz="1350" b="1" dirty="0">
                <a:solidFill>
                  <a:srgbClr val="660066"/>
                </a:solidFill>
                <a:cs typeface="Arial Narrow"/>
              </a:rPr>
              <a:t>1</a:t>
            </a:r>
            <a:r>
              <a:rPr lang="en-US" sz="1200" b="1" dirty="0">
                <a:solidFill>
                  <a:srgbClr val="660066"/>
                </a:solidFill>
                <a:cs typeface="Arial Narrow"/>
              </a:rPr>
              <a:t>) we instituted that </a:t>
            </a:r>
            <a:r>
              <a:rPr lang="en-US" sz="1200" b="1" dirty="0">
                <a:solidFill>
                  <a:srgbClr val="660066"/>
                </a:solidFill>
              </a:rPr>
              <a:t>60% of supervised facilities each quarter be the  Non Reporting ones to help activate them; (Use of ODK App for confirmation of visit). (2). Produced a one page document for LGA sup. on activating a non reporting facilities  (not assuming that they know)</a:t>
            </a:r>
          </a:p>
        </p:txBody>
      </p:sp>
      <p:pic>
        <p:nvPicPr>
          <p:cNvPr id="17" name="Picture 16">
            <a:extLst>
              <a:ext uri="{FF2B5EF4-FFF2-40B4-BE49-F238E27FC236}">
                <a16:creationId xmlns:a16="http://schemas.microsoft.com/office/drawing/2014/main" id="{445B8DA0-5286-124D-8C09-007672729C48}"/>
              </a:ext>
            </a:extLst>
          </p:cNvPr>
          <p:cNvPicPr>
            <a:picLocks noChangeAspect="1"/>
          </p:cNvPicPr>
          <p:nvPr/>
        </p:nvPicPr>
        <p:blipFill rotWithShape="1">
          <a:blip r:embed="rId4"/>
          <a:srcRect t="10783"/>
          <a:stretch/>
        </p:blipFill>
        <p:spPr>
          <a:xfrm>
            <a:off x="7053127" y="129117"/>
            <a:ext cx="2090873" cy="2638990"/>
          </a:xfrm>
          <a:prstGeom prst="rect">
            <a:avLst/>
          </a:prstGeom>
        </p:spPr>
      </p:pic>
    </p:spTree>
    <p:extLst>
      <p:ext uri="{BB962C8B-B14F-4D97-AF65-F5344CB8AC3E}">
        <p14:creationId xmlns:p14="http://schemas.microsoft.com/office/powerpoint/2010/main" val="3524364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2A6FEB-43F5-AA4A-B6B9-FD5B930A93E7}"/>
              </a:ext>
            </a:extLst>
          </p:cNvPr>
          <p:cNvPicPr>
            <a:picLocks noGrp="1" noChangeAspect="1"/>
          </p:cNvPicPr>
          <p:nvPr>
            <p:ph idx="1"/>
          </p:nvPr>
        </p:nvPicPr>
        <p:blipFill>
          <a:blip r:embed="rId2"/>
          <a:stretch>
            <a:fillRect/>
          </a:stretch>
        </p:blipFill>
        <p:spPr>
          <a:xfrm>
            <a:off x="46341" y="920049"/>
            <a:ext cx="2302224" cy="2235784"/>
          </a:xfr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16771697-4FBF-0D4A-B764-784E2E901CD4}"/>
              </a:ext>
            </a:extLst>
          </p:cNvPr>
          <p:cNvPicPr>
            <a:picLocks noChangeAspect="1"/>
          </p:cNvPicPr>
          <p:nvPr/>
        </p:nvPicPr>
        <p:blipFill rotWithShape="1">
          <a:blip r:embed="rId3"/>
          <a:srcRect t="20678" r="43006" b="4784"/>
          <a:stretch/>
        </p:blipFill>
        <p:spPr>
          <a:xfrm>
            <a:off x="46341" y="3155834"/>
            <a:ext cx="1247987" cy="2016266"/>
          </a:xfrm>
          <a:prstGeom prst="rect">
            <a:avLst/>
          </a:prstGeom>
        </p:spPr>
        <p:style>
          <a:lnRef idx="2">
            <a:schemeClr val="dk1"/>
          </a:lnRef>
          <a:fillRef idx="1">
            <a:schemeClr val="lt1"/>
          </a:fillRef>
          <a:effectRef idx="0">
            <a:schemeClr val="dk1"/>
          </a:effectRef>
          <a:fontRef idx="minor">
            <a:schemeClr val="dk1"/>
          </a:fontRef>
        </p:style>
      </p:pic>
      <p:pic>
        <p:nvPicPr>
          <p:cNvPr id="7" name="Picture 6" descr="Chart, bubble chart&#10;&#10;Description automatically generated">
            <a:extLst>
              <a:ext uri="{FF2B5EF4-FFF2-40B4-BE49-F238E27FC236}">
                <a16:creationId xmlns:a16="http://schemas.microsoft.com/office/drawing/2014/main" id="{F431CA34-7A9F-9242-9BD8-F2D00E134B98}"/>
              </a:ext>
            </a:extLst>
          </p:cNvPr>
          <p:cNvPicPr>
            <a:picLocks noChangeAspect="1"/>
          </p:cNvPicPr>
          <p:nvPr/>
        </p:nvPicPr>
        <p:blipFill>
          <a:blip r:embed="rId4"/>
          <a:stretch>
            <a:fillRect/>
          </a:stretch>
        </p:blipFill>
        <p:spPr>
          <a:xfrm>
            <a:off x="1340670" y="3155833"/>
            <a:ext cx="1007896" cy="1995690"/>
          </a:xfrm>
          <a:prstGeom prst="rect">
            <a:avLst/>
          </a:prstGeom>
        </p:spPr>
        <p:style>
          <a:lnRef idx="2">
            <a:schemeClr val="dk1"/>
          </a:lnRef>
          <a:fillRef idx="1">
            <a:schemeClr val="lt1"/>
          </a:fillRef>
          <a:effectRef idx="0">
            <a:schemeClr val="dk1"/>
          </a:effectRef>
          <a:fontRef idx="minor">
            <a:schemeClr val="dk1"/>
          </a:fontRef>
        </p:style>
      </p:pic>
      <p:pic>
        <p:nvPicPr>
          <p:cNvPr id="12" name="Picture 11">
            <a:extLst>
              <a:ext uri="{FF2B5EF4-FFF2-40B4-BE49-F238E27FC236}">
                <a16:creationId xmlns:a16="http://schemas.microsoft.com/office/drawing/2014/main" id="{D940DBF5-AC79-2345-A05F-A639FF7E9140}"/>
              </a:ext>
            </a:extLst>
          </p:cNvPr>
          <p:cNvPicPr>
            <a:picLocks noChangeAspect="1"/>
          </p:cNvPicPr>
          <p:nvPr/>
        </p:nvPicPr>
        <p:blipFill rotWithShape="1">
          <a:blip r:embed="rId5"/>
          <a:srcRect r="69109"/>
          <a:stretch/>
        </p:blipFill>
        <p:spPr>
          <a:xfrm>
            <a:off x="2348565" y="920048"/>
            <a:ext cx="1729555" cy="4231475"/>
          </a:xfrm>
          <a:prstGeom prst="rect">
            <a:avLst/>
          </a:prstGeom>
        </p:spPr>
        <p:style>
          <a:lnRef idx="2">
            <a:schemeClr val="dk1"/>
          </a:lnRef>
          <a:fillRef idx="1">
            <a:schemeClr val="lt1"/>
          </a:fillRef>
          <a:effectRef idx="0">
            <a:schemeClr val="dk1"/>
          </a:effectRef>
          <a:fontRef idx="minor">
            <a:schemeClr val="dk1"/>
          </a:fontRef>
        </p:style>
      </p:pic>
      <p:sp>
        <p:nvSpPr>
          <p:cNvPr id="2" name="Title 1">
            <a:extLst>
              <a:ext uri="{FF2B5EF4-FFF2-40B4-BE49-F238E27FC236}">
                <a16:creationId xmlns:a16="http://schemas.microsoft.com/office/drawing/2014/main" id="{EDA78266-01C6-AA48-919C-1FDEE728FD47}"/>
              </a:ext>
            </a:extLst>
          </p:cNvPr>
          <p:cNvSpPr>
            <a:spLocks noGrp="1"/>
          </p:cNvSpPr>
          <p:nvPr>
            <p:ph type="title"/>
          </p:nvPr>
        </p:nvSpPr>
        <p:spPr>
          <a:xfrm>
            <a:off x="0" y="81222"/>
            <a:ext cx="4112531" cy="838826"/>
          </a:xfr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vert="horz" lIns="68580" tIns="34290" rIns="68580" bIns="34290" rtlCol="0" anchor="ctr" anchorCtr="0">
            <a:normAutofit/>
          </a:bodyPr>
          <a:lstStyle/>
          <a:p>
            <a:r>
              <a:rPr lang="en-US" sz="2100" b="1" dirty="0">
                <a:solidFill>
                  <a:srgbClr val="FF0000"/>
                </a:solidFill>
                <a:latin typeface="Arial Narrow" panose="020B0604020202020204" pitchFamily="34" charset="0"/>
                <a:cs typeface="Arial Narrow" panose="020B0604020202020204" pitchFamily="34" charset="0"/>
              </a:rPr>
              <a:t>Improvements:</a:t>
            </a:r>
            <a:r>
              <a:rPr lang="en-US" sz="2100" b="1" dirty="0">
                <a:solidFill>
                  <a:srgbClr val="0070C0"/>
                </a:solidFill>
                <a:latin typeface="Arial Narrow" panose="020B0604020202020204" pitchFamily="34" charset="0"/>
                <a:cs typeface="Arial Narrow" panose="020B0604020202020204" pitchFamily="34" charset="0"/>
              </a:rPr>
              <a:t> D</a:t>
            </a:r>
            <a:r>
              <a:rPr lang="en-US" sz="2100" dirty="0">
                <a:solidFill>
                  <a:srgbClr val="0070C0"/>
                </a:solidFill>
                <a:latin typeface="Arial Narrow" panose="020B0604020202020204" pitchFamily="34" charset="0"/>
                <a:cs typeface="Arial Narrow" panose="020B0604020202020204" pitchFamily="34" charset="0"/>
              </a:rPr>
              <a:t>eep dive analysis, for informed decision</a:t>
            </a:r>
          </a:p>
        </p:txBody>
      </p:sp>
      <p:pic>
        <p:nvPicPr>
          <p:cNvPr id="8" name="Picture 7">
            <a:extLst>
              <a:ext uri="{FF2B5EF4-FFF2-40B4-BE49-F238E27FC236}">
                <a16:creationId xmlns:a16="http://schemas.microsoft.com/office/drawing/2014/main" id="{0E511C4F-8AD7-E544-9C90-592F57854F32}"/>
              </a:ext>
            </a:extLst>
          </p:cNvPr>
          <p:cNvPicPr>
            <a:picLocks noChangeAspect="1"/>
          </p:cNvPicPr>
          <p:nvPr/>
        </p:nvPicPr>
        <p:blipFill>
          <a:blip r:embed="rId6"/>
          <a:stretch>
            <a:fillRect/>
          </a:stretch>
        </p:blipFill>
        <p:spPr>
          <a:xfrm>
            <a:off x="6589139" y="3865615"/>
            <a:ext cx="2489941" cy="1177355"/>
          </a:xfrm>
          <a:prstGeom prst="rect">
            <a:avLst/>
          </a:prstGeom>
        </p:spPr>
        <p:style>
          <a:lnRef idx="2">
            <a:schemeClr val="dk1"/>
          </a:lnRef>
          <a:fillRef idx="1">
            <a:schemeClr val="lt1"/>
          </a:fillRef>
          <a:effectRef idx="0">
            <a:schemeClr val="dk1"/>
          </a:effectRef>
          <a:fontRef idx="minor">
            <a:schemeClr val="dk1"/>
          </a:fontRef>
        </p:style>
      </p:pic>
      <p:graphicFrame>
        <p:nvGraphicFramePr>
          <p:cNvPr id="9" name="Content Placeholder 3">
            <a:extLst>
              <a:ext uri="{FF2B5EF4-FFF2-40B4-BE49-F238E27FC236}">
                <a16:creationId xmlns:a16="http://schemas.microsoft.com/office/drawing/2014/main" id="{AE265191-2FBD-0348-A6B0-336FD3BB1ACD}"/>
              </a:ext>
            </a:extLst>
          </p:cNvPr>
          <p:cNvGraphicFramePr>
            <a:graphicFrameLocks/>
          </p:cNvGraphicFramePr>
          <p:nvPr>
            <p:extLst>
              <p:ext uri="{D42A27DB-BD31-4B8C-83A1-F6EECF244321}">
                <p14:modId xmlns:p14="http://schemas.microsoft.com/office/powerpoint/2010/main" val="3321292523"/>
              </p:ext>
            </p:extLst>
          </p:nvPr>
        </p:nvGraphicFramePr>
        <p:xfrm>
          <a:off x="4205211" y="1712886"/>
          <a:ext cx="4873868" cy="2089378"/>
        </p:xfrm>
        <a:graphic>
          <a:graphicData uri="http://schemas.openxmlformats.org/drawingml/2006/chart">
            <c:chart xmlns:c="http://schemas.openxmlformats.org/drawingml/2006/chart" xmlns:r="http://schemas.openxmlformats.org/officeDocument/2006/relationships" r:id="rId7"/>
          </a:graphicData>
        </a:graphic>
      </p:graphicFrame>
      <p:pic>
        <p:nvPicPr>
          <p:cNvPr id="10" name="Picture 9">
            <a:extLst>
              <a:ext uri="{FF2B5EF4-FFF2-40B4-BE49-F238E27FC236}">
                <a16:creationId xmlns:a16="http://schemas.microsoft.com/office/drawing/2014/main" id="{AF77816B-32EB-5C48-9C2B-82936ED13C48}"/>
              </a:ext>
            </a:extLst>
          </p:cNvPr>
          <p:cNvPicPr>
            <a:picLocks noChangeAspect="1"/>
          </p:cNvPicPr>
          <p:nvPr/>
        </p:nvPicPr>
        <p:blipFill>
          <a:blip r:embed="rId8"/>
          <a:stretch>
            <a:fillRect/>
          </a:stretch>
        </p:blipFill>
        <p:spPr>
          <a:xfrm>
            <a:off x="4205211" y="3865614"/>
            <a:ext cx="2321294" cy="1237939"/>
          </a:xfrm>
          <a:prstGeom prst="rect">
            <a:avLst/>
          </a:prstGeom>
        </p:spPr>
        <p:style>
          <a:lnRef idx="2">
            <a:schemeClr val="accent2"/>
          </a:lnRef>
          <a:fillRef idx="1">
            <a:schemeClr val="lt1"/>
          </a:fillRef>
          <a:effectRef idx="0">
            <a:schemeClr val="accent2"/>
          </a:effectRef>
          <a:fontRef idx="minor">
            <a:schemeClr val="dk1"/>
          </a:fontRef>
        </p:style>
      </p:pic>
      <p:pic>
        <p:nvPicPr>
          <p:cNvPr id="11" name="Content Placeholder 3" descr="o.png">
            <a:extLst>
              <a:ext uri="{FF2B5EF4-FFF2-40B4-BE49-F238E27FC236}">
                <a16:creationId xmlns:a16="http://schemas.microsoft.com/office/drawing/2014/main" id="{97DF89D5-0FF4-2340-9405-3980BE1130ED}"/>
              </a:ext>
            </a:extLst>
          </p:cNvPr>
          <p:cNvPicPr>
            <a:picLocks noChangeAspect="1"/>
          </p:cNvPicPr>
          <p:nvPr/>
        </p:nvPicPr>
        <p:blipFill rotWithShape="1">
          <a:blip r:embed="rId9">
            <a:extLst>
              <a:ext uri="{28A0092B-C50C-407E-A947-70E740481C1C}">
                <a14:useLocalDpi xmlns:a14="http://schemas.microsoft.com/office/drawing/2010/main" val="0"/>
              </a:ext>
            </a:extLst>
          </a:blip>
          <a:srcRect t="-1485" r="2680" b="-734"/>
          <a:stretch/>
        </p:blipFill>
        <p:spPr>
          <a:xfrm>
            <a:off x="4205211" y="81222"/>
            <a:ext cx="4873868" cy="1631665"/>
          </a:xfrm>
          <a:prstGeom prst="rect">
            <a:avLst/>
          </a:prstGeom>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1520772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4953-452E-024B-B580-F3D9E23ECA86}"/>
              </a:ext>
            </a:extLst>
          </p:cNvPr>
          <p:cNvSpPr>
            <a:spLocks noGrp="1"/>
          </p:cNvSpPr>
          <p:nvPr>
            <p:ph type="title"/>
          </p:nvPr>
        </p:nvSpPr>
        <p:spPr>
          <a:xfrm>
            <a:off x="2345543" y="30765"/>
            <a:ext cx="3640884" cy="371837"/>
          </a:xfrm>
        </p:spPr>
        <p:style>
          <a:lnRef idx="2">
            <a:schemeClr val="accent2"/>
          </a:lnRef>
          <a:fillRef idx="1">
            <a:schemeClr val="lt1"/>
          </a:fillRef>
          <a:effectRef idx="0">
            <a:schemeClr val="accent2"/>
          </a:effectRef>
          <a:fontRef idx="minor">
            <a:schemeClr val="dk1"/>
          </a:fontRef>
        </p:style>
        <p:txBody>
          <a:bodyPr>
            <a:normAutofit/>
          </a:bodyPr>
          <a:lstStyle/>
          <a:p>
            <a:r>
              <a:rPr lang="en-NG" sz="1350" b="1" dirty="0">
                <a:solidFill>
                  <a:schemeClr val="accent2">
                    <a:lumMod val="75000"/>
                  </a:schemeClr>
                </a:solidFill>
              </a:rPr>
              <a:t>LGA reporting between 2018 and 2021</a:t>
            </a:r>
          </a:p>
        </p:txBody>
      </p:sp>
      <p:sp>
        <p:nvSpPr>
          <p:cNvPr id="3" name="Content Placeholder 2">
            <a:extLst>
              <a:ext uri="{FF2B5EF4-FFF2-40B4-BE49-F238E27FC236}">
                <a16:creationId xmlns:a16="http://schemas.microsoft.com/office/drawing/2014/main" id="{19BAF9CA-5A1A-B546-A6A1-296F98078A1E}"/>
              </a:ext>
            </a:extLst>
          </p:cNvPr>
          <p:cNvSpPr>
            <a:spLocks noGrp="1"/>
          </p:cNvSpPr>
          <p:nvPr>
            <p:ph idx="1"/>
          </p:nvPr>
        </p:nvSpPr>
        <p:spPr>
          <a:xfrm>
            <a:off x="4106119" y="440220"/>
            <a:ext cx="36393" cy="4723917"/>
          </a:xfrm>
          <a:solidFill>
            <a:schemeClr val="bg2">
              <a:lumMod val="75000"/>
            </a:schemeClr>
          </a:solidFill>
        </p:spPr>
        <p:txBody>
          <a:bodyPr/>
          <a:lstStyle/>
          <a:p>
            <a:r>
              <a:rPr lang="en-NG" dirty="0"/>
              <a:t>.</a:t>
            </a:r>
          </a:p>
        </p:txBody>
      </p:sp>
      <p:pic>
        <p:nvPicPr>
          <p:cNvPr id="5" name="Picture 4">
            <a:extLst>
              <a:ext uri="{FF2B5EF4-FFF2-40B4-BE49-F238E27FC236}">
                <a16:creationId xmlns:a16="http://schemas.microsoft.com/office/drawing/2014/main" id="{376A9546-4AF2-624E-9A59-9A59979C70C1}"/>
              </a:ext>
            </a:extLst>
          </p:cNvPr>
          <p:cNvPicPr>
            <a:picLocks noChangeAspect="1"/>
          </p:cNvPicPr>
          <p:nvPr/>
        </p:nvPicPr>
        <p:blipFill>
          <a:blip r:embed="rId2"/>
          <a:stretch>
            <a:fillRect/>
          </a:stretch>
        </p:blipFill>
        <p:spPr>
          <a:xfrm>
            <a:off x="69448" y="440219"/>
            <a:ext cx="1268219" cy="4723918"/>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0219E2A6-8698-B842-9044-6799028CB73E}"/>
              </a:ext>
            </a:extLst>
          </p:cNvPr>
          <p:cNvPicPr>
            <a:picLocks noChangeAspect="1"/>
          </p:cNvPicPr>
          <p:nvPr/>
        </p:nvPicPr>
        <p:blipFill>
          <a:blip r:embed="rId3"/>
          <a:stretch>
            <a:fillRect/>
          </a:stretch>
        </p:blipFill>
        <p:spPr>
          <a:xfrm>
            <a:off x="1337667" y="440220"/>
            <a:ext cx="2671763" cy="4609616"/>
          </a:xfrm>
          <a:prstGeom prst="rect">
            <a:avLst/>
          </a:prstGeom>
        </p:spPr>
        <p:style>
          <a:lnRef idx="2">
            <a:schemeClr val="accent2"/>
          </a:lnRef>
          <a:fillRef idx="1">
            <a:schemeClr val="lt1"/>
          </a:fillRef>
          <a:effectRef idx="0">
            <a:schemeClr val="accent2"/>
          </a:effectRef>
          <a:fontRef idx="minor">
            <a:schemeClr val="dk1"/>
          </a:fontRef>
        </p:style>
      </p:pic>
      <p:pic>
        <p:nvPicPr>
          <p:cNvPr id="4" name="Picture 3">
            <a:extLst>
              <a:ext uri="{FF2B5EF4-FFF2-40B4-BE49-F238E27FC236}">
                <a16:creationId xmlns:a16="http://schemas.microsoft.com/office/drawing/2014/main" id="{374CF366-5769-4245-877E-3EC62AD2D81A}"/>
              </a:ext>
            </a:extLst>
          </p:cNvPr>
          <p:cNvPicPr>
            <a:picLocks noChangeAspect="1"/>
          </p:cNvPicPr>
          <p:nvPr/>
        </p:nvPicPr>
        <p:blipFill rotWithShape="1">
          <a:blip r:embed="rId4"/>
          <a:srcRect t="4286"/>
          <a:stretch/>
        </p:blipFill>
        <p:spPr>
          <a:xfrm>
            <a:off x="4264002" y="450346"/>
            <a:ext cx="1974653" cy="4713791"/>
          </a:xfrm>
          <a:prstGeom prst="rect">
            <a:avLst/>
          </a:prstGeom>
        </p:spPr>
        <p:style>
          <a:lnRef idx="2">
            <a:schemeClr val="accent2"/>
          </a:lnRef>
          <a:fillRef idx="1">
            <a:schemeClr val="lt1"/>
          </a:fillRef>
          <a:effectRef idx="0">
            <a:schemeClr val="accent2"/>
          </a:effectRef>
          <a:fontRef idx="minor">
            <a:schemeClr val="dk1"/>
          </a:fontRef>
        </p:style>
      </p:pic>
      <p:cxnSp>
        <p:nvCxnSpPr>
          <p:cNvPr id="8" name="Straight Connector 7">
            <a:extLst>
              <a:ext uri="{FF2B5EF4-FFF2-40B4-BE49-F238E27FC236}">
                <a16:creationId xmlns:a16="http://schemas.microsoft.com/office/drawing/2014/main" id="{47F6AB53-3280-FC4E-BDAC-8816A812ECCD}"/>
              </a:ext>
            </a:extLst>
          </p:cNvPr>
          <p:cNvCxnSpPr>
            <a:cxnSpLocks/>
          </p:cNvCxnSpPr>
          <p:nvPr/>
        </p:nvCxnSpPr>
        <p:spPr>
          <a:xfrm>
            <a:off x="1039506" y="1347700"/>
            <a:ext cx="6430913" cy="3396854"/>
          </a:xfrm>
          <a:prstGeom prst="line">
            <a:avLst/>
          </a:prstGeom>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58FBF795-83B2-8C43-8632-7E3D1C6C8D98}"/>
              </a:ext>
            </a:extLst>
          </p:cNvPr>
          <p:cNvSpPr txBox="1"/>
          <p:nvPr/>
        </p:nvSpPr>
        <p:spPr>
          <a:xfrm>
            <a:off x="5107991" y="517360"/>
            <a:ext cx="1423597" cy="715581"/>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NG" sz="1350" dirty="0"/>
              <a:t>A lot more LGAs set to hit 1000 cases or more</a:t>
            </a:r>
          </a:p>
        </p:txBody>
      </p:sp>
      <p:sp>
        <p:nvSpPr>
          <p:cNvPr id="7" name="TextBox 6">
            <a:extLst>
              <a:ext uri="{FF2B5EF4-FFF2-40B4-BE49-F238E27FC236}">
                <a16:creationId xmlns:a16="http://schemas.microsoft.com/office/drawing/2014/main" id="{48A182E7-BCC2-DB4B-9C29-4BB3A31BCD1A}"/>
              </a:ext>
            </a:extLst>
          </p:cNvPr>
          <p:cNvSpPr txBox="1"/>
          <p:nvPr/>
        </p:nvSpPr>
        <p:spPr>
          <a:xfrm>
            <a:off x="1328736" y="401733"/>
            <a:ext cx="1974653" cy="113107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NG" sz="1350" dirty="0"/>
              <a:t>Learnt lesson that </a:t>
            </a:r>
          </a:p>
          <a:p>
            <a:r>
              <a:rPr lang="en-GB" sz="1350" dirty="0"/>
              <a:t>a</a:t>
            </a:r>
            <a:r>
              <a:rPr lang="en-NG" sz="1350" dirty="0"/>
              <a:t>ny state can be high burden if the right intervention is applied </a:t>
            </a:r>
          </a:p>
          <a:p>
            <a:endParaRPr lang="en-NG" sz="1350" dirty="0"/>
          </a:p>
        </p:txBody>
      </p:sp>
      <p:graphicFrame>
        <p:nvGraphicFramePr>
          <p:cNvPr id="11" name="Object 10">
            <a:extLst>
              <a:ext uri="{FF2B5EF4-FFF2-40B4-BE49-F238E27FC236}">
                <a16:creationId xmlns:a16="http://schemas.microsoft.com/office/drawing/2014/main" id="{128B871F-2DBC-6B4A-9B5D-DC5D3805B83D}"/>
              </a:ext>
            </a:extLst>
          </p:cNvPr>
          <p:cNvGraphicFramePr>
            <a:graphicFrameLocks noChangeAspect="1"/>
          </p:cNvGraphicFramePr>
          <p:nvPr>
            <p:extLst>
              <p:ext uri="{D42A27DB-BD31-4B8C-83A1-F6EECF244321}">
                <p14:modId xmlns:p14="http://schemas.microsoft.com/office/powerpoint/2010/main" val="2860208804"/>
              </p:ext>
            </p:extLst>
          </p:nvPr>
        </p:nvGraphicFramePr>
        <p:xfrm>
          <a:off x="6825550" y="254935"/>
          <a:ext cx="2123178" cy="3899451"/>
        </p:xfrm>
        <a:graphic>
          <a:graphicData uri="http://schemas.openxmlformats.org/presentationml/2006/ole">
            <mc:AlternateContent xmlns:mc="http://schemas.openxmlformats.org/markup-compatibility/2006">
              <mc:Choice xmlns:v="urn:schemas-microsoft-com:vml" Requires="v">
                <p:oleObj name="Worksheet" r:id="rId5" imgW="3038454" imgH="4210154" progId="Excel.Sheet.12">
                  <p:embed/>
                </p:oleObj>
              </mc:Choice>
              <mc:Fallback>
                <p:oleObj name="Worksheet" r:id="rId5" imgW="3038454" imgH="4210154" progId="Excel.Sheet.12">
                  <p:embed/>
                  <p:pic>
                    <p:nvPicPr>
                      <p:cNvPr id="18" name="Object 17"/>
                      <p:cNvPicPr/>
                      <p:nvPr/>
                    </p:nvPicPr>
                    <p:blipFill>
                      <a:blip r:embed="rId6"/>
                      <a:stretch>
                        <a:fillRect/>
                      </a:stretch>
                    </p:blipFill>
                    <p:spPr>
                      <a:xfrm>
                        <a:off x="6825550" y="254935"/>
                        <a:ext cx="2123178" cy="3899451"/>
                      </a:xfrm>
                      <a:prstGeom prst="rect">
                        <a:avLst/>
                      </a:prstGeom>
                    </p:spPr>
                  </p:pic>
                </p:oleObj>
              </mc:Fallback>
            </mc:AlternateContent>
          </a:graphicData>
        </a:graphic>
      </p:graphicFrame>
      <p:pic>
        <p:nvPicPr>
          <p:cNvPr id="14" name="Content Placeholder 7" descr="Chart, bar chart&#10;&#10;Description automatically generated">
            <a:extLst>
              <a:ext uri="{FF2B5EF4-FFF2-40B4-BE49-F238E27FC236}">
                <a16:creationId xmlns:a16="http://schemas.microsoft.com/office/drawing/2014/main" id="{70F697CF-0AF9-9E47-AC37-DA5970EC8E64}"/>
              </a:ext>
            </a:extLst>
          </p:cNvPr>
          <p:cNvPicPr>
            <a:picLocks noChangeAspect="1"/>
          </p:cNvPicPr>
          <p:nvPr/>
        </p:nvPicPr>
        <p:blipFill>
          <a:blip r:embed="rId7"/>
          <a:stretch>
            <a:fillRect/>
          </a:stretch>
        </p:blipFill>
        <p:spPr>
          <a:xfrm>
            <a:off x="5311926" y="3052119"/>
            <a:ext cx="1495448" cy="1997717"/>
          </a:xfrm>
          <a:prstGeom prst="rect">
            <a:avLst/>
          </a:prstGeom>
          <a:solidFill>
            <a:srgbClr val="FFC000"/>
          </a:solidFill>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4200868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6.9-TEMPLATE_12.7.2016" val="dUysm6Gk"/>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6.9-Template_12.7.2016">
  <a:themeElements>
    <a:clrScheme name="TB DIAH">
      <a:dk1>
        <a:srgbClr val="222222"/>
      </a:dk1>
      <a:lt1>
        <a:sysClr val="window" lastClr="FFFFFF"/>
      </a:lt1>
      <a:dk2>
        <a:srgbClr val="0E256A"/>
      </a:dk2>
      <a:lt2>
        <a:srgbClr val="E7E6E6"/>
      </a:lt2>
      <a:accent1>
        <a:srgbClr val="A7BF39"/>
      </a:accent1>
      <a:accent2>
        <a:srgbClr val="FAA000"/>
      </a:accent2>
      <a:accent3>
        <a:srgbClr val="879499"/>
      </a:accent3>
      <a:accent4>
        <a:srgbClr val="D44106"/>
      </a:accent4>
      <a:accent5>
        <a:srgbClr val="002F3C"/>
      </a:accent5>
      <a:accent6>
        <a:srgbClr val="008C84"/>
      </a:accent6>
      <a:hlink>
        <a:srgbClr val="D44106"/>
      </a:hlink>
      <a:folHlink>
        <a:srgbClr val="D44106"/>
      </a:folHlink>
    </a:clrScheme>
    <a:fontScheme name="USAID">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solidFill>
        </a:ln>
        <a:effectLst/>
      </a:spPr>
      <a:bodyPr rtlCol="0" anchor="ct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F2F4220-0C4A-464C-B7E6-9772656CF890}" vid="{6CFE95A0-2AD2-4529-B708-3FC5FADA7224}"/>
    </a:ext>
  </a:extLst>
</a:theme>
</file>

<file path=ppt/theme/theme2.xml><?xml version="1.0" encoding="utf-8"?>
<a:theme xmlns:a="http://schemas.openxmlformats.org/drawingml/2006/main" name="1_16.9-Template_12.7.2016">
  <a:themeElements>
    <a:clrScheme name="TB DIAH">
      <a:dk1>
        <a:srgbClr val="222222"/>
      </a:dk1>
      <a:lt1>
        <a:sysClr val="window" lastClr="FFFFFF"/>
      </a:lt1>
      <a:dk2>
        <a:srgbClr val="0E256A"/>
      </a:dk2>
      <a:lt2>
        <a:srgbClr val="E7E6E6"/>
      </a:lt2>
      <a:accent1>
        <a:srgbClr val="A7BF39"/>
      </a:accent1>
      <a:accent2>
        <a:srgbClr val="FAA000"/>
      </a:accent2>
      <a:accent3>
        <a:srgbClr val="879499"/>
      </a:accent3>
      <a:accent4>
        <a:srgbClr val="D44106"/>
      </a:accent4>
      <a:accent5>
        <a:srgbClr val="002F3C"/>
      </a:accent5>
      <a:accent6>
        <a:srgbClr val="008C84"/>
      </a:accent6>
      <a:hlink>
        <a:srgbClr val="D44106"/>
      </a:hlink>
      <a:folHlink>
        <a:srgbClr val="D44106"/>
      </a:folHlink>
    </a:clrScheme>
    <a:fontScheme name="USAID">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solidFill>
        </a:ln>
        <a:effectLst/>
      </a:spPr>
      <a:bodyPr rtlCol="0" anchor="ct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2C2A9E3-31FA-4BC0-A641-CBA893E39C64}" vid="{8BE891BA-62AF-40B5-9E21-9D22ABE668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4A79819CA3F3428B644840049B5527" ma:contentTypeVersion="18" ma:contentTypeDescription="Create a new document." ma:contentTypeScope="" ma:versionID="ad383e1735c938cb96aebbe739169a19">
  <xsd:schema xmlns:xsd="http://www.w3.org/2001/XMLSchema" xmlns:xs="http://www.w3.org/2001/XMLSchema" xmlns:p="http://schemas.microsoft.com/office/2006/metadata/properties" xmlns:ns1="http://schemas.microsoft.com/sharepoint/v3" xmlns:ns2="d8573787-17db-43b5-9af3-2a45e79ab039" xmlns:ns3="13922b43-4eea-40f2-b18b-c20327cdf16c" targetNamespace="http://schemas.microsoft.com/office/2006/metadata/properties" ma:root="true" ma:fieldsID="256a16f75099712e537335b62795526c" ns1:_="" ns2:_="" ns3:_="">
    <xsd:import namespace="http://schemas.microsoft.com/sharepoint/v3"/>
    <xsd:import namespace="d8573787-17db-43b5-9af3-2a45e79ab039"/>
    <xsd:import namespace="13922b43-4eea-40f2-b18b-c20327cdf16c"/>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2:TaxCatchAll"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573787-17db-43b5-9af3-2a45e79ab039"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ae2a4639-fd0e-4681-abc1-649aa37ee7ba}" ma:internalName="TaxCatchAll" ma:showField="CatchAllData" ma:web="d8573787-17db-43b5-9af3-2a45e79ab03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922b43-4eea-40f2-b18b-c20327cdf16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8573787-17db-43b5-9af3-2a45e79ab039">
      <UserInfo>
        <DisplayName>Henson, Shea A</DisplayName>
        <AccountId>37</AccountId>
        <AccountType/>
      </UserInfo>
      <UserInfo>
        <DisplayName>Fitzgerald, Ann Marie</DisplayName>
        <AccountId>74</AccountId>
        <AccountType/>
      </UserInfo>
      <UserInfo>
        <DisplayName>Tremont, Gretchen Bitar</DisplayName>
        <AccountId>59</AccountId>
        <AccountType/>
      </UserInfo>
      <UserInfo>
        <DisplayName>Kosma, Katie</DisplayName>
        <AccountId>2187</AccountId>
        <AccountType/>
      </UserInfo>
      <UserInfo>
        <DisplayName>Wilkes, Becky</DisplayName>
        <AccountId>133</AccountId>
        <AccountType/>
      </UserInfo>
      <UserInfo>
        <DisplayName>Margie Joyce</DisplayName>
        <AccountId>2081</AccountId>
        <AccountType/>
      </UserInfo>
      <UserInfo>
        <DisplayName>Oser, Rebecca Cornell</DisplayName>
        <AccountId>1917</AccountId>
        <AccountType/>
      </UserInfo>
    </SharedWithUsers>
    <lcf76f155ced4ddcb4097134ff3c332f xmlns="13922b43-4eea-40f2-b18b-c20327cdf16c">
      <Terms xmlns="http://schemas.microsoft.com/office/infopath/2007/PartnerControls"/>
    </lcf76f155ced4ddcb4097134ff3c332f>
    <TaxCatchAll xmlns="d8573787-17db-43b5-9af3-2a45e79ab039" xsi:nil="true"/>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DFDCE6-48A1-49AB-B7AD-C184BDE2CC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8573787-17db-43b5-9af3-2a45e79ab039"/>
    <ds:schemaRef ds:uri="13922b43-4eea-40f2-b18b-c20327cdf1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763E1D-10A2-4EC8-A0BD-10BFCE20FCEA}">
  <ds:schemaRefs>
    <ds:schemaRef ds:uri="http://purl.org/dc/elements/1.1/"/>
    <ds:schemaRef ds:uri="da5460a6-bbc2-4b3b-ab74-0656f9ce9569"/>
    <ds:schemaRef ds:uri="http://schemas.microsoft.com/office/2006/documentManagement/types"/>
    <ds:schemaRef ds:uri="http://www.w3.org/XML/1998/namespace"/>
    <ds:schemaRef ds:uri="http://schemas.microsoft.com/office/2006/metadata/properties"/>
    <ds:schemaRef ds:uri="http://purl.org/dc/dcmitype/"/>
    <ds:schemaRef ds:uri="http://schemas.microsoft.com/sharepoint/v3/fields"/>
    <ds:schemaRef ds:uri="http://schemas.microsoft.com/office/infopath/2007/PartnerControls"/>
    <ds:schemaRef ds:uri="7ecd4bcd-196e-45f0-9487-40b61984338d"/>
    <ds:schemaRef ds:uri="http://schemas.openxmlformats.org/package/2006/metadata/core-properties"/>
    <ds:schemaRef ds:uri="http://purl.org/dc/terms/"/>
    <ds:schemaRef ds:uri="d8573787-17db-43b5-9af3-2a45e79ab039"/>
    <ds:schemaRef ds:uri="13922b43-4eea-40f2-b18b-c20327cdf16c"/>
    <ds:schemaRef ds:uri="http://schemas.microsoft.com/sharepoint/v3"/>
  </ds:schemaRefs>
</ds:datastoreItem>
</file>

<file path=customXml/itemProps3.xml><?xml version="1.0" encoding="utf-8"?>
<ds:datastoreItem xmlns:ds="http://schemas.openxmlformats.org/officeDocument/2006/customXml" ds:itemID="{C787C506-A6A9-4CF3-B46D-15DD566CAA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TB DIAH PPT Wide Template March 2024 (1)</Template>
  <TotalTime>3347</TotalTime>
  <Words>1003</Words>
  <Application>Microsoft Office PowerPoint</Application>
  <PresentationFormat>Custom</PresentationFormat>
  <Paragraphs>161</Paragraphs>
  <Slides>24</Slides>
  <Notes>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24</vt:i4>
      </vt:variant>
    </vt:vector>
  </HeadingPairs>
  <TitlesOfParts>
    <vt:vector size="39" baseType="lpstr">
      <vt:lpstr>Apple Chancery</vt:lpstr>
      <vt:lpstr>Arial</vt:lpstr>
      <vt:lpstr>Arial Narrow</vt:lpstr>
      <vt:lpstr>Britannic Bold</vt:lpstr>
      <vt:lpstr>Calibri</vt:lpstr>
      <vt:lpstr>Franklin Gothic Book</vt:lpstr>
      <vt:lpstr>Franklin Gothic Heavy</vt:lpstr>
      <vt:lpstr>Gill Sans MT</vt:lpstr>
      <vt:lpstr>Open Sans</vt:lpstr>
      <vt:lpstr>Roboto</vt:lpstr>
      <vt:lpstr>Wingdings</vt:lpstr>
      <vt:lpstr>16.9-Template_12.7.2016</vt:lpstr>
      <vt:lpstr>1_16.9-Template_12.7.2016</vt:lpstr>
      <vt:lpstr>Worksheet</vt:lpstr>
      <vt:lpstr>AcroExch.Document.DC</vt:lpstr>
      <vt:lpstr>PowerPoint Presentation</vt:lpstr>
      <vt:lpstr>Country TB Profile and TB Situation Snapshot</vt:lpstr>
      <vt:lpstr>Country profile and TB situation snapshot</vt:lpstr>
      <vt:lpstr>Data-Driven Strategies:  Update on national TB M&amp;E, surveillance, and data use</vt:lpstr>
      <vt:lpstr>   The initial flicker: Successful data-driven initiatives;                    success stories in TB data collection, analysis, and utilization</vt:lpstr>
      <vt:lpstr>Strategies in place for effective use of National data</vt:lpstr>
      <vt:lpstr> Successful data-driven initiatives; Revitalization of non-reporting facilities</vt:lpstr>
      <vt:lpstr>Improvements: Deep dive analysis, for informed decision</vt:lpstr>
      <vt:lpstr>LGA reporting between 2018 and 2021</vt:lpstr>
      <vt:lpstr>Results achieved: OPD screening &amp; National testing week &amp; screening for Youth Corp Members</vt:lpstr>
      <vt:lpstr>Innovations</vt:lpstr>
      <vt:lpstr>Looking closer: TB burden and case finding: Gap reduction </vt:lpstr>
      <vt:lpstr>TB Incidence, Notified cases by age group and sex</vt:lpstr>
      <vt:lpstr>Challenges in data collection:, analysis and use Sub-optimal disaggregation; presumptive TB and result Cascade to see drops e.g. TPT EMR still work in progress sub-national analysis and use</vt:lpstr>
      <vt:lpstr>In 2023, it got better at 70%</vt:lpstr>
      <vt:lpstr>Not expecting less in 2023</vt:lpstr>
      <vt:lpstr>Vision for the future of data-driven TB control in your country: Upcoming initiatives or plans</vt:lpstr>
      <vt:lpstr>TB M&amp;E Beyond Numbers: Understanding trends in  PBMEF core indicators</vt:lpstr>
      <vt:lpstr>Treatment coverage rate and Child TB contribution </vt:lpstr>
      <vt:lpstr>Treatment coverage rate </vt:lpstr>
      <vt:lpstr>PowerPoint Presentation</vt:lpstr>
      <vt:lpstr>Nigeria success story highlighted in GTB report 2022</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Adamou, Bridgit</dc:creator>
  <cp:lastModifiedBy>Adamou, Bridgit</cp:lastModifiedBy>
  <cp:revision>56</cp:revision>
  <dcterms:created xsi:type="dcterms:W3CDTF">2024-03-25T12:24:47Z</dcterms:created>
  <dcterms:modified xsi:type="dcterms:W3CDTF">2024-04-16T18:29:08Z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0x0101006E4A79819CA3F3428B644840049B5527</vt:lpwstr>
  </property>
  <property fmtid="{D5CDD505-2E9C-101B-9397-08002B2CF9AE}" pid="3" name="ArticulateGUID">
    <vt:lpwstr>D73539B1-00EA-4FB9-AEE5-6E525BCF915F</vt:lpwstr>
  </property>
  <property fmtid="{D5CDD505-2E9C-101B-9397-08002B2CF9AE}" pid="4" name="ArticulatePath">
    <vt:lpwstr>TBDIAH_Master_Deck_Template</vt:lpwstr>
  </property>
  <property fmtid="{D5CDD505-2E9C-101B-9397-08002B2CF9AE}" pid="5" name="TaxKeyword">
    <vt:lpwstr/>
  </property>
  <property fmtid="{D5CDD505-2E9C-101B-9397-08002B2CF9AE}" pid="6" name="MediaServiceImageTags">
    <vt:lpwstr/>
  </property>
</Properties>
</file>