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7.xml" ContentType="application/vnd.openxmlformats-officedocument.presentationml.tags+xml"/>
  <Override PartName="/ppt/notesSlides/notesSlide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5.xml" ContentType="application/vnd.openxmlformats-officedocument.presentationml.tag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6.xml" ContentType="application/vnd.openxmlformats-officedocument.presentationml.tags+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784" r:id="rId5"/>
  </p:sldMasterIdLst>
  <p:notesMasterIdLst>
    <p:notesMasterId r:id="rId22"/>
  </p:notesMasterIdLst>
  <p:handoutMasterIdLst>
    <p:handoutMasterId r:id="rId23"/>
  </p:handoutMasterIdLst>
  <p:sldIdLst>
    <p:sldId id="509" r:id="rId6"/>
    <p:sldId id="597" r:id="rId7"/>
    <p:sldId id="618" r:id="rId8"/>
    <p:sldId id="4185" r:id="rId9"/>
    <p:sldId id="623" r:id="rId10"/>
    <p:sldId id="589" r:id="rId11"/>
    <p:sldId id="600" r:id="rId12"/>
    <p:sldId id="4182" r:id="rId13"/>
    <p:sldId id="4184" r:id="rId14"/>
    <p:sldId id="603" r:id="rId15"/>
    <p:sldId id="591" r:id="rId16"/>
    <p:sldId id="604" r:id="rId17"/>
    <p:sldId id="606" r:id="rId18"/>
    <p:sldId id="4181" r:id="rId19"/>
    <p:sldId id="619" r:id="rId20"/>
    <p:sldId id="605" r:id="rId21"/>
  </p:sldIdLst>
  <p:sldSz cx="9144000" cy="5184775"/>
  <p:notesSz cx="6858000" cy="9144000"/>
  <p:custDataLst>
    <p:tags r:id="rId24"/>
  </p:custDataLst>
  <p:defaultTextStyle>
    <a:defPPr>
      <a:defRPr lang="e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7FA998-6E5B-8E9C-EA9E-A8FCB0DAD3EE}" name="Fitzgerald, Ann Marie" initials="FAM" userId="S::annafitz@ad.unc.edu::a34dcbdb-9f4d-4d1c-9570-3acc0647ee1a" providerId="AD"/>
  <p188:author id="{8683A5F6-4F32-DB07-7E87-26DD9EBD1FC1}" name="Margie Joyce (Learnitude)" initials="MJ(" userId="Margie Joyce (Learnitude)" providerId="None"/>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CC9"/>
    <a:srgbClr val="132F69"/>
    <a:srgbClr val="0E256A"/>
    <a:srgbClr val="4E4A49"/>
    <a:srgbClr val="8D8B86"/>
    <a:srgbClr val="0E77FF"/>
    <a:srgbClr val="7A9CE8"/>
    <a:srgbClr val="BACEF5"/>
    <a:srgbClr val="4B95CF"/>
    <a:srgbClr val="5EA4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168" autoAdjust="0"/>
  </p:normalViewPr>
  <p:slideViewPr>
    <p:cSldViewPr snapToGrid="0">
      <p:cViewPr varScale="1">
        <p:scale>
          <a:sx n="69" d="100"/>
          <a:sy n="69" d="100"/>
        </p:scale>
        <p:origin x="1152" y="56"/>
      </p:cViewPr>
      <p:guideLst>
        <p:guide orient="horz" pos="1633"/>
        <p:guide pos="2880"/>
      </p:guideLst>
    </p:cSldViewPr>
  </p:slideViewPr>
  <p:notesTextViewPr>
    <p:cViewPr>
      <p:scale>
        <a:sx n="3" d="2"/>
        <a:sy n="3" d="2"/>
      </p:scale>
      <p:origin x="0" y="0"/>
    </p:cViewPr>
  </p:notesTextViewPr>
  <p:sorterViewPr>
    <p:cViewPr>
      <p:scale>
        <a:sx n="100" d="100"/>
        <a:sy n="100" d="100"/>
      </p:scale>
      <p:origin x="0" y="-97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T%20Manager\Downloads\LES%20TENDANCES%20TB%20POUR%20ESP.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T%20Manager\Downloads\LES%20TENDANCES%20TB%20POUR%20ESP%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IT%20Manager\Downloads\DEPISTAGE%202023.xls"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43107111611048"/>
          <c:y val="0.15348109517601044"/>
          <c:w val="0.87872765904261962"/>
          <c:h val="0.7046765699268035"/>
        </c:manualLayout>
      </c:layout>
      <c:lineChart>
        <c:grouping val="standard"/>
        <c:varyColors val="0"/>
        <c:ser>
          <c:idx val="0"/>
          <c:order val="0"/>
          <c:tx>
            <c:strRef>
              <c:f>'TENDANCE NOTIFI+ATTENDU'!$U$35</c:f>
              <c:strCache>
                <c:ptCount val="1"/>
                <c:pt idx="0">
                  <c:v>TB  NOTIF TTF</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'TENDANCE NOTIFI+ATTENDU'!$V$34:$AA$34</c:f>
              <c:numCache>
                <c:formatCode>General</c:formatCode>
                <c:ptCount val="6"/>
                <c:pt idx="0">
                  <c:v>2018</c:v>
                </c:pt>
                <c:pt idx="1">
                  <c:v>2019</c:v>
                </c:pt>
                <c:pt idx="2">
                  <c:v>2020</c:v>
                </c:pt>
                <c:pt idx="3">
                  <c:v>2021</c:v>
                </c:pt>
                <c:pt idx="4">
                  <c:v>2022</c:v>
                </c:pt>
                <c:pt idx="5">
                  <c:v>2023</c:v>
                </c:pt>
              </c:numCache>
            </c:numRef>
          </c:cat>
          <c:val>
            <c:numRef>
              <c:f>'TENDANCE NOTIFI+ATTENDU'!$V$35:$AA$35</c:f>
              <c:numCache>
                <c:formatCode>#,##0</c:formatCode>
                <c:ptCount val="6"/>
                <c:pt idx="0">
                  <c:v>171682</c:v>
                </c:pt>
                <c:pt idx="1">
                  <c:v>180609</c:v>
                </c:pt>
                <c:pt idx="2">
                  <c:v>202145</c:v>
                </c:pt>
                <c:pt idx="3">
                  <c:v>215787</c:v>
                </c:pt>
                <c:pt idx="4">
                  <c:v>248120</c:v>
                </c:pt>
                <c:pt idx="5">
                  <c:v>260431</c:v>
                </c:pt>
              </c:numCache>
            </c:numRef>
          </c:val>
          <c:smooth val="0"/>
          <c:extLst>
            <c:ext xmlns:c16="http://schemas.microsoft.com/office/drawing/2014/chart" uri="{C3380CC4-5D6E-409C-BE32-E72D297353CC}">
              <c16:uniqueId val="{00000000-0C42-46DE-8F11-6D5C76BB6C6E}"/>
            </c:ext>
          </c:extLst>
        </c:ser>
        <c:dLbls>
          <c:dLblPos val="t"/>
          <c:showLegendKey val="0"/>
          <c:showVal val="1"/>
          <c:showCatName val="0"/>
          <c:showSerName val="0"/>
          <c:showPercent val="0"/>
          <c:showBubbleSize val="0"/>
        </c:dLbls>
        <c:marker val="1"/>
        <c:smooth val="0"/>
        <c:axId val="126066824"/>
        <c:axId val="126069176"/>
      </c:lineChart>
      <c:catAx>
        <c:axId val="126066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6069176"/>
        <c:crosses val="autoZero"/>
        <c:auto val="1"/>
        <c:lblAlgn val="ctr"/>
        <c:lblOffset val="100"/>
        <c:noMultiLvlLbl val="0"/>
      </c:catAx>
      <c:valAx>
        <c:axId val="126069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6066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'TEND TB PED'!$B$11</c:f>
              <c:strCache>
                <c:ptCount val="1"/>
                <c:pt idx="0">
                  <c:v>TB TTF</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'TEND TB PED'!$C$10:$I$10</c:f>
              <c:numCache>
                <c:formatCode>General</c:formatCode>
                <c:ptCount val="7"/>
                <c:pt idx="0">
                  <c:v>2017</c:v>
                </c:pt>
                <c:pt idx="1">
                  <c:v>2018</c:v>
                </c:pt>
                <c:pt idx="2">
                  <c:v>2019</c:v>
                </c:pt>
                <c:pt idx="3">
                  <c:v>2020</c:v>
                </c:pt>
                <c:pt idx="4">
                  <c:v>2021</c:v>
                </c:pt>
                <c:pt idx="5">
                  <c:v>2022</c:v>
                </c:pt>
                <c:pt idx="6">
                  <c:v>2023</c:v>
                </c:pt>
              </c:numCache>
            </c:numRef>
          </c:cat>
          <c:val>
            <c:numRef>
              <c:f>'TEND TB PED'!$C$11:$I$11</c:f>
              <c:numCache>
                <c:formatCode>#,##0</c:formatCode>
                <c:ptCount val="7"/>
                <c:pt idx="0">
                  <c:v>150085</c:v>
                </c:pt>
                <c:pt idx="1">
                  <c:v>169748</c:v>
                </c:pt>
                <c:pt idx="2">
                  <c:v>178527</c:v>
                </c:pt>
                <c:pt idx="3" formatCode="General">
                  <c:v>200955</c:v>
                </c:pt>
                <c:pt idx="4" formatCode="General">
                  <c:v>214408</c:v>
                </c:pt>
                <c:pt idx="5" formatCode="General">
                  <c:v>246120</c:v>
                </c:pt>
                <c:pt idx="6" formatCode="General">
                  <c:v>257786</c:v>
                </c:pt>
              </c:numCache>
            </c:numRef>
          </c:val>
          <c:extLst>
            <c:ext xmlns:c16="http://schemas.microsoft.com/office/drawing/2014/chart" uri="{C3380CC4-5D6E-409C-BE32-E72D297353CC}">
              <c16:uniqueId val="{00000000-678E-4F39-9109-2DEA04C25165}"/>
            </c:ext>
          </c:extLst>
        </c:ser>
        <c:ser>
          <c:idx val="1"/>
          <c:order val="1"/>
          <c:tx>
            <c:strRef>
              <c:f>'TEND TB PED'!$B$12</c:f>
              <c:strCache>
                <c:ptCount val="1"/>
                <c:pt idx="0">
                  <c:v>TB PED</c:v>
                </c:pt>
              </c:strCache>
            </c:strRef>
          </c:tx>
          <c:spPr>
            <a:solidFill>
              <a:schemeClr val="accent2"/>
            </a:solidFill>
            <a:ln>
              <a:noFill/>
            </a:ln>
            <a:effectLst/>
          </c:spPr>
          <c:invertIfNegative val="0"/>
          <c:dLbls>
            <c:dLbl>
              <c:idx val="0"/>
              <c:tx>
                <c:rich>
                  <a:bodyPr/>
                  <a:lstStyle/>
                  <a:p>
                    <a:fld id="{14769977-8395-4BB3-BAB1-B5C0E56DF148}" type="VALUE">
                      <a:rPr lang="en-US"/>
                      <a:pPr/>
                      <a:t>[VALUE]</a:t>
                    </a:fld>
                    <a:endParaRPr lang="en-US"/>
                  </a:p>
                  <a:p>
                    <a:r>
                      <a:rPr lang="en-US"/>
                      <a:t>(11%)</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78E-4F39-9109-2DEA04C25165}"/>
                </c:ext>
              </c:extLst>
            </c:dLbl>
            <c:dLbl>
              <c:idx val="1"/>
              <c:tx>
                <c:rich>
                  <a:bodyPr/>
                  <a:lstStyle/>
                  <a:p>
                    <a:fld id="{3662F8FA-F6F9-441E-B806-693141B13359}" type="VALUE">
                      <a:rPr lang="en-US"/>
                      <a:pPr/>
                      <a:t>[VALUE]</a:t>
                    </a:fld>
                    <a:endParaRPr lang="en-US"/>
                  </a:p>
                  <a:p>
                    <a:r>
                      <a:rPr lang="en-US"/>
                      <a:t>(11%)</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78E-4F39-9109-2DEA04C25165}"/>
                </c:ext>
              </c:extLst>
            </c:dLbl>
            <c:dLbl>
              <c:idx val="2"/>
              <c:tx>
                <c:rich>
                  <a:bodyPr/>
                  <a:lstStyle/>
                  <a:p>
                    <a:fld id="{9AD3EE69-ADB8-40C6-B64F-046A2A6CD957}" type="VALUE">
                      <a:rPr lang="en-US"/>
                      <a:pPr/>
                      <a:t>[VALUE]</a:t>
                    </a:fld>
                    <a:endParaRPr lang="en-US"/>
                  </a:p>
                  <a:p>
                    <a:r>
                      <a:rPr lang="en-US"/>
                      <a:t>(11%)</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78E-4F39-9109-2DEA04C25165}"/>
                </c:ext>
              </c:extLst>
            </c:dLbl>
            <c:dLbl>
              <c:idx val="3"/>
              <c:tx>
                <c:rich>
                  <a:bodyPr/>
                  <a:lstStyle/>
                  <a:p>
                    <a:fld id="{0CC71FF7-F69A-4222-AD42-48B8F3CAB189}" type="VALUE">
                      <a:rPr lang="en-US"/>
                      <a:pPr/>
                      <a:t>[VALUE]</a:t>
                    </a:fld>
                    <a:endParaRPr lang="en-US"/>
                  </a:p>
                  <a:p>
                    <a:r>
                      <a:rPr lang="en-US"/>
                      <a:t>(11%)</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78E-4F39-9109-2DEA04C25165}"/>
                </c:ext>
              </c:extLst>
            </c:dLbl>
            <c:dLbl>
              <c:idx val="4"/>
              <c:tx>
                <c:rich>
                  <a:bodyPr/>
                  <a:lstStyle/>
                  <a:p>
                    <a:fld id="{46EF2CAC-4831-4152-9BAA-0A0AA0AC877C}" type="VALUE">
                      <a:rPr lang="en-US"/>
                      <a:pPr/>
                      <a:t>[VALUE]</a:t>
                    </a:fld>
                    <a:endParaRPr lang="en-US"/>
                  </a:p>
                  <a:p>
                    <a:r>
                      <a:rPr lang="en-US"/>
                      <a:t>(13%)</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78E-4F39-9109-2DEA04C25165}"/>
                </c:ext>
              </c:extLst>
            </c:dLbl>
            <c:dLbl>
              <c:idx val="5"/>
              <c:tx>
                <c:rich>
                  <a:bodyPr/>
                  <a:lstStyle/>
                  <a:p>
                    <a:fld id="{D663ED3E-30F3-41DD-8CB4-046BC5B377B4}" type="VALUE">
                      <a:rPr lang="en-US"/>
                      <a:pPr/>
                      <a:t>[VALUE]</a:t>
                    </a:fld>
                    <a:endParaRPr lang="en-US"/>
                  </a:p>
                  <a:p>
                    <a:r>
                      <a:rPr lang="en-US"/>
                      <a:t>(13%)</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78E-4F39-9109-2DEA04C25165}"/>
                </c:ext>
              </c:extLst>
            </c:dLbl>
            <c:dLbl>
              <c:idx val="6"/>
              <c:tx>
                <c:rich>
                  <a:bodyPr/>
                  <a:lstStyle/>
                  <a:p>
                    <a:fld id="{60F62127-0E1C-4FF1-82ED-D3B8D55AF1E9}" type="VALUE">
                      <a:rPr lang="en-US"/>
                      <a:pPr/>
                      <a:t>[VALUE]</a:t>
                    </a:fld>
                    <a:endParaRPr lang="en-US"/>
                  </a:p>
                  <a:p>
                    <a:r>
                      <a:rPr lang="en-US"/>
                      <a:t>(13%)</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78E-4F39-9109-2DEA04C25165}"/>
                </c:ext>
              </c:extLst>
            </c:dLbl>
            <c:spPr>
              <a:noFill/>
              <a:ln>
                <a:noFill/>
              </a:ln>
              <a:effectLst/>
            </c:spPr>
            <c:txPr>
              <a:bodyPr rot="0" spcFirstLastPara="1" vertOverflow="ellipsis" vert="horz" wrap="square" anchor="ctr" anchorCtr="1"/>
              <a:lstStyle/>
              <a:p>
                <a:pPr>
                  <a:defRPr sz="900" b="0" i="0" u="none" strike="noStrike" kern="1200" baseline="0">
                    <a:solidFill>
                      <a:schemeClr val="accent4">
                        <a:lumMod val="50000"/>
                      </a:schemeClr>
                    </a:solidFill>
                    <a:latin typeface="+mn-lt"/>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'TEND TB PED'!$C$10:$I$10</c:f>
              <c:numCache>
                <c:formatCode>General</c:formatCode>
                <c:ptCount val="7"/>
                <c:pt idx="0">
                  <c:v>2017</c:v>
                </c:pt>
                <c:pt idx="1">
                  <c:v>2018</c:v>
                </c:pt>
                <c:pt idx="2">
                  <c:v>2019</c:v>
                </c:pt>
                <c:pt idx="3">
                  <c:v>2020</c:v>
                </c:pt>
                <c:pt idx="4">
                  <c:v>2021</c:v>
                </c:pt>
                <c:pt idx="5">
                  <c:v>2022</c:v>
                </c:pt>
                <c:pt idx="6">
                  <c:v>2023</c:v>
                </c:pt>
              </c:numCache>
            </c:numRef>
          </c:cat>
          <c:val>
            <c:numRef>
              <c:f>'TEND TB PED'!$C$12:$I$12</c:f>
              <c:numCache>
                <c:formatCode>General</c:formatCode>
                <c:ptCount val="7"/>
                <c:pt idx="0">
                  <c:v>16933</c:v>
                </c:pt>
                <c:pt idx="1">
                  <c:v>17684</c:v>
                </c:pt>
                <c:pt idx="2">
                  <c:v>19377</c:v>
                </c:pt>
                <c:pt idx="3">
                  <c:v>22347</c:v>
                </c:pt>
                <c:pt idx="4">
                  <c:v>26919</c:v>
                </c:pt>
                <c:pt idx="5">
                  <c:v>33180</c:v>
                </c:pt>
                <c:pt idx="6">
                  <c:v>34699</c:v>
                </c:pt>
              </c:numCache>
            </c:numRef>
          </c:val>
          <c:extLst>
            <c:ext xmlns:c16="http://schemas.microsoft.com/office/drawing/2014/chart" uri="{C3380CC4-5D6E-409C-BE32-E72D297353CC}">
              <c16:uniqueId val="{00000008-678E-4F39-9109-2DEA04C25165}"/>
            </c:ext>
          </c:extLst>
        </c:ser>
        <c:dLbls>
          <c:dLblPos val="ctr"/>
          <c:showLegendKey val="0"/>
          <c:showVal val="1"/>
          <c:showCatName val="0"/>
          <c:showSerName val="0"/>
          <c:showPercent val="0"/>
          <c:showBubbleSize val="0"/>
        </c:dLbls>
        <c:gapWidth val="150"/>
        <c:overlap val="100"/>
        <c:axId val="127698264"/>
        <c:axId val="127697872"/>
      </c:barChart>
      <c:catAx>
        <c:axId val="127698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127697872"/>
        <c:crosses val="autoZero"/>
        <c:auto val="1"/>
        <c:lblAlgn val="ctr"/>
        <c:lblOffset val="100"/>
        <c:noMultiLvlLbl val="0"/>
      </c:catAx>
      <c:valAx>
        <c:axId val="127697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127698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Feuil2!$D$8</c:f>
              <c:strCache>
                <c:ptCount val="1"/>
                <c:pt idx="0">
                  <c:v>NOTIF TB PR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Feuil2!$E$7:$J$7</c:f>
              <c:numCache>
                <c:formatCode>General</c:formatCode>
                <c:ptCount val="6"/>
                <c:pt idx="0">
                  <c:v>2018</c:v>
                </c:pt>
                <c:pt idx="1">
                  <c:v>2019</c:v>
                </c:pt>
                <c:pt idx="2">
                  <c:v>2020</c:v>
                </c:pt>
                <c:pt idx="3">
                  <c:v>2021</c:v>
                </c:pt>
                <c:pt idx="4">
                  <c:v>2022</c:v>
                </c:pt>
                <c:pt idx="5">
                  <c:v>2023</c:v>
                </c:pt>
              </c:numCache>
            </c:numRef>
          </c:cat>
          <c:val>
            <c:numRef>
              <c:f>Feuil2!$E$8:$J$8</c:f>
              <c:numCache>
                <c:formatCode>General</c:formatCode>
                <c:ptCount val="6"/>
                <c:pt idx="0">
                  <c:v>760</c:v>
                </c:pt>
                <c:pt idx="1">
                  <c:v>918</c:v>
                </c:pt>
                <c:pt idx="2">
                  <c:v>1023</c:v>
                </c:pt>
                <c:pt idx="3">
                  <c:v>1236</c:v>
                </c:pt>
                <c:pt idx="4">
                  <c:v>1614</c:v>
                </c:pt>
                <c:pt idx="5">
                  <c:v>1415</c:v>
                </c:pt>
              </c:numCache>
            </c:numRef>
          </c:val>
          <c:smooth val="0"/>
          <c:extLst>
            <c:ext xmlns:c16="http://schemas.microsoft.com/office/drawing/2014/chart" uri="{C3380CC4-5D6E-409C-BE32-E72D297353CC}">
              <c16:uniqueId val="{00000000-DC11-46AE-9207-E07D0B9DED40}"/>
            </c:ext>
          </c:extLst>
        </c:ser>
        <c:ser>
          <c:idx val="1"/>
          <c:order val="1"/>
          <c:tx>
            <c:strRef>
              <c:f>Feuil2!$D$9</c:f>
              <c:strCache>
                <c:ptCount val="1"/>
                <c:pt idx="0">
                  <c:v>MIS EN TRAITEMENT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Feuil2!$E$7:$J$7</c:f>
              <c:numCache>
                <c:formatCode>General</c:formatCode>
                <c:ptCount val="6"/>
                <c:pt idx="0">
                  <c:v>2018</c:v>
                </c:pt>
                <c:pt idx="1">
                  <c:v>2019</c:v>
                </c:pt>
                <c:pt idx="2">
                  <c:v>2020</c:v>
                </c:pt>
                <c:pt idx="3">
                  <c:v>2021</c:v>
                </c:pt>
                <c:pt idx="4">
                  <c:v>2022</c:v>
                </c:pt>
                <c:pt idx="5">
                  <c:v>2023</c:v>
                </c:pt>
              </c:numCache>
            </c:numRef>
          </c:cat>
          <c:val>
            <c:numRef>
              <c:f>Feuil2!$E$9:$J$9</c:f>
              <c:numCache>
                <c:formatCode>General</c:formatCode>
                <c:ptCount val="6"/>
                <c:pt idx="0">
                  <c:v>690</c:v>
                </c:pt>
                <c:pt idx="1">
                  <c:v>822</c:v>
                </c:pt>
                <c:pt idx="2">
                  <c:v>976</c:v>
                </c:pt>
                <c:pt idx="3">
                  <c:v>1125</c:v>
                </c:pt>
                <c:pt idx="4">
                  <c:v>1387</c:v>
                </c:pt>
                <c:pt idx="5">
                  <c:v>1126</c:v>
                </c:pt>
              </c:numCache>
            </c:numRef>
          </c:val>
          <c:smooth val="0"/>
          <c:extLst>
            <c:ext xmlns:c16="http://schemas.microsoft.com/office/drawing/2014/chart" uri="{C3380CC4-5D6E-409C-BE32-E72D297353CC}">
              <c16:uniqueId val="{00000001-DC11-46AE-9207-E07D0B9DED40}"/>
            </c:ext>
          </c:extLst>
        </c:ser>
        <c:dLbls>
          <c:dLblPos val="t"/>
          <c:showLegendKey val="0"/>
          <c:showVal val="1"/>
          <c:showCatName val="0"/>
          <c:showSerName val="0"/>
          <c:showPercent val="0"/>
          <c:showBubbleSize val="0"/>
        </c:dLbls>
        <c:marker val="1"/>
        <c:smooth val="0"/>
        <c:axId val="127702184"/>
        <c:axId val="127702576"/>
      </c:lineChart>
      <c:catAx>
        <c:axId val="127702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702576"/>
        <c:crosses val="autoZero"/>
        <c:auto val="1"/>
        <c:lblAlgn val="ctr"/>
        <c:lblOffset val="100"/>
        <c:noMultiLvlLbl val="0"/>
      </c:catAx>
      <c:valAx>
        <c:axId val="127702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702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4/16/2024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4/16/2024</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824A558B-E4E9-A94A-B9C1-029E46A76ABA}" type="slidenum">
              <a:rPr lang="en-US" smtClean="0"/>
              <a:t>3</a:t>
            </a:fld>
            <a:endParaRPr lang="en-US"/>
          </a:p>
        </p:txBody>
      </p:sp>
    </p:spTree>
    <p:extLst>
      <p:ext uri="{BB962C8B-B14F-4D97-AF65-F5344CB8AC3E}">
        <p14:creationId xmlns:p14="http://schemas.microsoft.com/office/powerpoint/2010/main" val="397288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824A558B-E4E9-A94A-B9C1-029E46A76ABA}" type="slidenum">
              <a:rPr lang="en-US" smtClean="0"/>
              <a:t>4</a:t>
            </a:fld>
            <a:endParaRPr lang="en-US"/>
          </a:p>
        </p:txBody>
      </p:sp>
    </p:spTree>
    <p:extLst>
      <p:ext uri="{BB962C8B-B14F-4D97-AF65-F5344CB8AC3E}">
        <p14:creationId xmlns:p14="http://schemas.microsoft.com/office/powerpoint/2010/main" val="406922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 dirty="0"/>
              <a:t>Excellent</a:t>
            </a:r>
          </a:p>
        </p:txBody>
      </p:sp>
      <p:sp>
        <p:nvSpPr>
          <p:cNvPr id="4" name="Espace réservé du numéro de diapositive 3"/>
          <p:cNvSpPr>
            <a:spLocks noGrp="1"/>
          </p:cNvSpPr>
          <p:nvPr>
            <p:ph type="sldNum" sz="quarter" idx="5"/>
          </p:nvPr>
        </p:nvSpPr>
        <p:spPr/>
        <p:txBody>
          <a:bodyPr/>
          <a:lstStyle/>
          <a:p>
            <a:fld id="{824A558B-E4E9-A94A-B9C1-029E46A76ABA}" type="slidenum">
              <a:rPr lang="en-US" smtClean="0"/>
              <a:t>5</a:t>
            </a:fld>
            <a:endParaRPr lang="en-US"/>
          </a:p>
        </p:txBody>
      </p:sp>
    </p:spTree>
    <p:extLst>
      <p:ext uri="{BB962C8B-B14F-4D97-AF65-F5344CB8AC3E}">
        <p14:creationId xmlns:p14="http://schemas.microsoft.com/office/powerpoint/2010/main" val="3914643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 dirty="0">
                <a:solidFill>
                  <a:srgbClr val="FF0000"/>
                </a:solidFill>
              </a:rPr>
              <a:t>Express challenges in the same way</a:t>
            </a:r>
          </a:p>
        </p:txBody>
      </p:sp>
      <p:sp>
        <p:nvSpPr>
          <p:cNvPr id="4" name="Espace réservé du numéro de diapositive 3"/>
          <p:cNvSpPr>
            <a:spLocks noGrp="1"/>
          </p:cNvSpPr>
          <p:nvPr>
            <p:ph type="sldNum" sz="quarter" idx="5"/>
          </p:nvPr>
        </p:nvSpPr>
        <p:spPr/>
        <p:txBody>
          <a:bodyPr/>
          <a:lstStyle/>
          <a:p>
            <a:fld id="{824A558B-E4E9-A94A-B9C1-029E46A76ABA}" type="slidenum">
              <a:rPr lang="en-US" smtClean="0"/>
              <a:t>9</a:t>
            </a:fld>
            <a:endParaRPr lang="en-US"/>
          </a:p>
        </p:txBody>
      </p:sp>
    </p:spTree>
    <p:extLst>
      <p:ext uri="{BB962C8B-B14F-4D97-AF65-F5344CB8AC3E}">
        <p14:creationId xmlns:p14="http://schemas.microsoft.com/office/powerpoint/2010/main" val="695999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 dirty="0"/>
              <a:t>Think about explaining and if </a:t>
            </a:r>
            <a:r>
              <a:rPr lang="en" dirty="0" err="1"/>
              <a:t>possible </a:t>
            </a:r>
            <a:r>
              <a:rPr lang="en" dirty="0"/>
              <a:t>the reasons for this performance?</a:t>
            </a:r>
          </a:p>
        </p:txBody>
      </p:sp>
      <p:sp>
        <p:nvSpPr>
          <p:cNvPr id="4" name="Espace réservé du numéro de diapositive 3"/>
          <p:cNvSpPr>
            <a:spLocks noGrp="1"/>
          </p:cNvSpPr>
          <p:nvPr>
            <p:ph type="sldNum" sz="quarter" idx="5"/>
          </p:nvPr>
        </p:nvSpPr>
        <p:spPr/>
        <p:txBody>
          <a:bodyPr/>
          <a:lstStyle/>
          <a:p>
            <a:fld id="{824A558B-E4E9-A94A-B9C1-029E46A76ABA}" type="slidenum">
              <a:rPr lang="en-US" smtClean="0"/>
              <a:t>12</a:t>
            </a:fld>
            <a:endParaRPr lang="en-US"/>
          </a:p>
        </p:txBody>
      </p:sp>
    </p:spTree>
    <p:extLst>
      <p:ext uri="{BB962C8B-B14F-4D97-AF65-F5344CB8AC3E}">
        <p14:creationId xmlns:p14="http://schemas.microsoft.com/office/powerpoint/2010/main" val="2218658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 sz="1200" b="1" i="1" u="none" strike="noStrike" kern="1200" cap="none" spc="0" normalizeH="0" baseline="0" noProof="0" dirty="0">
                <a:ln>
                  <a:noFill/>
                </a:ln>
                <a:solidFill>
                  <a:srgbClr val="44546A"/>
                </a:solidFill>
                <a:effectLst/>
                <a:uLnTx/>
                <a:uFillTx/>
                <a:ea typeface="Arial" panose="020B0604020202020204" pitchFamily="34" charset="0"/>
                <a:cs typeface="+mn-cs"/>
              </a:rPr>
              <a:t>This graph shows the proportion of reported Pediatric TB cases compared to total cases, from 2017 to 2023. It remained stationary at 11% from 2017 to 2020 then increased by 13% in 2021 then stationary until today.</a:t>
            </a:r>
            <a:r>
              <a:rPr lang="en" sz="1200" dirty="0"/>
              <a:t> </a:t>
            </a:r>
            <a:endParaRPr kumimoji="0" lang="fr-FR" sz="1200" b="0" i="0" u="none" strike="noStrike" kern="1200" cap="none" spc="0" normalizeH="0" baseline="0" noProof="0" dirty="0">
              <a:ln>
                <a:noFill/>
              </a:ln>
              <a:solidFill>
                <a:srgbClr val="000000"/>
              </a:solidFill>
              <a:effectLst/>
              <a:uLnTx/>
              <a:uFillTx/>
              <a:ea typeface="Arial" panose="020B0604020202020204" pitchFamily="34" charset="0"/>
              <a:cs typeface="+mn-cs"/>
            </a:endParaRPr>
          </a:p>
          <a:p>
            <a:endParaRPr lang="fr-FR" dirty="0"/>
          </a:p>
        </p:txBody>
      </p:sp>
      <p:sp>
        <p:nvSpPr>
          <p:cNvPr id="4" name="Slide Number Placeholder 3"/>
          <p:cNvSpPr>
            <a:spLocks noGrp="1"/>
          </p:cNvSpPr>
          <p:nvPr>
            <p:ph type="sldNum" sz="quarter" idx="5"/>
          </p:nvPr>
        </p:nvSpPr>
        <p:spPr/>
        <p:txBody>
          <a:bodyPr/>
          <a:lstStyle/>
          <a:p>
            <a:fld id="{824A558B-E4E9-A94A-B9C1-029E46A76ABA}" type="slidenum">
              <a:rPr lang="en-US" smtClean="0"/>
              <a:t>13</a:t>
            </a:fld>
            <a:endParaRPr lang="en-US"/>
          </a:p>
        </p:txBody>
      </p:sp>
    </p:spTree>
    <p:extLst>
      <p:ext uri="{BB962C8B-B14F-4D97-AF65-F5344CB8AC3E}">
        <p14:creationId xmlns:p14="http://schemas.microsoft.com/office/powerpoint/2010/main" val="1081693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7646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slideMaster" Target="../slideMasters/slideMaster2.xml"/><Relationship Id="rId16" Type="http://schemas.openxmlformats.org/officeDocument/2006/relationships/image" Target="../media/image22.jpeg"/><Relationship Id="rId1" Type="http://schemas.openxmlformats.org/officeDocument/2006/relationships/tags" Target="../tags/tag23.xml"/><Relationship Id="rId6" Type="http://schemas.openxmlformats.org/officeDocument/2006/relationships/image" Target="../media/image12.svg"/><Relationship Id="rId11" Type="http://schemas.openxmlformats.org/officeDocument/2006/relationships/image" Target="../media/image17.svg"/><Relationship Id="rId5" Type="http://schemas.openxmlformats.org/officeDocument/2006/relationships/image" Target="../media/image11.png"/><Relationship Id="rId15" Type="http://schemas.openxmlformats.org/officeDocument/2006/relationships/image" Target="../media/image21.jpeg"/><Relationship Id="rId10" Type="http://schemas.openxmlformats.org/officeDocument/2006/relationships/image" Target="../media/image16.png"/><Relationship Id="rId4" Type="http://schemas.openxmlformats.org/officeDocument/2006/relationships/image" Target="../media/image10.svg"/><Relationship Id="rId9" Type="http://schemas.openxmlformats.org/officeDocument/2006/relationships/image" Target="../media/image15.svg"/><Relationship Id="rId14" Type="http://schemas.openxmlformats.org/officeDocument/2006/relationships/image" Target="../media/image20.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2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TBDIAH &amp; USAI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2A535C-DE99-4391-A2C7-56935DEC83A3}"/>
              </a:ext>
            </a:extLst>
          </p:cNvPr>
          <p:cNvSpPr/>
          <p:nvPr userDrawn="1"/>
        </p:nvSpPr>
        <p:spPr>
          <a:xfrm>
            <a:off x="0" y="3703320"/>
            <a:ext cx="9144000" cy="14814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32BA06-BCC1-4C99-9A55-14F9A03DAEA8}"/>
              </a:ext>
            </a:extLst>
          </p:cNvPr>
          <p:cNvSpPr/>
          <p:nvPr userDrawn="1"/>
        </p:nvSpPr>
        <p:spPr>
          <a:xfrm>
            <a:off x="0" y="0"/>
            <a:ext cx="9144000" cy="3105013"/>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2" name="Title 1"/>
          <p:cNvSpPr>
            <a:spLocks noGrp="1"/>
          </p:cNvSpPr>
          <p:nvPr>
            <p:ph type="ctrTitle" hasCustomPrompt="1"/>
          </p:nvPr>
        </p:nvSpPr>
        <p:spPr>
          <a:xfrm>
            <a:off x="685800" y="1668255"/>
            <a:ext cx="4242188" cy="1143313"/>
          </a:xfrm>
          <a:prstGeom prst="rect">
            <a:avLst/>
          </a:prstGeom>
          <a:effectLst>
            <a:outerShdw blurRad="254000" dir="2700000" algn="tl" rotWithShape="0">
              <a:srgbClr val="000000">
                <a:alpha val="20000"/>
              </a:srgbClr>
            </a:outerShdw>
          </a:effectLst>
        </p:spPr>
        <p:txBody>
          <a:bodyPr anchor="b" anchorCtr="0">
            <a:noAutofit/>
          </a:bodyPr>
          <a:lstStyle>
            <a:lvl1pPr>
              <a:defRPr sz="32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799" y="3211234"/>
            <a:ext cx="7930041" cy="697513"/>
          </a:xfrm>
          <a:effectLst/>
        </p:spPr>
        <p:txBody>
          <a:bodyPr>
            <a:normAutofit/>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Logo&#10;&#10;Description automatically generated">
            <a:extLst>
              <a:ext uri="{FF2B5EF4-FFF2-40B4-BE49-F238E27FC236}">
                <a16:creationId xmlns:a16="http://schemas.microsoft.com/office/drawing/2014/main" id="{C4588D6D-3EF4-1254-C1FD-E9BB0AC7A18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8276" y="4011461"/>
            <a:ext cx="2369477" cy="1070599"/>
          </a:xfrm>
          <a:prstGeom prst="rect">
            <a:avLst/>
          </a:prstGeom>
        </p:spPr>
      </p:pic>
    </p:spTree>
    <p:custDataLst>
      <p:tags r:id="rId1"/>
    </p:custDataLst>
    <p:extLst>
      <p:ext uri="{BB962C8B-B14F-4D97-AF65-F5344CB8AC3E}">
        <p14:creationId xmlns:p14="http://schemas.microsoft.com/office/powerpoint/2010/main" val="388307722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BDIAH Closin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AEEF0C-E37E-3982-F950-E704E2BEDDA0}"/>
              </a:ext>
            </a:extLst>
          </p:cNvPr>
          <p:cNvSpPr/>
          <p:nvPr userDrawn="1"/>
        </p:nvSpPr>
        <p:spPr>
          <a:xfrm>
            <a:off x="45530" y="4860359"/>
            <a:ext cx="9098470" cy="3322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a:extLst>
              <a:ext uri="{FF2B5EF4-FFF2-40B4-BE49-F238E27FC236}">
                <a16:creationId xmlns:a16="http://schemas.microsoft.com/office/drawing/2014/main" id="{2F91A849-B8C4-825F-D5B2-AE34BF592C21}"/>
              </a:ext>
            </a:extLst>
          </p:cNvPr>
          <p:cNvSpPr txBox="1"/>
          <p:nvPr userDrawn="1"/>
        </p:nvSpPr>
        <p:spPr>
          <a:xfrm>
            <a:off x="4715897" y="828884"/>
            <a:ext cx="4061631" cy="2246769"/>
          </a:xfrm>
          <a:prstGeom prst="rect">
            <a:avLst/>
          </a:prstGeom>
          <a:noFill/>
        </p:spPr>
        <p:txBody>
          <a:bodyPr wrap="square">
            <a:spAutoFit/>
          </a:bodyPr>
          <a:lstStyle/>
          <a:p>
            <a:pPr marL="0" indent="0">
              <a:buNone/>
            </a:pPr>
            <a:r>
              <a:rPr lang="en-US" sz="1400" dirty="0">
                <a:solidFill>
                  <a:schemeClr val="tx1"/>
                </a:solidFill>
              </a:rPr>
              <a:t>This presentation was produced with the support of the United States Agency for International Development (USAID) under the terms of the TB Data, Impact Assessment and Communications Hub (TB DIAH) Associate Award No. 7200AA18LA00007. </a:t>
            </a:r>
          </a:p>
          <a:p>
            <a:pPr marL="0" indent="0">
              <a:buNone/>
            </a:pPr>
            <a:br>
              <a:rPr lang="en-US" sz="1400" dirty="0">
                <a:solidFill>
                  <a:schemeClr val="tx1"/>
                </a:solidFill>
              </a:rPr>
            </a:br>
            <a:r>
              <a:rPr lang="en-US" sz="1400" dirty="0">
                <a:solidFill>
                  <a:schemeClr val="tx1"/>
                </a:solidFill>
              </a:rPr>
              <a:t>TB DIAH is implemented by the University of North Carolina at Chapel Hill, in partnership with John Snow, Inc. Views expressed are not necessarily those of USAID or the United States government.</a:t>
            </a:r>
          </a:p>
        </p:txBody>
      </p:sp>
      <p:sp>
        <p:nvSpPr>
          <p:cNvPr id="3" name="Rectangle 2">
            <a:extLst>
              <a:ext uri="{FF2B5EF4-FFF2-40B4-BE49-F238E27FC236}">
                <a16:creationId xmlns:a16="http://schemas.microsoft.com/office/drawing/2014/main" id="{18D8D4CA-9A47-2338-5D83-1EFE10051824}"/>
              </a:ext>
            </a:extLst>
          </p:cNvPr>
          <p:cNvSpPr/>
          <p:nvPr userDrawn="1"/>
        </p:nvSpPr>
        <p:spPr>
          <a:xfrm>
            <a:off x="5286375" y="3629025"/>
            <a:ext cx="2736318" cy="11548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E5EE7DB4-F0F2-56C8-3D93-B5F1BFAF500B}"/>
              </a:ext>
            </a:extLst>
          </p:cNvPr>
          <p:cNvGrpSpPr/>
          <p:nvPr userDrawn="1"/>
        </p:nvGrpSpPr>
        <p:grpSpPr>
          <a:xfrm>
            <a:off x="5383283" y="3609831"/>
            <a:ext cx="2509509" cy="1174042"/>
            <a:chOff x="6161126" y="3879080"/>
            <a:chExt cx="2509509" cy="1174042"/>
          </a:xfrm>
        </p:grpSpPr>
        <p:pic>
          <p:nvPicPr>
            <p:cNvPr id="5" name="Picture 4">
              <a:extLst>
                <a:ext uri="{FF2B5EF4-FFF2-40B4-BE49-F238E27FC236}">
                  <a16:creationId xmlns:a16="http://schemas.microsoft.com/office/drawing/2014/main" id="{AB5381C0-374D-9872-2826-AA072C7267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161126" y="3879080"/>
              <a:ext cx="1373149" cy="1174042"/>
            </a:xfrm>
            <a:prstGeom prst="rect">
              <a:avLst/>
            </a:prstGeom>
          </p:spPr>
        </p:pic>
        <p:pic>
          <p:nvPicPr>
            <p:cNvPr id="8" name="Picture 7" descr="Schematic&#10;&#10;Description automatically generated with low confidence">
              <a:extLst>
                <a:ext uri="{FF2B5EF4-FFF2-40B4-BE49-F238E27FC236}">
                  <a16:creationId xmlns:a16="http://schemas.microsoft.com/office/drawing/2014/main" id="{B3608918-3AAC-F6DE-6DE0-37ACCCDE10E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64175" y="4115962"/>
              <a:ext cx="1006460" cy="777994"/>
            </a:xfrm>
            <a:prstGeom prst="rect">
              <a:avLst/>
            </a:prstGeom>
          </p:spPr>
        </p:pic>
      </p:grpSp>
      <p:sp>
        <p:nvSpPr>
          <p:cNvPr id="6" name="Rectangle 5">
            <a:extLst>
              <a:ext uri="{FF2B5EF4-FFF2-40B4-BE49-F238E27FC236}">
                <a16:creationId xmlns:a16="http://schemas.microsoft.com/office/drawing/2014/main" id="{6E698B6A-BD5B-46AB-3AE5-87904EFFFCFA}"/>
              </a:ext>
            </a:extLst>
          </p:cNvPr>
          <p:cNvSpPr/>
          <p:nvPr userDrawn="1"/>
        </p:nvSpPr>
        <p:spPr>
          <a:xfrm>
            <a:off x="0" y="-34148"/>
            <a:ext cx="4477657" cy="5234099"/>
          </a:xfrm>
          <a:prstGeom prst="rect">
            <a:avLst/>
          </a:prstGeom>
          <a:solidFill>
            <a:srgbClr val="132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Images of Empowerment, Kinshasa, DRC, May 2022,  CC BY-NC 4.0">
            <a:extLst>
              <a:ext uri="{FF2B5EF4-FFF2-40B4-BE49-F238E27FC236}">
                <a16:creationId xmlns:a16="http://schemas.microsoft.com/office/drawing/2014/main" id="{FA6EFE1F-AF78-E901-46C1-7E3159E7B14E}"/>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5965" y="77363"/>
            <a:ext cx="4256284" cy="5030048"/>
          </a:xfrm>
          <a:prstGeom prst="rect">
            <a:avLst/>
          </a:prstGeom>
        </p:spPr>
      </p:pic>
    </p:spTree>
    <p:custDataLst>
      <p:tags r:id="rId1"/>
    </p:custDataLst>
    <p:extLst>
      <p:ext uri="{BB962C8B-B14F-4D97-AF65-F5344CB8AC3E}">
        <p14:creationId xmlns:p14="http://schemas.microsoft.com/office/powerpoint/2010/main" val="12245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F6A74A1-0E58-4974-BFAF-4DE940FDCDAD}" type="datetimeFigureOut">
              <a:rPr lang="fr-FR" smtClean="0"/>
              <a:t>16/04/2024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D71F48D-A275-4ACE-94F3-99D43DF25FC3}" type="slidenum">
              <a:rPr lang="fr-FR" smtClean="0"/>
              <a:t>‹#›</a:t>
            </a:fld>
            <a:endParaRPr lang="fr-FR"/>
          </a:p>
        </p:txBody>
      </p:sp>
    </p:spTree>
    <p:extLst>
      <p:ext uri="{BB962C8B-B14F-4D97-AF65-F5344CB8AC3E}">
        <p14:creationId xmlns:p14="http://schemas.microsoft.com/office/powerpoint/2010/main" val="2050556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 TBDIAH &amp; USAI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2A535C-DE99-4391-A2C7-56935DEC83A3}"/>
              </a:ext>
            </a:extLst>
          </p:cNvPr>
          <p:cNvSpPr/>
          <p:nvPr userDrawn="1"/>
        </p:nvSpPr>
        <p:spPr>
          <a:xfrm>
            <a:off x="0" y="3703320"/>
            <a:ext cx="9144000" cy="14814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32BA06-BCC1-4C99-9A55-14F9A03DAEA8}"/>
              </a:ext>
            </a:extLst>
          </p:cNvPr>
          <p:cNvSpPr/>
          <p:nvPr userDrawn="1"/>
        </p:nvSpPr>
        <p:spPr>
          <a:xfrm>
            <a:off x="0" y="0"/>
            <a:ext cx="9144000" cy="3105013"/>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2" name="Title 1"/>
          <p:cNvSpPr>
            <a:spLocks noGrp="1"/>
          </p:cNvSpPr>
          <p:nvPr>
            <p:ph type="ctrTitle" hasCustomPrompt="1"/>
          </p:nvPr>
        </p:nvSpPr>
        <p:spPr>
          <a:xfrm>
            <a:off x="685800" y="1668255"/>
            <a:ext cx="4242188" cy="1143313"/>
          </a:xfrm>
          <a:prstGeom prst="rect">
            <a:avLst/>
          </a:prstGeom>
          <a:effectLst>
            <a:outerShdw blurRad="254000" dir="2700000" algn="tl" rotWithShape="0">
              <a:srgbClr val="000000">
                <a:alpha val="20000"/>
              </a:srgbClr>
            </a:outerShdw>
          </a:effectLst>
        </p:spPr>
        <p:txBody>
          <a:bodyPr anchor="b" anchorCtr="0">
            <a:noAutofit/>
          </a:bodyPr>
          <a:lstStyle>
            <a:lvl1pPr>
              <a:defRPr sz="32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799" y="3211234"/>
            <a:ext cx="7930041" cy="697513"/>
          </a:xfrm>
          <a:effectLst/>
        </p:spPr>
        <p:txBody>
          <a:bodyPr>
            <a:normAutofit/>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Logo&#10;&#10;Description automatically generated">
            <a:extLst>
              <a:ext uri="{FF2B5EF4-FFF2-40B4-BE49-F238E27FC236}">
                <a16:creationId xmlns:a16="http://schemas.microsoft.com/office/drawing/2014/main" id="{C4588D6D-3EF4-1254-C1FD-E9BB0AC7A187}"/>
              </a:ext>
            </a:extLst>
          </p:cNvPr>
          <p:cNvPicPr>
            <a:picLocks noChangeAspect="1"/>
          </p:cNvPicPr>
          <p:nvPr userDrawn="1"/>
        </p:nvPicPr>
        <p:blipFill>
          <a:blip r:embed="rId3"/>
          <a:stretch>
            <a:fillRect/>
          </a:stretch>
        </p:blipFill>
        <p:spPr>
          <a:xfrm>
            <a:off x="6481300" y="4011461"/>
            <a:ext cx="2369477" cy="1070599"/>
          </a:xfrm>
          <a:prstGeom prst="rect">
            <a:avLst/>
          </a:prstGeom>
        </p:spPr>
      </p:pic>
    </p:spTree>
    <p:custDataLst>
      <p:tags r:id="rId1"/>
    </p:custDataLst>
    <p:extLst>
      <p:ext uri="{BB962C8B-B14F-4D97-AF65-F5344CB8AC3E}">
        <p14:creationId xmlns:p14="http://schemas.microsoft.com/office/powerpoint/2010/main" val="151544318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B DIAH header">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3" name="Rectangle 2">
            <a:extLst>
              <a:ext uri="{FF2B5EF4-FFF2-40B4-BE49-F238E27FC236}">
                <a16:creationId xmlns:a16="http://schemas.microsoft.com/office/drawing/2014/main" id="{E95D5C8F-429F-45CA-85C7-AC878806C2C4}"/>
              </a:ext>
            </a:extLst>
          </p:cNvPr>
          <p:cNvSpPr/>
          <p:nvPr userDrawn="1"/>
        </p:nvSpPr>
        <p:spPr>
          <a:xfrm>
            <a:off x="0" y="0"/>
            <a:ext cx="9144000" cy="1177536"/>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24ABE7EA-2172-4FDE-82DF-6A2BB17EF70C}"/>
              </a:ext>
            </a:extLst>
          </p:cNvPr>
          <p:cNvSpPr>
            <a:spLocks noGrp="1"/>
          </p:cNvSpPr>
          <p:nvPr>
            <p:ph type="body" sz="quarter" idx="10"/>
          </p:nvPr>
        </p:nvSpPr>
        <p:spPr>
          <a:xfrm>
            <a:off x="594783" y="1377950"/>
            <a:ext cx="7454900" cy="2963863"/>
          </a:xfrm>
        </p:spPr>
        <p:txBody>
          <a:bodyPr>
            <a:normAutofit/>
          </a:bodyPr>
          <a:lstStyle>
            <a:lvl1pPr>
              <a:defRPr sz="2000">
                <a:solidFill>
                  <a:srgbClr val="4E4A49"/>
                </a:solidFill>
              </a:defRPr>
            </a:lvl1pPr>
            <a:lvl2pPr>
              <a:buSzPct val="90000"/>
              <a:defRPr sz="2000">
                <a:solidFill>
                  <a:srgbClr val="4E4A49"/>
                </a:solidFill>
              </a:defRPr>
            </a:lvl2pPr>
            <a:lvl4pPr marL="914400" indent="0">
              <a:buNone/>
              <a:defRPr/>
            </a:lvl4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1081899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view - Light Gray &amp; USAID Blu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0"/>
            <a:ext cx="9144000" cy="5089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3" name="Content Placeholder 2"/>
          <p:cNvSpPr>
            <a:spLocks noGrp="1"/>
          </p:cNvSpPr>
          <p:nvPr>
            <p:ph idx="1"/>
          </p:nvPr>
        </p:nvSpPr>
        <p:spPr>
          <a:xfrm>
            <a:off x="345507" y="773935"/>
            <a:ext cx="7772400" cy="3789355"/>
          </a:xfrm>
        </p:spPr>
        <p:txBody>
          <a:bodyPr>
            <a:normAutofit/>
          </a:bodyPr>
          <a:lstStyle>
            <a:lvl1pPr marL="230188" indent="-230188">
              <a:buSzPct val="90000"/>
              <a:buFont typeface="Wingdings" panose="05000000000000000000" pitchFamily="2" charset="2"/>
              <a:buChar char="§"/>
              <a:defRPr sz="2000">
                <a:solidFill>
                  <a:srgbClr val="4E4A49"/>
                </a:solidFill>
              </a:defRPr>
            </a:lvl1pPr>
            <a:lvl2pPr marL="684213" indent="-230188">
              <a:buSzPct val="90000"/>
              <a:buFont typeface="Wingdings" panose="05000000000000000000" pitchFamily="2" charset="2"/>
              <a:buChar char="ü"/>
              <a:defRPr sz="2000">
                <a:solidFill>
                  <a:srgbClr val="4E4A49"/>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345507" y="23617"/>
            <a:ext cx="7772400" cy="461665"/>
          </a:xfrm>
          <a:prstGeom prst="rect">
            <a:avLst/>
          </a:prstGeom>
        </p:spPr>
        <p:txBody>
          <a:bodyPr vert="horz" lIns="91440" tIns="45720" rIns="91440" bIns="45720" rtlCol="0" anchor="b" anchorCtr="0">
            <a:spAutoFit/>
          </a:bodyPr>
          <a:lstStyle>
            <a:lvl1pPr>
              <a:defRPr b="1">
                <a:solidFill>
                  <a:schemeClr val="tx2"/>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2112362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verview Cover">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1"/>
            <a:ext cx="9144000" cy="518477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hasCustomPrompt="1"/>
          </p:nvPr>
        </p:nvSpPr>
        <p:spPr>
          <a:xfrm>
            <a:off x="1776219" y="1624747"/>
            <a:ext cx="5591561" cy="1077218"/>
          </a:xfrm>
          <a:prstGeom prst="rect">
            <a:avLst/>
          </a:prstGeom>
        </p:spPr>
        <p:txBody>
          <a:bodyPr vert="horz" wrap="square" lIns="91440" tIns="45720" rIns="91440" bIns="45720" rtlCol="0" anchor="b" anchorCtr="0">
            <a:spAutoFit/>
          </a:bodyPr>
          <a:lstStyle>
            <a:lvl1pPr algn="ctr">
              <a:defRPr sz="3200" b="0">
                <a:solidFill>
                  <a:schemeClr val="tx2"/>
                </a:solidFill>
              </a:defRPr>
            </a:lvl1pPr>
          </a:lstStyle>
          <a:p>
            <a:r>
              <a:rPr lang="en-US" dirty="0"/>
              <a:t>CLICK TO EDIT MASTER TITLE STYLE</a:t>
            </a:r>
          </a:p>
        </p:txBody>
      </p:sp>
      <p:grpSp>
        <p:nvGrpSpPr>
          <p:cNvPr id="6" name="Group 5">
            <a:extLst>
              <a:ext uri="{FF2B5EF4-FFF2-40B4-BE49-F238E27FC236}">
                <a16:creationId xmlns:a16="http://schemas.microsoft.com/office/drawing/2014/main" id="{D18E8ECA-F74C-43B2-5557-5EB539F8BE95}"/>
              </a:ext>
            </a:extLst>
          </p:cNvPr>
          <p:cNvGrpSpPr/>
          <p:nvPr userDrawn="1"/>
        </p:nvGrpSpPr>
        <p:grpSpPr>
          <a:xfrm>
            <a:off x="83820" y="48164"/>
            <a:ext cx="3935730" cy="1353369"/>
            <a:chOff x="83820" y="48164"/>
            <a:chExt cx="3935730" cy="1353369"/>
          </a:xfrm>
          <a:solidFill>
            <a:schemeClr val="accent3"/>
          </a:solidFill>
        </p:grpSpPr>
        <p:cxnSp>
          <p:nvCxnSpPr>
            <p:cNvPr id="7" name="Straight Connector 6">
              <a:extLst>
                <a:ext uri="{FF2B5EF4-FFF2-40B4-BE49-F238E27FC236}">
                  <a16:creationId xmlns:a16="http://schemas.microsoft.com/office/drawing/2014/main" id="{92C61230-82CB-11B2-5C75-9F36BC112BBF}"/>
                </a:ext>
              </a:extLst>
            </p:cNvPr>
            <p:cNvCxnSpPr/>
            <p:nvPr/>
          </p:nvCxnSpPr>
          <p:spPr>
            <a:xfrm>
              <a:off x="83820" y="361950"/>
              <a:ext cx="205740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D41DC62-5986-7228-96CF-371D9446799A}"/>
                </a:ext>
              </a:extLst>
            </p:cNvPr>
            <p:cNvCxnSpPr>
              <a:cxnSpLocks/>
            </p:cNvCxnSpPr>
            <p:nvPr/>
          </p:nvCxnSpPr>
          <p:spPr>
            <a:xfrm>
              <a:off x="83820" y="895350"/>
              <a:ext cx="393573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9E792155-DB76-B78F-0581-031FA37CB6EA}"/>
                </a:ext>
              </a:extLst>
            </p:cNvPr>
            <p:cNvSpPr/>
            <p:nvPr/>
          </p:nvSpPr>
          <p:spPr>
            <a:xfrm>
              <a:off x="3340419" y="716280"/>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B5A1BAA8-F076-7453-85EC-6B7EF2A6318B}"/>
                </a:ext>
              </a:extLst>
            </p:cNvPr>
            <p:cNvCxnSpPr>
              <a:cxnSpLocks/>
            </p:cNvCxnSpPr>
            <p:nvPr/>
          </p:nvCxnSpPr>
          <p:spPr>
            <a:xfrm>
              <a:off x="5372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0412784-493A-7326-9C8A-82FBE6A3FB4D}"/>
                </a:ext>
              </a:extLst>
            </p:cNvPr>
            <p:cNvCxnSpPr>
              <a:cxnSpLocks/>
            </p:cNvCxnSpPr>
            <p:nvPr/>
          </p:nvCxnSpPr>
          <p:spPr>
            <a:xfrm>
              <a:off x="1025843"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ED67908-5771-6BC1-161C-D905BBC2CFC9}"/>
                </a:ext>
              </a:extLst>
            </p:cNvPr>
            <p:cNvCxnSpPr>
              <a:cxnSpLocks/>
            </p:cNvCxnSpPr>
            <p:nvPr/>
          </p:nvCxnSpPr>
          <p:spPr>
            <a:xfrm>
              <a:off x="15278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3AEB99E8-ECD0-A69D-D1C2-5DBD0D53D598}"/>
                </a:ext>
              </a:extLst>
            </p:cNvPr>
            <p:cNvSpPr/>
            <p:nvPr/>
          </p:nvSpPr>
          <p:spPr>
            <a:xfrm>
              <a:off x="1379697" y="110054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30F68259-0486-35B2-7415-3C8B0AEA47EC}"/>
                </a:ext>
              </a:extLst>
            </p:cNvPr>
            <p:cNvSpPr/>
            <p:nvPr/>
          </p:nvSpPr>
          <p:spPr>
            <a:xfrm>
              <a:off x="875349" y="180979"/>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4E23B833-4439-3980-C346-9851D3AE257E}"/>
                </a:ext>
              </a:extLst>
            </p:cNvPr>
            <p:cNvSpPr/>
            <p:nvPr/>
          </p:nvSpPr>
          <p:spPr>
            <a:xfrm>
              <a:off x="1379697" y="47625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Tree>
    <p:custDataLst>
      <p:tags r:id="rId1"/>
    </p:custDataLst>
    <p:extLst>
      <p:ext uri="{BB962C8B-B14F-4D97-AF65-F5344CB8AC3E}">
        <p14:creationId xmlns:p14="http://schemas.microsoft.com/office/powerpoint/2010/main" val="2130499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Divider or 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C7BCDE-EC8B-4901-A225-ECEE924B4489}"/>
              </a:ext>
            </a:extLst>
          </p:cNvPr>
          <p:cNvSpPr/>
          <p:nvPr userDrawn="1"/>
        </p:nvSpPr>
        <p:spPr>
          <a:xfrm>
            <a:off x="0" y="1"/>
            <a:ext cx="9263449" cy="51847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 name="Slide Number Placeholder 2">
            <a:extLst>
              <a:ext uri="{FF2B5EF4-FFF2-40B4-BE49-F238E27FC236}">
                <a16:creationId xmlns:a16="http://schemas.microsoft.com/office/drawing/2014/main" id="{1B1C748D-26B4-425D-BC3E-DEBD8DC5C7C8}"/>
              </a:ext>
            </a:extLst>
          </p:cNvPr>
          <p:cNvSpPr>
            <a:spLocks noGrp="1"/>
          </p:cNvSpPr>
          <p:nvPr>
            <p:ph type="sldNum" sz="quarter" idx="10"/>
          </p:nvPr>
        </p:nvSpPr>
        <p:spPr/>
        <p:txBody>
          <a:bodyPr/>
          <a:lstStyle>
            <a:lvl1pPr>
              <a:defRPr>
                <a:solidFill>
                  <a:schemeClr val="bg1"/>
                </a:solidFill>
              </a:defRPr>
            </a:lvl1pPr>
          </a:lstStyle>
          <a:p>
            <a:fld id="{42782948-4DBE-204D-AB9E-B65E067054AE}" type="slidenum">
              <a:rPr lang="en-US" smtClean="0"/>
              <a:pPr/>
              <a:t>‹#›</a:t>
            </a:fld>
            <a:endParaRPr lang="en-US"/>
          </a:p>
        </p:txBody>
      </p:sp>
      <p:sp>
        <p:nvSpPr>
          <p:cNvPr id="2" name="Title 1">
            <a:extLst>
              <a:ext uri="{FF2B5EF4-FFF2-40B4-BE49-F238E27FC236}">
                <a16:creationId xmlns:a16="http://schemas.microsoft.com/office/drawing/2014/main" id="{E90A131D-DBF0-4EE8-8ABE-3B17A094C45D}"/>
              </a:ext>
            </a:extLst>
          </p:cNvPr>
          <p:cNvSpPr>
            <a:spLocks noGrp="1"/>
          </p:cNvSpPr>
          <p:nvPr>
            <p:ph type="title" hasCustomPrompt="1"/>
          </p:nvPr>
        </p:nvSpPr>
        <p:spPr>
          <a:xfrm>
            <a:off x="745524" y="2095876"/>
            <a:ext cx="7772400" cy="646331"/>
          </a:xfrm>
        </p:spPr>
        <p:txBody>
          <a:bodyPr/>
          <a:lstStyle>
            <a:lvl1pPr algn="ctr">
              <a:defRPr sz="3600" b="1">
                <a:solidFill>
                  <a:schemeClr val="bg1"/>
                </a:solidFill>
              </a:defRPr>
            </a:lvl1pPr>
          </a:lstStyle>
          <a:p>
            <a:r>
              <a:rPr lang="en-US" dirty="0"/>
              <a:t>Section Divider</a:t>
            </a:r>
          </a:p>
        </p:txBody>
      </p:sp>
      <p:pic>
        <p:nvPicPr>
          <p:cNvPr id="6" name="Picture 5" descr="Chart&#10;&#10;Description automatically generated with low confidence">
            <a:extLst>
              <a:ext uri="{FF2B5EF4-FFF2-40B4-BE49-F238E27FC236}">
                <a16:creationId xmlns:a16="http://schemas.microsoft.com/office/drawing/2014/main" id="{D6833F3C-21CE-119C-EC2E-6AEED5A78188}"/>
              </a:ext>
            </a:extLst>
          </p:cNvPr>
          <p:cNvPicPr>
            <a:picLocks noChangeAspect="1"/>
          </p:cNvPicPr>
          <p:nvPr userDrawn="1"/>
        </p:nvPicPr>
        <p:blipFill rotWithShape="1">
          <a:blip r:embed="rId3"/>
          <a:srcRect t="13833" b="2665"/>
          <a:stretch/>
        </p:blipFill>
        <p:spPr>
          <a:xfrm>
            <a:off x="9605" y="48164"/>
            <a:ext cx="4194730" cy="1437640"/>
          </a:xfrm>
          <a:prstGeom prst="rect">
            <a:avLst/>
          </a:prstGeom>
        </p:spPr>
      </p:pic>
    </p:spTree>
    <p:custDataLst>
      <p:tags r:id="rId1"/>
    </p:custDataLst>
    <p:extLst>
      <p:ext uri="{BB962C8B-B14F-4D97-AF65-F5344CB8AC3E}">
        <p14:creationId xmlns:p14="http://schemas.microsoft.com/office/powerpoint/2010/main" val="2388202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Tree>
    <p:custDataLst>
      <p:tags r:id="rId1"/>
    </p:custDataLst>
    <p:extLst>
      <p:ext uri="{BB962C8B-B14F-4D97-AF65-F5344CB8AC3E}">
        <p14:creationId xmlns:p14="http://schemas.microsoft.com/office/powerpoint/2010/main" val="2156246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 name="Rectangle 1">
            <a:extLst>
              <a:ext uri="{FF2B5EF4-FFF2-40B4-BE49-F238E27FC236}">
                <a16:creationId xmlns:a16="http://schemas.microsoft.com/office/drawing/2014/main" id="{B45445E6-EC22-DDEC-5730-2D3B5ED2098C}"/>
              </a:ext>
            </a:extLst>
          </p:cNvPr>
          <p:cNvSpPr/>
          <p:nvPr userDrawn="1"/>
        </p:nvSpPr>
        <p:spPr>
          <a:xfrm>
            <a:off x="0" y="4869180"/>
            <a:ext cx="9144000" cy="3155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3026685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2500708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B DIAH header">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3" name="Rectangle 2">
            <a:extLst>
              <a:ext uri="{FF2B5EF4-FFF2-40B4-BE49-F238E27FC236}">
                <a16:creationId xmlns:a16="http://schemas.microsoft.com/office/drawing/2014/main" id="{E95D5C8F-429F-45CA-85C7-AC878806C2C4}"/>
              </a:ext>
            </a:extLst>
          </p:cNvPr>
          <p:cNvSpPr/>
          <p:nvPr userDrawn="1"/>
        </p:nvSpPr>
        <p:spPr>
          <a:xfrm>
            <a:off x="0" y="0"/>
            <a:ext cx="9144000" cy="1177536"/>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24ABE7EA-2172-4FDE-82DF-6A2BB17EF70C}"/>
              </a:ext>
            </a:extLst>
          </p:cNvPr>
          <p:cNvSpPr>
            <a:spLocks noGrp="1"/>
          </p:cNvSpPr>
          <p:nvPr>
            <p:ph type="body" sz="quarter" idx="10"/>
          </p:nvPr>
        </p:nvSpPr>
        <p:spPr>
          <a:xfrm>
            <a:off x="594783" y="1377950"/>
            <a:ext cx="7454900" cy="2963863"/>
          </a:xfrm>
        </p:spPr>
        <p:txBody>
          <a:bodyPr>
            <a:normAutofit/>
          </a:bodyPr>
          <a:lstStyle>
            <a:lvl1pPr>
              <a:defRPr sz="2000">
                <a:solidFill>
                  <a:srgbClr val="4E4A49"/>
                </a:solidFill>
              </a:defRPr>
            </a:lvl1pPr>
            <a:lvl2pPr>
              <a:buSzPct val="90000"/>
              <a:defRPr sz="2000">
                <a:solidFill>
                  <a:srgbClr val="4E4A49"/>
                </a:solidFill>
              </a:defRPr>
            </a:lvl2pPr>
            <a:lvl4pPr marL="914400" indent="0">
              <a:buNone/>
              <a:defRPr/>
            </a:lvl4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3532570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rgbClr val="8D8B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168716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209" name="Straight Connector 208">
            <a:extLst>
              <a:ext uri="{FF2B5EF4-FFF2-40B4-BE49-F238E27FC236}">
                <a16:creationId xmlns:a16="http://schemas.microsoft.com/office/drawing/2014/main" id="{81905C97-585B-89BC-DAC0-02BB62D32D04}"/>
              </a:ext>
            </a:extLst>
          </p:cNvPr>
          <p:cNvCxnSpPr>
            <a:cxnSpLocks/>
          </p:cNvCxnSpPr>
          <p:nvPr userDrawn="1"/>
        </p:nvCxnSpPr>
        <p:spPr>
          <a:xfrm>
            <a:off x="8705671" y="217648"/>
            <a:ext cx="0" cy="1464646"/>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68BF61AA-AB49-AFB8-34BC-3F645E6DE920}"/>
              </a:ext>
            </a:extLst>
          </p:cNvPr>
          <p:cNvCxnSpPr>
            <a:cxnSpLocks/>
          </p:cNvCxnSpPr>
          <p:nvPr userDrawn="1"/>
        </p:nvCxnSpPr>
        <p:spPr>
          <a:xfrm>
            <a:off x="6574367" y="217648"/>
            <a:ext cx="0" cy="1464646"/>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9982CAB0-1A07-15BB-C963-6D5E7E70E2FE}"/>
              </a:ext>
            </a:extLst>
          </p:cNvPr>
          <p:cNvCxnSpPr>
            <a:cxnSpLocks/>
          </p:cNvCxnSpPr>
          <p:nvPr userDrawn="1"/>
        </p:nvCxnSpPr>
        <p:spPr>
          <a:xfrm>
            <a:off x="4375817" y="217648"/>
            <a:ext cx="0" cy="1464646"/>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B75C4CF-6EED-DA36-7F5C-F61572E0340E}"/>
              </a:ext>
            </a:extLst>
          </p:cNvPr>
          <p:cNvSpPr/>
          <p:nvPr userDrawn="1"/>
        </p:nvSpPr>
        <p:spPr>
          <a:xfrm>
            <a:off x="-5912" y="1504352"/>
            <a:ext cx="9149912" cy="3672434"/>
          </a:xfrm>
          <a:prstGeom prst="rect">
            <a:avLst/>
          </a:prstGeom>
          <a:solidFill>
            <a:srgbClr val="D2F5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04" name="Straight Connector 203">
            <a:extLst>
              <a:ext uri="{FF2B5EF4-FFF2-40B4-BE49-F238E27FC236}">
                <a16:creationId xmlns:a16="http://schemas.microsoft.com/office/drawing/2014/main" id="{66B58553-A2EB-99B7-749D-776A9152BB2E}"/>
              </a:ext>
            </a:extLst>
          </p:cNvPr>
          <p:cNvCxnSpPr>
            <a:cxnSpLocks/>
          </p:cNvCxnSpPr>
          <p:nvPr userDrawn="1"/>
        </p:nvCxnSpPr>
        <p:spPr>
          <a:xfrm>
            <a:off x="2218642" y="217648"/>
            <a:ext cx="0" cy="1680919"/>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pic>
        <p:nvPicPr>
          <p:cNvPr id="9" name="Graphic 8" descr="Target with solid fill">
            <a:extLst>
              <a:ext uri="{FF2B5EF4-FFF2-40B4-BE49-F238E27FC236}">
                <a16:creationId xmlns:a16="http://schemas.microsoft.com/office/drawing/2014/main" id="{FB812C70-91BA-628C-3037-6DF233BD7F4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6742" y="1573411"/>
            <a:ext cx="205740" cy="207391"/>
          </a:xfrm>
          <a:prstGeom prst="rect">
            <a:avLst/>
          </a:prstGeom>
        </p:spPr>
      </p:pic>
      <p:grpSp>
        <p:nvGrpSpPr>
          <p:cNvPr id="175" name="Group 174">
            <a:extLst>
              <a:ext uri="{FF2B5EF4-FFF2-40B4-BE49-F238E27FC236}">
                <a16:creationId xmlns:a16="http://schemas.microsoft.com/office/drawing/2014/main" id="{BA760758-77F5-9F9E-294B-41BE9E28EF32}"/>
              </a:ext>
            </a:extLst>
          </p:cNvPr>
          <p:cNvGrpSpPr/>
          <p:nvPr userDrawn="1"/>
        </p:nvGrpSpPr>
        <p:grpSpPr>
          <a:xfrm>
            <a:off x="299460" y="1840960"/>
            <a:ext cx="2093381" cy="1190131"/>
            <a:chOff x="421079" y="2421777"/>
            <a:chExt cx="2791174" cy="1574209"/>
          </a:xfrm>
        </p:grpSpPr>
        <p:sp>
          <p:nvSpPr>
            <p:cNvPr id="33" name="Rectangle 32">
              <a:extLst>
                <a:ext uri="{FF2B5EF4-FFF2-40B4-BE49-F238E27FC236}">
                  <a16:creationId xmlns:a16="http://schemas.microsoft.com/office/drawing/2014/main" id="{9EB2EDCA-119C-B7FA-038E-31A58C5E469D}"/>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34" name="TextBox 33">
              <a:extLst>
                <a:ext uri="{FF2B5EF4-FFF2-40B4-BE49-F238E27FC236}">
                  <a16:creationId xmlns:a16="http://schemas.microsoft.com/office/drawing/2014/main" id="{97ACDFE7-206B-3E26-15AD-426A06310797}"/>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74" name="Group 173">
              <a:extLst>
                <a:ext uri="{FF2B5EF4-FFF2-40B4-BE49-F238E27FC236}">
                  <a16:creationId xmlns:a16="http://schemas.microsoft.com/office/drawing/2014/main" id="{2D17E8CD-A487-1761-6097-BACB1FC3153F}"/>
                </a:ext>
              </a:extLst>
            </p:cNvPr>
            <p:cNvGrpSpPr/>
            <p:nvPr userDrawn="1"/>
          </p:nvGrpSpPr>
          <p:grpSpPr>
            <a:xfrm>
              <a:off x="2661540" y="2421777"/>
              <a:ext cx="550713" cy="590151"/>
              <a:chOff x="2661540" y="2421777"/>
              <a:chExt cx="550713" cy="590151"/>
            </a:xfrm>
          </p:grpSpPr>
          <p:sp>
            <p:nvSpPr>
              <p:cNvPr id="37" name="Isosceles Triangle 30">
                <a:extLst>
                  <a:ext uri="{FF2B5EF4-FFF2-40B4-BE49-F238E27FC236}">
                    <a16:creationId xmlns:a16="http://schemas.microsoft.com/office/drawing/2014/main" id="{AE86ABEC-AAFD-8134-3701-A34FBC37BB3A}"/>
                  </a:ext>
                </a:extLst>
              </p:cNvPr>
              <p:cNvSpPr/>
              <p:nvPr/>
            </p:nvSpPr>
            <p:spPr>
              <a:xfrm rot="15431948">
                <a:off x="2641821"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8" name="Graphic 37" descr="Speedometer Middle with solid fill">
                <a:extLst>
                  <a:ext uri="{FF2B5EF4-FFF2-40B4-BE49-F238E27FC236}">
                    <a16:creationId xmlns:a16="http://schemas.microsoft.com/office/drawing/2014/main" id="{EF8BE5B6-2BEC-F81B-3233-333DE59BA2D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162" name="Group 161">
            <a:extLst>
              <a:ext uri="{FF2B5EF4-FFF2-40B4-BE49-F238E27FC236}">
                <a16:creationId xmlns:a16="http://schemas.microsoft.com/office/drawing/2014/main" id="{3EE40D07-9CD8-022B-2A1C-93189079496E}"/>
              </a:ext>
            </a:extLst>
          </p:cNvPr>
          <p:cNvGrpSpPr/>
          <p:nvPr userDrawn="1"/>
        </p:nvGrpSpPr>
        <p:grpSpPr>
          <a:xfrm>
            <a:off x="299461" y="3051107"/>
            <a:ext cx="2074550" cy="976906"/>
            <a:chOff x="338317" y="4016920"/>
            <a:chExt cx="2766068" cy="1292172"/>
          </a:xfrm>
        </p:grpSpPr>
        <p:sp>
          <p:nvSpPr>
            <p:cNvPr id="39" name="Rectangle 38">
              <a:extLst>
                <a:ext uri="{FF2B5EF4-FFF2-40B4-BE49-F238E27FC236}">
                  <a16:creationId xmlns:a16="http://schemas.microsoft.com/office/drawing/2014/main" id="{F2DEAECC-5CE2-17F3-BD4F-FDFEF847BDE5}"/>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TextBox 40">
              <a:extLst>
                <a:ext uri="{FF2B5EF4-FFF2-40B4-BE49-F238E27FC236}">
                  <a16:creationId xmlns:a16="http://schemas.microsoft.com/office/drawing/2014/main" id="{30EA3D67-004D-DBD3-70CE-F7E4C40956CB}"/>
                </a:ext>
              </a:extLst>
            </p:cNvPr>
            <p:cNvSpPr txBox="1"/>
            <p:nvPr userDrawn="1"/>
          </p:nvSpPr>
          <p:spPr>
            <a:xfrm rot="16200000">
              <a:off x="2298604" y="4503310"/>
              <a:ext cx="1273008"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sp>
        <p:nvSpPr>
          <p:cNvPr id="46" name="TextBox 45">
            <a:extLst>
              <a:ext uri="{FF2B5EF4-FFF2-40B4-BE49-F238E27FC236}">
                <a16:creationId xmlns:a16="http://schemas.microsoft.com/office/drawing/2014/main" id="{3E4A7773-6336-29A0-81AA-129460723E20}"/>
              </a:ext>
            </a:extLst>
          </p:cNvPr>
          <p:cNvSpPr txBox="1"/>
          <p:nvPr userDrawn="1"/>
        </p:nvSpPr>
        <p:spPr>
          <a:xfrm>
            <a:off x="779965" y="324870"/>
            <a:ext cx="95703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REACH</a:t>
            </a:r>
            <a:endParaRPr lang="en-US" sz="900" b="1" spc="225" dirty="0">
              <a:solidFill>
                <a:schemeClr val="tx1"/>
              </a:solidFill>
              <a:latin typeface="Franklin Gothic Heavy" panose="020B0903020102020204" pitchFamily="34" charset="0"/>
              <a:cs typeface="Arial" panose="020B0604020202020204" pitchFamily="34" charset="0"/>
            </a:endParaRPr>
          </a:p>
        </p:txBody>
      </p:sp>
      <p:pic>
        <p:nvPicPr>
          <p:cNvPr id="50" name="Picture 49" descr="Icon&#10;&#10;Description automatically generated">
            <a:extLst>
              <a:ext uri="{FF2B5EF4-FFF2-40B4-BE49-F238E27FC236}">
                <a16:creationId xmlns:a16="http://schemas.microsoft.com/office/drawing/2014/main" id="{7FB9AF62-CE99-90B8-2564-49C42847D3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45159" y="522851"/>
            <a:ext cx="342900" cy="345652"/>
          </a:xfrm>
          <a:prstGeom prst="rect">
            <a:avLst/>
          </a:prstGeom>
        </p:spPr>
      </p:pic>
      <p:sp>
        <p:nvSpPr>
          <p:cNvPr id="51" name="TextBox 50">
            <a:extLst>
              <a:ext uri="{FF2B5EF4-FFF2-40B4-BE49-F238E27FC236}">
                <a16:creationId xmlns:a16="http://schemas.microsoft.com/office/drawing/2014/main" id="{E311CF4C-BE8B-B237-C271-9933229C7C05}"/>
              </a:ext>
            </a:extLst>
          </p:cNvPr>
          <p:cNvSpPr txBox="1"/>
          <p:nvPr userDrawn="1"/>
        </p:nvSpPr>
        <p:spPr>
          <a:xfrm>
            <a:off x="5043311" y="331016"/>
            <a:ext cx="95703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PREVENT</a:t>
            </a:r>
            <a:endParaRPr lang="en-US" sz="900" b="1" spc="225" dirty="0">
              <a:solidFill>
                <a:schemeClr val="tx1"/>
              </a:solidFill>
              <a:latin typeface="Franklin Gothic Heavy" panose="020B09030201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8C09AC43-870E-4650-5BDC-120F5C2C1EAF}"/>
              </a:ext>
            </a:extLst>
          </p:cNvPr>
          <p:cNvSpPr txBox="1"/>
          <p:nvPr userDrawn="1"/>
        </p:nvSpPr>
        <p:spPr>
          <a:xfrm>
            <a:off x="7246671" y="331016"/>
            <a:ext cx="105328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SUSTAIN</a:t>
            </a:r>
            <a:endParaRPr lang="en-US" sz="900" b="1" spc="225" dirty="0">
              <a:solidFill>
                <a:schemeClr val="tx1"/>
              </a:solidFill>
              <a:latin typeface="Franklin Gothic Heavy" panose="020B09030201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521C8550-5035-5923-1C6F-0F917FDE172C}"/>
              </a:ext>
            </a:extLst>
          </p:cNvPr>
          <p:cNvSpPr/>
          <p:nvPr/>
        </p:nvSpPr>
        <p:spPr>
          <a:xfrm>
            <a:off x="318744" y="967849"/>
            <a:ext cx="2057400" cy="553043"/>
          </a:xfrm>
          <a:prstGeom prst="rect">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solidFill>
            </a:endParaRPr>
          </a:p>
        </p:txBody>
      </p:sp>
      <p:sp>
        <p:nvSpPr>
          <p:cNvPr id="60" name="Arrow: Down 59">
            <a:extLst>
              <a:ext uri="{FF2B5EF4-FFF2-40B4-BE49-F238E27FC236}">
                <a16:creationId xmlns:a16="http://schemas.microsoft.com/office/drawing/2014/main" id="{D58DD18B-C58B-47E3-3B44-28E4C1EEF384}"/>
              </a:ext>
            </a:extLst>
          </p:cNvPr>
          <p:cNvSpPr/>
          <p:nvPr/>
        </p:nvSpPr>
        <p:spPr>
          <a:xfrm flipV="1">
            <a:off x="388917" y="1077108"/>
            <a:ext cx="137160" cy="138261"/>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Flowchart: Off-page Connector 54">
            <a:extLst>
              <a:ext uri="{FF2B5EF4-FFF2-40B4-BE49-F238E27FC236}">
                <a16:creationId xmlns:a16="http://schemas.microsoft.com/office/drawing/2014/main" id="{90F356E9-DBAE-D98C-0EA8-9E17DF1C446B}"/>
              </a:ext>
            </a:extLst>
          </p:cNvPr>
          <p:cNvSpPr/>
          <p:nvPr/>
        </p:nvSpPr>
        <p:spPr>
          <a:xfrm flipV="1">
            <a:off x="305090" y="1373258"/>
            <a:ext cx="2084529" cy="414782"/>
          </a:xfrm>
          <a:prstGeom prst="flowChartOffpage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6" name="TextBox 55">
            <a:extLst>
              <a:ext uri="{FF2B5EF4-FFF2-40B4-BE49-F238E27FC236}">
                <a16:creationId xmlns:a16="http://schemas.microsoft.com/office/drawing/2014/main" id="{CF3E130B-4491-7203-644F-D09BBD012607}"/>
              </a:ext>
            </a:extLst>
          </p:cNvPr>
          <p:cNvSpPr txBox="1"/>
          <p:nvPr/>
        </p:nvSpPr>
        <p:spPr>
          <a:xfrm>
            <a:off x="474634" y="1465936"/>
            <a:ext cx="1724306" cy="346249"/>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Treat 40 million people </a:t>
            </a:r>
            <a:br>
              <a:rPr lang="en-US" sz="825" dirty="0">
                <a:solidFill>
                  <a:schemeClr val="bg1"/>
                </a:solidFill>
                <a:latin typeface="Franklin Gothic Book" panose="020B0503020102020204" pitchFamily="34" charset="0"/>
              </a:rPr>
            </a:br>
            <a:r>
              <a:rPr lang="en-US" sz="825" dirty="0">
                <a:solidFill>
                  <a:schemeClr val="bg1"/>
                </a:solidFill>
                <a:latin typeface="Franklin Gothic Book" panose="020B0503020102020204" pitchFamily="34" charset="0"/>
              </a:rPr>
              <a:t>by 2022</a:t>
            </a:r>
          </a:p>
        </p:txBody>
      </p:sp>
      <p:pic>
        <p:nvPicPr>
          <p:cNvPr id="57" name="Graphic 56">
            <a:extLst>
              <a:ext uri="{FF2B5EF4-FFF2-40B4-BE49-F238E27FC236}">
                <a16:creationId xmlns:a16="http://schemas.microsoft.com/office/drawing/2014/main" id="{DA9F8DC4-2E9B-BFA6-937A-EE02DFA2782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9693" y="1526592"/>
            <a:ext cx="232361" cy="199042"/>
          </a:xfrm>
          <a:prstGeom prst="rect">
            <a:avLst/>
          </a:prstGeom>
        </p:spPr>
      </p:pic>
      <p:sp>
        <p:nvSpPr>
          <p:cNvPr id="66" name="Rectangle 65">
            <a:extLst>
              <a:ext uri="{FF2B5EF4-FFF2-40B4-BE49-F238E27FC236}">
                <a16:creationId xmlns:a16="http://schemas.microsoft.com/office/drawing/2014/main" id="{8FBC2249-521F-578C-C61F-B447F5AA4F58}"/>
              </a:ext>
            </a:extLst>
          </p:cNvPr>
          <p:cNvSpPr/>
          <p:nvPr/>
        </p:nvSpPr>
        <p:spPr>
          <a:xfrm>
            <a:off x="2462190" y="967849"/>
            <a:ext cx="2057400" cy="553043"/>
          </a:xfrm>
          <a:prstGeom prst="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Arrow: Down 67">
            <a:extLst>
              <a:ext uri="{FF2B5EF4-FFF2-40B4-BE49-F238E27FC236}">
                <a16:creationId xmlns:a16="http://schemas.microsoft.com/office/drawing/2014/main" id="{DD7B2E8C-D796-F66D-7432-22CD17AFCF3E}"/>
              </a:ext>
            </a:extLst>
          </p:cNvPr>
          <p:cNvSpPr/>
          <p:nvPr/>
        </p:nvSpPr>
        <p:spPr>
          <a:xfrm flipV="1">
            <a:off x="2557986" y="1077108"/>
            <a:ext cx="137160" cy="138261"/>
          </a:xfrm>
          <a:prstGeom prst="downArrow">
            <a:avLst>
              <a:gd name="adj1" fmla="val 50000"/>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Flowchart: Off-page Connector 62">
            <a:extLst>
              <a:ext uri="{FF2B5EF4-FFF2-40B4-BE49-F238E27FC236}">
                <a16:creationId xmlns:a16="http://schemas.microsoft.com/office/drawing/2014/main" id="{C82F18FA-739D-35B3-8542-AC8899F47EB0}"/>
              </a:ext>
            </a:extLst>
          </p:cNvPr>
          <p:cNvSpPr/>
          <p:nvPr/>
        </p:nvSpPr>
        <p:spPr>
          <a:xfrm flipV="1">
            <a:off x="2449437" y="1395794"/>
            <a:ext cx="2084529" cy="414782"/>
          </a:xfrm>
          <a:prstGeom prst="flowChartOffpage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bg1"/>
              </a:solidFill>
              <a:latin typeface="Franklin Gothic Heavy" panose="020B0903020102020204" pitchFamily="34" charset="0"/>
            </a:endParaRPr>
          </a:p>
        </p:txBody>
      </p:sp>
      <p:sp>
        <p:nvSpPr>
          <p:cNvPr id="64" name="TextBox 63">
            <a:extLst>
              <a:ext uri="{FF2B5EF4-FFF2-40B4-BE49-F238E27FC236}">
                <a16:creationId xmlns:a16="http://schemas.microsoft.com/office/drawing/2014/main" id="{66C1D3C7-23DD-FA31-B8A8-6674DF13533E}"/>
              </a:ext>
            </a:extLst>
          </p:cNvPr>
          <p:cNvSpPr txBox="1"/>
          <p:nvPr/>
        </p:nvSpPr>
        <p:spPr>
          <a:xfrm>
            <a:off x="2909932" y="1535207"/>
            <a:ext cx="1349624" cy="219291"/>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Treat success 90%</a:t>
            </a:r>
          </a:p>
        </p:txBody>
      </p:sp>
      <p:pic>
        <p:nvPicPr>
          <p:cNvPr id="65" name="Graphic 64">
            <a:extLst>
              <a:ext uri="{FF2B5EF4-FFF2-40B4-BE49-F238E27FC236}">
                <a16:creationId xmlns:a16="http://schemas.microsoft.com/office/drawing/2014/main" id="{C61AD173-7256-91AE-F364-E40144BE15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43202" y="1533947"/>
            <a:ext cx="232361" cy="199042"/>
          </a:xfrm>
          <a:prstGeom prst="rect">
            <a:avLst/>
          </a:prstGeom>
        </p:spPr>
      </p:pic>
      <p:sp>
        <p:nvSpPr>
          <p:cNvPr id="74" name="Rectangle 73">
            <a:extLst>
              <a:ext uri="{FF2B5EF4-FFF2-40B4-BE49-F238E27FC236}">
                <a16:creationId xmlns:a16="http://schemas.microsoft.com/office/drawing/2014/main" id="{B32C7190-C15A-3D3E-B689-6215F7139133}"/>
              </a:ext>
            </a:extLst>
          </p:cNvPr>
          <p:cNvSpPr/>
          <p:nvPr/>
        </p:nvSpPr>
        <p:spPr>
          <a:xfrm>
            <a:off x="4632027" y="967849"/>
            <a:ext cx="2052285" cy="553043"/>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6" name="Arrow: Down 75">
            <a:extLst>
              <a:ext uri="{FF2B5EF4-FFF2-40B4-BE49-F238E27FC236}">
                <a16:creationId xmlns:a16="http://schemas.microsoft.com/office/drawing/2014/main" id="{3551E99A-97EA-D2CB-A1A8-7D4B2CB95F97}"/>
              </a:ext>
            </a:extLst>
          </p:cNvPr>
          <p:cNvSpPr/>
          <p:nvPr/>
        </p:nvSpPr>
        <p:spPr>
          <a:xfrm flipV="1">
            <a:off x="4736267" y="1077108"/>
            <a:ext cx="137160" cy="13826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Flowchart: Off-page Connector 70">
            <a:extLst>
              <a:ext uri="{FF2B5EF4-FFF2-40B4-BE49-F238E27FC236}">
                <a16:creationId xmlns:a16="http://schemas.microsoft.com/office/drawing/2014/main" id="{A12FE00C-A68A-D948-361F-C296746EB7E2}"/>
              </a:ext>
            </a:extLst>
          </p:cNvPr>
          <p:cNvSpPr/>
          <p:nvPr/>
        </p:nvSpPr>
        <p:spPr>
          <a:xfrm flipV="1">
            <a:off x="4616383" y="1395794"/>
            <a:ext cx="2084832" cy="414782"/>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bg1"/>
              </a:solidFill>
              <a:latin typeface="Franklin Gothic Heavy" panose="020B0903020102020204" pitchFamily="34" charset="0"/>
            </a:endParaRPr>
          </a:p>
        </p:txBody>
      </p:sp>
      <p:sp>
        <p:nvSpPr>
          <p:cNvPr id="72" name="TextBox 71">
            <a:extLst>
              <a:ext uri="{FF2B5EF4-FFF2-40B4-BE49-F238E27FC236}">
                <a16:creationId xmlns:a16="http://schemas.microsoft.com/office/drawing/2014/main" id="{DF4CAA7F-281F-4724-4A27-B50303301DDA}"/>
              </a:ext>
            </a:extLst>
          </p:cNvPr>
          <p:cNvSpPr txBox="1"/>
          <p:nvPr/>
        </p:nvSpPr>
        <p:spPr>
          <a:xfrm>
            <a:off x="4893001" y="1471511"/>
            <a:ext cx="1665083" cy="346249"/>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30 million on TB </a:t>
            </a:r>
            <a:br>
              <a:rPr lang="en-US" sz="825" dirty="0">
                <a:solidFill>
                  <a:schemeClr val="bg1"/>
                </a:solidFill>
                <a:latin typeface="Franklin Gothic Book" panose="020B0503020102020204" pitchFamily="34" charset="0"/>
              </a:rPr>
            </a:br>
            <a:r>
              <a:rPr lang="en-US" sz="825" dirty="0">
                <a:solidFill>
                  <a:schemeClr val="bg1"/>
                </a:solidFill>
                <a:latin typeface="Franklin Gothic Book" panose="020B0503020102020204" pitchFamily="34" charset="0"/>
              </a:rPr>
              <a:t>preventative treatment (TPT)</a:t>
            </a:r>
          </a:p>
        </p:txBody>
      </p:sp>
      <p:pic>
        <p:nvPicPr>
          <p:cNvPr id="73" name="Graphic 72">
            <a:extLst>
              <a:ext uri="{FF2B5EF4-FFF2-40B4-BE49-F238E27FC236}">
                <a16:creationId xmlns:a16="http://schemas.microsoft.com/office/drawing/2014/main" id="{E962766C-1DE2-8273-A2DE-CB1B9214B47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69514" y="1533947"/>
            <a:ext cx="232361" cy="199042"/>
          </a:xfrm>
          <a:prstGeom prst="rect">
            <a:avLst/>
          </a:prstGeom>
        </p:spPr>
      </p:pic>
      <p:sp>
        <p:nvSpPr>
          <p:cNvPr id="82" name="Rectangle 81">
            <a:extLst>
              <a:ext uri="{FF2B5EF4-FFF2-40B4-BE49-F238E27FC236}">
                <a16:creationId xmlns:a16="http://schemas.microsoft.com/office/drawing/2014/main" id="{4ED0414F-7321-48E3-3DD4-1160E94C544E}"/>
              </a:ext>
            </a:extLst>
          </p:cNvPr>
          <p:cNvSpPr/>
          <p:nvPr/>
        </p:nvSpPr>
        <p:spPr>
          <a:xfrm>
            <a:off x="6777752" y="967849"/>
            <a:ext cx="2057400" cy="553043"/>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4" name="Arrow: Down 83">
            <a:extLst>
              <a:ext uri="{FF2B5EF4-FFF2-40B4-BE49-F238E27FC236}">
                <a16:creationId xmlns:a16="http://schemas.microsoft.com/office/drawing/2014/main" id="{4E8C1195-90E8-5361-9A99-9C879AC63071}"/>
              </a:ext>
            </a:extLst>
          </p:cNvPr>
          <p:cNvSpPr/>
          <p:nvPr/>
        </p:nvSpPr>
        <p:spPr>
          <a:xfrm flipV="1">
            <a:off x="6852686" y="1077108"/>
            <a:ext cx="137160" cy="138261"/>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Flowchart: Off-page Connector 78">
            <a:extLst>
              <a:ext uri="{FF2B5EF4-FFF2-40B4-BE49-F238E27FC236}">
                <a16:creationId xmlns:a16="http://schemas.microsoft.com/office/drawing/2014/main" id="{5155BB4E-08AF-9437-988B-759E016E20BA}"/>
              </a:ext>
            </a:extLst>
          </p:cNvPr>
          <p:cNvSpPr/>
          <p:nvPr/>
        </p:nvSpPr>
        <p:spPr>
          <a:xfrm flipV="1">
            <a:off x="6764036" y="1395794"/>
            <a:ext cx="2084832" cy="414782"/>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bg1"/>
              </a:solidFill>
              <a:latin typeface="Franklin Gothic Heavy" panose="020B0903020102020204" pitchFamily="34" charset="0"/>
            </a:endParaRPr>
          </a:p>
        </p:txBody>
      </p:sp>
      <p:sp>
        <p:nvSpPr>
          <p:cNvPr id="80" name="TextBox 79">
            <a:extLst>
              <a:ext uri="{FF2B5EF4-FFF2-40B4-BE49-F238E27FC236}">
                <a16:creationId xmlns:a16="http://schemas.microsoft.com/office/drawing/2014/main" id="{4DE7F85B-C522-1F5D-6EF8-BEAF79029772}"/>
              </a:ext>
            </a:extLst>
          </p:cNvPr>
          <p:cNvSpPr txBox="1"/>
          <p:nvPr/>
        </p:nvSpPr>
        <p:spPr>
          <a:xfrm>
            <a:off x="7147257" y="1471511"/>
            <a:ext cx="1467087" cy="346249"/>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Global investments reach</a:t>
            </a:r>
            <a:br>
              <a:rPr lang="en-US" sz="825" dirty="0">
                <a:solidFill>
                  <a:schemeClr val="bg1"/>
                </a:solidFill>
                <a:latin typeface="Franklin Gothic Book" panose="020B0503020102020204" pitchFamily="34" charset="0"/>
              </a:rPr>
            </a:br>
            <a:r>
              <a:rPr lang="en-US" sz="825" dirty="0">
                <a:solidFill>
                  <a:schemeClr val="bg1"/>
                </a:solidFill>
                <a:latin typeface="Franklin Gothic Book" panose="020B0503020102020204" pitchFamily="34" charset="0"/>
              </a:rPr>
              <a:t> $13 billion by 2022</a:t>
            </a:r>
          </a:p>
        </p:txBody>
      </p:sp>
      <p:pic>
        <p:nvPicPr>
          <p:cNvPr id="81" name="Graphic 80">
            <a:extLst>
              <a:ext uri="{FF2B5EF4-FFF2-40B4-BE49-F238E27FC236}">
                <a16:creationId xmlns:a16="http://schemas.microsoft.com/office/drawing/2014/main" id="{16763658-4C27-9E26-68A7-A8588A519B0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33414" y="1537624"/>
            <a:ext cx="232361" cy="199042"/>
          </a:xfrm>
          <a:prstGeom prst="rect">
            <a:avLst/>
          </a:prstGeom>
        </p:spPr>
      </p:pic>
      <p:grpSp>
        <p:nvGrpSpPr>
          <p:cNvPr id="36" name="Group 35">
            <a:extLst>
              <a:ext uri="{FF2B5EF4-FFF2-40B4-BE49-F238E27FC236}">
                <a16:creationId xmlns:a16="http://schemas.microsoft.com/office/drawing/2014/main" id="{9C9B95C5-2558-9803-3E08-AE24921C5E9B}"/>
              </a:ext>
            </a:extLst>
          </p:cNvPr>
          <p:cNvGrpSpPr/>
          <p:nvPr/>
        </p:nvGrpSpPr>
        <p:grpSpPr>
          <a:xfrm>
            <a:off x="163908" y="124474"/>
            <a:ext cx="8810875" cy="1409473"/>
            <a:chOff x="218544" y="164645"/>
            <a:chExt cx="11747833" cy="1864336"/>
          </a:xfrm>
        </p:grpSpPr>
        <p:cxnSp>
          <p:nvCxnSpPr>
            <p:cNvPr id="125" name="Straight Connector 124">
              <a:extLst>
                <a:ext uri="{FF2B5EF4-FFF2-40B4-BE49-F238E27FC236}">
                  <a16:creationId xmlns:a16="http://schemas.microsoft.com/office/drawing/2014/main" id="{10A071DB-DE9A-E1ED-790B-47965256B769}"/>
                </a:ext>
              </a:extLst>
            </p:cNvPr>
            <p:cNvCxnSpPr>
              <a:cxnSpLocks/>
            </p:cNvCxnSpPr>
            <p:nvPr userDrawn="1"/>
          </p:nvCxnSpPr>
          <p:spPr>
            <a:xfrm>
              <a:off x="11966377" y="180669"/>
              <a:ext cx="0" cy="180916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520CA35-5CFA-EC8F-0951-84841C16871E}"/>
                </a:ext>
              </a:extLst>
            </p:cNvPr>
            <p:cNvCxnSpPr>
              <a:cxnSpLocks/>
            </p:cNvCxnSpPr>
            <p:nvPr userDrawn="1"/>
          </p:nvCxnSpPr>
          <p:spPr>
            <a:xfrm flipH="1">
              <a:off x="218544" y="164645"/>
              <a:ext cx="0" cy="186433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1CE9B1F7-086A-1F51-03DB-71A6E8E5DDBA}"/>
                </a:ext>
              </a:extLst>
            </p:cNvPr>
            <p:cNvCxnSpPr>
              <a:cxnSpLocks/>
            </p:cNvCxnSpPr>
            <p:nvPr userDrawn="1"/>
          </p:nvCxnSpPr>
          <p:spPr>
            <a:xfrm>
              <a:off x="218544" y="164645"/>
              <a:ext cx="3701392" cy="16024"/>
            </a:xfrm>
            <a:prstGeom prst="straightConnector1">
              <a:avLst/>
            </a:prstGeom>
            <a:ln w="28575">
              <a:solidFill>
                <a:srgbClr val="0E256A"/>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5D242CD6-3D21-D1BB-BBEA-339E5C226BE2}"/>
                </a:ext>
              </a:extLst>
            </p:cNvPr>
            <p:cNvCxnSpPr>
              <a:cxnSpLocks/>
            </p:cNvCxnSpPr>
            <p:nvPr userDrawn="1"/>
          </p:nvCxnSpPr>
          <p:spPr>
            <a:xfrm flipH="1" flipV="1">
              <a:off x="8293511" y="164645"/>
              <a:ext cx="3672866" cy="0"/>
            </a:xfrm>
            <a:prstGeom prst="straightConnector1">
              <a:avLst/>
            </a:prstGeom>
            <a:ln w="28575">
              <a:solidFill>
                <a:srgbClr val="0E256A"/>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113" name="TextBox 112">
            <a:extLst>
              <a:ext uri="{FF2B5EF4-FFF2-40B4-BE49-F238E27FC236}">
                <a16:creationId xmlns:a16="http://schemas.microsoft.com/office/drawing/2014/main" id="{948DF11D-CF18-12D9-E2F4-86AE72DD2F13}"/>
              </a:ext>
            </a:extLst>
          </p:cNvPr>
          <p:cNvSpPr txBox="1"/>
          <p:nvPr/>
        </p:nvSpPr>
        <p:spPr>
          <a:xfrm>
            <a:off x="3013440" y="324870"/>
            <a:ext cx="95703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CURE</a:t>
            </a:r>
            <a:endParaRPr lang="en-US" sz="900" b="1" spc="225" dirty="0">
              <a:solidFill>
                <a:schemeClr val="tx1"/>
              </a:solidFill>
              <a:latin typeface="Franklin Gothic Heavy" panose="020B0903020102020204" pitchFamily="34" charset="0"/>
              <a:cs typeface="Arial" panose="020B0604020202020204" pitchFamily="34" charset="0"/>
            </a:endParaRPr>
          </a:p>
        </p:txBody>
      </p:sp>
      <p:grpSp>
        <p:nvGrpSpPr>
          <p:cNvPr id="140" name="Group 139">
            <a:extLst>
              <a:ext uri="{FF2B5EF4-FFF2-40B4-BE49-F238E27FC236}">
                <a16:creationId xmlns:a16="http://schemas.microsoft.com/office/drawing/2014/main" id="{531B1B2F-482B-C7F2-127A-C2DBE589421A}"/>
              </a:ext>
            </a:extLst>
          </p:cNvPr>
          <p:cNvGrpSpPr/>
          <p:nvPr/>
        </p:nvGrpSpPr>
        <p:grpSpPr>
          <a:xfrm>
            <a:off x="2468272" y="3945281"/>
            <a:ext cx="2097395" cy="1147985"/>
            <a:chOff x="3234839" y="5186984"/>
            <a:chExt cx="2796526" cy="1518462"/>
          </a:xfrm>
        </p:grpSpPr>
        <p:sp>
          <p:nvSpPr>
            <p:cNvPr id="141" name="Rectangle 140">
              <a:extLst>
                <a:ext uri="{FF2B5EF4-FFF2-40B4-BE49-F238E27FC236}">
                  <a16:creationId xmlns:a16="http://schemas.microsoft.com/office/drawing/2014/main" id="{5EB5E449-BFF4-55CB-C076-96C7064B3C28}"/>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42" name="TextBox 141">
              <a:extLst>
                <a:ext uri="{FF2B5EF4-FFF2-40B4-BE49-F238E27FC236}">
                  <a16:creationId xmlns:a16="http://schemas.microsoft.com/office/drawing/2014/main" id="{88F56C14-0EBF-5F76-DED1-7F15A4699E45}"/>
                </a:ext>
              </a:extLst>
            </p:cNvPr>
            <p:cNvSpPr txBox="1"/>
            <p:nvPr userDrawn="1"/>
          </p:nvSpPr>
          <p:spPr>
            <a:xfrm rot="16200000">
              <a:off x="5312003"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43" name="Isosceles Triangle 131">
              <a:extLst>
                <a:ext uri="{FF2B5EF4-FFF2-40B4-BE49-F238E27FC236}">
                  <a16:creationId xmlns:a16="http://schemas.microsoft.com/office/drawing/2014/main" id="{4C115825-7A72-3FFD-341F-581CA78C9D49}"/>
                </a:ext>
              </a:extLst>
            </p:cNvPr>
            <p:cNvSpPr/>
            <p:nvPr userDrawn="1"/>
          </p:nvSpPr>
          <p:spPr>
            <a:xfrm rot="3504354">
              <a:off x="5438383"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4" name="Graphic 143" descr="Network outline">
              <a:extLst>
                <a:ext uri="{FF2B5EF4-FFF2-40B4-BE49-F238E27FC236}">
                  <a16:creationId xmlns:a16="http://schemas.microsoft.com/office/drawing/2014/main" id="{715C5FB1-E306-9E1B-CFF7-AE074EB2FF0E}"/>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45" name="Group 144">
            <a:extLst>
              <a:ext uri="{FF2B5EF4-FFF2-40B4-BE49-F238E27FC236}">
                <a16:creationId xmlns:a16="http://schemas.microsoft.com/office/drawing/2014/main" id="{45F73127-6C68-FD5A-7B71-71D47698F4D2}"/>
              </a:ext>
            </a:extLst>
          </p:cNvPr>
          <p:cNvGrpSpPr/>
          <p:nvPr/>
        </p:nvGrpSpPr>
        <p:grpSpPr>
          <a:xfrm>
            <a:off x="299460" y="3945281"/>
            <a:ext cx="2102878" cy="1147985"/>
            <a:chOff x="3234839" y="5186984"/>
            <a:chExt cx="2803837" cy="1518462"/>
          </a:xfrm>
        </p:grpSpPr>
        <p:sp>
          <p:nvSpPr>
            <p:cNvPr id="146" name="Rectangle 145">
              <a:extLst>
                <a:ext uri="{FF2B5EF4-FFF2-40B4-BE49-F238E27FC236}">
                  <a16:creationId xmlns:a16="http://schemas.microsoft.com/office/drawing/2014/main" id="{94B27A1C-DF5E-BC81-A2E0-24A29FFAC31C}"/>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47" name="TextBox 146">
              <a:extLst>
                <a:ext uri="{FF2B5EF4-FFF2-40B4-BE49-F238E27FC236}">
                  <a16:creationId xmlns:a16="http://schemas.microsoft.com/office/drawing/2014/main" id="{818081A0-008B-00AB-94E4-329595F1E18B}"/>
                </a:ext>
              </a:extLst>
            </p:cNvPr>
            <p:cNvSpPr txBox="1"/>
            <p:nvPr userDrawn="1"/>
          </p:nvSpPr>
          <p:spPr>
            <a:xfrm rot="16200000">
              <a:off x="5312004"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48" name="Isosceles Triangle 131">
              <a:extLst>
                <a:ext uri="{FF2B5EF4-FFF2-40B4-BE49-F238E27FC236}">
                  <a16:creationId xmlns:a16="http://schemas.microsoft.com/office/drawing/2014/main" id="{B8D6ED18-7508-F896-B117-B6D599FA0D85}"/>
                </a:ext>
              </a:extLst>
            </p:cNvPr>
            <p:cNvSpPr/>
            <p:nvPr userDrawn="1"/>
          </p:nvSpPr>
          <p:spPr>
            <a:xfrm rot="3504354">
              <a:off x="5445694"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9" name="Graphic 148" descr="Network outline">
              <a:extLst>
                <a:ext uri="{FF2B5EF4-FFF2-40B4-BE49-F238E27FC236}">
                  <a16:creationId xmlns:a16="http://schemas.microsoft.com/office/drawing/2014/main" id="{D3E33977-F46C-7CE0-3812-DDB5287503E9}"/>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52" name="Group 151">
            <a:extLst>
              <a:ext uri="{FF2B5EF4-FFF2-40B4-BE49-F238E27FC236}">
                <a16:creationId xmlns:a16="http://schemas.microsoft.com/office/drawing/2014/main" id="{C30ECE0D-F965-102E-11F1-E36EDD013146}"/>
              </a:ext>
            </a:extLst>
          </p:cNvPr>
          <p:cNvGrpSpPr/>
          <p:nvPr/>
        </p:nvGrpSpPr>
        <p:grpSpPr>
          <a:xfrm>
            <a:off x="4618418" y="3945281"/>
            <a:ext cx="2096346" cy="1147985"/>
            <a:chOff x="3234839" y="5186984"/>
            <a:chExt cx="2795128" cy="1518462"/>
          </a:xfrm>
        </p:grpSpPr>
        <p:sp>
          <p:nvSpPr>
            <p:cNvPr id="153" name="Rectangle 152">
              <a:extLst>
                <a:ext uri="{FF2B5EF4-FFF2-40B4-BE49-F238E27FC236}">
                  <a16:creationId xmlns:a16="http://schemas.microsoft.com/office/drawing/2014/main" id="{AF2B4F91-AE19-5662-6C2F-D8D369027043}"/>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54" name="TextBox 153">
              <a:extLst>
                <a:ext uri="{FF2B5EF4-FFF2-40B4-BE49-F238E27FC236}">
                  <a16:creationId xmlns:a16="http://schemas.microsoft.com/office/drawing/2014/main" id="{36DCF0A8-7F47-1DCC-6068-98FD3DCBD73E}"/>
                </a:ext>
              </a:extLst>
            </p:cNvPr>
            <p:cNvSpPr txBox="1"/>
            <p:nvPr userDrawn="1"/>
          </p:nvSpPr>
          <p:spPr>
            <a:xfrm rot="16200000">
              <a:off x="5312004"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55" name="Isosceles Triangle 131">
              <a:extLst>
                <a:ext uri="{FF2B5EF4-FFF2-40B4-BE49-F238E27FC236}">
                  <a16:creationId xmlns:a16="http://schemas.microsoft.com/office/drawing/2014/main" id="{2DB7064B-D0B8-5EE0-D909-3A4699E090DE}"/>
                </a:ext>
              </a:extLst>
            </p:cNvPr>
            <p:cNvSpPr/>
            <p:nvPr userDrawn="1"/>
          </p:nvSpPr>
          <p:spPr>
            <a:xfrm rot="3504354">
              <a:off x="5436985"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6" name="Graphic 155" descr="Network outline">
              <a:extLst>
                <a:ext uri="{FF2B5EF4-FFF2-40B4-BE49-F238E27FC236}">
                  <a16:creationId xmlns:a16="http://schemas.microsoft.com/office/drawing/2014/main" id="{7398D85C-770D-859F-4391-A42CAF42B616}"/>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57" name="Group 156">
            <a:extLst>
              <a:ext uri="{FF2B5EF4-FFF2-40B4-BE49-F238E27FC236}">
                <a16:creationId xmlns:a16="http://schemas.microsoft.com/office/drawing/2014/main" id="{F4F7463C-56D5-87F7-4387-525656FD4925}"/>
              </a:ext>
            </a:extLst>
          </p:cNvPr>
          <p:cNvGrpSpPr/>
          <p:nvPr/>
        </p:nvGrpSpPr>
        <p:grpSpPr>
          <a:xfrm>
            <a:off x="6772316" y="3945281"/>
            <a:ext cx="2096346" cy="1147985"/>
            <a:chOff x="3234839" y="5186984"/>
            <a:chExt cx="2795128" cy="1518462"/>
          </a:xfrm>
        </p:grpSpPr>
        <p:sp>
          <p:nvSpPr>
            <p:cNvPr id="158" name="Rectangle 157">
              <a:extLst>
                <a:ext uri="{FF2B5EF4-FFF2-40B4-BE49-F238E27FC236}">
                  <a16:creationId xmlns:a16="http://schemas.microsoft.com/office/drawing/2014/main" id="{875E2611-403C-59CD-575D-CBA84D73605F}"/>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59" name="TextBox 158">
              <a:extLst>
                <a:ext uri="{FF2B5EF4-FFF2-40B4-BE49-F238E27FC236}">
                  <a16:creationId xmlns:a16="http://schemas.microsoft.com/office/drawing/2014/main" id="{A6FF4BAC-6BAA-1B99-060C-10CDBAA2F7C8}"/>
                </a:ext>
              </a:extLst>
            </p:cNvPr>
            <p:cNvSpPr txBox="1"/>
            <p:nvPr userDrawn="1"/>
          </p:nvSpPr>
          <p:spPr>
            <a:xfrm rot="16200000">
              <a:off x="5312004"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60" name="Isosceles Triangle 131">
              <a:extLst>
                <a:ext uri="{FF2B5EF4-FFF2-40B4-BE49-F238E27FC236}">
                  <a16:creationId xmlns:a16="http://schemas.microsoft.com/office/drawing/2014/main" id="{7B1AEA4E-0360-7E07-0FEF-4CCB77E96017}"/>
                </a:ext>
              </a:extLst>
            </p:cNvPr>
            <p:cNvSpPr/>
            <p:nvPr userDrawn="1"/>
          </p:nvSpPr>
          <p:spPr>
            <a:xfrm rot="3504354">
              <a:off x="5436985"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1" name="Graphic 160" descr="Network outline">
              <a:extLst>
                <a:ext uri="{FF2B5EF4-FFF2-40B4-BE49-F238E27FC236}">
                  <a16:creationId xmlns:a16="http://schemas.microsoft.com/office/drawing/2014/main" id="{9882F5BA-BC07-B14E-233B-F6CB3DD9E90D}"/>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63" name="Group 162">
            <a:extLst>
              <a:ext uri="{FF2B5EF4-FFF2-40B4-BE49-F238E27FC236}">
                <a16:creationId xmlns:a16="http://schemas.microsoft.com/office/drawing/2014/main" id="{A546C247-A93B-78DB-AACD-BFA63DE68676}"/>
              </a:ext>
            </a:extLst>
          </p:cNvPr>
          <p:cNvGrpSpPr/>
          <p:nvPr/>
        </p:nvGrpSpPr>
        <p:grpSpPr>
          <a:xfrm>
            <a:off x="2468273" y="3042393"/>
            <a:ext cx="2074835" cy="1002936"/>
            <a:chOff x="338317" y="4005393"/>
            <a:chExt cx="2766447" cy="1326602"/>
          </a:xfrm>
        </p:grpSpPr>
        <p:sp>
          <p:nvSpPr>
            <p:cNvPr id="164" name="Rectangle 163">
              <a:extLst>
                <a:ext uri="{FF2B5EF4-FFF2-40B4-BE49-F238E27FC236}">
                  <a16:creationId xmlns:a16="http://schemas.microsoft.com/office/drawing/2014/main" id="{7EC081C3-9A85-8B0F-587E-4898C22112C9}"/>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5" name="TextBox 164">
              <a:extLst>
                <a:ext uri="{FF2B5EF4-FFF2-40B4-BE49-F238E27FC236}">
                  <a16:creationId xmlns:a16="http://schemas.microsoft.com/office/drawing/2014/main" id="{508D0CA4-80B3-357C-644A-036A65E697F1}"/>
                </a:ext>
              </a:extLst>
            </p:cNvPr>
            <p:cNvSpPr txBox="1"/>
            <p:nvPr userDrawn="1"/>
          </p:nvSpPr>
          <p:spPr>
            <a:xfrm rot="16200000">
              <a:off x="2272186" y="4499416"/>
              <a:ext cx="1326602"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grpSp>
        <p:nvGrpSpPr>
          <p:cNvPr id="167" name="Group 166">
            <a:extLst>
              <a:ext uri="{FF2B5EF4-FFF2-40B4-BE49-F238E27FC236}">
                <a16:creationId xmlns:a16="http://schemas.microsoft.com/office/drawing/2014/main" id="{5149FFAA-AD12-AB69-0999-2C2FD08726B3}"/>
              </a:ext>
            </a:extLst>
          </p:cNvPr>
          <p:cNvGrpSpPr/>
          <p:nvPr/>
        </p:nvGrpSpPr>
        <p:grpSpPr>
          <a:xfrm>
            <a:off x="4618418" y="3042392"/>
            <a:ext cx="2074550" cy="971133"/>
            <a:chOff x="338317" y="4005393"/>
            <a:chExt cx="2766067" cy="1284536"/>
          </a:xfrm>
        </p:grpSpPr>
        <p:sp>
          <p:nvSpPr>
            <p:cNvPr id="168" name="Rectangle 167">
              <a:extLst>
                <a:ext uri="{FF2B5EF4-FFF2-40B4-BE49-F238E27FC236}">
                  <a16:creationId xmlns:a16="http://schemas.microsoft.com/office/drawing/2014/main" id="{7C59AA93-58BE-91B6-A327-FEBC0B73A88F}"/>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9" name="TextBox 168">
              <a:extLst>
                <a:ext uri="{FF2B5EF4-FFF2-40B4-BE49-F238E27FC236}">
                  <a16:creationId xmlns:a16="http://schemas.microsoft.com/office/drawing/2014/main" id="{092F6EE4-D388-B17D-7B5A-1FE46ABB0312}"/>
                </a:ext>
              </a:extLst>
            </p:cNvPr>
            <p:cNvSpPr txBox="1"/>
            <p:nvPr userDrawn="1"/>
          </p:nvSpPr>
          <p:spPr>
            <a:xfrm rot="16200000">
              <a:off x="2298602" y="4472620"/>
              <a:ext cx="1273009"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grpSp>
        <p:nvGrpSpPr>
          <p:cNvPr id="170" name="Group 169">
            <a:extLst>
              <a:ext uri="{FF2B5EF4-FFF2-40B4-BE49-F238E27FC236}">
                <a16:creationId xmlns:a16="http://schemas.microsoft.com/office/drawing/2014/main" id="{6557A8AB-4C8D-3ACA-BDBF-355D22E9AF71}"/>
              </a:ext>
            </a:extLst>
          </p:cNvPr>
          <p:cNvGrpSpPr/>
          <p:nvPr/>
        </p:nvGrpSpPr>
        <p:grpSpPr>
          <a:xfrm>
            <a:off x="6772316" y="3042392"/>
            <a:ext cx="2074551" cy="971134"/>
            <a:chOff x="338317" y="4005392"/>
            <a:chExt cx="2766069" cy="1284537"/>
          </a:xfrm>
        </p:grpSpPr>
        <p:sp>
          <p:nvSpPr>
            <p:cNvPr id="171" name="Rectangle 170">
              <a:extLst>
                <a:ext uri="{FF2B5EF4-FFF2-40B4-BE49-F238E27FC236}">
                  <a16:creationId xmlns:a16="http://schemas.microsoft.com/office/drawing/2014/main" id="{AFD93223-1C23-479C-EE8D-848F8939714E}"/>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2" name="TextBox 171">
              <a:extLst>
                <a:ext uri="{FF2B5EF4-FFF2-40B4-BE49-F238E27FC236}">
                  <a16:creationId xmlns:a16="http://schemas.microsoft.com/office/drawing/2014/main" id="{841CF2EF-9CBE-3F04-A7C5-6A988C1B24AD}"/>
                </a:ext>
              </a:extLst>
            </p:cNvPr>
            <p:cNvSpPr txBox="1"/>
            <p:nvPr userDrawn="1"/>
          </p:nvSpPr>
          <p:spPr>
            <a:xfrm rot="16200000">
              <a:off x="2298604" y="4472619"/>
              <a:ext cx="1273010"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grpSp>
        <p:nvGrpSpPr>
          <p:cNvPr id="182" name="Group 181">
            <a:extLst>
              <a:ext uri="{FF2B5EF4-FFF2-40B4-BE49-F238E27FC236}">
                <a16:creationId xmlns:a16="http://schemas.microsoft.com/office/drawing/2014/main" id="{820458B0-6AE3-D574-71BA-77932800FC9C}"/>
              </a:ext>
            </a:extLst>
          </p:cNvPr>
          <p:cNvGrpSpPr/>
          <p:nvPr/>
        </p:nvGrpSpPr>
        <p:grpSpPr>
          <a:xfrm>
            <a:off x="6772316" y="1840960"/>
            <a:ext cx="2085406" cy="1190131"/>
            <a:chOff x="421079" y="2421777"/>
            <a:chExt cx="2780541" cy="1574209"/>
          </a:xfrm>
        </p:grpSpPr>
        <p:sp>
          <p:nvSpPr>
            <p:cNvPr id="183" name="Rectangle 182">
              <a:extLst>
                <a:ext uri="{FF2B5EF4-FFF2-40B4-BE49-F238E27FC236}">
                  <a16:creationId xmlns:a16="http://schemas.microsoft.com/office/drawing/2014/main" id="{79301750-FD03-9B49-222C-80D4566E3E5E}"/>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184" name="TextBox 183">
              <a:extLst>
                <a:ext uri="{FF2B5EF4-FFF2-40B4-BE49-F238E27FC236}">
                  <a16:creationId xmlns:a16="http://schemas.microsoft.com/office/drawing/2014/main" id="{10C32B23-7B1F-F48D-E7E0-7F15A012DA4F}"/>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85" name="Group 184">
              <a:extLst>
                <a:ext uri="{FF2B5EF4-FFF2-40B4-BE49-F238E27FC236}">
                  <a16:creationId xmlns:a16="http://schemas.microsoft.com/office/drawing/2014/main" id="{FE89C551-CDBF-839C-E336-02B92C5E97CD}"/>
                </a:ext>
              </a:extLst>
            </p:cNvPr>
            <p:cNvGrpSpPr/>
            <p:nvPr userDrawn="1"/>
          </p:nvGrpSpPr>
          <p:grpSpPr>
            <a:xfrm>
              <a:off x="2650907" y="2421777"/>
              <a:ext cx="550713" cy="590151"/>
              <a:chOff x="2650907" y="2421777"/>
              <a:chExt cx="550713" cy="590151"/>
            </a:xfrm>
          </p:grpSpPr>
          <p:sp>
            <p:nvSpPr>
              <p:cNvPr id="186" name="Isosceles Triangle 30">
                <a:extLst>
                  <a:ext uri="{FF2B5EF4-FFF2-40B4-BE49-F238E27FC236}">
                    <a16:creationId xmlns:a16="http://schemas.microsoft.com/office/drawing/2014/main" id="{0A52CCF7-0AE1-0952-A9C8-C76EA0F4BA4E}"/>
                  </a:ext>
                </a:extLst>
              </p:cNvPr>
              <p:cNvSpPr/>
              <p:nvPr/>
            </p:nvSpPr>
            <p:spPr>
              <a:xfrm rot="15431948">
                <a:off x="2631188"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87" name="Graphic 186" descr="Speedometer Middle with solid fill">
                <a:extLst>
                  <a:ext uri="{FF2B5EF4-FFF2-40B4-BE49-F238E27FC236}">
                    <a16:creationId xmlns:a16="http://schemas.microsoft.com/office/drawing/2014/main" id="{412A0C5A-C734-8276-C871-4DC2EB9C59C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188" name="Group 187">
            <a:extLst>
              <a:ext uri="{FF2B5EF4-FFF2-40B4-BE49-F238E27FC236}">
                <a16:creationId xmlns:a16="http://schemas.microsoft.com/office/drawing/2014/main" id="{639232F2-EB07-AFC4-BA02-950FBA7810C0}"/>
              </a:ext>
            </a:extLst>
          </p:cNvPr>
          <p:cNvGrpSpPr/>
          <p:nvPr/>
        </p:nvGrpSpPr>
        <p:grpSpPr>
          <a:xfrm>
            <a:off x="4618418" y="1840960"/>
            <a:ext cx="2085406" cy="1190131"/>
            <a:chOff x="421079" y="2421777"/>
            <a:chExt cx="2780541" cy="1574209"/>
          </a:xfrm>
        </p:grpSpPr>
        <p:sp>
          <p:nvSpPr>
            <p:cNvPr id="189" name="Rectangle 188">
              <a:extLst>
                <a:ext uri="{FF2B5EF4-FFF2-40B4-BE49-F238E27FC236}">
                  <a16:creationId xmlns:a16="http://schemas.microsoft.com/office/drawing/2014/main" id="{C315B34A-EBA1-B544-D869-D071DA4C9DC2}"/>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190" name="TextBox 189">
              <a:extLst>
                <a:ext uri="{FF2B5EF4-FFF2-40B4-BE49-F238E27FC236}">
                  <a16:creationId xmlns:a16="http://schemas.microsoft.com/office/drawing/2014/main" id="{14663E86-DEBF-6D37-B132-3B21FC256596}"/>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91" name="Group 190">
              <a:extLst>
                <a:ext uri="{FF2B5EF4-FFF2-40B4-BE49-F238E27FC236}">
                  <a16:creationId xmlns:a16="http://schemas.microsoft.com/office/drawing/2014/main" id="{ED441D18-3DA2-0E7D-2F39-52D93E2554F5}"/>
                </a:ext>
              </a:extLst>
            </p:cNvPr>
            <p:cNvGrpSpPr/>
            <p:nvPr userDrawn="1"/>
          </p:nvGrpSpPr>
          <p:grpSpPr>
            <a:xfrm>
              <a:off x="2650907" y="2421777"/>
              <a:ext cx="550713" cy="590151"/>
              <a:chOff x="2650907" y="2421777"/>
              <a:chExt cx="550713" cy="590151"/>
            </a:xfrm>
          </p:grpSpPr>
          <p:sp>
            <p:nvSpPr>
              <p:cNvPr id="192" name="Isosceles Triangle 30">
                <a:extLst>
                  <a:ext uri="{FF2B5EF4-FFF2-40B4-BE49-F238E27FC236}">
                    <a16:creationId xmlns:a16="http://schemas.microsoft.com/office/drawing/2014/main" id="{0A32B59B-80C6-9A04-FB74-5E1298117C1C}"/>
                  </a:ext>
                </a:extLst>
              </p:cNvPr>
              <p:cNvSpPr/>
              <p:nvPr/>
            </p:nvSpPr>
            <p:spPr>
              <a:xfrm rot="15431948">
                <a:off x="2631188"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3" name="Graphic 192" descr="Speedometer Middle with solid fill">
                <a:extLst>
                  <a:ext uri="{FF2B5EF4-FFF2-40B4-BE49-F238E27FC236}">
                    <a16:creationId xmlns:a16="http://schemas.microsoft.com/office/drawing/2014/main" id="{A99ECD0C-CB1C-BED1-B56C-0B646352BAE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194" name="Group 193">
            <a:extLst>
              <a:ext uri="{FF2B5EF4-FFF2-40B4-BE49-F238E27FC236}">
                <a16:creationId xmlns:a16="http://schemas.microsoft.com/office/drawing/2014/main" id="{C4C01087-1554-FC8D-36C8-4FF5479CD6EB}"/>
              </a:ext>
            </a:extLst>
          </p:cNvPr>
          <p:cNvGrpSpPr/>
          <p:nvPr/>
        </p:nvGrpSpPr>
        <p:grpSpPr>
          <a:xfrm>
            <a:off x="2468272" y="1840960"/>
            <a:ext cx="2093381" cy="1190131"/>
            <a:chOff x="421079" y="2421777"/>
            <a:chExt cx="2791174" cy="1574209"/>
          </a:xfrm>
        </p:grpSpPr>
        <p:sp>
          <p:nvSpPr>
            <p:cNvPr id="195" name="Rectangle 194">
              <a:extLst>
                <a:ext uri="{FF2B5EF4-FFF2-40B4-BE49-F238E27FC236}">
                  <a16:creationId xmlns:a16="http://schemas.microsoft.com/office/drawing/2014/main" id="{6966598A-C9AA-5FD6-0B88-6994004A31AC}"/>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196" name="TextBox 195">
              <a:extLst>
                <a:ext uri="{FF2B5EF4-FFF2-40B4-BE49-F238E27FC236}">
                  <a16:creationId xmlns:a16="http://schemas.microsoft.com/office/drawing/2014/main" id="{4B5C050B-49A2-D14B-9447-77F7B42815BD}"/>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97" name="Group 196">
              <a:extLst>
                <a:ext uri="{FF2B5EF4-FFF2-40B4-BE49-F238E27FC236}">
                  <a16:creationId xmlns:a16="http://schemas.microsoft.com/office/drawing/2014/main" id="{2FA853F0-FBF6-7BC9-A9E9-F44BFB3F1029}"/>
                </a:ext>
              </a:extLst>
            </p:cNvPr>
            <p:cNvGrpSpPr/>
            <p:nvPr userDrawn="1"/>
          </p:nvGrpSpPr>
          <p:grpSpPr>
            <a:xfrm>
              <a:off x="2661540" y="2421777"/>
              <a:ext cx="550713" cy="590151"/>
              <a:chOff x="2661540" y="2421777"/>
              <a:chExt cx="550713" cy="590151"/>
            </a:xfrm>
          </p:grpSpPr>
          <p:sp>
            <p:nvSpPr>
              <p:cNvPr id="198" name="Isosceles Triangle 30">
                <a:extLst>
                  <a:ext uri="{FF2B5EF4-FFF2-40B4-BE49-F238E27FC236}">
                    <a16:creationId xmlns:a16="http://schemas.microsoft.com/office/drawing/2014/main" id="{099D5C3D-17C9-BA88-C496-4CD9EC4428F3}"/>
                  </a:ext>
                </a:extLst>
              </p:cNvPr>
              <p:cNvSpPr/>
              <p:nvPr/>
            </p:nvSpPr>
            <p:spPr>
              <a:xfrm rot="15431948">
                <a:off x="2641821"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9" name="Graphic 198" descr="Speedometer Middle with solid fill">
                <a:extLst>
                  <a:ext uri="{FF2B5EF4-FFF2-40B4-BE49-F238E27FC236}">
                    <a16:creationId xmlns:a16="http://schemas.microsoft.com/office/drawing/2014/main" id="{F347EE7E-F4E9-DE75-8215-886AEBD6898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212" name="Group 211">
            <a:extLst>
              <a:ext uri="{FF2B5EF4-FFF2-40B4-BE49-F238E27FC236}">
                <a16:creationId xmlns:a16="http://schemas.microsoft.com/office/drawing/2014/main" id="{FF77C6C9-49B0-5B54-4AB8-1C16958EC65D}"/>
              </a:ext>
            </a:extLst>
          </p:cNvPr>
          <p:cNvGrpSpPr/>
          <p:nvPr/>
        </p:nvGrpSpPr>
        <p:grpSpPr>
          <a:xfrm>
            <a:off x="2211133" y="1771178"/>
            <a:ext cx="6495713" cy="138261"/>
            <a:chOff x="616257" y="2360232"/>
            <a:chExt cx="8660951" cy="182880"/>
          </a:xfrm>
        </p:grpSpPr>
        <p:cxnSp>
          <p:nvCxnSpPr>
            <p:cNvPr id="130" name="Straight Arrow Connector 129">
              <a:extLst>
                <a:ext uri="{FF2B5EF4-FFF2-40B4-BE49-F238E27FC236}">
                  <a16:creationId xmlns:a16="http://schemas.microsoft.com/office/drawing/2014/main" id="{879301EB-6EEA-44D7-A496-CA900AB0DB2D}"/>
                </a:ext>
              </a:extLst>
            </p:cNvPr>
            <p:cNvCxnSpPr>
              <a:cxnSpLocks/>
            </p:cNvCxnSpPr>
            <p:nvPr userDrawn="1"/>
          </p:nvCxnSpPr>
          <p:spPr>
            <a:xfrm flipV="1">
              <a:off x="616257"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4B11F1AC-68BC-1177-1E8F-60BE476AC1AB}"/>
                </a:ext>
              </a:extLst>
            </p:cNvPr>
            <p:cNvCxnSpPr>
              <a:cxnSpLocks/>
            </p:cNvCxnSpPr>
            <p:nvPr userDrawn="1"/>
          </p:nvCxnSpPr>
          <p:spPr>
            <a:xfrm flipV="1">
              <a:off x="3503241"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F70C66E4-E52F-8D20-29E2-BDB9B99C0297}"/>
                </a:ext>
              </a:extLst>
            </p:cNvPr>
            <p:cNvCxnSpPr>
              <a:cxnSpLocks/>
            </p:cNvCxnSpPr>
            <p:nvPr userDrawn="1"/>
          </p:nvCxnSpPr>
          <p:spPr>
            <a:xfrm flipV="1">
              <a:off x="6390225"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A0082BA0-4EFD-7DB7-900A-465F9477FF36}"/>
                </a:ext>
              </a:extLst>
            </p:cNvPr>
            <p:cNvCxnSpPr>
              <a:cxnSpLocks/>
            </p:cNvCxnSpPr>
            <p:nvPr userDrawn="1"/>
          </p:nvCxnSpPr>
          <p:spPr>
            <a:xfrm flipV="1">
              <a:off x="9277208"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grpSp>
      <p:grpSp>
        <p:nvGrpSpPr>
          <p:cNvPr id="213" name="Group 212">
            <a:extLst>
              <a:ext uri="{FF2B5EF4-FFF2-40B4-BE49-F238E27FC236}">
                <a16:creationId xmlns:a16="http://schemas.microsoft.com/office/drawing/2014/main" id="{3997E4E4-56B2-B0E3-B5E0-918DABF0EB1A}"/>
              </a:ext>
            </a:extLst>
          </p:cNvPr>
          <p:cNvGrpSpPr/>
          <p:nvPr/>
        </p:nvGrpSpPr>
        <p:grpSpPr>
          <a:xfrm>
            <a:off x="2232218" y="2917943"/>
            <a:ext cx="6495713" cy="138261"/>
            <a:chOff x="616257" y="2360232"/>
            <a:chExt cx="8660951" cy="182880"/>
          </a:xfrm>
        </p:grpSpPr>
        <p:cxnSp>
          <p:nvCxnSpPr>
            <p:cNvPr id="214" name="Straight Arrow Connector 213">
              <a:extLst>
                <a:ext uri="{FF2B5EF4-FFF2-40B4-BE49-F238E27FC236}">
                  <a16:creationId xmlns:a16="http://schemas.microsoft.com/office/drawing/2014/main" id="{826458F9-8577-38EC-E477-FE77C7E64A28}"/>
                </a:ext>
              </a:extLst>
            </p:cNvPr>
            <p:cNvCxnSpPr>
              <a:cxnSpLocks/>
            </p:cNvCxnSpPr>
            <p:nvPr userDrawn="1"/>
          </p:nvCxnSpPr>
          <p:spPr>
            <a:xfrm flipV="1">
              <a:off x="616257"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20659F6D-51EB-2543-AD37-7E9B4A397AD7}"/>
                </a:ext>
              </a:extLst>
            </p:cNvPr>
            <p:cNvCxnSpPr>
              <a:cxnSpLocks/>
            </p:cNvCxnSpPr>
            <p:nvPr userDrawn="1"/>
          </p:nvCxnSpPr>
          <p:spPr>
            <a:xfrm flipV="1">
              <a:off x="3503241"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9CD47C2D-6140-76A9-07B9-264B4DBBAFDE}"/>
                </a:ext>
              </a:extLst>
            </p:cNvPr>
            <p:cNvCxnSpPr>
              <a:cxnSpLocks/>
            </p:cNvCxnSpPr>
            <p:nvPr userDrawn="1"/>
          </p:nvCxnSpPr>
          <p:spPr>
            <a:xfrm flipV="1">
              <a:off x="6390225"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CBD2EAEC-4D98-AE19-7182-9D10EBB83C86}"/>
                </a:ext>
              </a:extLst>
            </p:cNvPr>
            <p:cNvCxnSpPr>
              <a:cxnSpLocks/>
            </p:cNvCxnSpPr>
            <p:nvPr userDrawn="1"/>
          </p:nvCxnSpPr>
          <p:spPr>
            <a:xfrm flipV="1">
              <a:off x="9277208"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grpSp>
      <p:grpSp>
        <p:nvGrpSpPr>
          <p:cNvPr id="218" name="Group 217">
            <a:extLst>
              <a:ext uri="{FF2B5EF4-FFF2-40B4-BE49-F238E27FC236}">
                <a16:creationId xmlns:a16="http://schemas.microsoft.com/office/drawing/2014/main" id="{383551CF-C728-F1C4-D811-65EE5691353D}"/>
              </a:ext>
            </a:extLst>
          </p:cNvPr>
          <p:cNvGrpSpPr/>
          <p:nvPr/>
        </p:nvGrpSpPr>
        <p:grpSpPr>
          <a:xfrm>
            <a:off x="2232218" y="3961291"/>
            <a:ext cx="6495713" cy="138261"/>
            <a:chOff x="616257" y="2360232"/>
            <a:chExt cx="8660951" cy="182880"/>
          </a:xfrm>
        </p:grpSpPr>
        <p:cxnSp>
          <p:nvCxnSpPr>
            <p:cNvPr id="219" name="Straight Arrow Connector 218">
              <a:extLst>
                <a:ext uri="{FF2B5EF4-FFF2-40B4-BE49-F238E27FC236}">
                  <a16:creationId xmlns:a16="http://schemas.microsoft.com/office/drawing/2014/main" id="{2755BE28-0A62-B6D5-FD13-2068CC4D1FE5}"/>
                </a:ext>
              </a:extLst>
            </p:cNvPr>
            <p:cNvCxnSpPr>
              <a:cxnSpLocks/>
            </p:cNvCxnSpPr>
            <p:nvPr userDrawn="1"/>
          </p:nvCxnSpPr>
          <p:spPr>
            <a:xfrm flipV="1">
              <a:off x="616257"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8FB35B71-E750-E658-66E7-85C1273F6DE9}"/>
                </a:ext>
              </a:extLst>
            </p:cNvPr>
            <p:cNvCxnSpPr>
              <a:cxnSpLocks/>
            </p:cNvCxnSpPr>
            <p:nvPr userDrawn="1"/>
          </p:nvCxnSpPr>
          <p:spPr>
            <a:xfrm flipV="1">
              <a:off x="3503241"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E5199EBE-597A-F183-424F-00E0517FD01F}"/>
                </a:ext>
              </a:extLst>
            </p:cNvPr>
            <p:cNvCxnSpPr>
              <a:cxnSpLocks/>
            </p:cNvCxnSpPr>
            <p:nvPr userDrawn="1"/>
          </p:nvCxnSpPr>
          <p:spPr>
            <a:xfrm flipV="1">
              <a:off x="6390225"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DA657539-0AE6-0A6A-C84F-EA9E36295197}"/>
                </a:ext>
              </a:extLst>
            </p:cNvPr>
            <p:cNvCxnSpPr>
              <a:cxnSpLocks/>
            </p:cNvCxnSpPr>
            <p:nvPr userDrawn="1"/>
          </p:nvCxnSpPr>
          <p:spPr>
            <a:xfrm flipV="1">
              <a:off x="9277208"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grpSp>
      <p:sp>
        <p:nvSpPr>
          <p:cNvPr id="224" name="Text Placeholder 223">
            <a:extLst>
              <a:ext uri="{FF2B5EF4-FFF2-40B4-BE49-F238E27FC236}">
                <a16:creationId xmlns:a16="http://schemas.microsoft.com/office/drawing/2014/main" id="{BFF512B5-763A-BAF5-8265-0F6067D99802}"/>
              </a:ext>
            </a:extLst>
          </p:cNvPr>
          <p:cNvSpPr>
            <a:spLocks noGrp="1"/>
          </p:cNvSpPr>
          <p:nvPr>
            <p:ph type="body" sz="quarter" idx="10" hasCustomPrompt="1"/>
          </p:nvPr>
        </p:nvSpPr>
        <p:spPr>
          <a:xfrm>
            <a:off x="421482"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25" name="Text Placeholder 223">
            <a:extLst>
              <a:ext uri="{FF2B5EF4-FFF2-40B4-BE49-F238E27FC236}">
                <a16:creationId xmlns:a16="http://schemas.microsoft.com/office/drawing/2014/main" id="{E5AA2C8D-D635-995F-B4AC-C32573BFE180}"/>
              </a:ext>
            </a:extLst>
          </p:cNvPr>
          <p:cNvSpPr>
            <a:spLocks noGrp="1"/>
          </p:cNvSpPr>
          <p:nvPr>
            <p:ph type="body" sz="quarter" idx="11" hasCustomPrompt="1"/>
          </p:nvPr>
        </p:nvSpPr>
        <p:spPr>
          <a:xfrm>
            <a:off x="421482"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26" name="Text Placeholder 223">
            <a:extLst>
              <a:ext uri="{FF2B5EF4-FFF2-40B4-BE49-F238E27FC236}">
                <a16:creationId xmlns:a16="http://schemas.microsoft.com/office/drawing/2014/main" id="{CA40ADBB-7940-35C7-2FB8-1975FA120C0B}"/>
              </a:ext>
            </a:extLst>
          </p:cNvPr>
          <p:cNvSpPr>
            <a:spLocks noGrp="1"/>
          </p:cNvSpPr>
          <p:nvPr>
            <p:ph type="body" sz="quarter" idx="12" hasCustomPrompt="1"/>
          </p:nvPr>
        </p:nvSpPr>
        <p:spPr>
          <a:xfrm>
            <a:off x="421482"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27" name="Text Placeholder 223">
            <a:extLst>
              <a:ext uri="{FF2B5EF4-FFF2-40B4-BE49-F238E27FC236}">
                <a16:creationId xmlns:a16="http://schemas.microsoft.com/office/drawing/2014/main" id="{6DAB0A95-4822-3ED0-D660-FBC3114A0779}"/>
              </a:ext>
            </a:extLst>
          </p:cNvPr>
          <p:cNvSpPr>
            <a:spLocks noGrp="1"/>
          </p:cNvSpPr>
          <p:nvPr>
            <p:ph type="body" sz="quarter" idx="13" hasCustomPrompt="1"/>
          </p:nvPr>
        </p:nvSpPr>
        <p:spPr>
          <a:xfrm>
            <a:off x="2628250"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28" name="Text Placeholder 223">
            <a:extLst>
              <a:ext uri="{FF2B5EF4-FFF2-40B4-BE49-F238E27FC236}">
                <a16:creationId xmlns:a16="http://schemas.microsoft.com/office/drawing/2014/main" id="{CFB85E50-C1B2-4395-9C3F-F1781E8D6531}"/>
              </a:ext>
            </a:extLst>
          </p:cNvPr>
          <p:cNvSpPr>
            <a:spLocks noGrp="1"/>
          </p:cNvSpPr>
          <p:nvPr>
            <p:ph type="body" sz="quarter" idx="14" hasCustomPrompt="1"/>
          </p:nvPr>
        </p:nvSpPr>
        <p:spPr>
          <a:xfrm>
            <a:off x="2628250"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29" name="Text Placeholder 223">
            <a:extLst>
              <a:ext uri="{FF2B5EF4-FFF2-40B4-BE49-F238E27FC236}">
                <a16:creationId xmlns:a16="http://schemas.microsoft.com/office/drawing/2014/main" id="{E9CACC52-2F1F-DD7A-C37A-D655E1CA2652}"/>
              </a:ext>
            </a:extLst>
          </p:cNvPr>
          <p:cNvSpPr>
            <a:spLocks noGrp="1"/>
          </p:cNvSpPr>
          <p:nvPr>
            <p:ph type="body" sz="quarter" idx="15" hasCustomPrompt="1"/>
          </p:nvPr>
        </p:nvSpPr>
        <p:spPr>
          <a:xfrm>
            <a:off x="2628250"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0" name="Text Placeholder 223">
            <a:extLst>
              <a:ext uri="{FF2B5EF4-FFF2-40B4-BE49-F238E27FC236}">
                <a16:creationId xmlns:a16="http://schemas.microsoft.com/office/drawing/2014/main" id="{22306094-789D-7484-629A-DCC8EFCFA3D9}"/>
              </a:ext>
            </a:extLst>
          </p:cNvPr>
          <p:cNvSpPr>
            <a:spLocks noGrp="1"/>
          </p:cNvSpPr>
          <p:nvPr>
            <p:ph type="body" sz="quarter" idx="16" hasCustomPrompt="1"/>
          </p:nvPr>
        </p:nvSpPr>
        <p:spPr>
          <a:xfrm>
            <a:off x="4720528"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31" name="Text Placeholder 223">
            <a:extLst>
              <a:ext uri="{FF2B5EF4-FFF2-40B4-BE49-F238E27FC236}">
                <a16:creationId xmlns:a16="http://schemas.microsoft.com/office/drawing/2014/main" id="{37B7816F-570E-4318-25B4-753EDCDC3BA4}"/>
              </a:ext>
            </a:extLst>
          </p:cNvPr>
          <p:cNvSpPr>
            <a:spLocks noGrp="1"/>
          </p:cNvSpPr>
          <p:nvPr>
            <p:ph type="body" sz="quarter" idx="17" hasCustomPrompt="1"/>
          </p:nvPr>
        </p:nvSpPr>
        <p:spPr>
          <a:xfrm>
            <a:off x="4720528"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2" name="Text Placeholder 223">
            <a:extLst>
              <a:ext uri="{FF2B5EF4-FFF2-40B4-BE49-F238E27FC236}">
                <a16:creationId xmlns:a16="http://schemas.microsoft.com/office/drawing/2014/main" id="{86383B8E-3C01-9048-673F-227BD539AD47}"/>
              </a:ext>
            </a:extLst>
          </p:cNvPr>
          <p:cNvSpPr>
            <a:spLocks noGrp="1"/>
          </p:cNvSpPr>
          <p:nvPr>
            <p:ph type="body" sz="quarter" idx="18" hasCustomPrompt="1"/>
          </p:nvPr>
        </p:nvSpPr>
        <p:spPr>
          <a:xfrm>
            <a:off x="4720528"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3" name="Text Placeholder 223">
            <a:extLst>
              <a:ext uri="{FF2B5EF4-FFF2-40B4-BE49-F238E27FC236}">
                <a16:creationId xmlns:a16="http://schemas.microsoft.com/office/drawing/2014/main" id="{9C68E3B6-F7B2-F738-35F5-7734AE5FA4F1}"/>
              </a:ext>
            </a:extLst>
          </p:cNvPr>
          <p:cNvSpPr>
            <a:spLocks noGrp="1"/>
          </p:cNvSpPr>
          <p:nvPr>
            <p:ph type="body" sz="quarter" idx="19" hasCustomPrompt="1"/>
          </p:nvPr>
        </p:nvSpPr>
        <p:spPr>
          <a:xfrm>
            <a:off x="6870700"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34" name="Text Placeholder 223">
            <a:extLst>
              <a:ext uri="{FF2B5EF4-FFF2-40B4-BE49-F238E27FC236}">
                <a16:creationId xmlns:a16="http://schemas.microsoft.com/office/drawing/2014/main" id="{D569DF0A-09DC-AEC0-0DFA-DCB1D40BF2BA}"/>
              </a:ext>
            </a:extLst>
          </p:cNvPr>
          <p:cNvSpPr>
            <a:spLocks noGrp="1"/>
          </p:cNvSpPr>
          <p:nvPr>
            <p:ph type="body" sz="quarter" idx="20" hasCustomPrompt="1"/>
          </p:nvPr>
        </p:nvSpPr>
        <p:spPr>
          <a:xfrm>
            <a:off x="6870700"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5" name="Text Placeholder 223">
            <a:extLst>
              <a:ext uri="{FF2B5EF4-FFF2-40B4-BE49-F238E27FC236}">
                <a16:creationId xmlns:a16="http://schemas.microsoft.com/office/drawing/2014/main" id="{413D35F8-D430-E6E9-466A-5F9CB6CFA1D0}"/>
              </a:ext>
            </a:extLst>
          </p:cNvPr>
          <p:cNvSpPr>
            <a:spLocks noGrp="1"/>
          </p:cNvSpPr>
          <p:nvPr>
            <p:ph type="body" sz="quarter" idx="21" hasCustomPrompt="1"/>
          </p:nvPr>
        </p:nvSpPr>
        <p:spPr>
          <a:xfrm>
            <a:off x="6870700"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40" name="Text Placeholder 223">
            <a:extLst>
              <a:ext uri="{FF2B5EF4-FFF2-40B4-BE49-F238E27FC236}">
                <a16:creationId xmlns:a16="http://schemas.microsoft.com/office/drawing/2014/main" id="{45B66AD5-DA74-37A7-04F2-40008D0503AA}"/>
              </a:ext>
            </a:extLst>
          </p:cNvPr>
          <p:cNvSpPr>
            <a:spLocks noGrp="1"/>
          </p:cNvSpPr>
          <p:nvPr>
            <p:ph type="body" sz="quarter" idx="22" hasCustomPrompt="1"/>
          </p:nvPr>
        </p:nvSpPr>
        <p:spPr>
          <a:xfrm>
            <a:off x="571133" y="1064267"/>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1" name="Text Placeholder 223">
            <a:extLst>
              <a:ext uri="{FF2B5EF4-FFF2-40B4-BE49-F238E27FC236}">
                <a16:creationId xmlns:a16="http://schemas.microsoft.com/office/drawing/2014/main" id="{C45BE4CD-E044-2CD7-21C4-97176718AD80}"/>
              </a:ext>
            </a:extLst>
          </p:cNvPr>
          <p:cNvSpPr>
            <a:spLocks noGrp="1"/>
          </p:cNvSpPr>
          <p:nvPr>
            <p:ph type="body" sz="quarter" idx="23" hasCustomPrompt="1"/>
          </p:nvPr>
        </p:nvSpPr>
        <p:spPr>
          <a:xfrm>
            <a:off x="2746672" y="1064267"/>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2" name="Text Placeholder 223">
            <a:extLst>
              <a:ext uri="{FF2B5EF4-FFF2-40B4-BE49-F238E27FC236}">
                <a16:creationId xmlns:a16="http://schemas.microsoft.com/office/drawing/2014/main" id="{0E2619DA-F8F3-8C00-5E09-9207CA15EF40}"/>
              </a:ext>
            </a:extLst>
          </p:cNvPr>
          <p:cNvSpPr>
            <a:spLocks noGrp="1"/>
          </p:cNvSpPr>
          <p:nvPr>
            <p:ph type="body" sz="quarter" idx="24" hasCustomPrompt="1"/>
          </p:nvPr>
        </p:nvSpPr>
        <p:spPr>
          <a:xfrm>
            <a:off x="4966868" y="1063458"/>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3" name="Text Placeholder 223">
            <a:extLst>
              <a:ext uri="{FF2B5EF4-FFF2-40B4-BE49-F238E27FC236}">
                <a16:creationId xmlns:a16="http://schemas.microsoft.com/office/drawing/2014/main" id="{E28F1050-1210-6538-A106-7CFE740EBA2E}"/>
              </a:ext>
            </a:extLst>
          </p:cNvPr>
          <p:cNvSpPr>
            <a:spLocks noGrp="1"/>
          </p:cNvSpPr>
          <p:nvPr>
            <p:ph type="body" sz="quarter" idx="25" hasCustomPrompt="1"/>
          </p:nvPr>
        </p:nvSpPr>
        <p:spPr>
          <a:xfrm>
            <a:off x="7037839" y="1064267"/>
            <a:ext cx="1719117"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4" name="Text Placeholder 223">
            <a:extLst>
              <a:ext uri="{FF2B5EF4-FFF2-40B4-BE49-F238E27FC236}">
                <a16:creationId xmlns:a16="http://schemas.microsoft.com/office/drawing/2014/main" id="{EF61AF2A-5052-68D6-6BF0-EFC3CB72B8AB}"/>
              </a:ext>
            </a:extLst>
          </p:cNvPr>
          <p:cNvSpPr>
            <a:spLocks noGrp="1"/>
          </p:cNvSpPr>
          <p:nvPr>
            <p:ph type="body" sz="quarter" idx="26" hasCustomPrompt="1"/>
          </p:nvPr>
        </p:nvSpPr>
        <p:spPr>
          <a:xfrm>
            <a:off x="360589" y="554066"/>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5" name="Text Placeholder 223">
            <a:extLst>
              <a:ext uri="{FF2B5EF4-FFF2-40B4-BE49-F238E27FC236}">
                <a16:creationId xmlns:a16="http://schemas.microsoft.com/office/drawing/2014/main" id="{9E2E7F9B-82B3-F75C-F0C9-2FFDBD228A2B}"/>
              </a:ext>
            </a:extLst>
          </p:cNvPr>
          <p:cNvSpPr>
            <a:spLocks noGrp="1"/>
          </p:cNvSpPr>
          <p:nvPr>
            <p:ph type="body" sz="quarter" idx="27" hasCustomPrompt="1"/>
          </p:nvPr>
        </p:nvSpPr>
        <p:spPr>
          <a:xfrm>
            <a:off x="2529288" y="554066"/>
            <a:ext cx="1663441"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6" name="Text Placeholder 223">
            <a:extLst>
              <a:ext uri="{FF2B5EF4-FFF2-40B4-BE49-F238E27FC236}">
                <a16:creationId xmlns:a16="http://schemas.microsoft.com/office/drawing/2014/main" id="{10187429-8ACA-EC6C-B4B3-742FDF148399}"/>
              </a:ext>
            </a:extLst>
          </p:cNvPr>
          <p:cNvSpPr>
            <a:spLocks noGrp="1"/>
          </p:cNvSpPr>
          <p:nvPr>
            <p:ph type="body" sz="quarter" idx="28" hasCustomPrompt="1"/>
          </p:nvPr>
        </p:nvSpPr>
        <p:spPr>
          <a:xfrm>
            <a:off x="4692109" y="554066"/>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grpSp>
        <p:nvGrpSpPr>
          <p:cNvPr id="19" name="Group 18">
            <a:extLst>
              <a:ext uri="{FF2B5EF4-FFF2-40B4-BE49-F238E27FC236}">
                <a16:creationId xmlns:a16="http://schemas.microsoft.com/office/drawing/2014/main" id="{5761B1E8-882B-8966-7B2A-85F5C9EA1F23}"/>
              </a:ext>
            </a:extLst>
          </p:cNvPr>
          <p:cNvGrpSpPr/>
          <p:nvPr/>
        </p:nvGrpSpPr>
        <p:grpSpPr>
          <a:xfrm>
            <a:off x="2991353" y="6384"/>
            <a:ext cx="3161294" cy="260411"/>
            <a:chOff x="3888396" y="8444"/>
            <a:chExt cx="4215058" cy="344450"/>
          </a:xfrm>
        </p:grpSpPr>
        <p:pic>
          <p:nvPicPr>
            <p:cNvPr id="102" name="Graphic 101" descr="Bar graph with downward trend with solid fill">
              <a:extLst>
                <a:ext uri="{FF2B5EF4-FFF2-40B4-BE49-F238E27FC236}">
                  <a16:creationId xmlns:a16="http://schemas.microsoft.com/office/drawing/2014/main" id="{84061D2E-30C6-D3AC-96BF-C5DE07C27F0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88396" y="8444"/>
              <a:ext cx="344450" cy="344450"/>
            </a:xfrm>
            <a:prstGeom prst="rect">
              <a:avLst/>
            </a:prstGeom>
          </p:spPr>
        </p:pic>
        <p:pic>
          <p:nvPicPr>
            <p:cNvPr id="103" name="Graphic 102" descr="Bar graph with downward trend with solid fill">
              <a:extLst>
                <a:ext uri="{FF2B5EF4-FFF2-40B4-BE49-F238E27FC236}">
                  <a16:creationId xmlns:a16="http://schemas.microsoft.com/office/drawing/2014/main" id="{D737FB1E-C94E-8989-84CD-A40B224A5BC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75530" y="8444"/>
              <a:ext cx="344450" cy="344450"/>
            </a:xfrm>
            <a:prstGeom prst="rect">
              <a:avLst/>
            </a:prstGeom>
          </p:spPr>
        </p:pic>
        <p:sp>
          <p:nvSpPr>
            <p:cNvPr id="178" name="TextBox 177">
              <a:extLst>
                <a:ext uri="{FF2B5EF4-FFF2-40B4-BE49-F238E27FC236}">
                  <a16:creationId xmlns:a16="http://schemas.microsoft.com/office/drawing/2014/main" id="{3B6F06C1-4F9E-0799-FDE0-3CF76842252E}"/>
                </a:ext>
              </a:extLst>
            </p:cNvPr>
            <p:cNvSpPr txBox="1"/>
            <p:nvPr userDrawn="1"/>
          </p:nvSpPr>
          <p:spPr>
            <a:xfrm>
              <a:off x="4253213" y="50133"/>
              <a:ext cx="1756778" cy="290060"/>
            </a:xfrm>
            <a:prstGeom prst="rect">
              <a:avLst/>
            </a:prstGeom>
            <a:noFill/>
          </p:spPr>
          <p:txBody>
            <a:bodyPr wrap="square">
              <a:spAutoFit/>
            </a:bodyPr>
            <a:lstStyle/>
            <a:p>
              <a:r>
                <a:rPr lang="en-US" sz="825" dirty="0">
                  <a:solidFill>
                    <a:schemeClr val="tx2"/>
                  </a:solidFill>
                  <a:latin typeface="Franklin Gothic Heavy" panose="020B0903020102020204" pitchFamily="34" charset="0"/>
                </a:rPr>
                <a:t>Decrease TB Incidence</a:t>
              </a:r>
              <a:endParaRPr lang="en-US" sz="825" dirty="0">
                <a:latin typeface="Franklin Gothic Heavy" panose="020B0903020102020204" pitchFamily="34" charset="0"/>
              </a:endParaRPr>
            </a:p>
          </p:txBody>
        </p:sp>
        <p:sp>
          <p:nvSpPr>
            <p:cNvPr id="179" name="TextBox 178">
              <a:extLst>
                <a:ext uri="{FF2B5EF4-FFF2-40B4-BE49-F238E27FC236}">
                  <a16:creationId xmlns:a16="http://schemas.microsoft.com/office/drawing/2014/main" id="{5A10ABF2-0F17-A189-C46C-A84B8776E315}"/>
                </a:ext>
              </a:extLst>
            </p:cNvPr>
            <p:cNvSpPr txBox="1"/>
            <p:nvPr userDrawn="1"/>
          </p:nvSpPr>
          <p:spPr>
            <a:xfrm>
              <a:off x="6391029" y="50133"/>
              <a:ext cx="1712425" cy="290060"/>
            </a:xfrm>
            <a:prstGeom prst="rect">
              <a:avLst/>
            </a:prstGeom>
            <a:noFill/>
          </p:spPr>
          <p:txBody>
            <a:bodyPr wrap="square">
              <a:spAutoFit/>
            </a:bodyPr>
            <a:lstStyle/>
            <a:p>
              <a:r>
                <a:rPr lang="en-US" sz="825" dirty="0">
                  <a:solidFill>
                    <a:schemeClr val="tx2"/>
                  </a:solidFill>
                  <a:latin typeface="Franklin Gothic Heavy" panose="020B0903020102020204" pitchFamily="34" charset="0"/>
                </a:rPr>
                <a:t>Decrease TB Mortality</a:t>
              </a:r>
              <a:endParaRPr lang="en-US" sz="825" dirty="0">
                <a:latin typeface="Franklin Gothic Heavy" panose="020B0903020102020204" pitchFamily="34" charset="0"/>
              </a:endParaRPr>
            </a:p>
          </p:txBody>
        </p:sp>
      </p:grpSp>
      <p:sp>
        <p:nvSpPr>
          <p:cNvPr id="180" name="Text Placeholder 223">
            <a:extLst>
              <a:ext uri="{FF2B5EF4-FFF2-40B4-BE49-F238E27FC236}">
                <a16:creationId xmlns:a16="http://schemas.microsoft.com/office/drawing/2014/main" id="{90C35DBB-47CF-BA83-62D7-C4914C0733CF}"/>
              </a:ext>
            </a:extLst>
          </p:cNvPr>
          <p:cNvSpPr>
            <a:spLocks noGrp="1"/>
          </p:cNvSpPr>
          <p:nvPr>
            <p:ph type="body" sz="quarter" idx="29" hasCustomPrompt="1"/>
          </p:nvPr>
        </p:nvSpPr>
        <p:spPr>
          <a:xfrm>
            <a:off x="6855620" y="554066"/>
            <a:ext cx="1650054"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pic>
        <p:nvPicPr>
          <p:cNvPr id="200" name="Picture 199" descr="Icon&#10;&#10;Description automatically generated">
            <a:extLst>
              <a:ext uri="{FF2B5EF4-FFF2-40B4-BE49-F238E27FC236}">
                <a16:creationId xmlns:a16="http://schemas.microsoft.com/office/drawing/2014/main" id="{22A185B6-F823-1AEA-B963-1F8E5F4689B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02917" y="522851"/>
            <a:ext cx="342900" cy="345652"/>
          </a:xfrm>
          <a:prstGeom prst="rect">
            <a:avLst/>
          </a:prstGeom>
        </p:spPr>
      </p:pic>
      <p:pic>
        <p:nvPicPr>
          <p:cNvPr id="205" name="Picture 204" descr="Icon&#10;&#10;Description automatically generated">
            <a:extLst>
              <a:ext uri="{FF2B5EF4-FFF2-40B4-BE49-F238E27FC236}">
                <a16:creationId xmlns:a16="http://schemas.microsoft.com/office/drawing/2014/main" id="{E93236DA-0746-6FE9-CE17-6525F3EFABA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47192" y="522851"/>
            <a:ext cx="342900" cy="345652"/>
          </a:xfrm>
          <a:prstGeom prst="rect">
            <a:avLst/>
          </a:prstGeom>
        </p:spPr>
      </p:pic>
      <p:pic>
        <p:nvPicPr>
          <p:cNvPr id="206" name="Picture 205" descr="Icon&#10;&#10;Description automatically generated">
            <a:extLst>
              <a:ext uri="{FF2B5EF4-FFF2-40B4-BE49-F238E27FC236}">
                <a16:creationId xmlns:a16="http://schemas.microsoft.com/office/drawing/2014/main" id="{B0F39EF2-EE90-937E-DDB8-154AB61F74C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204367" y="522851"/>
            <a:ext cx="342900" cy="345652"/>
          </a:xfrm>
          <a:prstGeom prst="rect">
            <a:avLst/>
          </a:prstGeom>
        </p:spPr>
      </p:pic>
    </p:spTree>
    <p:custDataLst>
      <p:tags r:id="rId1"/>
    </p:custDataLst>
    <p:extLst>
      <p:ext uri="{BB962C8B-B14F-4D97-AF65-F5344CB8AC3E}">
        <p14:creationId xmlns:p14="http://schemas.microsoft.com/office/powerpoint/2010/main" val="1963449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BDIAH Closing ">
    <p:bg>
      <p:bgPr>
        <a:solidFill>
          <a:srgbClr val="132F69"/>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E7CE78-981A-4270-8F14-87DE07F918D2}"/>
              </a:ext>
            </a:extLst>
          </p:cNvPr>
          <p:cNvSpPr/>
          <p:nvPr userDrawn="1"/>
        </p:nvSpPr>
        <p:spPr>
          <a:xfrm>
            <a:off x="0" y="4783873"/>
            <a:ext cx="9144000" cy="400902"/>
          </a:xfrm>
          <a:prstGeom prst="rect">
            <a:avLst/>
          </a:prstGeom>
          <a:solidFill>
            <a:srgbClr val="132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F91A849-B8C4-825F-D5B2-AE34BF592C21}"/>
              </a:ext>
            </a:extLst>
          </p:cNvPr>
          <p:cNvSpPr txBox="1"/>
          <p:nvPr userDrawn="1"/>
        </p:nvSpPr>
        <p:spPr>
          <a:xfrm>
            <a:off x="4715897" y="1037228"/>
            <a:ext cx="4061631" cy="2246769"/>
          </a:xfrm>
          <a:prstGeom prst="rect">
            <a:avLst/>
          </a:prstGeom>
          <a:noFill/>
        </p:spPr>
        <p:txBody>
          <a:bodyPr wrap="square">
            <a:spAutoFit/>
          </a:bodyPr>
          <a:lstStyle/>
          <a:p>
            <a:pPr marL="0" indent="0">
              <a:buNone/>
            </a:pPr>
            <a:r>
              <a:rPr lang="en-US" sz="1400" dirty="0">
                <a:solidFill>
                  <a:schemeClr val="bg1"/>
                </a:solidFill>
              </a:rPr>
              <a:t>This presentation was produced with the support of the United States Agency for International Development (USAID) under the terms of the TB Data, Impact Assessment and Communications Hub (TB DIAH) Associate Award No. 7200AA18LA00007. </a:t>
            </a:r>
          </a:p>
          <a:p>
            <a:pPr marL="0" indent="0">
              <a:buNone/>
            </a:pPr>
            <a:br>
              <a:rPr lang="en-US" sz="1400" dirty="0">
                <a:solidFill>
                  <a:schemeClr val="bg1"/>
                </a:solidFill>
              </a:rPr>
            </a:br>
            <a:r>
              <a:rPr lang="en-US" sz="1400" dirty="0">
                <a:solidFill>
                  <a:schemeClr val="bg1"/>
                </a:solidFill>
              </a:rPr>
              <a:t>TB DIAH is implemented by the University of North Carolina at Chapel Hill, in partnership with John Snow, Inc. Views expressed are not necessarily those of USAID or the United States government.</a:t>
            </a:r>
          </a:p>
        </p:txBody>
      </p:sp>
      <p:sp>
        <p:nvSpPr>
          <p:cNvPr id="3" name="Rectangle 2">
            <a:extLst>
              <a:ext uri="{FF2B5EF4-FFF2-40B4-BE49-F238E27FC236}">
                <a16:creationId xmlns:a16="http://schemas.microsoft.com/office/drawing/2014/main" id="{18D8D4CA-9A47-2338-5D83-1EFE10051824}"/>
              </a:ext>
            </a:extLst>
          </p:cNvPr>
          <p:cNvSpPr/>
          <p:nvPr userDrawn="1"/>
        </p:nvSpPr>
        <p:spPr>
          <a:xfrm>
            <a:off x="5286375" y="3629025"/>
            <a:ext cx="2736318" cy="11548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E5EE7DB4-F0F2-56C8-3D93-B5F1BFAF500B}"/>
              </a:ext>
            </a:extLst>
          </p:cNvPr>
          <p:cNvGrpSpPr/>
          <p:nvPr userDrawn="1"/>
        </p:nvGrpSpPr>
        <p:grpSpPr>
          <a:xfrm>
            <a:off x="5383283" y="3609831"/>
            <a:ext cx="2509509" cy="1174042"/>
            <a:chOff x="6161126" y="3879080"/>
            <a:chExt cx="2509509" cy="1174042"/>
          </a:xfrm>
        </p:grpSpPr>
        <p:pic>
          <p:nvPicPr>
            <p:cNvPr id="5" name="Picture 4">
              <a:extLst>
                <a:ext uri="{FF2B5EF4-FFF2-40B4-BE49-F238E27FC236}">
                  <a16:creationId xmlns:a16="http://schemas.microsoft.com/office/drawing/2014/main" id="{AB5381C0-374D-9872-2826-AA072C7267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61126" y="3879080"/>
              <a:ext cx="1373149" cy="1174042"/>
            </a:xfrm>
            <a:prstGeom prst="rect">
              <a:avLst/>
            </a:prstGeom>
          </p:spPr>
        </p:pic>
        <p:pic>
          <p:nvPicPr>
            <p:cNvPr id="8" name="Picture 7" descr="Schematic&#10;&#10;Description automatically generated with low confidence">
              <a:extLst>
                <a:ext uri="{FF2B5EF4-FFF2-40B4-BE49-F238E27FC236}">
                  <a16:creationId xmlns:a16="http://schemas.microsoft.com/office/drawing/2014/main" id="{B3608918-3AAC-F6DE-6DE0-37ACCCDE10E3}"/>
                </a:ext>
              </a:extLst>
            </p:cNvPr>
            <p:cNvPicPr>
              <a:picLocks noChangeAspect="1"/>
            </p:cNvPicPr>
            <p:nvPr userDrawn="1"/>
          </p:nvPicPr>
          <p:blipFill>
            <a:blip r:embed="rId4"/>
            <a:stretch>
              <a:fillRect/>
            </a:stretch>
          </p:blipFill>
          <p:spPr>
            <a:xfrm>
              <a:off x="7664175" y="4115962"/>
              <a:ext cx="1006460" cy="777994"/>
            </a:xfrm>
            <a:prstGeom prst="rect">
              <a:avLst/>
            </a:prstGeom>
          </p:spPr>
        </p:pic>
      </p:grpSp>
    </p:spTree>
    <p:custDataLst>
      <p:tags r:id="rId1"/>
    </p:custDataLst>
    <p:extLst>
      <p:ext uri="{BB962C8B-B14F-4D97-AF65-F5344CB8AC3E}">
        <p14:creationId xmlns:p14="http://schemas.microsoft.com/office/powerpoint/2010/main" val="3764674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28650" y="4805519"/>
            <a:ext cx="2057400" cy="276041"/>
          </a:xfrm>
          <a:prstGeom prst="rect">
            <a:avLst/>
          </a:prstGeom>
        </p:spPr>
        <p:txBody>
          <a:bodyPr lIns="68772" tIns="34386" rIns="68772" bIns="34386"/>
          <a:lstStyle/>
          <a:p>
            <a:fld id="{A1BFF6DA-BD4E-4247-8153-EF0494C45524}" type="datetimeFigureOut">
              <a:rPr lang="fr-FR" smtClean="0"/>
              <a:t>16/04/2024</a:t>
            </a:fld>
            <a:endParaRPr lang="fr-FR"/>
          </a:p>
        </p:txBody>
      </p:sp>
      <p:sp>
        <p:nvSpPr>
          <p:cNvPr id="3" name="Espace réservé du pied de page 2"/>
          <p:cNvSpPr>
            <a:spLocks noGrp="1"/>
          </p:cNvSpPr>
          <p:nvPr>
            <p:ph type="ftr" sz="quarter" idx="11"/>
          </p:nvPr>
        </p:nvSpPr>
        <p:spPr>
          <a:xfrm>
            <a:off x="3028950" y="4805519"/>
            <a:ext cx="3086100" cy="276041"/>
          </a:xfrm>
          <a:prstGeom prst="rect">
            <a:avLst/>
          </a:prstGeom>
        </p:spPr>
        <p:txBody>
          <a:bodyPr lIns="68772" tIns="34386" rIns="68772" bIns="34386"/>
          <a:lstStyle/>
          <a:p>
            <a:endParaRPr lang="fr-FR"/>
          </a:p>
        </p:txBody>
      </p:sp>
      <p:sp>
        <p:nvSpPr>
          <p:cNvPr id="4" name="Espace réservé du numéro de diapositive 3"/>
          <p:cNvSpPr>
            <a:spLocks noGrp="1"/>
          </p:cNvSpPr>
          <p:nvPr>
            <p:ph type="sldNum" sz="quarter" idx="12"/>
          </p:nvPr>
        </p:nvSpPr>
        <p:spPr/>
        <p:txBody>
          <a:bodyPr/>
          <a:lstStyle/>
          <a:p>
            <a:fld id="{72B9C733-7ACC-4C00-9101-5DBDB7769060}" type="slidenum">
              <a:rPr lang="fr-FR" smtClean="0"/>
              <a:t>‹#›</a:t>
            </a:fld>
            <a:endParaRPr lang="fr-FR"/>
          </a:p>
        </p:txBody>
      </p:sp>
    </p:spTree>
    <p:extLst>
      <p:ext uri="{BB962C8B-B14F-4D97-AF65-F5344CB8AC3E}">
        <p14:creationId xmlns:p14="http://schemas.microsoft.com/office/powerpoint/2010/main" val="1621993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 Light Gray &amp; USAID Blu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0"/>
            <a:ext cx="9144000" cy="5089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3" name="Content Placeholder 2"/>
          <p:cNvSpPr>
            <a:spLocks noGrp="1"/>
          </p:cNvSpPr>
          <p:nvPr>
            <p:ph idx="1"/>
          </p:nvPr>
        </p:nvSpPr>
        <p:spPr>
          <a:xfrm>
            <a:off x="345507" y="773935"/>
            <a:ext cx="7772400" cy="3789355"/>
          </a:xfrm>
        </p:spPr>
        <p:txBody>
          <a:bodyPr>
            <a:normAutofit/>
          </a:bodyPr>
          <a:lstStyle>
            <a:lvl1pPr marL="230188" indent="-230188">
              <a:buSzPct val="90000"/>
              <a:buFont typeface="Wingdings" panose="05000000000000000000" pitchFamily="2" charset="2"/>
              <a:buChar char="§"/>
              <a:defRPr sz="2000">
                <a:solidFill>
                  <a:srgbClr val="4E4A49"/>
                </a:solidFill>
              </a:defRPr>
            </a:lvl1pPr>
            <a:lvl2pPr marL="684213" indent="-230188">
              <a:buSzPct val="90000"/>
              <a:buFont typeface="Wingdings" panose="05000000000000000000" pitchFamily="2" charset="2"/>
              <a:buChar char="ü"/>
              <a:defRPr sz="2000">
                <a:solidFill>
                  <a:srgbClr val="4E4A49"/>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345507" y="23617"/>
            <a:ext cx="7772400" cy="461665"/>
          </a:xfrm>
          <a:prstGeom prst="rect">
            <a:avLst/>
          </a:prstGeom>
        </p:spPr>
        <p:txBody>
          <a:bodyPr vert="horz" lIns="91440" tIns="45720" rIns="91440" bIns="45720" rtlCol="0" anchor="b" anchorCtr="0">
            <a:spAutoFit/>
          </a:bodyPr>
          <a:lstStyle>
            <a:lvl1pPr>
              <a:defRPr b="1">
                <a:solidFill>
                  <a:schemeClr val="tx2"/>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92196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Cover">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1"/>
            <a:ext cx="9144000" cy="518477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hasCustomPrompt="1"/>
          </p:nvPr>
        </p:nvSpPr>
        <p:spPr>
          <a:xfrm>
            <a:off x="1776219" y="1624747"/>
            <a:ext cx="5591561" cy="1077218"/>
          </a:xfrm>
          <a:prstGeom prst="rect">
            <a:avLst/>
          </a:prstGeom>
        </p:spPr>
        <p:txBody>
          <a:bodyPr vert="horz" wrap="square" lIns="91440" tIns="45720" rIns="91440" bIns="45720" rtlCol="0" anchor="b" anchorCtr="0">
            <a:spAutoFit/>
          </a:bodyPr>
          <a:lstStyle>
            <a:lvl1pPr algn="ctr">
              <a:defRPr sz="3200" b="0">
                <a:solidFill>
                  <a:schemeClr val="tx2"/>
                </a:solidFill>
              </a:defRPr>
            </a:lvl1pPr>
          </a:lstStyle>
          <a:p>
            <a:r>
              <a:rPr lang="en-US" dirty="0"/>
              <a:t>CLICK TO EDIT MASTER TITLE STYLE</a:t>
            </a:r>
          </a:p>
        </p:txBody>
      </p:sp>
      <p:grpSp>
        <p:nvGrpSpPr>
          <p:cNvPr id="6" name="Group 5">
            <a:extLst>
              <a:ext uri="{FF2B5EF4-FFF2-40B4-BE49-F238E27FC236}">
                <a16:creationId xmlns:a16="http://schemas.microsoft.com/office/drawing/2014/main" id="{D18E8ECA-F74C-43B2-5557-5EB539F8BE95}"/>
              </a:ext>
            </a:extLst>
          </p:cNvPr>
          <p:cNvGrpSpPr/>
          <p:nvPr userDrawn="1"/>
        </p:nvGrpSpPr>
        <p:grpSpPr>
          <a:xfrm>
            <a:off x="83820" y="48164"/>
            <a:ext cx="3935730" cy="1353369"/>
            <a:chOff x="83820" y="48164"/>
            <a:chExt cx="3935730" cy="1353369"/>
          </a:xfrm>
          <a:solidFill>
            <a:schemeClr val="accent3"/>
          </a:solidFill>
        </p:grpSpPr>
        <p:cxnSp>
          <p:nvCxnSpPr>
            <p:cNvPr id="7" name="Straight Connector 6">
              <a:extLst>
                <a:ext uri="{FF2B5EF4-FFF2-40B4-BE49-F238E27FC236}">
                  <a16:creationId xmlns:a16="http://schemas.microsoft.com/office/drawing/2014/main" id="{92C61230-82CB-11B2-5C75-9F36BC112BBF}"/>
                </a:ext>
              </a:extLst>
            </p:cNvPr>
            <p:cNvCxnSpPr/>
            <p:nvPr/>
          </p:nvCxnSpPr>
          <p:spPr>
            <a:xfrm>
              <a:off x="83820" y="361950"/>
              <a:ext cx="205740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D41DC62-5986-7228-96CF-371D9446799A}"/>
                </a:ext>
              </a:extLst>
            </p:cNvPr>
            <p:cNvCxnSpPr>
              <a:cxnSpLocks/>
            </p:cNvCxnSpPr>
            <p:nvPr/>
          </p:nvCxnSpPr>
          <p:spPr>
            <a:xfrm>
              <a:off x="83820" y="895350"/>
              <a:ext cx="393573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9E792155-DB76-B78F-0581-031FA37CB6EA}"/>
                </a:ext>
              </a:extLst>
            </p:cNvPr>
            <p:cNvSpPr/>
            <p:nvPr/>
          </p:nvSpPr>
          <p:spPr>
            <a:xfrm>
              <a:off x="3340419" y="716280"/>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B5A1BAA8-F076-7453-85EC-6B7EF2A6318B}"/>
                </a:ext>
              </a:extLst>
            </p:cNvPr>
            <p:cNvCxnSpPr>
              <a:cxnSpLocks/>
            </p:cNvCxnSpPr>
            <p:nvPr/>
          </p:nvCxnSpPr>
          <p:spPr>
            <a:xfrm>
              <a:off x="5372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0412784-493A-7326-9C8A-82FBE6A3FB4D}"/>
                </a:ext>
              </a:extLst>
            </p:cNvPr>
            <p:cNvCxnSpPr>
              <a:cxnSpLocks/>
            </p:cNvCxnSpPr>
            <p:nvPr/>
          </p:nvCxnSpPr>
          <p:spPr>
            <a:xfrm>
              <a:off x="1025843"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ED67908-5771-6BC1-161C-D905BBC2CFC9}"/>
                </a:ext>
              </a:extLst>
            </p:cNvPr>
            <p:cNvCxnSpPr>
              <a:cxnSpLocks/>
            </p:cNvCxnSpPr>
            <p:nvPr/>
          </p:nvCxnSpPr>
          <p:spPr>
            <a:xfrm>
              <a:off x="15278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3AEB99E8-ECD0-A69D-D1C2-5DBD0D53D598}"/>
                </a:ext>
              </a:extLst>
            </p:cNvPr>
            <p:cNvSpPr/>
            <p:nvPr/>
          </p:nvSpPr>
          <p:spPr>
            <a:xfrm>
              <a:off x="1379697" y="110054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30F68259-0486-35B2-7415-3C8B0AEA47EC}"/>
                </a:ext>
              </a:extLst>
            </p:cNvPr>
            <p:cNvSpPr/>
            <p:nvPr/>
          </p:nvSpPr>
          <p:spPr>
            <a:xfrm>
              <a:off x="875349" y="180979"/>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4E23B833-4439-3980-C346-9851D3AE257E}"/>
                </a:ext>
              </a:extLst>
            </p:cNvPr>
            <p:cNvSpPr/>
            <p:nvPr/>
          </p:nvSpPr>
          <p:spPr>
            <a:xfrm>
              <a:off x="1379697" y="47625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Tree>
    <p:custDataLst>
      <p:tags r:id="rId1"/>
    </p:custDataLst>
    <p:extLst>
      <p:ext uri="{BB962C8B-B14F-4D97-AF65-F5344CB8AC3E}">
        <p14:creationId xmlns:p14="http://schemas.microsoft.com/office/powerpoint/2010/main" val="33742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Divider or 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C7BCDE-EC8B-4901-A225-ECEE924B4489}"/>
              </a:ext>
            </a:extLst>
          </p:cNvPr>
          <p:cNvSpPr/>
          <p:nvPr userDrawn="1"/>
        </p:nvSpPr>
        <p:spPr>
          <a:xfrm>
            <a:off x="0" y="1"/>
            <a:ext cx="9263449" cy="51847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 name="Slide Number Placeholder 2">
            <a:extLst>
              <a:ext uri="{FF2B5EF4-FFF2-40B4-BE49-F238E27FC236}">
                <a16:creationId xmlns:a16="http://schemas.microsoft.com/office/drawing/2014/main" id="{1B1C748D-26B4-425D-BC3E-DEBD8DC5C7C8}"/>
              </a:ext>
            </a:extLst>
          </p:cNvPr>
          <p:cNvSpPr>
            <a:spLocks noGrp="1"/>
          </p:cNvSpPr>
          <p:nvPr>
            <p:ph type="sldNum" sz="quarter" idx="10"/>
          </p:nvPr>
        </p:nvSpPr>
        <p:spPr/>
        <p:txBody>
          <a:bodyPr/>
          <a:lstStyle>
            <a:lvl1pPr>
              <a:defRPr>
                <a:solidFill>
                  <a:schemeClr val="bg1"/>
                </a:solidFill>
              </a:defRPr>
            </a:lvl1pPr>
          </a:lstStyle>
          <a:p>
            <a:fld id="{42782948-4DBE-204D-AB9E-B65E067054AE}" type="slidenum">
              <a:rPr lang="en-US" smtClean="0"/>
              <a:pPr/>
              <a:t>‹#›</a:t>
            </a:fld>
            <a:endParaRPr lang="en-US"/>
          </a:p>
        </p:txBody>
      </p:sp>
      <p:sp>
        <p:nvSpPr>
          <p:cNvPr id="2" name="Title 1">
            <a:extLst>
              <a:ext uri="{FF2B5EF4-FFF2-40B4-BE49-F238E27FC236}">
                <a16:creationId xmlns:a16="http://schemas.microsoft.com/office/drawing/2014/main" id="{E90A131D-DBF0-4EE8-8ABE-3B17A094C45D}"/>
              </a:ext>
            </a:extLst>
          </p:cNvPr>
          <p:cNvSpPr>
            <a:spLocks noGrp="1"/>
          </p:cNvSpPr>
          <p:nvPr>
            <p:ph type="title" hasCustomPrompt="1"/>
          </p:nvPr>
        </p:nvSpPr>
        <p:spPr>
          <a:xfrm>
            <a:off x="745524" y="2095876"/>
            <a:ext cx="7772400" cy="646331"/>
          </a:xfrm>
        </p:spPr>
        <p:txBody>
          <a:bodyPr/>
          <a:lstStyle>
            <a:lvl1pPr algn="ctr">
              <a:defRPr sz="3600" b="1">
                <a:solidFill>
                  <a:schemeClr val="bg1"/>
                </a:solidFill>
              </a:defRPr>
            </a:lvl1pPr>
          </a:lstStyle>
          <a:p>
            <a:r>
              <a:rPr lang="en-US" dirty="0"/>
              <a:t>Section Divider</a:t>
            </a:r>
          </a:p>
        </p:txBody>
      </p:sp>
      <p:pic>
        <p:nvPicPr>
          <p:cNvPr id="6" name="Picture 5" descr="Chart&#10;&#10;Description automatically generated with low confidence">
            <a:extLst>
              <a:ext uri="{FF2B5EF4-FFF2-40B4-BE49-F238E27FC236}">
                <a16:creationId xmlns:a16="http://schemas.microsoft.com/office/drawing/2014/main" id="{D6833F3C-21CE-119C-EC2E-6AEED5A7818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605" y="48164"/>
            <a:ext cx="4194730" cy="1437640"/>
          </a:xfrm>
          <a:prstGeom prst="rect">
            <a:avLst/>
          </a:prstGeom>
        </p:spPr>
      </p:pic>
    </p:spTree>
    <p:custDataLst>
      <p:tags r:id="rId1"/>
    </p:custDataLst>
    <p:extLst>
      <p:ext uri="{BB962C8B-B14F-4D97-AF65-F5344CB8AC3E}">
        <p14:creationId xmlns:p14="http://schemas.microsoft.com/office/powerpoint/2010/main" val="215785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Tree>
    <p:custDataLst>
      <p:tags r:id="rId1"/>
    </p:custDataLst>
    <p:extLst>
      <p:ext uri="{BB962C8B-B14F-4D97-AF65-F5344CB8AC3E}">
        <p14:creationId xmlns:p14="http://schemas.microsoft.com/office/powerpoint/2010/main" val="1116097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 name="Rectangle 1">
            <a:extLst>
              <a:ext uri="{FF2B5EF4-FFF2-40B4-BE49-F238E27FC236}">
                <a16:creationId xmlns:a16="http://schemas.microsoft.com/office/drawing/2014/main" id="{B45445E6-EC22-DDEC-5730-2D3B5ED2098C}"/>
              </a:ext>
            </a:extLst>
          </p:cNvPr>
          <p:cNvSpPr/>
          <p:nvPr userDrawn="1"/>
        </p:nvSpPr>
        <p:spPr>
          <a:xfrm>
            <a:off x="0" y="4869180"/>
            <a:ext cx="9144000" cy="3155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24932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4160624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99926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3F0412-DD9E-4CCC-B6E9-C0D0E7EAE8EA}"/>
              </a:ext>
            </a:extLst>
          </p:cNvPr>
          <p:cNvSpPr/>
          <p:nvPr userDrawn="1"/>
        </p:nvSpPr>
        <p:spPr>
          <a:xfrm>
            <a:off x="0" y="4920616"/>
            <a:ext cx="9144000" cy="26639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45507" y="708008"/>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6858000" y="4933030"/>
            <a:ext cx="2133600" cy="215444"/>
          </a:xfrm>
          <a:prstGeom prst="rect">
            <a:avLst/>
          </a:prstGeom>
        </p:spPr>
        <p:txBody>
          <a:bodyPr vert="horz" lIns="91440" tIns="45720" rIns="91440" bIns="45720" rtlCol="0" anchor="ctr">
            <a:spAutoFit/>
          </a:bodyPr>
          <a:lstStyle>
            <a:lvl1pPr algn="r">
              <a:defRPr sz="8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5" name="Title Placeholder 1">
            <a:extLst>
              <a:ext uri="{FF2B5EF4-FFF2-40B4-BE49-F238E27FC236}">
                <a16:creationId xmlns:a16="http://schemas.microsoft.com/office/drawing/2014/main" id="{416F3400-DD22-4B3C-85B3-BD1E581EE38A}"/>
              </a:ext>
            </a:extLst>
          </p:cNvPr>
          <p:cNvSpPr>
            <a:spLocks noGrp="1"/>
          </p:cNvSpPr>
          <p:nvPr>
            <p:ph type="title"/>
          </p:nvPr>
        </p:nvSpPr>
        <p:spPr>
          <a:xfrm>
            <a:off x="345507" y="31535"/>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13" name="TextBox 12">
            <a:extLst>
              <a:ext uri="{FF2B5EF4-FFF2-40B4-BE49-F238E27FC236}">
                <a16:creationId xmlns:a16="http://schemas.microsoft.com/office/drawing/2014/main" id="{6B8991B9-1B37-4685-B908-0126819A7AF4}"/>
              </a:ext>
            </a:extLst>
          </p:cNvPr>
          <p:cNvSpPr txBox="1"/>
          <p:nvPr userDrawn="1"/>
        </p:nvSpPr>
        <p:spPr>
          <a:xfrm>
            <a:off x="583714" y="4952672"/>
            <a:ext cx="4572000" cy="215444"/>
          </a:xfrm>
          <a:prstGeom prst="rect">
            <a:avLst/>
          </a:prstGeom>
          <a:noFill/>
        </p:spPr>
        <p:txBody>
          <a:bodyPr wrap="square">
            <a:spAutoFit/>
          </a:bodyPr>
          <a:lstStyle/>
          <a:p>
            <a:r>
              <a:rPr lang="en-US" sz="800" dirty="0">
                <a:solidFill>
                  <a:schemeClr val="accent3"/>
                </a:solidFill>
              </a:rPr>
              <a:t>Tuberculosis Data, Impact Assessment and Communications Hub (TB DIAH)</a:t>
            </a:r>
          </a:p>
        </p:txBody>
      </p:sp>
      <p:pic>
        <p:nvPicPr>
          <p:cNvPr id="14" name="Picture 13" descr="A picture containing diagram&#10;&#10;Description automatically generated">
            <a:extLst>
              <a:ext uri="{FF2B5EF4-FFF2-40B4-BE49-F238E27FC236}">
                <a16:creationId xmlns:a16="http://schemas.microsoft.com/office/drawing/2014/main" id="{16215E6F-BDBF-417F-AB65-8E5C4FD72582}"/>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392813" y="4999164"/>
            <a:ext cx="176656" cy="147401"/>
          </a:xfrm>
          <a:prstGeom prst="rect">
            <a:avLst/>
          </a:prstGeom>
        </p:spPr>
      </p:pic>
      <p:pic>
        <p:nvPicPr>
          <p:cNvPr id="4" name="Picture 3" descr="Logo&#10;&#10;Description automatically generated">
            <a:extLst>
              <a:ext uri="{FF2B5EF4-FFF2-40B4-BE49-F238E27FC236}">
                <a16:creationId xmlns:a16="http://schemas.microsoft.com/office/drawing/2014/main" id="{F1F1A863-7D47-A335-8D08-DA2EBB14B926}"/>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18459" y="4909132"/>
            <a:ext cx="330028" cy="282174"/>
          </a:xfrm>
          <a:prstGeom prst="rect">
            <a:avLst/>
          </a:prstGeom>
        </p:spPr>
      </p:pic>
    </p:spTree>
    <p:custDataLst>
      <p:tags r:id="rId13"/>
    </p:custDataLst>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778" r:id="rId2"/>
    <p:sldLayoutId id="2147483769" r:id="rId3"/>
    <p:sldLayoutId id="2147483779" r:id="rId4"/>
    <p:sldLayoutId id="2147483755" r:id="rId5"/>
    <p:sldLayoutId id="2147483708" r:id="rId6"/>
    <p:sldLayoutId id="2147483783" r:id="rId7"/>
    <p:sldLayoutId id="2147483781" r:id="rId8"/>
    <p:sldLayoutId id="2147483754" r:id="rId9"/>
    <p:sldLayoutId id="2147483753" r:id="rId10"/>
    <p:sldLayoutId id="2147483797" r:id="rId11"/>
  </p:sldLayoutIdLst>
  <p:hf hdr="0"/>
  <p:txStyles>
    <p:titleStyle>
      <a:lvl1pPr algn="l" defTabSz="457200" rtl="0" eaLnBrk="1" latinLnBrk="0" hangingPunct="1">
        <a:spcBef>
          <a:spcPct val="0"/>
        </a:spcBef>
        <a:buNone/>
        <a:defRPr sz="2400" b="0" i="0" kern="1200">
          <a:solidFill>
            <a:schemeClr val="tx1">
              <a:lumMod val="50000"/>
              <a:lumOff val="50000"/>
            </a:schemeClr>
          </a:solidFill>
          <a:latin typeface="+mj-lt"/>
          <a:ea typeface="+mj-ea"/>
          <a:cs typeface="Gill Sans MT"/>
        </a:defRPr>
      </a:lvl1pPr>
    </p:titleStyle>
    <p:body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3F0412-DD9E-4CCC-B6E9-C0D0E7EAE8EA}"/>
              </a:ext>
            </a:extLst>
          </p:cNvPr>
          <p:cNvSpPr/>
          <p:nvPr userDrawn="1"/>
        </p:nvSpPr>
        <p:spPr>
          <a:xfrm>
            <a:off x="0" y="4920616"/>
            <a:ext cx="9144000" cy="26639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45507" y="708008"/>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6858000" y="4933030"/>
            <a:ext cx="2133600" cy="215444"/>
          </a:xfrm>
          <a:prstGeom prst="rect">
            <a:avLst/>
          </a:prstGeom>
        </p:spPr>
        <p:txBody>
          <a:bodyPr vert="horz" lIns="91440" tIns="45720" rIns="91440" bIns="45720" rtlCol="0" anchor="ctr">
            <a:spAutoFit/>
          </a:bodyPr>
          <a:lstStyle>
            <a:lvl1pPr algn="r">
              <a:defRPr sz="8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5" name="Title Placeholder 1">
            <a:extLst>
              <a:ext uri="{FF2B5EF4-FFF2-40B4-BE49-F238E27FC236}">
                <a16:creationId xmlns:a16="http://schemas.microsoft.com/office/drawing/2014/main" id="{416F3400-DD22-4B3C-85B3-BD1E581EE38A}"/>
              </a:ext>
            </a:extLst>
          </p:cNvPr>
          <p:cNvSpPr>
            <a:spLocks noGrp="1"/>
          </p:cNvSpPr>
          <p:nvPr>
            <p:ph type="title"/>
          </p:nvPr>
        </p:nvSpPr>
        <p:spPr>
          <a:xfrm>
            <a:off x="345507" y="31535"/>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13" name="TextBox 12">
            <a:extLst>
              <a:ext uri="{FF2B5EF4-FFF2-40B4-BE49-F238E27FC236}">
                <a16:creationId xmlns:a16="http://schemas.microsoft.com/office/drawing/2014/main" id="{6B8991B9-1B37-4685-B908-0126819A7AF4}"/>
              </a:ext>
            </a:extLst>
          </p:cNvPr>
          <p:cNvSpPr txBox="1"/>
          <p:nvPr userDrawn="1"/>
        </p:nvSpPr>
        <p:spPr>
          <a:xfrm>
            <a:off x="583714" y="4952672"/>
            <a:ext cx="4572000" cy="215444"/>
          </a:xfrm>
          <a:prstGeom prst="rect">
            <a:avLst/>
          </a:prstGeom>
          <a:noFill/>
        </p:spPr>
        <p:txBody>
          <a:bodyPr wrap="square">
            <a:spAutoFit/>
          </a:bodyPr>
          <a:lstStyle/>
          <a:p>
            <a:r>
              <a:rPr lang="en-US" sz="800" dirty="0">
                <a:solidFill>
                  <a:schemeClr val="accent3"/>
                </a:solidFill>
              </a:rPr>
              <a:t>Tuberculosis Data, Impact Assessment and Communications Hub (TB DIAH)</a:t>
            </a:r>
          </a:p>
        </p:txBody>
      </p:sp>
      <p:pic>
        <p:nvPicPr>
          <p:cNvPr id="14" name="Picture 13" descr="A picture containing diagram&#10;&#10;Description automatically generated">
            <a:extLst>
              <a:ext uri="{FF2B5EF4-FFF2-40B4-BE49-F238E27FC236}">
                <a16:creationId xmlns:a16="http://schemas.microsoft.com/office/drawing/2014/main" id="{16215E6F-BDBF-417F-AB65-8E5C4FD72582}"/>
              </a:ext>
            </a:extLst>
          </p:cNvPr>
          <p:cNvPicPr>
            <a:picLocks noChangeAspect="1"/>
          </p:cNvPicPr>
          <p:nvPr userDrawn="1"/>
        </p:nvPicPr>
        <p:blipFill>
          <a:blip r:embed="rId15"/>
          <a:stretch>
            <a:fillRect/>
          </a:stretch>
        </p:blipFill>
        <p:spPr>
          <a:xfrm>
            <a:off x="392813" y="4999164"/>
            <a:ext cx="176656" cy="147401"/>
          </a:xfrm>
          <a:prstGeom prst="rect">
            <a:avLst/>
          </a:prstGeom>
        </p:spPr>
      </p:pic>
      <p:pic>
        <p:nvPicPr>
          <p:cNvPr id="4" name="Picture 3" descr="Logo&#10;&#10;Description automatically generated">
            <a:extLst>
              <a:ext uri="{FF2B5EF4-FFF2-40B4-BE49-F238E27FC236}">
                <a16:creationId xmlns:a16="http://schemas.microsoft.com/office/drawing/2014/main" id="{F1F1A863-7D47-A335-8D08-DA2EBB14B926}"/>
              </a:ext>
            </a:extLst>
          </p:cNvPr>
          <p:cNvPicPr>
            <a:picLocks noChangeAspect="1"/>
          </p:cNvPicPr>
          <p:nvPr userDrawn="1"/>
        </p:nvPicPr>
        <p:blipFill>
          <a:blip r:embed="rId16"/>
          <a:stretch>
            <a:fillRect/>
          </a:stretch>
        </p:blipFill>
        <p:spPr>
          <a:xfrm>
            <a:off x="18459" y="4909132"/>
            <a:ext cx="330028" cy="282174"/>
          </a:xfrm>
          <a:prstGeom prst="rect">
            <a:avLst/>
          </a:prstGeom>
        </p:spPr>
      </p:pic>
    </p:spTree>
    <p:custDataLst>
      <p:tags r:id="rId14"/>
    </p:custDataLst>
    <p:extLst>
      <p:ext uri="{BB962C8B-B14F-4D97-AF65-F5344CB8AC3E}">
        <p14:creationId xmlns:p14="http://schemas.microsoft.com/office/powerpoint/2010/main" val="289172710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p:txStyles>
    <p:titleStyle>
      <a:lvl1pPr algn="l" defTabSz="457200" rtl="0" eaLnBrk="1" latinLnBrk="0" hangingPunct="1">
        <a:spcBef>
          <a:spcPct val="0"/>
        </a:spcBef>
        <a:buNone/>
        <a:defRPr sz="2400" b="0" i="0" kern="1200">
          <a:solidFill>
            <a:schemeClr val="tx1">
              <a:lumMod val="50000"/>
              <a:lumOff val="50000"/>
            </a:schemeClr>
          </a:solidFill>
          <a:latin typeface="+mj-lt"/>
          <a:ea typeface="+mj-ea"/>
          <a:cs typeface="Gill Sans MT"/>
        </a:defRPr>
      </a:lvl1pPr>
    </p:titleStyle>
    <p:body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ags" Target="../tags/tag25.xml"/><Relationship Id="rId5" Type="http://schemas.openxmlformats.org/officeDocument/2006/relationships/image" Target="../media/image26.gif"/><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3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34.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35.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9.gif"/><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2.xml"/><Relationship Id="rId1" Type="http://schemas.openxmlformats.org/officeDocument/2006/relationships/tags" Target="../tags/tag3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2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4A2434-C325-6D23-5836-723EF74B1B24}"/>
              </a:ext>
            </a:extLst>
          </p:cNvPr>
          <p:cNvPicPr>
            <a:picLocks noChangeAspect="1"/>
          </p:cNvPicPr>
          <p:nvPr/>
        </p:nvPicPr>
        <p:blipFill>
          <a:blip r:embed="rId3"/>
          <a:stretch>
            <a:fillRect/>
          </a:stretch>
        </p:blipFill>
        <p:spPr>
          <a:xfrm>
            <a:off x="577941" y="839788"/>
            <a:ext cx="4929399" cy="1893412"/>
          </a:xfrm>
          <a:prstGeom prst="rect">
            <a:avLst/>
          </a:prstGeom>
        </p:spPr>
      </p:pic>
      <p:sp>
        <p:nvSpPr>
          <p:cNvPr id="5" name="Subtitle 2">
            <a:extLst>
              <a:ext uri="{FF2B5EF4-FFF2-40B4-BE49-F238E27FC236}">
                <a16:creationId xmlns:a16="http://schemas.microsoft.com/office/drawing/2014/main" id="{C32312C1-232E-60FB-F91D-90991F6B3D18}"/>
              </a:ext>
            </a:extLst>
          </p:cNvPr>
          <p:cNvSpPr>
            <a:spLocks noGrp="1"/>
          </p:cNvSpPr>
          <p:nvPr>
            <p:ph type="subTitle" idx="1"/>
          </p:nvPr>
        </p:nvSpPr>
        <p:spPr>
          <a:xfrm>
            <a:off x="625396" y="3120643"/>
            <a:ext cx="7893208" cy="694899"/>
          </a:xfrm>
          <a:effectLst/>
        </p:spPr>
        <p:txBody>
          <a:bodyPr>
            <a:normAutofit/>
          </a:bodyPr>
          <a:lstStyle/>
          <a:p>
            <a:pPr>
              <a:spcAft>
                <a:spcPts val="0"/>
              </a:spcAft>
            </a:pPr>
            <a:r>
              <a:rPr lang="en" dirty="0"/>
              <a:t>Africa Regional Workshop on Strengthening TB Monitoring and Evaluation Systems</a:t>
            </a:r>
          </a:p>
          <a:p>
            <a:r>
              <a:rPr lang="en" sz="1200" dirty="0"/>
              <a:t>16-19 April, 2024 • Dar es Salaam, Tanzania</a:t>
            </a:r>
          </a:p>
        </p:txBody>
      </p:sp>
      <p:sp>
        <p:nvSpPr>
          <p:cNvPr id="6" name="Subtitle 2">
            <a:extLst>
              <a:ext uri="{FF2B5EF4-FFF2-40B4-BE49-F238E27FC236}">
                <a16:creationId xmlns:a16="http://schemas.microsoft.com/office/drawing/2014/main" id="{10AE9AEA-CD9F-08FE-111A-FD0109A0280E}"/>
              </a:ext>
            </a:extLst>
          </p:cNvPr>
          <p:cNvSpPr txBox="1">
            <a:spLocks/>
          </p:cNvSpPr>
          <p:nvPr/>
        </p:nvSpPr>
        <p:spPr>
          <a:xfrm>
            <a:off x="625396" y="3704714"/>
            <a:ext cx="4353928" cy="498271"/>
          </a:xfrm>
          <a:prstGeom prst="rect">
            <a:avLst/>
          </a:prstGeom>
          <a:effectLst/>
        </p:spPr>
        <p:txBody>
          <a:bodyPr vert="horz" lIns="91440" tIns="45720" rIns="91440" bIns="45720" rtlCol="0">
            <a:normAutofit fontScale="92500"/>
          </a:bodyPr>
          <a:lstStyle>
            <a:lvl1pPr marL="0" indent="0" algn="l" defTabSz="457200" rtl="0" eaLnBrk="1" latinLnBrk="0" hangingPunct="1">
              <a:spcBef>
                <a:spcPts val="0"/>
              </a:spcBef>
              <a:spcAft>
                <a:spcPts val="800"/>
              </a:spcAft>
              <a:buClr>
                <a:schemeClr val="tx2"/>
              </a:buClr>
              <a:buSzPct val="90000"/>
              <a:buFont typeface="Wingdings" panose="05000000000000000000" pitchFamily="2" charset="2"/>
              <a:buNone/>
              <a:defRPr sz="1800" b="0" i="0" kern="1200">
                <a:solidFill>
                  <a:schemeClr val="tx2"/>
                </a:solidFill>
                <a:latin typeface="+mn-lt"/>
                <a:ea typeface="+mn-ea"/>
                <a:cs typeface="Gill Sans MT"/>
              </a:defRPr>
            </a:lvl1pPr>
            <a:lvl2pPr marL="457200" indent="0" algn="ctr" defTabSz="457200" rtl="0" eaLnBrk="1" latinLnBrk="0" hangingPunct="1">
              <a:spcBef>
                <a:spcPts val="0"/>
              </a:spcBef>
              <a:spcAft>
                <a:spcPts val="800"/>
              </a:spcAft>
              <a:buClr>
                <a:schemeClr val="tx2"/>
              </a:buClr>
              <a:buFont typeface="Wingdings" panose="05000000000000000000" pitchFamily="2" charset="2"/>
              <a:buNone/>
              <a:defRPr sz="2000" b="0" i="0" kern="1200">
                <a:solidFill>
                  <a:schemeClr val="tx1">
                    <a:tint val="75000"/>
                  </a:schemeClr>
                </a:solidFill>
                <a:latin typeface="+mn-lt"/>
                <a:ea typeface="+mn-ea"/>
                <a:cs typeface="Gill Sans MT"/>
              </a:defRPr>
            </a:lvl2pPr>
            <a:lvl3pPr marL="914400" indent="0" algn="ctr" defTabSz="457200" rtl="0" eaLnBrk="1" latinLnBrk="0" hangingPunct="1">
              <a:spcBef>
                <a:spcPct val="20000"/>
              </a:spcBef>
              <a:buFont typeface="Arial"/>
              <a:buNone/>
              <a:defRPr sz="1800" b="0" i="0" kern="1200">
                <a:solidFill>
                  <a:schemeClr val="tx1">
                    <a:tint val="75000"/>
                  </a:schemeClr>
                </a:solidFill>
                <a:latin typeface="Gill Sans MT"/>
                <a:ea typeface="+mn-ea"/>
                <a:cs typeface="Gill Sans MT"/>
              </a:defRPr>
            </a:lvl3pPr>
            <a:lvl4pPr marL="1371600" indent="0" algn="ctr" defTabSz="457200" rtl="0" eaLnBrk="1" latinLnBrk="0" hangingPunct="1">
              <a:spcBef>
                <a:spcPct val="20000"/>
              </a:spcBef>
              <a:buFont typeface="Arial"/>
              <a:buNone/>
              <a:defRPr sz="1600" b="0" i="0" kern="1200">
                <a:solidFill>
                  <a:schemeClr val="tx1">
                    <a:tint val="75000"/>
                  </a:schemeClr>
                </a:solidFill>
                <a:latin typeface="Gill Sans MT"/>
                <a:ea typeface="+mn-ea"/>
                <a:cs typeface="Gill Sans MT"/>
              </a:defRPr>
            </a:lvl4pPr>
            <a:lvl5pPr marL="1828800" indent="0" algn="ctr" defTabSz="457200" rtl="0" eaLnBrk="1" latinLnBrk="0" hangingPunct="1">
              <a:spcBef>
                <a:spcPct val="20000"/>
              </a:spcBef>
              <a:buFont typeface="Arial"/>
              <a:buNone/>
              <a:defRPr sz="1400" b="0" i="0" kern="1200">
                <a:solidFill>
                  <a:schemeClr val="tx1">
                    <a:tint val="75000"/>
                  </a:schemeClr>
                </a:solidFill>
                <a:latin typeface="Gill Sans MT"/>
                <a:ea typeface="+mn-ea"/>
                <a:cs typeface="Gill Sans M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 dirty="0"/>
              <a:t>NTP UPDATES: Democratic Republic of Congo</a:t>
            </a:r>
            <a:endParaRPr lang="en-US" sz="1200" dirty="0"/>
          </a:p>
        </p:txBody>
      </p:sp>
      <p:pic>
        <p:nvPicPr>
          <p:cNvPr id="2" name="Picture 1">
            <a:extLst>
              <a:ext uri="{FF2B5EF4-FFF2-40B4-BE49-F238E27FC236}">
                <a16:creationId xmlns:a16="http://schemas.microsoft.com/office/drawing/2014/main" id="{0CFD9E5D-C3AC-65CD-8C85-9B0EE312B2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5021" y="4254147"/>
            <a:ext cx="970225" cy="69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 2" descr="drapeau-anim012">
            <a:extLst>
              <a:ext uri="{FF2B5EF4-FFF2-40B4-BE49-F238E27FC236}">
                <a16:creationId xmlns:a16="http://schemas.microsoft.com/office/drawing/2014/main" id="{3B53D65A-6377-2004-5F55-B48E11756AD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67212" y="4285547"/>
            <a:ext cx="786592" cy="61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02076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p:txBody>
          <a:bodyPr>
            <a:normAutofit/>
          </a:bodyPr>
          <a:lstStyle/>
          <a:p>
            <a:pPr>
              <a:buFont typeface="Arial" panose="020B0604020202020204" pitchFamily="34" charset="0"/>
              <a:buChar char="•"/>
            </a:pPr>
            <a:r>
              <a:rPr lang="en" sz="1800" dirty="0">
                <a:solidFill>
                  <a:prstClr val="black">
                    <a:lumMod val="75000"/>
                    <a:lumOff val="25000"/>
                  </a:prstClr>
                </a:solidFill>
                <a:cs typeface="Arial" panose="020B0604020202020204" pitchFamily="34" charset="0"/>
              </a:rPr>
              <a:t>Advocacy with partners for the mobilization of additional resources</a:t>
            </a:r>
          </a:p>
          <a:p>
            <a:pPr>
              <a:buFont typeface="Arial" panose="020B0604020202020204" pitchFamily="34" charset="0"/>
              <a:buChar char="•"/>
            </a:pPr>
            <a:r>
              <a:rPr lang="en" sz="1800" dirty="0"/>
              <a:t>Improve training coverage: M&amp;E / DHIS2 throughout the country (17/26 provinces)</a:t>
            </a:r>
            <a:endParaRPr lang="fr-FR" sz="1800" dirty="0">
              <a:solidFill>
                <a:prstClr val="black">
                  <a:lumMod val="75000"/>
                  <a:lumOff val="25000"/>
                </a:prstClr>
              </a:solidFill>
              <a:cs typeface="Arial" panose="020B0604020202020204" pitchFamily="34" charset="0"/>
            </a:endParaRPr>
          </a:p>
          <a:p>
            <a:pPr>
              <a:buFont typeface="Arial" panose="020B0604020202020204" pitchFamily="34" charset="0"/>
              <a:buChar char="•"/>
            </a:pPr>
            <a:r>
              <a:rPr lang="en" sz="1800" dirty="0">
                <a:solidFill>
                  <a:prstClr val="black">
                    <a:lumMod val="75000"/>
                    <a:lumOff val="25000"/>
                  </a:prstClr>
                </a:solidFill>
                <a:cs typeface="Arial" panose="020B0604020202020204" pitchFamily="34" charset="0"/>
              </a:rPr>
              <a:t>Capacity building for managers and service providers</a:t>
            </a:r>
          </a:p>
          <a:p>
            <a:pPr>
              <a:buFont typeface="Arial" panose="020B0604020202020204" pitchFamily="34" charset="0"/>
              <a:buChar char="•"/>
            </a:pPr>
            <a:r>
              <a:rPr lang="en" sz="1800" dirty="0">
                <a:solidFill>
                  <a:prstClr val="black">
                    <a:lumMod val="75000"/>
                    <a:lumOff val="25000"/>
                  </a:prstClr>
                </a:solidFill>
                <a:cs typeface="Arial" panose="020B0604020202020204" pitchFamily="34" charset="0"/>
              </a:rPr>
              <a:t>Development of DHIS2 dashboards</a:t>
            </a:r>
          </a:p>
          <a:p>
            <a:pPr>
              <a:buFont typeface="Arial" panose="020B0604020202020204" pitchFamily="34" charset="0"/>
              <a:buChar char="•"/>
            </a:pPr>
            <a:r>
              <a:rPr lang="en" sz="1800" dirty="0">
                <a:solidFill>
                  <a:prstClr val="black">
                    <a:lumMod val="75000"/>
                    <a:lumOff val="25000"/>
                  </a:prstClr>
                </a:solidFill>
                <a:cs typeface="Arial" panose="020B0604020202020204" pitchFamily="34" charset="0"/>
              </a:rPr>
              <a:t>Organization of data quality audit missions (e.g. RDQA)</a:t>
            </a:r>
          </a:p>
          <a:p>
            <a:pPr>
              <a:buFont typeface="Arial" panose="020B0604020202020204" pitchFamily="34" charset="0"/>
              <a:buChar char="•"/>
            </a:pPr>
            <a:r>
              <a:rPr lang="en" sz="1800" dirty="0">
                <a:solidFill>
                  <a:prstClr val="black">
                    <a:lumMod val="75000"/>
                    <a:lumOff val="25000"/>
                  </a:prstClr>
                </a:solidFill>
                <a:cs typeface="Arial" panose="020B0604020202020204" pitchFamily="34" charset="0"/>
              </a:rPr>
              <a:t>Supervision, coaching and support for actors at all levels of the health pyramid</a:t>
            </a:r>
          </a:p>
          <a:p>
            <a:pPr>
              <a:buFont typeface="Arial" panose="020B0604020202020204" pitchFamily="34" charset="0"/>
              <a:buChar char="•"/>
            </a:pPr>
            <a:r>
              <a:rPr lang="en" sz="1800" dirty="0">
                <a:solidFill>
                  <a:prstClr val="black">
                    <a:lumMod val="75000"/>
                    <a:lumOff val="25000"/>
                  </a:prstClr>
                </a:solidFill>
                <a:cs typeface="Arial" panose="020B0604020202020204" pitchFamily="34" charset="0"/>
              </a:rPr>
              <a:t>Development of SOPs for data validation and certification</a:t>
            </a:r>
          </a:p>
          <a:p>
            <a:pPr>
              <a:buFont typeface="Arial" panose="020B0604020202020204" pitchFamily="34" charset="0"/>
              <a:buChar char="•"/>
            </a:pPr>
            <a:r>
              <a:rPr lang="en" sz="1800" dirty="0">
                <a:solidFill>
                  <a:prstClr val="black">
                    <a:lumMod val="75000"/>
                    <a:lumOff val="25000"/>
                  </a:prstClr>
                </a:solidFill>
                <a:cs typeface="Arial" panose="020B0604020202020204" pitchFamily="34" charset="0"/>
              </a:rPr>
              <a:t>Quality approach</a:t>
            </a:r>
            <a:endParaRPr lang="fr-CD" sz="1800" dirty="0">
              <a:solidFill>
                <a:prstClr val="black">
                  <a:lumMod val="75000"/>
                  <a:lumOff val="25000"/>
                </a:prstClr>
              </a:solidFill>
              <a:cs typeface="Arial" panose="020B0604020202020204" pitchFamily="34" charset="0"/>
            </a:endParaRP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10</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a:xfrm>
            <a:off x="390702" y="104493"/>
            <a:ext cx="8353695" cy="369332"/>
          </a:xfrm>
        </p:spPr>
        <p:txBody>
          <a:bodyPr/>
          <a:lstStyle/>
          <a:p>
            <a:r>
              <a:rPr lang="en" sz="1800" dirty="0">
                <a:solidFill>
                  <a:srgbClr val="327CC9"/>
                </a:solidFill>
              </a:rPr>
              <a:t>Strategies to improve the use of data for effective TB control </a:t>
            </a:r>
          </a:p>
        </p:txBody>
      </p:sp>
    </p:spTree>
    <p:custDataLst>
      <p:tags r:id="rId1"/>
    </p:custDataLst>
    <p:extLst>
      <p:ext uri="{BB962C8B-B14F-4D97-AF65-F5344CB8AC3E}">
        <p14:creationId xmlns:p14="http://schemas.microsoft.com/office/powerpoint/2010/main" val="268749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FEFB3-7B81-4CA5-80DE-360FE53D77D6}"/>
              </a:ext>
            </a:extLst>
          </p:cNvPr>
          <p:cNvSpPr>
            <a:spLocks noGrp="1"/>
          </p:cNvSpPr>
          <p:nvPr>
            <p:ph type="sldNum" sz="quarter" idx="10"/>
          </p:nvPr>
        </p:nvSpPr>
        <p:spPr>
          <a:xfrm>
            <a:off x="6858000" y="4933030"/>
            <a:ext cx="2133600" cy="2154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0" i="0" u="none" strike="noStrike" kern="1200" cap="none" spc="0" normalizeH="0" baseline="0" noProof="0" smtClean="0">
                <a:ln>
                  <a:noFill/>
                </a:ln>
                <a:solidFill>
                  <a:prstClr val="white"/>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a:ln>
                <a:noFill/>
              </a:ln>
              <a:solidFill>
                <a:prstClr val="white"/>
              </a:solidFill>
              <a:effectLst/>
              <a:uLnTx/>
              <a:uFillTx/>
              <a:latin typeface="Gill Sans MT"/>
              <a:ea typeface="+mn-ea"/>
            </a:endParaRPr>
          </a:p>
        </p:txBody>
      </p:sp>
      <p:sp>
        <p:nvSpPr>
          <p:cNvPr id="6" name="Title 5">
            <a:extLst>
              <a:ext uri="{FF2B5EF4-FFF2-40B4-BE49-F238E27FC236}">
                <a16:creationId xmlns:a16="http://schemas.microsoft.com/office/drawing/2014/main" id="{AF93540B-FDBF-400C-9C2C-52D856E0E02C}"/>
              </a:ext>
            </a:extLst>
          </p:cNvPr>
          <p:cNvSpPr>
            <a:spLocks noGrp="1"/>
          </p:cNvSpPr>
          <p:nvPr>
            <p:ph type="title"/>
          </p:nvPr>
        </p:nvSpPr>
        <p:spPr>
          <a:xfrm>
            <a:off x="685800" y="1448858"/>
            <a:ext cx="7772400" cy="1754326"/>
          </a:xfrm>
        </p:spPr>
        <p:txBody>
          <a:bodyPr/>
          <a:lstStyle/>
          <a:p>
            <a:r>
              <a:rPr lang="en" dirty="0"/>
              <a:t>TB M&amp;E Beyond Numbers: </a:t>
            </a:r>
            <a:r>
              <a:rPr lang="en" b="0" dirty="0"/>
              <a:t>Understanding trends in </a:t>
            </a:r>
            <a:br>
              <a:rPr lang="en-US" b="0" dirty="0"/>
            </a:br>
            <a:r>
              <a:rPr lang="en" b="0" dirty="0"/>
              <a:t>PBMEF core indicators</a:t>
            </a:r>
          </a:p>
        </p:txBody>
      </p:sp>
    </p:spTree>
    <p:custDataLst>
      <p:tags r:id="rId1"/>
    </p:custDataLst>
    <p:extLst>
      <p:ext uri="{BB962C8B-B14F-4D97-AF65-F5344CB8AC3E}">
        <p14:creationId xmlns:p14="http://schemas.microsoft.com/office/powerpoint/2010/main" val="55345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p:txBody>
          <a:bodyPr/>
          <a:lstStyle/>
          <a:p>
            <a:pPr marL="0" indent="0">
              <a:buNone/>
            </a:pPr>
            <a:br>
              <a:rPr lang="fr-FR" dirty="0"/>
            </a:br>
            <a:endParaRPr lang="en-US" dirty="0"/>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12</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a:xfrm>
            <a:off x="345507" y="115950"/>
            <a:ext cx="7772400" cy="369332"/>
          </a:xfrm>
        </p:spPr>
        <p:txBody>
          <a:bodyPr/>
          <a:lstStyle/>
          <a:p>
            <a:r>
              <a:rPr lang="en" sz="1800" dirty="0">
                <a:solidFill>
                  <a:srgbClr val="FF0000"/>
                </a:solidFill>
              </a:rPr>
              <a:t>REACH </a:t>
            </a:r>
            <a:r>
              <a:rPr lang="en" sz="1800" dirty="0"/>
              <a:t>– TB Notification all forms from 2018-2023</a:t>
            </a:r>
            <a:endParaRPr lang="en-US" sz="1800" dirty="0">
              <a:solidFill>
                <a:schemeClr val="tx2"/>
              </a:solidFill>
            </a:endParaRPr>
          </a:p>
        </p:txBody>
      </p:sp>
      <p:graphicFrame>
        <p:nvGraphicFramePr>
          <p:cNvPr id="7" name="Graphique 6">
            <a:extLst>
              <a:ext uri="{FF2B5EF4-FFF2-40B4-BE49-F238E27FC236}">
                <a16:creationId xmlns:a16="http://schemas.microsoft.com/office/drawing/2014/main" id="{7FA855E8-1442-4E27-A693-2D257C6DA838}"/>
              </a:ext>
            </a:extLst>
          </p:cNvPr>
          <p:cNvGraphicFramePr/>
          <p:nvPr>
            <p:extLst>
              <p:ext uri="{D42A27DB-BD31-4B8C-83A1-F6EECF244321}">
                <p14:modId xmlns:p14="http://schemas.microsoft.com/office/powerpoint/2010/main" val="4293053074"/>
              </p:ext>
            </p:extLst>
          </p:nvPr>
        </p:nvGraphicFramePr>
        <p:xfrm>
          <a:off x="405636" y="773936"/>
          <a:ext cx="7948060" cy="3694936"/>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73271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p:txBody>
          <a:bodyPr/>
          <a:lstStyle/>
          <a:p>
            <a:pPr marL="0" indent="0">
              <a:buNone/>
            </a:pPr>
            <a:r>
              <a:rPr lang="en" sz="2000" dirty="0">
                <a:solidFill>
                  <a:schemeClr val="bg1"/>
                </a:solidFill>
                <a:latin typeface="Arial Narrow" panose="020B0606020202030204" pitchFamily="34" charset="0"/>
              </a:rPr>
              <a:t>IN DANCE</a:t>
            </a:r>
            <a:endParaRPr lang="en-US" dirty="0"/>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13</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a:xfrm>
            <a:off x="345507" y="146728"/>
            <a:ext cx="7772400" cy="338554"/>
          </a:xfrm>
        </p:spPr>
        <p:txBody>
          <a:bodyPr/>
          <a:lstStyle/>
          <a:p>
            <a:r>
              <a:rPr lang="en" sz="1600" dirty="0">
                <a:solidFill>
                  <a:srgbClr val="FF0000"/>
                </a:solidFill>
              </a:rPr>
              <a:t>REACH </a:t>
            </a:r>
            <a:r>
              <a:rPr lang="en" sz="1600" dirty="0"/>
              <a:t>: Pediatric TB Notification vs TB All Forms from 2017-2023</a:t>
            </a:r>
            <a:endParaRPr lang="en-US" sz="1600" dirty="0">
              <a:solidFill>
                <a:schemeClr val="tx2"/>
              </a:solidFill>
            </a:endParaRPr>
          </a:p>
        </p:txBody>
      </p:sp>
      <p:graphicFrame>
        <p:nvGraphicFramePr>
          <p:cNvPr id="6" name="Graphique 5">
            <a:extLst>
              <a:ext uri="{FF2B5EF4-FFF2-40B4-BE49-F238E27FC236}">
                <a16:creationId xmlns:a16="http://schemas.microsoft.com/office/drawing/2014/main" id="{C8FF4A9E-F77D-4A5F-90E1-8A319FC51D3C}"/>
              </a:ext>
            </a:extLst>
          </p:cNvPr>
          <p:cNvGraphicFramePr/>
          <p:nvPr>
            <p:extLst>
              <p:ext uri="{D42A27DB-BD31-4B8C-83A1-F6EECF244321}">
                <p14:modId xmlns:p14="http://schemas.microsoft.com/office/powerpoint/2010/main" val="4125986792"/>
              </p:ext>
            </p:extLst>
          </p:nvPr>
        </p:nvGraphicFramePr>
        <p:xfrm>
          <a:off x="529390" y="773935"/>
          <a:ext cx="8195224" cy="3789355"/>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30552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16458CE-00F1-4D14-A576-268AAACFE764}"/>
              </a:ext>
            </a:extLst>
          </p:cNvPr>
          <p:cNvSpPr>
            <a:spLocks noGrp="1"/>
          </p:cNvSpPr>
          <p:nvPr>
            <p:ph type="sldNum" sz="quarter" idx="4"/>
          </p:nvPr>
        </p:nvSpPr>
        <p:spPr/>
        <p:txBody>
          <a:bodyPr/>
          <a:lstStyle/>
          <a:p>
            <a:fld id="{C19775C0-3317-4FFC-9DE1-8FFD2B606405}" type="slidenum">
              <a:rPr lang="fr-FR" smtClean="0"/>
              <a:t>14</a:t>
            </a:fld>
            <a:endParaRPr lang="fr-FR"/>
          </a:p>
        </p:txBody>
      </p:sp>
      <p:sp>
        <p:nvSpPr>
          <p:cNvPr id="6" name="Title 5">
            <a:extLst>
              <a:ext uri="{FF2B5EF4-FFF2-40B4-BE49-F238E27FC236}">
                <a16:creationId xmlns:a16="http://schemas.microsoft.com/office/drawing/2014/main" id="{6251CBF0-2399-FDC0-C2DA-AEC81608B101}"/>
              </a:ext>
            </a:extLst>
          </p:cNvPr>
          <p:cNvSpPr>
            <a:spLocks noGrp="1"/>
          </p:cNvSpPr>
          <p:nvPr>
            <p:ph type="title"/>
          </p:nvPr>
        </p:nvSpPr>
        <p:spPr>
          <a:xfrm>
            <a:off x="403411" y="139559"/>
            <a:ext cx="8376258" cy="400110"/>
          </a:xfrm>
        </p:spPr>
        <p:txBody>
          <a:bodyPr/>
          <a:lstStyle/>
          <a:p>
            <a:r>
              <a:rPr lang="en" sz="2000" dirty="0">
                <a:solidFill>
                  <a:srgbClr val="FF0000"/>
                </a:solidFill>
              </a:rPr>
              <a:t>CURE </a:t>
            </a:r>
            <a:r>
              <a:rPr lang="en" sz="2000" dirty="0"/>
              <a:t>– MDR-TB Notification </a:t>
            </a:r>
            <a:r>
              <a:rPr lang="en" sz="2000"/>
              <a:t>and Treatment </a:t>
            </a:r>
            <a:r>
              <a:rPr lang="en" sz="2000" dirty="0"/>
              <a:t>from 2018 - 2023</a:t>
            </a:r>
          </a:p>
        </p:txBody>
      </p:sp>
      <p:graphicFrame>
        <p:nvGraphicFramePr>
          <p:cNvPr id="18" name="Graphique 17">
            <a:extLst>
              <a:ext uri="{FF2B5EF4-FFF2-40B4-BE49-F238E27FC236}">
                <a16:creationId xmlns:a16="http://schemas.microsoft.com/office/drawing/2014/main" id="{F13DBB88-4584-41E0-B81D-F0A6C4E4B44C}"/>
              </a:ext>
            </a:extLst>
          </p:cNvPr>
          <p:cNvGraphicFramePr>
            <a:graphicFrameLocks/>
          </p:cNvGraphicFramePr>
          <p:nvPr>
            <p:extLst>
              <p:ext uri="{D42A27DB-BD31-4B8C-83A1-F6EECF244321}">
                <p14:modId xmlns:p14="http://schemas.microsoft.com/office/powerpoint/2010/main" val="2811029250"/>
              </p:ext>
            </p:extLst>
          </p:nvPr>
        </p:nvGraphicFramePr>
        <p:xfrm>
          <a:off x="179425" y="1148154"/>
          <a:ext cx="8600244" cy="3639746"/>
        </p:xfrm>
        <a:graphic>
          <a:graphicData uri="http://schemas.openxmlformats.org/drawingml/2006/chart">
            <c:chart xmlns:c="http://schemas.openxmlformats.org/drawingml/2006/chart" xmlns:r="http://schemas.openxmlformats.org/officeDocument/2006/relationships" r:id="rId2"/>
          </a:graphicData>
        </a:graphic>
      </p:graphicFrame>
      <p:sp>
        <p:nvSpPr>
          <p:cNvPr id="5" name="Flèche vers le bas 4"/>
          <p:cNvSpPr/>
          <p:nvPr/>
        </p:nvSpPr>
        <p:spPr>
          <a:xfrm>
            <a:off x="7895325" y="1081835"/>
            <a:ext cx="243507" cy="55244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FF0000"/>
              </a:solidFill>
            </a:endParaRPr>
          </a:p>
        </p:txBody>
      </p:sp>
      <p:sp>
        <p:nvSpPr>
          <p:cNvPr id="3" name="Bouton d'action : Aide 2">
            <a:hlinkClick r:id="" action="ppaction://noaction" highlightClick="1"/>
          </p:cNvPr>
          <p:cNvSpPr/>
          <p:nvPr/>
        </p:nvSpPr>
        <p:spPr>
          <a:xfrm>
            <a:off x="8175811" y="1148154"/>
            <a:ext cx="339539" cy="342901"/>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FF0000"/>
              </a:solidFill>
            </a:endParaRPr>
          </a:p>
        </p:txBody>
      </p:sp>
    </p:spTree>
    <p:extLst>
      <p:ext uri="{BB962C8B-B14F-4D97-AF65-F5344CB8AC3E}">
        <p14:creationId xmlns:p14="http://schemas.microsoft.com/office/powerpoint/2010/main" val="969419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6276" y="639202"/>
            <a:ext cx="6517252" cy="2358274"/>
          </a:xfrm>
          <a:prstGeom prst="rect">
            <a:avLst/>
          </a:prstGeom>
        </p:spPr>
        <p:txBody>
          <a:bodyPr wrap="square">
            <a:spAutoFit/>
          </a:bodyPr>
          <a:lstStyle/>
          <a:p>
            <a:pPr algn="ctr">
              <a:lnSpc>
                <a:spcPct val="107000"/>
              </a:lnSpc>
              <a:spcAft>
                <a:spcPts val="600"/>
              </a:spcAft>
            </a:pPr>
            <a:endParaRPr lang="fr-FR" sz="2400" b="1" dirty="0">
              <a:solidFill>
                <a:srgbClr val="0000FF"/>
              </a:solidFill>
              <a:latin typeface="Stencil" panose="040409050D0802020404" pitchFamily="82" charset="0"/>
              <a:ea typeface="Times New Roman" panose="02020603050405020304" pitchFamily="18" charset="0"/>
              <a:cs typeface="Times New Roman" panose="02020603050405020304" pitchFamily="18" charset="0"/>
            </a:endParaRPr>
          </a:p>
          <a:p>
            <a:pPr algn="ctr">
              <a:lnSpc>
                <a:spcPct val="107000"/>
              </a:lnSpc>
              <a:spcAft>
                <a:spcPts val="600"/>
              </a:spcAft>
            </a:pPr>
            <a:endParaRPr lang="fr-FR" sz="2400" b="1" dirty="0">
              <a:solidFill>
                <a:srgbClr val="0000FF"/>
              </a:solidFill>
              <a:latin typeface="Stencil" panose="040409050D0802020404" pitchFamily="82" charset="0"/>
              <a:ea typeface="Times New Roman" panose="02020603050405020304" pitchFamily="18" charset="0"/>
              <a:cs typeface="Times New Roman" panose="02020603050405020304" pitchFamily="18" charset="0"/>
            </a:endParaRPr>
          </a:p>
          <a:p>
            <a:pPr algn="ctr">
              <a:lnSpc>
                <a:spcPct val="107000"/>
              </a:lnSpc>
              <a:spcAft>
                <a:spcPts val="600"/>
              </a:spcAft>
            </a:pPr>
            <a:endParaRPr lang="fr-FR" sz="2400" b="1" dirty="0">
              <a:solidFill>
                <a:srgbClr val="0000FF"/>
              </a:solidFill>
              <a:latin typeface="Stencil" panose="040409050D0802020404" pitchFamily="82" charset="0"/>
              <a:ea typeface="Times New Roman" panose="02020603050405020304" pitchFamily="18" charset="0"/>
              <a:cs typeface="Times New Roman" panose="02020603050405020304" pitchFamily="18" charset="0"/>
            </a:endParaRPr>
          </a:p>
          <a:p>
            <a:pPr algn="ctr">
              <a:lnSpc>
                <a:spcPct val="107000"/>
              </a:lnSpc>
              <a:spcAft>
                <a:spcPts val="600"/>
              </a:spcAft>
            </a:pPr>
            <a:endParaRPr lang="fr-FR" sz="2400" b="1" dirty="0">
              <a:solidFill>
                <a:srgbClr val="0000FF"/>
              </a:solidFill>
              <a:latin typeface="Stencil" panose="040409050D0802020404" pitchFamily="82" charset="0"/>
              <a:ea typeface="Times New Roman" panose="02020603050405020304" pitchFamily="18" charset="0"/>
              <a:cs typeface="Times New Roman" panose="02020603050405020304" pitchFamily="18" charset="0"/>
            </a:endParaRPr>
          </a:p>
          <a:p>
            <a:pPr algn="ctr">
              <a:lnSpc>
                <a:spcPct val="107000"/>
              </a:lnSpc>
              <a:spcAft>
                <a:spcPts val="600"/>
              </a:spcAft>
            </a:pPr>
            <a:endParaRPr lang="fr-FR" sz="2400" b="1" dirty="0">
              <a:solidFill>
                <a:srgbClr val="0000FF"/>
              </a:solidFill>
              <a:latin typeface="Arial Black" panose="020B0A04020102020204" pitchFamily="34" charset="0"/>
              <a:ea typeface="Times New Roman" panose="02020603050405020304" pitchFamily="18" charset="0"/>
              <a:cs typeface="Arial" panose="020B0604020202020204" pitchFamily="34" charset="0"/>
            </a:endParaRPr>
          </a:p>
        </p:txBody>
      </p:sp>
      <p:pic>
        <p:nvPicPr>
          <p:cNvPr id="4" name="Picture 3" descr="MMAG00373_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619213" y="1311667"/>
            <a:ext cx="2805631" cy="2413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rapeau-anim012">
            <a:extLst>
              <a:ext uri="{FF2B5EF4-FFF2-40B4-BE49-F238E27FC236}">
                <a16:creationId xmlns:a16="http://schemas.microsoft.com/office/drawing/2014/main" id="{77509DF1-CA8A-4742-A8E3-7C00720F307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86752" y="687586"/>
            <a:ext cx="3770243" cy="338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877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27180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FEFB3-7B81-4CA5-80DE-360FE53D77D6}"/>
              </a:ext>
            </a:extLst>
          </p:cNvPr>
          <p:cNvSpPr>
            <a:spLocks noGrp="1"/>
          </p:cNvSpPr>
          <p:nvPr>
            <p:ph type="sldNum" sz="quarter" idx="10"/>
          </p:nvPr>
        </p:nvSpPr>
        <p:spPr>
          <a:xfrm>
            <a:off x="6858000" y="4933030"/>
            <a:ext cx="2133600" cy="2154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0" i="0" u="none" strike="noStrike" kern="1200" cap="none" spc="0" normalizeH="0" baseline="0" noProof="0" smtClean="0">
                <a:ln>
                  <a:noFill/>
                </a:ln>
                <a:solidFill>
                  <a:prstClr val="white"/>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prstClr val="white"/>
              </a:solidFill>
              <a:effectLst/>
              <a:uLnTx/>
              <a:uFillTx/>
              <a:latin typeface="Gill Sans MT"/>
              <a:ea typeface="+mn-ea"/>
            </a:endParaRPr>
          </a:p>
        </p:txBody>
      </p:sp>
      <p:sp>
        <p:nvSpPr>
          <p:cNvPr id="6" name="Title 5">
            <a:extLst>
              <a:ext uri="{FF2B5EF4-FFF2-40B4-BE49-F238E27FC236}">
                <a16:creationId xmlns:a16="http://schemas.microsoft.com/office/drawing/2014/main" id="{AF93540B-FDBF-400C-9C2C-52D856E0E02C}"/>
              </a:ext>
            </a:extLst>
          </p:cNvPr>
          <p:cNvSpPr>
            <a:spLocks noGrp="1"/>
          </p:cNvSpPr>
          <p:nvPr>
            <p:ph type="title"/>
          </p:nvPr>
        </p:nvSpPr>
        <p:spPr>
          <a:xfrm>
            <a:off x="685800" y="2440942"/>
            <a:ext cx="7772400" cy="646331"/>
          </a:xfrm>
        </p:spPr>
        <p:txBody>
          <a:bodyPr/>
          <a:lstStyle/>
          <a:p>
            <a:r>
              <a:rPr lang="en" b="0" dirty="0"/>
              <a:t>Democratic Republic of Congo (DRC)</a:t>
            </a:r>
          </a:p>
        </p:txBody>
      </p:sp>
    </p:spTree>
    <p:custDataLst>
      <p:tags r:id="rId1"/>
    </p:custDataLst>
    <p:extLst>
      <p:ext uri="{BB962C8B-B14F-4D97-AF65-F5344CB8AC3E}">
        <p14:creationId xmlns:p14="http://schemas.microsoft.com/office/powerpoint/2010/main" val="51885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4572000" y="1020847"/>
            <a:ext cx="4367832" cy="2480974"/>
          </a:xfrm>
          <a:prstGeom prst="rect">
            <a:avLst/>
          </a:prstGeom>
        </p:spPr>
      </p:pic>
      <p:sp>
        <p:nvSpPr>
          <p:cNvPr id="2" name="Title 1">
            <a:extLst>
              <a:ext uri="{FF2B5EF4-FFF2-40B4-BE49-F238E27FC236}">
                <a16:creationId xmlns:a16="http://schemas.microsoft.com/office/drawing/2014/main" id="{1B831715-7EAF-EB86-CEB2-1FA9BC7C6957}"/>
              </a:ext>
            </a:extLst>
          </p:cNvPr>
          <p:cNvSpPr>
            <a:spLocks noGrp="1"/>
          </p:cNvSpPr>
          <p:nvPr>
            <p:ph type="title"/>
          </p:nvPr>
        </p:nvSpPr>
        <p:spPr>
          <a:xfrm>
            <a:off x="285262" y="81238"/>
            <a:ext cx="7772400" cy="461665"/>
          </a:xfrm>
        </p:spPr>
        <p:txBody>
          <a:bodyPr/>
          <a:lstStyle/>
          <a:p>
            <a:r>
              <a:rPr lang="en" sz="2400" b="1" dirty="0">
                <a:solidFill>
                  <a:schemeClr val="tx2"/>
                </a:solidFill>
                <a:latin typeface="+mj-lt"/>
                <a:ea typeface="+mj-ea"/>
              </a:rPr>
              <a:t>TB PROFILE </a:t>
            </a:r>
            <a:r>
              <a:rPr lang="en" dirty="0">
                <a:solidFill>
                  <a:srgbClr val="0070C0"/>
                </a:solidFill>
              </a:rPr>
              <a:t>Country presentation</a:t>
            </a:r>
          </a:p>
        </p:txBody>
      </p:sp>
      <p:pic>
        <p:nvPicPr>
          <p:cNvPr id="1028" name="Picture 4" descr="democratic republic of the congo - congo map stock illustrations">
            <a:extLst>
              <a:ext uri="{FF2B5EF4-FFF2-40B4-BE49-F238E27FC236}">
                <a16:creationId xmlns:a16="http://schemas.microsoft.com/office/drawing/2014/main" id="{B84928A1-D198-F1C7-2339-453994C5DB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168" y="748145"/>
            <a:ext cx="3676573" cy="3813175"/>
          </a:xfrm>
          <a:prstGeom prst="rect">
            <a:avLst/>
          </a:prstGeom>
          <a:noFill/>
          <a:extLst>
            <a:ext uri="{909E8E84-426E-40DD-AFC4-6F175D3DCCD1}">
              <a14:hiddenFill xmlns:a14="http://schemas.microsoft.com/office/drawing/2010/main">
                <a:solidFill>
                  <a:srgbClr val="FFFFFF"/>
                </a:solidFill>
              </a14:hiddenFill>
            </a:ext>
          </a:extLst>
        </p:spPr>
      </p:pic>
      <p:sp>
        <p:nvSpPr>
          <p:cNvPr id="7" name="Bulle ronde 6"/>
          <p:cNvSpPr/>
          <p:nvPr/>
        </p:nvSpPr>
        <p:spPr>
          <a:xfrm>
            <a:off x="3640979" y="3250276"/>
            <a:ext cx="1537849" cy="1093845"/>
          </a:xfrm>
          <a:prstGeom prst="wedgeEllipseCallout">
            <a:avLst>
              <a:gd name="adj1" fmla="val 120311"/>
              <a:gd name="adj2" fmla="val -200708"/>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772" tIns="34386" rIns="68772" bIns="34386" rtlCol="0" anchor="ctr"/>
          <a:lstStyle/>
          <a:p>
            <a:pPr algn="ctr"/>
            <a:endParaRPr lang="en-GB" sz="1000" dirty="0"/>
          </a:p>
        </p:txBody>
      </p:sp>
      <p:sp>
        <p:nvSpPr>
          <p:cNvPr id="9" name="Rectangle 8"/>
          <p:cNvSpPr/>
          <p:nvPr/>
        </p:nvSpPr>
        <p:spPr>
          <a:xfrm>
            <a:off x="3838387" y="3446686"/>
            <a:ext cx="1249001" cy="746552"/>
          </a:xfrm>
          <a:prstGeom prst="rect">
            <a:avLst/>
          </a:prstGeom>
        </p:spPr>
        <p:txBody>
          <a:bodyPr wrap="square" lIns="68772" tIns="34386" rIns="68772" bIns="34386">
            <a:spAutoFit/>
          </a:bodyPr>
          <a:lstStyle/>
          <a:p>
            <a:pPr>
              <a:defRPr/>
            </a:pPr>
            <a:r>
              <a:rPr lang="en" altLang="fr-FR" sz="1100" dirty="0"/>
              <a:t>DRC among the 10 TB high burden countries, TB/HIV and PR TB</a:t>
            </a:r>
          </a:p>
        </p:txBody>
      </p:sp>
    </p:spTree>
    <p:extLst>
      <p:ext uri="{BB962C8B-B14F-4D97-AF65-F5344CB8AC3E}">
        <p14:creationId xmlns:p14="http://schemas.microsoft.com/office/powerpoint/2010/main" val="3027206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913549" y="2775871"/>
            <a:ext cx="2567906" cy="1762215"/>
          </a:xfrm>
          <a:prstGeom prst="rect">
            <a:avLst/>
          </a:prstGeom>
        </p:spPr>
        <p:txBody>
          <a:bodyPr wrap="square" lIns="68772" tIns="34386" rIns="68772" bIns="34386">
            <a:spAutoFit/>
          </a:bodyPr>
          <a:lstStyle/>
          <a:p>
            <a:pPr marL="200809">
              <a:defRPr/>
            </a:pPr>
            <a:r>
              <a:rPr lang="en" altLang="fr-FR" sz="1400" b="1" dirty="0">
                <a:solidFill>
                  <a:srgbClr val="CC00CC"/>
                </a:solidFill>
              </a:rPr>
              <a:t>Structures</a:t>
            </a:r>
            <a:endParaRPr lang="fr-BE" altLang="fr-FR" sz="1400" b="1" dirty="0">
              <a:solidFill>
                <a:srgbClr val="002060"/>
              </a:solidFill>
            </a:endParaRPr>
          </a:p>
          <a:p>
            <a:pPr marL="179388" lvl="1" indent="-90488">
              <a:buFont typeface="Arial" panose="020B0604020202020204" pitchFamily="34" charset="0"/>
              <a:buChar char="•"/>
              <a:defRPr/>
            </a:pPr>
            <a:r>
              <a:rPr lang="en" altLang="fr-FR" sz="1600" dirty="0">
                <a:solidFill>
                  <a:srgbClr val="002060"/>
                </a:solidFill>
              </a:rPr>
              <a:t>Central Unit +27 CPLT</a:t>
            </a:r>
          </a:p>
          <a:p>
            <a:pPr marL="179388" lvl="1" indent="-90488">
              <a:buFont typeface="Arial" panose="020B0604020202020204" pitchFamily="34" charset="0"/>
              <a:buChar char="•"/>
              <a:defRPr/>
            </a:pPr>
            <a:r>
              <a:rPr lang="en" altLang="fr-FR" sz="1600" dirty="0">
                <a:solidFill>
                  <a:srgbClr val="002060"/>
                </a:solidFill>
              </a:rPr>
              <a:t>519 ZS</a:t>
            </a:r>
          </a:p>
          <a:p>
            <a:pPr marL="179388" lvl="1" indent="-90488">
              <a:buFont typeface="Arial" panose="020B0604020202020204" pitchFamily="34" charset="0"/>
              <a:buChar char="•"/>
              <a:defRPr/>
            </a:pPr>
            <a:r>
              <a:rPr lang="en" altLang="fr-FR" sz="1600" dirty="0">
                <a:solidFill>
                  <a:srgbClr val="002060"/>
                </a:solidFill>
              </a:rPr>
              <a:t>2132 CDT (2023)</a:t>
            </a:r>
          </a:p>
          <a:p>
            <a:pPr marL="179388" lvl="1" indent="-90488">
              <a:buFont typeface="Arial" panose="020B0604020202020204" pitchFamily="34" charset="0"/>
              <a:buChar char="•"/>
              <a:defRPr/>
            </a:pPr>
            <a:r>
              <a:rPr lang="en" altLang="fr-FR" sz="1600" dirty="0">
                <a:solidFill>
                  <a:srgbClr val="002060"/>
                </a:solidFill>
              </a:rPr>
              <a:t>1 LNRM</a:t>
            </a:r>
          </a:p>
          <a:p>
            <a:pPr marL="179388" lvl="1" indent="-90488">
              <a:buFont typeface="Arial" panose="020B0604020202020204" pitchFamily="34" charset="0"/>
              <a:buChar char="•"/>
              <a:defRPr/>
            </a:pPr>
            <a:r>
              <a:rPr lang="en" altLang="fr-FR" sz="1600" dirty="0">
                <a:solidFill>
                  <a:srgbClr val="002060"/>
                </a:solidFill>
              </a:rPr>
              <a:t>3 CULTURE LAB</a:t>
            </a:r>
          </a:p>
          <a:p>
            <a:pPr marL="179388" lvl="1" indent="-90488">
              <a:buFont typeface="Arial" panose="020B0604020202020204" pitchFamily="34" charset="0"/>
              <a:buChar char="•"/>
              <a:defRPr/>
            </a:pPr>
            <a:r>
              <a:rPr lang="en" altLang="fr-FR" sz="1600" dirty="0">
                <a:solidFill>
                  <a:srgbClr val="002060"/>
                </a:solidFill>
              </a:rPr>
              <a:t>27 LPR</a:t>
            </a:r>
          </a:p>
        </p:txBody>
      </p:sp>
      <p:sp>
        <p:nvSpPr>
          <p:cNvPr id="11" name="Rectangle 10"/>
          <p:cNvSpPr/>
          <p:nvPr/>
        </p:nvSpPr>
        <p:spPr>
          <a:xfrm>
            <a:off x="209147" y="2898981"/>
            <a:ext cx="3805899" cy="1762215"/>
          </a:xfrm>
          <a:prstGeom prst="rect">
            <a:avLst/>
          </a:prstGeom>
        </p:spPr>
        <p:txBody>
          <a:bodyPr wrap="square" lIns="68772" tIns="34386" rIns="68772" bIns="34386">
            <a:spAutoFit/>
          </a:bodyPr>
          <a:lstStyle/>
          <a:p>
            <a:pPr marL="200809">
              <a:defRPr/>
            </a:pPr>
            <a:r>
              <a:rPr lang="en" altLang="fr-FR" sz="1400" b="1" dirty="0">
                <a:solidFill>
                  <a:srgbClr val="CC00CC"/>
                </a:solidFill>
              </a:rPr>
              <a:t>Diagnostic</a:t>
            </a:r>
            <a:endParaRPr lang="fr-BE" altLang="fr-FR" sz="1200" b="1" dirty="0">
              <a:solidFill>
                <a:srgbClr val="CC00CC"/>
              </a:solidFill>
            </a:endParaRPr>
          </a:p>
          <a:p>
            <a:pPr marL="268288" indent="-179388">
              <a:buFont typeface="Arial" panose="020B0604020202020204" pitchFamily="34" charset="0"/>
              <a:buChar char="•"/>
              <a:defRPr/>
            </a:pPr>
            <a:r>
              <a:rPr lang="en" altLang="fr-FR" sz="1600" dirty="0"/>
              <a:t>Microscopy: 2249</a:t>
            </a:r>
          </a:p>
          <a:p>
            <a:pPr marL="268288" indent="-179388">
              <a:buFont typeface="Arial" panose="020B0604020202020204" pitchFamily="34" charset="0"/>
              <a:buChar char="•"/>
              <a:defRPr/>
            </a:pPr>
            <a:r>
              <a:rPr lang="en" altLang="fr-FR" sz="1600" dirty="0" err="1"/>
              <a:t>Rx </a:t>
            </a:r>
            <a:r>
              <a:rPr lang="en" altLang="fr-FR" sz="1600" dirty="0"/>
              <a:t>: 82 </a:t>
            </a:r>
            <a:r>
              <a:rPr lang="en" altLang="fr-FR" sz="1600" dirty="0" err="1"/>
              <a:t>fxl</a:t>
            </a:r>
            <a:endParaRPr lang="fr-BE" altLang="fr-FR" sz="1600" dirty="0"/>
          </a:p>
          <a:p>
            <a:pPr marL="268288" indent="-179388">
              <a:buFont typeface="Arial" panose="020B0604020202020204" pitchFamily="34" charset="0"/>
              <a:buChar char="•"/>
              <a:defRPr/>
            </a:pPr>
            <a:r>
              <a:rPr lang="en" altLang="fr-FR" sz="1600" dirty="0"/>
              <a:t>GeneXpert: 375</a:t>
            </a:r>
          </a:p>
          <a:p>
            <a:pPr marL="268288" indent="-179388">
              <a:buFont typeface="Arial" panose="020B0604020202020204" pitchFamily="34" charset="0"/>
              <a:buChar char="•"/>
              <a:defRPr/>
            </a:pPr>
            <a:r>
              <a:rPr lang="en" altLang="fr-FR" sz="1600" dirty="0"/>
              <a:t>Truenat: 38</a:t>
            </a:r>
          </a:p>
          <a:p>
            <a:pPr marL="268288" indent="-179388">
              <a:buFont typeface="Arial" panose="020B0604020202020204" pitchFamily="34" charset="0"/>
              <a:buChar char="•"/>
              <a:defRPr/>
            </a:pPr>
            <a:r>
              <a:rPr lang="en" altLang="fr-FR" sz="1600" dirty="0"/>
              <a:t>TB LAM</a:t>
            </a:r>
          </a:p>
          <a:p>
            <a:pPr marL="268288" indent="-179388">
              <a:buFont typeface="Arial" panose="020B0604020202020204" pitchFamily="34" charset="0"/>
              <a:buChar char="•"/>
              <a:defRPr/>
            </a:pPr>
            <a:r>
              <a:rPr lang="en" altLang="fr-FR" sz="1600" dirty="0"/>
              <a:t>TB testing in stools</a:t>
            </a:r>
          </a:p>
        </p:txBody>
      </p:sp>
      <p:sp>
        <p:nvSpPr>
          <p:cNvPr id="13" name="Rectangle 12"/>
          <p:cNvSpPr/>
          <p:nvPr/>
        </p:nvSpPr>
        <p:spPr>
          <a:xfrm>
            <a:off x="4756189" y="774225"/>
            <a:ext cx="3199092" cy="1762215"/>
          </a:xfrm>
          <a:prstGeom prst="rect">
            <a:avLst/>
          </a:prstGeom>
        </p:spPr>
        <p:txBody>
          <a:bodyPr wrap="square" lIns="68772" tIns="34386" rIns="68772" bIns="34386">
            <a:spAutoFit/>
          </a:bodyPr>
          <a:lstStyle/>
          <a:p>
            <a:pPr marL="200809">
              <a:defRPr/>
            </a:pPr>
            <a:r>
              <a:rPr lang="en" altLang="fr-FR" sz="1400" b="1" dirty="0">
                <a:solidFill>
                  <a:srgbClr val="CC00CC"/>
                </a:solidFill>
              </a:rPr>
              <a:t>Guidelines and management tools</a:t>
            </a:r>
          </a:p>
          <a:p>
            <a:pPr marL="357188" indent="-157163">
              <a:buFont typeface="Arial" panose="020B0604020202020204" pitchFamily="34" charset="0"/>
              <a:buChar char="•"/>
              <a:defRPr/>
            </a:pPr>
            <a:r>
              <a:rPr lang="en" altLang="fr-FR" sz="1600" dirty="0"/>
              <a:t>PSN 2024-2028</a:t>
            </a:r>
          </a:p>
          <a:p>
            <a:pPr marL="357188" indent="-157163">
              <a:buFont typeface="Arial" panose="020B0604020202020204" pitchFamily="34" charset="0"/>
              <a:buChar char="•"/>
              <a:defRPr/>
            </a:pPr>
            <a:r>
              <a:rPr lang="en" altLang="fr-FR" sz="1600" dirty="0"/>
              <a:t>PATI 6</a:t>
            </a:r>
          </a:p>
          <a:p>
            <a:pPr marL="357188" indent="-157163">
              <a:buFont typeface="Arial" panose="020B0604020202020204" pitchFamily="34" charset="0"/>
              <a:buChar char="•"/>
              <a:defRPr/>
            </a:pPr>
            <a:r>
              <a:rPr lang="en" altLang="fr-FR" sz="1600" dirty="0"/>
              <a:t>PATI LAB</a:t>
            </a:r>
          </a:p>
          <a:p>
            <a:pPr marL="357188" indent="-157163">
              <a:buFont typeface="Arial" panose="020B0604020202020204" pitchFamily="34" charset="0"/>
              <a:buChar char="•"/>
              <a:defRPr/>
            </a:pPr>
            <a:r>
              <a:rPr lang="en" altLang="fr-FR" sz="1600" dirty="0"/>
              <a:t>PATI PED</a:t>
            </a:r>
          </a:p>
          <a:p>
            <a:pPr marL="357188" indent="-157163">
              <a:buFont typeface="Arial" panose="020B0604020202020204" pitchFamily="34" charset="0"/>
              <a:buChar char="•"/>
              <a:defRPr/>
            </a:pPr>
            <a:r>
              <a:rPr lang="en" altLang="fr-FR" sz="1600" dirty="0"/>
              <a:t>PATI MED</a:t>
            </a:r>
          </a:p>
          <a:p>
            <a:pPr marL="357188" indent="-157163">
              <a:buFont typeface="Arial" panose="020B0604020202020204" pitchFamily="34" charset="0"/>
              <a:buChar char="•"/>
              <a:defRPr/>
            </a:pPr>
            <a:r>
              <a:rPr lang="en" altLang="fr-FR" sz="1600" dirty="0"/>
              <a:t>PATI OR</a:t>
            </a:r>
            <a:endParaRPr lang="fr-BE" altLang="fr-FR" sz="1200" b="1" dirty="0">
              <a:solidFill>
                <a:srgbClr val="002060"/>
              </a:solidFill>
              <a:latin typeface="Arial Narrow" pitchFamily="34" charset="0"/>
            </a:endParaRPr>
          </a:p>
        </p:txBody>
      </p:sp>
      <p:sp>
        <p:nvSpPr>
          <p:cNvPr id="16" name="Rectangle 15">
            <a:extLst>
              <a:ext uri="{FF2B5EF4-FFF2-40B4-BE49-F238E27FC236}">
                <a16:creationId xmlns:a16="http://schemas.microsoft.com/office/drawing/2014/main" id="{6CA38031-4296-4DCC-B7FD-5B2BB313739A}"/>
              </a:ext>
            </a:extLst>
          </p:cNvPr>
          <p:cNvSpPr/>
          <p:nvPr/>
        </p:nvSpPr>
        <p:spPr>
          <a:xfrm>
            <a:off x="74817" y="774225"/>
            <a:ext cx="3940230" cy="1792992"/>
          </a:xfrm>
          <a:prstGeom prst="rect">
            <a:avLst/>
          </a:prstGeom>
        </p:spPr>
        <p:txBody>
          <a:bodyPr wrap="square" lIns="68772" tIns="34386" rIns="68772" bIns="34386">
            <a:spAutoFit/>
          </a:bodyPr>
          <a:lstStyle/>
          <a:p>
            <a:pPr marL="200809">
              <a:defRPr/>
            </a:pPr>
            <a:r>
              <a:rPr lang="en" altLang="fr-FR" sz="1600" b="1" dirty="0">
                <a:solidFill>
                  <a:srgbClr val="CC00CC"/>
                </a:solidFill>
              </a:rPr>
              <a:t> </a:t>
            </a:r>
          </a:p>
          <a:p>
            <a:pPr marL="486559" indent="-285750">
              <a:buFont typeface="Arial" panose="020B0604020202020204" pitchFamily="34" charset="0"/>
              <a:buChar char="•"/>
              <a:defRPr/>
            </a:pPr>
            <a:r>
              <a:rPr lang="en" altLang="fr-FR" sz="1600" dirty="0"/>
              <a:t>Area: 2,345,409 km²</a:t>
            </a:r>
          </a:p>
          <a:p>
            <a:pPr marL="486559" indent="-285750">
              <a:buFont typeface="Arial" panose="020B0604020202020204" pitchFamily="34" charset="0"/>
              <a:buChar char="•"/>
              <a:defRPr/>
            </a:pPr>
            <a:r>
              <a:rPr lang="en" altLang="fr-FR" sz="1600" dirty="0"/>
              <a:t>Pop: 102 Million (2023)</a:t>
            </a:r>
          </a:p>
          <a:p>
            <a:pPr marL="486559" indent="-285750">
              <a:buFont typeface="Arial" panose="020B0604020202020204" pitchFamily="34" charset="0"/>
              <a:buChar char="•"/>
              <a:defRPr/>
            </a:pPr>
            <a:r>
              <a:rPr lang="en" altLang="fr-FR" sz="1600" dirty="0"/>
              <a:t>Countries with low domestic contribution (1.3% according to WHO)</a:t>
            </a:r>
          </a:p>
          <a:p>
            <a:pPr marL="486559" indent="-285750">
              <a:buFont typeface="Arial" panose="020B0604020202020204" pitchFamily="34" charset="0"/>
              <a:buChar char="•"/>
              <a:defRPr/>
            </a:pPr>
            <a:r>
              <a:rPr lang="en" altLang="fr-FR" sz="1600" dirty="0"/>
              <a:t>39% of the TB budget unfunded</a:t>
            </a:r>
          </a:p>
          <a:p>
            <a:pPr marL="486559" indent="-285750">
              <a:buFont typeface="Arial" panose="020B0604020202020204" pitchFamily="34" charset="0"/>
              <a:buChar char="•"/>
              <a:defRPr/>
            </a:pPr>
            <a:r>
              <a:rPr lang="en" altLang="fr-FR" sz="1600" dirty="0"/>
              <a:t>Free processing throughout</a:t>
            </a:r>
          </a:p>
        </p:txBody>
      </p:sp>
      <p:sp>
        <p:nvSpPr>
          <p:cNvPr id="2" name="Title 1">
            <a:extLst>
              <a:ext uri="{FF2B5EF4-FFF2-40B4-BE49-F238E27FC236}">
                <a16:creationId xmlns:a16="http://schemas.microsoft.com/office/drawing/2014/main" id="{1B831715-7EAF-EB86-CEB2-1FA9BC7C6957}"/>
              </a:ext>
            </a:extLst>
          </p:cNvPr>
          <p:cNvSpPr>
            <a:spLocks noGrp="1"/>
          </p:cNvSpPr>
          <p:nvPr>
            <p:ph type="title"/>
          </p:nvPr>
        </p:nvSpPr>
        <p:spPr>
          <a:xfrm>
            <a:off x="285262" y="142793"/>
            <a:ext cx="7772400" cy="400110"/>
          </a:xfrm>
        </p:spPr>
        <p:txBody>
          <a:bodyPr/>
          <a:lstStyle/>
          <a:p>
            <a:r>
              <a:rPr lang="en" sz="2000" b="1" dirty="0">
                <a:solidFill>
                  <a:schemeClr val="tx2"/>
                </a:solidFill>
                <a:latin typeface="+mj-lt"/>
                <a:ea typeface="+mj-ea"/>
              </a:rPr>
              <a:t>TB PROFILE - </a:t>
            </a:r>
            <a:r>
              <a:rPr lang="en" sz="2000" b="1" dirty="0">
                <a:solidFill>
                  <a:srgbClr val="0070C0"/>
                </a:solidFill>
                <a:latin typeface="+mj-lt"/>
                <a:ea typeface="+mj-ea"/>
              </a:rPr>
              <a:t>Resources </a:t>
            </a:r>
            <a:r>
              <a:rPr lang="en" sz="2000" dirty="0">
                <a:solidFill>
                  <a:srgbClr val="0070C0"/>
                </a:solidFill>
              </a:rPr>
              <a:t>, diagnostic guidelines, and structures</a:t>
            </a:r>
          </a:p>
        </p:txBody>
      </p:sp>
      <p:sp>
        <p:nvSpPr>
          <p:cNvPr id="3" name="Plus Sign 2">
            <a:extLst>
              <a:ext uri="{FF2B5EF4-FFF2-40B4-BE49-F238E27FC236}">
                <a16:creationId xmlns:a16="http://schemas.microsoft.com/office/drawing/2014/main" id="{8E5121C4-D74E-04BD-7827-F6E0878CA069}"/>
              </a:ext>
            </a:extLst>
          </p:cNvPr>
          <p:cNvSpPr/>
          <p:nvPr/>
        </p:nvSpPr>
        <p:spPr>
          <a:xfrm>
            <a:off x="538566" y="400845"/>
            <a:ext cx="7519096" cy="4636671"/>
          </a:xfrm>
          <a:prstGeom prst="mathPlus">
            <a:avLst>
              <a:gd name="adj1" fmla="val 3531"/>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960283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5</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a:xfrm>
            <a:off x="345507" y="23618"/>
            <a:ext cx="7772400" cy="438704"/>
          </a:xfrm>
        </p:spPr>
        <p:txBody>
          <a:bodyPr/>
          <a:lstStyle/>
          <a:p>
            <a:r>
              <a:rPr lang="en" dirty="0"/>
              <a:t>TB PROFILE</a:t>
            </a:r>
            <a:endParaRPr lang="en-US" dirty="0">
              <a:solidFill>
                <a:schemeClr val="tx2"/>
              </a:solidFill>
            </a:endParaRPr>
          </a:p>
        </p:txBody>
      </p:sp>
      <p:cxnSp>
        <p:nvCxnSpPr>
          <p:cNvPr id="6" name="Connecteur droit avec flèche 5">
            <a:extLst>
              <a:ext uri="{FF2B5EF4-FFF2-40B4-BE49-F238E27FC236}">
                <a16:creationId xmlns:a16="http://schemas.microsoft.com/office/drawing/2014/main" id="{66BBE0AD-DF25-4496-B912-DD462953F7F3}"/>
              </a:ext>
            </a:extLst>
          </p:cNvPr>
          <p:cNvCxnSpPr>
            <a:cxnSpLocks/>
          </p:cNvCxnSpPr>
          <p:nvPr/>
        </p:nvCxnSpPr>
        <p:spPr>
          <a:xfrm>
            <a:off x="1128902" y="1811193"/>
            <a:ext cx="864000" cy="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9" name="Organigramme : Connecteur 8">
            <a:extLst>
              <a:ext uri="{FF2B5EF4-FFF2-40B4-BE49-F238E27FC236}">
                <a16:creationId xmlns:a16="http://schemas.microsoft.com/office/drawing/2014/main" id="{3576E4BA-2E4F-4481-A12C-039F6CC68238}"/>
              </a:ext>
            </a:extLst>
          </p:cNvPr>
          <p:cNvSpPr/>
          <p:nvPr/>
        </p:nvSpPr>
        <p:spPr>
          <a:xfrm>
            <a:off x="4739730" y="1420139"/>
            <a:ext cx="1730644" cy="685160"/>
          </a:xfrm>
          <a:prstGeom prst="flowChartConnector">
            <a:avLst/>
          </a:prstGeom>
          <a:noFill/>
          <a:ln>
            <a:solidFill>
              <a:srgbClr val="132F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200" b="1" dirty="0">
                <a:solidFill>
                  <a:schemeClr val="tx1"/>
                </a:solidFill>
                <a:ea typeface="Times New Roman" panose="02020603050405020304" pitchFamily="18" charset="0"/>
              </a:rPr>
              <a:t>Treatment coverage 74%</a:t>
            </a:r>
            <a:endParaRPr lang="fr-CD" sz="1200" dirty="0">
              <a:solidFill>
                <a:schemeClr val="tx1"/>
              </a:solidFill>
            </a:endParaRPr>
          </a:p>
        </p:txBody>
      </p:sp>
      <p:sp>
        <p:nvSpPr>
          <p:cNvPr id="10" name="Organigramme : Connecteur 9">
            <a:extLst>
              <a:ext uri="{FF2B5EF4-FFF2-40B4-BE49-F238E27FC236}">
                <a16:creationId xmlns:a16="http://schemas.microsoft.com/office/drawing/2014/main" id="{8FB36D30-9824-49B8-8519-D068886C8E44}"/>
              </a:ext>
            </a:extLst>
          </p:cNvPr>
          <p:cNvSpPr/>
          <p:nvPr/>
        </p:nvSpPr>
        <p:spPr>
          <a:xfrm flipH="1">
            <a:off x="6664094" y="1402239"/>
            <a:ext cx="1615202" cy="703059"/>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200" b="1" dirty="0">
                <a:solidFill>
                  <a:schemeClr val="tx1"/>
                </a:solidFill>
              </a:rPr>
              <a:t>Successfully treated</a:t>
            </a:r>
          </a:p>
          <a:p>
            <a:pPr algn="ctr"/>
            <a:r>
              <a:rPr lang="en" sz="1200" b="1" dirty="0">
                <a:solidFill>
                  <a:schemeClr val="tx1"/>
                </a:solidFill>
              </a:rPr>
              <a:t>95%</a:t>
            </a:r>
          </a:p>
        </p:txBody>
      </p:sp>
      <p:sp>
        <p:nvSpPr>
          <p:cNvPr id="12" name="Organigramme : Connecteur 11">
            <a:extLst>
              <a:ext uri="{FF2B5EF4-FFF2-40B4-BE49-F238E27FC236}">
                <a16:creationId xmlns:a16="http://schemas.microsoft.com/office/drawing/2014/main" id="{A9AFFBEB-FC3B-4055-8A35-E85A434E7D2F}"/>
              </a:ext>
            </a:extLst>
          </p:cNvPr>
          <p:cNvSpPr/>
          <p:nvPr/>
        </p:nvSpPr>
        <p:spPr>
          <a:xfrm>
            <a:off x="2318028" y="3192346"/>
            <a:ext cx="1898374" cy="783978"/>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200" b="1" dirty="0">
                <a:solidFill>
                  <a:schemeClr val="tx1"/>
                </a:solidFill>
              </a:rPr>
              <a:t>Tested for HIV</a:t>
            </a:r>
          </a:p>
          <a:p>
            <a:pPr algn="ctr"/>
            <a:r>
              <a:rPr lang="en" sz="1200" b="1" dirty="0">
                <a:solidFill>
                  <a:schemeClr val="tx1"/>
                </a:solidFill>
              </a:rPr>
              <a:t>79%</a:t>
            </a:r>
            <a:endParaRPr lang="fr-CD" sz="1200" b="1" dirty="0">
              <a:solidFill>
                <a:schemeClr val="tx1"/>
              </a:solidFill>
            </a:endParaRPr>
          </a:p>
        </p:txBody>
      </p:sp>
      <p:sp>
        <p:nvSpPr>
          <p:cNvPr id="13" name="Organigramme : Connecteur 12">
            <a:extLst>
              <a:ext uri="{FF2B5EF4-FFF2-40B4-BE49-F238E27FC236}">
                <a16:creationId xmlns:a16="http://schemas.microsoft.com/office/drawing/2014/main" id="{A4E3E8AD-A7EB-427B-A2E6-22A889DB404E}"/>
              </a:ext>
            </a:extLst>
          </p:cNvPr>
          <p:cNvSpPr/>
          <p:nvPr/>
        </p:nvSpPr>
        <p:spPr>
          <a:xfrm>
            <a:off x="4266229" y="3270042"/>
            <a:ext cx="1117600" cy="587307"/>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200" b="1" dirty="0">
                <a:solidFill>
                  <a:schemeClr val="tx1"/>
                </a:solidFill>
              </a:rPr>
              <a:t>TBVH + 7%</a:t>
            </a:r>
            <a:endParaRPr lang="fr-CD" sz="1200" b="1" dirty="0">
              <a:solidFill>
                <a:schemeClr val="tx1"/>
              </a:solidFill>
            </a:endParaRPr>
          </a:p>
        </p:txBody>
      </p:sp>
      <p:sp>
        <p:nvSpPr>
          <p:cNvPr id="14" name="Organigramme : Connecteur 13">
            <a:extLst>
              <a:ext uri="{FF2B5EF4-FFF2-40B4-BE49-F238E27FC236}">
                <a16:creationId xmlns:a16="http://schemas.microsoft.com/office/drawing/2014/main" id="{8DF0BCCD-93ED-496A-B2B9-7AE5DD1D8664}"/>
              </a:ext>
            </a:extLst>
          </p:cNvPr>
          <p:cNvSpPr/>
          <p:nvPr/>
        </p:nvSpPr>
        <p:spPr>
          <a:xfrm>
            <a:off x="6315507" y="3175601"/>
            <a:ext cx="1257196" cy="783979"/>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200" b="1" dirty="0">
                <a:solidFill>
                  <a:schemeClr val="tx1"/>
                </a:solidFill>
              </a:rPr>
              <a:t>90 % On ARV</a:t>
            </a:r>
            <a:endParaRPr lang="fr-CD" sz="1200" b="1" dirty="0">
              <a:solidFill>
                <a:schemeClr val="tx1"/>
              </a:solidFill>
            </a:endParaRPr>
          </a:p>
        </p:txBody>
      </p:sp>
      <p:cxnSp>
        <p:nvCxnSpPr>
          <p:cNvPr id="15" name="Connecteur droit avec flèche 14">
            <a:extLst>
              <a:ext uri="{FF2B5EF4-FFF2-40B4-BE49-F238E27FC236}">
                <a16:creationId xmlns:a16="http://schemas.microsoft.com/office/drawing/2014/main" id="{FCBA9F7E-018A-45B8-B23C-047B77AD5B0C}"/>
              </a:ext>
            </a:extLst>
          </p:cNvPr>
          <p:cNvCxnSpPr>
            <a:cxnSpLocks/>
            <a:stCxn id="13" idx="6"/>
            <a:endCxn id="14" idx="2"/>
          </p:cNvCxnSpPr>
          <p:nvPr/>
        </p:nvCxnSpPr>
        <p:spPr>
          <a:xfrm>
            <a:off x="5383829" y="3563696"/>
            <a:ext cx="931678" cy="389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8" name="Organigramme : Connecteur 17">
            <a:extLst>
              <a:ext uri="{FF2B5EF4-FFF2-40B4-BE49-F238E27FC236}">
                <a16:creationId xmlns:a16="http://schemas.microsoft.com/office/drawing/2014/main" id="{FC393EA8-7735-40D0-A69B-04CA69069C8B}"/>
              </a:ext>
            </a:extLst>
          </p:cNvPr>
          <p:cNvSpPr/>
          <p:nvPr/>
        </p:nvSpPr>
        <p:spPr>
          <a:xfrm>
            <a:off x="2186248" y="3999299"/>
            <a:ext cx="3181688" cy="841003"/>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u="sng" dirty="0">
                <a:solidFill>
                  <a:schemeClr val="bg1"/>
                </a:solidFill>
                <a:latin typeface="Arial" panose="020B0604020202020204" pitchFamily="34" charset="0"/>
                <a:ea typeface="Times New Roman" panose="02020603050405020304" pitchFamily="18" charset="0"/>
              </a:rPr>
              <a:t>N</a:t>
            </a:r>
            <a:r>
              <a:rPr lang="en" sz="1200" b="1" u="sng" dirty="0">
                <a:solidFill>
                  <a:schemeClr val="bg1"/>
                </a:solidFill>
                <a:latin typeface="Arial" panose="020B0604020202020204" pitchFamily="34" charset="0"/>
                <a:ea typeface="Times New Roman" panose="02020603050405020304" pitchFamily="18" charset="0"/>
              </a:rPr>
              <a:t>otification </a:t>
            </a:r>
          </a:p>
          <a:p>
            <a:pPr algn="ctr"/>
            <a:r>
              <a:rPr lang="en" sz="1200" b="1" dirty="0">
                <a:solidFill>
                  <a:schemeClr val="bg1"/>
                </a:solidFill>
                <a:latin typeface="Arial" panose="020B0604020202020204" pitchFamily="34" charset="0"/>
                <a:ea typeface="Times New Roman" panose="02020603050405020304" pitchFamily="18" charset="0"/>
              </a:rPr>
              <a:t>MDR-TB</a:t>
            </a:r>
            <a:r>
              <a:rPr lang="en" sz="1200" b="1" u="sng" dirty="0">
                <a:solidFill>
                  <a:schemeClr val="bg1"/>
                </a:solidFill>
                <a:latin typeface="Arial" panose="020B0604020202020204" pitchFamily="34" charset="0"/>
                <a:ea typeface="Times New Roman" panose="02020603050405020304" pitchFamily="18" charset="0"/>
              </a:rPr>
              <a:t> </a:t>
            </a:r>
          </a:p>
          <a:p>
            <a:pPr algn="ctr"/>
            <a:r>
              <a:rPr lang="en" sz="1200" b="1" dirty="0">
                <a:solidFill>
                  <a:schemeClr val="bg1"/>
                </a:solidFill>
                <a:latin typeface="Arial" panose="020B0604020202020204" pitchFamily="34" charset="0"/>
                <a:ea typeface="Times New Roman" panose="02020603050405020304" pitchFamily="18" charset="0"/>
              </a:rPr>
              <a:t>n = 1415 (32% NSP Target)</a:t>
            </a:r>
            <a:r>
              <a:rPr lang="en" sz="1200" dirty="0">
                <a:solidFill>
                  <a:schemeClr val="bg1"/>
                </a:solidFill>
                <a:latin typeface="Arial" panose="020B0604020202020204" pitchFamily="34" charset="0"/>
                <a:ea typeface="Times New Roman" panose="02020603050405020304" pitchFamily="18" charset="0"/>
              </a:rPr>
              <a:t> </a:t>
            </a:r>
            <a:endParaRPr lang="fr-CD" sz="1200" dirty="0">
              <a:solidFill>
                <a:schemeClr val="bg1"/>
              </a:solidFill>
            </a:endParaRPr>
          </a:p>
        </p:txBody>
      </p:sp>
      <p:sp>
        <p:nvSpPr>
          <p:cNvPr id="19" name="Organigramme : Connecteur 18">
            <a:extLst>
              <a:ext uri="{FF2B5EF4-FFF2-40B4-BE49-F238E27FC236}">
                <a16:creationId xmlns:a16="http://schemas.microsoft.com/office/drawing/2014/main" id="{7AC7D0D8-DCAE-497C-BC7B-EDC09FECD4E0}"/>
              </a:ext>
            </a:extLst>
          </p:cNvPr>
          <p:cNvSpPr/>
          <p:nvPr/>
        </p:nvSpPr>
        <p:spPr>
          <a:xfrm>
            <a:off x="6279735" y="4019769"/>
            <a:ext cx="1257196" cy="680724"/>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200" b="1" dirty="0">
                <a:latin typeface="Arial" panose="020B0604020202020204" pitchFamily="34" charset="0"/>
                <a:ea typeface="Times New Roman" panose="02020603050405020304" pitchFamily="18" charset="0"/>
              </a:rPr>
              <a:t>80%</a:t>
            </a:r>
          </a:p>
          <a:p>
            <a:pPr algn="ctr"/>
            <a:r>
              <a:rPr lang="en" sz="1200" b="1" dirty="0">
                <a:latin typeface="Arial" panose="020B0604020202020204" pitchFamily="34" charset="0"/>
                <a:ea typeface="Times New Roman" panose="02020603050405020304" pitchFamily="18" charset="0"/>
              </a:rPr>
              <a:t>treated</a:t>
            </a:r>
            <a:r>
              <a:rPr lang="en" sz="1200" dirty="0">
                <a:latin typeface="Arial" panose="020B0604020202020204" pitchFamily="34" charset="0"/>
                <a:ea typeface="Times New Roman" panose="02020603050405020304" pitchFamily="18" charset="0"/>
              </a:rPr>
              <a:t> </a:t>
            </a:r>
            <a:r>
              <a:rPr lang="en" sz="1200" dirty="0">
                <a:solidFill>
                  <a:schemeClr val="tx1"/>
                </a:solidFill>
                <a:latin typeface="Arial" panose="020B0604020202020204" pitchFamily="34" charset="0"/>
                <a:ea typeface="Times New Roman" panose="02020603050405020304" pitchFamily="18" charset="0"/>
              </a:rPr>
              <a:t> </a:t>
            </a:r>
            <a:endParaRPr lang="fr-CD" sz="1200" dirty="0">
              <a:solidFill>
                <a:schemeClr val="tx1"/>
              </a:solidFill>
            </a:endParaRPr>
          </a:p>
        </p:txBody>
      </p:sp>
      <p:cxnSp>
        <p:nvCxnSpPr>
          <p:cNvPr id="28" name="Connecteur droit avec flèche 27">
            <a:extLst>
              <a:ext uri="{FF2B5EF4-FFF2-40B4-BE49-F238E27FC236}">
                <a16:creationId xmlns:a16="http://schemas.microsoft.com/office/drawing/2014/main" id="{0DCD50F0-5482-4B25-BCDB-10B38C68A1DA}"/>
              </a:ext>
            </a:extLst>
          </p:cNvPr>
          <p:cNvCxnSpPr>
            <a:cxnSpLocks/>
          </p:cNvCxnSpPr>
          <p:nvPr/>
        </p:nvCxnSpPr>
        <p:spPr>
          <a:xfrm>
            <a:off x="3771773" y="2190627"/>
            <a:ext cx="0" cy="3022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3B2F6BE9-C3C0-49CF-972F-314E207ABD8E}"/>
              </a:ext>
            </a:extLst>
          </p:cNvPr>
          <p:cNvCxnSpPr>
            <a:cxnSpLocks/>
          </p:cNvCxnSpPr>
          <p:nvPr/>
        </p:nvCxnSpPr>
        <p:spPr>
          <a:xfrm flipH="1">
            <a:off x="3780099" y="1088118"/>
            <a:ext cx="0" cy="3320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Bulle ronde 6">
            <a:extLst>
              <a:ext uri="{FF2B5EF4-FFF2-40B4-BE49-F238E27FC236}">
                <a16:creationId xmlns:a16="http://schemas.microsoft.com/office/drawing/2014/main" id="{11D4980D-3995-CA45-F41C-0F71C5D8B436}"/>
              </a:ext>
            </a:extLst>
          </p:cNvPr>
          <p:cNvSpPr/>
          <p:nvPr/>
        </p:nvSpPr>
        <p:spPr>
          <a:xfrm>
            <a:off x="471353" y="2404506"/>
            <a:ext cx="1621420" cy="591208"/>
          </a:xfrm>
          <a:prstGeom prst="wedgeEllipseCallout">
            <a:avLst>
              <a:gd name="adj1" fmla="val 18955"/>
              <a:gd name="adj2" fmla="val -140113"/>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772" tIns="34386" rIns="68772" bIns="34386" rtlCol="0" anchor="ctr"/>
          <a:lstStyle/>
          <a:p>
            <a:pPr algn="ctr"/>
            <a:r>
              <a:rPr lang="en" sz="1200" b="1" dirty="0">
                <a:solidFill>
                  <a:schemeClr val="tx1"/>
                </a:solidFill>
                <a:ea typeface="Times New Roman" panose="02020603050405020304" pitchFamily="18" charset="0"/>
              </a:rPr>
              <a:t>5% Increase</a:t>
            </a:r>
            <a:endParaRPr lang="fr-CD" sz="1200" dirty="0">
              <a:solidFill>
                <a:schemeClr val="tx1"/>
              </a:solidFill>
            </a:endParaRPr>
          </a:p>
        </p:txBody>
      </p:sp>
      <p:sp>
        <p:nvSpPr>
          <p:cNvPr id="2" name="Flowchart: Process 1">
            <a:extLst>
              <a:ext uri="{FF2B5EF4-FFF2-40B4-BE49-F238E27FC236}">
                <a16:creationId xmlns:a16="http://schemas.microsoft.com/office/drawing/2014/main" id="{08EBE896-45A9-D3D3-407D-CB246AF0C837}"/>
              </a:ext>
            </a:extLst>
          </p:cNvPr>
          <p:cNvSpPr/>
          <p:nvPr/>
        </p:nvSpPr>
        <p:spPr>
          <a:xfrm>
            <a:off x="471353" y="1659835"/>
            <a:ext cx="641830" cy="327991"/>
          </a:xfrm>
          <a:prstGeom prst="flowChartProcess">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 sz="1600" dirty="0">
                <a:solidFill>
                  <a:schemeClr val="tx1"/>
                </a:solidFill>
              </a:rPr>
              <a:t>2022</a:t>
            </a:r>
            <a:endParaRPr lang="fr-FR" sz="1600" dirty="0">
              <a:solidFill>
                <a:schemeClr val="tx1"/>
              </a:solidFill>
            </a:endParaRPr>
          </a:p>
        </p:txBody>
      </p:sp>
      <p:sp>
        <p:nvSpPr>
          <p:cNvPr id="5" name="Flowchart: Process 4">
            <a:extLst>
              <a:ext uri="{FF2B5EF4-FFF2-40B4-BE49-F238E27FC236}">
                <a16:creationId xmlns:a16="http://schemas.microsoft.com/office/drawing/2014/main" id="{54EF5963-42C0-1EAA-D96F-239E2378ABBC}"/>
              </a:ext>
            </a:extLst>
          </p:cNvPr>
          <p:cNvSpPr/>
          <p:nvPr/>
        </p:nvSpPr>
        <p:spPr>
          <a:xfrm>
            <a:off x="2011495" y="1615864"/>
            <a:ext cx="641830" cy="327991"/>
          </a:xfrm>
          <a:prstGeom prst="flowChartProcess">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 sz="1600" dirty="0">
                <a:solidFill>
                  <a:schemeClr val="tx1"/>
                </a:solidFill>
              </a:rPr>
              <a:t>2023</a:t>
            </a:r>
            <a:endParaRPr lang="fr-FR" sz="1600" dirty="0">
              <a:solidFill>
                <a:schemeClr val="tx1"/>
              </a:solidFill>
            </a:endParaRPr>
          </a:p>
        </p:txBody>
      </p:sp>
      <p:sp>
        <p:nvSpPr>
          <p:cNvPr id="7" name="Flowchart: Alternate Process 6">
            <a:extLst>
              <a:ext uri="{FF2B5EF4-FFF2-40B4-BE49-F238E27FC236}">
                <a16:creationId xmlns:a16="http://schemas.microsoft.com/office/drawing/2014/main" id="{786FA7D1-82E5-FD93-E82F-7E13EB908AA2}"/>
              </a:ext>
            </a:extLst>
          </p:cNvPr>
          <p:cNvSpPr/>
          <p:nvPr/>
        </p:nvSpPr>
        <p:spPr>
          <a:xfrm>
            <a:off x="2830912" y="561305"/>
            <a:ext cx="1898374" cy="561850"/>
          </a:xfrm>
          <a:prstGeom prst="flowChartAlternateProcess">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350" b="1" dirty="0">
                <a:solidFill>
                  <a:schemeClr val="tx1"/>
                </a:solidFill>
                <a:latin typeface="Arial" panose="020B0604020202020204" pitchFamily="34" charset="0"/>
              </a:rPr>
              <a:t>Incidence: 233 (WHO:316)</a:t>
            </a:r>
            <a:endParaRPr lang="fr-CD" sz="1350" b="1" dirty="0">
              <a:solidFill>
                <a:schemeClr val="tx1"/>
              </a:solidFill>
              <a:latin typeface="Arial" panose="020B0604020202020204" pitchFamily="34" charset="0"/>
            </a:endParaRPr>
          </a:p>
        </p:txBody>
      </p:sp>
      <p:sp>
        <p:nvSpPr>
          <p:cNvPr id="16" name="Flowchart: Alternate Process 15">
            <a:extLst>
              <a:ext uri="{FF2B5EF4-FFF2-40B4-BE49-F238E27FC236}">
                <a16:creationId xmlns:a16="http://schemas.microsoft.com/office/drawing/2014/main" id="{4CA4DD6E-3F83-9CDB-BC0C-88B62EA934DB}"/>
              </a:ext>
            </a:extLst>
          </p:cNvPr>
          <p:cNvSpPr/>
          <p:nvPr/>
        </p:nvSpPr>
        <p:spPr>
          <a:xfrm>
            <a:off x="2814551" y="1402240"/>
            <a:ext cx="1898374" cy="783978"/>
          </a:xfrm>
          <a:prstGeom prst="flowChartAlternateProcess">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200" b="1" u="sng" dirty="0">
                <a:solidFill>
                  <a:schemeClr val="tx1"/>
                </a:solidFill>
              </a:rPr>
              <a:t>Notification</a:t>
            </a:r>
          </a:p>
          <a:p>
            <a:pPr algn="ctr"/>
            <a:r>
              <a:rPr lang="en" sz="1200" b="1" dirty="0">
                <a:solidFill>
                  <a:schemeClr val="tx1"/>
                </a:solidFill>
              </a:rPr>
              <a:t>257,786 incident TB cases</a:t>
            </a:r>
            <a:endParaRPr lang="fr-CD" sz="1200" b="1" dirty="0">
              <a:solidFill>
                <a:schemeClr val="tx1"/>
              </a:solidFill>
            </a:endParaRPr>
          </a:p>
        </p:txBody>
      </p:sp>
      <p:sp>
        <p:nvSpPr>
          <p:cNvPr id="17" name="Flowchart: Alternate Process 16">
            <a:extLst>
              <a:ext uri="{FF2B5EF4-FFF2-40B4-BE49-F238E27FC236}">
                <a16:creationId xmlns:a16="http://schemas.microsoft.com/office/drawing/2014/main" id="{127AD529-F700-0269-A716-849C99CF8DC8}"/>
              </a:ext>
            </a:extLst>
          </p:cNvPr>
          <p:cNvSpPr/>
          <p:nvPr/>
        </p:nvSpPr>
        <p:spPr>
          <a:xfrm>
            <a:off x="3267215" y="2487311"/>
            <a:ext cx="1040581" cy="587307"/>
          </a:xfrm>
          <a:prstGeom prst="flowChartAlternateProcess">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200" b="1" dirty="0">
                <a:solidFill>
                  <a:schemeClr val="tx1"/>
                </a:solidFill>
              </a:rPr>
              <a:t>Child​</a:t>
            </a:r>
          </a:p>
          <a:p>
            <a:pPr algn="ctr"/>
            <a:r>
              <a:rPr lang="en" sz="1200" b="1" dirty="0">
                <a:solidFill>
                  <a:schemeClr val="tx1"/>
                </a:solidFill>
              </a:rPr>
              <a:t>13%</a:t>
            </a:r>
            <a:endParaRPr lang="fr-CD" sz="1200" b="1" dirty="0">
              <a:solidFill>
                <a:schemeClr val="tx1"/>
              </a:solidFill>
            </a:endParaRPr>
          </a:p>
        </p:txBody>
      </p:sp>
      <p:cxnSp>
        <p:nvCxnSpPr>
          <p:cNvPr id="25" name="Connecteur droit avec flèche 14">
            <a:extLst>
              <a:ext uri="{FF2B5EF4-FFF2-40B4-BE49-F238E27FC236}">
                <a16:creationId xmlns:a16="http://schemas.microsoft.com/office/drawing/2014/main" id="{57B43653-664F-ED81-1FAA-01ACAB6CDABF}"/>
              </a:ext>
            </a:extLst>
          </p:cNvPr>
          <p:cNvCxnSpPr>
            <a:cxnSpLocks/>
          </p:cNvCxnSpPr>
          <p:nvPr/>
        </p:nvCxnSpPr>
        <p:spPr>
          <a:xfrm flipV="1">
            <a:off x="5348057" y="4386772"/>
            <a:ext cx="931678" cy="1898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320214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FEFB3-7B81-4CA5-80DE-360FE53D77D6}"/>
              </a:ext>
            </a:extLst>
          </p:cNvPr>
          <p:cNvSpPr>
            <a:spLocks noGrp="1"/>
          </p:cNvSpPr>
          <p:nvPr>
            <p:ph type="sldNum" sz="quarter" idx="10"/>
          </p:nvPr>
        </p:nvSpPr>
        <p:spPr>
          <a:xfrm>
            <a:off x="6858000" y="4933030"/>
            <a:ext cx="2133600" cy="2154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0" i="0" u="none" strike="noStrike" kern="1200" cap="none" spc="0" normalizeH="0" baseline="0" noProof="0" smtClean="0">
                <a:ln>
                  <a:noFill/>
                </a:ln>
                <a:solidFill>
                  <a:prstClr val="white"/>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prstClr val="white"/>
              </a:solidFill>
              <a:effectLst/>
              <a:uLnTx/>
              <a:uFillTx/>
              <a:latin typeface="Gill Sans MT"/>
              <a:ea typeface="+mn-ea"/>
            </a:endParaRPr>
          </a:p>
        </p:txBody>
      </p:sp>
      <p:sp>
        <p:nvSpPr>
          <p:cNvPr id="6" name="Title 5">
            <a:extLst>
              <a:ext uri="{FF2B5EF4-FFF2-40B4-BE49-F238E27FC236}">
                <a16:creationId xmlns:a16="http://schemas.microsoft.com/office/drawing/2014/main" id="{AF93540B-FDBF-400C-9C2C-52D856E0E02C}"/>
              </a:ext>
            </a:extLst>
          </p:cNvPr>
          <p:cNvSpPr>
            <a:spLocks noGrp="1"/>
          </p:cNvSpPr>
          <p:nvPr>
            <p:ph type="title"/>
          </p:nvPr>
        </p:nvSpPr>
        <p:spPr>
          <a:xfrm>
            <a:off x="814646" y="1848107"/>
            <a:ext cx="7643553" cy="1754326"/>
          </a:xfrm>
        </p:spPr>
        <p:txBody>
          <a:bodyPr/>
          <a:lstStyle/>
          <a:p>
            <a:r>
              <a:rPr lang="en" dirty="0"/>
              <a:t>Data-Driven Strategies: </a:t>
            </a:r>
            <a:br>
              <a:rPr lang="en-US" dirty="0"/>
            </a:br>
            <a:r>
              <a:rPr lang="en" b="0" dirty="0"/>
              <a:t>Update on national TB M&amp;E, surveillance, and data use</a:t>
            </a:r>
          </a:p>
        </p:txBody>
      </p:sp>
    </p:spTree>
    <p:custDataLst>
      <p:tags r:id="rId1"/>
    </p:custDataLst>
    <p:extLst>
      <p:ext uri="{BB962C8B-B14F-4D97-AF65-F5344CB8AC3E}">
        <p14:creationId xmlns:p14="http://schemas.microsoft.com/office/powerpoint/2010/main" val="292781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345507" y="639393"/>
            <a:ext cx="7772400" cy="3923898"/>
          </a:xfrm>
        </p:spPr>
        <p:txBody>
          <a:bodyPr>
            <a:normAutofit fontScale="92500"/>
          </a:bodyPr>
          <a:lstStyle/>
          <a:p>
            <a:pPr>
              <a:buFont typeface="Arial" panose="020B0604020202020204" pitchFamily="34" charset="0"/>
              <a:buChar char="•"/>
            </a:pPr>
            <a:r>
              <a:rPr lang="en" sz="1800" dirty="0">
                <a:solidFill>
                  <a:schemeClr val="tx1"/>
                </a:solidFill>
                <a:cs typeface="Arial" panose="020B0604020202020204" pitchFamily="34" charset="0"/>
              </a:rPr>
              <a:t>National strategic plan supported by an M&amp;E Plan</a:t>
            </a:r>
          </a:p>
          <a:p>
            <a:pPr>
              <a:buFont typeface="Arial" panose="020B0604020202020204" pitchFamily="34" charset="0"/>
              <a:buChar char="•"/>
            </a:pPr>
            <a:r>
              <a:rPr lang="en" sz="1800" dirty="0">
                <a:solidFill>
                  <a:schemeClr val="tx1"/>
                </a:solidFill>
              </a:rPr>
              <a:t>Integration of DHIS 2 since 2018</a:t>
            </a:r>
          </a:p>
          <a:p>
            <a:pPr>
              <a:buFont typeface="Arial" panose="020B0604020202020204" pitchFamily="34" charset="0"/>
              <a:buChar char="•"/>
            </a:pPr>
            <a:r>
              <a:rPr lang="en" sz="1800" dirty="0">
                <a:solidFill>
                  <a:schemeClr val="tx1"/>
                </a:solidFill>
              </a:rPr>
              <a:t>Evaluation of the DRC M&amp;E system with the WHO Benchmark tool</a:t>
            </a:r>
          </a:p>
          <a:p>
            <a:pPr>
              <a:buFont typeface="Arial" panose="020B0604020202020204" pitchFamily="34" charset="0"/>
              <a:buChar char="•"/>
            </a:pPr>
            <a:r>
              <a:rPr lang="en" sz="1800" dirty="0">
                <a:solidFill>
                  <a:schemeClr val="tx1"/>
                </a:solidFill>
              </a:rPr>
              <a:t>Integration of the recommendations of this evaluation except for civil status data</a:t>
            </a:r>
          </a:p>
          <a:p>
            <a:pPr>
              <a:buFont typeface="Arial" panose="020B0604020202020204" pitchFamily="34" charset="0"/>
              <a:buChar char="•"/>
            </a:pPr>
            <a:r>
              <a:rPr lang="en" sz="1800" dirty="0">
                <a:solidFill>
                  <a:schemeClr val="tx1"/>
                </a:solidFill>
              </a:rPr>
              <a:t>Adaptation of data management guidelines and tools according to new WHO definitions and guidelines (TPT, </a:t>
            </a:r>
            <a:r>
              <a:rPr lang="en" sz="1800" dirty="0" err="1">
                <a:solidFill>
                  <a:schemeClr val="tx1"/>
                </a:solidFill>
              </a:rPr>
              <a:t>etc. </a:t>
            </a:r>
            <a:r>
              <a:rPr lang="en" sz="1800" dirty="0">
                <a:solidFill>
                  <a:schemeClr val="tx1"/>
                </a:solidFill>
              </a:rPr>
              <a:t>)</a:t>
            </a:r>
          </a:p>
          <a:p>
            <a:pPr>
              <a:buFont typeface="Arial" panose="020B0604020202020204" pitchFamily="34" charset="0"/>
              <a:buChar char="•"/>
            </a:pPr>
            <a:r>
              <a:rPr lang="en" sz="1800" dirty="0">
                <a:solidFill>
                  <a:schemeClr val="tx1"/>
                </a:solidFill>
              </a:rPr>
              <a:t>Editing of the quarterly epidemiological bulletin</a:t>
            </a:r>
          </a:p>
          <a:p>
            <a:pPr>
              <a:buFont typeface="Arial" panose="020B0604020202020204" pitchFamily="34" charset="0"/>
              <a:buChar char="•"/>
            </a:pPr>
            <a:r>
              <a:rPr lang="en" sz="1800" dirty="0">
                <a:solidFill>
                  <a:schemeClr val="tx1"/>
                </a:solidFill>
              </a:rPr>
              <a:t>Monthly data reporting instead of quarterly reporting</a:t>
            </a:r>
          </a:p>
          <a:p>
            <a:pPr>
              <a:buFont typeface="Arial" panose="020B0604020202020204" pitchFamily="34" charset="0"/>
              <a:buChar char="•"/>
            </a:pPr>
            <a:r>
              <a:rPr lang="en" sz="1800" dirty="0">
                <a:solidFill>
                  <a:schemeClr val="tx1"/>
                </a:solidFill>
              </a:rPr>
              <a:t>Quarterly data meetings in each province</a:t>
            </a:r>
          </a:p>
          <a:p>
            <a:pPr>
              <a:buFont typeface="Arial" panose="020B0604020202020204" pitchFamily="34" charset="0"/>
              <a:buChar char="•"/>
            </a:pPr>
            <a:r>
              <a:rPr lang="en" sz="1800" dirty="0">
                <a:solidFill>
                  <a:schemeClr val="tx1"/>
                </a:solidFill>
              </a:rPr>
              <a:t>Regular capacity building of stakeholders</a:t>
            </a:r>
          </a:p>
          <a:p>
            <a:pPr>
              <a:buFont typeface="Arial" panose="020B0604020202020204" pitchFamily="34" charset="0"/>
              <a:buChar char="•"/>
            </a:pPr>
            <a:r>
              <a:rPr lang="en" sz="1800" dirty="0">
                <a:solidFill>
                  <a:schemeClr val="tx1"/>
                </a:solidFill>
              </a:rPr>
              <a:t>Regular data quality audit</a:t>
            </a: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7</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a:xfrm>
            <a:off x="345506" y="85172"/>
            <a:ext cx="8249853" cy="400110"/>
          </a:xfrm>
        </p:spPr>
        <p:txBody>
          <a:bodyPr/>
          <a:lstStyle/>
          <a:p>
            <a:r>
              <a:rPr lang="en" sz="2000" dirty="0">
                <a:solidFill>
                  <a:srgbClr val="327CC9"/>
                </a:solidFill>
              </a:rPr>
              <a:t>Strategies in place for effectively using national TB data (1/2)</a:t>
            </a:r>
          </a:p>
        </p:txBody>
      </p:sp>
    </p:spTree>
    <p:custDataLst>
      <p:tags r:id="rId1"/>
    </p:custDataLst>
    <p:extLst>
      <p:ext uri="{BB962C8B-B14F-4D97-AF65-F5344CB8AC3E}">
        <p14:creationId xmlns:p14="http://schemas.microsoft.com/office/powerpoint/2010/main" val="172056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p:txBody>
          <a:bodyPr>
            <a:normAutofit/>
          </a:bodyPr>
          <a:lstStyle/>
          <a:p>
            <a:pPr>
              <a:buFont typeface="Arial" panose="020B0604020202020204" pitchFamily="34" charset="0"/>
              <a:buChar char="•"/>
            </a:pPr>
            <a:r>
              <a:rPr lang="en" sz="1800" dirty="0">
                <a:solidFill>
                  <a:schemeClr val="tx1"/>
                </a:solidFill>
              </a:rPr>
              <a:t>Quarterly data meetings in each province</a:t>
            </a:r>
          </a:p>
          <a:p>
            <a:pPr>
              <a:buFont typeface="Arial" panose="020B0604020202020204" pitchFamily="34" charset="0"/>
              <a:buChar char="•"/>
            </a:pPr>
            <a:r>
              <a:rPr lang="en" sz="1800" dirty="0">
                <a:solidFill>
                  <a:schemeClr val="tx1"/>
                </a:solidFill>
              </a:rPr>
              <a:t>Regular capacity building of certain actors (9 provinces)</a:t>
            </a:r>
          </a:p>
          <a:p>
            <a:pPr>
              <a:buFont typeface="Arial" panose="020B0604020202020204" pitchFamily="34" charset="0"/>
              <a:buChar char="•"/>
            </a:pPr>
            <a:r>
              <a:rPr lang="en" sz="1800" dirty="0">
                <a:solidFill>
                  <a:schemeClr val="tx1"/>
                </a:solidFill>
              </a:rPr>
              <a:t>Regular data quality audit</a:t>
            </a:r>
          </a:p>
          <a:p>
            <a:pPr>
              <a:buFont typeface="Arial" panose="020B0604020202020204" pitchFamily="34" charset="0"/>
              <a:buChar char="•"/>
            </a:pPr>
            <a:r>
              <a:rPr lang="en" sz="1800" dirty="0"/>
              <a:t>M&amp;E task force bringing together all support </a:t>
            </a:r>
            <a:r>
              <a:rPr lang="en" sz="1800" dirty="0" err="1"/>
              <a:t>partners</a:t>
            </a:r>
          </a:p>
          <a:p>
            <a:pPr>
              <a:buFont typeface="Arial" panose="020B0604020202020204" pitchFamily="34" charset="0"/>
              <a:buChar char="•"/>
            </a:pPr>
            <a:r>
              <a:rPr lang="en" sz="1800" dirty="0"/>
              <a:t>Carrying out several operational research: QTSA</a:t>
            </a:r>
            <a:endParaRPr lang="en-US" sz="1800" dirty="0"/>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8</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a:xfrm>
            <a:off x="345507" y="85172"/>
            <a:ext cx="8465984" cy="400110"/>
          </a:xfrm>
        </p:spPr>
        <p:txBody>
          <a:bodyPr/>
          <a:lstStyle/>
          <a:p>
            <a:r>
              <a:rPr lang="en" sz="2000" dirty="0">
                <a:solidFill>
                  <a:srgbClr val="327CC9"/>
                </a:solidFill>
              </a:rPr>
              <a:t>Strategies in place for effectively using national TB data (2/2)</a:t>
            </a:r>
            <a:endParaRPr lang="en-US" sz="2000" dirty="0">
              <a:solidFill>
                <a:srgbClr val="FF0000"/>
              </a:solidFill>
            </a:endParaRPr>
          </a:p>
        </p:txBody>
      </p:sp>
    </p:spTree>
    <p:custDataLst>
      <p:tags r:id="rId1"/>
    </p:custDataLst>
    <p:extLst>
      <p:ext uri="{BB962C8B-B14F-4D97-AF65-F5344CB8AC3E}">
        <p14:creationId xmlns:p14="http://schemas.microsoft.com/office/powerpoint/2010/main" val="68043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p:txBody>
          <a:bodyPr>
            <a:normAutofit/>
          </a:bodyPr>
          <a:lstStyle/>
          <a:p>
            <a:pPr>
              <a:lnSpc>
                <a:spcPct val="150000"/>
              </a:lnSpc>
              <a:buFont typeface="Arial" panose="020B0604020202020204" pitchFamily="34" charset="0"/>
              <a:buChar char="•"/>
            </a:pPr>
            <a:r>
              <a:rPr lang="en" sz="1800" dirty="0"/>
              <a:t>Weak M&amp;E funding : Insufficient/Reduction in funding for activities (supervision, data validation, sample shipping, etc.)</a:t>
            </a:r>
          </a:p>
          <a:p>
            <a:pPr>
              <a:lnSpc>
                <a:spcPct val="150000"/>
              </a:lnSpc>
              <a:buFont typeface="Arial" panose="020B0604020202020204" pitchFamily="34" charset="0"/>
              <a:buChar char="•"/>
            </a:pPr>
            <a:r>
              <a:rPr lang="en" sz="1800" dirty="0"/>
              <a:t>Lack of electronic medical record for TB patients (digitalization of patients)</a:t>
            </a:r>
          </a:p>
          <a:p>
            <a:pPr>
              <a:lnSpc>
                <a:spcPct val="150000"/>
              </a:lnSpc>
              <a:buFont typeface="Arial" panose="020B0604020202020204" pitchFamily="34" charset="0"/>
              <a:buChar char="•"/>
            </a:pPr>
            <a:r>
              <a:rPr lang="en" sz="1800" dirty="0"/>
              <a:t>Low </a:t>
            </a:r>
            <a:r>
              <a:rPr lang="en" sz="1800" dirty="0">
                <a:solidFill>
                  <a:prstClr val="black">
                    <a:lumMod val="75000"/>
                    <a:lumOff val="25000"/>
                  </a:prstClr>
                </a:solidFill>
                <a:cs typeface="Arial" panose="020B0604020202020204" pitchFamily="34" charset="0"/>
              </a:rPr>
              <a:t>data quality: inconsistency, outliers, non-existent data, completeness and timeliness</a:t>
            </a:r>
          </a:p>
          <a:p>
            <a:pPr>
              <a:lnSpc>
                <a:spcPct val="150000"/>
              </a:lnSpc>
              <a:buFont typeface="Arial" panose="020B0604020202020204" pitchFamily="34" charset="0"/>
              <a:buChar char="•"/>
            </a:pPr>
            <a:r>
              <a:rPr lang="en" sz="1800" dirty="0"/>
              <a:t>Low performance on certain indicators</a:t>
            </a:r>
          </a:p>
          <a:p>
            <a:pPr>
              <a:lnSpc>
                <a:spcPct val="150000"/>
              </a:lnSpc>
              <a:buFont typeface="Arial" panose="020B0604020202020204" pitchFamily="34" charset="0"/>
              <a:buChar char="•"/>
            </a:pPr>
            <a:r>
              <a:rPr lang="en" sz="1800" dirty="0">
                <a:solidFill>
                  <a:prstClr val="black">
                    <a:lumMod val="75000"/>
                    <a:lumOff val="25000"/>
                  </a:prstClr>
                </a:solidFill>
                <a:cs typeface="Arial" panose="020B0604020202020204" pitchFamily="34" charset="0"/>
              </a:rPr>
              <a:t>Capacity building for managers and service providers</a:t>
            </a: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9</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 dirty="0">
                <a:solidFill>
                  <a:srgbClr val="327CC9"/>
                </a:solidFill>
              </a:rPr>
              <a:t>Challenges</a:t>
            </a:r>
          </a:p>
        </p:txBody>
      </p:sp>
    </p:spTree>
    <p:custDataLst>
      <p:tags r:id="rId1"/>
    </p:custDataLst>
    <p:extLst>
      <p:ext uri="{BB962C8B-B14F-4D97-AF65-F5344CB8AC3E}">
        <p14:creationId xmlns:p14="http://schemas.microsoft.com/office/powerpoint/2010/main" val="151777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16.9-TEMPLATE_12.7.2016" val="dUysm6Gk"/>
  <p:tag name="ARTICULATE_PROJECT_OPEN" val="0"/>
  <p:tag name="ARTICULATE_SLIDE_COUNT" val="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6.9-Template_12.7.2016">
  <a:themeElements>
    <a:clrScheme name="TB DIAH">
      <a:dk1>
        <a:srgbClr val="222222"/>
      </a:dk1>
      <a:lt1>
        <a:sysClr val="window" lastClr="FFFFFF"/>
      </a:lt1>
      <a:dk2>
        <a:srgbClr val="0E256A"/>
      </a:dk2>
      <a:lt2>
        <a:srgbClr val="E7E6E6"/>
      </a:lt2>
      <a:accent1>
        <a:srgbClr val="A7BF39"/>
      </a:accent1>
      <a:accent2>
        <a:srgbClr val="FAA000"/>
      </a:accent2>
      <a:accent3>
        <a:srgbClr val="879499"/>
      </a:accent3>
      <a:accent4>
        <a:srgbClr val="D44106"/>
      </a:accent4>
      <a:accent5>
        <a:srgbClr val="002F3C"/>
      </a:accent5>
      <a:accent6>
        <a:srgbClr val="008C84"/>
      </a:accent6>
      <a:hlink>
        <a:srgbClr val="D44106"/>
      </a:hlink>
      <a:folHlink>
        <a:srgbClr val="D44106"/>
      </a:folHlink>
    </a:clrScheme>
    <a:fontScheme name="USAI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5F2F4220-0C4A-464C-B7E6-9772656CF890}" vid="{6CFE95A0-2AD2-4529-B708-3FC5FADA7224}"/>
    </a:ext>
  </a:extLst>
</a:theme>
</file>

<file path=ppt/theme/theme2.xml><?xml version="1.0" encoding="utf-8"?>
<a:theme xmlns:a="http://schemas.openxmlformats.org/drawingml/2006/main" name="1_16.9-Template_12.7.2016">
  <a:themeElements>
    <a:clrScheme name="TB DIAH">
      <a:dk1>
        <a:srgbClr val="222222"/>
      </a:dk1>
      <a:lt1>
        <a:sysClr val="window" lastClr="FFFFFF"/>
      </a:lt1>
      <a:dk2>
        <a:srgbClr val="0E256A"/>
      </a:dk2>
      <a:lt2>
        <a:srgbClr val="E7E6E6"/>
      </a:lt2>
      <a:accent1>
        <a:srgbClr val="A7BF39"/>
      </a:accent1>
      <a:accent2>
        <a:srgbClr val="FAA000"/>
      </a:accent2>
      <a:accent3>
        <a:srgbClr val="879499"/>
      </a:accent3>
      <a:accent4>
        <a:srgbClr val="D44106"/>
      </a:accent4>
      <a:accent5>
        <a:srgbClr val="002F3C"/>
      </a:accent5>
      <a:accent6>
        <a:srgbClr val="008C84"/>
      </a:accent6>
      <a:hlink>
        <a:srgbClr val="D44106"/>
      </a:hlink>
      <a:folHlink>
        <a:srgbClr val="D44106"/>
      </a:folHlink>
    </a:clrScheme>
    <a:fontScheme name="USAI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02C2A9E3-31FA-4BC0-A641-CBA893E39C64}" vid="{8BE891BA-62AF-40B5-9E21-9D22ABE668A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8573787-17db-43b5-9af3-2a45e79ab039">
      <UserInfo>
        <DisplayName>Henson, Shea A</DisplayName>
        <AccountId>37</AccountId>
        <AccountType/>
      </UserInfo>
      <UserInfo>
        <DisplayName>Fitzgerald, Ann Marie</DisplayName>
        <AccountId>74</AccountId>
        <AccountType/>
      </UserInfo>
      <UserInfo>
        <DisplayName>Tremont, Gretchen Bitar</DisplayName>
        <AccountId>59</AccountId>
        <AccountType/>
      </UserInfo>
      <UserInfo>
        <DisplayName>Kosma, Katie</DisplayName>
        <AccountId>2187</AccountId>
        <AccountType/>
      </UserInfo>
      <UserInfo>
        <DisplayName>Wilkes, Becky</DisplayName>
        <AccountId>133</AccountId>
        <AccountType/>
      </UserInfo>
      <UserInfo>
        <DisplayName>Margie Joyce</DisplayName>
        <AccountId>2081</AccountId>
        <AccountType/>
      </UserInfo>
      <UserInfo>
        <DisplayName>Oser, Rebecca Cornell</DisplayName>
        <AccountId>1917</AccountId>
        <AccountType/>
      </UserInfo>
    </SharedWithUsers>
    <lcf76f155ced4ddcb4097134ff3c332f xmlns="13922b43-4eea-40f2-b18b-c20327cdf16c">
      <Terms xmlns="http://schemas.microsoft.com/office/infopath/2007/PartnerControls"/>
    </lcf76f155ced4ddcb4097134ff3c332f>
    <TaxCatchAll xmlns="d8573787-17db-43b5-9af3-2a45e79ab039" xsi:nil="true"/>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4A79819CA3F3428B644840049B5527" ma:contentTypeVersion="18" ma:contentTypeDescription="Create a new document." ma:contentTypeScope="" ma:versionID="ad383e1735c938cb96aebbe739169a19">
  <xsd:schema xmlns:xsd="http://www.w3.org/2001/XMLSchema" xmlns:xs="http://www.w3.org/2001/XMLSchema" xmlns:p="http://schemas.microsoft.com/office/2006/metadata/properties" xmlns:ns1="http://schemas.microsoft.com/sharepoint/v3" xmlns:ns2="d8573787-17db-43b5-9af3-2a45e79ab039" xmlns:ns3="13922b43-4eea-40f2-b18b-c20327cdf16c" targetNamespace="http://schemas.microsoft.com/office/2006/metadata/properties" ma:root="true" ma:fieldsID="256a16f75099712e537335b62795526c" ns1:_="" ns2:_="" ns3:_="">
    <xsd:import namespace="http://schemas.microsoft.com/sharepoint/v3"/>
    <xsd:import namespace="d8573787-17db-43b5-9af3-2a45e79ab039"/>
    <xsd:import namespace="13922b43-4eea-40f2-b18b-c20327cdf16c"/>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2:TaxCatchAll"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573787-17db-43b5-9af3-2a45e79ab03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ae2a4639-fd0e-4681-abc1-649aa37ee7ba}" ma:internalName="TaxCatchAll" ma:showField="CatchAllData" ma:web="d8573787-17db-43b5-9af3-2a45e79ab03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3922b43-4eea-40f2-b18b-c20327cdf16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763E1D-10A2-4EC8-A0BD-10BFCE20FCEA}">
  <ds:schemaRefs>
    <ds:schemaRef ds:uri="http://purl.org/dc/elements/1.1/"/>
    <ds:schemaRef ds:uri="da5460a6-bbc2-4b3b-ab74-0656f9ce9569"/>
    <ds:schemaRef ds:uri="http://schemas.microsoft.com/office/2006/documentManagement/types"/>
    <ds:schemaRef ds:uri="http://www.w3.org/XML/1998/namespace"/>
    <ds:schemaRef ds:uri="http://schemas.microsoft.com/office/2006/metadata/properties"/>
    <ds:schemaRef ds:uri="http://purl.org/dc/dcmitype/"/>
    <ds:schemaRef ds:uri="http://schemas.microsoft.com/sharepoint/v3/fields"/>
    <ds:schemaRef ds:uri="http://schemas.microsoft.com/office/infopath/2007/PartnerControls"/>
    <ds:schemaRef ds:uri="7ecd4bcd-196e-45f0-9487-40b61984338d"/>
    <ds:schemaRef ds:uri="http://schemas.openxmlformats.org/package/2006/metadata/core-properties"/>
    <ds:schemaRef ds:uri="http://purl.org/dc/terms/"/>
    <ds:schemaRef ds:uri="d8573787-17db-43b5-9af3-2a45e79ab039"/>
    <ds:schemaRef ds:uri="13922b43-4eea-40f2-b18b-c20327cdf16c"/>
    <ds:schemaRef ds:uri="http://schemas.microsoft.com/sharepoint/v3"/>
  </ds:schemaRefs>
</ds:datastoreItem>
</file>

<file path=customXml/itemProps2.xml><?xml version="1.0" encoding="utf-8"?>
<ds:datastoreItem xmlns:ds="http://schemas.openxmlformats.org/officeDocument/2006/customXml" ds:itemID="{00DFDCE6-48A1-49AB-B7AD-C184BDE2CC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8573787-17db-43b5-9af3-2a45e79ab039"/>
    <ds:schemaRef ds:uri="13922b43-4eea-40f2-b18b-c20327cdf1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87C506-A6A9-4CF3-B46D-15DD566CAA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TB DIAH PPT Wide Template March 2024 (1)</Template>
  <TotalTime>627</TotalTime>
  <Words>681</Words>
  <Application>Microsoft Office PowerPoint</Application>
  <PresentationFormat>Custom</PresentationFormat>
  <Paragraphs>133</Paragraphs>
  <Slides>16</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Arial</vt:lpstr>
      <vt:lpstr>Arial Black</vt:lpstr>
      <vt:lpstr>Arial Narrow</vt:lpstr>
      <vt:lpstr>Calibri</vt:lpstr>
      <vt:lpstr>Franklin Gothic Book</vt:lpstr>
      <vt:lpstr>Franklin Gothic Heavy</vt:lpstr>
      <vt:lpstr>Gill Sans MT</vt:lpstr>
      <vt:lpstr>Stencil</vt:lpstr>
      <vt:lpstr>Times New Roman</vt:lpstr>
      <vt:lpstr>Wingdings</vt:lpstr>
      <vt:lpstr>16.9-Template_12.7.2016</vt:lpstr>
      <vt:lpstr>1_16.9-Template_12.7.2016</vt:lpstr>
      <vt:lpstr>PowerPoint Presentation</vt:lpstr>
      <vt:lpstr>Democratic Republic of Congo (DRC)</vt:lpstr>
      <vt:lpstr>TB PROFILE Country presentation</vt:lpstr>
      <vt:lpstr>TB PROFILE - Resources , diagnostic guidelines, and structures</vt:lpstr>
      <vt:lpstr>TB PROFILE</vt:lpstr>
      <vt:lpstr>Data-Driven Strategies:  Update on national TB M&amp;E, surveillance, and data use</vt:lpstr>
      <vt:lpstr>Strategies in place for effectively using national TB data (1/2)</vt:lpstr>
      <vt:lpstr>Strategies in place for effectively using national TB data (2/2)</vt:lpstr>
      <vt:lpstr>Challenges</vt:lpstr>
      <vt:lpstr>Strategies to improve the use of data for effective TB control </vt:lpstr>
      <vt:lpstr>TB M&amp;E Beyond Numbers: Understanding trends in  PBMEF core indicators</vt:lpstr>
      <vt:lpstr>REACH – TB Notification all forms from 2018-2023</vt:lpstr>
      <vt:lpstr>REACH : Pediatric TB Notification vs TB All Forms from 2017-2023</vt:lpstr>
      <vt:lpstr>CURE – MDR-TB Notification and Treatment from 2018 - 2023</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Adamou, Bridgit</dc:creator>
  <cp:lastModifiedBy>Adamou, Bridgit</cp:lastModifiedBy>
  <cp:revision>55</cp:revision>
  <dcterms:created xsi:type="dcterms:W3CDTF">2024-03-25T12:24:47Z</dcterms:created>
  <dcterms:modified xsi:type="dcterms:W3CDTF">2024-04-16T09:28:48Z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0x0101006E4A79819CA3F3428B644840049B5527</vt:lpwstr>
  </property>
  <property fmtid="{D5CDD505-2E9C-101B-9397-08002B2CF9AE}" pid="3" name="ArticulateGUID">
    <vt:lpwstr>D73539B1-00EA-4FB9-AEE5-6E525BCF915F</vt:lpwstr>
  </property>
  <property fmtid="{D5CDD505-2E9C-101B-9397-08002B2CF9AE}" pid="4" name="ArticulatePath">
    <vt:lpwstr>TBDIAH_Master_Deck_Template</vt:lpwstr>
  </property>
  <property fmtid="{D5CDD505-2E9C-101B-9397-08002B2CF9AE}" pid="5" name="TaxKeyword">
    <vt:lpwstr/>
  </property>
  <property fmtid="{D5CDD505-2E9C-101B-9397-08002B2CF9AE}" pid="6" name="MediaServiceImageTags">
    <vt:lpwstr/>
  </property>
</Properties>
</file>