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3"/>
  </p:notesMasterIdLst>
  <p:handoutMasterIdLst>
    <p:handoutMasterId r:id="rId34"/>
  </p:handoutMasterIdLst>
  <p:sldIdLst>
    <p:sldId id="509" r:id="rId5"/>
    <p:sldId id="518" r:id="rId6"/>
    <p:sldId id="585" r:id="rId7"/>
    <p:sldId id="589" r:id="rId8"/>
    <p:sldId id="593" r:id="rId9"/>
    <p:sldId id="591" r:id="rId10"/>
    <p:sldId id="590" r:id="rId11"/>
    <p:sldId id="592" r:id="rId12"/>
    <p:sldId id="595" r:id="rId13"/>
    <p:sldId id="597" r:id="rId14"/>
    <p:sldId id="594" r:id="rId15"/>
    <p:sldId id="580" r:id="rId16"/>
    <p:sldId id="596" r:id="rId17"/>
    <p:sldId id="600" r:id="rId18"/>
    <p:sldId id="601" r:id="rId19"/>
    <p:sldId id="612" r:id="rId20"/>
    <p:sldId id="602" r:id="rId21"/>
    <p:sldId id="603" r:id="rId22"/>
    <p:sldId id="604" r:id="rId23"/>
    <p:sldId id="605" r:id="rId24"/>
    <p:sldId id="607" r:id="rId25"/>
    <p:sldId id="598" r:id="rId26"/>
    <p:sldId id="608" r:id="rId27"/>
    <p:sldId id="599" r:id="rId28"/>
    <p:sldId id="609" r:id="rId29"/>
    <p:sldId id="610" r:id="rId30"/>
    <p:sldId id="611" r:id="rId31"/>
    <p:sldId id="392" r:id="rId32"/>
  </p:sldIdLst>
  <p:sldSz cx="9144000" cy="5184775"/>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FA998-6E5B-8E9C-EA9E-A8FCB0DAD3EE}" name="Fitzgerald, Ann Marie" initials="FAM" userId="S::annafitz@ad.unc.edu::a34dcbdb-9f4d-4d1c-9570-3acc0647ee1a" providerId="AD"/>
  <p188:author id="{8683A5F6-4F32-DB07-7E87-26DD9EBD1FC1}" name="Margie Joyce (Learnitude)" initials="MJ(" userId="Margie Joyce (Learnitu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4E4A49"/>
    <a:srgbClr val="7CBF33"/>
    <a:srgbClr val="FFFFEF"/>
    <a:srgbClr val="FFFFCC"/>
    <a:srgbClr val="0E256A"/>
    <a:srgbClr val="132F69"/>
    <a:srgbClr val="8D8B86"/>
    <a:srgbClr val="0E77FF"/>
    <a:srgbClr val="7A9C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FA2CE-6909-49B8-9823-F155469F43FC}" v="18" dt="2024-04-18T20:01:25.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82969" autoAdjust="0"/>
  </p:normalViewPr>
  <p:slideViewPr>
    <p:cSldViewPr snapToGrid="0">
      <p:cViewPr varScale="1">
        <p:scale>
          <a:sx n="63" d="100"/>
          <a:sy n="63" d="100"/>
        </p:scale>
        <p:origin x="1320" y="52"/>
      </p:cViewPr>
      <p:guideLst>
        <p:guide orient="horz" pos="1633"/>
        <p:guide pos="2880"/>
      </p:guideLst>
    </p:cSldViewPr>
  </p:slideViewPr>
  <p:outlineViewPr>
    <p:cViewPr>
      <p:scale>
        <a:sx n="33" d="100"/>
        <a:sy n="33" d="100"/>
      </p:scale>
      <p:origin x="0" y="-12848"/>
    </p:cViewPr>
  </p:outlineViewPr>
  <p:notesTextViewPr>
    <p:cViewPr>
      <p:scale>
        <a:sx n="1" d="1"/>
        <a:sy n="1" d="1"/>
      </p:scale>
      <p:origin x="0" y="0"/>
    </p:cViewPr>
  </p:notesTextViewPr>
  <p:sorterViewPr>
    <p:cViewPr>
      <p:scale>
        <a:sx n="100" d="100"/>
        <a:sy n="100" d="100"/>
      </p:scale>
      <p:origin x="0" y="-974"/>
    </p:cViewPr>
  </p:sorterViewPr>
  <p:notesViewPr>
    <p:cSldViewPr snapToGrid="0">
      <p:cViewPr varScale="1">
        <p:scale>
          <a:sx n="45" d="100"/>
          <a:sy n="45" d="100"/>
        </p:scale>
        <p:origin x="2760"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ou, Bridgit" userId="7e591e65-1501-4871-bc4d-0a3a987a41f8" providerId="ADAL" clId="{3E1FA2CE-6909-49B8-9823-F155469F43FC}"/>
    <pc:docChg chg="undo custSel addSld modSld sldOrd">
      <pc:chgData name="Adamou, Bridgit" userId="7e591e65-1501-4871-bc4d-0a3a987a41f8" providerId="ADAL" clId="{3E1FA2CE-6909-49B8-9823-F155469F43FC}" dt="2024-04-18T20:07:08.233" v="110" actId="113"/>
      <pc:docMkLst>
        <pc:docMk/>
      </pc:docMkLst>
      <pc:sldChg chg="modSp mod">
        <pc:chgData name="Adamou, Bridgit" userId="7e591e65-1501-4871-bc4d-0a3a987a41f8" providerId="ADAL" clId="{3E1FA2CE-6909-49B8-9823-F155469F43FC}" dt="2024-04-18T20:02:24.126" v="102" actId="20577"/>
        <pc:sldMkLst>
          <pc:docMk/>
          <pc:sldMk cId="2967087685" sldId="518"/>
        </pc:sldMkLst>
        <pc:spChg chg="mod">
          <ac:chgData name="Adamou, Bridgit" userId="7e591e65-1501-4871-bc4d-0a3a987a41f8" providerId="ADAL" clId="{3E1FA2CE-6909-49B8-9823-F155469F43FC}" dt="2024-04-18T20:02:24.126" v="102" actId="20577"/>
          <ac:spMkLst>
            <pc:docMk/>
            <pc:sldMk cId="2967087685" sldId="518"/>
            <ac:spMk id="5" creationId="{8A1991D4-841E-7686-397D-A7F0237BEAC3}"/>
          </ac:spMkLst>
        </pc:spChg>
      </pc:sldChg>
      <pc:sldChg chg="modSp mod">
        <pc:chgData name="Adamou, Bridgit" userId="7e591e65-1501-4871-bc4d-0a3a987a41f8" providerId="ADAL" clId="{3E1FA2CE-6909-49B8-9823-F155469F43FC}" dt="2024-04-18T19:34:37.807" v="9" actId="20577"/>
        <pc:sldMkLst>
          <pc:docMk/>
          <pc:sldMk cId="2121976412" sldId="591"/>
        </pc:sldMkLst>
        <pc:spChg chg="mod">
          <ac:chgData name="Adamou, Bridgit" userId="7e591e65-1501-4871-bc4d-0a3a987a41f8" providerId="ADAL" clId="{3E1FA2CE-6909-49B8-9823-F155469F43FC}" dt="2024-04-18T19:34:37.807" v="9" actId="20577"/>
          <ac:spMkLst>
            <pc:docMk/>
            <pc:sldMk cId="2121976412" sldId="591"/>
            <ac:spMk id="6" creationId="{AF93540B-FDBF-400C-9C2C-52D856E0E02C}"/>
          </ac:spMkLst>
        </pc:spChg>
      </pc:sldChg>
      <pc:sldChg chg="modSp mod">
        <pc:chgData name="Adamou, Bridgit" userId="7e591e65-1501-4871-bc4d-0a3a987a41f8" providerId="ADAL" clId="{3E1FA2CE-6909-49B8-9823-F155469F43FC}" dt="2024-04-18T19:33:52.616" v="2" actId="255"/>
        <pc:sldMkLst>
          <pc:docMk/>
          <pc:sldMk cId="44129334" sldId="593"/>
        </pc:sldMkLst>
        <pc:spChg chg="mod">
          <ac:chgData name="Adamou, Bridgit" userId="7e591e65-1501-4871-bc4d-0a3a987a41f8" providerId="ADAL" clId="{3E1FA2CE-6909-49B8-9823-F155469F43FC}" dt="2024-04-18T19:33:52.616" v="2" actId="255"/>
          <ac:spMkLst>
            <pc:docMk/>
            <pc:sldMk cId="44129334" sldId="593"/>
            <ac:spMk id="5" creationId="{8A1991D4-841E-7686-397D-A7F0237BEAC3}"/>
          </ac:spMkLst>
        </pc:spChg>
      </pc:sldChg>
      <pc:sldChg chg="modSp mod">
        <pc:chgData name="Adamou, Bridgit" userId="7e591e65-1501-4871-bc4d-0a3a987a41f8" providerId="ADAL" clId="{3E1FA2CE-6909-49B8-9823-F155469F43FC}" dt="2024-04-18T19:59:32.123" v="91" actId="255"/>
        <pc:sldMkLst>
          <pc:docMk/>
          <pc:sldMk cId="270206339" sldId="595"/>
        </pc:sldMkLst>
        <pc:spChg chg="mod">
          <ac:chgData name="Adamou, Bridgit" userId="7e591e65-1501-4871-bc4d-0a3a987a41f8" providerId="ADAL" clId="{3E1FA2CE-6909-49B8-9823-F155469F43FC}" dt="2024-04-18T19:59:32.123" v="91" actId="255"/>
          <ac:spMkLst>
            <pc:docMk/>
            <pc:sldMk cId="270206339" sldId="595"/>
            <ac:spMk id="11" creationId="{9AA5223A-E60A-DE14-3556-F07E4930D746}"/>
          </ac:spMkLst>
        </pc:spChg>
      </pc:sldChg>
      <pc:sldChg chg="modSp mod">
        <pc:chgData name="Adamou, Bridgit" userId="7e591e65-1501-4871-bc4d-0a3a987a41f8" providerId="ADAL" clId="{3E1FA2CE-6909-49B8-9823-F155469F43FC}" dt="2024-04-18T19:34:49.861" v="10" actId="255"/>
        <pc:sldMkLst>
          <pc:docMk/>
          <pc:sldMk cId="4176601007" sldId="597"/>
        </pc:sldMkLst>
        <pc:spChg chg="mod">
          <ac:chgData name="Adamou, Bridgit" userId="7e591e65-1501-4871-bc4d-0a3a987a41f8" providerId="ADAL" clId="{3E1FA2CE-6909-49B8-9823-F155469F43FC}" dt="2024-04-18T19:34:49.861" v="10" actId="255"/>
          <ac:spMkLst>
            <pc:docMk/>
            <pc:sldMk cId="4176601007" sldId="597"/>
            <ac:spMk id="5" creationId="{8A1991D4-841E-7686-397D-A7F0237BEAC3}"/>
          </ac:spMkLst>
        </pc:spChg>
      </pc:sldChg>
      <pc:sldChg chg="modSp mod">
        <pc:chgData name="Adamou, Bridgit" userId="7e591e65-1501-4871-bc4d-0a3a987a41f8" providerId="ADAL" clId="{3E1FA2CE-6909-49B8-9823-F155469F43FC}" dt="2024-04-18T20:07:08.233" v="110" actId="113"/>
        <pc:sldMkLst>
          <pc:docMk/>
          <pc:sldMk cId="2388999846" sldId="599"/>
        </pc:sldMkLst>
        <pc:spChg chg="mod">
          <ac:chgData name="Adamou, Bridgit" userId="7e591e65-1501-4871-bc4d-0a3a987a41f8" providerId="ADAL" clId="{3E1FA2CE-6909-49B8-9823-F155469F43FC}" dt="2024-04-18T20:07:08.233" v="110" actId="113"/>
          <ac:spMkLst>
            <pc:docMk/>
            <pc:sldMk cId="2388999846" sldId="599"/>
            <ac:spMk id="5" creationId="{9AB5F60E-62C6-4C94-ABF3-141AF8CE5398}"/>
          </ac:spMkLst>
        </pc:spChg>
      </pc:sldChg>
      <pc:sldChg chg="modSp mod">
        <pc:chgData name="Adamou, Bridgit" userId="7e591e65-1501-4871-bc4d-0a3a987a41f8" providerId="ADAL" clId="{3E1FA2CE-6909-49B8-9823-F155469F43FC}" dt="2024-04-18T19:59:59.403" v="92" actId="255"/>
        <pc:sldMkLst>
          <pc:docMk/>
          <pc:sldMk cId="218708055" sldId="600"/>
        </pc:sldMkLst>
        <pc:spChg chg="mod">
          <ac:chgData name="Adamou, Bridgit" userId="7e591e65-1501-4871-bc4d-0a3a987a41f8" providerId="ADAL" clId="{3E1FA2CE-6909-49B8-9823-F155469F43FC}" dt="2024-04-18T19:59:59.403" v="92" actId="255"/>
          <ac:spMkLst>
            <pc:docMk/>
            <pc:sldMk cId="218708055" sldId="600"/>
            <ac:spMk id="9" creationId="{CD75A173-B5F9-D3B7-EFF5-B35EEA312C23}"/>
          </ac:spMkLst>
        </pc:spChg>
      </pc:sldChg>
      <pc:sldChg chg="modSp mod modNotesTx">
        <pc:chgData name="Adamou, Bridgit" userId="7e591e65-1501-4871-bc4d-0a3a987a41f8" providerId="ADAL" clId="{3E1FA2CE-6909-49B8-9823-F155469F43FC}" dt="2024-04-18T20:00:14.729" v="94" actId="167"/>
        <pc:sldMkLst>
          <pc:docMk/>
          <pc:sldMk cId="128068656" sldId="601"/>
        </pc:sldMkLst>
        <pc:spChg chg="mod">
          <ac:chgData name="Adamou, Bridgit" userId="7e591e65-1501-4871-bc4d-0a3a987a41f8" providerId="ADAL" clId="{3E1FA2CE-6909-49B8-9823-F155469F43FC}" dt="2024-04-18T20:00:06.387" v="93" actId="255"/>
          <ac:spMkLst>
            <pc:docMk/>
            <pc:sldMk cId="128068656" sldId="601"/>
            <ac:spMk id="2" creationId="{50207608-8728-0E3C-B29D-42EA4F6A609B}"/>
          </ac:spMkLst>
        </pc:spChg>
        <pc:picChg chg="ord">
          <ac:chgData name="Adamou, Bridgit" userId="7e591e65-1501-4871-bc4d-0a3a987a41f8" providerId="ADAL" clId="{3E1FA2CE-6909-49B8-9823-F155469F43FC}" dt="2024-04-18T20:00:14.729" v="94" actId="167"/>
          <ac:picMkLst>
            <pc:docMk/>
            <pc:sldMk cId="128068656" sldId="601"/>
            <ac:picMk id="10" creationId="{54A01AEF-3DC5-774F-7AAF-D8128F1D8487}"/>
          </ac:picMkLst>
        </pc:picChg>
      </pc:sldChg>
      <pc:sldChg chg="modSp mod">
        <pc:chgData name="Adamou, Bridgit" userId="7e591e65-1501-4871-bc4d-0a3a987a41f8" providerId="ADAL" clId="{3E1FA2CE-6909-49B8-9823-F155469F43FC}" dt="2024-04-18T20:00:58.438" v="98" actId="14100"/>
        <pc:sldMkLst>
          <pc:docMk/>
          <pc:sldMk cId="1189326801" sldId="603"/>
        </pc:sldMkLst>
        <pc:spChg chg="mod">
          <ac:chgData name="Adamou, Bridgit" userId="7e591e65-1501-4871-bc4d-0a3a987a41f8" providerId="ADAL" clId="{3E1FA2CE-6909-49B8-9823-F155469F43FC}" dt="2024-04-18T20:00:58.438" v="98" actId="14100"/>
          <ac:spMkLst>
            <pc:docMk/>
            <pc:sldMk cId="1189326801" sldId="603"/>
            <ac:spMk id="2" creationId="{9AD5B895-EF7A-7617-081F-677FA5F7783F}"/>
          </ac:spMkLst>
        </pc:spChg>
        <pc:spChg chg="mod">
          <ac:chgData name="Adamou, Bridgit" userId="7e591e65-1501-4871-bc4d-0a3a987a41f8" providerId="ADAL" clId="{3E1FA2CE-6909-49B8-9823-F155469F43FC}" dt="2024-04-18T20:00:52.569" v="97" actId="14100"/>
          <ac:spMkLst>
            <pc:docMk/>
            <pc:sldMk cId="1189326801" sldId="603"/>
            <ac:spMk id="6" creationId="{30E937EC-1529-7DFF-C05C-DFCDECD36652}"/>
          </ac:spMkLst>
        </pc:spChg>
      </pc:sldChg>
      <pc:sldChg chg="modSp mod">
        <pc:chgData name="Adamou, Bridgit" userId="7e591e65-1501-4871-bc4d-0a3a987a41f8" providerId="ADAL" clId="{3E1FA2CE-6909-49B8-9823-F155469F43FC}" dt="2024-04-18T20:01:43.888" v="100" actId="255"/>
        <pc:sldMkLst>
          <pc:docMk/>
          <pc:sldMk cId="2960668244" sldId="607"/>
        </pc:sldMkLst>
        <pc:spChg chg="mod">
          <ac:chgData name="Adamou, Bridgit" userId="7e591e65-1501-4871-bc4d-0a3a987a41f8" providerId="ADAL" clId="{3E1FA2CE-6909-49B8-9823-F155469F43FC}" dt="2024-04-18T20:01:43.888" v="100" actId="255"/>
          <ac:spMkLst>
            <pc:docMk/>
            <pc:sldMk cId="2960668244" sldId="607"/>
            <ac:spMk id="2" creationId="{4D5CE2D0-859B-3782-E82D-D2AEDD0978A3}"/>
          </ac:spMkLst>
        </pc:spChg>
        <pc:spChg chg="mod">
          <ac:chgData name="Adamou, Bridgit" userId="7e591e65-1501-4871-bc4d-0a3a987a41f8" providerId="ADAL" clId="{3E1FA2CE-6909-49B8-9823-F155469F43FC}" dt="2024-04-18T20:01:25.093" v="99" actId="255"/>
          <ac:spMkLst>
            <pc:docMk/>
            <pc:sldMk cId="2960668244" sldId="607"/>
            <ac:spMk id="10" creationId="{D5385DDE-949C-7DC9-B7AE-1CF4E8DEBE65}"/>
          </ac:spMkLst>
        </pc:spChg>
      </pc:sldChg>
      <pc:sldChg chg="addSp modSp mod">
        <pc:chgData name="Adamou, Bridgit" userId="7e591e65-1501-4871-bc4d-0a3a987a41f8" providerId="ADAL" clId="{3E1FA2CE-6909-49B8-9823-F155469F43FC}" dt="2024-04-18T19:52:45.448" v="85" actId="1076"/>
        <pc:sldMkLst>
          <pc:docMk/>
          <pc:sldMk cId="3365289215" sldId="608"/>
        </pc:sldMkLst>
        <pc:picChg chg="add mod">
          <ac:chgData name="Adamou, Bridgit" userId="7e591e65-1501-4871-bc4d-0a3a987a41f8" providerId="ADAL" clId="{3E1FA2CE-6909-49B8-9823-F155469F43FC}" dt="2024-04-18T19:52:45.448" v="85" actId="1076"/>
          <ac:picMkLst>
            <pc:docMk/>
            <pc:sldMk cId="3365289215" sldId="608"/>
            <ac:picMk id="5" creationId="{480529D9-4547-FDA1-871A-BCBD39C70FDB}"/>
          </ac:picMkLst>
        </pc:picChg>
      </pc:sldChg>
      <pc:sldChg chg="addSp delSp modSp add mod ord modNotesTx">
        <pc:chgData name="Adamou, Bridgit" userId="7e591e65-1501-4871-bc4d-0a3a987a41f8" providerId="ADAL" clId="{3E1FA2CE-6909-49B8-9823-F155469F43FC}" dt="2024-04-18T19:39:13.821" v="79" actId="1076"/>
        <pc:sldMkLst>
          <pc:docMk/>
          <pc:sldMk cId="3022152725" sldId="612"/>
        </pc:sldMkLst>
        <pc:spChg chg="add del">
          <ac:chgData name="Adamou, Bridgit" userId="7e591e65-1501-4871-bc4d-0a3a987a41f8" providerId="ADAL" clId="{3E1FA2CE-6909-49B8-9823-F155469F43FC}" dt="2024-04-18T19:36:35.604" v="29" actId="22"/>
          <ac:spMkLst>
            <pc:docMk/>
            <pc:sldMk cId="3022152725" sldId="612"/>
            <ac:spMk id="4" creationId="{5791F40F-359F-B33D-3264-5B4F7AE6D2A9}"/>
          </ac:spMkLst>
        </pc:spChg>
        <pc:spChg chg="mod">
          <ac:chgData name="Adamou, Bridgit" userId="7e591e65-1501-4871-bc4d-0a3a987a41f8" providerId="ADAL" clId="{3E1FA2CE-6909-49B8-9823-F155469F43FC}" dt="2024-04-18T19:38:56.194" v="74" actId="6549"/>
          <ac:spMkLst>
            <pc:docMk/>
            <pc:sldMk cId="3022152725" sldId="612"/>
            <ac:spMk id="5" creationId="{8A1991D4-841E-7686-397D-A7F0237BEAC3}"/>
          </ac:spMkLst>
        </pc:spChg>
        <pc:spChg chg="add del">
          <ac:chgData name="Adamou, Bridgit" userId="7e591e65-1501-4871-bc4d-0a3a987a41f8" providerId="ADAL" clId="{3E1FA2CE-6909-49B8-9823-F155469F43FC}" dt="2024-04-18T19:36:53.723" v="33" actId="22"/>
          <ac:spMkLst>
            <pc:docMk/>
            <pc:sldMk cId="3022152725" sldId="612"/>
            <ac:spMk id="7" creationId="{01258428-37CE-5C41-AE11-286F81226FF9}"/>
          </ac:spMkLst>
        </pc:spChg>
        <pc:spChg chg="mod">
          <ac:chgData name="Adamou, Bridgit" userId="7e591e65-1501-4871-bc4d-0a3a987a41f8" providerId="ADAL" clId="{3E1FA2CE-6909-49B8-9823-F155469F43FC}" dt="2024-04-18T19:39:13.821" v="79" actId="1076"/>
          <ac:spMkLst>
            <pc:docMk/>
            <pc:sldMk cId="3022152725" sldId="612"/>
            <ac:spMk id="10" creationId="{D5385DDE-949C-7DC9-B7AE-1CF4E8DEBE65}"/>
          </ac:spMkLst>
        </pc:spChg>
        <pc:spChg chg="add del mod">
          <ac:chgData name="Adamou, Bridgit" userId="7e591e65-1501-4871-bc4d-0a3a987a41f8" providerId="ADAL" clId="{3E1FA2CE-6909-49B8-9823-F155469F43FC}" dt="2024-04-18T19:37:06.699" v="37"/>
          <ac:spMkLst>
            <pc:docMk/>
            <pc:sldMk cId="3022152725" sldId="612"/>
            <ac:spMk id="11" creationId="{CCF182EC-EEC1-7660-5724-F150876FEB7B}"/>
          </ac:spMkLst>
        </pc:spChg>
        <pc:picChg chg="mod">
          <ac:chgData name="Adamou, Bridgit" userId="7e591e65-1501-4871-bc4d-0a3a987a41f8" providerId="ADAL" clId="{3E1FA2CE-6909-49B8-9823-F155469F43FC}" dt="2024-04-18T19:38:04.164" v="51" actId="14100"/>
          <ac:picMkLst>
            <pc:docMk/>
            <pc:sldMk cId="3022152725" sldId="612"/>
            <ac:picMk id="9" creationId="{261EE8C4-4A8A-7E0E-DD35-9C0F887D70F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4/18/2024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1864201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National level baselines and targets may be found in global reports.</a:t>
            </a: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16</a:t>
            </a:fld>
            <a:endParaRPr lang="en-US"/>
          </a:p>
        </p:txBody>
      </p:sp>
    </p:spTree>
    <p:extLst>
      <p:ext uri="{BB962C8B-B14F-4D97-AF65-F5344CB8AC3E}">
        <p14:creationId xmlns:p14="http://schemas.microsoft.com/office/powerpoint/2010/main" val="1182948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dirty="0">
                <a:effectLst/>
                <a:latin typeface="Gill Sans" panose="020B0604020202020204"/>
                <a:ea typeface="Gill Sans" panose="020B0604020202020204"/>
                <a:cs typeface="Gill Sans" panose="020B0604020202020204"/>
              </a:rPr>
              <a:t>This is where you will detail your data collection processes. Relevant details about types of data collection issues such as sampling, tool design, use of sub-contractors and project staff for data collection, etc. would go in this section.</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17</a:t>
            </a:fld>
            <a:endParaRPr lang="en-US"/>
          </a:p>
        </p:txBody>
      </p:sp>
    </p:spTree>
    <p:extLst>
      <p:ext uri="{BB962C8B-B14F-4D97-AF65-F5344CB8AC3E}">
        <p14:creationId xmlns:p14="http://schemas.microsoft.com/office/powerpoint/2010/main" val="168985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18</a:t>
            </a:fld>
            <a:endParaRPr lang="en-US"/>
          </a:p>
        </p:txBody>
      </p:sp>
    </p:spTree>
    <p:extLst>
      <p:ext uri="{BB962C8B-B14F-4D97-AF65-F5344CB8AC3E}">
        <p14:creationId xmlns:p14="http://schemas.microsoft.com/office/powerpoint/2010/main" val="134127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19</a:t>
            </a:fld>
            <a:endParaRPr lang="en-US"/>
          </a:p>
        </p:txBody>
      </p:sp>
    </p:spTree>
    <p:extLst>
      <p:ext uri="{BB962C8B-B14F-4D97-AF65-F5344CB8AC3E}">
        <p14:creationId xmlns:p14="http://schemas.microsoft.com/office/powerpoint/2010/main" val="27513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dirty="0">
                <a:solidFill>
                  <a:schemeClr val="tx1"/>
                </a:solidFill>
                <a:effectLst/>
                <a:latin typeface="Gill Sans" panose="020B0604020202020204"/>
                <a:ea typeface="Gill Sans" panose="020B0604020202020204"/>
                <a:cs typeface="Gill Sans" panose="020B0604020202020204"/>
              </a:rPr>
              <a:t>This may be a short section, but it is important. Many MEL plans do not include these sections, particularly the Change Log, but it is important.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0" dirty="0">
              <a:solidFill>
                <a:schemeClr val="tx1"/>
              </a:solidFill>
              <a:effectLst/>
              <a:latin typeface="Gill Sans" panose="020B0604020202020204"/>
              <a:ea typeface="Gill Sans" panose="020B0604020202020204"/>
              <a:cs typeface="Gill Sans"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dirty="0">
                <a:solidFill>
                  <a:schemeClr val="tx1"/>
                </a:solidFill>
                <a:effectLst/>
                <a:latin typeface="Gill Sans" panose="020B0604020202020204"/>
                <a:ea typeface="Gill Sans" panose="020B0604020202020204"/>
                <a:cs typeface="Gill Sans" panose="020B0604020202020204"/>
              </a:rPr>
              <a:t>Describe the general and individual roles and responsibilities of key IP staff for M&amp;E and CLA tasks and approaches. </a:t>
            </a:r>
            <a:endParaRPr lang="en-US" i="0" dirty="0">
              <a:solidFill>
                <a:schemeClr val="tx1"/>
              </a:solidFill>
            </a:endParaRPr>
          </a:p>
        </p:txBody>
      </p:sp>
      <p:sp>
        <p:nvSpPr>
          <p:cNvPr id="4" name="Slide Number Placeholder 3"/>
          <p:cNvSpPr>
            <a:spLocks noGrp="1"/>
          </p:cNvSpPr>
          <p:nvPr>
            <p:ph type="sldNum" sz="quarter" idx="5"/>
          </p:nvPr>
        </p:nvSpPr>
        <p:spPr/>
        <p:txBody>
          <a:bodyPr/>
          <a:lstStyle/>
          <a:p>
            <a:fld id="{824A558B-E4E9-A94A-B9C1-029E46A76ABA}" type="slidenum">
              <a:rPr lang="en-US" smtClean="0"/>
              <a:t>20</a:t>
            </a:fld>
            <a:endParaRPr lang="en-US"/>
          </a:p>
        </p:txBody>
      </p:sp>
    </p:spTree>
    <p:extLst>
      <p:ext uri="{BB962C8B-B14F-4D97-AF65-F5344CB8AC3E}">
        <p14:creationId xmlns:p14="http://schemas.microsoft.com/office/powerpoint/2010/main" val="381519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600"/>
              </a:spcBef>
              <a:spcAft>
                <a:spcPts val="600"/>
              </a:spcAft>
              <a:buNone/>
            </a:pPr>
            <a:r>
              <a:rPr lang="en-US" sz="1200" dirty="0"/>
              <a:t>Technically, just a monitoring plan and stakeholder feedback plan are required, according to ADS Chapter 201, but ALL of the above should be included.</a:t>
            </a:r>
          </a:p>
          <a:p>
            <a:pPr marL="0" indent="0">
              <a:lnSpc>
                <a:spcPct val="110000"/>
              </a:lnSpc>
              <a:spcBef>
                <a:spcPts val="600"/>
              </a:spcBef>
              <a:spcAft>
                <a:spcPts val="600"/>
              </a:spcAft>
              <a:buFont typeface="Wingdings" panose="05000000000000000000" pitchFamily="2" charset="2"/>
              <a:buNone/>
            </a:pPr>
            <a:r>
              <a:rPr lang="en-US" sz="1400" b="1" dirty="0">
                <a:solidFill>
                  <a:srgbClr val="CC3300"/>
                </a:solidFill>
                <a:latin typeface="Gill Sans MT" panose="020B0502020104020203" pitchFamily="34" charset="0"/>
              </a:rPr>
              <a:t> </a:t>
            </a:r>
            <a:endParaRPr lang="en-US" sz="1400" b="1" dirty="0">
              <a:latin typeface="Gill Sans MT" panose="020B0502020104020203" pitchFamily="34" charset="0"/>
            </a:endParaRP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21</a:t>
            </a:fld>
            <a:endParaRPr lang="en-US"/>
          </a:p>
        </p:txBody>
      </p:sp>
    </p:spTree>
    <p:extLst>
      <p:ext uri="{BB962C8B-B14F-4D97-AF65-F5344CB8AC3E}">
        <p14:creationId xmlns:p14="http://schemas.microsoft.com/office/powerpoint/2010/main" val="3113957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23</a:t>
            </a:fld>
            <a:endParaRPr lang="en-US"/>
          </a:p>
        </p:txBody>
      </p:sp>
    </p:spTree>
    <p:extLst>
      <p:ext uri="{BB962C8B-B14F-4D97-AF65-F5344CB8AC3E}">
        <p14:creationId xmlns:p14="http://schemas.microsoft.com/office/powerpoint/2010/main" val="1697379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25</a:t>
            </a:fld>
            <a:endParaRPr lang="en-US"/>
          </a:p>
        </p:txBody>
      </p:sp>
    </p:spTree>
    <p:extLst>
      <p:ext uri="{BB962C8B-B14F-4D97-AF65-F5344CB8AC3E}">
        <p14:creationId xmlns:p14="http://schemas.microsoft.com/office/powerpoint/2010/main" val="3934531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27</a:t>
            </a:fld>
            <a:endParaRPr lang="en-US"/>
          </a:p>
        </p:txBody>
      </p:sp>
    </p:spTree>
    <p:extLst>
      <p:ext uri="{BB962C8B-B14F-4D97-AF65-F5344CB8AC3E}">
        <p14:creationId xmlns:p14="http://schemas.microsoft.com/office/powerpoint/2010/main" val="1661949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28</a:t>
            </a:fld>
            <a:endParaRPr lang="en-US"/>
          </a:p>
        </p:txBody>
      </p:sp>
    </p:spTree>
    <p:extLst>
      <p:ext uri="{BB962C8B-B14F-4D97-AF65-F5344CB8AC3E}">
        <p14:creationId xmlns:p14="http://schemas.microsoft.com/office/powerpoint/2010/main" val="117764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288483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latin typeface="Gill Sans MT" panose="020B0502020104020203" pitchFamily="34" charset="0"/>
                <a:ea typeface="Gill Sans" panose="020B0604020202020204" charset="0"/>
                <a:cs typeface="Gill Sans" panose="020B0604020202020204" charset="0"/>
              </a:rPr>
              <a:t>A MEL plan is a document that helps to track and assess the results of the interventions throughout the life of a program</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118555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124384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E4A49"/>
                </a:solidFill>
                <a:effectLst/>
                <a:latin typeface="+mj-lt"/>
                <a:ea typeface="Gill Sans" panose="020B0604020202020204"/>
                <a:cs typeface="Gill Sans" panose="020B0604020202020204"/>
              </a:rPr>
              <a:t>The primary audience for this guidance is IPs who are awarded USAID TB funds and are required to develop a MEL plan.  Additional users include USAID Contracting Officer’s Representatives (CORs)/Agreement Officer’s Representatives (AORs), activity managers, and M&amp;E specialists. </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253926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223395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13</a:t>
            </a:fld>
            <a:endParaRPr lang="en-US"/>
          </a:p>
        </p:txBody>
      </p:sp>
    </p:spTree>
    <p:extLst>
      <p:ext uri="{BB962C8B-B14F-4D97-AF65-F5344CB8AC3E}">
        <p14:creationId xmlns:p14="http://schemas.microsoft.com/office/powerpoint/2010/main" val="1891545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dirty="0">
                <a:effectLst/>
                <a:latin typeface="Gill Sans" panose="020B0604020202020204"/>
                <a:ea typeface="Gill Sans" panose="020B0604020202020204"/>
                <a:cs typeface="Gill Sans" panose="020B0604020202020204"/>
              </a:rPr>
              <a:t>The template includes several useful tables, such as this one, with IPs may want to include in their MEL plans to show how the project’s planned activities or interventions will contribute to reaching the targets set using the PBMEF’s essential list of indicators.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0" dirty="0">
              <a:effectLst/>
              <a:latin typeface="Gill Sans" panose="020B0604020202020204"/>
              <a:ea typeface="Gill Sans" panose="020B0604020202020204"/>
              <a:cs typeface="Gill Sans"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0" dirty="0">
              <a:effectLst/>
              <a:latin typeface="Gill Sans" panose="020B0604020202020204"/>
              <a:ea typeface="Gill Sans" panose="020B0604020202020204"/>
              <a:cs typeface="Gill Sans"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0" dirty="0">
              <a:effectLst/>
              <a:latin typeface="Gill Sans" panose="020B0604020202020204"/>
              <a:ea typeface="Gill Sans" panose="020B0604020202020204"/>
              <a:cs typeface="Gill Sans" panose="020B0604020202020204"/>
            </a:endParaRPr>
          </a:p>
        </p:txBody>
      </p:sp>
      <p:sp>
        <p:nvSpPr>
          <p:cNvPr id="4" name="Slide Number Placeholder 3"/>
          <p:cNvSpPr>
            <a:spLocks noGrp="1"/>
          </p:cNvSpPr>
          <p:nvPr>
            <p:ph type="sldNum" sz="quarter" idx="5"/>
          </p:nvPr>
        </p:nvSpPr>
        <p:spPr/>
        <p:txBody>
          <a:bodyPr/>
          <a:lstStyle/>
          <a:p>
            <a:fld id="{824A558B-E4E9-A94A-B9C1-029E46A76ABA}" type="slidenum">
              <a:rPr lang="en-US" smtClean="0"/>
              <a:t>14</a:t>
            </a:fld>
            <a:endParaRPr lang="en-US"/>
          </a:p>
        </p:txBody>
      </p:sp>
    </p:spTree>
    <p:extLst>
      <p:ext uri="{BB962C8B-B14F-4D97-AF65-F5344CB8AC3E}">
        <p14:creationId xmlns:p14="http://schemas.microsoft.com/office/powerpoint/2010/main" val="75652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we talk about indicators, indicator reference sheets, and what is required with an indicator summary table. Annex I of the template provides detailed guidance on what is needed for an indicator summary table and provides an example of a completed table.</a:t>
            </a:r>
          </a:p>
          <a:p>
            <a:endParaRPr lang="en-US" dirty="0"/>
          </a:p>
          <a:p>
            <a:r>
              <a:rPr lang="en-US" b="0" i="0" dirty="0">
                <a:solidFill>
                  <a:srgbClr val="444746"/>
                </a:solidFill>
                <a:effectLst/>
                <a:latin typeface="Google Sans"/>
              </a:rPr>
              <a:t>To fulfill the PBMEF requirement, IPs must include core indicators plus any other relevant PBMEF indicators.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1145102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EEF0C-E37E-3982-F950-E704E2BEDDA0}"/>
              </a:ext>
            </a:extLst>
          </p:cNvPr>
          <p:cNvSpPr/>
          <p:nvPr userDrawn="1"/>
        </p:nvSpPr>
        <p:spPr>
          <a:xfrm>
            <a:off x="45530" y="4860359"/>
            <a:ext cx="9098470" cy="332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828884"/>
            <a:ext cx="4061631" cy="2677656"/>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a:p>
            <a:pPr marL="0" indent="0">
              <a:buNone/>
            </a:pPr>
            <a:endParaRPr lang="en-US" sz="1400" dirty="0">
              <a:solidFill>
                <a:schemeClr val="tx1"/>
              </a:solidFill>
            </a:endParaRPr>
          </a:p>
          <a:p>
            <a:pPr marL="0" indent="0">
              <a:buNone/>
            </a:pPr>
            <a:r>
              <a:rPr lang="en-US" sz="1400" dirty="0">
                <a:solidFill>
                  <a:schemeClr val="tx1"/>
                </a:solidFill>
              </a:rPr>
              <a:t>PR-24-102e</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
        <p:nvSpPr>
          <p:cNvPr id="6" name="Rectangle 5">
            <a:extLst>
              <a:ext uri="{FF2B5EF4-FFF2-40B4-BE49-F238E27FC236}">
                <a16:creationId xmlns:a16="http://schemas.microsoft.com/office/drawing/2014/main" id="{6E698B6A-BD5B-46AB-3AE5-87904EFFFCFA}"/>
              </a:ext>
            </a:extLst>
          </p:cNvPr>
          <p:cNvSpPr/>
          <p:nvPr userDrawn="1"/>
        </p:nvSpPr>
        <p:spPr>
          <a:xfrm>
            <a:off x="0" y="-34148"/>
            <a:ext cx="4477657" cy="5234099"/>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 of Empowerment, Kinshasa, DRC, May 2022,  CC BY-NC 4.0">
            <a:extLst>
              <a:ext uri="{FF2B5EF4-FFF2-40B4-BE49-F238E27FC236}">
                <a16:creationId xmlns:a16="http://schemas.microsoft.com/office/drawing/2014/main" id="{FA6EFE1F-AF78-E901-46C1-7E3159E7B1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5965" y="77363"/>
            <a:ext cx="4256284" cy="5030048"/>
          </a:xfrm>
          <a:prstGeom prst="rect">
            <a:avLst/>
          </a:prstGeom>
        </p:spPr>
      </p:pic>
    </p:spTree>
    <p:custDataLst>
      <p:tags r:id="rId1"/>
    </p:custDataLst>
    <p:extLst>
      <p:ext uri="{BB962C8B-B14F-4D97-AF65-F5344CB8AC3E}">
        <p14:creationId xmlns:p14="http://schemas.microsoft.com/office/powerpoint/2010/main" val="12245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53257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219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374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1578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11160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2493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6062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9992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2"/>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78" r:id="rId2"/>
    <p:sldLayoutId id="2147483769" r:id="rId3"/>
    <p:sldLayoutId id="2147483779" r:id="rId4"/>
    <p:sldLayoutId id="2147483755" r:id="rId5"/>
    <p:sldLayoutId id="2147483708" r:id="rId6"/>
    <p:sldLayoutId id="2147483783" r:id="rId7"/>
    <p:sldLayoutId id="2147483781" r:id="rId8"/>
    <p:sldLayoutId id="2147483754" r:id="rId9"/>
    <p:sldLayoutId id="2147483753" r:id="rId10"/>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6.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8.xml"/><Relationship Id="rId5" Type="http://schemas.openxmlformats.org/officeDocument/2006/relationships/hyperlink" Target="https://www.tbdiah.org/assessments/pbmef/" TargetMode="Externa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B80444-4FF1-FAA0-237F-7C91D0F4123B}"/>
              </a:ext>
            </a:extLst>
          </p:cNvPr>
          <p:cNvSpPr>
            <a:spLocks noGrp="1"/>
          </p:cNvSpPr>
          <p:nvPr>
            <p:ph type="title" idx="4294967295"/>
          </p:nvPr>
        </p:nvSpPr>
        <p:spPr>
          <a:xfrm>
            <a:off x="644525" y="3071178"/>
            <a:ext cx="8008938" cy="11239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ts val="0"/>
              </a:spcBef>
              <a:spcAft>
                <a:spcPts val="600"/>
              </a:spcAft>
              <a:buClr>
                <a:schemeClr val="tx2"/>
              </a:buClr>
              <a:buSzPct val="90000"/>
              <a:buFont typeface="Wingdings" panose="05000000000000000000" pitchFamily="2" charset="2"/>
              <a:buNone/>
              <a:tabLst/>
              <a:defRPr/>
            </a:pPr>
            <a:r>
              <a:rPr kumimoji="0" lang="en-US" sz="1550" b="0" i="0" u="none" strike="noStrike" kern="1200" cap="none" spc="0" normalizeH="0" baseline="0" noProof="0" dirty="0">
                <a:ln>
                  <a:noFill/>
                </a:ln>
                <a:solidFill>
                  <a:schemeClr val="tx2"/>
                </a:solidFill>
                <a:effectLst/>
                <a:uLnTx/>
                <a:uFillTx/>
                <a:latin typeface="+mn-lt"/>
                <a:ea typeface="+mn-ea"/>
                <a:cs typeface="Gill Sans MT"/>
              </a:rPr>
              <a:t>Africa Regional Workshop on Strengthening TB Monitoring and Evaluation Systems</a:t>
            </a:r>
          </a:p>
          <a:p>
            <a:pPr marL="0" marR="0" lvl="0" indent="0" algn="l" defTabSz="457200" rtl="0" eaLnBrk="1" fontAlgn="auto" latinLnBrk="0" hangingPunct="1">
              <a:lnSpc>
                <a:spcPct val="100000"/>
              </a:lnSpc>
              <a:spcBef>
                <a:spcPts val="0"/>
              </a:spcBef>
              <a:spcAft>
                <a:spcPts val="0"/>
              </a:spcAft>
              <a:buClr>
                <a:schemeClr val="tx2"/>
              </a:buClr>
              <a:buSzPct val="90000"/>
              <a:buFont typeface="Wingdings" panose="05000000000000000000" pitchFamily="2" charset="2"/>
              <a:buNone/>
              <a:tabLst/>
              <a:defRPr/>
            </a:pPr>
            <a:r>
              <a:rPr kumimoji="0" lang="en-US" sz="1550" b="1" i="0" u="none" strike="noStrike" kern="1200" cap="none" spc="0" normalizeH="0" baseline="0" noProof="0" dirty="0">
                <a:ln>
                  <a:noFill/>
                </a:ln>
                <a:solidFill>
                  <a:schemeClr val="tx2"/>
                </a:solidFill>
                <a:effectLst/>
                <a:uLnTx/>
                <a:uFillTx/>
                <a:latin typeface="+mn-lt"/>
                <a:ea typeface="+mn-ea"/>
                <a:cs typeface="Gill Sans MT"/>
              </a:rPr>
              <a:t>Monitoring, Evaluation, and Learning (MEL) Plan Template and Integrating Performance Based Monitoring and Evaluation Framework (PBMEF) Indicators into MEL Plans</a:t>
            </a:r>
          </a:p>
        </p:txBody>
      </p:sp>
      <p:pic>
        <p:nvPicPr>
          <p:cNvPr id="8" name="Picture 7">
            <a:extLst>
              <a:ext uri="{FF2B5EF4-FFF2-40B4-BE49-F238E27FC236}">
                <a16:creationId xmlns:a16="http://schemas.microsoft.com/office/drawing/2014/main" id="{544A2434-C325-6D23-5836-723EF74B1B2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7941" y="839788"/>
            <a:ext cx="4929399" cy="1893412"/>
          </a:xfrm>
          <a:prstGeom prst="rect">
            <a:avLst/>
          </a:prstGeom>
        </p:spPr>
      </p:pic>
    </p:spTree>
    <p:custDataLst>
      <p:tags r:id="rId1"/>
    </p:custDataLst>
    <p:extLst>
      <p:ext uri="{BB962C8B-B14F-4D97-AF65-F5344CB8AC3E}">
        <p14:creationId xmlns:p14="http://schemas.microsoft.com/office/powerpoint/2010/main" val="80207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type="title" idx="4294967295"/>
          </p:nvPr>
        </p:nvSpPr>
        <p:spPr>
          <a:xfrm>
            <a:off x="442913" y="2652713"/>
            <a:ext cx="8258175"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10000"/>
              </a:lnSpc>
              <a:spcBef>
                <a:spcPts val="600"/>
              </a:spcBef>
              <a:spcAft>
                <a:spcPts val="600"/>
              </a:spcAft>
              <a:buClr>
                <a:schemeClr val="tx2"/>
              </a:buClr>
              <a:buSzPct val="90000"/>
              <a:buFont typeface="Wingdings" panose="05000000000000000000" pitchFamily="2" charset="2"/>
              <a:buNone/>
              <a:tabLst/>
              <a:defRPr/>
            </a:pPr>
            <a:r>
              <a:rPr kumimoji="0" lang="en-US" b="1" i="0" u="none" strike="noStrike" kern="1200" cap="none" spc="0" normalizeH="0" baseline="0" noProof="0" dirty="0">
                <a:ln>
                  <a:noFill/>
                </a:ln>
                <a:solidFill>
                  <a:srgbClr val="CC3300"/>
                </a:solidFill>
                <a:effectLst/>
                <a:uLnTx/>
                <a:uFillTx/>
                <a:latin typeface="Gill Sans MT" panose="020B0502020104020203" pitchFamily="34" charset="0"/>
                <a:ea typeface="+mn-ea"/>
                <a:cs typeface="Gill Sans MT"/>
              </a:rPr>
              <a:t>True or False: </a:t>
            </a:r>
            <a:r>
              <a:rPr kumimoji="0" lang="en-US" b="1" i="0" u="none" strike="noStrike" kern="1200" cap="none" spc="0" normalizeH="0" baseline="0" noProof="0" dirty="0">
                <a:ln>
                  <a:noFill/>
                </a:ln>
                <a:solidFill>
                  <a:srgbClr val="4E4A49"/>
                </a:solidFill>
                <a:effectLst/>
                <a:uLnTx/>
                <a:uFillTx/>
                <a:latin typeface="Gill Sans MT" panose="020B0502020104020203" pitchFamily="34" charset="0"/>
                <a:ea typeface="+mn-ea"/>
                <a:cs typeface="Gill Sans MT"/>
              </a:rPr>
              <a:t>It is a requirement for USAID-funded IPs to use this template. </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10</a:t>
            </a:fld>
            <a:endParaRPr lang="en-US"/>
          </a:p>
        </p:txBody>
      </p:sp>
      <p:pic>
        <p:nvPicPr>
          <p:cNvPr id="9" name="Picture 8" descr="Test Your Knowledge">
            <a:extLst>
              <a:ext uri="{FF2B5EF4-FFF2-40B4-BE49-F238E27FC236}">
                <a16:creationId xmlns:a16="http://schemas.microsoft.com/office/drawing/2014/main" id="{261EE8C4-4A8A-7E0E-DD35-9C0F887D70F2}"/>
              </a:ext>
            </a:extLst>
          </p:cNvPr>
          <p:cNvPicPr>
            <a:picLocks noChangeAspect="1"/>
          </p:cNvPicPr>
          <p:nvPr/>
        </p:nvPicPr>
        <p:blipFill>
          <a:blip r:embed="rId4"/>
          <a:stretch>
            <a:fillRect/>
          </a:stretch>
        </p:blipFill>
        <p:spPr>
          <a:xfrm>
            <a:off x="2050076" y="540343"/>
            <a:ext cx="4734182" cy="2226967"/>
          </a:xfrm>
          <a:prstGeom prst="rect">
            <a:avLst/>
          </a:prstGeom>
        </p:spPr>
      </p:pic>
      <p:sp>
        <p:nvSpPr>
          <p:cNvPr id="10" name="Content Placeholder 4">
            <a:extLst>
              <a:ext uri="{FF2B5EF4-FFF2-40B4-BE49-F238E27FC236}">
                <a16:creationId xmlns:a16="http://schemas.microsoft.com/office/drawing/2014/main" id="{D5385DDE-949C-7DC9-B7AE-1CF4E8DEBE65}"/>
              </a:ext>
            </a:extLst>
          </p:cNvPr>
          <p:cNvSpPr txBox="1">
            <a:spLocks/>
          </p:cNvSpPr>
          <p:nvPr/>
        </p:nvSpPr>
        <p:spPr>
          <a:xfrm>
            <a:off x="442917" y="3615570"/>
            <a:ext cx="8258166" cy="963164"/>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spcAft>
                <a:spcPts val="600"/>
              </a:spcAft>
              <a:buNone/>
            </a:pPr>
            <a:r>
              <a:rPr lang="en-US" sz="2400" b="1" dirty="0">
                <a:solidFill>
                  <a:srgbClr val="CC3300"/>
                </a:solidFill>
              </a:rPr>
              <a:t>FALSE! </a:t>
            </a:r>
            <a:r>
              <a:rPr lang="en-US" sz="2400" dirty="0">
                <a:solidFill>
                  <a:schemeClr val="tx1"/>
                </a:solidFill>
              </a:rPr>
              <a:t>Use of this template is not required, nor is there any agency-wide required MEL plan structure or format. However, using this template is </a:t>
            </a:r>
            <a:r>
              <a:rPr lang="en-US" sz="2400" b="1" u="sng" dirty="0">
                <a:solidFill>
                  <a:schemeClr val="tx1"/>
                </a:solidFill>
              </a:rPr>
              <a:t>strongly recommended</a:t>
            </a:r>
            <a:r>
              <a:rPr lang="en-US" sz="2400" dirty="0">
                <a:solidFill>
                  <a:schemeClr val="tx1"/>
                </a:solidFill>
              </a:rPr>
              <a:t>.</a:t>
            </a:r>
            <a:endParaRPr lang="en-US" sz="2400" dirty="0"/>
          </a:p>
          <a:p>
            <a:pPr marL="0" indent="0">
              <a:lnSpc>
                <a:spcPct val="110000"/>
              </a:lnSpc>
              <a:spcBef>
                <a:spcPts val="600"/>
              </a:spcBef>
              <a:spcAft>
                <a:spcPts val="600"/>
              </a:spcAft>
              <a:buFont typeface="Wingdings" panose="05000000000000000000" pitchFamily="2" charset="2"/>
              <a:buNone/>
            </a:pPr>
            <a:r>
              <a:rPr lang="en-US" sz="2600" b="1" dirty="0">
                <a:solidFill>
                  <a:srgbClr val="CC3300"/>
                </a:solidFill>
                <a:latin typeface="Gill Sans MT" panose="020B0502020104020203" pitchFamily="34" charset="0"/>
              </a:rPr>
              <a:t> </a:t>
            </a:r>
            <a:endParaRPr lang="en-US" sz="2600" b="1"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417660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fld id="{42782948-4DBE-204D-AB9E-B65E067054AE}" type="slidenum">
              <a:rPr lang="en-US" smtClean="0"/>
              <a:pPr/>
              <a:t>11</a:t>
            </a:fld>
            <a:endParaRPr lang="en-US"/>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2269222"/>
            <a:ext cx="7772400" cy="646331"/>
          </a:xfrm>
        </p:spPr>
        <p:txBody>
          <a:bodyPr/>
          <a:lstStyle/>
          <a:p>
            <a:r>
              <a:rPr lang="en-US" dirty="0"/>
              <a:t>What the Template Contains</a:t>
            </a:r>
          </a:p>
        </p:txBody>
      </p:sp>
    </p:spTree>
    <p:custDataLst>
      <p:tags r:id="rId1"/>
    </p:custDataLst>
    <p:extLst>
      <p:ext uri="{BB962C8B-B14F-4D97-AF65-F5344CB8AC3E}">
        <p14:creationId xmlns:p14="http://schemas.microsoft.com/office/powerpoint/2010/main" val="366429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5F60E-62C6-4C94-ABF3-141AF8CE5398}"/>
              </a:ext>
            </a:extLst>
          </p:cNvPr>
          <p:cNvSpPr>
            <a:spLocks noGrp="1"/>
          </p:cNvSpPr>
          <p:nvPr>
            <p:ph type="title"/>
          </p:nvPr>
        </p:nvSpPr>
        <p:spPr>
          <a:xfrm>
            <a:off x="1776412" y="1826894"/>
            <a:ext cx="5591175" cy="1077218"/>
          </a:xfrm>
        </p:spPr>
        <p:txBody>
          <a:bodyPr/>
          <a:lstStyle/>
          <a:p>
            <a:r>
              <a:rPr lang="en-US" dirty="0"/>
              <a:t>PART 1: MEL PLAN TEMPLATE WITH INSTRUCTIONS</a:t>
            </a:r>
          </a:p>
        </p:txBody>
      </p:sp>
    </p:spTree>
    <p:custDataLst>
      <p:tags r:id="rId1"/>
    </p:custDataLst>
    <p:extLst>
      <p:ext uri="{BB962C8B-B14F-4D97-AF65-F5344CB8AC3E}">
        <p14:creationId xmlns:p14="http://schemas.microsoft.com/office/powerpoint/2010/main" val="39570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7" y="640081"/>
            <a:ext cx="8188893" cy="3923210"/>
          </a:xfrm>
        </p:spPr>
        <p:txBody>
          <a:bodyPr>
            <a:noAutofit/>
          </a:bodyPr>
          <a:lstStyle/>
          <a:p>
            <a:pPr marL="511175" indent="-511175">
              <a:lnSpc>
                <a:spcPct val="110000"/>
              </a:lnSpc>
              <a:spcBef>
                <a:spcPts val="600"/>
              </a:spcBef>
              <a:spcAft>
                <a:spcPts val="600"/>
              </a:spcAft>
              <a:buFont typeface="Wingdings" panose="05000000000000000000" pitchFamily="2" charset="2"/>
              <a:buChar char="Ø"/>
              <a:tabLst>
                <a:tab pos="796925" algn="l"/>
              </a:tabLst>
            </a:pPr>
            <a:r>
              <a:rPr lang="en-US" dirty="0">
                <a:latin typeface="Gill Sans MT" panose="020B0502020104020203" pitchFamily="34" charset="0"/>
                <a:ea typeface="Gill Sans" panose="020B0604020202020204" charset="0"/>
                <a:cs typeface="Gill Sans" panose="020B0604020202020204" charset="0"/>
              </a:rPr>
              <a:t>Title page</a:t>
            </a:r>
          </a:p>
          <a:p>
            <a:pPr marL="511175" indent="-511175">
              <a:lnSpc>
                <a:spcPct val="110000"/>
              </a:lnSpc>
              <a:spcBef>
                <a:spcPts val="600"/>
              </a:spcBef>
              <a:spcAft>
                <a:spcPts val="600"/>
              </a:spcAft>
              <a:buFont typeface="Wingdings" panose="05000000000000000000" pitchFamily="2" charset="2"/>
              <a:buChar char="Ø"/>
              <a:tabLst>
                <a:tab pos="796925" algn="l"/>
              </a:tabLst>
            </a:pPr>
            <a:r>
              <a:rPr lang="en-US" dirty="0">
                <a:effectLst/>
                <a:latin typeface="Gill Sans MT" panose="020B0502020104020203" pitchFamily="34" charset="0"/>
                <a:ea typeface="Gill Sans" panose="020B0604020202020204" charset="0"/>
                <a:cs typeface="Gill Sans" panose="020B0604020202020204" charset="0"/>
              </a:rPr>
              <a:t>List of </a:t>
            </a:r>
            <a:r>
              <a:rPr lang="en-US" dirty="0">
                <a:latin typeface="Gill Sans MT" panose="020B0502020104020203" pitchFamily="34" charset="0"/>
                <a:ea typeface="Gill Sans" panose="020B0604020202020204" charset="0"/>
                <a:cs typeface="Gill Sans" panose="020B0604020202020204" charset="0"/>
              </a:rPr>
              <a:t>abbreviations</a:t>
            </a:r>
          </a:p>
          <a:p>
            <a:pPr marL="511175" indent="-511175">
              <a:lnSpc>
                <a:spcPct val="110000"/>
              </a:lnSpc>
              <a:spcBef>
                <a:spcPts val="600"/>
              </a:spcBef>
              <a:spcAft>
                <a:spcPts val="600"/>
              </a:spcAft>
              <a:buFont typeface="Wingdings" panose="05000000000000000000" pitchFamily="2" charset="2"/>
              <a:buChar char="Ø"/>
              <a:tabLst>
                <a:tab pos="796925" algn="l"/>
              </a:tabLst>
            </a:pPr>
            <a:r>
              <a:rPr lang="en-US" dirty="0">
                <a:effectLst/>
                <a:latin typeface="Gill Sans MT" panose="020B0502020104020203" pitchFamily="34" charset="0"/>
                <a:ea typeface="Gill Sans" panose="020B0604020202020204" charset="0"/>
                <a:cs typeface="Gill Sans" panose="020B0604020202020204" charset="0"/>
              </a:rPr>
              <a:t>Table of contents</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13</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1. Overview</a:t>
            </a:r>
          </a:p>
        </p:txBody>
      </p:sp>
      <p:pic>
        <p:nvPicPr>
          <p:cNvPr id="6" name="Picture 5" descr="MEL Plan Title Page">
            <a:extLst>
              <a:ext uri="{FF2B5EF4-FFF2-40B4-BE49-F238E27FC236}">
                <a16:creationId xmlns:a16="http://schemas.microsoft.com/office/drawing/2014/main" id="{99B7350B-C01D-0137-5036-4469FDB62352}"/>
              </a:ext>
            </a:extLst>
          </p:cNvPr>
          <p:cNvPicPr>
            <a:picLocks noChangeAspect="1"/>
          </p:cNvPicPr>
          <p:nvPr/>
        </p:nvPicPr>
        <p:blipFill>
          <a:blip r:embed="rId4"/>
          <a:stretch>
            <a:fillRect/>
          </a:stretch>
        </p:blipFill>
        <p:spPr>
          <a:xfrm>
            <a:off x="4335811" y="68984"/>
            <a:ext cx="4664426" cy="5065403"/>
          </a:xfrm>
          <a:prstGeom prst="rect">
            <a:avLst/>
          </a:prstGeom>
          <a:ln>
            <a:solidFill>
              <a:schemeClr val="tx1"/>
            </a:solidFill>
          </a:ln>
        </p:spPr>
      </p:pic>
    </p:spTree>
    <p:custDataLst>
      <p:tags r:id="rId1"/>
    </p:custDataLst>
    <p:extLst>
      <p:ext uri="{BB962C8B-B14F-4D97-AF65-F5344CB8AC3E}">
        <p14:creationId xmlns:p14="http://schemas.microsoft.com/office/powerpoint/2010/main" val="413103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7" y="640081"/>
            <a:ext cx="8188893" cy="3923210"/>
          </a:xfrm>
        </p:spPr>
        <p:txBody>
          <a:bodyPr>
            <a:noAutofit/>
          </a:bodyPr>
          <a:lstStyle/>
          <a:p>
            <a:pPr marL="511175" indent="-511175">
              <a:lnSpc>
                <a:spcPct val="110000"/>
              </a:lnSpc>
              <a:spcBef>
                <a:spcPts val="600"/>
              </a:spcBef>
              <a:spcAft>
                <a:spcPts val="600"/>
              </a:spcAft>
              <a:buFont typeface="Wingdings" panose="05000000000000000000" pitchFamily="2" charset="2"/>
              <a:buChar char="Ø"/>
              <a:tabLst>
                <a:tab pos="796925" algn="l"/>
              </a:tabLst>
            </a:pPr>
            <a:r>
              <a:rPr lang="en-US" dirty="0">
                <a:latin typeface="Gill Sans MT" panose="020B0502020104020203" pitchFamily="34" charset="0"/>
                <a:ea typeface="Gill Sans" panose="020B0604020202020204" charset="0"/>
                <a:cs typeface="Gill Sans" panose="020B0604020202020204" charset="0"/>
              </a:rPr>
              <a:t>Project’s theory of change</a:t>
            </a:r>
          </a:p>
          <a:p>
            <a:pPr marL="511175" indent="-511175">
              <a:lnSpc>
                <a:spcPct val="110000"/>
              </a:lnSpc>
              <a:spcBef>
                <a:spcPts val="600"/>
              </a:spcBef>
              <a:spcAft>
                <a:spcPts val="600"/>
              </a:spcAft>
              <a:buFont typeface="Wingdings" panose="05000000000000000000" pitchFamily="2" charset="2"/>
              <a:buChar char="Ø"/>
              <a:tabLst>
                <a:tab pos="796925" algn="l"/>
              </a:tabLst>
            </a:pPr>
            <a:r>
              <a:rPr lang="en-US" dirty="0">
                <a:latin typeface="Gill Sans MT" panose="020B0502020104020203" pitchFamily="34" charset="0"/>
                <a:ea typeface="Gill Sans" panose="020B0604020202020204" charset="0"/>
                <a:cs typeface="Gill Sans" panose="020B0604020202020204" charset="0"/>
              </a:rPr>
              <a:t>Results framework</a:t>
            </a:r>
          </a:p>
          <a:p>
            <a:pPr marL="511175" indent="-511175">
              <a:lnSpc>
                <a:spcPct val="110000"/>
              </a:lnSpc>
              <a:spcBef>
                <a:spcPts val="600"/>
              </a:spcBef>
              <a:spcAft>
                <a:spcPts val="600"/>
              </a:spcAft>
              <a:buFont typeface="Wingdings" panose="05000000000000000000" pitchFamily="2" charset="2"/>
              <a:buChar char="Ø"/>
              <a:tabLst>
                <a:tab pos="796925" algn="l"/>
              </a:tabLst>
            </a:pPr>
            <a:r>
              <a:rPr lang="en-US" dirty="0">
                <a:effectLst/>
                <a:latin typeface="Gill Sans MT" panose="020B0502020104020203" pitchFamily="34" charset="0"/>
                <a:ea typeface="Gill Sans" panose="020B0604020202020204" charset="0"/>
                <a:cs typeface="Gill Sans" panose="020B0604020202020204" charset="0"/>
              </a:rPr>
              <a:t>Critical assumptions</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14</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II. Introduction</a:t>
            </a:r>
          </a:p>
        </p:txBody>
      </p:sp>
      <p:pic>
        <p:nvPicPr>
          <p:cNvPr id="7" name="Picture 6" descr="Sample MEL Plan table">
            <a:extLst>
              <a:ext uri="{FF2B5EF4-FFF2-40B4-BE49-F238E27FC236}">
                <a16:creationId xmlns:a16="http://schemas.microsoft.com/office/drawing/2014/main" id="{6D8227C3-2A3B-38F3-9ECA-A2985FAC433A}"/>
              </a:ext>
            </a:extLst>
          </p:cNvPr>
          <p:cNvPicPr>
            <a:picLocks noChangeAspect="1"/>
          </p:cNvPicPr>
          <p:nvPr/>
        </p:nvPicPr>
        <p:blipFill>
          <a:blip r:embed="rId4"/>
          <a:stretch>
            <a:fillRect/>
          </a:stretch>
        </p:blipFill>
        <p:spPr>
          <a:xfrm>
            <a:off x="432347" y="2331012"/>
            <a:ext cx="8559252" cy="2509277"/>
          </a:xfrm>
          <a:prstGeom prst="rect">
            <a:avLst/>
          </a:prstGeom>
        </p:spPr>
      </p:pic>
      <p:sp>
        <p:nvSpPr>
          <p:cNvPr id="9" name="TextBox 8">
            <a:extLst>
              <a:ext uri="{FF2B5EF4-FFF2-40B4-BE49-F238E27FC236}">
                <a16:creationId xmlns:a16="http://schemas.microsoft.com/office/drawing/2014/main" id="{CD75A173-B5F9-D3B7-EFF5-B35EEA312C23}"/>
              </a:ext>
            </a:extLst>
          </p:cNvPr>
          <p:cNvSpPr txBox="1"/>
          <p:nvPr/>
        </p:nvSpPr>
        <p:spPr>
          <a:xfrm>
            <a:off x="4951927" y="684074"/>
            <a:ext cx="3962400" cy="1261884"/>
          </a:xfrm>
          <a:prstGeom prst="rect">
            <a:avLst/>
          </a:prstGeom>
          <a:solidFill>
            <a:srgbClr val="FFFFEF"/>
          </a:solidFill>
          <a:ln w="60325" cmpd="tri">
            <a:solidFill>
              <a:srgbClr val="92D050"/>
            </a:solidFill>
            <a:extLst>
              <a:ext uri="{C807C97D-BFC1-408E-A445-0C87EB9F89A2}">
                <ask:lineSketchStyleProps xmlns:ask="http://schemas.microsoft.com/office/drawing/2018/sketchyshapes" sd="824903691">
                  <a:custGeom>
                    <a:avLst/>
                    <a:gdLst>
                      <a:gd name="connsiteX0" fmla="*/ 0 w 3962400"/>
                      <a:gd name="connsiteY0" fmla="*/ 0 h 1754326"/>
                      <a:gd name="connsiteX1" fmla="*/ 3962400 w 3962400"/>
                      <a:gd name="connsiteY1" fmla="*/ 0 h 1754326"/>
                      <a:gd name="connsiteX2" fmla="*/ 3962400 w 3962400"/>
                      <a:gd name="connsiteY2" fmla="*/ 1754326 h 1754326"/>
                      <a:gd name="connsiteX3" fmla="*/ 0 w 3962400"/>
                      <a:gd name="connsiteY3" fmla="*/ 1754326 h 1754326"/>
                      <a:gd name="connsiteX4" fmla="*/ 0 w 3962400"/>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1754326" fill="none" extrusionOk="0">
                        <a:moveTo>
                          <a:pt x="0" y="0"/>
                        </a:moveTo>
                        <a:cubicBezTo>
                          <a:pt x="414598" y="32296"/>
                          <a:pt x="2416176" y="-24972"/>
                          <a:pt x="3962400" y="0"/>
                        </a:cubicBezTo>
                        <a:cubicBezTo>
                          <a:pt x="3910392" y="814862"/>
                          <a:pt x="3813269" y="939475"/>
                          <a:pt x="3962400" y="1754326"/>
                        </a:cubicBezTo>
                        <a:cubicBezTo>
                          <a:pt x="2576414" y="1779000"/>
                          <a:pt x="1599692" y="1673279"/>
                          <a:pt x="0" y="1754326"/>
                        </a:cubicBezTo>
                        <a:cubicBezTo>
                          <a:pt x="-81686" y="924682"/>
                          <a:pt x="151805" y="403622"/>
                          <a:pt x="0" y="0"/>
                        </a:cubicBezTo>
                        <a:close/>
                      </a:path>
                      <a:path w="3962400" h="1754326" stroke="0" extrusionOk="0">
                        <a:moveTo>
                          <a:pt x="0" y="0"/>
                        </a:moveTo>
                        <a:cubicBezTo>
                          <a:pt x="1241664" y="10261"/>
                          <a:pt x="2155269" y="-161662"/>
                          <a:pt x="3962400" y="0"/>
                        </a:cubicBezTo>
                        <a:cubicBezTo>
                          <a:pt x="4093473" y="396491"/>
                          <a:pt x="3813140" y="1179459"/>
                          <a:pt x="3962400" y="1754326"/>
                        </a:cubicBezTo>
                        <a:cubicBezTo>
                          <a:pt x="2680682" y="1754516"/>
                          <a:pt x="1022182" y="1852663"/>
                          <a:pt x="0" y="1754326"/>
                        </a:cubicBezTo>
                        <a:cubicBezTo>
                          <a:pt x="-54652" y="1086282"/>
                          <a:pt x="-53549" y="442934"/>
                          <a:pt x="0" y="0"/>
                        </a:cubicBezTo>
                        <a:close/>
                      </a:path>
                    </a:pathLst>
                  </a:custGeom>
                  <ask:type>
                    <ask:lineSketchNone/>
                  </ask:type>
                </ask:lineSketchStyleProps>
              </a:ext>
            </a:extLst>
          </a:ln>
        </p:spPr>
        <p:txBody>
          <a:bodyPr wrap="square" rtlCol="0">
            <a:spAutoFit/>
          </a:bodyPr>
          <a:lstStyle/>
          <a:p>
            <a:r>
              <a:rPr lang="en-US" sz="1900" b="1" dirty="0"/>
              <a:t>Key Message</a:t>
            </a:r>
            <a:r>
              <a:rPr lang="en-US" sz="1900" dirty="0"/>
              <a:t>:  A results framework should clearly demonstrate how a project is contributing to the 90-90-90+ prevention strategic results. </a:t>
            </a:r>
          </a:p>
        </p:txBody>
      </p:sp>
    </p:spTree>
    <p:custDataLst>
      <p:tags r:id="rId1"/>
    </p:custDataLst>
    <p:extLst>
      <p:ext uri="{BB962C8B-B14F-4D97-AF65-F5344CB8AC3E}">
        <p14:creationId xmlns:p14="http://schemas.microsoft.com/office/powerpoint/2010/main" val="21870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A01AEF-3DC5-774F-7AAF-D8128F1D84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 y="2664852"/>
            <a:ext cx="9141185" cy="2209956"/>
          </a:xfrm>
          <a:prstGeom prst="rect">
            <a:avLst/>
          </a:prstGeom>
        </p:spPr>
      </p:pic>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7" y="640081"/>
            <a:ext cx="8188893" cy="3923210"/>
          </a:xfrm>
        </p:spPr>
        <p:txBody>
          <a:bodyPr>
            <a:noAutofit/>
          </a:bodyPr>
          <a:lstStyle/>
          <a:p>
            <a:pPr marL="511175" indent="-511175">
              <a:lnSpc>
                <a:spcPct val="110000"/>
              </a:lnSpc>
              <a:spcBef>
                <a:spcPts val="600"/>
              </a:spcBef>
              <a:spcAft>
                <a:spcPts val="600"/>
              </a:spcAft>
              <a:buFont typeface="Wingdings" panose="05000000000000000000" pitchFamily="2" charset="2"/>
              <a:buChar char="Ø"/>
              <a:tabLst>
                <a:tab pos="796925" algn="l"/>
              </a:tabLst>
            </a:pPr>
            <a:r>
              <a:rPr lang="en-US" dirty="0">
                <a:latin typeface="Gill Sans MT" panose="020B0502020104020203" pitchFamily="34" charset="0"/>
                <a:ea typeface="Gill Sans" panose="020B0604020202020204" charset="0"/>
                <a:cs typeface="Gill Sans" panose="020B0604020202020204" charset="0"/>
              </a:rPr>
              <a:t>Performance monitoring</a:t>
            </a:r>
          </a:p>
          <a:p>
            <a:pPr marL="511175" indent="-511175">
              <a:lnSpc>
                <a:spcPct val="110000"/>
              </a:lnSpc>
              <a:spcBef>
                <a:spcPts val="600"/>
              </a:spcBef>
              <a:spcAft>
                <a:spcPts val="600"/>
              </a:spcAft>
              <a:buFont typeface="Wingdings" panose="05000000000000000000" pitchFamily="2" charset="2"/>
              <a:buChar char="Ø"/>
              <a:tabLst>
                <a:tab pos="796925" algn="l"/>
              </a:tabLst>
            </a:pPr>
            <a:r>
              <a:rPr lang="en-US" dirty="0">
                <a:latin typeface="Gill Sans MT" panose="020B0502020104020203" pitchFamily="34" charset="0"/>
                <a:ea typeface="Gill Sans" panose="020B0604020202020204" charset="0"/>
                <a:cs typeface="Gill Sans" panose="020B0604020202020204" charset="0"/>
              </a:rPr>
              <a:t>Context monitoring</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15</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III. Monitoring Plan</a:t>
            </a:r>
          </a:p>
        </p:txBody>
      </p:sp>
      <p:sp>
        <p:nvSpPr>
          <p:cNvPr id="2" name="TextBox 1">
            <a:extLst>
              <a:ext uri="{FF2B5EF4-FFF2-40B4-BE49-F238E27FC236}">
                <a16:creationId xmlns:a16="http://schemas.microsoft.com/office/drawing/2014/main" id="{50207608-8728-0E3C-B29D-42EA4F6A609B}"/>
              </a:ext>
            </a:extLst>
          </p:cNvPr>
          <p:cNvSpPr txBox="1"/>
          <p:nvPr/>
        </p:nvSpPr>
        <p:spPr>
          <a:xfrm>
            <a:off x="4914579" y="640081"/>
            <a:ext cx="3962400" cy="2139047"/>
          </a:xfrm>
          <a:prstGeom prst="rect">
            <a:avLst/>
          </a:prstGeom>
          <a:solidFill>
            <a:srgbClr val="FFFFEF"/>
          </a:solidFill>
          <a:ln w="60325" cmpd="tri">
            <a:solidFill>
              <a:srgbClr val="92D050"/>
            </a:solidFill>
            <a:extLst>
              <a:ext uri="{C807C97D-BFC1-408E-A445-0C87EB9F89A2}">
                <ask:lineSketchStyleProps xmlns:ask="http://schemas.microsoft.com/office/drawing/2018/sketchyshapes" sd="824903691">
                  <a:custGeom>
                    <a:avLst/>
                    <a:gdLst>
                      <a:gd name="connsiteX0" fmla="*/ 0 w 3962400"/>
                      <a:gd name="connsiteY0" fmla="*/ 0 h 1754326"/>
                      <a:gd name="connsiteX1" fmla="*/ 3962400 w 3962400"/>
                      <a:gd name="connsiteY1" fmla="*/ 0 h 1754326"/>
                      <a:gd name="connsiteX2" fmla="*/ 3962400 w 3962400"/>
                      <a:gd name="connsiteY2" fmla="*/ 1754326 h 1754326"/>
                      <a:gd name="connsiteX3" fmla="*/ 0 w 3962400"/>
                      <a:gd name="connsiteY3" fmla="*/ 1754326 h 1754326"/>
                      <a:gd name="connsiteX4" fmla="*/ 0 w 3962400"/>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1754326" fill="none" extrusionOk="0">
                        <a:moveTo>
                          <a:pt x="0" y="0"/>
                        </a:moveTo>
                        <a:cubicBezTo>
                          <a:pt x="414598" y="32296"/>
                          <a:pt x="2416176" y="-24972"/>
                          <a:pt x="3962400" y="0"/>
                        </a:cubicBezTo>
                        <a:cubicBezTo>
                          <a:pt x="3910392" y="814862"/>
                          <a:pt x="3813269" y="939475"/>
                          <a:pt x="3962400" y="1754326"/>
                        </a:cubicBezTo>
                        <a:cubicBezTo>
                          <a:pt x="2576414" y="1779000"/>
                          <a:pt x="1599692" y="1673279"/>
                          <a:pt x="0" y="1754326"/>
                        </a:cubicBezTo>
                        <a:cubicBezTo>
                          <a:pt x="-81686" y="924682"/>
                          <a:pt x="151805" y="403622"/>
                          <a:pt x="0" y="0"/>
                        </a:cubicBezTo>
                        <a:close/>
                      </a:path>
                      <a:path w="3962400" h="1754326" stroke="0" extrusionOk="0">
                        <a:moveTo>
                          <a:pt x="0" y="0"/>
                        </a:moveTo>
                        <a:cubicBezTo>
                          <a:pt x="1241664" y="10261"/>
                          <a:pt x="2155269" y="-161662"/>
                          <a:pt x="3962400" y="0"/>
                        </a:cubicBezTo>
                        <a:cubicBezTo>
                          <a:pt x="4093473" y="396491"/>
                          <a:pt x="3813140" y="1179459"/>
                          <a:pt x="3962400" y="1754326"/>
                        </a:cubicBezTo>
                        <a:cubicBezTo>
                          <a:pt x="2680682" y="1754516"/>
                          <a:pt x="1022182" y="1852663"/>
                          <a:pt x="0" y="1754326"/>
                        </a:cubicBezTo>
                        <a:cubicBezTo>
                          <a:pt x="-54652" y="1086282"/>
                          <a:pt x="-53549" y="442934"/>
                          <a:pt x="0" y="0"/>
                        </a:cubicBezTo>
                        <a:close/>
                      </a:path>
                    </a:pathLst>
                  </a:custGeom>
                  <ask:type>
                    <ask:lineSketchNone/>
                  </ask:type>
                </ask:lineSketchStyleProps>
              </a:ext>
            </a:extLst>
          </a:ln>
        </p:spPr>
        <p:txBody>
          <a:bodyPr wrap="square" rtlCol="0">
            <a:spAutoFit/>
          </a:bodyPr>
          <a:lstStyle/>
          <a:p>
            <a:r>
              <a:rPr lang="en-US" sz="1900" b="1" dirty="0"/>
              <a:t>Key Message</a:t>
            </a:r>
            <a:r>
              <a:rPr lang="en-US" sz="1900" dirty="0"/>
              <a:t>:  Every project that is receiving USAID TB funds—even if it is a relatively small amount in an integrated project—must include PBMEF indicators to demonstrate their contribution to the TB indicators. </a:t>
            </a:r>
          </a:p>
        </p:txBody>
      </p:sp>
    </p:spTree>
    <p:custDataLst>
      <p:tags r:id="rId1"/>
    </p:custDataLst>
    <p:extLst>
      <p:ext uri="{BB962C8B-B14F-4D97-AF65-F5344CB8AC3E}">
        <p14:creationId xmlns:p14="http://schemas.microsoft.com/office/powerpoint/2010/main" val="1280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type="title" idx="4294967295"/>
          </p:nvPr>
        </p:nvSpPr>
        <p:spPr>
          <a:xfrm>
            <a:off x="419731" y="2466914"/>
            <a:ext cx="8381302"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10000"/>
              </a:lnSpc>
              <a:spcBef>
                <a:spcPts val="600"/>
              </a:spcBef>
              <a:spcAft>
                <a:spcPts val="600"/>
              </a:spcAft>
              <a:buClr>
                <a:schemeClr val="tx2"/>
              </a:buClr>
              <a:buSzPct val="90000"/>
              <a:buFont typeface="Wingdings" panose="05000000000000000000" pitchFamily="2" charset="2"/>
              <a:buNone/>
              <a:tabLst/>
              <a:defRPr/>
            </a:pPr>
            <a:r>
              <a:rPr kumimoji="0" lang="en-US" b="1" i="0" u="none" strike="noStrike" kern="1200" cap="none" spc="0" normalizeH="0" baseline="0" noProof="0" dirty="0">
                <a:ln>
                  <a:noFill/>
                </a:ln>
                <a:solidFill>
                  <a:srgbClr val="CC3300"/>
                </a:solidFill>
                <a:effectLst/>
                <a:uLnTx/>
                <a:uFillTx/>
                <a:latin typeface="Gill Sans MT" panose="020B0502020104020203" pitchFamily="34" charset="0"/>
                <a:ea typeface="+mn-ea"/>
                <a:cs typeface="Gill Sans MT"/>
              </a:rPr>
              <a:t>True or False: </a:t>
            </a:r>
            <a:r>
              <a:rPr kumimoji="0" lang="en-US" b="1" i="0" u="none" strike="noStrike" kern="1200" cap="none" spc="0" normalizeH="0" baseline="0" noProof="0" dirty="0">
                <a:ln>
                  <a:noFill/>
                </a:ln>
                <a:solidFill>
                  <a:srgbClr val="4E4A49"/>
                </a:solidFill>
                <a:effectLst/>
                <a:uLnTx/>
                <a:uFillTx/>
                <a:latin typeface="Gill Sans MT" panose="020B0502020104020203" pitchFamily="34" charset="0"/>
                <a:ea typeface="+mn-ea"/>
                <a:cs typeface="Gill Sans MT"/>
              </a:rPr>
              <a:t>For the core indicators included in a project’s MEL plan, IPs should report on both project </a:t>
            </a:r>
            <a:r>
              <a:rPr kumimoji="0" lang="en-US" b="1" i="1" u="none" strike="noStrike" kern="1200" cap="none" spc="0" normalizeH="0" baseline="0" noProof="0" dirty="0">
                <a:ln>
                  <a:noFill/>
                </a:ln>
                <a:solidFill>
                  <a:srgbClr val="4E4A49"/>
                </a:solidFill>
                <a:effectLst/>
                <a:uLnTx/>
                <a:uFillTx/>
                <a:latin typeface="Gill Sans MT" panose="020B0502020104020203" pitchFamily="34" charset="0"/>
                <a:ea typeface="+mn-ea"/>
                <a:cs typeface="Gill Sans MT"/>
              </a:rPr>
              <a:t>and </a:t>
            </a:r>
            <a:r>
              <a:rPr kumimoji="0" lang="en-US" b="1" i="0" u="none" strike="noStrike" kern="1200" cap="none" spc="0" normalizeH="0" baseline="0" noProof="0" dirty="0">
                <a:ln>
                  <a:noFill/>
                </a:ln>
                <a:solidFill>
                  <a:srgbClr val="4E4A49"/>
                </a:solidFill>
                <a:effectLst/>
                <a:uLnTx/>
                <a:uFillTx/>
                <a:latin typeface="Gill Sans MT" panose="020B0502020104020203" pitchFamily="34" charset="0"/>
                <a:ea typeface="+mn-ea"/>
                <a:cs typeface="Gill Sans MT"/>
              </a:rPr>
              <a:t>national level data. </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16</a:t>
            </a:fld>
            <a:endParaRPr lang="en-US"/>
          </a:p>
        </p:txBody>
      </p:sp>
      <p:pic>
        <p:nvPicPr>
          <p:cNvPr id="9" name="Picture 8" descr="Test Your Knowledge">
            <a:extLst>
              <a:ext uri="{FF2B5EF4-FFF2-40B4-BE49-F238E27FC236}">
                <a16:creationId xmlns:a16="http://schemas.microsoft.com/office/drawing/2014/main" id="{261EE8C4-4A8A-7E0E-DD35-9C0F887D70F2}"/>
              </a:ext>
            </a:extLst>
          </p:cNvPr>
          <p:cNvPicPr>
            <a:picLocks noChangeAspect="1"/>
          </p:cNvPicPr>
          <p:nvPr/>
        </p:nvPicPr>
        <p:blipFill>
          <a:blip r:embed="rId4"/>
          <a:stretch>
            <a:fillRect/>
          </a:stretch>
        </p:blipFill>
        <p:spPr>
          <a:xfrm>
            <a:off x="2631989" y="540344"/>
            <a:ext cx="4152268" cy="1953233"/>
          </a:xfrm>
          <a:prstGeom prst="rect">
            <a:avLst/>
          </a:prstGeom>
        </p:spPr>
      </p:pic>
      <p:sp>
        <p:nvSpPr>
          <p:cNvPr id="10" name="Content Placeholder 4">
            <a:extLst>
              <a:ext uri="{FF2B5EF4-FFF2-40B4-BE49-F238E27FC236}">
                <a16:creationId xmlns:a16="http://schemas.microsoft.com/office/drawing/2014/main" id="{D5385DDE-949C-7DC9-B7AE-1CF4E8DEBE65}"/>
              </a:ext>
            </a:extLst>
          </p:cNvPr>
          <p:cNvSpPr txBox="1">
            <a:spLocks/>
          </p:cNvSpPr>
          <p:nvPr/>
        </p:nvSpPr>
        <p:spPr>
          <a:xfrm>
            <a:off x="417503" y="3938565"/>
            <a:ext cx="8383530" cy="963164"/>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spcAft>
                <a:spcPts val="600"/>
              </a:spcAft>
              <a:buNone/>
            </a:pPr>
            <a:r>
              <a:rPr lang="en-US" sz="2400" b="1" dirty="0">
                <a:solidFill>
                  <a:srgbClr val="CC3300"/>
                </a:solidFill>
              </a:rPr>
              <a:t>TRUE! </a:t>
            </a:r>
            <a:r>
              <a:rPr lang="en-US" sz="2400" dirty="0"/>
              <a:t>This allows IPs to demonstrate the project’s contribution to national level targets. </a:t>
            </a:r>
          </a:p>
          <a:p>
            <a:pPr marL="0" indent="0">
              <a:lnSpc>
                <a:spcPct val="110000"/>
              </a:lnSpc>
              <a:spcBef>
                <a:spcPts val="600"/>
              </a:spcBef>
              <a:spcAft>
                <a:spcPts val="600"/>
              </a:spcAft>
              <a:buNone/>
            </a:pPr>
            <a:r>
              <a:rPr lang="en-US" sz="2400" b="1" dirty="0">
                <a:solidFill>
                  <a:srgbClr val="CC3300"/>
                </a:solidFill>
              </a:rPr>
              <a:t> </a:t>
            </a:r>
            <a:endParaRPr lang="en-US" sz="2600" b="1"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3022152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7" y="640081"/>
            <a:ext cx="8188893" cy="3923210"/>
          </a:xfrm>
        </p:spPr>
        <p:txBody>
          <a:bodyPr>
            <a:noAutofit/>
          </a:bodyPr>
          <a:lstStyle/>
          <a:p>
            <a:pPr marL="511175" indent="-511175">
              <a:lnSpc>
                <a:spcPct val="110000"/>
              </a:lnSpc>
              <a:spcBef>
                <a:spcPts val="600"/>
              </a:spcBef>
              <a:spcAft>
                <a:spcPts val="600"/>
              </a:spcAft>
              <a:buFont typeface="Wingdings" panose="05000000000000000000" pitchFamily="2" charset="2"/>
              <a:buChar char="Ø"/>
              <a:tabLst>
                <a:tab pos="796925" algn="l"/>
              </a:tabLst>
            </a:pPr>
            <a:r>
              <a:rPr lang="en-US" dirty="0">
                <a:latin typeface="Gill Sans MT" panose="020B0502020104020203" pitchFamily="34" charset="0"/>
                <a:ea typeface="Gill Sans" panose="020B0604020202020204" charset="0"/>
                <a:cs typeface="Gill Sans" panose="020B0604020202020204" charset="0"/>
              </a:rPr>
              <a:t>Data collection</a:t>
            </a:r>
          </a:p>
          <a:p>
            <a:pPr marL="511175" indent="-511175">
              <a:lnSpc>
                <a:spcPct val="110000"/>
              </a:lnSpc>
              <a:spcBef>
                <a:spcPts val="600"/>
              </a:spcBef>
              <a:spcAft>
                <a:spcPts val="600"/>
              </a:spcAft>
              <a:buFont typeface="Wingdings" panose="05000000000000000000" pitchFamily="2" charset="2"/>
              <a:buChar char="Ø"/>
              <a:tabLst>
                <a:tab pos="796925" algn="l"/>
              </a:tabLst>
            </a:pPr>
            <a:r>
              <a:rPr lang="en-US" dirty="0">
                <a:effectLst/>
                <a:latin typeface="Gill Sans MT" panose="020B0502020104020203" pitchFamily="34" charset="0"/>
                <a:ea typeface="Gill Sans" panose="020B0604020202020204" charset="0"/>
                <a:cs typeface="Gill Sans" panose="020B0604020202020204" charset="0"/>
              </a:rPr>
              <a:t>Data analysis</a:t>
            </a:r>
          </a:p>
          <a:p>
            <a:pPr marL="511175" indent="-511175">
              <a:lnSpc>
                <a:spcPct val="110000"/>
              </a:lnSpc>
              <a:spcBef>
                <a:spcPts val="600"/>
              </a:spcBef>
              <a:spcAft>
                <a:spcPts val="600"/>
              </a:spcAft>
              <a:buFont typeface="Wingdings" panose="05000000000000000000" pitchFamily="2" charset="2"/>
              <a:buChar char="Ø"/>
              <a:tabLst>
                <a:tab pos="796925" algn="l"/>
              </a:tabLst>
            </a:pPr>
            <a:endParaRPr lang="en-US" dirty="0">
              <a:latin typeface="Gill Sans MT" panose="020B0502020104020203" pitchFamily="34" charset="0"/>
              <a:ea typeface="Gill Sans" panose="020B0604020202020204" charset="0"/>
              <a:cs typeface="Gill Sans" panose="020B0604020202020204" charset="0"/>
            </a:endParaRPr>
          </a:p>
          <a:p>
            <a:pPr marL="0" indent="0">
              <a:lnSpc>
                <a:spcPct val="110000"/>
              </a:lnSpc>
              <a:spcBef>
                <a:spcPts val="600"/>
              </a:spcBef>
              <a:spcAft>
                <a:spcPts val="600"/>
              </a:spcAft>
              <a:buNone/>
              <a:tabLst>
                <a:tab pos="796925" algn="l"/>
              </a:tabLst>
            </a:pPr>
            <a:endParaRPr lang="en-US" dirty="0">
              <a:latin typeface="Gill Sans MT" panose="020B0502020104020203" pitchFamily="34" charset="0"/>
              <a:ea typeface="Gill Sans" panose="020B0604020202020204" charset="0"/>
              <a:cs typeface="Gill Sans" panose="020B0604020202020204" charset="0"/>
            </a:endParaRP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17</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1V. Data Collection</a:t>
            </a:r>
          </a:p>
        </p:txBody>
      </p:sp>
      <p:pic>
        <p:nvPicPr>
          <p:cNvPr id="7" name="Picture 6">
            <a:extLst>
              <a:ext uri="{FF2B5EF4-FFF2-40B4-BE49-F238E27FC236}">
                <a16:creationId xmlns:a16="http://schemas.microsoft.com/office/drawing/2014/main" id="{F42E04C4-1D5C-8C2E-21AB-76D68558136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1976" y="2260677"/>
            <a:ext cx="8769623" cy="2494807"/>
          </a:xfrm>
          <a:prstGeom prst="rect">
            <a:avLst/>
          </a:prstGeom>
        </p:spPr>
      </p:pic>
    </p:spTree>
    <p:custDataLst>
      <p:tags r:id="rId1"/>
    </p:custDataLst>
    <p:extLst>
      <p:ext uri="{BB962C8B-B14F-4D97-AF65-F5344CB8AC3E}">
        <p14:creationId xmlns:p14="http://schemas.microsoft.com/office/powerpoint/2010/main" val="17721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7" y="630782"/>
            <a:ext cx="8188893" cy="1379113"/>
          </a:xfrm>
        </p:spPr>
        <p:txBody>
          <a:bodyPr>
            <a:noAutofit/>
          </a:bodyPr>
          <a:lstStyle/>
          <a:p>
            <a:pPr marL="0" indent="0">
              <a:lnSpc>
                <a:spcPct val="110000"/>
              </a:lnSpc>
              <a:spcBef>
                <a:spcPts val="600"/>
              </a:spcBef>
              <a:spcAft>
                <a:spcPts val="0"/>
              </a:spcAft>
              <a:buNone/>
              <a:tabLst>
                <a:tab pos="796925" algn="l"/>
              </a:tabLst>
            </a:pPr>
            <a:r>
              <a:rPr kumimoji="0" lang="en-US" sz="2200" b="1" i="0" u="none" strike="noStrike" kern="1200" cap="none" spc="0" normalizeH="0" baseline="0" noProof="0" dirty="0">
                <a:ln>
                  <a:noFill/>
                </a:ln>
                <a:solidFill>
                  <a:srgbClr val="0E256A"/>
                </a:solidFill>
                <a:effectLst/>
                <a:uLnTx/>
                <a:uFillTx/>
                <a:latin typeface="Gill Sans MT"/>
                <a:ea typeface="+mj-ea"/>
              </a:rPr>
              <a:t>Section V: Data Management and Quality Assurance</a:t>
            </a:r>
            <a:endParaRPr lang="en-US" sz="2200" dirty="0">
              <a:latin typeface="Gill Sans MT" panose="020B0502020104020203" pitchFamily="34" charset="0"/>
              <a:ea typeface="Gill Sans" panose="020B0604020202020204" charset="0"/>
              <a:cs typeface="Gill Sans" panose="020B0604020202020204" charset="0"/>
            </a:endParaRPr>
          </a:p>
          <a:p>
            <a:pPr marL="0" indent="0">
              <a:lnSpc>
                <a:spcPct val="110000"/>
              </a:lnSpc>
              <a:spcBef>
                <a:spcPts val="600"/>
              </a:spcBef>
              <a:spcAft>
                <a:spcPts val="600"/>
              </a:spcAft>
              <a:buNone/>
              <a:tabLst>
                <a:tab pos="796925" algn="l"/>
              </a:tabLst>
            </a:pPr>
            <a:r>
              <a:rPr lang="en-US" dirty="0">
                <a:latin typeface="Gill Sans MT" panose="020B0502020104020203" pitchFamily="34" charset="0"/>
                <a:ea typeface="Gill Sans" panose="020B0604020202020204" charset="0"/>
                <a:cs typeface="Gill Sans" panose="020B0604020202020204" charset="0"/>
              </a:rPr>
              <a:t>This explains how data will be managed at all stages. This includes data collection, quality assurance, repository, security, analysis, sharing, and use.</a:t>
            </a:r>
          </a:p>
          <a:p>
            <a:pPr marL="0" indent="0">
              <a:lnSpc>
                <a:spcPct val="110000"/>
              </a:lnSpc>
              <a:spcBef>
                <a:spcPts val="600"/>
              </a:spcBef>
              <a:spcAft>
                <a:spcPts val="600"/>
              </a:spcAft>
              <a:buNone/>
              <a:tabLst>
                <a:tab pos="796925" algn="l"/>
              </a:tabLst>
            </a:pPr>
            <a:endParaRPr lang="en-US" dirty="0">
              <a:latin typeface="Gill Sans MT" panose="020B0502020104020203" pitchFamily="34" charset="0"/>
              <a:ea typeface="Gill Sans" panose="020B0604020202020204" charset="0"/>
              <a:cs typeface="Gill Sans" panose="020B0604020202020204" charset="0"/>
            </a:endParaRP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18</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Sections V and  VI</a:t>
            </a:r>
          </a:p>
        </p:txBody>
      </p:sp>
      <p:sp>
        <p:nvSpPr>
          <p:cNvPr id="2" name="Content Placeholder 4">
            <a:extLst>
              <a:ext uri="{FF2B5EF4-FFF2-40B4-BE49-F238E27FC236}">
                <a16:creationId xmlns:a16="http://schemas.microsoft.com/office/drawing/2014/main" id="{9AD5B895-EF7A-7617-081F-677FA5F7783F}"/>
              </a:ext>
            </a:extLst>
          </p:cNvPr>
          <p:cNvSpPr txBox="1">
            <a:spLocks/>
          </p:cNvSpPr>
          <p:nvPr/>
        </p:nvSpPr>
        <p:spPr>
          <a:xfrm>
            <a:off x="345508" y="2084439"/>
            <a:ext cx="4490652" cy="2713234"/>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spcAft>
                <a:spcPts val="0"/>
              </a:spcAft>
              <a:buFont typeface="Wingdings" panose="05000000000000000000" pitchFamily="2" charset="2"/>
              <a:buNone/>
              <a:tabLst>
                <a:tab pos="796925" algn="l"/>
              </a:tabLst>
            </a:pPr>
            <a:r>
              <a:rPr lang="en-US" sz="2200" b="1" dirty="0">
                <a:solidFill>
                  <a:srgbClr val="0E256A"/>
                </a:solidFill>
                <a:latin typeface="Gill Sans MT"/>
              </a:rPr>
              <a:t>Section V1: M&amp;E of Gender</a:t>
            </a:r>
            <a:endParaRPr lang="en-US" sz="2200" dirty="0">
              <a:latin typeface="Gill Sans MT" panose="020B0502020104020203" pitchFamily="34" charset="0"/>
              <a:ea typeface="Gill Sans" panose="020B0604020202020204" charset="0"/>
              <a:cs typeface="Gill Sans" panose="020B0604020202020204" charset="0"/>
            </a:endParaRPr>
          </a:p>
          <a:p>
            <a:pPr marL="0" indent="0">
              <a:lnSpc>
                <a:spcPct val="110000"/>
              </a:lnSpc>
              <a:spcBef>
                <a:spcPts val="600"/>
              </a:spcBef>
              <a:spcAft>
                <a:spcPts val="600"/>
              </a:spcAft>
              <a:buFont typeface="Wingdings" panose="05000000000000000000" pitchFamily="2" charset="2"/>
              <a:buNone/>
              <a:tabLst>
                <a:tab pos="796925" algn="l"/>
              </a:tabLst>
            </a:pPr>
            <a:r>
              <a:rPr lang="en-US" dirty="0">
                <a:latin typeface="Gill Sans MT" panose="020B0502020104020203" pitchFamily="34" charset="0"/>
                <a:ea typeface="Gill Sans" panose="020B0604020202020204" charset="0"/>
                <a:cs typeface="Gill Sans" panose="020B0604020202020204" charset="0"/>
              </a:rPr>
              <a:t>Explain how your M&amp;E activities can help determine whether your TB activities promote gender equity or may exacerbate gender inequalities. Describe how gender is being addressed under your project’s results and approaches. </a:t>
            </a:r>
          </a:p>
          <a:p>
            <a:pPr marL="0" indent="0">
              <a:lnSpc>
                <a:spcPct val="110000"/>
              </a:lnSpc>
              <a:spcBef>
                <a:spcPts val="600"/>
              </a:spcBef>
              <a:spcAft>
                <a:spcPts val="600"/>
              </a:spcAft>
              <a:buFont typeface="Wingdings" panose="05000000000000000000" pitchFamily="2" charset="2"/>
              <a:buNone/>
              <a:tabLst>
                <a:tab pos="796925" algn="l"/>
              </a:tabLst>
            </a:pPr>
            <a:endParaRPr lang="en-US" dirty="0">
              <a:latin typeface="Gill Sans MT" panose="020B0502020104020203" pitchFamily="34" charset="0"/>
              <a:ea typeface="Gill Sans" panose="020B0604020202020204" charset="0"/>
              <a:cs typeface="Gill Sans" panose="020B0604020202020204" charset="0"/>
            </a:endParaRPr>
          </a:p>
        </p:txBody>
      </p:sp>
      <p:sp>
        <p:nvSpPr>
          <p:cNvPr id="6" name="TextBox 5">
            <a:extLst>
              <a:ext uri="{FF2B5EF4-FFF2-40B4-BE49-F238E27FC236}">
                <a16:creationId xmlns:a16="http://schemas.microsoft.com/office/drawing/2014/main" id="{30E937EC-1529-7DFF-C05C-DFCDECD36652}"/>
              </a:ext>
            </a:extLst>
          </p:cNvPr>
          <p:cNvSpPr txBox="1"/>
          <p:nvPr/>
        </p:nvSpPr>
        <p:spPr>
          <a:xfrm>
            <a:off x="4917440" y="2009895"/>
            <a:ext cx="4074159" cy="2723823"/>
          </a:xfrm>
          <a:prstGeom prst="rect">
            <a:avLst/>
          </a:prstGeom>
          <a:solidFill>
            <a:srgbClr val="FFFFEF"/>
          </a:solidFill>
          <a:ln w="60325" cmpd="tri">
            <a:solidFill>
              <a:srgbClr val="92D050"/>
            </a:solidFill>
            <a:extLst>
              <a:ext uri="{C807C97D-BFC1-408E-A445-0C87EB9F89A2}">
                <ask:lineSketchStyleProps xmlns:ask="http://schemas.microsoft.com/office/drawing/2018/sketchyshapes" sd="824903691">
                  <a:custGeom>
                    <a:avLst/>
                    <a:gdLst>
                      <a:gd name="connsiteX0" fmla="*/ 0 w 3962400"/>
                      <a:gd name="connsiteY0" fmla="*/ 0 h 1754326"/>
                      <a:gd name="connsiteX1" fmla="*/ 3962400 w 3962400"/>
                      <a:gd name="connsiteY1" fmla="*/ 0 h 1754326"/>
                      <a:gd name="connsiteX2" fmla="*/ 3962400 w 3962400"/>
                      <a:gd name="connsiteY2" fmla="*/ 1754326 h 1754326"/>
                      <a:gd name="connsiteX3" fmla="*/ 0 w 3962400"/>
                      <a:gd name="connsiteY3" fmla="*/ 1754326 h 1754326"/>
                      <a:gd name="connsiteX4" fmla="*/ 0 w 3962400"/>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1754326" fill="none" extrusionOk="0">
                        <a:moveTo>
                          <a:pt x="0" y="0"/>
                        </a:moveTo>
                        <a:cubicBezTo>
                          <a:pt x="414598" y="32296"/>
                          <a:pt x="2416176" y="-24972"/>
                          <a:pt x="3962400" y="0"/>
                        </a:cubicBezTo>
                        <a:cubicBezTo>
                          <a:pt x="3910392" y="814862"/>
                          <a:pt x="3813269" y="939475"/>
                          <a:pt x="3962400" y="1754326"/>
                        </a:cubicBezTo>
                        <a:cubicBezTo>
                          <a:pt x="2576414" y="1779000"/>
                          <a:pt x="1599692" y="1673279"/>
                          <a:pt x="0" y="1754326"/>
                        </a:cubicBezTo>
                        <a:cubicBezTo>
                          <a:pt x="-81686" y="924682"/>
                          <a:pt x="151805" y="403622"/>
                          <a:pt x="0" y="0"/>
                        </a:cubicBezTo>
                        <a:close/>
                      </a:path>
                      <a:path w="3962400" h="1754326" stroke="0" extrusionOk="0">
                        <a:moveTo>
                          <a:pt x="0" y="0"/>
                        </a:moveTo>
                        <a:cubicBezTo>
                          <a:pt x="1241664" y="10261"/>
                          <a:pt x="2155269" y="-161662"/>
                          <a:pt x="3962400" y="0"/>
                        </a:cubicBezTo>
                        <a:cubicBezTo>
                          <a:pt x="4093473" y="396491"/>
                          <a:pt x="3813140" y="1179459"/>
                          <a:pt x="3962400" y="1754326"/>
                        </a:cubicBezTo>
                        <a:cubicBezTo>
                          <a:pt x="2680682" y="1754516"/>
                          <a:pt x="1022182" y="1852663"/>
                          <a:pt x="0" y="1754326"/>
                        </a:cubicBezTo>
                        <a:cubicBezTo>
                          <a:pt x="-54652" y="1086282"/>
                          <a:pt x="-53549" y="442934"/>
                          <a:pt x="0" y="0"/>
                        </a:cubicBezTo>
                        <a:close/>
                      </a:path>
                    </a:pathLst>
                  </a:custGeom>
                  <ask:type>
                    <ask:lineSketchNone/>
                  </ask:type>
                </ask:lineSketchStyleProps>
              </a:ext>
            </a:extLst>
          </a:ln>
        </p:spPr>
        <p:txBody>
          <a:bodyPr wrap="square" rtlCol="0">
            <a:spAutoFit/>
          </a:bodyPr>
          <a:lstStyle/>
          <a:p>
            <a:r>
              <a:rPr lang="en-US" sz="1900" b="1" dirty="0"/>
              <a:t>Key Message</a:t>
            </a:r>
            <a:r>
              <a:rPr lang="en-US" sz="1900" dirty="0"/>
              <a:t>: USAID has a requirement that holds IPs “responsible for complying with obligations under the contract or agreement to integrate gender in programming, which may include developing gender-sensitive indicators that measure specific gender-related goals for each project and/or activity, where relevant.” </a:t>
            </a:r>
          </a:p>
        </p:txBody>
      </p:sp>
    </p:spTree>
    <p:custDataLst>
      <p:tags r:id="rId1"/>
    </p:custDataLst>
    <p:extLst>
      <p:ext uri="{BB962C8B-B14F-4D97-AF65-F5344CB8AC3E}">
        <p14:creationId xmlns:p14="http://schemas.microsoft.com/office/powerpoint/2010/main" val="11893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7" y="630782"/>
            <a:ext cx="8646092" cy="4138442"/>
          </a:xfrm>
        </p:spPr>
        <p:txBody>
          <a:bodyPr>
            <a:noAutofit/>
          </a:bodyPr>
          <a:lstStyle/>
          <a:p>
            <a:pPr marL="0" indent="0">
              <a:lnSpc>
                <a:spcPct val="110000"/>
              </a:lnSpc>
              <a:spcBef>
                <a:spcPts val="600"/>
              </a:spcBef>
              <a:spcAft>
                <a:spcPts val="0"/>
              </a:spcAft>
              <a:buNone/>
              <a:tabLst>
                <a:tab pos="796925" algn="l"/>
              </a:tabLst>
            </a:pPr>
            <a:r>
              <a:rPr kumimoji="0" lang="en-US" sz="2200" b="1" i="0" u="none" strike="noStrike" kern="1200" cap="none" spc="0" normalizeH="0" baseline="0" noProof="0" dirty="0">
                <a:ln>
                  <a:noFill/>
                </a:ln>
                <a:solidFill>
                  <a:srgbClr val="0E256A"/>
                </a:solidFill>
                <a:effectLst/>
                <a:uLnTx/>
                <a:uFillTx/>
                <a:latin typeface="Gill Sans MT"/>
                <a:ea typeface="+mj-ea"/>
              </a:rPr>
              <a:t>Section VII: Evaluation Plan</a:t>
            </a:r>
          </a:p>
          <a:p>
            <a:pPr marL="914400" indent="-403225">
              <a:lnSpc>
                <a:spcPct val="110000"/>
              </a:lnSpc>
              <a:spcAft>
                <a:spcPts val="0"/>
              </a:spcAft>
              <a:buFont typeface="Wingdings" panose="05000000000000000000" pitchFamily="2" charset="2"/>
              <a:buChar char="Ø"/>
              <a:tabLst>
                <a:tab pos="796925" algn="l"/>
              </a:tabLst>
            </a:pPr>
            <a:r>
              <a:rPr kumimoji="0" lang="en-US" i="0" u="none" strike="noStrike" kern="1200" cap="none" spc="0" normalizeH="0" baseline="0" noProof="0" dirty="0">
                <a:ln>
                  <a:noFill/>
                </a:ln>
                <a:solidFill>
                  <a:schemeClr val="tx1"/>
                </a:solidFill>
                <a:effectLst/>
                <a:uLnTx/>
                <a:uFillTx/>
                <a:latin typeface="Gill Sans MT"/>
                <a:ea typeface="+mj-ea"/>
              </a:rPr>
              <a:t>Internal evaluation</a:t>
            </a:r>
          </a:p>
          <a:p>
            <a:pPr marL="914400" indent="-403225">
              <a:lnSpc>
                <a:spcPct val="110000"/>
              </a:lnSpc>
              <a:spcAft>
                <a:spcPts val="600"/>
              </a:spcAft>
              <a:buFont typeface="Wingdings" panose="05000000000000000000" pitchFamily="2" charset="2"/>
              <a:buChar char="Ø"/>
              <a:tabLst>
                <a:tab pos="796925" algn="l"/>
              </a:tabLst>
            </a:pPr>
            <a:r>
              <a:rPr lang="en-US" dirty="0">
                <a:solidFill>
                  <a:schemeClr val="tx1"/>
                </a:solidFill>
                <a:latin typeface="Gill Sans MT"/>
                <a:ea typeface="+mj-ea"/>
              </a:rPr>
              <a:t>Plans for collaborating with external evaluators</a:t>
            </a:r>
            <a:endParaRPr kumimoji="0" lang="en-US" i="0" u="none" strike="noStrike" kern="1200" cap="none" spc="0" normalizeH="0" baseline="0" noProof="0" dirty="0">
              <a:ln>
                <a:noFill/>
              </a:ln>
              <a:solidFill>
                <a:schemeClr val="tx1"/>
              </a:solidFill>
              <a:effectLst/>
              <a:uLnTx/>
              <a:uFillTx/>
              <a:latin typeface="Gill Sans MT"/>
              <a:ea typeface="+mj-ea"/>
            </a:endParaRPr>
          </a:p>
          <a:p>
            <a:pPr marL="0" indent="0">
              <a:lnSpc>
                <a:spcPct val="110000"/>
              </a:lnSpc>
              <a:spcBef>
                <a:spcPts val="600"/>
              </a:spcBef>
              <a:spcAft>
                <a:spcPts val="0"/>
              </a:spcAft>
              <a:buNone/>
              <a:tabLst>
                <a:tab pos="796925" algn="l"/>
              </a:tabLst>
            </a:pPr>
            <a:r>
              <a:rPr kumimoji="0" lang="en-US" sz="2200" b="1" i="0" u="none" strike="noStrike" kern="1200" cap="none" spc="0" normalizeH="0" baseline="0" noProof="0" dirty="0">
                <a:ln>
                  <a:noFill/>
                </a:ln>
                <a:solidFill>
                  <a:srgbClr val="0E256A"/>
                </a:solidFill>
                <a:effectLst/>
                <a:uLnTx/>
                <a:uFillTx/>
                <a:latin typeface="Gill Sans MT"/>
                <a:ea typeface="+mj-ea"/>
              </a:rPr>
              <a:t>Section VIII: Collaborating, Learning, and Adapting Approach</a:t>
            </a:r>
          </a:p>
          <a:p>
            <a:pPr marL="0" indent="0">
              <a:lnSpc>
                <a:spcPct val="110000"/>
              </a:lnSpc>
              <a:spcAft>
                <a:spcPts val="600"/>
              </a:spcAft>
              <a:buNone/>
              <a:tabLst>
                <a:tab pos="796925" algn="l"/>
              </a:tabLst>
            </a:pPr>
            <a:r>
              <a:rPr lang="en-US" dirty="0">
                <a:solidFill>
                  <a:schemeClr val="tx1"/>
                </a:solidFill>
                <a:latin typeface="Gill Sans MT"/>
                <a:ea typeface="+mj-ea"/>
                <a:cs typeface="Gill Sans" panose="020B0604020202020204" charset="0"/>
              </a:rPr>
              <a:t>Include the project’s learning priorities and how the project will communicate its achievements and learning. </a:t>
            </a:r>
          </a:p>
          <a:p>
            <a:pPr marL="0" indent="0">
              <a:lnSpc>
                <a:spcPct val="110000"/>
              </a:lnSpc>
              <a:spcBef>
                <a:spcPts val="600"/>
              </a:spcBef>
              <a:spcAft>
                <a:spcPts val="0"/>
              </a:spcAft>
              <a:buNone/>
              <a:tabLst>
                <a:tab pos="796925" algn="l"/>
              </a:tabLst>
            </a:pPr>
            <a:r>
              <a:rPr kumimoji="0" lang="en-US" sz="2200" b="1" i="0" u="none" strike="noStrike" kern="1200" cap="none" spc="0" normalizeH="0" baseline="0" noProof="0" dirty="0">
                <a:ln>
                  <a:noFill/>
                </a:ln>
                <a:solidFill>
                  <a:srgbClr val="0E256A"/>
                </a:solidFill>
                <a:effectLst/>
                <a:uLnTx/>
                <a:uFillTx/>
                <a:latin typeface="Gill Sans MT"/>
                <a:ea typeface="+mn-ea"/>
              </a:rPr>
              <a:t>Section IX: Stakeholder Feedback Plan</a:t>
            </a:r>
          </a:p>
          <a:p>
            <a:pPr marL="0" indent="0">
              <a:lnSpc>
                <a:spcPct val="110000"/>
              </a:lnSpc>
              <a:spcAft>
                <a:spcPts val="600"/>
              </a:spcAft>
              <a:buNone/>
              <a:tabLst>
                <a:tab pos="796925" algn="l"/>
              </a:tabLst>
            </a:pPr>
            <a:r>
              <a:rPr lang="en-US" dirty="0">
                <a:solidFill>
                  <a:schemeClr val="tx1"/>
                </a:solidFill>
                <a:latin typeface="Gill Sans MT"/>
                <a:cs typeface="Gill Sans" panose="020B0604020202020204" charset="0"/>
              </a:rPr>
              <a:t>Determine whether collecting stakeholder feedback is appropriate for the project.</a:t>
            </a:r>
          </a:p>
          <a:p>
            <a:pPr marL="0" indent="0">
              <a:lnSpc>
                <a:spcPct val="110000"/>
              </a:lnSpc>
              <a:spcBef>
                <a:spcPts val="600"/>
              </a:spcBef>
              <a:spcAft>
                <a:spcPts val="0"/>
              </a:spcAft>
              <a:buNone/>
              <a:tabLst>
                <a:tab pos="796925" algn="l"/>
              </a:tabLst>
            </a:pPr>
            <a:r>
              <a:rPr kumimoji="0" lang="en-US" sz="2200" b="1" i="0" u="none" strike="noStrike" kern="1200" cap="none" spc="0" normalizeH="0" baseline="0" noProof="0" dirty="0">
                <a:ln>
                  <a:noFill/>
                </a:ln>
                <a:solidFill>
                  <a:srgbClr val="0E256A"/>
                </a:solidFill>
                <a:effectLst/>
                <a:uLnTx/>
                <a:uFillTx/>
                <a:latin typeface="Gill Sans MT"/>
                <a:ea typeface="+mn-ea"/>
              </a:rPr>
              <a:t>Section X: Resources</a:t>
            </a:r>
          </a:p>
          <a:p>
            <a:pPr marL="0" indent="0">
              <a:lnSpc>
                <a:spcPct val="110000"/>
              </a:lnSpc>
              <a:spcAft>
                <a:spcPts val="0"/>
              </a:spcAft>
              <a:buNone/>
              <a:tabLst>
                <a:tab pos="796925" algn="l"/>
              </a:tabLst>
            </a:pPr>
            <a:r>
              <a:rPr kumimoji="0" lang="en-US" i="0" u="none" strike="noStrike" kern="1200" cap="none" spc="0" normalizeH="0" baseline="0" noProof="0" dirty="0">
                <a:ln>
                  <a:noFill/>
                </a:ln>
                <a:solidFill>
                  <a:schemeClr val="tx1"/>
                </a:solidFill>
                <a:effectLst/>
                <a:uLnTx/>
                <a:uFillTx/>
                <a:latin typeface="Gill Sans MT"/>
                <a:ea typeface="+mn-ea"/>
              </a:rPr>
              <a:t>Specify the budget allocated to MEL activities. </a:t>
            </a:r>
          </a:p>
          <a:p>
            <a:pPr marL="0" indent="0">
              <a:lnSpc>
                <a:spcPct val="110000"/>
              </a:lnSpc>
              <a:spcBef>
                <a:spcPts val="600"/>
              </a:spcBef>
              <a:spcAft>
                <a:spcPts val="600"/>
              </a:spcAft>
              <a:buNone/>
              <a:tabLst>
                <a:tab pos="796925" algn="l"/>
              </a:tabLst>
            </a:pPr>
            <a:endParaRPr lang="en-US" sz="2200" dirty="0">
              <a:latin typeface="Gill Sans MT" panose="020B0502020104020203" pitchFamily="34" charset="0"/>
              <a:ea typeface="Gill Sans" panose="020B0604020202020204" charset="0"/>
              <a:cs typeface="Gill Sans" panose="020B0604020202020204" charset="0"/>
            </a:endParaRP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19</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Sections VII, VIII, IX, and X</a:t>
            </a:r>
          </a:p>
        </p:txBody>
      </p:sp>
    </p:spTree>
    <p:custDataLst>
      <p:tags r:id="rId1"/>
    </p:custDataLst>
    <p:extLst>
      <p:ext uri="{BB962C8B-B14F-4D97-AF65-F5344CB8AC3E}">
        <p14:creationId xmlns:p14="http://schemas.microsoft.com/office/powerpoint/2010/main" val="36667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718984" y="783171"/>
            <a:ext cx="7634712" cy="3789355"/>
          </a:xfrm>
        </p:spPr>
        <p:txBody>
          <a:bodyPr>
            <a:normAutofit/>
          </a:bodyPr>
          <a:lstStyle/>
          <a:p>
            <a:pPr>
              <a:spcAft>
                <a:spcPts val="1800"/>
              </a:spcAft>
            </a:pPr>
            <a:r>
              <a:rPr lang="en-US" sz="2400" dirty="0"/>
              <a:t>Description of a MEL plan</a:t>
            </a:r>
          </a:p>
          <a:p>
            <a:pPr>
              <a:spcAft>
                <a:spcPts val="1800"/>
              </a:spcAft>
            </a:pPr>
            <a:r>
              <a:rPr lang="en-US" sz="2400" dirty="0"/>
              <a:t>Creating the </a:t>
            </a:r>
            <a:r>
              <a:rPr lang="en-US" sz="2400" i="1" dirty="0"/>
              <a:t>Project MEL Plan for TB Projects:  Template and Guidance</a:t>
            </a:r>
          </a:p>
          <a:p>
            <a:pPr>
              <a:spcAft>
                <a:spcPts val="1800"/>
              </a:spcAft>
            </a:pPr>
            <a:r>
              <a:rPr lang="en-US" sz="2400" dirty="0"/>
              <a:t>What the template contains</a:t>
            </a:r>
          </a:p>
          <a:p>
            <a:pPr>
              <a:spcAft>
                <a:spcPts val="1200"/>
              </a:spcAft>
              <a:tabLst>
                <a:tab pos="631825" algn="l"/>
              </a:tabLst>
            </a:pPr>
            <a:r>
              <a:rPr lang="en-US" sz="2400" dirty="0"/>
              <a:t>How to access the template</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2</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Outline</a:t>
            </a:r>
          </a:p>
        </p:txBody>
      </p:sp>
    </p:spTree>
    <p:custDataLst>
      <p:tags r:id="rId1"/>
    </p:custDataLst>
    <p:extLst>
      <p:ext uri="{BB962C8B-B14F-4D97-AF65-F5344CB8AC3E}">
        <p14:creationId xmlns:p14="http://schemas.microsoft.com/office/powerpoint/2010/main" val="296708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7" y="640081"/>
            <a:ext cx="8188893" cy="3923210"/>
          </a:xfrm>
        </p:spPr>
        <p:txBody>
          <a:bodyPr>
            <a:noAutofit/>
          </a:bodyPr>
          <a:lstStyle/>
          <a:p>
            <a:pPr marL="0" indent="0">
              <a:lnSpc>
                <a:spcPct val="110000"/>
              </a:lnSpc>
              <a:spcBef>
                <a:spcPts val="600"/>
              </a:spcBef>
              <a:spcAft>
                <a:spcPts val="0"/>
              </a:spcAft>
              <a:buNone/>
              <a:tabLst>
                <a:tab pos="796925" algn="l"/>
              </a:tabLst>
            </a:pPr>
            <a:r>
              <a:rPr kumimoji="0" lang="en-US" sz="2200" b="1" i="0" u="none" strike="noStrike" kern="1200" cap="none" spc="0" normalizeH="0" baseline="0" noProof="0" dirty="0">
                <a:ln>
                  <a:noFill/>
                </a:ln>
                <a:solidFill>
                  <a:srgbClr val="0E256A"/>
                </a:solidFill>
                <a:effectLst/>
                <a:uLnTx/>
                <a:uFillTx/>
                <a:latin typeface="Gill Sans MT"/>
                <a:ea typeface="+mj-ea"/>
              </a:rPr>
              <a:t>Section X1: Roles, Responsibilities, and Schedules</a:t>
            </a:r>
            <a:endParaRPr lang="en-US" sz="2200" dirty="0">
              <a:latin typeface="Gill Sans MT" panose="020B0502020104020203" pitchFamily="34" charset="0"/>
              <a:ea typeface="Gill Sans" panose="020B0604020202020204" charset="0"/>
              <a:cs typeface="Gill Sans" panose="020B0604020202020204" charset="0"/>
            </a:endParaRPr>
          </a:p>
          <a:p>
            <a:pPr marL="511175" indent="-511175">
              <a:lnSpc>
                <a:spcPct val="110000"/>
              </a:lnSpc>
              <a:spcAft>
                <a:spcPts val="0"/>
              </a:spcAft>
              <a:buFont typeface="Wingdings" panose="05000000000000000000" pitchFamily="2" charset="2"/>
              <a:buChar char="Ø"/>
              <a:tabLst>
                <a:tab pos="796925" algn="l"/>
              </a:tabLst>
            </a:pPr>
            <a:r>
              <a:rPr lang="en-US" dirty="0">
                <a:latin typeface="Gill Sans MT" panose="020B0502020104020203" pitchFamily="34" charset="0"/>
                <a:ea typeface="Gill Sans" panose="020B0604020202020204" charset="0"/>
                <a:cs typeface="Gill Sans" panose="020B0604020202020204" charset="0"/>
              </a:rPr>
              <a:t>Schedule of project MEL plan tasks</a:t>
            </a:r>
          </a:p>
          <a:p>
            <a:pPr marL="511175" indent="-511175">
              <a:lnSpc>
                <a:spcPct val="110000"/>
              </a:lnSpc>
              <a:spcBef>
                <a:spcPts val="600"/>
              </a:spcBef>
              <a:spcAft>
                <a:spcPts val="600"/>
              </a:spcAft>
              <a:buFont typeface="Wingdings" panose="05000000000000000000" pitchFamily="2" charset="2"/>
              <a:buChar char="Ø"/>
              <a:tabLst>
                <a:tab pos="796925" algn="l"/>
              </a:tabLst>
            </a:pPr>
            <a:r>
              <a:rPr lang="en-US" dirty="0">
                <a:effectLst/>
                <a:latin typeface="Gill Sans MT" panose="020B0502020104020203" pitchFamily="34" charset="0"/>
                <a:ea typeface="Gill Sans" panose="020B0604020202020204" charset="0"/>
                <a:cs typeface="Gill Sans" panose="020B0604020202020204" charset="0"/>
              </a:rPr>
              <a:t>Schedule of MEL plan deliverables to USAID</a:t>
            </a:r>
          </a:p>
          <a:p>
            <a:pPr marL="511175" indent="-511175">
              <a:lnSpc>
                <a:spcPct val="110000"/>
              </a:lnSpc>
              <a:spcBef>
                <a:spcPts val="600"/>
              </a:spcBef>
              <a:spcAft>
                <a:spcPts val="600"/>
              </a:spcAft>
              <a:buFont typeface="Wingdings" panose="05000000000000000000" pitchFamily="2" charset="2"/>
              <a:buChar char="Ø"/>
              <a:tabLst>
                <a:tab pos="796925" algn="l"/>
              </a:tabLst>
            </a:pPr>
            <a:endParaRPr lang="en-US" dirty="0">
              <a:latin typeface="Gill Sans MT" panose="020B0502020104020203" pitchFamily="34" charset="0"/>
              <a:ea typeface="Gill Sans" panose="020B0604020202020204" charset="0"/>
              <a:cs typeface="Gill Sans" panose="020B0604020202020204" charset="0"/>
            </a:endParaRPr>
          </a:p>
          <a:p>
            <a:pPr marL="0" indent="0">
              <a:lnSpc>
                <a:spcPct val="110000"/>
              </a:lnSpc>
              <a:spcBef>
                <a:spcPts val="600"/>
              </a:spcBef>
              <a:spcAft>
                <a:spcPts val="600"/>
              </a:spcAft>
              <a:buNone/>
              <a:tabLst>
                <a:tab pos="796925" algn="l"/>
              </a:tabLst>
            </a:pPr>
            <a:endParaRPr lang="en-US" dirty="0">
              <a:latin typeface="Gill Sans MT" panose="020B0502020104020203" pitchFamily="34" charset="0"/>
              <a:ea typeface="Gill Sans" panose="020B0604020202020204" charset="0"/>
              <a:cs typeface="Gill Sans" panose="020B0604020202020204" charset="0"/>
            </a:endParaRPr>
          </a:p>
          <a:p>
            <a:pPr marL="0" indent="0">
              <a:lnSpc>
                <a:spcPct val="110000"/>
              </a:lnSpc>
              <a:spcAft>
                <a:spcPts val="0"/>
              </a:spcAft>
              <a:buNone/>
              <a:tabLst>
                <a:tab pos="796925" algn="l"/>
              </a:tabLst>
            </a:pPr>
            <a:endParaRPr lang="en-US" dirty="0">
              <a:latin typeface="Gill Sans MT" panose="020B0502020104020203" pitchFamily="34" charset="0"/>
              <a:ea typeface="Gill Sans" panose="020B0604020202020204" charset="0"/>
              <a:cs typeface="Gill Sans" panose="020B0604020202020204" charset="0"/>
            </a:endParaRPr>
          </a:p>
          <a:p>
            <a:pPr marL="0" indent="0">
              <a:lnSpc>
                <a:spcPct val="110000"/>
              </a:lnSpc>
              <a:spcBef>
                <a:spcPts val="600"/>
              </a:spcBef>
              <a:spcAft>
                <a:spcPts val="600"/>
              </a:spcAft>
              <a:buNone/>
              <a:tabLst>
                <a:tab pos="796925" algn="l"/>
              </a:tabLst>
            </a:pPr>
            <a:r>
              <a:rPr kumimoji="0" lang="en-US" sz="2200" b="1" i="0" u="none" strike="noStrike" kern="1200" cap="none" spc="0" normalizeH="0" baseline="0" noProof="0" dirty="0">
                <a:ln>
                  <a:noFill/>
                </a:ln>
                <a:solidFill>
                  <a:srgbClr val="0E256A"/>
                </a:solidFill>
                <a:effectLst/>
                <a:uLnTx/>
                <a:uFillTx/>
                <a:latin typeface="Gill Sans MT"/>
                <a:ea typeface="+mn-ea"/>
              </a:rPr>
              <a:t>Section XI1: Change Log</a:t>
            </a:r>
          </a:p>
          <a:p>
            <a:pPr marL="0" indent="0">
              <a:lnSpc>
                <a:spcPct val="110000"/>
              </a:lnSpc>
              <a:spcBef>
                <a:spcPts val="600"/>
              </a:spcBef>
              <a:spcAft>
                <a:spcPts val="600"/>
              </a:spcAft>
              <a:buNone/>
              <a:tabLst>
                <a:tab pos="796925" algn="l"/>
              </a:tabLst>
            </a:pPr>
            <a:endParaRPr lang="en-US" sz="2200" dirty="0">
              <a:latin typeface="Gill Sans MT" panose="020B0502020104020203" pitchFamily="34" charset="0"/>
              <a:ea typeface="Gill Sans" panose="020B0604020202020204" charset="0"/>
              <a:cs typeface="Gill Sans" panose="020B0604020202020204" charset="0"/>
            </a:endParaRP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20</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7" y="23617"/>
            <a:ext cx="7772400" cy="461665"/>
          </a:xfrm>
        </p:spPr>
        <p:txBody>
          <a:bodyPr/>
          <a:lstStyle/>
          <a:p>
            <a:r>
              <a:rPr lang="en-US" dirty="0">
                <a:solidFill>
                  <a:schemeClr val="tx2"/>
                </a:solidFill>
              </a:rPr>
              <a:t>Sections X1 and XII</a:t>
            </a:r>
          </a:p>
        </p:txBody>
      </p:sp>
      <p:pic>
        <p:nvPicPr>
          <p:cNvPr id="9" name="Picture 8">
            <a:extLst>
              <a:ext uri="{FF2B5EF4-FFF2-40B4-BE49-F238E27FC236}">
                <a16:creationId xmlns:a16="http://schemas.microsoft.com/office/drawing/2014/main" id="{4B275AEF-8CB8-2AFC-ACA8-F1F688C301E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17812" y="1815557"/>
            <a:ext cx="6218545" cy="1254619"/>
          </a:xfrm>
          <a:prstGeom prst="rect">
            <a:avLst/>
          </a:prstGeom>
        </p:spPr>
      </p:pic>
      <p:pic>
        <p:nvPicPr>
          <p:cNvPr id="11" name="Picture 10">
            <a:extLst>
              <a:ext uri="{FF2B5EF4-FFF2-40B4-BE49-F238E27FC236}">
                <a16:creationId xmlns:a16="http://schemas.microsoft.com/office/drawing/2014/main" id="{E5801374-7671-A725-3E3B-FF0D9078CCC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17812" y="3614564"/>
            <a:ext cx="6240998" cy="1519261"/>
          </a:xfrm>
          <a:prstGeom prst="rect">
            <a:avLst/>
          </a:prstGeom>
        </p:spPr>
      </p:pic>
    </p:spTree>
    <p:custDataLst>
      <p:tags r:id="rId1"/>
    </p:custDataLst>
    <p:extLst>
      <p:ext uri="{BB962C8B-B14F-4D97-AF65-F5344CB8AC3E}">
        <p14:creationId xmlns:p14="http://schemas.microsoft.com/office/powerpoint/2010/main" val="110902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st Your Knowledge">
            <a:extLst>
              <a:ext uri="{FF2B5EF4-FFF2-40B4-BE49-F238E27FC236}">
                <a16:creationId xmlns:a16="http://schemas.microsoft.com/office/drawing/2014/main" id="{261EE8C4-4A8A-7E0E-DD35-9C0F887D70F2}"/>
              </a:ext>
            </a:extLst>
          </p:cNvPr>
          <p:cNvPicPr>
            <a:picLocks noChangeAspect="1"/>
          </p:cNvPicPr>
          <p:nvPr/>
        </p:nvPicPr>
        <p:blipFill>
          <a:blip r:embed="rId4"/>
          <a:stretch>
            <a:fillRect/>
          </a:stretch>
        </p:blipFill>
        <p:spPr>
          <a:xfrm>
            <a:off x="5280556" y="1"/>
            <a:ext cx="3863443" cy="1817370"/>
          </a:xfrm>
          <a:prstGeom prst="rect">
            <a:avLst/>
          </a:prstGeom>
        </p:spPr>
      </p:pic>
      <p:sp>
        <p:nvSpPr>
          <p:cNvPr id="5" name="Content Placeholder 4">
            <a:extLst>
              <a:ext uri="{FF2B5EF4-FFF2-40B4-BE49-F238E27FC236}">
                <a16:creationId xmlns:a16="http://schemas.microsoft.com/office/drawing/2014/main" id="{8A1991D4-841E-7686-397D-A7F0237BEAC3}"/>
              </a:ext>
            </a:extLst>
          </p:cNvPr>
          <p:cNvSpPr>
            <a:spLocks noGrp="1"/>
          </p:cNvSpPr>
          <p:nvPr>
            <p:ph type="title" idx="4294967295"/>
          </p:nvPr>
        </p:nvSpPr>
        <p:spPr>
          <a:xfrm>
            <a:off x="234950" y="568325"/>
            <a:ext cx="5548313" cy="1566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10000"/>
              </a:lnSpc>
              <a:spcBef>
                <a:spcPts val="600"/>
              </a:spcBef>
              <a:spcAft>
                <a:spcPts val="0"/>
              </a:spcAft>
              <a:buClr>
                <a:schemeClr val="tx2"/>
              </a:buClr>
              <a:buSzPct val="90000"/>
              <a:buFont typeface="Wingdings" panose="05000000000000000000" pitchFamily="2" charset="2"/>
              <a:buNone/>
              <a:tabLst/>
              <a:defRPr/>
            </a:pPr>
            <a:r>
              <a:rPr kumimoji="0" lang="en-US" sz="2200" b="1" i="0" u="none" strike="noStrike" kern="1200" cap="none" spc="0" normalizeH="0" baseline="0" noProof="0" dirty="0">
                <a:ln>
                  <a:noFill/>
                </a:ln>
                <a:solidFill>
                  <a:srgbClr val="4E4A49"/>
                </a:solidFill>
                <a:effectLst/>
                <a:uLnTx/>
                <a:uFillTx/>
                <a:latin typeface="Gill Sans MT" panose="020B0502020104020203" pitchFamily="34" charset="0"/>
                <a:ea typeface="+mn-ea"/>
                <a:cs typeface="Gill Sans MT"/>
              </a:rPr>
              <a:t>According to USAID’s Program Cycle Operational Policy, a MEL plan must include what:  </a:t>
            </a:r>
          </a:p>
          <a:p>
            <a:pPr marL="0" marR="0" lvl="0" indent="0" algn="l" defTabSz="457200" rtl="0" eaLnBrk="1" fontAlgn="auto" latinLnBrk="0" hangingPunct="1">
              <a:lnSpc>
                <a:spcPct val="110000"/>
              </a:lnSpc>
              <a:spcBef>
                <a:spcPts val="600"/>
              </a:spcBef>
              <a:spcAft>
                <a:spcPts val="0"/>
              </a:spcAft>
              <a:buClr>
                <a:schemeClr val="tx2"/>
              </a:buClr>
              <a:buSzPct val="90000"/>
              <a:buFont typeface="Wingdings" panose="05000000000000000000" pitchFamily="2" charset="2"/>
              <a:buNone/>
              <a:tabLst/>
              <a:defRPr/>
            </a:pPr>
            <a:endParaRPr kumimoji="0" lang="en-US" sz="2400" b="1" i="0" u="none" strike="noStrike" kern="1200" cap="none" spc="0" normalizeH="0" baseline="0" noProof="0" dirty="0">
              <a:ln>
                <a:noFill/>
              </a:ln>
              <a:solidFill>
                <a:srgbClr val="4E4A49"/>
              </a:solidFill>
              <a:effectLst/>
              <a:uLnTx/>
              <a:uFillTx/>
              <a:latin typeface="Gill Sans MT" panose="020B0502020104020203" pitchFamily="34" charset="0"/>
              <a:ea typeface="+mn-ea"/>
              <a:cs typeface="Gill Sans MT"/>
            </a:endParaRPr>
          </a:p>
          <a:p>
            <a:pPr marL="0" marR="0" lvl="0" indent="0" algn="l" defTabSz="457200" rtl="0" eaLnBrk="1" fontAlgn="auto" latinLnBrk="0" hangingPunct="1">
              <a:lnSpc>
                <a:spcPct val="110000"/>
              </a:lnSpc>
              <a:spcBef>
                <a:spcPts val="600"/>
              </a:spcBef>
              <a:spcAft>
                <a:spcPts val="600"/>
              </a:spcAft>
              <a:buClr>
                <a:schemeClr val="tx2"/>
              </a:buClr>
              <a:buSzPct val="90000"/>
              <a:buFont typeface="Wingdings" panose="05000000000000000000" pitchFamily="2" charset="2"/>
              <a:buNone/>
              <a:tabLst/>
              <a:defRPr/>
            </a:pPr>
            <a:endParaRPr kumimoji="0" lang="en-US" sz="2600" b="1" i="0" u="none" strike="noStrike" kern="1200" cap="none" spc="0" normalizeH="0" baseline="0" noProof="0" dirty="0">
              <a:ln>
                <a:noFill/>
              </a:ln>
              <a:solidFill>
                <a:srgbClr val="4E4A49"/>
              </a:solidFill>
              <a:effectLst/>
              <a:uLnTx/>
              <a:uFillTx/>
              <a:latin typeface="Gill Sans MT" panose="020B0502020104020203" pitchFamily="34" charset="0"/>
              <a:ea typeface="+mn-ea"/>
              <a:cs typeface="Gill Sans MT"/>
            </a:endParaRP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21</a:t>
            </a:fld>
            <a:endParaRPr lang="en-US"/>
          </a:p>
        </p:txBody>
      </p:sp>
      <p:sp>
        <p:nvSpPr>
          <p:cNvPr id="10" name="Content Placeholder 4">
            <a:extLst>
              <a:ext uri="{FF2B5EF4-FFF2-40B4-BE49-F238E27FC236}">
                <a16:creationId xmlns:a16="http://schemas.microsoft.com/office/drawing/2014/main" id="{D5385DDE-949C-7DC9-B7AE-1CF4E8DEBE65}"/>
              </a:ext>
            </a:extLst>
          </p:cNvPr>
          <p:cNvSpPr txBox="1">
            <a:spLocks/>
          </p:cNvSpPr>
          <p:nvPr/>
        </p:nvSpPr>
        <p:spPr>
          <a:xfrm>
            <a:off x="234320" y="3989070"/>
            <a:ext cx="8555349" cy="832392"/>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spcAft>
                <a:spcPts val="600"/>
              </a:spcAft>
              <a:buNone/>
            </a:pPr>
            <a:r>
              <a:rPr lang="en-US" sz="2200" b="1" dirty="0">
                <a:solidFill>
                  <a:srgbClr val="CC3300"/>
                </a:solidFill>
              </a:rPr>
              <a:t>B! </a:t>
            </a:r>
            <a:r>
              <a:rPr lang="en-US" sz="2200" dirty="0"/>
              <a:t>Technically, just a monitoring plan and stakeholder feedback plan are required, but ALL of the above should be included.</a:t>
            </a:r>
          </a:p>
          <a:p>
            <a:pPr marL="0" indent="0">
              <a:lnSpc>
                <a:spcPct val="110000"/>
              </a:lnSpc>
              <a:spcBef>
                <a:spcPts val="600"/>
              </a:spcBef>
              <a:spcAft>
                <a:spcPts val="600"/>
              </a:spcAft>
              <a:buFont typeface="Wingdings" panose="05000000000000000000" pitchFamily="2" charset="2"/>
              <a:buNone/>
            </a:pPr>
            <a:r>
              <a:rPr lang="en-US" sz="2600" b="1" dirty="0">
                <a:solidFill>
                  <a:srgbClr val="CC3300"/>
                </a:solidFill>
                <a:latin typeface="Gill Sans MT" panose="020B0502020104020203" pitchFamily="34" charset="0"/>
              </a:rPr>
              <a:t> </a:t>
            </a:r>
            <a:endParaRPr lang="en-US" sz="2600" b="1" dirty="0">
              <a:latin typeface="Gill Sans MT" panose="020B0502020104020203" pitchFamily="34" charset="0"/>
            </a:endParaRPr>
          </a:p>
        </p:txBody>
      </p:sp>
      <p:sp>
        <p:nvSpPr>
          <p:cNvPr id="2" name="Content Placeholder 4">
            <a:extLst>
              <a:ext uri="{FF2B5EF4-FFF2-40B4-BE49-F238E27FC236}">
                <a16:creationId xmlns:a16="http://schemas.microsoft.com/office/drawing/2014/main" id="{4D5CE2D0-859B-3782-E82D-D2AEDD0978A3}"/>
              </a:ext>
            </a:extLst>
          </p:cNvPr>
          <p:cNvSpPr txBox="1">
            <a:spLocks/>
          </p:cNvSpPr>
          <p:nvPr/>
        </p:nvSpPr>
        <p:spPr>
          <a:xfrm>
            <a:off x="234321" y="1680210"/>
            <a:ext cx="8941114" cy="2043626"/>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nSpc>
                <a:spcPct val="110000"/>
              </a:lnSpc>
              <a:spcBef>
                <a:spcPts val="600"/>
              </a:spcBef>
              <a:spcAft>
                <a:spcPts val="0"/>
              </a:spcAft>
              <a:buClr>
                <a:schemeClr val="tx1"/>
              </a:buClr>
              <a:buFont typeface="+mj-lt"/>
              <a:buAutoNum type="alphaUcPeriod"/>
            </a:pPr>
            <a:r>
              <a:rPr lang="en-US" sz="2200" dirty="0">
                <a:latin typeface="Gill Sans MT" panose="020B0502020104020203" pitchFamily="34" charset="0"/>
              </a:rPr>
              <a:t>Monitoring plan</a:t>
            </a:r>
          </a:p>
          <a:p>
            <a:pPr marL="514350" indent="-514350">
              <a:lnSpc>
                <a:spcPct val="110000"/>
              </a:lnSpc>
              <a:spcBef>
                <a:spcPts val="600"/>
              </a:spcBef>
              <a:spcAft>
                <a:spcPts val="0"/>
              </a:spcAft>
              <a:buClr>
                <a:schemeClr val="tx1"/>
              </a:buClr>
              <a:buFont typeface="+mj-lt"/>
              <a:buAutoNum type="alphaUcPeriod"/>
            </a:pPr>
            <a:r>
              <a:rPr lang="en-US" sz="2200" dirty="0">
                <a:latin typeface="Gill Sans MT" panose="020B0502020104020203" pitchFamily="34" charset="0"/>
              </a:rPr>
              <a:t>Monitoring plan and stakeholder feedback plan</a:t>
            </a:r>
          </a:p>
          <a:p>
            <a:pPr marL="514350" indent="-514350">
              <a:lnSpc>
                <a:spcPct val="110000"/>
              </a:lnSpc>
              <a:spcBef>
                <a:spcPts val="600"/>
              </a:spcBef>
              <a:spcAft>
                <a:spcPts val="0"/>
              </a:spcAft>
              <a:buClr>
                <a:schemeClr val="tx1"/>
              </a:buClr>
              <a:buFont typeface="+mj-lt"/>
              <a:buAutoNum type="alphaUcPeriod"/>
            </a:pPr>
            <a:r>
              <a:rPr lang="en-US" sz="2200" dirty="0">
                <a:latin typeface="Gill Sans MT" panose="020B0502020104020203" pitchFamily="34" charset="0"/>
              </a:rPr>
              <a:t>Monitoring plan, stakeholder feedback plan, and theory of change</a:t>
            </a:r>
          </a:p>
          <a:p>
            <a:pPr marL="514350" indent="-514350">
              <a:lnSpc>
                <a:spcPct val="110000"/>
              </a:lnSpc>
              <a:spcBef>
                <a:spcPts val="600"/>
              </a:spcBef>
              <a:spcAft>
                <a:spcPts val="0"/>
              </a:spcAft>
              <a:buClr>
                <a:schemeClr val="tx1"/>
              </a:buClr>
              <a:buFont typeface="+mj-lt"/>
              <a:buAutoNum type="alphaUcPeriod"/>
            </a:pPr>
            <a:r>
              <a:rPr lang="en-US" sz="2200" dirty="0">
                <a:latin typeface="Gill Sans MT" panose="020B0502020104020203" pitchFamily="34" charset="0"/>
              </a:rPr>
              <a:t>Monitoring plan, stakeholder feedback plan, theory of change, and data collection plan</a:t>
            </a:r>
            <a:endParaRPr lang="en-US" sz="2600" dirty="0">
              <a:latin typeface="Gill Sans MT" panose="020B0502020104020203" pitchFamily="34" charset="0"/>
            </a:endParaRPr>
          </a:p>
          <a:p>
            <a:pPr marL="0" indent="0">
              <a:lnSpc>
                <a:spcPct val="110000"/>
              </a:lnSpc>
              <a:spcBef>
                <a:spcPts val="600"/>
              </a:spcBef>
              <a:spcAft>
                <a:spcPts val="600"/>
              </a:spcAft>
              <a:buFont typeface="Wingdings" panose="05000000000000000000" pitchFamily="2" charset="2"/>
              <a:buNone/>
            </a:pPr>
            <a:endParaRPr lang="en-US" sz="2200" b="1" dirty="0">
              <a:latin typeface="Gill Sans MT" panose="020B0502020104020203" pitchFamily="34" charset="0"/>
            </a:endParaRPr>
          </a:p>
        </p:txBody>
      </p:sp>
      <p:sp>
        <p:nvSpPr>
          <p:cNvPr id="4" name="Content Placeholder 4">
            <a:extLst>
              <a:ext uri="{FF2B5EF4-FFF2-40B4-BE49-F238E27FC236}">
                <a16:creationId xmlns:a16="http://schemas.microsoft.com/office/drawing/2014/main" id="{6CA723CA-6F9F-44D1-6F2C-44B41F62EDA4}"/>
              </a:ext>
            </a:extLst>
          </p:cNvPr>
          <p:cNvSpPr txBox="1">
            <a:spLocks/>
          </p:cNvSpPr>
          <p:nvPr/>
        </p:nvSpPr>
        <p:spPr>
          <a:xfrm>
            <a:off x="234320" y="0"/>
            <a:ext cx="8406761" cy="568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a:lstStyle>
          <a:p>
            <a:pPr>
              <a:lnSpc>
                <a:spcPct val="110000"/>
              </a:lnSpc>
              <a:spcBef>
                <a:spcPts val="600"/>
              </a:spcBef>
              <a:spcAft>
                <a:spcPts val="600"/>
              </a:spcAft>
              <a:buClr>
                <a:schemeClr val="tx2"/>
              </a:buClr>
              <a:buSzPct val="90000"/>
              <a:buFont typeface="Wingdings" panose="05000000000000000000" pitchFamily="2" charset="2"/>
              <a:buNone/>
              <a:defRPr/>
            </a:pPr>
            <a:r>
              <a:rPr lang="en-US" sz="2600" b="1" dirty="0">
                <a:solidFill>
                  <a:srgbClr val="CC3300"/>
                </a:solidFill>
                <a:latin typeface="Gill Sans MT" panose="020B0502020104020203" pitchFamily="34" charset="0"/>
                <a:ea typeface="+mn-ea"/>
              </a:rPr>
              <a:t>Multiple Choice</a:t>
            </a:r>
            <a:r>
              <a:rPr lang="en-US" sz="2600" b="1" dirty="0">
                <a:solidFill>
                  <a:srgbClr val="4E4A49"/>
                </a:solidFill>
                <a:latin typeface="Gill Sans MT" panose="020B0502020104020203" pitchFamily="34" charset="0"/>
                <a:ea typeface="+mn-ea"/>
              </a:rPr>
              <a:t> </a:t>
            </a:r>
          </a:p>
        </p:txBody>
      </p:sp>
    </p:spTree>
    <p:custDataLst>
      <p:tags r:id="rId1"/>
    </p:custDataLst>
    <p:extLst>
      <p:ext uri="{BB962C8B-B14F-4D97-AF65-F5344CB8AC3E}">
        <p14:creationId xmlns:p14="http://schemas.microsoft.com/office/powerpoint/2010/main" val="296066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5F60E-62C6-4C94-ABF3-141AF8CE5398}"/>
              </a:ext>
            </a:extLst>
          </p:cNvPr>
          <p:cNvSpPr>
            <a:spLocks noGrp="1"/>
          </p:cNvSpPr>
          <p:nvPr>
            <p:ph type="title"/>
          </p:nvPr>
        </p:nvSpPr>
        <p:spPr>
          <a:xfrm>
            <a:off x="1776412" y="2319337"/>
            <a:ext cx="5591175" cy="584775"/>
          </a:xfrm>
        </p:spPr>
        <p:txBody>
          <a:bodyPr/>
          <a:lstStyle/>
          <a:p>
            <a:r>
              <a:rPr lang="en-US" dirty="0"/>
              <a:t>PART 2: SAMPLE MEL PLAN</a:t>
            </a:r>
          </a:p>
        </p:txBody>
      </p:sp>
    </p:spTree>
    <p:custDataLst>
      <p:tags r:id="rId1"/>
    </p:custDataLst>
    <p:extLst>
      <p:ext uri="{BB962C8B-B14F-4D97-AF65-F5344CB8AC3E}">
        <p14:creationId xmlns:p14="http://schemas.microsoft.com/office/powerpoint/2010/main" val="366901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23</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7" y="23617"/>
            <a:ext cx="7772400" cy="461665"/>
          </a:xfrm>
        </p:spPr>
        <p:txBody>
          <a:bodyPr/>
          <a:lstStyle/>
          <a:p>
            <a:r>
              <a:rPr lang="pt-BR" dirty="0">
                <a:solidFill>
                  <a:schemeClr val="tx2"/>
                </a:solidFill>
              </a:rPr>
              <a:t>Decreasing Tuberculosis in Zaccosa (DETIZA) </a:t>
            </a:r>
            <a:endParaRPr lang="en-US" dirty="0">
              <a:solidFill>
                <a:schemeClr val="tx2"/>
              </a:solidFill>
            </a:endParaRPr>
          </a:p>
        </p:txBody>
      </p:sp>
      <p:pic>
        <p:nvPicPr>
          <p:cNvPr id="6" name="Picture 5" descr="Sample MEL Plan figure">
            <a:extLst>
              <a:ext uri="{FF2B5EF4-FFF2-40B4-BE49-F238E27FC236}">
                <a16:creationId xmlns:a16="http://schemas.microsoft.com/office/drawing/2014/main" id="{C288E73A-4B58-7BFE-4B34-D18C77EDE501}"/>
              </a:ext>
            </a:extLst>
          </p:cNvPr>
          <p:cNvPicPr>
            <a:picLocks noChangeAspect="1"/>
          </p:cNvPicPr>
          <p:nvPr/>
        </p:nvPicPr>
        <p:blipFill>
          <a:blip r:embed="rId4"/>
          <a:stretch>
            <a:fillRect/>
          </a:stretch>
        </p:blipFill>
        <p:spPr>
          <a:xfrm>
            <a:off x="94047" y="485282"/>
            <a:ext cx="3996689" cy="3044737"/>
          </a:xfrm>
          <a:prstGeom prst="rect">
            <a:avLst/>
          </a:prstGeom>
        </p:spPr>
      </p:pic>
      <p:pic>
        <p:nvPicPr>
          <p:cNvPr id="12" name="Picture 11">
            <a:extLst>
              <a:ext uri="{FF2B5EF4-FFF2-40B4-BE49-F238E27FC236}">
                <a16:creationId xmlns:a16="http://schemas.microsoft.com/office/drawing/2014/main" id="{C04755FA-0601-2BF2-A139-58600757FEB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202757" y="785669"/>
            <a:ext cx="4847196" cy="1703069"/>
          </a:xfrm>
          <a:prstGeom prst="rect">
            <a:avLst/>
          </a:prstGeom>
        </p:spPr>
      </p:pic>
      <p:pic>
        <p:nvPicPr>
          <p:cNvPr id="14" name="Picture 13">
            <a:extLst>
              <a:ext uri="{FF2B5EF4-FFF2-40B4-BE49-F238E27FC236}">
                <a16:creationId xmlns:a16="http://schemas.microsoft.com/office/drawing/2014/main" id="{DD84F489-A634-3729-B44B-35AEFB2F7C1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163248" y="3198151"/>
            <a:ext cx="4828351" cy="1357974"/>
          </a:xfrm>
          <a:prstGeom prst="rect">
            <a:avLst/>
          </a:prstGeom>
        </p:spPr>
      </p:pic>
      <p:pic>
        <p:nvPicPr>
          <p:cNvPr id="5" name="Picture 4">
            <a:extLst>
              <a:ext uri="{FF2B5EF4-FFF2-40B4-BE49-F238E27FC236}">
                <a16:creationId xmlns:a16="http://schemas.microsoft.com/office/drawing/2014/main" id="{480529D9-4547-FDA1-871A-BCBD39C70FDB}"/>
              </a:ext>
            </a:extLst>
          </p:cNvPr>
          <p:cNvPicPr>
            <a:picLocks noChangeAspect="1"/>
          </p:cNvPicPr>
          <p:nvPr/>
        </p:nvPicPr>
        <p:blipFill>
          <a:blip r:embed="rId7"/>
          <a:stretch>
            <a:fillRect/>
          </a:stretch>
        </p:blipFill>
        <p:spPr>
          <a:xfrm>
            <a:off x="8308114" y="37283"/>
            <a:ext cx="741839" cy="434332"/>
          </a:xfrm>
          <a:prstGeom prst="rect">
            <a:avLst/>
          </a:prstGeom>
        </p:spPr>
      </p:pic>
    </p:spTree>
    <p:custDataLst>
      <p:tags r:id="rId1"/>
    </p:custDataLst>
    <p:extLst>
      <p:ext uri="{BB962C8B-B14F-4D97-AF65-F5344CB8AC3E}">
        <p14:creationId xmlns:p14="http://schemas.microsoft.com/office/powerpoint/2010/main" val="336528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5F60E-62C6-4C94-ABF3-141AF8CE5398}"/>
              </a:ext>
            </a:extLst>
          </p:cNvPr>
          <p:cNvSpPr>
            <a:spLocks noGrp="1"/>
          </p:cNvSpPr>
          <p:nvPr>
            <p:ph type="title"/>
          </p:nvPr>
        </p:nvSpPr>
        <p:spPr>
          <a:xfrm>
            <a:off x="1160206" y="1826894"/>
            <a:ext cx="6882581" cy="1077218"/>
          </a:xfrm>
        </p:spPr>
        <p:txBody>
          <a:bodyPr/>
          <a:lstStyle/>
          <a:p>
            <a:r>
              <a:rPr lang="en-US" dirty="0"/>
              <a:t>PART 3: BLANK MEL PLAN TEMPLATE</a:t>
            </a:r>
          </a:p>
        </p:txBody>
      </p:sp>
    </p:spTree>
    <p:custDataLst>
      <p:tags r:id="rId1"/>
    </p:custDataLst>
    <p:extLst>
      <p:ext uri="{BB962C8B-B14F-4D97-AF65-F5344CB8AC3E}">
        <p14:creationId xmlns:p14="http://schemas.microsoft.com/office/powerpoint/2010/main" val="238899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pic>
        <p:nvPicPr>
          <p:cNvPr id="8" name="Picture 7">
            <a:extLst>
              <a:ext uri="{FF2B5EF4-FFF2-40B4-BE49-F238E27FC236}">
                <a16:creationId xmlns:a16="http://schemas.microsoft.com/office/drawing/2014/main" id="{E835C0AE-8A46-D43E-D8B3-FDA1B877D9F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4962" y="0"/>
            <a:ext cx="3650996" cy="4701588"/>
          </a:xfrm>
          <a:prstGeom prst="rect">
            <a:avLst/>
          </a:prstGeom>
          <a:ln>
            <a:solidFill>
              <a:schemeClr val="tx1"/>
            </a:solidFill>
          </a:ln>
        </p:spPr>
      </p:pic>
      <p:pic>
        <p:nvPicPr>
          <p:cNvPr id="10" name="Picture 9" descr="IRS example">
            <a:extLst>
              <a:ext uri="{FF2B5EF4-FFF2-40B4-BE49-F238E27FC236}">
                <a16:creationId xmlns:a16="http://schemas.microsoft.com/office/drawing/2014/main" id="{740F6FB4-9977-4911-5082-B7B4F0D626D8}"/>
              </a:ext>
            </a:extLst>
          </p:cNvPr>
          <p:cNvPicPr>
            <a:picLocks noChangeAspect="1"/>
          </p:cNvPicPr>
          <p:nvPr/>
        </p:nvPicPr>
        <p:blipFill>
          <a:blip r:embed="rId5"/>
          <a:stretch>
            <a:fillRect/>
          </a:stretch>
        </p:blipFill>
        <p:spPr>
          <a:xfrm>
            <a:off x="4283487" y="738908"/>
            <a:ext cx="4749315" cy="3962679"/>
          </a:xfrm>
          <a:prstGeom prst="rect">
            <a:avLst/>
          </a:prstGeom>
          <a:ln>
            <a:solidFill>
              <a:schemeClr val="tx1"/>
            </a:solidFill>
          </a:ln>
        </p:spPr>
      </p:pic>
    </p:spTree>
    <p:custDataLst>
      <p:tags r:id="rId1"/>
    </p:custDataLst>
    <p:extLst>
      <p:ext uri="{BB962C8B-B14F-4D97-AF65-F5344CB8AC3E}">
        <p14:creationId xmlns:p14="http://schemas.microsoft.com/office/powerpoint/2010/main" val="144353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fld id="{42782948-4DBE-204D-AB9E-B65E067054AE}" type="slidenum">
              <a:rPr lang="en-US" smtClean="0"/>
              <a:pPr/>
              <a:t>26</a:t>
            </a:fld>
            <a:endParaRPr lang="en-US"/>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2269222"/>
            <a:ext cx="7772400" cy="646331"/>
          </a:xfrm>
        </p:spPr>
        <p:txBody>
          <a:bodyPr/>
          <a:lstStyle/>
          <a:p>
            <a:r>
              <a:rPr lang="en-US" dirty="0"/>
              <a:t>How to Access the Template</a:t>
            </a:r>
          </a:p>
        </p:txBody>
      </p:sp>
    </p:spTree>
    <p:custDataLst>
      <p:tags r:id="rId1"/>
    </p:custDataLst>
    <p:extLst>
      <p:ext uri="{BB962C8B-B14F-4D97-AF65-F5344CB8AC3E}">
        <p14:creationId xmlns:p14="http://schemas.microsoft.com/office/powerpoint/2010/main" val="149757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86F9F6B-719B-4CCC-4B0A-4B3ABF08BD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39694" y="2733964"/>
            <a:ext cx="2904306" cy="2158111"/>
          </a:xfrm>
          <a:prstGeom prst="rect">
            <a:avLst/>
          </a:prstGeom>
        </p:spPr>
      </p:pic>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27</a:t>
            </a:fld>
            <a:endParaRPr lang="en-US"/>
          </a:p>
        </p:txBody>
      </p:sp>
      <p:sp>
        <p:nvSpPr>
          <p:cNvPr id="4" name="TextBox 3">
            <a:extLst>
              <a:ext uri="{FF2B5EF4-FFF2-40B4-BE49-F238E27FC236}">
                <a16:creationId xmlns:a16="http://schemas.microsoft.com/office/drawing/2014/main" id="{3A48EAB0-84D2-0F30-516D-DE966A6D0553}"/>
              </a:ext>
            </a:extLst>
          </p:cNvPr>
          <p:cNvSpPr txBox="1"/>
          <p:nvPr/>
        </p:nvSpPr>
        <p:spPr>
          <a:xfrm>
            <a:off x="424873" y="1052945"/>
            <a:ext cx="8033327" cy="553998"/>
          </a:xfrm>
          <a:prstGeom prst="rect">
            <a:avLst/>
          </a:prstGeom>
          <a:noFill/>
        </p:spPr>
        <p:txBody>
          <a:bodyPr wrap="square">
            <a:spAutoFit/>
          </a:bodyPr>
          <a:lstStyle/>
          <a:p>
            <a:r>
              <a:rPr lang="en-US" sz="3000" b="1" dirty="0">
                <a:solidFill>
                  <a:srgbClr val="7CBF33"/>
                </a:solidFill>
                <a:hlinkClick r:id="rId5"/>
              </a:rPr>
              <a:t>https://www.tbdiah.org/assessments/pbmef/</a:t>
            </a:r>
            <a:r>
              <a:rPr lang="en-US" sz="3000" b="1" dirty="0">
                <a:solidFill>
                  <a:srgbClr val="7CBF33"/>
                </a:solidFill>
              </a:rPr>
              <a:t> </a:t>
            </a:r>
          </a:p>
        </p:txBody>
      </p:sp>
      <p:sp>
        <p:nvSpPr>
          <p:cNvPr id="6" name="Title 3">
            <a:extLst>
              <a:ext uri="{FF2B5EF4-FFF2-40B4-BE49-F238E27FC236}">
                <a16:creationId xmlns:a16="http://schemas.microsoft.com/office/drawing/2014/main" id="{BC5D1ACD-35DE-DC36-FD0D-AD6CF28D7E93}"/>
              </a:ext>
            </a:extLst>
          </p:cNvPr>
          <p:cNvSpPr>
            <a:spLocks noGrp="1"/>
          </p:cNvSpPr>
          <p:nvPr>
            <p:ph type="title"/>
          </p:nvPr>
        </p:nvSpPr>
        <p:spPr>
          <a:xfrm>
            <a:off x="345507" y="23617"/>
            <a:ext cx="7772400" cy="461665"/>
          </a:xfrm>
        </p:spPr>
        <p:txBody>
          <a:bodyPr/>
          <a:lstStyle/>
          <a:p>
            <a:r>
              <a:rPr lang="en-US" dirty="0">
                <a:solidFill>
                  <a:schemeClr val="tx2"/>
                </a:solidFill>
              </a:rPr>
              <a:t>TB DIAH Website</a:t>
            </a:r>
          </a:p>
        </p:txBody>
      </p:sp>
      <p:sp>
        <p:nvSpPr>
          <p:cNvPr id="9" name="TextBox 8">
            <a:extLst>
              <a:ext uri="{FF2B5EF4-FFF2-40B4-BE49-F238E27FC236}">
                <a16:creationId xmlns:a16="http://schemas.microsoft.com/office/drawing/2014/main" id="{313C7D50-F018-64EF-2A48-745040AEEA94}"/>
              </a:ext>
            </a:extLst>
          </p:cNvPr>
          <p:cNvSpPr txBox="1"/>
          <p:nvPr/>
        </p:nvSpPr>
        <p:spPr>
          <a:xfrm>
            <a:off x="424873" y="2030814"/>
            <a:ext cx="7749309" cy="830997"/>
          </a:xfrm>
          <a:prstGeom prst="rect">
            <a:avLst/>
          </a:prstGeom>
          <a:noFill/>
        </p:spPr>
        <p:txBody>
          <a:bodyPr wrap="square">
            <a:spAutoFit/>
          </a:bodyPr>
          <a:lstStyle/>
          <a:p>
            <a:r>
              <a:rPr lang="en-US" sz="2400" b="0" i="0" dirty="0">
                <a:solidFill>
                  <a:srgbClr val="212721"/>
                </a:solidFill>
                <a:effectLst/>
                <a:highlight>
                  <a:srgbClr val="FFFFFF"/>
                </a:highlight>
              </a:rPr>
              <a:t>The website includes a PDF of the TB MEL plan template and a</a:t>
            </a:r>
            <a:r>
              <a:rPr lang="en-US" sz="2400" dirty="0">
                <a:solidFill>
                  <a:srgbClr val="212721"/>
                </a:solidFill>
                <a:highlight>
                  <a:srgbClr val="FFFFFF"/>
                </a:highlight>
              </a:rPr>
              <a:t> W</a:t>
            </a:r>
            <a:r>
              <a:rPr lang="en-US" sz="2400" b="0" i="0" dirty="0">
                <a:solidFill>
                  <a:srgbClr val="212721"/>
                </a:solidFill>
                <a:effectLst/>
                <a:highlight>
                  <a:srgbClr val="FFFFFF"/>
                </a:highlight>
              </a:rPr>
              <a:t>ord version so IPs can draft their own MEL plans.</a:t>
            </a:r>
            <a:endParaRPr lang="en-US" sz="2400" dirty="0"/>
          </a:p>
        </p:txBody>
      </p:sp>
    </p:spTree>
    <p:custDataLst>
      <p:tags r:id="rId1"/>
    </p:custDataLst>
    <p:extLst>
      <p:ext uri="{BB962C8B-B14F-4D97-AF65-F5344CB8AC3E}">
        <p14:creationId xmlns:p14="http://schemas.microsoft.com/office/powerpoint/2010/main" val="380956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82A0-328D-46E7-71FB-A3CCC27B58ED}"/>
              </a:ext>
            </a:extLst>
          </p:cNvPr>
          <p:cNvSpPr>
            <a:spLocks noGrp="1"/>
          </p:cNvSpPr>
          <p:nvPr>
            <p:ph type="title" idx="4294967295"/>
          </p:nvPr>
        </p:nvSpPr>
        <p:spPr>
          <a:xfrm>
            <a:off x="345507" y="-461665"/>
            <a:ext cx="7772400" cy="461665"/>
          </a:xfrm>
        </p:spPr>
        <p:txBody>
          <a:bodyPr vert="horz" lIns="91440" tIns="45720" rIns="91440" bIns="45720" rtlCol="0" anchor="b" anchorCtr="0">
            <a:spAutoFit/>
          </a:bodyPr>
          <a:lstStyle/>
          <a:p>
            <a:r>
              <a:rPr lang="en-US" dirty="0"/>
              <a:t>Boilerplate</a:t>
            </a:r>
          </a:p>
        </p:txBody>
      </p:sp>
    </p:spTree>
    <p:custDataLst>
      <p:tags r:id="rId1"/>
    </p:custDataLst>
    <p:extLst>
      <p:ext uri="{BB962C8B-B14F-4D97-AF65-F5344CB8AC3E}">
        <p14:creationId xmlns:p14="http://schemas.microsoft.com/office/powerpoint/2010/main" val="36837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fld id="{42782948-4DBE-204D-AB9E-B65E067054AE}" type="slidenum">
              <a:rPr lang="en-US" smtClean="0"/>
              <a:pPr/>
              <a:t>3</a:t>
            </a:fld>
            <a:endParaRPr lang="en-US"/>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2269222"/>
            <a:ext cx="7772400" cy="646331"/>
          </a:xfrm>
        </p:spPr>
        <p:txBody>
          <a:bodyPr/>
          <a:lstStyle/>
          <a:p>
            <a:r>
              <a:rPr lang="en-US" dirty="0"/>
              <a:t>Description of a MEL Plan</a:t>
            </a:r>
          </a:p>
        </p:txBody>
      </p:sp>
    </p:spTree>
    <p:custDataLst>
      <p:tags r:id="rId1"/>
    </p:custDataLst>
    <p:extLst>
      <p:ext uri="{BB962C8B-B14F-4D97-AF65-F5344CB8AC3E}">
        <p14:creationId xmlns:p14="http://schemas.microsoft.com/office/powerpoint/2010/main" val="53734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543AEB-9CF7-3EC2-3605-0CA50A0E5E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51462" y="3286136"/>
            <a:ext cx="2692538" cy="1562180"/>
          </a:xfrm>
          <a:prstGeom prst="rect">
            <a:avLst/>
          </a:prstGeom>
        </p:spPr>
      </p:pic>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7" y="640081"/>
            <a:ext cx="8258166" cy="3923210"/>
          </a:xfrm>
        </p:spPr>
        <p:txBody>
          <a:bodyPr>
            <a:noAutofit/>
          </a:bodyPr>
          <a:lstStyle/>
          <a:p>
            <a:pPr>
              <a:lnSpc>
                <a:spcPct val="110000"/>
              </a:lnSpc>
              <a:spcBef>
                <a:spcPts val="600"/>
              </a:spcBef>
              <a:spcAft>
                <a:spcPts val="600"/>
              </a:spcAft>
            </a:pPr>
            <a:r>
              <a:rPr lang="en-US" dirty="0">
                <a:effectLst/>
                <a:latin typeface="Gill Sans MT" panose="020B0502020104020203" pitchFamily="34" charset="0"/>
                <a:ea typeface="Gill Sans" panose="020B0604020202020204" charset="0"/>
                <a:cs typeface="Gill Sans" panose="020B0604020202020204" charset="0"/>
              </a:rPr>
              <a:t>MEL plans are used by implementing partners (IPs) to guide their activities over the life span of the project and by donors to manage projects and track their investments. </a:t>
            </a:r>
          </a:p>
          <a:p>
            <a:pPr marR="0">
              <a:lnSpc>
                <a:spcPct val="110000"/>
              </a:lnSpc>
              <a:spcBef>
                <a:spcPts val="600"/>
              </a:spcBef>
              <a:spcAft>
                <a:spcPts val="600"/>
              </a:spcAft>
            </a:pPr>
            <a:r>
              <a:rPr lang="en-US" dirty="0">
                <a:effectLst/>
                <a:latin typeface="Gill Sans MT" panose="020B0502020104020203" pitchFamily="34" charset="0"/>
                <a:ea typeface="Gill Sans" panose="020B0604020202020204" charset="0"/>
                <a:cs typeface="Gill Sans" panose="020B0604020202020204" charset="0"/>
              </a:rPr>
              <a:t>A MEL plan measures whether a project is achieving programmatic results and generating learning to inform the adaptation of activities based on evidence. </a:t>
            </a:r>
          </a:p>
          <a:p>
            <a:pPr marR="0">
              <a:lnSpc>
                <a:spcPct val="110000"/>
              </a:lnSpc>
              <a:spcBef>
                <a:spcPts val="600"/>
              </a:spcBef>
              <a:spcAft>
                <a:spcPts val="600"/>
              </a:spcAft>
            </a:pPr>
            <a:r>
              <a:rPr lang="en-US" dirty="0">
                <a:effectLst/>
                <a:latin typeface="Gill Sans MT" panose="020B0502020104020203" pitchFamily="34" charset="0"/>
                <a:ea typeface="Gill Sans" panose="020B0604020202020204" charset="0"/>
                <a:cs typeface="Gill Sans" panose="020B0604020202020204" charset="0"/>
              </a:rPr>
              <a:t>The MEL plan should be based on the planned activities and goals of the project and what has been proposed in the workplan. </a:t>
            </a:r>
            <a:endParaRPr lang="en-US" dirty="0">
              <a:latin typeface="Gill Sans MT" panose="020B0502020104020203" pitchFamily="34" charset="0"/>
            </a:endParaRP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What is a MEL plan?</a:t>
            </a:r>
          </a:p>
        </p:txBody>
      </p:sp>
    </p:spTree>
    <p:custDataLst>
      <p:tags r:id="rId1"/>
    </p:custDataLst>
    <p:extLst>
      <p:ext uri="{BB962C8B-B14F-4D97-AF65-F5344CB8AC3E}">
        <p14:creationId xmlns:p14="http://schemas.microsoft.com/office/powerpoint/2010/main" val="57566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type="title" idx="4294967295"/>
          </p:nvPr>
        </p:nvSpPr>
        <p:spPr>
          <a:xfrm>
            <a:off x="442913" y="2989263"/>
            <a:ext cx="8258175" cy="5794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10000"/>
              </a:lnSpc>
              <a:spcBef>
                <a:spcPts val="600"/>
              </a:spcBef>
              <a:spcAft>
                <a:spcPts val="600"/>
              </a:spcAft>
              <a:buClr>
                <a:schemeClr val="tx2"/>
              </a:buClr>
              <a:buSzPct val="90000"/>
              <a:buFont typeface="Wingdings" panose="05000000000000000000" pitchFamily="2" charset="2"/>
              <a:buNone/>
              <a:tabLst/>
              <a:defRPr/>
            </a:pPr>
            <a:r>
              <a:rPr kumimoji="0" lang="en-US" b="1" i="0" u="none" strike="noStrike" kern="1200" cap="none" spc="0" normalizeH="0" baseline="0" noProof="0" dirty="0">
                <a:ln>
                  <a:noFill/>
                </a:ln>
                <a:solidFill>
                  <a:srgbClr val="CC3300"/>
                </a:solidFill>
                <a:effectLst/>
                <a:uLnTx/>
                <a:uFillTx/>
                <a:latin typeface="Gill Sans MT" panose="020B0502020104020203" pitchFamily="34" charset="0"/>
                <a:ea typeface="+mn-ea"/>
                <a:cs typeface="Gill Sans MT"/>
              </a:rPr>
              <a:t>True or False: </a:t>
            </a:r>
            <a:r>
              <a:rPr kumimoji="0" lang="en-US" b="1" i="0" u="none" strike="noStrike" kern="1200" cap="none" spc="0" normalizeH="0" baseline="0" noProof="0" dirty="0">
                <a:ln>
                  <a:noFill/>
                </a:ln>
                <a:solidFill>
                  <a:srgbClr val="4E4A49"/>
                </a:solidFill>
                <a:effectLst/>
                <a:uLnTx/>
                <a:uFillTx/>
                <a:latin typeface="Gill Sans MT" panose="020B0502020104020203" pitchFamily="34" charset="0"/>
                <a:ea typeface="+mn-ea"/>
                <a:cs typeface="Gill Sans MT"/>
              </a:rPr>
              <a:t>MEL plans should be updated annually</a:t>
            </a:r>
            <a:r>
              <a:rPr kumimoji="0" lang="en-US" sz="2600" b="1" i="0" u="none" strike="noStrike" kern="1200" cap="none" spc="0" normalizeH="0" baseline="0" noProof="0" dirty="0">
                <a:ln>
                  <a:noFill/>
                </a:ln>
                <a:solidFill>
                  <a:srgbClr val="4E4A49"/>
                </a:solidFill>
                <a:effectLst/>
                <a:uLnTx/>
                <a:uFillTx/>
                <a:latin typeface="Gill Sans MT" panose="020B0502020104020203" pitchFamily="34" charset="0"/>
                <a:ea typeface="+mn-ea"/>
                <a:cs typeface="Gill Sans MT"/>
              </a:rPr>
              <a:t>. </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5</a:t>
            </a:fld>
            <a:endParaRPr lang="en-US"/>
          </a:p>
        </p:txBody>
      </p:sp>
      <p:pic>
        <p:nvPicPr>
          <p:cNvPr id="9" name="Picture 8" descr="Test Your Knowledge">
            <a:extLst>
              <a:ext uri="{FF2B5EF4-FFF2-40B4-BE49-F238E27FC236}">
                <a16:creationId xmlns:a16="http://schemas.microsoft.com/office/drawing/2014/main" id="{261EE8C4-4A8A-7E0E-DD35-9C0F887D70F2}"/>
              </a:ext>
            </a:extLst>
          </p:cNvPr>
          <p:cNvPicPr>
            <a:picLocks noChangeAspect="1"/>
          </p:cNvPicPr>
          <p:nvPr/>
        </p:nvPicPr>
        <p:blipFill>
          <a:blip r:embed="rId4"/>
          <a:stretch>
            <a:fillRect/>
          </a:stretch>
        </p:blipFill>
        <p:spPr>
          <a:xfrm>
            <a:off x="2059908" y="540343"/>
            <a:ext cx="4734182" cy="2226967"/>
          </a:xfrm>
          <a:prstGeom prst="rect">
            <a:avLst/>
          </a:prstGeom>
        </p:spPr>
      </p:pic>
      <p:sp>
        <p:nvSpPr>
          <p:cNvPr id="10" name="Content Placeholder 4">
            <a:extLst>
              <a:ext uri="{FF2B5EF4-FFF2-40B4-BE49-F238E27FC236}">
                <a16:creationId xmlns:a16="http://schemas.microsoft.com/office/drawing/2014/main" id="{D5385DDE-949C-7DC9-B7AE-1CF4E8DEBE65}"/>
              </a:ext>
            </a:extLst>
          </p:cNvPr>
          <p:cNvSpPr txBox="1">
            <a:spLocks/>
          </p:cNvSpPr>
          <p:nvPr/>
        </p:nvSpPr>
        <p:spPr>
          <a:xfrm>
            <a:off x="414481" y="3815313"/>
            <a:ext cx="8258166" cy="963164"/>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spcAft>
                <a:spcPts val="600"/>
              </a:spcAft>
              <a:buNone/>
            </a:pPr>
            <a:r>
              <a:rPr lang="en-US" sz="2400" b="1" dirty="0">
                <a:solidFill>
                  <a:srgbClr val="CC3300"/>
                </a:solidFill>
              </a:rPr>
              <a:t>TRUE! </a:t>
            </a:r>
            <a:r>
              <a:rPr lang="en-US" sz="2400" dirty="0">
                <a:solidFill>
                  <a:schemeClr val="tx1"/>
                </a:solidFill>
              </a:rPr>
              <a:t>MEL plans should be updated annually to </a:t>
            </a:r>
            <a:r>
              <a:rPr lang="en-US" sz="2400" dirty="0"/>
              <a:t>reflect learning and adaptive changes based on a project’s workplan. </a:t>
            </a:r>
          </a:p>
          <a:p>
            <a:pPr marL="0" indent="0">
              <a:lnSpc>
                <a:spcPct val="110000"/>
              </a:lnSpc>
              <a:spcBef>
                <a:spcPts val="600"/>
              </a:spcBef>
              <a:spcAft>
                <a:spcPts val="600"/>
              </a:spcAft>
              <a:buFont typeface="Wingdings" panose="05000000000000000000" pitchFamily="2" charset="2"/>
              <a:buNone/>
            </a:pPr>
            <a:r>
              <a:rPr lang="en-US" sz="2600" b="1" dirty="0">
                <a:solidFill>
                  <a:srgbClr val="CC3300"/>
                </a:solidFill>
                <a:latin typeface="Gill Sans MT" panose="020B0502020104020203" pitchFamily="34" charset="0"/>
              </a:rPr>
              <a:t> </a:t>
            </a:r>
            <a:endParaRPr lang="en-US" sz="2600" b="1"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4412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fld id="{42782948-4DBE-204D-AB9E-B65E067054AE}" type="slidenum">
              <a:rPr lang="en-US" smtClean="0"/>
              <a:pPr/>
              <a:t>6</a:t>
            </a:fld>
            <a:endParaRPr lang="en-US"/>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715224"/>
            <a:ext cx="7772400" cy="1200329"/>
          </a:xfrm>
        </p:spPr>
        <p:txBody>
          <a:bodyPr/>
          <a:lstStyle/>
          <a:p>
            <a:r>
              <a:rPr lang="en-US" dirty="0"/>
              <a:t>Creating the </a:t>
            </a:r>
            <a:r>
              <a:rPr lang="en-US" i="1" dirty="0"/>
              <a:t>Project MEL Plan for TB Projects:  Template and Guidance</a:t>
            </a:r>
          </a:p>
        </p:txBody>
      </p:sp>
    </p:spTree>
    <p:custDataLst>
      <p:tags r:id="rId1"/>
    </p:custDataLst>
    <p:extLst>
      <p:ext uri="{BB962C8B-B14F-4D97-AF65-F5344CB8AC3E}">
        <p14:creationId xmlns:p14="http://schemas.microsoft.com/office/powerpoint/2010/main" val="212197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EL Plan Template cover">
            <a:extLst>
              <a:ext uri="{FF2B5EF4-FFF2-40B4-BE49-F238E27FC236}">
                <a16:creationId xmlns:a16="http://schemas.microsoft.com/office/drawing/2014/main" id="{E6C84D98-E21B-D572-CBEE-F0B418F0CA63}"/>
              </a:ext>
            </a:extLst>
          </p:cNvPr>
          <p:cNvPicPr>
            <a:picLocks noGrp="1" noChangeAspect="1"/>
          </p:cNvPicPr>
          <p:nvPr>
            <p:ph idx="1"/>
          </p:nvPr>
        </p:nvPicPr>
        <p:blipFill>
          <a:blip r:embed="rId2"/>
          <a:stretch>
            <a:fillRect/>
          </a:stretch>
        </p:blipFill>
        <p:spPr>
          <a:xfrm>
            <a:off x="0" y="485282"/>
            <a:ext cx="3294952" cy="3202519"/>
          </a:xfrm>
          <a:ln>
            <a:solidFill>
              <a:schemeClr val="tx1"/>
            </a:solidFill>
          </a:ln>
        </p:spPr>
      </p:pic>
      <p:sp>
        <p:nvSpPr>
          <p:cNvPr id="3" name="Slide Number Placeholder 2">
            <a:extLst>
              <a:ext uri="{FF2B5EF4-FFF2-40B4-BE49-F238E27FC236}">
                <a16:creationId xmlns:a16="http://schemas.microsoft.com/office/drawing/2014/main" id="{E0D66791-C4E9-0629-0524-AE5C098029A2}"/>
              </a:ext>
            </a:extLst>
          </p:cNvPr>
          <p:cNvSpPr>
            <a:spLocks noGrp="1"/>
          </p:cNvSpPr>
          <p:nvPr>
            <p:ph type="sldNum" sz="quarter" idx="4"/>
          </p:nvPr>
        </p:nvSpPr>
        <p:spPr/>
        <p:txBody>
          <a:bodyPr/>
          <a:lstStyle/>
          <a:p>
            <a:fld id="{42782948-4DBE-204D-AB9E-B65E067054AE}" type="slidenum">
              <a:rPr lang="en-US" smtClean="0"/>
              <a:pPr/>
              <a:t>7</a:t>
            </a:fld>
            <a:endParaRPr lang="en-US"/>
          </a:p>
        </p:txBody>
      </p:sp>
      <p:sp>
        <p:nvSpPr>
          <p:cNvPr id="4" name="Title 3">
            <a:extLst>
              <a:ext uri="{FF2B5EF4-FFF2-40B4-BE49-F238E27FC236}">
                <a16:creationId xmlns:a16="http://schemas.microsoft.com/office/drawing/2014/main" id="{115E3A7E-D929-B86B-73B9-A181A5A51FF1}"/>
              </a:ext>
            </a:extLst>
          </p:cNvPr>
          <p:cNvSpPr>
            <a:spLocks noGrp="1"/>
          </p:cNvSpPr>
          <p:nvPr>
            <p:ph type="title"/>
          </p:nvPr>
        </p:nvSpPr>
        <p:spPr/>
        <p:txBody>
          <a:bodyPr/>
          <a:lstStyle/>
          <a:p>
            <a:r>
              <a:rPr lang="en-US" dirty="0"/>
              <a:t>USAID’s MEL Plan Template</a:t>
            </a:r>
          </a:p>
        </p:txBody>
      </p:sp>
      <p:pic>
        <p:nvPicPr>
          <p:cNvPr id="8" name="Picture 7">
            <a:extLst>
              <a:ext uri="{FF2B5EF4-FFF2-40B4-BE49-F238E27FC236}">
                <a16:creationId xmlns:a16="http://schemas.microsoft.com/office/drawing/2014/main" id="{12050DE0-3C37-1B24-A786-864F51F949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253" y="1800476"/>
            <a:ext cx="3043515" cy="3147201"/>
          </a:xfrm>
          <a:prstGeom prst="rect">
            <a:avLst/>
          </a:prstGeom>
          <a:ln>
            <a:solidFill>
              <a:schemeClr val="tx1"/>
            </a:solidFill>
          </a:ln>
        </p:spPr>
      </p:pic>
      <p:pic>
        <p:nvPicPr>
          <p:cNvPr id="10" name="Picture 9">
            <a:extLst>
              <a:ext uri="{FF2B5EF4-FFF2-40B4-BE49-F238E27FC236}">
                <a16:creationId xmlns:a16="http://schemas.microsoft.com/office/drawing/2014/main" id="{261C8B2C-F6AF-C1E2-19F2-0FE3343851B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00902" y="485282"/>
            <a:ext cx="2811054" cy="3550215"/>
          </a:xfrm>
          <a:prstGeom prst="rect">
            <a:avLst/>
          </a:prstGeom>
          <a:ln>
            <a:solidFill>
              <a:schemeClr val="tx1"/>
            </a:solidFill>
          </a:ln>
        </p:spPr>
      </p:pic>
      <p:pic>
        <p:nvPicPr>
          <p:cNvPr id="12" name="Picture 11">
            <a:extLst>
              <a:ext uri="{FF2B5EF4-FFF2-40B4-BE49-F238E27FC236}">
                <a16:creationId xmlns:a16="http://schemas.microsoft.com/office/drawing/2014/main" id="{E09304E9-C4AB-9644-E30A-7356EFED62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58493" y="2212129"/>
            <a:ext cx="2685507" cy="2735548"/>
          </a:xfrm>
          <a:prstGeom prst="rect">
            <a:avLst/>
          </a:prstGeom>
          <a:ln>
            <a:solidFill>
              <a:schemeClr val="tx1"/>
            </a:solidFill>
          </a:ln>
        </p:spPr>
      </p:pic>
    </p:spTree>
    <p:extLst>
      <p:ext uri="{BB962C8B-B14F-4D97-AF65-F5344CB8AC3E}">
        <p14:creationId xmlns:p14="http://schemas.microsoft.com/office/powerpoint/2010/main" val="151631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285965" y="727959"/>
            <a:ext cx="8572070" cy="3923210"/>
          </a:xfrm>
        </p:spPr>
        <p:txBody>
          <a:bodyPr>
            <a:noAutofit/>
          </a:bodyPr>
          <a:lstStyle/>
          <a:p>
            <a:pPr marL="0" indent="0">
              <a:lnSpc>
                <a:spcPct val="110000"/>
              </a:lnSpc>
              <a:spcBef>
                <a:spcPts val="600"/>
              </a:spcBef>
              <a:spcAft>
                <a:spcPts val="600"/>
              </a:spcAft>
              <a:buNone/>
            </a:pPr>
            <a:r>
              <a:rPr lang="en-US" b="1" dirty="0">
                <a:solidFill>
                  <a:schemeClr val="accent6">
                    <a:lumMod val="75000"/>
                  </a:schemeClr>
                </a:solidFill>
                <a:latin typeface="Gill Sans MT" panose="020B0502020104020203" pitchFamily="34" charset="0"/>
                <a:ea typeface="Gill Sans" panose="020B0604020202020204" charset="0"/>
                <a:cs typeface="Gill Sans" panose="020B0604020202020204" charset="0"/>
              </a:rPr>
              <a:t>The ASK </a:t>
            </a:r>
            <a:r>
              <a:rPr lang="en-US" dirty="0">
                <a:solidFill>
                  <a:schemeClr val="accent6">
                    <a:lumMod val="75000"/>
                  </a:schemeClr>
                </a:solidFill>
                <a:latin typeface="Gill Sans MT" panose="020B0502020104020203" pitchFamily="34" charset="0"/>
                <a:ea typeface="Gill Sans" panose="020B0604020202020204" charset="0"/>
                <a:cs typeface="Gill Sans" panose="020B0604020202020204" charset="0"/>
                <a:sym typeface="Wingdings" panose="05000000000000000000" pitchFamily="2" charset="2"/>
              </a:rPr>
              <a:t> </a:t>
            </a:r>
            <a:r>
              <a:rPr lang="en-US" dirty="0">
                <a:solidFill>
                  <a:schemeClr val="accent6">
                    <a:lumMod val="75000"/>
                  </a:schemeClr>
                </a:solidFill>
                <a:latin typeface="Gill Sans MT" panose="020B0502020104020203" pitchFamily="34" charset="0"/>
                <a:ea typeface="Gill Sans" panose="020B0604020202020204" charset="0"/>
                <a:cs typeface="Gill Sans" panose="020B0604020202020204" charset="0"/>
              </a:rPr>
              <a:t>Create a MEL plan template that is </a:t>
            </a:r>
            <a:r>
              <a:rPr lang="en-US" b="1" dirty="0">
                <a:solidFill>
                  <a:schemeClr val="accent6">
                    <a:lumMod val="75000"/>
                  </a:schemeClr>
                </a:solidFill>
                <a:latin typeface="Gill Sans MT" panose="020B0502020104020203" pitchFamily="34" charset="0"/>
                <a:ea typeface="Gill Sans" panose="020B0604020202020204" charset="0"/>
                <a:cs typeface="Gill Sans" panose="020B0604020202020204" charset="0"/>
              </a:rPr>
              <a:t>TB- and PBMEF-focused</a:t>
            </a:r>
            <a:r>
              <a:rPr lang="en-US" dirty="0">
                <a:solidFill>
                  <a:schemeClr val="accent6">
                    <a:lumMod val="75000"/>
                  </a:schemeClr>
                </a:solidFill>
                <a:latin typeface="Gill Sans MT" panose="020B0502020104020203" pitchFamily="34" charset="0"/>
                <a:ea typeface="Gill Sans" panose="020B0604020202020204" charset="0"/>
                <a:cs typeface="Gill Sans" panose="020B0604020202020204" charset="0"/>
              </a:rPr>
              <a:t>, includes </a:t>
            </a:r>
            <a:r>
              <a:rPr lang="en-US" b="1" dirty="0">
                <a:solidFill>
                  <a:schemeClr val="accent6">
                    <a:lumMod val="75000"/>
                  </a:schemeClr>
                </a:solidFill>
                <a:latin typeface="Gill Sans MT" panose="020B0502020104020203" pitchFamily="34" charset="0"/>
                <a:ea typeface="Gill Sans" panose="020B0604020202020204" charset="0"/>
                <a:cs typeface="Gill Sans" panose="020B0604020202020204" charset="0"/>
              </a:rPr>
              <a:t>more guidance</a:t>
            </a:r>
            <a:r>
              <a:rPr lang="en-US" dirty="0">
                <a:solidFill>
                  <a:schemeClr val="accent6">
                    <a:lumMod val="75000"/>
                  </a:schemeClr>
                </a:solidFill>
                <a:latin typeface="Gill Sans MT" panose="020B0502020104020203" pitchFamily="34" charset="0"/>
                <a:ea typeface="Gill Sans" panose="020B0604020202020204" charset="0"/>
                <a:cs typeface="Gill Sans" panose="020B0604020202020204" charset="0"/>
              </a:rPr>
              <a:t>, and is </a:t>
            </a:r>
            <a:r>
              <a:rPr lang="en-US" b="1" dirty="0">
                <a:solidFill>
                  <a:schemeClr val="accent6">
                    <a:lumMod val="75000"/>
                  </a:schemeClr>
                </a:solidFill>
                <a:latin typeface="Gill Sans MT" panose="020B0502020104020203" pitchFamily="34" charset="0"/>
                <a:ea typeface="Gill Sans" panose="020B0604020202020204" charset="0"/>
                <a:cs typeface="Gill Sans" panose="020B0604020202020204" charset="0"/>
              </a:rPr>
              <a:t>user-friendl</a:t>
            </a:r>
            <a:r>
              <a:rPr lang="en-US" dirty="0">
                <a:solidFill>
                  <a:schemeClr val="accent6">
                    <a:lumMod val="75000"/>
                  </a:schemeClr>
                </a:solidFill>
                <a:latin typeface="Gill Sans MT" panose="020B0502020104020203" pitchFamily="34" charset="0"/>
                <a:ea typeface="Gill Sans" panose="020B0604020202020204" charset="0"/>
                <a:cs typeface="Gill Sans" panose="020B0604020202020204" charset="0"/>
              </a:rPr>
              <a:t>y.</a:t>
            </a:r>
            <a:endParaRPr lang="en-US" dirty="0">
              <a:solidFill>
                <a:schemeClr val="accent6">
                  <a:lumMod val="75000"/>
                </a:schemeClr>
              </a:solidFill>
              <a:effectLst/>
              <a:latin typeface="Gill Sans MT" panose="020B0502020104020203" pitchFamily="34" charset="0"/>
              <a:ea typeface="Gill Sans" panose="020B0604020202020204" charset="0"/>
              <a:cs typeface="Gill Sans" panose="020B0604020202020204" charset="0"/>
            </a:endParaRPr>
          </a:p>
          <a:p>
            <a:pPr marL="1139825" indent="-450850">
              <a:lnSpc>
                <a:spcPct val="110000"/>
              </a:lnSpc>
              <a:spcBef>
                <a:spcPts val="600"/>
              </a:spcBef>
              <a:spcAft>
                <a:spcPts val="600"/>
              </a:spcAft>
              <a:buFont typeface="Wingdings" panose="05000000000000000000" pitchFamily="2" charset="2"/>
              <a:buChar char="Ø"/>
              <a:tabLst>
                <a:tab pos="796925" algn="l"/>
              </a:tabLst>
            </a:pPr>
            <a:r>
              <a:rPr lang="en-US" dirty="0">
                <a:effectLst/>
                <a:latin typeface="Gill Sans MT" panose="020B0502020104020203" pitchFamily="34" charset="0"/>
                <a:ea typeface="Gill Sans" panose="020B0604020202020204" charset="0"/>
                <a:cs typeface="Gill Sans" panose="020B0604020202020204" charset="0"/>
              </a:rPr>
              <a:t>Includes USAID’s Global TB Strategy</a:t>
            </a:r>
          </a:p>
          <a:p>
            <a:pPr marL="1139825" indent="-450850">
              <a:lnSpc>
                <a:spcPct val="110000"/>
              </a:lnSpc>
              <a:spcBef>
                <a:spcPts val="600"/>
              </a:spcBef>
              <a:spcAft>
                <a:spcPts val="600"/>
              </a:spcAft>
              <a:buFont typeface="Wingdings" panose="05000000000000000000" pitchFamily="2" charset="2"/>
              <a:buChar char="Ø"/>
              <a:tabLst>
                <a:tab pos="796925" algn="l"/>
              </a:tabLst>
            </a:pPr>
            <a:r>
              <a:rPr lang="en-US" dirty="0">
                <a:latin typeface="Gill Sans MT" panose="020B0502020104020203" pitchFamily="34" charset="0"/>
                <a:ea typeface="Gill Sans" panose="020B0604020202020204" charset="0"/>
                <a:cs typeface="Gill Sans" panose="020B0604020202020204" charset="0"/>
              </a:rPr>
              <a:t>Incorporates the PBMEF and explain how PBMEF indicators should be incorporated into MEL plans</a:t>
            </a:r>
          </a:p>
          <a:p>
            <a:pPr marL="1139825" indent="-450850">
              <a:lnSpc>
                <a:spcPct val="110000"/>
              </a:lnSpc>
              <a:spcBef>
                <a:spcPts val="600"/>
              </a:spcBef>
              <a:spcAft>
                <a:spcPts val="600"/>
              </a:spcAft>
              <a:buFont typeface="Wingdings" panose="05000000000000000000" pitchFamily="2" charset="2"/>
              <a:buChar char="Ø"/>
              <a:tabLst>
                <a:tab pos="796925" algn="l"/>
              </a:tabLst>
            </a:pPr>
            <a:r>
              <a:rPr lang="en-US" dirty="0">
                <a:effectLst/>
                <a:latin typeface="Gill Sans MT" panose="020B0502020104020203" pitchFamily="34" charset="0"/>
                <a:ea typeface="Gill Sans" panose="020B0604020202020204" charset="0"/>
                <a:cs typeface="Gill Sans" panose="020B0604020202020204" charset="0"/>
              </a:rPr>
              <a:t>Provides more explanations and practical guidance for users</a:t>
            </a:r>
          </a:p>
          <a:p>
            <a:pPr marL="1139825" indent="-450850">
              <a:lnSpc>
                <a:spcPct val="110000"/>
              </a:lnSpc>
              <a:spcBef>
                <a:spcPts val="600"/>
              </a:spcBef>
              <a:spcAft>
                <a:spcPts val="600"/>
              </a:spcAft>
              <a:buFont typeface="Wingdings" panose="05000000000000000000" pitchFamily="2" charset="2"/>
              <a:buChar char="Ø"/>
              <a:tabLst>
                <a:tab pos="796925" algn="l"/>
              </a:tabLst>
            </a:pPr>
            <a:r>
              <a:rPr lang="en-US" dirty="0">
                <a:latin typeface="Gill Sans MT" panose="020B0502020104020203" pitchFamily="34" charset="0"/>
                <a:ea typeface="Gill Sans" panose="020B0604020202020204" charset="0"/>
                <a:cs typeface="Gill Sans" panose="020B0604020202020204" charset="0"/>
              </a:rPr>
              <a:t>Includes links to additional resources </a:t>
            </a:r>
          </a:p>
          <a:p>
            <a:pPr marL="1139825" indent="-450850">
              <a:lnSpc>
                <a:spcPct val="110000"/>
              </a:lnSpc>
              <a:spcBef>
                <a:spcPts val="600"/>
              </a:spcBef>
              <a:spcAft>
                <a:spcPts val="600"/>
              </a:spcAft>
              <a:buFont typeface="Wingdings" panose="05000000000000000000" pitchFamily="2" charset="2"/>
              <a:buChar char="Ø"/>
              <a:tabLst>
                <a:tab pos="796925" algn="l"/>
              </a:tabLst>
            </a:pPr>
            <a:r>
              <a:rPr lang="en-US" dirty="0">
                <a:effectLst/>
                <a:latin typeface="Gill Sans MT" panose="020B0502020104020203" pitchFamily="34" charset="0"/>
                <a:ea typeface="Gill Sans" panose="020B0604020202020204" charset="0"/>
                <a:cs typeface="Gill Sans" panose="020B0604020202020204" charset="0"/>
              </a:rPr>
              <a:t>Provides an example of a completed MEL plan</a:t>
            </a:r>
          </a:p>
          <a:p>
            <a:pPr marL="1139825" indent="-450850">
              <a:lnSpc>
                <a:spcPct val="110000"/>
              </a:lnSpc>
              <a:spcBef>
                <a:spcPts val="600"/>
              </a:spcBef>
              <a:spcAft>
                <a:spcPts val="600"/>
              </a:spcAft>
              <a:buFont typeface="Wingdings" panose="05000000000000000000" pitchFamily="2" charset="2"/>
              <a:buChar char="Ø"/>
              <a:tabLst>
                <a:tab pos="796925" algn="l"/>
              </a:tabLst>
            </a:pPr>
            <a:r>
              <a:rPr lang="en-US" dirty="0">
                <a:latin typeface="Gill Sans MT" panose="020B0502020104020203" pitchFamily="34" charset="0"/>
                <a:ea typeface="Gill Sans" panose="020B0604020202020204" charset="0"/>
                <a:cs typeface="Gill Sans" panose="020B0604020202020204" charset="0"/>
              </a:rPr>
              <a:t>Provides a blank MEL plan template </a:t>
            </a:r>
            <a:endParaRPr lang="en-US" dirty="0">
              <a:effectLst/>
              <a:latin typeface="Gill Sans MT" panose="020B0502020104020203" pitchFamily="34" charset="0"/>
              <a:ea typeface="Gill Sans" panose="020B0604020202020204" charset="0"/>
              <a:cs typeface="Gill Sans" panose="020B0604020202020204" charset="0"/>
            </a:endParaRP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What need does this TB-specific MEL plan meet?</a:t>
            </a:r>
          </a:p>
        </p:txBody>
      </p:sp>
    </p:spTree>
    <p:custDataLst>
      <p:tags r:id="rId1"/>
    </p:custDataLst>
    <p:extLst>
      <p:ext uri="{BB962C8B-B14F-4D97-AF65-F5344CB8AC3E}">
        <p14:creationId xmlns:p14="http://schemas.microsoft.com/office/powerpoint/2010/main" val="408504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9</a:t>
            </a:fld>
            <a:endParaRPr lang="en-US"/>
          </a:p>
        </p:txBody>
      </p:sp>
      <p:pic>
        <p:nvPicPr>
          <p:cNvPr id="8" name="Content Placeholder 7" descr="MEL Plan Template Cover">
            <a:extLst>
              <a:ext uri="{FF2B5EF4-FFF2-40B4-BE49-F238E27FC236}">
                <a16:creationId xmlns:a16="http://schemas.microsoft.com/office/drawing/2014/main" id="{83853748-405E-B611-3148-10A2B94265F9}"/>
              </a:ext>
            </a:extLst>
          </p:cNvPr>
          <p:cNvPicPr>
            <a:picLocks noGrp="1" noChangeAspect="1"/>
          </p:cNvPicPr>
          <p:nvPr>
            <p:ph idx="1"/>
          </p:nvPr>
        </p:nvPicPr>
        <p:blipFill>
          <a:blip r:embed="rId4"/>
          <a:stretch>
            <a:fillRect/>
          </a:stretch>
        </p:blipFill>
        <p:spPr>
          <a:xfrm>
            <a:off x="177278" y="141919"/>
            <a:ext cx="3580847" cy="4711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3">
            <a:extLst>
              <a:ext uri="{FF2B5EF4-FFF2-40B4-BE49-F238E27FC236}">
                <a16:creationId xmlns:a16="http://schemas.microsoft.com/office/drawing/2014/main" id="{9F81148A-95B9-1088-74D2-97271FC7676E}"/>
              </a:ext>
            </a:extLst>
          </p:cNvPr>
          <p:cNvSpPr>
            <a:spLocks noGrp="1"/>
          </p:cNvSpPr>
          <p:nvPr>
            <p:ph type="title"/>
          </p:nvPr>
        </p:nvSpPr>
        <p:spPr>
          <a:xfrm>
            <a:off x="1366683" y="23617"/>
            <a:ext cx="6751223" cy="461665"/>
          </a:xfrm>
        </p:spPr>
        <p:txBody>
          <a:bodyPr/>
          <a:lstStyle/>
          <a:p>
            <a:pPr algn="ctr"/>
            <a:r>
              <a:rPr lang="en-US" dirty="0"/>
              <a:t>Result</a:t>
            </a:r>
          </a:p>
        </p:txBody>
      </p:sp>
      <p:sp>
        <p:nvSpPr>
          <p:cNvPr id="11" name="TextBox 10">
            <a:extLst>
              <a:ext uri="{FF2B5EF4-FFF2-40B4-BE49-F238E27FC236}">
                <a16:creationId xmlns:a16="http://schemas.microsoft.com/office/drawing/2014/main" id="{9AA5223A-E60A-DE14-3556-F07E4930D746}"/>
              </a:ext>
            </a:extLst>
          </p:cNvPr>
          <p:cNvSpPr txBox="1"/>
          <p:nvPr/>
        </p:nvSpPr>
        <p:spPr>
          <a:xfrm>
            <a:off x="3934690" y="564599"/>
            <a:ext cx="4865777" cy="4146200"/>
          </a:xfrm>
          <a:prstGeom prst="rect">
            <a:avLst/>
          </a:prstGeom>
          <a:noFill/>
        </p:spPr>
        <p:txBody>
          <a:bodyPr wrap="square">
            <a:spAutoFit/>
          </a:bodyPr>
          <a:lstStyle/>
          <a:p>
            <a:pPr marL="0" marR="0">
              <a:lnSpc>
                <a:spcPct val="110000"/>
              </a:lnSpc>
              <a:spcBef>
                <a:spcPts val="600"/>
              </a:spcBef>
              <a:spcAft>
                <a:spcPts val="0"/>
              </a:spcAft>
            </a:pPr>
            <a:r>
              <a:rPr lang="en-US" sz="2000" dirty="0">
                <a:effectLst/>
                <a:latin typeface="+mj-lt"/>
                <a:ea typeface="Gill Sans" panose="020B0604020202020204"/>
                <a:cs typeface="Gill Sans" panose="020B0604020202020204"/>
              </a:rPr>
              <a:t>A new template that provides guidance for the development of a project MEL plan for USAID IPs working in the field of TB. </a:t>
            </a:r>
          </a:p>
          <a:p>
            <a:pPr marL="0" marR="0">
              <a:lnSpc>
                <a:spcPct val="110000"/>
              </a:lnSpc>
              <a:spcBef>
                <a:spcPts val="600"/>
              </a:spcBef>
              <a:spcAft>
                <a:spcPts val="0"/>
              </a:spcAft>
            </a:pPr>
            <a:endParaRPr lang="en-US" sz="2000" dirty="0">
              <a:latin typeface="+mj-lt"/>
              <a:ea typeface="Gill Sans" panose="020B0604020202020204"/>
              <a:cs typeface="Gill Sans" panose="020B0604020202020204"/>
            </a:endParaRPr>
          </a:p>
          <a:p>
            <a:pPr>
              <a:lnSpc>
                <a:spcPct val="110000"/>
              </a:lnSpc>
              <a:spcBef>
                <a:spcPts val="600"/>
              </a:spcBef>
            </a:pPr>
            <a:r>
              <a:rPr lang="en-US" sz="2000" dirty="0">
                <a:effectLst/>
                <a:latin typeface="+mj-lt"/>
                <a:ea typeface="Gill Sans" panose="020B0604020202020204"/>
                <a:cs typeface="Gill Sans" panose="020B0604020202020204"/>
              </a:rPr>
              <a:t>Primary audience for this guidance:</a:t>
            </a:r>
          </a:p>
          <a:p>
            <a:pPr marL="285750" indent="-285750">
              <a:lnSpc>
                <a:spcPct val="110000"/>
              </a:lnSpc>
              <a:spcBef>
                <a:spcPts val="600"/>
              </a:spcBef>
              <a:buFont typeface="Arial" panose="020B0604020202020204" pitchFamily="34" charset="0"/>
              <a:buChar char="•"/>
            </a:pPr>
            <a:r>
              <a:rPr lang="en-US" sz="2000" dirty="0">
                <a:effectLst/>
                <a:latin typeface="+mj-lt"/>
                <a:ea typeface="Gill Sans" panose="020B0604020202020204"/>
                <a:cs typeface="Gill Sans" panose="020B0604020202020204"/>
              </a:rPr>
              <a:t>IPs who are awarded USAID TB funds and are required to develop a MEL plan. </a:t>
            </a:r>
          </a:p>
          <a:p>
            <a:pPr marL="285750" indent="-285750">
              <a:lnSpc>
                <a:spcPct val="110000"/>
              </a:lnSpc>
              <a:spcBef>
                <a:spcPts val="600"/>
              </a:spcBef>
              <a:buFont typeface="Arial" panose="020B0604020202020204" pitchFamily="34" charset="0"/>
              <a:buChar char="•"/>
            </a:pPr>
            <a:r>
              <a:rPr lang="en-US" sz="2000" dirty="0">
                <a:effectLst/>
                <a:latin typeface="+mj-lt"/>
                <a:ea typeface="Gill Sans" panose="020B0604020202020204"/>
                <a:cs typeface="Gill Sans" panose="020B0604020202020204"/>
              </a:rPr>
              <a:t>Additional users include USAID CORs/ AORs, activity managers, and M&amp;E specialists. </a:t>
            </a:r>
          </a:p>
          <a:p>
            <a:pPr marL="0" marR="0">
              <a:lnSpc>
                <a:spcPct val="110000"/>
              </a:lnSpc>
              <a:spcBef>
                <a:spcPts val="600"/>
              </a:spcBef>
              <a:spcAft>
                <a:spcPts val="0"/>
              </a:spcAft>
            </a:pPr>
            <a:endParaRPr lang="en-US" dirty="0">
              <a:solidFill>
                <a:srgbClr val="4E4A49"/>
              </a:solidFill>
              <a:effectLst/>
              <a:latin typeface="+mj-lt"/>
              <a:ea typeface="Gill Sans" panose="020B0604020202020204"/>
              <a:cs typeface="Gill Sans" panose="020B0604020202020204"/>
            </a:endParaRPr>
          </a:p>
        </p:txBody>
      </p:sp>
    </p:spTree>
    <p:custDataLst>
      <p:tags r:id="rId1"/>
    </p:custDataLst>
    <p:extLst>
      <p:ext uri="{BB962C8B-B14F-4D97-AF65-F5344CB8AC3E}">
        <p14:creationId xmlns:p14="http://schemas.microsoft.com/office/powerpoint/2010/main" val="27020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16.9-TEMPLATE_12.7.2016" val="dUysm6Gk"/>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F2F4220-0C4A-464C-B7E6-9772656CF890}" vid="{6CFE95A0-2AD2-4529-B708-3FC5FADA7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C483B2ABB8074BAC5B53AC19681DBF" ma:contentTypeVersion="19" ma:contentTypeDescription="Create a new document." ma:contentTypeScope="" ma:versionID="8b3ec62c895cae69b852347f7e5df064">
  <xsd:schema xmlns:xsd="http://www.w3.org/2001/XMLSchema" xmlns:xs="http://www.w3.org/2001/XMLSchema" xmlns:p="http://schemas.microsoft.com/office/2006/metadata/properties" xmlns:ns2="1f2b3ab7-e12d-4039-8aa5-611d931079e9" xmlns:ns3="4aabcae6-4733-4bd5-b651-85f05c302538" xmlns:ns4="da5460a6-bbc2-4b3b-ab74-0656f9ce9569" targetNamespace="http://schemas.microsoft.com/office/2006/metadata/properties" ma:root="true" ma:fieldsID="e5da1a3996b562f12f46c56168302264" ns2:_="" ns3:_="" ns4:_="">
    <xsd:import namespace="1f2b3ab7-e12d-4039-8aa5-611d931079e9"/>
    <xsd:import namespace="4aabcae6-4733-4bd5-b651-85f05c302538"/>
    <xsd:import namespace="da5460a6-bbc2-4b3b-ab74-0656f9ce956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element ref="ns3: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b3ab7-e12d-4039-8aa5-611d931079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bcae6-4733-4bd5-b651-85f05c30253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5460a6-bbc2-4b3b-ab74-0656f9ce956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38ee0a3-95a1-461a-989c-604f7cba5861}" ma:internalName="TaxCatchAll" ma:showField="CatchAllData" ma:web="da5460a6-bbc2-4b3b-ab74-0656f9ce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f2b3ab7-e12d-4039-8aa5-611d931079e9">
      <UserInfo>
        <DisplayName>Henson, Shea A</DisplayName>
        <AccountId>37</AccountId>
        <AccountType/>
      </UserInfo>
      <UserInfo>
        <DisplayName>Fitzgerald, Ann Marie</DisplayName>
        <AccountId>74</AccountId>
        <AccountType/>
      </UserInfo>
      <UserInfo>
        <DisplayName>Tremont, Gretchen Bitar</DisplayName>
        <AccountId>59</AccountId>
        <AccountType/>
      </UserInfo>
      <UserInfo>
        <DisplayName>Kosma, Katie</DisplayName>
        <AccountId>2187</AccountId>
        <AccountType/>
      </UserInfo>
      <UserInfo>
        <DisplayName>Wilkes, Becky</DisplayName>
        <AccountId>133</AccountId>
        <AccountType/>
      </UserInfo>
      <UserInfo>
        <DisplayName>Margie Joyce</DisplayName>
        <AccountId>2081</AccountId>
        <AccountType/>
      </UserInfo>
      <UserInfo>
        <DisplayName>Oser, Rebecca Cornell</DisplayName>
        <AccountId>1917</AccountId>
        <AccountType/>
      </UserInfo>
    </SharedWithUsers>
    <lcf76f155ced4ddcb4097134ff3c332f xmlns="4aabcae6-4733-4bd5-b651-85f05c302538">
      <Terms xmlns="http://schemas.microsoft.com/office/infopath/2007/PartnerControls"/>
    </lcf76f155ced4ddcb4097134ff3c332f>
    <TaxCatchAll xmlns="da5460a6-bbc2-4b3b-ab74-0656f9ce9569" xsi:nil="true"/>
    <Thumbnail xmlns="4aabcae6-4733-4bd5-b651-85f05c302538" xsi:nil="true"/>
  </documentManagement>
</p:properties>
</file>

<file path=customXml/itemProps1.xml><?xml version="1.0" encoding="utf-8"?>
<ds:datastoreItem xmlns:ds="http://schemas.openxmlformats.org/officeDocument/2006/customXml" ds:itemID="{C787C506-A6A9-4CF3-B46D-15DD566CAA56}">
  <ds:schemaRefs>
    <ds:schemaRef ds:uri="http://schemas.microsoft.com/sharepoint/v3/contenttype/forms"/>
  </ds:schemaRefs>
</ds:datastoreItem>
</file>

<file path=customXml/itemProps2.xml><?xml version="1.0" encoding="utf-8"?>
<ds:datastoreItem xmlns:ds="http://schemas.openxmlformats.org/officeDocument/2006/customXml" ds:itemID="{A22A27A0-6F57-4A35-A0B7-A6E1B6121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2b3ab7-e12d-4039-8aa5-611d931079e9"/>
    <ds:schemaRef ds:uri="4aabcae6-4733-4bd5-b651-85f05c302538"/>
    <ds:schemaRef ds:uri="da5460a6-bbc2-4b3b-ab74-0656f9ce95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763E1D-10A2-4EC8-A0BD-10BFCE20FCEA}">
  <ds:schemaRefs>
    <ds:schemaRef ds:uri="http://purl.org/dc/elements/1.1/"/>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1f2b3ab7-e12d-4039-8aa5-611d931079e9"/>
    <ds:schemaRef ds:uri="http://purl.org/dc/dcmitype/"/>
    <ds:schemaRef ds:uri="da5460a6-bbc2-4b3b-ab74-0656f9ce9569"/>
    <ds:schemaRef ds:uri="4aabcae6-4733-4bd5-b651-85f05c302538"/>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TB DIAH PPT Wide Template March 2024 (1)</Template>
  <TotalTime>314</TotalTime>
  <Words>1290</Words>
  <Application>Microsoft Office PowerPoint</Application>
  <PresentationFormat>Custom</PresentationFormat>
  <Paragraphs>152</Paragraphs>
  <Slides>28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Gill Sans</vt:lpstr>
      <vt:lpstr>Gill Sans MT</vt:lpstr>
      <vt:lpstr>Google Sans</vt:lpstr>
      <vt:lpstr>Wingdings</vt:lpstr>
      <vt:lpstr>16.9-Template_12.7.2016</vt:lpstr>
      <vt:lpstr>Africa Regional Workshop on Strengthening TB Monitoring and Evaluation Systems Monitoring, Evaluation, and Learning (MEL) Plan Template and Integrating Performance Based Monitoring and Evaluation Framework (PBMEF) Indicators into MEL Plans</vt:lpstr>
      <vt:lpstr>Outline</vt:lpstr>
      <vt:lpstr>Description of a MEL Plan</vt:lpstr>
      <vt:lpstr>What is a MEL plan?</vt:lpstr>
      <vt:lpstr>True or False: MEL plans should be updated annually. </vt:lpstr>
      <vt:lpstr>Creating the Project MEL Plan for TB Projects:  Template and Guidance</vt:lpstr>
      <vt:lpstr>USAID’s MEL Plan Template</vt:lpstr>
      <vt:lpstr>What need does this TB-specific MEL plan meet?</vt:lpstr>
      <vt:lpstr>Result</vt:lpstr>
      <vt:lpstr>True or False: It is a requirement for USAID-funded IPs to use this template. </vt:lpstr>
      <vt:lpstr>What the Template Contains</vt:lpstr>
      <vt:lpstr>PART 1: MEL PLAN TEMPLATE WITH INSTRUCTIONS</vt:lpstr>
      <vt:lpstr>1. Overview</vt:lpstr>
      <vt:lpstr>II. Introduction</vt:lpstr>
      <vt:lpstr>III. Monitoring Plan</vt:lpstr>
      <vt:lpstr>True or False: For the core indicators included in a project’s MEL plan, IPs should report on both project and national level data. </vt:lpstr>
      <vt:lpstr>1V. Data Collection</vt:lpstr>
      <vt:lpstr>Sections V and  VI</vt:lpstr>
      <vt:lpstr>Sections VII, VIII, IX, and X</vt:lpstr>
      <vt:lpstr>Sections X1 and XII</vt:lpstr>
      <vt:lpstr>According to USAID’s Program Cycle Operational Policy, a MEL plan must include what:    </vt:lpstr>
      <vt:lpstr>PART 2: SAMPLE MEL PLAN</vt:lpstr>
      <vt:lpstr>Decreasing Tuberculosis in Zaccosa (DETIZA) </vt:lpstr>
      <vt:lpstr>PART 3: BLANK MEL PLAN TEMPLATE</vt:lpstr>
      <vt:lpstr>25</vt:lpstr>
      <vt:lpstr>How to Access the Template</vt:lpstr>
      <vt:lpstr>TB DIAH Website</vt:lpstr>
      <vt:lpstr>Boilerplate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Adamou, Bridgit</dc:creator>
  <cp:lastModifiedBy>Adamou, Bridgit</cp:lastModifiedBy>
  <cp:revision>3</cp:revision>
  <dcterms:created xsi:type="dcterms:W3CDTF">2024-03-25T12:24:47Z</dcterms:created>
  <dcterms:modified xsi:type="dcterms:W3CDTF">2024-04-18T20:07:13Z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0x010100CBC483B2ABB8074BAC5B53AC19681DBF</vt:lpwstr>
  </property>
  <property fmtid="{D5CDD505-2E9C-101B-9397-08002B2CF9AE}" pid="3" name="ArticulateGUID">
    <vt:lpwstr>D73539B1-00EA-4FB9-AEE5-6E525BCF915F</vt:lpwstr>
  </property>
  <property fmtid="{D5CDD505-2E9C-101B-9397-08002B2CF9AE}" pid="4" name="ArticulatePath">
    <vt:lpwstr>TBDIAH_Master_Deck_Template</vt:lpwstr>
  </property>
  <property fmtid="{D5CDD505-2E9C-101B-9397-08002B2CF9AE}" pid="5" name="TaxKeyword">
    <vt:lpwstr/>
  </property>
  <property fmtid="{D5CDD505-2E9C-101B-9397-08002B2CF9AE}" pid="6" name="MediaServiceImageTags">
    <vt:lpwstr/>
  </property>
</Properties>
</file>