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1"/>
  </p:notesMasterIdLst>
  <p:handoutMasterIdLst>
    <p:handoutMasterId r:id="rId42"/>
  </p:handoutMasterIdLst>
  <p:sldIdLst>
    <p:sldId id="509" r:id="rId5"/>
    <p:sldId id="593" r:id="rId6"/>
    <p:sldId id="398" r:id="rId7"/>
    <p:sldId id="511" r:id="rId8"/>
    <p:sldId id="590" r:id="rId9"/>
    <p:sldId id="263" r:id="rId10"/>
    <p:sldId id="657" r:id="rId11"/>
    <p:sldId id="264" r:id="rId12"/>
    <p:sldId id="680" r:id="rId13"/>
    <p:sldId id="273" r:id="rId14"/>
    <p:sldId id="275" r:id="rId15"/>
    <p:sldId id="274" r:id="rId16"/>
    <p:sldId id="659" r:id="rId17"/>
    <p:sldId id="690" r:id="rId18"/>
    <p:sldId id="691" r:id="rId19"/>
    <p:sldId id="692" r:id="rId20"/>
    <p:sldId id="693" r:id="rId21"/>
    <p:sldId id="594" r:id="rId22"/>
    <p:sldId id="595" r:id="rId23"/>
    <p:sldId id="586" r:id="rId24"/>
    <p:sldId id="591" r:id="rId25"/>
    <p:sldId id="592" r:id="rId26"/>
    <p:sldId id="686" r:id="rId27"/>
    <p:sldId id="685" r:id="rId28"/>
    <p:sldId id="613" r:id="rId29"/>
    <p:sldId id="268" r:id="rId30"/>
    <p:sldId id="519" r:id="rId31"/>
    <p:sldId id="357" r:id="rId32"/>
    <p:sldId id="504" r:id="rId33"/>
    <p:sldId id="665" r:id="rId34"/>
    <p:sldId id="687" r:id="rId35"/>
    <p:sldId id="582" r:id="rId36"/>
    <p:sldId id="688" r:id="rId37"/>
    <p:sldId id="467" r:id="rId38"/>
    <p:sldId id="392" r:id="rId39"/>
    <p:sldId id="460" r:id="rId40"/>
  </p:sldIdLst>
  <p:sldSz cx="9144000" cy="5184775"/>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DADF3D-ADB8-B672-17D8-2C9A11A8C843}" name="Moore, Cricket Cricket Glenellen" initials="CM" userId="S::scrmoore@ad.unc.edu::66eeaefc-f008-423b-9439-708488078939" providerId="AD"/>
  <p188:author id="{B67A4A66-ED01-A88C-FAC8-8CDBD885CD05}" name="Oser, Rebecca Cornell" initials="ORC" userId="S::roser@ad.unc.edu::2f1e7dd4-2c70-415b-bc59-48d701a2b33f" providerId="AD"/>
  <p188:author id="{3C2DA783-2ABC-2B24-BFD4-7F35D16CBB9E}" name="Johnson, David La'vel II" initials="" userId="S::dlj2307@ad.unc.edu::2c43746c-25dc-4da7-adb0-d97bf831705d" providerId="AD"/>
  <p188:author id="{727FA998-6E5B-8E9C-EA9E-A8FCB0DAD3EE}" name="Fitzgerald, Ann Marie" initials="FAM" userId="S::annafitz@ad.unc.edu::a34dcbdb-9f4d-4d1c-9570-3acc0647ee1a" providerId="AD"/>
  <p188:author id="{F73C4FA3-C228-4E42-8A1E-9F14A46B0771}" name="Adamou, Bridgit" initials="AB" userId="S::adamou@ad.unc.edu::7e591e65-1501-4871-bc4d-0a3a987a41f8" providerId="AD"/>
  <p188:author id="{8683A5F6-4F32-DB07-7E87-26DD9EBD1FC1}" name="Margie Joyce (Learnitude)" initials="MJ(" userId="Margie Joyce (Learnitude)" providerId="None"/>
  <p188:author id="{45D3AAFD-FCD4-E4DA-443F-9964183C63DE}" name="Tremont, Gretchen Bitar" initials="TB" userId="S::glbitar@ad.unc.edu::b03e7c71-df36-495a-b721-4832b2128a5e"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A49"/>
    <a:srgbClr val="0E256A"/>
    <a:srgbClr val="132F69"/>
    <a:srgbClr val="8D8B86"/>
    <a:srgbClr val="0E77FF"/>
    <a:srgbClr val="7A9CE8"/>
    <a:srgbClr val="BACEF5"/>
    <a:srgbClr val="4B95CF"/>
    <a:srgbClr val="327CC9"/>
    <a:srgbClr val="5EA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DBF854-8A37-497B-9D4D-DB9E83D699B3}" v="11" dt="2024-04-15T14:51:25.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61864" autoAdjust="0"/>
  </p:normalViewPr>
  <p:slideViewPr>
    <p:cSldViewPr snapToGrid="0">
      <p:cViewPr varScale="1">
        <p:scale>
          <a:sx n="89" d="100"/>
          <a:sy n="89" d="100"/>
        </p:scale>
        <p:origin x="1842" y="90"/>
      </p:cViewPr>
      <p:guideLst>
        <p:guide orient="horz" pos="1633"/>
        <p:guide pos="2880"/>
      </p:guideLst>
    </p:cSldViewPr>
  </p:slideViewPr>
  <p:outlineViewPr>
    <p:cViewPr>
      <p:scale>
        <a:sx n="33" d="100"/>
        <a:sy n="33" d="100"/>
      </p:scale>
      <p:origin x="0" y="-15224"/>
    </p:cViewPr>
  </p:outlineViewPr>
  <p:notesTextViewPr>
    <p:cViewPr>
      <p:scale>
        <a:sx n="1" d="1"/>
        <a:sy n="1" d="1"/>
      </p:scale>
      <p:origin x="0" y="-912"/>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tzgerald, Ann Marie" userId="a34dcbdb-9f4d-4d1c-9570-3acc0647ee1a" providerId="ADAL" clId="{9FDBF854-8A37-497B-9D4D-DB9E83D699B3}"/>
    <pc:docChg chg="custSel addSld delSld modSld">
      <pc:chgData name="Fitzgerald, Ann Marie" userId="a34dcbdb-9f4d-4d1c-9570-3acc0647ee1a" providerId="ADAL" clId="{9FDBF854-8A37-497B-9D4D-DB9E83D699B3}" dt="2024-04-15T15:03:56.779" v="4516" actId="20577"/>
      <pc:docMkLst>
        <pc:docMk/>
      </pc:docMkLst>
      <pc:sldChg chg="delCm modNotesTx">
        <pc:chgData name="Fitzgerald, Ann Marie" userId="a34dcbdb-9f4d-4d1c-9570-3acc0647ee1a" providerId="ADAL" clId="{9FDBF854-8A37-497B-9D4D-DB9E83D699B3}" dt="2024-04-15T10:41:25.281" v="2759" actId="20577"/>
        <pc:sldMkLst>
          <pc:docMk/>
          <pc:sldMk cId="1014473266" sldId="263"/>
        </pc:sldMkLst>
        <pc:extLst>
          <p:ext xmlns:p="http://schemas.openxmlformats.org/presentationml/2006/main" uri="{D6D511B9-2390-475A-947B-AFAB55BFBCF1}">
            <pc226:cmChg xmlns:pc226="http://schemas.microsoft.com/office/powerpoint/2022/06/main/command" chg="del">
              <pc226:chgData name="Fitzgerald, Ann Marie" userId="a34dcbdb-9f4d-4d1c-9570-3acc0647ee1a" providerId="ADAL" clId="{9FDBF854-8A37-497B-9D4D-DB9E83D699B3}" dt="2024-04-15T10:36:16.574" v="1818"/>
              <pc2:cmMkLst xmlns:pc2="http://schemas.microsoft.com/office/powerpoint/2019/9/main/command">
                <pc:docMk/>
                <pc:sldMk cId="1014473266" sldId="263"/>
                <pc2:cmMk id="{DEA2530C-1BFE-403C-94C1-86A612E32FAE}"/>
              </pc2:cmMkLst>
            </pc226:cmChg>
          </p:ext>
        </pc:extLst>
      </pc:sldChg>
      <pc:sldChg chg="addSp delSp modSp mod delCm modCm">
        <pc:chgData name="Fitzgerald, Ann Marie" userId="a34dcbdb-9f4d-4d1c-9570-3acc0647ee1a" providerId="ADAL" clId="{9FDBF854-8A37-497B-9D4D-DB9E83D699B3}" dt="2024-04-15T10:47:51.438" v="2783" actId="1076"/>
        <pc:sldMkLst>
          <pc:docMk/>
          <pc:sldMk cId="0" sldId="264"/>
        </pc:sldMkLst>
        <pc:spChg chg="mod">
          <ac:chgData name="Fitzgerald, Ann Marie" userId="a34dcbdb-9f4d-4d1c-9570-3acc0647ee1a" providerId="ADAL" clId="{9FDBF854-8A37-497B-9D4D-DB9E83D699B3}" dt="2024-04-15T10:01:33.161" v="92" actId="14100"/>
          <ac:spMkLst>
            <pc:docMk/>
            <pc:sldMk cId="0" sldId="264"/>
            <ac:spMk id="5" creationId="{AC226DC3-264C-E9D3-2BEA-C632656338FD}"/>
          </ac:spMkLst>
        </pc:spChg>
        <pc:spChg chg="mod">
          <ac:chgData name="Fitzgerald, Ann Marie" userId="a34dcbdb-9f4d-4d1c-9570-3acc0647ee1a" providerId="ADAL" clId="{9FDBF854-8A37-497B-9D4D-DB9E83D699B3}" dt="2024-04-15T10:01:47.426" v="93" actId="1076"/>
          <ac:spMkLst>
            <pc:docMk/>
            <pc:sldMk cId="0" sldId="264"/>
            <ac:spMk id="6" creationId="{B711458E-19BE-7E09-8F0D-1C283705E3EC}"/>
          </ac:spMkLst>
        </pc:spChg>
        <pc:spChg chg="mod">
          <ac:chgData name="Fitzgerald, Ann Marie" userId="a34dcbdb-9f4d-4d1c-9570-3acc0647ee1a" providerId="ADAL" clId="{9FDBF854-8A37-497B-9D4D-DB9E83D699B3}" dt="2024-04-15T09:59:55.009" v="79"/>
          <ac:spMkLst>
            <pc:docMk/>
            <pc:sldMk cId="0" sldId="264"/>
            <ac:spMk id="8" creationId="{28F5BF78-2E57-3CE2-7A50-CFBA880A8272}"/>
          </ac:spMkLst>
        </pc:spChg>
        <pc:spChg chg="mod">
          <ac:chgData name="Fitzgerald, Ann Marie" userId="a34dcbdb-9f4d-4d1c-9570-3acc0647ee1a" providerId="ADAL" clId="{9FDBF854-8A37-497B-9D4D-DB9E83D699B3}" dt="2024-04-15T09:59:55.009" v="79"/>
          <ac:spMkLst>
            <pc:docMk/>
            <pc:sldMk cId="0" sldId="264"/>
            <ac:spMk id="9" creationId="{4DCBFCEC-FB0D-29CE-841E-1169B5E16A5D}"/>
          </ac:spMkLst>
        </pc:spChg>
        <pc:spChg chg="mod">
          <ac:chgData name="Fitzgerald, Ann Marie" userId="a34dcbdb-9f4d-4d1c-9570-3acc0647ee1a" providerId="ADAL" clId="{9FDBF854-8A37-497B-9D4D-DB9E83D699B3}" dt="2024-04-15T09:59:55.009" v="79"/>
          <ac:spMkLst>
            <pc:docMk/>
            <pc:sldMk cId="0" sldId="264"/>
            <ac:spMk id="10" creationId="{640A26D2-9AFA-600C-8504-C2929862237B}"/>
          </ac:spMkLst>
        </pc:spChg>
        <pc:spChg chg="mod">
          <ac:chgData name="Fitzgerald, Ann Marie" userId="a34dcbdb-9f4d-4d1c-9570-3acc0647ee1a" providerId="ADAL" clId="{9FDBF854-8A37-497B-9D4D-DB9E83D699B3}" dt="2024-04-15T09:59:55.009" v="79"/>
          <ac:spMkLst>
            <pc:docMk/>
            <pc:sldMk cId="0" sldId="264"/>
            <ac:spMk id="15" creationId="{A4B28594-2B32-C414-08A4-D22F6E2829C2}"/>
          </ac:spMkLst>
        </pc:spChg>
        <pc:spChg chg="mod">
          <ac:chgData name="Fitzgerald, Ann Marie" userId="a34dcbdb-9f4d-4d1c-9570-3acc0647ee1a" providerId="ADAL" clId="{9FDBF854-8A37-497B-9D4D-DB9E83D699B3}" dt="2024-04-15T09:59:55.009" v="79"/>
          <ac:spMkLst>
            <pc:docMk/>
            <pc:sldMk cId="0" sldId="264"/>
            <ac:spMk id="16" creationId="{A29CD3CF-9A83-0AB0-6A1A-9FFF4E2C360A}"/>
          </ac:spMkLst>
        </pc:spChg>
        <pc:spChg chg="mod">
          <ac:chgData name="Fitzgerald, Ann Marie" userId="a34dcbdb-9f4d-4d1c-9570-3acc0647ee1a" providerId="ADAL" clId="{9FDBF854-8A37-497B-9D4D-DB9E83D699B3}" dt="2024-04-15T09:59:55.009" v="79"/>
          <ac:spMkLst>
            <pc:docMk/>
            <pc:sldMk cId="0" sldId="264"/>
            <ac:spMk id="17" creationId="{6BAAD1CF-4FA6-3359-FE60-79643B43AE07}"/>
          </ac:spMkLst>
        </pc:spChg>
        <pc:spChg chg="mod">
          <ac:chgData name="Fitzgerald, Ann Marie" userId="a34dcbdb-9f4d-4d1c-9570-3acc0647ee1a" providerId="ADAL" clId="{9FDBF854-8A37-497B-9D4D-DB9E83D699B3}" dt="2024-04-15T09:59:55.009" v="79"/>
          <ac:spMkLst>
            <pc:docMk/>
            <pc:sldMk cId="0" sldId="264"/>
            <ac:spMk id="18" creationId="{760BB0A5-F4BE-DDBD-9331-151BE7843A70}"/>
          </ac:spMkLst>
        </pc:spChg>
        <pc:spChg chg="mod">
          <ac:chgData name="Fitzgerald, Ann Marie" userId="a34dcbdb-9f4d-4d1c-9570-3acc0647ee1a" providerId="ADAL" clId="{9FDBF854-8A37-497B-9D4D-DB9E83D699B3}" dt="2024-04-15T09:59:55.009" v="79"/>
          <ac:spMkLst>
            <pc:docMk/>
            <pc:sldMk cId="0" sldId="264"/>
            <ac:spMk id="19" creationId="{AE319B65-6943-DC58-F65E-EEC0FD0F2ADD}"/>
          </ac:spMkLst>
        </pc:spChg>
        <pc:spChg chg="mod">
          <ac:chgData name="Fitzgerald, Ann Marie" userId="a34dcbdb-9f4d-4d1c-9570-3acc0647ee1a" providerId="ADAL" clId="{9FDBF854-8A37-497B-9D4D-DB9E83D699B3}" dt="2024-04-15T09:59:55.009" v="79"/>
          <ac:spMkLst>
            <pc:docMk/>
            <pc:sldMk cId="0" sldId="264"/>
            <ac:spMk id="20" creationId="{67E1B888-68A0-9B1F-4391-F21328DA788D}"/>
          </ac:spMkLst>
        </pc:spChg>
        <pc:spChg chg="mod">
          <ac:chgData name="Fitzgerald, Ann Marie" userId="a34dcbdb-9f4d-4d1c-9570-3acc0647ee1a" providerId="ADAL" clId="{9FDBF854-8A37-497B-9D4D-DB9E83D699B3}" dt="2024-04-15T09:59:55.009" v="79"/>
          <ac:spMkLst>
            <pc:docMk/>
            <pc:sldMk cId="0" sldId="264"/>
            <ac:spMk id="21" creationId="{06021801-F45B-EBD0-0720-E70C2482D455}"/>
          </ac:spMkLst>
        </pc:spChg>
        <pc:spChg chg="mod">
          <ac:chgData name="Fitzgerald, Ann Marie" userId="a34dcbdb-9f4d-4d1c-9570-3acc0647ee1a" providerId="ADAL" clId="{9FDBF854-8A37-497B-9D4D-DB9E83D699B3}" dt="2024-04-15T09:59:55.009" v="79"/>
          <ac:spMkLst>
            <pc:docMk/>
            <pc:sldMk cId="0" sldId="264"/>
            <ac:spMk id="22" creationId="{B7EED0E7-782B-5FA1-7427-91D2321749C3}"/>
          </ac:spMkLst>
        </pc:spChg>
        <pc:spChg chg="mod">
          <ac:chgData name="Fitzgerald, Ann Marie" userId="a34dcbdb-9f4d-4d1c-9570-3acc0647ee1a" providerId="ADAL" clId="{9FDBF854-8A37-497B-9D4D-DB9E83D699B3}" dt="2024-04-15T09:59:55.009" v="79"/>
          <ac:spMkLst>
            <pc:docMk/>
            <pc:sldMk cId="0" sldId="264"/>
            <ac:spMk id="23" creationId="{D38B49D9-BD96-8FED-7BA2-5EDCE785195D}"/>
          </ac:spMkLst>
        </pc:spChg>
        <pc:spChg chg="mod">
          <ac:chgData name="Fitzgerald, Ann Marie" userId="a34dcbdb-9f4d-4d1c-9570-3acc0647ee1a" providerId="ADAL" clId="{9FDBF854-8A37-497B-9D4D-DB9E83D699B3}" dt="2024-04-15T09:59:55.009" v="79"/>
          <ac:spMkLst>
            <pc:docMk/>
            <pc:sldMk cId="0" sldId="264"/>
            <ac:spMk id="24" creationId="{69F2813F-781F-47B0-1BE3-29108C8D0D41}"/>
          </ac:spMkLst>
        </pc:spChg>
        <pc:spChg chg="mod">
          <ac:chgData name="Fitzgerald, Ann Marie" userId="a34dcbdb-9f4d-4d1c-9570-3acc0647ee1a" providerId="ADAL" clId="{9FDBF854-8A37-497B-9D4D-DB9E83D699B3}" dt="2024-04-15T09:59:55.009" v="79"/>
          <ac:spMkLst>
            <pc:docMk/>
            <pc:sldMk cId="0" sldId="264"/>
            <ac:spMk id="25" creationId="{72F7FDE6-5395-FDFE-0936-2980342C5521}"/>
          </ac:spMkLst>
        </pc:spChg>
        <pc:spChg chg="mod">
          <ac:chgData name="Fitzgerald, Ann Marie" userId="a34dcbdb-9f4d-4d1c-9570-3acc0647ee1a" providerId="ADAL" clId="{9FDBF854-8A37-497B-9D4D-DB9E83D699B3}" dt="2024-04-15T10:47:51.438" v="2783" actId="1076"/>
          <ac:spMkLst>
            <pc:docMk/>
            <pc:sldMk cId="0" sldId="264"/>
            <ac:spMk id="640" creationId="{00000000-0000-0000-0000-000000000000}"/>
          </ac:spMkLst>
        </pc:spChg>
        <pc:grpChg chg="add mod">
          <ac:chgData name="Fitzgerald, Ann Marie" userId="a34dcbdb-9f4d-4d1c-9570-3acc0647ee1a" providerId="ADAL" clId="{9FDBF854-8A37-497B-9D4D-DB9E83D699B3}" dt="2024-04-15T10:47:32.446" v="2780" actId="14100"/>
          <ac:grpSpMkLst>
            <pc:docMk/>
            <pc:sldMk cId="0" sldId="264"/>
            <ac:grpSpMk id="2" creationId="{B1B14A4F-B945-8FC8-E822-E447E0E0831E}"/>
          </ac:grpSpMkLst>
        </pc:grpChg>
        <pc:grpChg chg="mod">
          <ac:chgData name="Fitzgerald, Ann Marie" userId="a34dcbdb-9f4d-4d1c-9570-3acc0647ee1a" providerId="ADAL" clId="{9FDBF854-8A37-497B-9D4D-DB9E83D699B3}" dt="2024-04-15T09:59:55.009" v="79"/>
          <ac:grpSpMkLst>
            <pc:docMk/>
            <pc:sldMk cId="0" sldId="264"/>
            <ac:grpSpMk id="4" creationId="{8C373248-282C-BC9A-F727-FADC48A78DB5}"/>
          </ac:grpSpMkLst>
        </pc:grpChg>
        <pc:grpChg chg="mod">
          <ac:chgData name="Fitzgerald, Ann Marie" userId="a34dcbdb-9f4d-4d1c-9570-3acc0647ee1a" providerId="ADAL" clId="{9FDBF854-8A37-497B-9D4D-DB9E83D699B3}" dt="2024-04-15T09:59:55.009" v="79"/>
          <ac:grpSpMkLst>
            <pc:docMk/>
            <pc:sldMk cId="0" sldId="264"/>
            <ac:grpSpMk id="7" creationId="{C9E75B60-9BCC-6CF3-99E3-F7F2FC1A6492}"/>
          </ac:grpSpMkLst>
        </pc:grpChg>
        <pc:grpChg chg="mod">
          <ac:chgData name="Fitzgerald, Ann Marie" userId="a34dcbdb-9f4d-4d1c-9570-3acc0647ee1a" providerId="ADAL" clId="{9FDBF854-8A37-497B-9D4D-DB9E83D699B3}" dt="2024-04-15T09:59:55.009" v="79"/>
          <ac:grpSpMkLst>
            <pc:docMk/>
            <pc:sldMk cId="0" sldId="264"/>
            <ac:grpSpMk id="11" creationId="{25757FED-018C-C123-93D0-84ACEDCC5E6D}"/>
          </ac:grpSpMkLst>
        </pc:grpChg>
        <pc:grpChg chg="mod">
          <ac:chgData name="Fitzgerald, Ann Marie" userId="a34dcbdb-9f4d-4d1c-9570-3acc0647ee1a" providerId="ADAL" clId="{9FDBF854-8A37-497B-9D4D-DB9E83D699B3}" dt="2024-04-15T09:59:55.009" v="79"/>
          <ac:grpSpMkLst>
            <pc:docMk/>
            <pc:sldMk cId="0" sldId="264"/>
            <ac:grpSpMk id="12" creationId="{2F6619C1-2C04-D337-0FDB-2FB8861BCA08}"/>
          </ac:grpSpMkLst>
        </pc:grpChg>
        <pc:grpChg chg="mod">
          <ac:chgData name="Fitzgerald, Ann Marie" userId="a34dcbdb-9f4d-4d1c-9570-3acc0647ee1a" providerId="ADAL" clId="{9FDBF854-8A37-497B-9D4D-DB9E83D699B3}" dt="2024-04-15T09:59:55.009" v="79"/>
          <ac:grpSpMkLst>
            <pc:docMk/>
            <pc:sldMk cId="0" sldId="264"/>
            <ac:grpSpMk id="13" creationId="{ED61E82B-E735-0C8B-BE33-97A86F8023FF}"/>
          </ac:grpSpMkLst>
        </pc:grpChg>
        <pc:grpChg chg="mod">
          <ac:chgData name="Fitzgerald, Ann Marie" userId="a34dcbdb-9f4d-4d1c-9570-3acc0647ee1a" providerId="ADAL" clId="{9FDBF854-8A37-497B-9D4D-DB9E83D699B3}" dt="2024-04-15T09:59:55.009" v="79"/>
          <ac:grpSpMkLst>
            <pc:docMk/>
            <pc:sldMk cId="0" sldId="264"/>
            <ac:grpSpMk id="14" creationId="{F72C47EC-A633-D27B-DD4A-5CDB29D65539}"/>
          </ac:grpSpMkLst>
        </pc:grpChg>
        <pc:picChg chg="del">
          <ac:chgData name="Fitzgerald, Ann Marie" userId="a34dcbdb-9f4d-4d1c-9570-3acc0647ee1a" providerId="ADAL" clId="{9FDBF854-8A37-497B-9D4D-DB9E83D699B3}" dt="2024-04-15T10:00:03.732" v="81" actId="478"/>
          <ac:picMkLst>
            <pc:docMk/>
            <pc:sldMk cId="0" sldId="264"/>
            <ac:picMk id="3" creationId="{14749CF6-032A-AD20-3DD5-292C4EB20AEF}"/>
          </ac:picMkLst>
        </pc:picChg>
        <pc:extLst>
          <p:ext xmlns:p="http://schemas.openxmlformats.org/presentationml/2006/main" uri="{D6D511B9-2390-475A-947B-AFAB55BFBCF1}">
            <pc226:cmChg xmlns:pc226="http://schemas.microsoft.com/office/powerpoint/2022/06/main/command" chg="del mod">
              <pc226:chgData name="Fitzgerald, Ann Marie" userId="a34dcbdb-9f4d-4d1c-9570-3acc0647ee1a" providerId="ADAL" clId="{9FDBF854-8A37-497B-9D4D-DB9E83D699B3}" dt="2024-04-15T10:01:59.322" v="95"/>
              <pc2:cmMkLst xmlns:pc2="http://schemas.microsoft.com/office/powerpoint/2019/9/main/command">
                <pc:docMk/>
                <pc:sldMk cId="0" sldId="264"/>
                <pc2:cmMk id="{BA70BB55-550F-4617-B64A-6B0E8D1256C4}"/>
              </pc2:cmMkLst>
              <pc226:cmRplyChg chg="add">
                <pc226:chgData name="Fitzgerald, Ann Marie" userId="a34dcbdb-9f4d-4d1c-9570-3acc0647ee1a" providerId="ADAL" clId="{9FDBF854-8A37-497B-9D4D-DB9E83D699B3}" dt="2024-04-15T10:00:49.659" v="87"/>
                <pc2:cmRplyMkLst xmlns:pc2="http://schemas.microsoft.com/office/powerpoint/2019/9/main/command">
                  <pc:docMk/>
                  <pc:sldMk cId="0" sldId="264"/>
                  <pc2:cmMk id="{BA70BB55-550F-4617-B64A-6B0E8D1256C4}"/>
                  <pc2:cmRplyMk id="{C71819E5-0E79-4E41-AE2F-8C351F609835}"/>
                </pc2:cmRplyMkLst>
              </pc226:cmRplyChg>
            </pc226:cmChg>
          </p:ext>
        </pc:extLst>
      </pc:sldChg>
      <pc:sldChg chg="del">
        <pc:chgData name="Fitzgerald, Ann Marie" userId="a34dcbdb-9f4d-4d1c-9570-3acc0647ee1a" providerId="ADAL" clId="{9FDBF854-8A37-497B-9D4D-DB9E83D699B3}" dt="2024-04-15T10:30:11.250" v="1813" actId="47"/>
        <pc:sldMkLst>
          <pc:docMk/>
          <pc:sldMk cId="0" sldId="272"/>
        </pc:sldMkLst>
      </pc:sldChg>
      <pc:sldChg chg="modSp mod">
        <pc:chgData name="Fitzgerald, Ann Marie" userId="a34dcbdb-9f4d-4d1c-9570-3acc0647ee1a" providerId="ADAL" clId="{9FDBF854-8A37-497B-9D4D-DB9E83D699B3}" dt="2024-04-15T06:19:48.634" v="18" actId="20577"/>
        <pc:sldMkLst>
          <pc:docMk/>
          <pc:sldMk cId="0" sldId="273"/>
        </pc:sldMkLst>
        <pc:spChg chg="mod">
          <ac:chgData name="Fitzgerald, Ann Marie" userId="a34dcbdb-9f4d-4d1c-9570-3acc0647ee1a" providerId="ADAL" clId="{9FDBF854-8A37-497B-9D4D-DB9E83D699B3}" dt="2024-04-15T06:19:48.634" v="18" actId="20577"/>
          <ac:spMkLst>
            <pc:docMk/>
            <pc:sldMk cId="0" sldId="273"/>
            <ac:spMk id="828" creationId="{00000000-0000-0000-0000-000000000000}"/>
          </ac:spMkLst>
        </pc:spChg>
      </pc:sldChg>
      <pc:sldChg chg="delCm">
        <pc:chgData name="Fitzgerald, Ann Marie" userId="a34dcbdb-9f4d-4d1c-9570-3acc0647ee1a" providerId="ADAL" clId="{9FDBF854-8A37-497B-9D4D-DB9E83D699B3}" dt="2024-04-15T10:02:48.070" v="97"/>
        <pc:sldMkLst>
          <pc:docMk/>
          <pc:sldMk cId="0" sldId="275"/>
        </pc:sldMkLst>
        <pc:extLst>
          <p:ext xmlns:p="http://schemas.openxmlformats.org/presentationml/2006/main" uri="{D6D511B9-2390-475A-947B-AFAB55BFBCF1}">
            <pc226:cmChg xmlns:pc226="http://schemas.microsoft.com/office/powerpoint/2022/06/main/command" chg="del">
              <pc226:chgData name="Fitzgerald, Ann Marie" userId="a34dcbdb-9f4d-4d1c-9570-3acc0647ee1a" providerId="ADAL" clId="{9FDBF854-8A37-497B-9D4D-DB9E83D699B3}" dt="2024-04-15T10:02:48.070" v="97"/>
              <pc2:cmMkLst xmlns:pc2="http://schemas.microsoft.com/office/powerpoint/2019/9/main/command">
                <pc:docMk/>
                <pc:sldMk cId="0" sldId="275"/>
                <pc2:cmMk id="{6DEF926B-F7DA-420F-9DEF-9168F36DA374}"/>
              </pc2:cmMkLst>
            </pc226:cmChg>
          </p:ext>
        </pc:extLst>
      </pc:sldChg>
      <pc:sldChg chg="modSp mod delCm">
        <pc:chgData name="Fitzgerald, Ann Marie" userId="a34dcbdb-9f4d-4d1c-9570-3acc0647ee1a" providerId="ADAL" clId="{9FDBF854-8A37-497B-9D4D-DB9E83D699B3}" dt="2024-04-15T13:58:54.690" v="2923"/>
        <pc:sldMkLst>
          <pc:docMk/>
          <pc:sldMk cId="1350422955" sldId="460"/>
        </pc:sldMkLst>
        <pc:graphicFrameChg chg="mod modGraphic">
          <ac:chgData name="Fitzgerald, Ann Marie" userId="a34dcbdb-9f4d-4d1c-9570-3acc0647ee1a" providerId="ADAL" clId="{9FDBF854-8A37-497B-9D4D-DB9E83D699B3}" dt="2024-04-15T10:29:47.775" v="1812" actId="313"/>
          <ac:graphicFrameMkLst>
            <pc:docMk/>
            <pc:sldMk cId="1350422955" sldId="460"/>
            <ac:graphicFrameMk id="10" creationId="{56B8879A-AA97-4CDE-3D43-773858550658}"/>
          </ac:graphicFrameMkLst>
        </pc:graphicFrameChg>
        <pc:extLst>
          <p:ext xmlns:p="http://schemas.openxmlformats.org/presentationml/2006/main" uri="{D6D511B9-2390-475A-947B-AFAB55BFBCF1}">
            <pc226:cmChg xmlns:pc226="http://schemas.microsoft.com/office/powerpoint/2022/06/main/command" chg="del">
              <pc226:chgData name="Fitzgerald, Ann Marie" userId="a34dcbdb-9f4d-4d1c-9570-3acc0647ee1a" providerId="ADAL" clId="{9FDBF854-8A37-497B-9D4D-DB9E83D699B3}" dt="2024-04-15T13:58:54.690" v="2923"/>
              <pc2:cmMkLst xmlns:pc2="http://schemas.microsoft.com/office/powerpoint/2019/9/main/command">
                <pc:docMk/>
                <pc:sldMk cId="1350422955" sldId="460"/>
                <pc2:cmMk id="{1ECBA866-ECEF-42E3-83D2-9E1142EC6EA1}"/>
              </pc2:cmMkLst>
            </pc226:cmChg>
            <pc226:cmChg xmlns:pc226="http://schemas.microsoft.com/office/powerpoint/2022/06/main/command" chg="del">
              <pc226:chgData name="Fitzgerald, Ann Marie" userId="a34dcbdb-9f4d-4d1c-9570-3acc0647ee1a" providerId="ADAL" clId="{9FDBF854-8A37-497B-9D4D-DB9E83D699B3}" dt="2024-04-15T13:58:51.773" v="2922"/>
              <pc2:cmMkLst xmlns:pc2="http://schemas.microsoft.com/office/powerpoint/2019/9/main/command">
                <pc:docMk/>
                <pc:sldMk cId="1350422955" sldId="460"/>
                <pc2:cmMk id="{18E18D74-7F79-4535-9F0B-46EAA6016A59}"/>
              </pc2:cmMkLst>
            </pc226:cmChg>
          </p:ext>
        </pc:extLst>
      </pc:sldChg>
      <pc:sldChg chg="modNotesTx">
        <pc:chgData name="Fitzgerald, Ann Marie" userId="a34dcbdb-9f4d-4d1c-9570-3acc0647ee1a" providerId="ADAL" clId="{9FDBF854-8A37-497B-9D4D-DB9E83D699B3}" dt="2024-04-15T14:15:55.794" v="2970" actId="20577"/>
        <pc:sldMkLst>
          <pc:docMk/>
          <pc:sldMk cId="1213245986" sldId="504"/>
        </pc:sldMkLst>
      </pc:sldChg>
      <pc:sldChg chg="delCm modNotesTx">
        <pc:chgData name="Fitzgerald, Ann Marie" userId="a34dcbdb-9f4d-4d1c-9570-3acc0647ee1a" providerId="ADAL" clId="{9FDBF854-8A37-497B-9D4D-DB9E83D699B3}" dt="2024-04-15T15:03:56.779" v="4516" actId="20577"/>
        <pc:sldMkLst>
          <pc:docMk/>
          <pc:sldMk cId="802076993" sldId="509"/>
        </pc:sldMkLst>
        <pc:extLst>
          <p:ext xmlns:p="http://schemas.openxmlformats.org/presentationml/2006/main" uri="{D6D511B9-2390-475A-947B-AFAB55BFBCF1}">
            <pc226:cmChg xmlns:pc226="http://schemas.microsoft.com/office/powerpoint/2022/06/main/command" chg="del">
              <pc226:chgData name="Fitzgerald, Ann Marie" userId="a34dcbdb-9f4d-4d1c-9570-3acc0647ee1a" providerId="ADAL" clId="{9FDBF854-8A37-497B-9D4D-DB9E83D699B3}" dt="2024-04-15T10:27:38.660" v="1811"/>
              <pc2:cmMkLst xmlns:pc2="http://schemas.microsoft.com/office/powerpoint/2019/9/main/command">
                <pc:docMk/>
                <pc:sldMk cId="802076993" sldId="509"/>
                <pc2:cmMk id="{CDF15503-2384-46BC-AA0B-16382C33315E}"/>
              </pc2:cmMkLst>
            </pc226:cmChg>
          </p:ext>
        </pc:extLst>
      </pc:sldChg>
      <pc:sldChg chg="modSp mod">
        <pc:chgData name="Fitzgerald, Ann Marie" userId="a34dcbdb-9f4d-4d1c-9570-3acc0647ee1a" providerId="ADAL" clId="{9FDBF854-8A37-497B-9D4D-DB9E83D699B3}" dt="2024-04-15T09:03:55.386" v="42" actId="20577"/>
        <pc:sldMkLst>
          <pc:docMk/>
          <pc:sldMk cId="188908466" sldId="511"/>
        </pc:sldMkLst>
        <pc:spChg chg="mod">
          <ac:chgData name="Fitzgerald, Ann Marie" userId="a34dcbdb-9f4d-4d1c-9570-3acc0647ee1a" providerId="ADAL" clId="{9FDBF854-8A37-497B-9D4D-DB9E83D699B3}" dt="2024-04-15T09:03:55.386" v="42" actId="20577"/>
          <ac:spMkLst>
            <pc:docMk/>
            <pc:sldMk cId="188908466" sldId="511"/>
            <ac:spMk id="45" creationId="{DE63418B-455C-4E2B-885C-72CF1C0C4D3A}"/>
          </ac:spMkLst>
        </pc:spChg>
      </pc:sldChg>
      <pc:sldChg chg="del">
        <pc:chgData name="Fitzgerald, Ann Marie" userId="a34dcbdb-9f4d-4d1c-9570-3acc0647ee1a" providerId="ADAL" clId="{9FDBF854-8A37-497B-9D4D-DB9E83D699B3}" dt="2024-04-15T13:45:58.912" v="2882" actId="47"/>
        <pc:sldMkLst>
          <pc:docMk/>
          <pc:sldMk cId="2332275756" sldId="524"/>
        </pc:sldMkLst>
      </pc:sldChg>
      <pc:sldChg chg="addSp delSp modSp mod delCm modCm modNotesTx">
        <pc:chgData name="Fitzgerald, Ann Marie" userId="a34dcbdb-9f4d-4d1c-9570-3acc0647ee1a" providerId="ADAL" clId="{9FDBF854-8A37-497B-9D4D-DB9E83D699B3}" dt="2024-04-15T14:22:32.502" v="3126" actId="20577"/>
        <pc:sldMkLst>
          <pc:docMk/>
          <pc:sldMk cId="156981889" sldId="582"/>
        </pc:sldMkLst>
        <pc:spChg chg="add mod">
          <ac:chgData name="Fitzgerald, Ann Marie" userId="a34dcbdb-9f4d-4d1c-9570-3acc0647ee1a" providerId="ADAL" clId="{9FDBF854-8A37-497B-9D4D-DB9E83D699B3}" dt="2024-04-15T14:21:08.738" v="3040" actId="14100"/>
          <ac:spMkLst>
            <pc:docMk/>
            <pc:sldMk cId="156981889" sldId="582"/>
            <ac:spMk id="4" creationId="{75A814E6-63A4-35FE-E9F6-8FC302115436}"/>
          </ac:spMkLst>
        </pc:spChg>
        <pc:spChg chg="mod">
          <ac:chgData name="Fitzgerald, Ann Marie" userId="a34dcbdb-9f4d-4d1c-9570-3acc0647ee1a" providerId="ADAL" clId="{9FDBF854-8A37-497B-9D4D-DB9E83D699B3}" dt="2024-04-15T09:10:27.731" v="75" actId="20577"/>
          <ac:spMkLst>
            <pc:docMk/>
            <pc:sldMk cId="156981889" sldId="582"/>
            <ac:spMk id="7" creationId="{75486A9C-155C-5FBC-13F5-A7209CCB0BC8}"/>
          </ac:spMkLst>
        </pc:spChg>
        <pc:picChg chg="del mod">
          <ac:chgData name="Fitzgerald, Ann Marie" userId="a34dcbdb-9f4d-4d1c-9570-3acc0647ee1a" providerId="ADAL" clId="{9FDBF854-8A37-497B-9D4D-DB9E83D699B3}" dt="2024-04-15T09:08:46.932" v="44" actId="478"/>
          <ac:picMkLst>
            <pc:docMk/>
            <pc:sldMk cId="156981889" sldId="582"/>
            <ac:picMk id="3" creationId="{6851315B-E5D8-F86F-6D1D-F9966836137C}"/>
          </ac:picMkLst>
        </pc:picChg>
        <pc:picChg chg="mod">
          <ac:chgData name="Fitzgerald, Ann Marie" userId="a34dcbdb-9f4d-4d1c-9570-3acc0647ee1a" providerId="ADAL" clId="{9FDBF854-8A37-497B-9D4D-DB9E83D699B3}" dt="2024-04-15T10:05:17.319" v="101" actId="14100"/>
          <ac:picMkLst>
            <pc:docMk/>
            <pc:sldMk cId="156981889" sldId="582"/>
            <ac:picMk id="5" creationId="{CE4F92C9-83DC-2BB9-163D-602A2BADEEEE}"/>
          </ac:picMkLst>
        </pc:picChg>
        <pc:extLst>
          <p:ext xmlns:p="http://schemas.openxmlformats.org/presentationml/2006/main" uri="{D6D511B9-2390-475A-947B-AFAB55BFBCF1}">
            <pc226:cmChg xmlns:pc226="http://schemas.microsoft.com/office/powerpoint/2022/06/main/command" chg="del mod">
              <pc226:chgData name="Fitzgerald, Ann Marie" userId="a34dcbdb-9f4d-4d1c-9570-3acc0647ee1a" providerId="ADAL" clId="{9FDBF854-8A37-497B-9D4D-DB9E83D699B3}" dt="2024-04-15T14:19:16.665" v="3026"/>
              <pc2:cmMkLst xmlns:pc2="http://schemas.microsoft.com/office/powerpoint/2019/9/main/command">
                <pc:docMk/>
                <pc:sldMk cId="156981889" sldId="582"/>
                <pc2:cmMk id="{CB003C12-AE7C-4691-8905-B7E582FE6A7E}"/>
              </pc2:cmMkLst>
            </pc226:cmChg>
          </p:ext>
        </pc:extLst>
      </pc:sldChg>
      <pc:sldChg chg="add">
        <pc:chgData name="Fitzgerald, Ann Marie" userId="a34dcbdb-9f4d-4d1c-9570-3acc0647ee1a" providerId="ADAL" clId="{9FDBF854-8A37-497B-9D4D-DB9E83D699B3}" dt="2024-04-15T09:54:23.290" v="76"/>
        <pc:sldMkLst>
          <pc:docMk/>
          <pc:sldMk cId="3473784683" sldId="586"/>
        </pc:sldMkLst>
      </pc:sldChg>
      <pc:sldChg chg="add">
        <pc:chgData name="Fitzgerald, Ann Marie" userId="a34dcbdb-9f4d-4d1c-9570-3acc0647ee1a" providerId="ADAL" clId="{9FDBF854-8A37-497B-9D4D-DB9E83D699B3}" dt="2024-04-15T09:54:23.290" v="76"/>
        <pc:sldMkLst>
          <pc:docMk/>
          <pc:sldMk cId="3637801551" sldId="591"/>
        </pc:sldMkLst>
      </pc:sldChg>
      <pc:sldChg chg="add">
        <pc:chgData name="Fitzgerald, Ann Marie" userId="a34dcbdb-9f4d-4d1c-9570-3acc0647ee1a" providerId="ADAL" clId="{9FDBF854-8A37-497B-9D4D-DB9E83D699B3}" dt="2024-04-15T09:54:23.290" v="76"/>
        <pc:sldMkLst>
          <pc:docMk/>
          <pc:sldMk cId="2578711143" sldId="592"/>
        </pc:sldMkLst>
      </pc:sldChg>
      <pc:sldChg chg="add">
        <pc:chgData name="Fitzgerald, Ann Marie" userId="a34dcbdb-9f4d-4d1c-9570-3acc0647ee1a" providerId="ADAL" clId="{9FDBF854-8A37-497B-9D4D-DB9E83D699B3}" dt="2024-04-15T09:54:23.290" v="76"/>
        <pc:sldMkLst>
          <pc:docMk/>
          <pc:sldMk cId="3748253907" sldId="594"/>
        </pc:sldMkLst>
      </pc:sldChg>
      <pc:sldChg chg="add">
        <pc:chgData name="Fitzgerald, Ann Marie" userId="a34dcbdb-9f4d-4d1c-9570-3acc0647ee1a" providerId="ADAL" clId="{9FDBF854-8A37-497B-9D4D-DB9E83D699B3}" dt="2024-04-15T09:54:23.290" v="76"/>
        <pc:sldMkLst>
          <pc:docMk/>
          <pc:sldMk cId="2002782932" sldId="595"/>
        </pc:sldMkLst>
      </pc:sldChg>
      <pc:sldChg chg="modSp del mod modNotesTx">
        <pc:chgData name="Fitzgerald, Ann Marie" userId="a34dcbdb-9f4d-4d1c-9570-3acc0647ee1a" providerId="ADAL" clId="{9FDBF854-8A37-497B-9D4D-DB9E83D699B3}" dt="2024-04-15T13:49:10.202" v="2921" actId="47"/>
        <pc:sldMkLst>
          <pc:docMk/>
          <pc:sldMk cId="1142572633" sldId="602"/>
        </pc:sldMkLst>
        <pc:grpChg chg="mod">
          <ac:chgData name="Fitzgerald, Ann Marie" userId="a34dcbdb-9f4d-4d1c-9570-3acc0647ee1a" providerId="ADAL" clId="{9FDBF854-8A37-497B-9D4D-DB9E83D699B3}" dt="2024-04-15T13:46:15.895" v="2883" actId="14100"/>
          <ac:grpSpMkLst>
            <pc:docMk/>
            <pc:sldMk cId="1142572633" sldId="602"/>
            <ac:grpSpMk id="5" creationId="{3F975F75-E3E2-5B38-9793-5B3FBCFCD5B5}"/>
          </ac:grpSpMkLst>
        </pc:grpChg>
        <pc:grpChg chg="mod">
          <ac:chgData name="Fitzgerald, Ann Marie" userId="a34dcbdb-9f4d-4d1c-9570-3acc0647ee1a" providerId="ADAL" clId="{9FDBF854-8A37-497B-9D4D-DB9E83D699B3}" dt="2024-04-15T13:46:15.895" v="2883" actId="14100"/>
          <ac:grpSpMkLst>
            <pc:docMk/>
            <pc:sldMk cId="1142572633" sldId="602"/>
            <ac:grpSpMk id="10" creationId="{C89276B4-0CEA-1AC3-1021-99D4235902A5}"/>
          </ac:grpSpMkLst>
        </pc:grpChg>
      </pc:sldChg>
      <pc:sldChg chg="delCm modNotesTx">
        <pc:chgData name="Fitzgerald, Ann Marie" userId="a34dcbdb-9f4d-4d1c-9570-3acc0647ee1a" providerId="ADAL" clId="{9FDBF854-8A37-497B-9D4D-DB9E83D699B3}" dt="2024-04-15T14:00:20.722" v="2926" actId="313"/>
        <pc:sldMkLst>
          <pc:docMk/>
          <pc:sldMk cId="3207230245" sldId="613"/>
        </pc:sldMkLst>
        <pc:extLst>
          <p:ext xmlns:p="http://schemas.openxmlformats.org/presentationml/2006/main" uri="{D6D511B9-2390-475A-947B-AFAB55BFBCF1}">
            <pc226:cmChg xmlns:pc226="http://schemas.microsoft.com/office/powerpoint/2022/06/main/command" chg="del">
              <pc226:chgData name="Fitzgerald, Ann Marie" userId="a34dcbdb-9f4d-4d1c-9570-3acc0647ee1a" providerId="ADAL" clId="{9FDBF854-8A37-497B-9D4D-DB9E83D699B3}" dt="2024-04-15T13:59:19.139" v="2925"/>
              <pc2:cmMkLst xmlns:pc2="http://schemas.microsoft.com/office/powerpoint/2019/9/main/command">
                <pc:docMk/>
                <pc:sldMk cId="3207230245" sldId="613"/>
                <pc2:cmMk id="{4AB834FA-0B48-469C-AE9B-BD0F838E23EC}"/>
              </pc2:cmMkLst>
            </pc226:cmChg>
          </p:ext>
        </pc:extLst>
      </pc:sldChg>
      <pc:sldChg chg="modNotesTx">
        <pc:chgData name="Fitzgerald, Ann Marie" userId="a34dcbdb-9f4d-4d1c-9570-3acc0647ee1a" providerId="ADAL" clId="{9FDBF854-8A37-497B-9D4D-DB9E83D699B3}" dt="2024-04-15T10:41:42.820" v="2760"/>
        <pc:sldMkLst>
          <pc:docMk/>
          <pc:sldMk cId="2784007913" sldId="657"/>
        </pc:sldMkLst>
      </pc:sldChg>
      <pc:sldChg chg="delCm">
        <pc:chgData name="Fitzgerald, Ann Marie" userId="a34dcbdb-9f4d-4d1c-9570-3acc0647ee1a" providerId="ADAL" clId="{9FDBF854-8A37-497B-9D4D-DB9E83D699B3}" dt="2024-04-15T10:02:18.990" v="96"/>
        <pc:sldMkLst>
          <pc:docMk/>
          <pc:sldMk cId="145910891" sldId="680"/>
        </pc:sldMkLst>
        <pc:extLst>
          <p:ext xmlns:p="http://schemas.openxmlformats.org/presentationml/2006/main" uri="{D6D511B9-2390-475A-947B-AFAB55BFBCF1}">
            <pc226:cmChg xmlns:pc226="http://schemas.microsoft.com/office/powerpoint/2022/06/main/command" chg="del">
              <pc226:chgData name="Fitzgerald, Ann Marie" userId="a34dcbdb-9f4d-4d1c-9570-3acc0647ee1a" providerId="ADAL" clId="{9FDBF854-8A37-497B-9D4D-DB9E83D699B3}" dt="2024-04-15T10:02:18.990" v="96"/>
              <pc2:cmMkLst xmlns:pc2="http://schemas.microsoft.com/office/powerpoint/2019/9/main/command">
                <pc:docMk/>
                <pc:sldMk cId="145910891" sldId="680"/>
                <pc2:cmMk id="{473D22D4-8EC3-4DFF-B7AD-C643F6187F3D}"/>
              </pc2:cmMkLst>
            </pc226:cmChg>
          </p:ext>
        </pc:extLst>
      </pc:sldChg>
      <pc:sldChg chg="del">
        <pc:chgData name="Fitzgerald, Ann Marie" userId="a34dcbdb-9f4d-4d1c-9570-3acc0647ee1a" providerId="ADAL" clId="{9FDBF854-8A37-497B-9D4D-DB9E83D699B3}" dt="2024-04-15T09:54:31.864" v="77" actId="47"/>
        <pc:sldMkLst>
          <pc:docMk/>
          <pc:sldMk cId="3658907029" sldId="683"/>
        </pc:sldMkLst>
      </pc:sldChg>
      <pc:sldChg chg="del">
        <pc:chgData name="Fitzgerald, Ann Marie" userId="a34dcbdb-9f4d-4d1c-9570-3acc0647ee1a" providerId="ADAL" clId="{9FDBF854-8A37-497B-9D4D-DB9E83D699B3}" dt="2024-04-15T09:54:33.857" v="78" actId="47"/>
        <pc:sldMkLst>
          <pc:docMk/>
          <pc:sldMk cId="2921341961" sldId="684"/>
        </pc:sldMkLst>
      </pc:sldChg>
      <pc:sldChg chg="mod modShow delCm modCm">
        <pc:chgData name="Fitzgerald, Ann Marie" userId="a34dcbdb-9f4d-4d1c-9570-3acc0647ee1a" providerId="ADAL" clId="{9FDBF854-8A37-497B-9D4D-DB9E83D699B3}" dt="2024-04-15T13:59:07.921" v="2924"/>
        <pc:sldMkLst>
          <pc:docMk/>
          <pc:sldMk cId="2205271406" sldId="685"/>
        </pc:sldMkLst>
        <pc:extLst>
          <p:ext xmlns:p="http://schemas.openxmlformats.org/presentationml/2006/main" uri="{D6D511B9-2390-475A-947B-AFAB55BFBCF1}">
            <pc226:cmChg xmlns:pc226="http://schemas.microsoft.com/office/powerpoint/2022/06/main/command" chg="del">
              <pc226:chgData name="Fitzgerald, Ann Marie" userId="a34dcbdb-9f4d-4d1c-9570-3acc0647ee1a" providerId="ADAL" clId="{9FDBF854-8A37-497B-9D4D-DB9E83D699B3}" dt="2024-04-15T13:59:07.921" v="2924"/>
              <pc2:cmMkLst xmlns:pc2="http://schemas.microsoft.com/office/powerpoint/2019/9/main/command">
                <pc:docMk/>
                <pc:sldMk cId="2205271406" sldId="685"/>
                <pc2:cmMk id="{E66D51BB-E725-45C1-9F9A-44A5303061E7}"/>
              </pc2:cmMkLst>
              <pc226:cmRplyChg chg="add">
                <pc226:chgData name="Fitzgerald, Ann Marie" userId="a34dcbdb-9f4d-4d1c-9570-3acc0647ee1a" providerId="ADAL" clId="{9FDBF854-8A37-497B-9D4D-DB9E83D699B3}" dt="2024-04-15T10:04:37.484" v="99"/>
                <pc2:cmRplyMkLst xmlns:pc2="http://schemas.microsoft.com/office/powerpoint/2019/9/main/command">
                  <pc:docMk/>
                  <pc:sldMk cId="2205271406" sldId="685"/>
                  <pc2:cmMk id="{E66D51BB-E725-45C1-9F9A-44A5303061E7}"/>
                  <pc2:cmRplyMk id="{C0087D96-9D4E-44B2-A735-877B3F51FDA0}"/>
                </pc2:cmRplyMkLst>
              </pc226:cmRplyChg>
            </pc226:cmChg>
          </p:ext>
        </pc:extLst>
      </pc:sldChg>
      <pc:sldChg chg="addSp modSp modNotesTx">
        <pc:chgData name="Fitzgerald, Ann Marie" userId="a34dcbdb-9f4d-4d1c-9570-3acc0647ee1a" providerId="ADAL" clId="{9FDBF854-8A37-497B-9D4D-DB9E83D699B3}" dt="2024-04-15T13:48:31.708" v="2920"/>
        <pc:sldMkLst>
          <pc:docMk/>
          <pc:sldMk cId="4132462302" sldId="687"/>
        </pc:sldMkLst>
        <pc:spChg chg="mod">
          <ac:chgData name="Fitzgerald, Ann Marie" userId="a34dcbdb-9f4d-4d1c-9570-3acc0647ee1a" providerId="ADAL" clId="{9FDBF854-8A37-497B-9D4D-DB9E83D699B3}" dt="2024-04-15T13:46:25.246" v="2884"/>
          <ac:spMkLst>
            <pc:docMk/>
            <pc:sldMk cId="4132462302" sldId="687"/>
            <ac:spMk id="5" creationId="{0604AB85-6726-E73A-565C-7EE314250845}"/>
          </ac:spMkLst>
        </pc:spChg>
        <pc:spChg chg="mod">
          <ac:chgData name="Fitzgerald, Ann Marie" userId="a34dcbdb-9f4d-4d1c-9570-3acc0647ee1a" providerId="ADAL" clId="{9FDBF854-8A37-497B-9D4D-DB9E83D699B3}" dt="2024-04-15T13:46:25.246" v="2884"/>
          <ac:spMkLst>
            <pc:docMk/>
            <pc:sldMk cId="4132462302" sldId="687"/>
            <ac:spMk id="11" creationId="{D96C5A92-B669-12CF-8BC9-7BDD43C99CC1}"/>
          </ac:spMkLst>
        </pc:spChg>
        <pc:spChg chg="mod">
          <ac:chgData name="Fitzgerald, Ann Marie" userId="a34dcbdb-9f4d-4d1c-9570-3acc0647ee1a" providerId="ADAL" clId="{9FDBF854-8A37-497B-9D4D-DB9E83D699B3}" dt="2024-04-15T13:46:25.246" v="2884"/>
          <ac:spMkLst>
            <pc:docMk/>
            <pc:sldMk cId="4132462302" sldId="687"/>
            <ac:spMk id="14" creationId="{CA07C098-2FF5-DE76-95EC-22715D21FE98}"/>
          </ac:spMkLst>
        </pc:spChg>
        <pc:spChg chg="mod">
          <ac:chgData name="Fitzgerald, Ann Marie" userId="a34dcbdb-9f4d-4d1c-9570-3acc0647ee1a" providerId="ADAL" clId="{9FDBF854-8A37-497B-9D4D-DB9E83D699B3}" dt="2024-04-15T13:46:25.246" v="2884"/>
          <ac:spMkLst>
            <pc:docMk/>
            <pc:sldMk cId="4132462302" sldId="687"/>
            <ac:spMk id="17" creationId="{E54391A1-D800-578A-6CDA-B2E7C10E38AB}"/>
          </ac:spMkLst>
        </pc:spChg>
        <pc:spChg chg="mod">
          <ac:chgData name="Fitzgerald, Ann Marie" userId="a34dcbdb-9f4d-4d1c-9570-3acc0647ee1a" providerId="ADAL" clId="{9FDBF854-8A37-497B-9D4D-DB9E83D699B3}" dt="2024-04-15T13:46:25.246" v="2884"/>
          <ac:spMkLst>
            <pc:docMk/>
            <pc:sldMk cId="4132462302" sldId="687"/>
            <ac:spMk id="20" creationId="{7C9BC793-7FB6-2A75-919B-25CECF135B52}"/>
          </ac:spMkLst>
        </pc:spChg>
        <pc:grpChg chg="add mod">
          <ac:chgData name="Fitzgerald, Ann Marie" userId="a34dcbdb-9f4d-4d1c-9570-3acc0647ee1a" providerId="ADAL" clId="{9FDBF854-8A37-497B-9D4D-DB9E83D699B3}" dt="2024-04-15T13:46:25.246" v="2884"/>
          <ac:grpSpMkLst>
            <pc:docMk/>
            <pc:sldMk cId="4132462302" sldId="687"/>
            <ac:grpSpMk id="2" creationId="{27C32744-26CF-F00F-3EEB-859DF09AF65C}"/>
          </ac:grpSpMkLst>
        </pc:grpChg>
        <pc:grpChg chg="add mod">
          <ac:chgData name="Fitzgerald, Ann Marie" userId="a34dcbdb-9f4d-4d1c-9570-3acc0647ee1a" providerId="ADAL" clId="{9FDBF854-8A37-497B-9D4D-DB9E83D699B3}" dt="2024-04-15T13:46:25.246" v="2884"/>
          <ac:grpSpMkLst>
            <pc:docMk/>
            <pc:sldMk cId="4132462302" sldId="687"/>
            <ac:grpSpMk id="8" creationId="{8EDD365A-5004-7CC2-4C77-47B3FF3B8D02}"/>
          </ac:grpSpMkLst>
        </pc:grpChg>
        <pc:grpChg chg="add mod">
          <ac:chgData name="Fitzgerald, Ann Marie" userId="a34dcbdb-9f4d-4d1c-9570-3acc0647ee1a" providerId="ADAL" clId="{9FDBF854-8A37-497B-9D4D-DB9E83D699B3}" dt="2024-04-15T13:46:25.246" v="2884"/>
          <ac:grpSpMkLst>
            <pc:docMk/>
            <pc:sldMk cId="4132462302" sldId="687"/>
            <ac:grpSpMk id="12" creationId="{7BA0B9EC-C5FA-7EFF-3AE0-4B4A79F5851B}"/>
          </ac:grpSpMkLst>
        </pc:grpChg>
        <pc:grpChg chg="add mod">
          <ac:chgData name="Fitzgerald, Ann Marie" userId="a34dcbdb-9f4d-4d1c-9570-3acc0647ee1a" providerId="ADAL" clId="{9FDBF854-8A37-497B-9D4D-DB9E83D699B3}" dt="2024-04-15T13:46:25.246" v="2884"/>
          <ac:grpSpMkLst>
            <pc:docMk/>
            <pc:sldMk cId="4132462302" sldId="687"/>
            <ac:grpSpMk id="15" creationId="{C96B9C4B-8037-44AD-F80F-790E61D8607A}"/>
          </ac:grpSpMkLst>
        </pc:grpChg>
        <pc:grpChg chg="add mod">
          <ac:chgData name="Fitzgerald, Ann Marie" userId="a34dcbdb-9f4d-4d1c-9570-3acc0647ee1a" providerId="ADAL" clId="{9FDBF854-8A37-497B-9D4D-DB9E83D699B3}" dt="2024-04-15T13:46:25.246" v="2884"/>
          <ac:grpSpMkLst>
            <pc:docMk/>
            <pc:sldMk cId="4132462302" sldId="687"/>
            <ac:grpSpMk id="18" creationId="{19F7D0C1-7FB8-0F52-8647-BFB3FA747142}"/>
          </ac:grpSpMkLst>
        </pc:grpChg>
        <pc:picChg chg="mod">
          <ac:chgData name="Fitzgerald, Ann Marie" userId="a34dcbdb-9f4d-4d1c-9570-3acc0647ee1a" providerId="ADAL" clId="{9FDBF854-8A37-497B-9D4D-DB9E83D699B3}" dt="2024-04-15T13:46:25.246" v="2884"/>
          <ac:picMkLst>
            <pc:docMk/>
            <pc:sldMk cId="4132462302" sldId="687"/>
            <ac:picMk id="4" creationId="{EA142338-2691-7072-6BAB-0467516FAB05}"/>
          </ac:picMkLst>
        </pc:picChg>
        <pc:picChg chg="mod">
          <ac:chgData name="Fitzgerald, Ann Marie" userId="a34dcbdb-9f4d-4d1c-9570-3acc0647ee1a" providerId="ADAL" clId="{9FDBF854-8A37-497B-9D4D-DB9E83D699B3}" dt="2024-04-15T13:46:25.246" v="2884"/>
          <ac:picMkLst>
            <pc:docMk/>
            <pc:sldMk cId="4132462302" sldId="687"/>
            <ac:picMk id="10" creationId="{22B04D4B-0221-A2D1-FA30-4B0915E73406}"/>
          </ac:picMkLst>
        </pc:picChg>
        <pc:picChg chg="mod">
          <ac:chgData name="Fitzgerald, Ann Marie" userId="a34dcbdb-9f4d-4d1c-9570-3acc0647ee1a" providerId="ADAL" clId="{9FDBF854-8A37-497B-9D4D-DB9E83D699B3}" dt="2024-04-15T13:46:25.246" v="2884"/>
          <ac:picMkLst>
            <pc:docMk/>
            <pc:sldMk cId="4132462302" sldId="687"/>
            <ac:picMk id="13" creationId="{109C7F91-D8F2-04EC-20A3-57C47A3E21FA}"/>
          </ac:picMkLst>
        </pc:picChg>
        <pc:picChg chg="mod">
          <ac:chgData name="Fitzgerald, Ann Marie" userId="a34dcbdb-9f4d-4d1c-9570-3acc0647ee1a" providerId="ADAL" clId="{9FDBF854-8A37-497B-9D4D-DB9E83D699B3}" dt="2024-04-15T13:46:25.246" v="2884"/>
          <ac:picMkLst>
            <pc:docMk/>
            <pc:sldMk cId="4132462302" sldId="687"/>
            <ac:picMk id="16" creationId="{48779046-2DF3-6696-BE3C-EEC34EE8DEF2}"/>
          </ac:picMkLst>
        </pc:picChg>
        <pc:picChg chg="mod">
          <ac:chgData name="Fitzgerald, Ann Marie" userId="a34dcbdb-9f4d-4d1c-9570-3acc0647ee1a" providerId="ADAL" clId="{9FDBF854-8A37-497B-9D4D-DB9E83D699B3}" dt="2024-04-15T13:46:25.246" v="2884"/>
          <ac:picMkLst>
            <pc:docMk/>
            <pc:sldMk cId="4132462302" sldId="687"/>
            <ac:picMk id="19" creationId="{8FB7DF6D-39B4-D26A-A47F-93BD9AB823C9}"/>
          </ac:picMkLst>
        </pc:picChg>
      </pc:sldChg>
      <pc:sldChg chg="delCm">
        <pc:chgData name="Fitzgerald, Ann Marie" userId="a34dcbdb-9f4d-4d1c-9570-3acc0647ee1a" providerId="ADAL" clId="{9FDBF854-8A37-497B-9D4D-DB9E83D699B3}" dt="2024-04-15T14:19:06.915" v="3025"/>
        <pc:sldMkLst>
          <pc:docMk/>
          <pc:sldMk cId="3560129152" sldId="688"/>
        </pc:sldMkLst>
        <pc:extLst>
          <p:ext xmlns:p="http://schemas.openxmlformats.org/presentationml/2006/main" uri="{D6D511B9-2390-475A-947B-AFAB55BFBCF1}">
            <pc226:cmChg xmlns:pc226="http://schemas.microsoft.com/office/powerpoint/2022/06/main/command" chg="del">
              <pc226:chgData name="Fitzgerald, Ann Marie" userId="a34dcbdb-9f4d-4d1c-9570-3acc0647ee1a" providerId="ADAL" clId="{9FDBF854-8A37-497B-9D4D-DB9E83D699B3}" dt="2024-04-15T14:19:03.601" v="3024"/>
              <pc2:cmMkLst xmlns:pc2="http://schemas.microsoft.com/office/powerpoint/2019/9/main/command">
                <pc:docMk/>
                <pc:sldMk cId="3560129152" sldId="688"/>
                <pc2:cmMk id="{CEE0613B-2D16-4FA7-A3B0-B49031A02EC0}"/>
              </pc2:cmMkLst>
            </pc226:cmChg>
            <pc226:cmChg xmlns:pc226="http://schemas.microsoft.com/office/powerpoint/2022/06/main/command" chg="del">
              <pc226:chgData name="Fitzgerald, Ann Marie" userId="a34dcbdb-9f4d-4d1c-9570-3acc0647ee1a" providerId="ADAL" clId="{9FDBF854-8A37-497B-9D4D-DB9E83D699B3}" dt="2024-04-15T14:19:06.915" v="3025"/>
              <pc2:cmMkLst xmlns:pc2="http://schemas.microsoft.com/office/powerpoint/2019/9/main/command">
                <pc:docMk/>
                <pc:sldMk cId="3560129152" sldId="688"/>
                <pc2:cmMk id="{143A6AE0-A9B2-421E-A46B-88E0901B1BC5}"/>
              </pc2:cmMkLst>
            </pc226:cmChg>
          </p:ext>
        </pc:extLst>
      </pc:sldChg>
      <pc:sldChg chg="add del delCm">
        <pc:chgData name="Fitzgerald, Ann Marie" userId="a34dcbdb-9f4d-4d1c-9570-3acc0647ee1a" providerId="ADAL" clId="{9FDBF854-8A37-497B-9D4D-DB9E83D699B3}" dt="2024-04-15T10:30:37.676" v="1814" actId="47"/>
        <pc:sldMkLst>
          <pc:docMk/>
          <pc:sldMk cId="0" sldId="689"/>
        </pc:sldMkLst>
        <pc:extLst>
          <p:ext xmlns:p="http://schemas.openxmlformats.org/presentationml/2006/main" uri="{D6D511B9-2390-475A-947B-AFAB55BFBCF1}">
            <pc226:cmChg xmlns:pc226="http://schemas.microsoft.com/office/powerpoint/2022/06/main/command" chg="del">
              <pc226:chgData name="Fitzgerald, Ann Marie" userId="a34dcbdb-9f4d-4d1c-9570-3acc0647ee1a" providerId="ADAL" clId="{9FDBF854-8A37-497B-9D4D-DB9E83D699B3}" dt="2024-04-15T10:03:01.769" v="98"/>
              <pc2:cmMkLst xmlns:pc2="http://schemas.microsoft.com/office/powerpoint/2019/9/main/command">
                <pc:docMk/>
                <pc:sldMk cId="0" sldId="689"/>
                <pc2:cmMk id="{B8A26138-9454-4F76-88BA-42E5FA03EA9E}"/>
              </pc2:cmMkLst>
            </pc226:cmChg>
          </p:ext>
        </pc:extLst>
      </pc:sldChg>
      <pc:sldChg chg="add">
        <pc:chgData name="Fitzgerald, Ann Marie" userId="a34dcbdb-9f4d-4d1c-9570-3acc0647ee1a" providerId="ADAL" clId="{9FDBF854-8A37-497B-9D4D-DB9E83D699B3}" dt="2024-04-15T09:54:23.290" v="76"/>
        <pc:sldMkLst>
          <pc:docMk/>
          <pc:sldMk cId="860203876" sldId="690"/>
        </pc:sldMkLst>
      </pc:sldChg>
      <pc:sldChg chg="add mod modShow">
        <pc:chgData name="Fitzgerald, Ann Marie" userId="a34dcbdb-9f4d-4d1c-9570-3acc0647ee1a" providerId="ADAL" clId="{9FDBF854-8A37-497B-9D4D-DB9E83D699B3}" dt="2024-04-15T10:31:10.502" v="1816" actId="729"/>
        <pc:sldMkLst>
          <pc:docMk/>
          <pc:sldMk cId="569479970" sldId="691"/>
        </pc:sldMkLst>
      </pc:sldChg>
      <pc:sldChg chg="add">
        <pc:chgData name="Fitzgerald, Ann Marie" userId="a34dcbdb-9f4d-4d1c-9570-3acc0647ee1a" providerId="ADAL" clId="{9FDBF854-8A37-497B-9D4D-DB9E83D699B3}" dt="2024-04-15T09:54:23.290" v="76"/>
        <pc:sldMkLst>
          <pc:docMk/>
          <pc:sldMk cId="4172854753" sldId="692"/>
        </pc:sldMkLst>
      </pc:sldChg>
      <pc:sldChg chg="add">
        <pc:chgData name="Fitzgerald, Ann Marie" userId="a34dcbdb-9f4d-4d1c-9570-3acc0647ee1a" providerId="ADAL" clId="{9FDBF854-8A37-497B-9D4D-DB9E83D699B3}" dt="2024-04-15T09:54:23.290" v="76"/>
        <pc:sldMkLst>
          <pc:docMk/>
          <pc:sldMk cId="1184659508" sldId="6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4/15/2024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4/15/2024</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bdiah.org/assessments/d2ac"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bdiah.org/resource-library/pbme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Karibu</a:t>
            </a:r>
            <a:r>
              <a:rPr lang="en-US" dirty="0"/>
              <a:t>! Good morning and welcome. Thank you for joining the Africa Regional Workshop on Strengthening TB Monitoring and Evaluation Systems.  </a:t>
            </a:r>
          </a:p>
          <a:p>
            <a:endParaRPr lang="en-US" dirty="0"/>
          </a:p>
          <a:p>
            <a:r>
              <a:rPr lang="en-US" dirty="0"/>
              <a:t>We come from 19 different countries.</a:t>
            </a:r>
          </a:p>
          <a:p>
            <a:r>
              <a:rPr lang="en-US" dirty="0"/>
              <a:t>All 11 of the USAID priority TB countries are represented at this workshop, we also have representatives from SADC (Southern Africa Development Community) and ECSA-HC (Eastern, </a:t>
            </a:r>
            <a:r>
              <a:rPr lang="en-US" dirty="0" err="1"/>
              <a:t>Centrral</a:t>
            </a:r>
            <a:r>
              <a:rPr lang="en-US" dirty="0"/>
              <a:t>, Southern Africa Health Community. </a:t>
            </a:r>
          </a:p>
          <a:p>
            <a:endParaRPr lang="en-US" dirty="0"/>
          </a:p>
          <a:p>
            <a:r>
              <a:rPr lang="en-US" dirty="0"/>
              <a:t>Let’s recognize each table/country present. Please stand when I call your country!</a:t>
            </a:r>
          </a:p>
          <a:p>
            <a:endParaRPr lang="en-US" dirty="0"/>
          </a:p>
          <a:p>
            <a:r>
              <a:rPr lang="en-US" dirty="0"/>
              <a:t>Let’s start with representatives from the host country – Tanzania! </a:t>
            </a:r>
          </a:p>
          <a:p>
            <a:r>
              <a:rPr lang="en-US" dirty="0"/>
              <a:t>Table 13 has representatives from eSwatini, Namibia, Angola and Sierra Leone!</a:t>
            </a:r>
          </a:p>
          <a:p>
            <a:r>
              <a:rPr lang="en-US" dirty="0"/>
              <a:t>South Africa</a:t>
            </a:r>
          </a:p>
          <a:p>
            <a:r>
              <a:rPr lang="en-US" dirty="0"/>
              <a:t>Zambia</a:t>
            </a:r>
          </a:p>
          <a:p>
            <a:r>
              <a:rPr lang="en-US" dirty="0"/>
              <a:t>Zimbabwe</a:t>
            </a:r>
          </a:p>
          <a:p>
            <a:r>
              <a:rPr lang="en-US" dirty="0"/>
              <a:t>Nigeria</a:t>
            </a:r>
          </a:p>
          <a:p>
            <a:r>
              <a:rPr lang="en-US" dirty="0" err="1"/>
              <a:t>Ugana</a:t>
            </a:r>
            <a:endParaRPr lang="en-US" dirty="0"/>
          </a:p>
          <a:p>
            <a:r>
              <a:rPr lang="en-US" dirty="0"/>
              <a:t>Kenya</a:t>
            </a:r>
          </a:p>
          <a:p>
            <a:r>
              <a:rPr lang="en-US" dirty="0"/>
              <a:t>Mozambique</a:t>
            </a:r>
          </a:p>
          <a:p>
            <a:r>
              <a:rPr lang="en-US" dirty="0"/>
              <a:t>Ethiopia</a:t>
            </a:r>
          </a:p>
          <a:p>
            <a:r>
              <a:rPr lang="en-US" dirty="0"/>
              <a:t>DRC</a:t>
            </a:r>
          </a:p>
          <a:p>
            <a:endParaRPr lang="en-US" dirty="0"/>
          </a:p>
          <a:p>
            <a:r>
              <a:rPr lang="en-US" dirty="0"/>
              <a:t>Thank you to representatives from WHO, Global Fund and the STOP TB Partnership for joining us. </a:t>
            </a:r>
          </a:p>
          <a:p>
            <a:endParaRPr lang="en-US" dirty="0"/>
          </a:p>
          <a:p>
            <a:r>
              <a:rPr lang="en-US" dirty="0"/>
              <a:t>Ann Fitzgerald, Deputy Director of the TB DIAH project.</a:t>
            </a:r>
          </a:p>
          <a:p>
            <a:endParaRPr lang="en-US" dirty="0"/>
          </a:p>
          <a:p>
            <a:r>
              <a:rPr lang="en-US" dirty="0"/>
              <a:t>My brief presentation shares about the TB DIAH project, with </a:t>
            </a:r>
            <a:r>
              <a:rPr lang="en-US"/>
              <a:t>a focus on </a:t>
            </a:r>
            <a:r>
              <a:rPr lang="en-US" dirty="0"/>
              <a:t>the activities most relevant to this workshop. </a:t>
            </a:r>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1</a:t>
            </a:fld>
            <a:endParaRPr lang="en-US"/>
          </a:p>
        </p:txBody>
      </p:sp>
    </p:spTree>
    <p:extLst>
      <p:ext uri="{BB962C8B-B14F-4D97-AF65-F5344CB8AC3E}">
        <p14:creationId xmlns:p14="http://schemas.microsoft.com/office/powerpoint/2010/main" val="1325754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p17: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1ed7f6625d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Learning Hub offers:</a:t>
            </a:r>
          </a:p>
          <a:p>
            <a:pPr marL="285750" lvl="0" indent="-285750" algn="l" rtl="0">
              <a:spcBef>
                <a:spcPts val="0"/>
              </a:spcBef>
              <a:spcAft>
                <a:spcPts val="0"/>
              </a:spcAft>
              <a:buSzPts val="1440"/>
              <a:buFont typeface="Arial"/>
              <a:buChar char="•"/>
            </a:pPr>
            <a:r>
              <a:rPr lang="en-US" b="1">
                <a:solidFill>
                  <a:schemeClr val="dk2"/>
                </a:solidFill>
              </a:rPr>
              <a:t>Guidance and tools </a:t>
            </a:r>
            <a:r>
              <a:rPr lang="en-US"/>
              <a:t>from TB DIAH and other key technical organizations, including the WHO, USAID, and Ministries of Health and National TB Programs </a:t>
            </a:r>
          </a:p>
          <a:p>
            <a:pPr marL="285750" lvl="0" indent="-285750" algn="l" rtl="0">
              <a:spcBef>
                <a:spcPts val="800"/>
              </a:spcBef>
              <a:spcAft>
                <a:spcPts val="0"/>
              </a:spcAft>
              <a:buSzPts val="1440"/>
              <a:buFont typeface="Arial"/>
              <a:buChar char="•"/>
            </a:pPr>
            <a:r>
              <a:rPr lang="en-US" b="1">
                <a:solidFill>
                  <a:schemeClr val="dk2"/>
                </a:solidFill>
              </a:rPr>
              <a:t>Infographics</a:t>
            </a:r>
            <a:r>
              <a:rPr lang="en-US"/>
              <a:t> illustrating key data and technical concepts </a:t>
            </a:r>
          </a:p>
          <a:p>
            <a:pPr marL="285750" lvl="0" indent="-285750" algn="l" rtl="0">
              <a:spcBef>
                <a:spcPts val="800"/>
              </a:spcBef>
              <a:spcAft>
                <a:spcPts val="0"/>
              </a:spcAft>
              <a:buSzPts val="1440"/>
              <a:buFont typeface="Arial"/>
              <a:buChar char="•"/>
            </a:pPr>
            <a:r>
              <a:rPr lang="en-US" b="1">
                <a:solidFill>
                  <a:schemeClr val="dk2"/>
                </a:solidFill>
              </a:rPr>
              <a:t>Journal and news articles </a:t>
            </a:r>
            <a:r>
              <a:rPr lang="en-US"/>
              <a:t>published by TB DIAH, as well as the latest from peer-reviewed and grey literature</a:t>
            </a:r>
          </a:p>
          <a:p>
            <a:pPr marL="285750" lvl="0" indent="-285750" algn="l" rtl="0">
              <a:spcBef>
                <a:spcPts val="800"/>
              </a:spcBef>
              <a:spcAft>
                <a:spcPts val="0"/>
              </a:spcAft>
              <a:buSzPts val="1440"/>
              <a:buFont typeface="Arial"/>
              <a:buChar char="•"/>
            </a:pPr>
            <a:r>
              <a:rPr lang="en-US" b="1">
                <a:solidFill>
                  <a:schemeClr val="dk2"/>
                </a:solidFill>
              </a:rPr>
              <a:t>Training materials </a:t>
            </a:r>
            <a:r>
              <a:rPr lang="en-US"/>
              <a:t>produced by USAID, TB DIAH, Ministries of Health and National TB Programs, and other key technical organizations including the WHO</a:t>
            </a:r>
          </a:p>
          <a:p>
            <a:pPr marL="285750" lvl="0" indent="-285750" algn="l" rtl="0">
              <a:spcBef>
                <a:spcPts val="800"/>
              </a:spcBef>
              <a:spcAft>
                <a:spcPts val="0"/>
              </a:spcAft>
              <a:buSzPts val="1440"/>
              <a:buFont typeface="Arial"/>
              <a:buChar char="•"/>
            </a:pPr>
            <a:r>
              <a:rPr lang="en-US" b="1">
                <a:solidFill>
                  <a:schemeClr val="dk2"/>
                </a:solidFill>
              </a:rPr>
              <a:t>Reports</a:t>
            </a:r>
            <a:r>
              <a:rPr lang="en-US">
                <a:solidFill>
                  <a:schemeClr val="dk2"/>
                </a:solidFill>
              </a:rPr>
              <a:t> </a:t>
            </a:r>
            <a:r>
              <a:rPr lang="en-US" b="1">
                <a:solidFill>
                  <a:schemeClr val="dk2"/>
                </a:solidFill>
              </a:rPr>
              <a:t>and briefs </a:t>
            </a:r>
            <a:r>
              <a:rPr lang="en-US"/>
              <a:t>based on findings from TB DIAH’s assessments and other works, as well as from key industry organizations</a:t>
            </a:r>
          </a:p>
          <a:p>
            <a:pPr marL="0" lvl="0" indent="0" algn="l" rtl="0">
              <a:spcBef>
                <a:spcPts val="0"/>
              </a:spcBef>
              <a:spcAft>
                <a:spcPts val="0"/>
              </a:spcAft>
              <a:buNone/>
            </a:pPr>
            <a:endParaRPr/>
          </a:p>
        </p:txBody>
      </p:sp>
      <p:sp>
        <p:nvSpPr>
          <p:cNvPr id="852" name="Google Shape;852;g11ed7f6625d_1_1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18: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lgn="l">
              <a:buNone/>
            </a:pPr>
            <a:r>
              <a:rPr lang="en-US" sz="1200" b="0" i="0" u="none" strike="noStrike" baseline="0">
                <a:latin typeface="Gill Sans MT" panose="020B0502020104020203" pitchFamily="34" charset="0"/>
              </a:rPr>
              <a:t>Online portal for TB program managers, TB technical advisors, and key country stakeholders including National TB Program (NTP) staff to access global and national-level data to support their performance-based management of TB programs. </a:t>
            </a:r>
          </a:p>
          <a:p>
            <a:pPr marL="0" indent="0" algn="l">
              <a:buNone/>
            </a:pPr>
            <a:endParaRPr lang="en-US" sz="1200">
              <a:latin typeface="Gill Sans MT" panose="020B0502020104020203" pitchFamily="34" charset="0"/>
            </a:endParaRPr>
          </a:p>
          <a:p>
            <a:pPr marL="0" indent="0" algn="l">
              <a:buNone/>
            </a:pPr>
            <a:r>
              <a:rPr lang="en-US" sz="1200">
                <a:latin typeface="Gill Sans MT" panose="020B0502020104020203" pitchFamily="34" charset="0"/>
              </a:rPr>
              <a:t>O</a:t>
            </a:r>
            <a:r>
              <a:rPr lang="en-US" sz="1200" b="0" i="0" u="none" strike="noStrike" baseline="0">
                <a:latin typeface="Gill Sans MT" panose="020B0502020104020203" pitchFamily="34" charset="0"/>
              </a:rPr>
              <a:t>ffers visualizations of publicly available WHO data as well as a secure, password-protected work area for USAID TB priority country stakeholders to enter, analyze, and review TB data requested by USAID/Washington, such as reporting on prevention </a:t>
            </a:r>
            <a:endParaRPr/>
          </a:p>
        </p:txBody>
      </p:sp>
      <p:sp>
        <p:nvSpPr>
          <p:cNvPr id="843" name="Google Shape;84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18: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lgn="l">
              <a:buNone/>
            </a:pPr>
            <a:endParaRPr/>
          </a:p>
        </p:txBody>
      </p:sp>
      <p:sp>
        <p:nvSpPr>
          <p:cNvPr id="843" name="Google Shape;84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A558B-E4E9-A94A-B9C1-029E46A76ABA}" type="slidenum">
              <a:rPr lang="en-US" smtClean="0"/>
              <a:t>24</a:t>
            </a:fld>
            <a:endParaRPr lang="en-US"/>
          </a:p>
        </p:txBody>
      </p:sp>
    </p:spTree>
    <p:extLst>
      <p:ext uri="{BB962C8B-B14F-4D97-AF65-F5344CB8AC3E}">
        <p14:creationId xmlns:p14="http://schemas.microsoft.com/office/powerpoint/2010/main" val="288046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1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sz="1200" dirty="0">
                <a:hlinkClick r:id="rId3"/>
              </a:rPr>
              <a:t>https://www.tbdiah.org/assessments/d2ac</a:t>
            </a:r>
            <a:r>
              <a:rPr lang="en-US" sz="1200" dirty="0"/>
              <a:t> </a:t>
            </a:r>
          </a:p>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sz="1200" dirty="0"/>
              <a:t>Maturity model </a:t>
            </a:r>
          </a:p>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sz="1200" dirty="0"/>
              <a:t>Digital format that countries can pick and use directly</a:t>
            </a:r>
          </a:p>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sz="1200" dirty="0"/>
              <a:t>Tested in Ghana and Nigeria, applied in Kyrgyz Republic and Bangladesh</a:t>
            </a:r>
          </a:p>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sz="1200" dirty="0"/>
              <a:t>Uses domains, individual and group evaluations </a:t>
            </a:r>
          </a:p>
          <a:p>
            <a:pPr marL="0" marR="0" lvl="0" indent="0" algn="l" defTabSz="457200" rtl="0" eaLnBrk="1" fontAlgn="auto" latinLnBrk="0" hangingPunct="1">
              <a:lnSpc>
                <a:spcPct val="100000"/>
              </a:lnSpc>
              <a:spcBef>
                <a:spcPts val="0"/>
              </a:spcBef>
              <a:spcAft>
                <a:spcPts val="0"/>
              </a:spcAft>
              <a:buClrTx/>
              <a:buSzPts val="1400"/>
              <a:buFontTx/>
              <a:buNone/>
              <a:tabLst/>
              <a:defRPr/>
            </a:pPr>
            <a:endParaRPr lang="en-US" sz="1200" dirty="0"/>
          </a:p>
        </p:txBody>
      </p:sp>
      <p:sp>
        <p:nvSpPr>
          <p:cNvPr id="768" name="Google Shape;76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2260656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https://www.tbdiah.org/assessments/quality-of-tuberculosis-services-assessments/</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QTSAs have been conducted in Nigeria, Ethiopia, Uganda, and most recently DRC.</a:t>
            </a:r>
            <a:endParaRPr/>
          </a:p>
        </p:txBody>
      </p:sp>
      <p:sp>
        <p:nvSpPr>
          <p:cNvPr id="759" name="Google Shape;759;p12: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slide as a divider slide if presenting the COE as part of a larger presentation. </a:t>
            </a:r>
          </a:p>
          <a:p>
            <a:endParaRPr lang="en-US"/>
          </a:p>
          <a:p>
            <a:r>
              <a:rPr lang="en-US"/>
              <a:t>If presenting the COE as a stand-alone topic, delete this slide and start with slide 1. </a:t>
            </a:r>
          </a:p>
          <a:p>
            <a:endParaRPr lang="en-US"/>
          </a:p>
        </p:txBody>
      </p:sp>
      <p:sp>
        <p:nvSpPr>
          <p:cNvPr id="4" name="Slide Number Placeholder 3"/>
          <p:cNvSpPr>
            <a:spLocks noGrp="1"/>
          </p:cNvSpPr>
          <p:nvPr>
            <p:ph type="sldNum" sz="quarter" idx="5"/>
          </p:nvPr>
        </p:nvSpPr>
        <p:spPr/>
        <p:txBody>
          <a:bodyPr/>
          <a:lstStyle/>
          <a:p>
            <a:fld id="{824A558B-E4E9-A94A-B9C1-029E46A76ABA}" type="slidenum">
              <a:rPr lang="en-US" smtClean="0"/>
              <a:t>27</a:t>
            </a:fld>
            <a:endParaRPr lang="en-US"/>
          </a:p>
        </p:txBody>
      </p:sp>
    </p:spTree>
    <p:extLst>
      <p:ext uri="{BB962C8B-B14F-4D97-AF65-F5344CB8AC3E}">
        <p14:creationId xmlns:p14="http://schemas.microsoft.com/office/powerpoint/2010/main" val="2302301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A558B-E4E9-A94A-B9C1-029E46A76ABA}" type="slidenum">
              <a:rPr lang="en-US" smtClean="0"/>
              <a:t>28</a:t>
            </a:fld>
            <a:endParaRPr lang="en-US"/>
          </a:p>
        </p:txBody>
      </p:sp>
    </p:spTree>
    <p:extLst>
      <p:ext uri="{BB962C8B-B14F-4D97-AF65-F5344CB8AC3E}">
        <p14:creationId xmlns:p14="http://schemas.microsoft.com/office/powerpoint/2010/main" val="2579212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Working under the country engagement workstream, TB DIAH has established a COE to contribute to TB monitoring and evaluation (M&amp;E) research, dissemination, expertise, and teaching in the EEE region.</a:t>
            </a:r>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29</a:t>
            </a:fld>
            <a:endParaRPr lang="en-US"/>
          </a:p>
        </p:txBody>
      </p:sp>
    </p:spTree>
    <p:extLst>
      <p:ext uri="{BB962C8B-B14F-4D97-AF65-F5344CB8AC3E}">
        <p14:creationId xmlns:p14="http://schemas.microsoft.com/office/powerpoint/2010/main" val="343510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b="1" dirty="0">
                <a:solidFill>
                  <a:schemeClr val="dk1"/>
                </a:solidFill>
                <a:latin typeface="Century Gothic"/>
                <a:ea typeface="Century Gothic"/>
                <a:cs typeface="Century Gothic"/>
                <a:sym typeface="Century Gothic"/>
              </a:rPr>
              <a:t>TB Accelerator –</a:t>
            </a:r>
            <a:r>
              <a:rPr lang="en-US" sz="1200" b="0" dirty="0">
                <a:solidFill>
                  <a:schemeClr val="dk1"/>
                </a:solidFill>
                <a:latin typeface="Century Gothic"/>
                <a:ea typeface="Century Gothic"/>
                <a:cs typeface="Century Gothic"/>
                <a:sym typeface="Century Gothic"/>
              </a:rPr>
              <a:t> other activities include (TIFA, STAR, LON) – {define}</a:t>
            </a:r>
          </a:p>
          <a:p>
            <a:pPr marL="0" marR="0" lvl="0" indent="0" algn="l" rtl="0">
              <a:spcBef>
                <a:spcPts val="0"/>
              </a:spcBef>
              <a:spcAft>
                <a:spcPts val="0"/>
              </a:spcAft>
              <a:buNone/>
            </a:pPr>
            <a:r>
              <a:rPr lang="en-US" sz="1200" b="0" dirty="0">
                <a:solidFill>
                  <a:schemeClr val="dk1"/>
                </a:solidFill>
                <a:latin typeface="Century Gothic"/>
                <a:ea typeface="Century Gothic"/>
                <a:cs typeface="Century Gothic"/>
                <a:sym typeface="Century Gothic"/>
              </a:rPr>
              <a:t>Goal: 40 million people on treatment from 2018-2022 </a:t>
            </a:r>
          </a:p>
          <a:p>
            <a:pPr marL="0" marR="0" lvl="0" indent="0" algn="l" rtl="0">
              <a:spcBef>
                <a:spcPts val="0"/>
              </a:spcBef>
              <a:spcAft>
                <a:spcPts val="0"/>
              </a:spcAft>
              <a:buNone/>
            </a:pPr>
            <a:endParaRPr lang="en-US" sz="1200" b="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200" b="1" dirty="0">
                <a:solidFill>
                  <a:schemeClr val="dk1"/>
                </a:solidFill>
                <a:latin typeface="Century Gothic"/>
                <a:ea typeface="Century Gothic"/>
                <a:cs typeface="Century Gothic"/>
                <a:sym typeface="Century Gothic"/>
              </a:rPr>
              <a:t>Strategic objective</a:t>
            </a:r>
            <a:br>
              <a:rPr lang="en-US" sz="1200" dirty="0">
                <a:solidFill>
                  <a:schemeClr val="dk1"/>
                </a:solidFill>
                <a:latin typeface="Century Gothic"/>
                <a:ea typeface="Century Gothic"/>
                <a:cs typeface="Century Gothic"/>
                <a:sym typeface="Century Gothic"/>
              </a:rPr>
            </a:br>
            <a:r>
              <a:rPr lang="en-US" sz="1200" dirty="0">
                <a:solidFill>
                  <a:schemeClr val="dk1"/>
                </a:solidFill>
                <a:latin typeface="Century Gothic"/>
                <a:ea typeface="Century Gothic"/>
                <a:cs typeface="Century Gothic"/>
                <a:sym typeface="Century Gothic"/>
              </a:rPr>
              <a:t>Ensure demand, analysis, and use of tuberculosis (TB) data for performance management and to inform interventions and policies</a:t>
            </a:r>
            <a:endParaRPr lang="en-US" dirty="0"/>
          </a:p>
          <a:p>
            <a:pPr marL="0" marR="0" lvl="0" indent="0" algn="l" rtl="0">
              <a:spcBef>
                <a:spcPts val="0"/>
              </a:spcBef>
              <a:spcAft>
                <a:spcPts val="0"/>
              </a:spcAft>
              <a:buNone/>
            </a:pPr>
            <a:endParaRPr lang="en-US" sz="12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lang="en-US" sz="12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200" dirty="0">
                <a:solidFill>
                  <a:schemeClr val="dk1"/>
                </a:solidFill>
                <a:latin typeface="Century Gothic"/>
                <a:ea typeface="Century Gothic"/>
                <a:cs typeface="Century Gothic"/>
                <a:sym typeface="Century Gothic"/>
              </a:rPr>
              <a:t>The mechanism assists with developing and implementing </a:t>
            </a:r>
            <a:r>
              <a:rPr lang="en-US" sz="1200" b="1" dirty="0">
                <a:solidFill>
                  <a:schemeClr val="dk1"/>
                </a:solidFill>
                <a:latin typeface="Century Gothic"/>
                <a:ea typeface="Century Gothic"/>
                <a:cs typeface="Century Gothic"/>
                <a:sym typeface="Century Gothic"/>
              </a:rPr>
              <a:t>performance-based measurement systems </a:t>
            </a:r>
            <a:r>
              <a:rPr lang="en-US" sz="1200" dirty="0">
                <a:solidFill>
                  <a:schemeClr val="dk1"/>
                </a:solidFill>
                <a:latin typeface="Century Gothic"/>
                <a:ea typeface="Century Gothic"/>
                <a:cs typeface="Century Gothic"/>
                <a:sym typeface="Century Gothic"/>
              </a:rPr>
              <a:t>to maximize resources.</a:t>
            </a:r>
          </a:p>
          <a:p>
            <a:pPr marL="0" marR="0" lvl="0" indent="0" algn="l" rtl="0">
              <a:spcBef>
                <a:spcPts val="0"/>
              </a:spcBef>
              <a:spcAft>
                <a:spcPts val="0"/>
              </a:spcAft>
              <a:buNone/>
            </a:pPr>
            <a:endParaRPr lang="en-US" sz="1200" dirty="0">
              <a:solidFill>
                <a:schemeClr val="dk1"/>
              </a:solidFill>
              <a:latin typeface="Century Gothic"/>
              <a:sym typeface="Century Gothic"/>
            </a:endParaRPr>
          </a:p>
          <a:p>
            <a:pPr marL="0" marR="0" lvl="0" indent="0" algn="l" rtl="0">
              <a:spcBef>
                <a:spcPts val="0"/>
              </a:spcBef>
              <a:spcAft>
                <a:spcPts val="0"/>
              </a:spcAft>
              <a:buNone/>
            </a:pPr>
            <a:r>
              <a:rPr lang="en-US" sz="1200" dirty="0">
                <a:solidFill>
                  <a:schemeClr val="dk1"/>
                </a:solidFill>
                <a:latin typeface="Century Gothic"/>
                <a:sym typeface="Century Gothic"/>
              </a:rPr>
              <a:t>We are in no cost time extension. </a:t>
            </a:r>
            <a:endParaRPr lang="en-US" dirty="0"/>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2</a:t>
            </a:fld>
            <a:endParaRPr lang="en-US"/>
          </a:p>
        </p:txBody>
      </p:sp>
    </p:spTree>
    <p:extLst>
      <p:ext uri="{BB962C8B-B14F-4D97-AF65-F5344CB8AC3E}">
        <p14:creationId xmlns:p14="http://schemas.microsoft.com/office/powerpoint/2010/main" val="1983365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4E4A49"/>
                </a:solidFill>
                <a:latin typeface="+mj-lt"/>
              </a:rPr>
              <a:t>Customized Training Objective: </a:t>
            </a:r>
            <a:r>
              <a:rPr lang="en-US" dirty="0">
                <a:solidFill>
                  <a:srgbClr val="4E4A49"/>
                </a:solidFill>
                <a:latin typeface="+mj-lt"/>
              </a:rPr>
              <a:t>Unlike generic public models, MELVIN has a specific training objective tailored for TB expertise. </a:t>
            </a:r>
          </a:p>
          <a:p>
            <a:endParaRPr lang="en-US" dirty="0"/>
          </a:p>
          <a:p>
            <a:r>
              <a:rPr lang="en-US" b="1" dirty="0">
                <a:solidFill>
                  <a:srgbClr val="4E4A49"/>
                </a:solidFill>
                <a:latin typeface="+mj-lt"/>
              </a:rPr>
              <a:t>Controlled Behavior: </a:t>
            </a:r>
            <a:r>
              <a:rPr lang="en-US" dirty="0">
                <a:solidFill>
                  <a:srgbClr val="4E4A49"/>
                </a:solidFill>
                <a:latin typeface="+mj-lt"/>
              </a:rPr>
              <a:t>MELVIN offers more controlled behavior due to its customized nature</a:t>
            </a:r>
          </a:p>
          <a:p>
            <a:endParaRPr lang="en-US" dirty="0">
              <a:solidFill>
                <a:srgbClr val="4E4A49"/>
              </a:solidFill>
              <a:latin typeface="+mj-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4E4A49"/>
                </a:solidFill>
                <a:latin typeface="+mj-lt"/>
              </a:rPr>
              <a:t>Quality Control: </a:t>
            </a:r>
            <a:r>
              <a:rPr lang="en-US" dirty="0">
                <a:solidFill>
                  <a:srgbClr val="4E4A49"/>
                </a:solidFill>
                <a:latin typeface="+mj-lt"/>
              </a:rPr>
              <a:t>MELVIN's training data and process are carefully overseen, ensuring the delivery of high-quality and accurate TB-context responses.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4E4A49"/>
                </a:solidFill>
                <a:latin typeface="+mj-lt"/>
              </a:rPr>
              <a:t> Feedback Loop Integration:</a:t>
            </a:r>
            <a:r>
              <a:rPr lang="en-US" dirty="0">
                <a:solidFill>
                  <a:srgbClr val="4E4A49"/>
                </a:solidFill>
                <a:latin typeface="+mj-lt"/>
              </a:rPr>
              <a:t> MELVIN is designed with integrated feedback mechanisms. This feature enables it to continuously refine its responses, ensuring that it stays updated.</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4E4A49"/>
                </a:solidFill>
                <a:latin typeface="+mj-lt"/>
              </a:rPr>
              <a:t>Dynamic Adaptation: </a:t>
            </a:r>
            <a:r>
              <a:rPr lang="en-US" dirty="0">
                <a:solidFill>
                  <a:srgbClr val="4E4A49"/>
                </a:solidFill>
                <a:latin typeface="+mj-lt"/>
              </a:rPr>
              <a:t>MELVIN is adaptive and isn't static in its knowledge base. It has the potential to be periodically updated and retrained.</a:t>
            </a:r>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31</a:t>
            </a:fld>
            <a:endParaRPr lang="en-US"/>
          </a:p>
        </p:txBody>
      </p:sp>
    </p:spTree>
    <p:extLst>
      <p:ext uri="{BB962C8B-B14F-4D97-AF65-F5344CB8AC3E}">
        <p14:creationId xmlns:p14="http://schemas.microsoft.com/office/powerpoint/2010/main" val="2551869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look forward to learning from each and everyone of you, over the next few days about how the PBMEF is used or could be applied in your settings, your questions,  as well as your feedback on the TB DIAH tools and your experiences using these tools to support TB  M&amp;E and Surveillance in your country.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Asante sana!</a:t>
            </a:r>
          </a:p>
          <a:p>
            <a:endParaRPr lang="en-US" dirty="0"/>
          </a:p>
          <a:p>
            <a:r>
              <a:rPr lang="en-US" sz="1800" dirty="0">
                <a:effectLst/>
                <a:latin typeface="Aptos" panose="020B0004020202020204" pitchFamily="34" charset="0"/>
                <a:ea typeface="Aptos" panose="020B0004020202020204" pitchFamily="34" charset="0"/>
                <a:cs typeface="Aptos" panose="020B0004020202020204" pitchFamily="34" charset="0"/>
              </a:rPr>
              <a:t>Photo by Emmanuel Owusu, at the TB DIAH D2AC workshop, Ghana, 2022</a:t>
            </a:r>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32</a:t>
            </a:fld>
            <a:endParaRPr lang="en-US"/>
          </a:p>
        </p:txBody>
      </p:sp>
    </p:spTree>
    <p:extLst>
      <p:ext uri="{BB962C8B-B14F-4D97-AF65-F5344CB8AC3E}">
        <p14:creationId xmlns:p14="http://schemas.microsoft.com/office/powerpoint/2010/main" val="232271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4A558B-E4E9-A94A-B9C1-029E46A76A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3571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A558B-E4E9-A94A-B9C1-029E46A76ABA}" type="slidenum">
              <a:rPr lang="en-US" smtClean="0"/>
              <a:t>35</a:t>
            </a:fld>
            <a:endParaRPr lang="en-US"/>
          </a:p>
        </p:txBody>
      </p:sp>
    </p:spTree>
    <p:extLst>
      <p:ext uri="{BB962C8B-B14F-4D97-AF65-F5344CB8AC3E}">
        <p14:creationId xmlns:p14="http://schemas.microsoft.com/office/powerpoint/2010/main" val="1177646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7800" y="971550"/>
            <a:ext cx="46228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pPr marL="12700" indent="0">
              <a:spcAft>
                <a:spcPts val="2400"/>
              </a:spcAft>
              <a:buFont typeface="Arial" panose="020B0604020202020204" pitchFamily="34" charset="0"/>
              <a:buNone/>
            </a:pPr>
            <a:endParaRPr lang="en-US"/>
          </a:p>
        </p:txBody>
      </p:sp>
    </p:spTree>
    <p:extLst>
      <p:ext uri="{BB962C8B-B14F-4D97-AF65-F5344CB8AC3E}">
        <p14:creationId xmlns:p14="http://schemas.microsoft.com/office/powerpoint/2010/main" val="3133606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3 results –</a:t>
            </a:r>
          </a:p>
          <a:p>
            <a:r>
              <a:rPr lang="en-US"/>
              <a:t>Core activities relate to these three results areas</a:t>
            </a:r>
          </a:p>
          <a:p>
            <a:r>
              <a:rPr lang="en-US"/>
              <a:t>Mission funded work also </a:t>
            </a:r>
          </a:p>
          <a:p>
            <a:endParaRPr lang="en-US"/>
          </a:p>
          <a:p>
            <a:endParaRPr lang="en-US"/>
          </a:p>
        </p:txBody>
      </p:sp>
      <p:sp>
        <p:nvSpPr>
          <p:cNvPr id="4" name="Slide Number Placeholder 3"/>
          <p:cNvSpPr>
            <a:spLocks noGrp="1"/>
          </p:cNvSpPr>
          <p:nvPr>
            <p:ph type="sldNum" sz="quarter" idx="5"/>
          </p:nvPr>
        </p:nvSpPr>
        <p:spPr/>
        <p:txBody>
          <a:bodyPr/>
          <a:lstStyle/>
          <a:p>
            <a:fld id="{824A558B-E4E9-A94A-B9C1-029E46A76ABA}" type="slidenum">
              <a:rPr lang="en-US" smtClean="0"/>
              <a:t>3</a:t>
            </a:fld>
            <a:endParaRPr lang="en-US"/>
          </a:p>
        </p:txBody>
      </p:sp>
    </p:spTree>
    <p:extLst>
      <p:ext uri="{BB962C8B-B14F-4D97-AF65-F5344CB8AC3E}">
        <p14:creationId xmlns:p14="http://schemas.microsoft.com/office/powerpoint/2010/main" val="1287570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Framework is the cornerstone</a:t>
            </a:r>
            <a:br>
              <a:rPr lang="en-US"/>
            </a:br>
            <a:r>
              <a:rPr lang="en-US"/>
              <a:t>Assessments relate to the M&amp;E/Surveillance climate and specifically look at two aspects – </a:t>
            </a:r>
          </a:p>
          <a:p>
            <a:r>
              <a:rPr lang="en-US"/>
              <a:t>ROUTINE DATA COLLECTION: PBMEF preparedness (ARC) and strengths and gaps across the M&amp;E/Surveillance system (STEP AND D2AC)</a:t>
            </a:r>
          </a:p>
          <a:p>
            <a:r>
              <a:rPr lang="en-US"/>
              <a:t>QTSA: Quality of TB Services Assessment</a:t>
            </a:r>
          </a:p>
        </p:txBody>
      </p:sp>
      <p:sp>
        <p:nvSpPr>
          <p:cNvPr id="4" name="Slide Number Placeholder 3"/>
          <p:cNvSpPr>
            <a:spLocks noGrp="1"/>
          </p:cNvSpPr>
          <p:nvPr>
            <p:ph type="sldNum" sz="quarter" idx="5"/>
          </p:nvPr>
        </p:nvSpPr>
        <p:spPr/>
        <p:txBody>
          <a:bodyPr/>
          <a:lstStyle/>
          <a:p>
            <a:fld id="{824A558B-E4E9-A94A-B9C1-029E46A76ABA}" type="slidenum">
              <a:rPr lang="en-US" smtClean="0"/>
              <a:t>4</a:t>
            </a:fld>
            <a:endParaRPr lang="en-US"/>
          </a:p>
        </p:txBody>
      </p:sp>
    </p:spTree>
    <p:extLst>
      <p:ext uri="{BB962C8B-B14F-4D97-AF65-F5344CB8AC3E}">
        <p14:creationId xmlns:p14="http://schemas.microsoft.com/office/powerpoint/2010/main" val="161308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COE, WEBSITES (Nigeria) TB</a:t>
            </a:r>
          </a:p>
        </p:txBody>
      </p:sp>
      <p:sp>
        <p:nvSpPr>
          <p:cNvPr id="4" name="Slide Number Placeholder 3"/>
          <p:cNvSpPr>
            <a:spLocks noGrp="1"/>
          </p:cNvSpPr>
          <p:nvPr>
            <p:ph type="sldNum" sz="quarter" idx="5"/>
          </p:nvPr>
        </p:nvSpPr>
        <p:spPr/>
        <p:txBody>
          <a:bodyPr/>
          <a:lstStyle/>
          <a:p>
            <a:fld id="{824A558B-E4E9-A94A-B9C1-029E46A76ABA}" type="slidenum">
              <a:rPr lang="en-US" smtClean="0"/>
              <a:t>5</a:t>
            </a:fld>
            <a:endParaRPr lang="en-US"/>
          </a:p>
        </p:txBody>
      </p:sp>
    </p:spTree>
    <p:extLst>
      <p:ext uri="{BB962C8B-B14F-4D97-AF65-F5344CB8AC3E}">
        <p14:creationId xmlns:p14="http://schemas.microsoft.com/office/powerpoint/2010/main" val="3490475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8: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Mission buy in from one region and 6 countries. </a:t>
            </a:r>
          </a:p>
          <a:p>
            <a:pPr marL="0" lvl="0" indent="0" algn="l" rtl="0">
              <a:lnSpc>
                <a:spcPct val="100000"/>
              </a:lnSpc>
              <a:spcBef>
                <a:spcPts val="0"/>
              </a:spcBef>
              <a:spcAft>
                <a:spcPts val="0"/>
              </a:spcAft>
              <a:buSzPts val="1400"/>
              <a:buNone/>
            </a:pPr>
            <a:r>
              <a:rPr lang="en-US" dirty="0"/>
              <a:t>The workplans in each country often align with the core workstreams and provide the opportunity to create a focused and country specific approach to strengthen their M&amp;E surveillance activities.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DRC: QTB Services Assessment and an emphasis on data quality and training, and operations research. </a:t>
            </a:r>
          </a:p>
          <a:p>
            <a:pPr marL="0" lvl="0" indent="0" algn="l" rtl="0">
              <a:lnSpc>
                <a:spcPct val="100000"/>
              </a:lnSpc>
              <a:spcBef>
                <a:spcPts val="0"/>
              </a:spcBef>
              <a:spcAft>
                <a:spcPts val="0"/>
              </a:spcAft>
              <a:buSzPts val="1400"/>
              <a:buNone/>
            </a:pPr>
            <a:br>
              <a:rPr lang="en-US" dirty="0"/>
            </a:br>
            <a:r>
              <a:rPr lang="en-US" dirty="0"/>
              <a:t>Nigeria: TBSR and support to the Mission for the APPR analyses as well as M&amp;E surveillance and support to update data reporting on the NTBLCP website. </a:t>
            </a:r>
          </a:p>
          <a:p>
            <a:pPr marL="0" lvl="0" indent="0" algn="l" rtl="0">
              <a:lnSpc>
                <a:spcPct val="100000"/>
              </a:lnSpc>
              <a:spcBef>
                <a:spcPts val="0"/>
              </a:spcBef>
              <a:spcAft>
                <a:spcPts val="0"/>
              </a:spcAft>
              <a:buSzPts val="1400"/>
              <a:buNone/>
            </a:pPr>
            <a:endParaRPr dirty="0"/>
          </a:p>
        </p:txBody>
      </p:sp>
      <p:sp>
        <p:nvSpPr>
          <p:cNvPr id="621" name="Google Shape;62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421945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several core activities , not all. </a:t>
            </a:r>
          </a:p>
          <a:p>
            <a:r>
              <a:rPr lang="en-US" dirty="0"/>
              <a:t>Further information : relevant to the workshop. </a:t>
            </a:r>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7</a:t>
            </a:fld>
            <a:endParaRPr lang="en-US"/>
          </a:p>
        </p:txBody>
      </p:sp>
    </p:spTree>
    <p:extLst>
      <p:ext uri="{BB962C8B-B14F-4D97-AF65-F5344CB8AC3E}">
        <p14:creationId xmlns:p14="http://schemas.microsoft.com/office/powerpoint/2010/main" val="106339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dirty="0">
                <a:solidFill>
                  <a:schemeClr val="tx1">
                    <a:lumMod val="75000"/>
                    <a:lumOff val="25000"/>
                  </a:schemeClr>
                </a:solidFill>
                <a:hlinkClick r:id="rId3"/>
              </a:rPr>
              <a:t>https://www.tbdiah.org/resource-library/pbmef/</a:t>
            </a:r>
            <a:r>
              <a:rPr lang="en-US" dirty="0">
                <a:solidFill>
                  <a:schemeClr val="tx1">
                    <a:lumMod val="75000"/>
                    <a:lumOff val="25000"/>
                  </a:schemeClr>
                </a:solidFill>
              </a:rPr>
              <a:t> </a:t>
            </a:r>
          </a:p>
          <a:p>
            <a:pPr marL="0" marR="0" lvl="0" indent="0" algn="l" defTabSz="457200" rtl="0" eaLnBrk="1" fontAlgn="auto" latinLnBrk="0" hangingPunct="1">
              <a:lnSpc>
                <a:spcPct val="100000"/>
              </a:lnSpc>
              <a:spcBef>
                <a:spcPts val="0"/>
              </a:spcBef>
              <a:spcAft>
                <a:spcPts val="0"/>
              </a:spcAft>
              <a:buClrTx/>
              <a:buSzPts val="1400"/>
              <a:buFontTx/>
              <a:buNone/>
              <a:tabLst/>
              <a:defRPr/>
            </a:pPr>
            <a:endParaRPr lang="en-US" dirty="0">
              <a:solidFill>
                <a:schemeClr val="tx1">
                  <a:lumMod val="75000"/>
                  <a:lumOff val="25000"/>
                </a:schemeClr>
              </a:solidFill>
            </a:endParaRPr>
          </a:p>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dirty="0">
                <a:solidFill>
                  <a:schemeClr val="tx1">
                    <a:lumMod val="75000"/>
                    <a:lumOff val="25000"/>
                  </a:schemeClr>
                </a:solidFill>
              </a:rPr>
              <a:t>This is the focus of our discussion during this week. </a:t>
            </a:r>
            <a:endParaRPr lang="en-US" dirty="0"/>
          </a:p>
          <a:p>
            <a:pPr marL="0" lvl="0" indent="0" algn="l" rtl="0">
              <a:lnSpc>
                <a:spcPct val="100000"/>
              </a:lnSpc>
              <a:spcBef>
                <a:spcPts val="0"/>
              </a:spcBef>
              <a:spcAft>
                <a:spcPts val="0"/>
              </a:spcAft>
              <a:buSzPts val="1400"/>
              <a:buNone/>
            </a:pPr>
            <a:endParaRPr dirty="0"/>
          </a:p>
        </p:txBody>
      </p:sp>
      <p:sp>
        <p:nvSpPr>
          <p:cNvPr id="638" name="Google Shape;638;p9: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9</a:t>
            </a:fld>
            <a:endParaRPr lang="en-US"/>
          </a:p>
        </p:txBody>
      </p:sp>
    </p:spTree>
    <p:extLst>
      <p:ext uri="{BB962C8B-B14F-4D97-AF65-F5344CB8AC3E}">
        <p14:creationId xmlns:p14="http://schemas.microsoft.com/office/powerpoint/2010/main" val="1304655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TBDIAH &amp; USAI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2A535C-DE99-4391-A2C7-56935DEC83A3}"/>
              </a:ext>
            </a:extLst>
          </p:cNvPr>
          <p:cNvSpPr/>
          <p:nvPr userDrawn="1"/>
        </p:nvSpPr>
        <p:spPr>
          <a:xfrm>
            <a:off x="0" y="3703320"/>
            <a:ext cx="9144000" cy="1481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32BA06-BCC1-4C99-9A55-14F9A03DAEA8}"/>
              </a:ext>
            </a:extLst>
          </p:cNvPr>
          <p:cNvSpPr/>
          <p:nvPr userDrawn="1"/>
        </p:nvSpPr>
        <p:spPr>
          <a:xfrm>
            <a:off x="0" y="0"/>
            <a:ext cx="9144000" cy="3105013"/>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Title 1"/>
          <p:cNvSpPr>
            <a:spLocks noGrp="1"/>
          </p:cNvSpPr>
          <p:nvPr>
            <p:ph type="ctrTitle" hasCustomPrompt="1"/>
          </p:nvPr>
        </p:nvSpPr>
        <p:spPr>
          <a:xfrm>
            <a:off x="685800" y="1668255"/>
            <a:ext cx="4242188" cy="1143313"/>
          </a:xfrm>
          <a:prstGeom prst="rect">
            <a:avLst/>
          </a:prstGeom>
          <a:effectLst>
            <a:outerShdw blurRad="254000" dir="2700000" algn="tl" rotWithShape="0">
              <a:srgbClr val="000000">
                <a:alpha val="20000"/>
              </a:srgbClr>
            </a:outerShdw>
          </a:effectLst>
        </p:spPr>
        <p:txBody>
          <a:bodyPr anchor="b" anchorCtr="0">
            <a:noAutofit/>
          </a:bodyPr>
          <a:lstStyle>
            <a:lvl1pPr>
              <a:defRPr sz="32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799" y="3211234"/>
            <a:ext cx="7930041" cy="697513"/>
          </a:xfrm>
          <a:effectLst/>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Logo&#10;&#10;Description automatically generated">
            <a:extLst>
              <a:ext uri="{FF2B5EF4-FFF2-40B4-BE49-F238E27FC236}">
                <a16:creationId xmlns:a16="http://schemas.microsoft.com/office/drawing/2014/main" id="{C4588D6D-3EF4-1254-C1FD-E9BB0AC7A1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276" y="4011461"/>
            <a:ext cx="2369477" cy="1070599"/>
          </a:xfrm>
          <a:prstGeom prst="rect">
            <a:avLst/>
          </a:prstGeom>
        </p:spPr>
      </p:pic>
    </p:spTree>
    <p:custDataLst>
      <p:tags r:id="rId1"/>
    </p:custDataLst>
    <p:extLst>
      <p:ext uri="{BB962C8B-B14F-4D97-AF65-F5344CB8AC3E}">
        <p14:creationId xmlns:p14="http://schemas.microsoft.com/office/powerpoint/2010/main" val="388307722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BDIAH Closing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EEF0C-E37E-3982-F950-E704E2BEDDA0}"/>
              </a:ext>
            </a:extLst>
          </p:cNvPr>
          <p:cNvSpPr/>
          <p:nvPr userDrawn="1"/>
        </p:nvSpPr>
        <p:spPr>
          <a:xfrm>
            <a:off x="45530" y="4860359"/>
            <a:ext cx="9098470" cy="332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2F91A849-B8C4-825F-D5B2-AE34BF592C21}"/>
              </a:ext>
            </a:extLst>
          </p:cNvPr>
          <p:cNvSpPr txBox="1"/>
          <p:nvPr userDrawn="1"/>
        </p:nvSpPr>
        <p:spPr>
          <a:xfrm>
            <a:off x="4715897" y="828884"/>
            <a:ext cx="4061631" cy="2677656"/>
          </a:xfrm>
          <a:prstGeom prst="rect">
            <a:avLst/>
          </a:prstGeom>
          <a:noFill/>
        </p:spPr>
        <p:txBody>
          <a:bodyPr wrap="square">
            <a:spAutoFit/>
          </a:bodyPr>
          <a:lstStyle/>
          <a:p>
            <a:pPr marL="0" indent="0">
              <a:buNone/>
            </a:pPr>
            <a:r>
              <a:rPr lang="en-US" sz="1400" dirty="0">
                <a:solidFill>
                  <a:schemeClr val="tx1"/>
                </a:solidFill>
              </a:rPr>
              <a:t>This presentation was produced with the support of the United States Agency for International Development (USAID) under the terms of the TB Data, Impact Assessment and Communications Hub (TB DIAH) Associate Award No. 7200AA18LA00007. </a:t>
            </a:r>
          </a:p>
          <a:p>
            <a:pPr marL="0" indent="0">
              <a:buNone/>
            </a:pPr>
            <a:br>
              <a:rPr lang="en-US" sz="1400" dirty="0">
                <a:solidFill>
                  <a:schemeClr val="tx1"/>
                </a:solidFill>
              </a:rPr>
            </a:br>
            <a:r>
              <a:rPr lang="en-US" sz="1400" dirty="0">
                <a:solidFill>
                  <a:schemeClr val="tx1"/>
                </a:solidFill>
              </a:rPr>
              <a:t>TB DIAH is implemented by the University of North Carolina at Chapel Hill, in partnership with John Snow, Inc. Views expressed are not necessarily those of USAID or the United States government.</a:t>
            </a:r>
          </a:p>
          <a:p>
            <a:pPr marL="0" indent="0">
              <a:buNone/>
            </a:pPr>
            <a:endParaRPr lang="en-US" sz="1400" dirty="0">
              <a:solidFill>
                <a:schemeClr val="tx1"/>
              </a:solidFill>
            </a:endParaRPr>
          </a:p>
          <a:p>
            <a:pPr marL="0" indent="0">
              <a:buNone/>
            </a:pPr>
            <a:r>
              <a:rPr lang="en-US" sz="1400" dirty="0">
                <a:solidFill>
                  <a:schemeClr val="tx1"/>
                </a:solidFill>
              </a:rPr>
              <a:t>PR-24-102f</a:t>
            </a:r>
          </a:p>
        </p:txBody>
      </p:sp>
      <p:sp>
        <p:nvSpPr>
          <p:cNvPr id="3" name="Rectangle 2">
            <a:extLst>
              <a:ext uri="{FF2B5EF4-FFF2-40B4-BE49-F238E27FC236}">
                <a16:creationId xmlns:a16="http://schemas.microsoft.com/office/drawing/2014/main" id="{18D8D4CA-9A47-2338-5D83-1EFE10051824}"/>
              </a:ext>
            </a:extLst>
          </p:cNvPr>
          <p:cNvSpPr/>
          <p:nvPr userDrawn="1"/>
        </p:nvSpPr>
        <p:spPr>
          <a:xfrm>
            <a:off x="5286375" y="3629025"/>
            <a:ext cx="2736318" cy="11548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 name="Group 3">
            <a:extLst>
              <a:ext uri="{FF2B5EF4-FFF2-40B4-BE49-F238E27FC236}">
                <a16:creationId xmlns:a16="http://schemas.microsoft.com/office/drawing/2014/main" id="{E5EE7DB4-F0F2-56C8-3D93-B5F1BFAF500B}"/>
              </a:ext>
            </a:extLst>
          </p:cNvPr>
          <p:cNvGrpSpPr/>
          <p:nvPr userDrawn="1"/>
        </p:nvGrpSpPr>
        <p:grpSpPr>
          <a:xfrm>
            <a:off x="5383283" y="3609831"/>
            <a:ext cx="2509509" cy="1174042"/>
            <a:chOff x="6161126" y="3879080"/>
            <a:chExt cx="2509509" cy="1174042"/>
          </a:xfrm>
        </p:grpSpPr>
        <p:pic>
          <p:nvPicPr>
            <p:cNvPr id="5" name="Picture 4">
              <a:extLst>
                <a:ext uri="{FF2B5EF4-FFF2-40B4-BE49-F238E27FC236}">
                  <a16:creationId xmlns:a16="http://schemas.microsoft.com/office/drawing/2014/main" id="{AB5381C0-374D-9872-2826-AA072C7267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161126" y="3879080"/>
              <a:ext cx="1373149" cy="1174042"/>
            </a:xfrm>
            <a:prstGeom prst="rect">
              <a:avLst/>
            </a:prstGeom>
          </p:spPr>
        </p:pic>
        <p:pic>
          <p:nvPicPr>
            <p:cNvPr id="8" name="Picture 7" descr="Schematic&#10;&#10;Description automatically generated with low confidence">
              <a:extLst>
                <a:ext uri="{FF2B5EF4-FFF2-40B4-BE49-F238E27FC236}">
                  <a16:creationId xmlns:a16="http://schemas.microsoft.com/office/drawing/2014/main" id="{B3608918-3AAC-F6DE-6DE0-37ACCCDE10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64175" y="4115962"/>
              <a:ext cx="1006460" cy="777994"/>
            </a:xfrm>
            <a:prstGeom prst="rect">
              <a:avLst/>
            </a:prstGeom>
          </p:spPr>
        </p:pic>
      </p:grpSp>
      <p:sp>
        <p:nvSpPr>
          <p:cNvPr id="6" name="Rectangle 5">
            <a:extLst>
              <a:ext uri="{FF2B5EF4-FFF2-40B4-BE49-F238E27FC236}">
                <a16:creationId xmlns:a16="http://schemas.microsoft.com/office/drawing/2014/main" id="{6E698B6A-BD5B-46AB-3AE5-87904EFFFCFA}"/>
              </a:ext>
            </a:extLst>
          </p:cNvPr>
          <p:cNvSpPr/>
          <p:nvPr userDrawn="1"/>
        </p:nvSpPr>
        <p:spPr>
          <a:xfrm>
            <a:off x="0" y="-34148"/>
            <a:ext cx="4477657" cy="5234099"/>
          </a:xfrm>
          <a:prstGeom prst="rect">
            <a:avLst/>
          </a:prstGeom>
          <a:solidFill>
            <a:srgbClr val="132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mages of Empowerment, Kinshasa, DRC, May 2022,  CC BY-NC 4.0">
            <a:extLst>
              <a:ext uri="{FF2B5EF4-FFF2-40B4-BE49-F238E27FC236}">
                <a16:creationId xmlns:a16="http://schemas.microsoft.com/office/drawing/2014/main" id="{FA6EFE1F-AF78-E901-46C1-7E3159E7B1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5965" y="77363"/>
            <a:ext cx="4256284" cy="5030048"/>
          </a:xfrm>
          <a:prstGeom prst="rect">
            <a:avLst/>
          </a:prstGeom>
        </p:spPr>
      </p:pic>
    </p:spTree>
    <p:custDataLst>
      <p:tags r:id="rId1"/>
    </p:custDataLst>
    <p:extLst>
      <p:ext uri="{BB962C8B-B14F-4D97-AF65-F5344CB8AC3E}">
        <p14:creationId xmlns:p14="http://schemas.microsoft.com/office/powerpoint/2010/main" val="12245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verview Content (gray header)">
  <p:cSld name="Overview Content (gray header)">
    <p:bg>
      <p:bgPr>
        <a:solidFill>
          <a:schemeClr val="lt1"/>
        </a:solidFill>
        <a:effectLst/>
      </p:bgPr>
    </p:bg>
    <p:spTree>
      <p:nvGrpSpPr>
        <p:cNvPr id="1" name="Shape 30"/>
        <p:cNvGrpSpPr/>
        <p:nvPr/>
      </p:nvGrpSpPr>
      <p:grpSpPr>
        <a:xfrm>
          <a:off x="0" y="0"/>
          <a:ext cx="0" cy="0"/>
          <a:chOff x="0" y="0"/>
          <a:chExt cx="0" cy="0"/>
        </a:xfrm>
      </p:grpSpPr>
      <p:sp>
        <p:nvSpPr>
          <p:cNvPr id="31" name="Google Shape;31;p5"/>
          <p:cNvSpPr/>
          <p:nvPr/>
        </p:nvSpPr>
        <p:spPr>
          <a:xfrm>
            <a:off x="0" y="0"/>
            <a:ext cx="9144000" cy="508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Gill Sans"/>
              <a:ea typeface="Gill Sans"/>
              <a:cs typeface="Gill Sans"/>
              <a:sym typeface="Gill Sans"/>
            </a:endParaRPr>
          </a:p>
        </p:txBody>
      </p:sp>
      <p:sp>
        <p:nvSpPr>
          <p:cNvPr id="32" name="Google Shape;32;p5"/>
          <p:cNvSpPr txBox="1">
            <a:spLocks noGrp="1"/>
          </p:cNvSpPr>
          <p:nvPr>
            <p:ph type="body" idx="1"/>
          </p:nvPr>
        </p:nvSpPr>
        <p:spPr>
          <a:xfrm>
            <a:off x="345507" y="773935"/>
            <a:ext cx="7772400" cy="3789355"/>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0"/>
              </a:spcBef>
              <a:spcAft>
                <a:spcPts val="0"/>
              </a:spcAft>
              <a:buSzPts val="1440"/>
              <a:buFont typeface="Noto Sans Symbols"/>
              <a:buChar char="▪"/>
              <a:defRPr>
                <a:solidFill>
                  <a:srgbClr val="6C6463"/>
                </a:solidFill>
              </a:defRPr>
            </a:lvl1pPr>
            <a:lvl2pPr marL="914400" lvl="1" indent="-320040" algn="l">
              <a:lnSpc>
                <a:spcPct val="100000"/>
              </a:lnSpc>
              <a:spcBef>
                <a:spcPts val="800"/>
              </a:spcBef>
              <a:spcAft>
                <a:spcPts val="0"/>
              </a:spcAft>
              <a:buSzPts val="1440"/>
              <a:buFont typeface="Noto Sans Symbols"/>
              <a:buChar char="✔"/>
              <a:defRPr>
                <a:solidFill>
                  <a:srgbClr val="6C6463"/>
                </a:solidFill>
              </a:defRPr>
            </a:lvl2pPr>
            <a:lvl3pPr marL="1371600" lvl="2" indent="-342900" algn="l">
              <a:lnSpc>
                <a:spcPct val="100000"/>
              </a:lnSpc>
              <a:spcBef>
                <a:spcPts val="8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5"/>
          <p:cNvSpPr txBox="1">
            <a:spLocks noGrp="1"/>
          </p:cNvSpPr>
          <p:nvPr>
            <p:ph type="sldNum" idx="12"/>
          </p:nvPr>
        </p:nvSpPr>
        <p:spPr>
          <a:xfrm>
            <a:off x="8353696" y="4947677"/>
            <a:ext cx="637903" cy="186148"/>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5"/>
          <p:cNvSpPr txBox="1">
            <a:spLocks noGrp="1"/>
          </p:cNvSpPr>
          <p:nvPr>
            <p:ph type="title"/>
          </p:nvPr>
        </p:nvSpPr>
        <p:spPr>
          <a:xfrm>
            <a:off x="345507" y="23617"/>
            <a:ext cx="7772400" cy="461665"/>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6"/>
              </a:buClr>
              <a:buSzPts val="2400"/>
              <a:buFont typeface="Gill Sans"/>
              <a:buNone/>
              <a:defRPr b="1">
                <a:solidFill>
                  <a:schemeClr val="tx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ustDataLst>
      <p:tags r:id="rId1"/>
    </p:custDataLst>
    <p:extLst>
      <p:ext uri="{BB962C8B-B14F-4D97-AF65-F5344CB8AC3E}">
        <p14:creationId xmlns:p14="http://schemas.microsoft.com/office/powerpoint/2010/main" val="2430272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7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B DIAH header">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3" name="Rectangle 2">
            <a:extLst>
              <a:ext uri="{FF2B5EF4-FFF2-40B4-BE49-F238E27FC236}">
                <a16:creationId xmlns:a16="http://schemas.microsoft.com/office/drawing/2014/main" id="{E95D5C8F-429F-45CA-85C7-AC878806C2C4}"/>
              </a:ext>
            </a:extLst>
          </p:cNvPr>
          <p:cNvSpPr/>
          <p:nvPr userDrawn="1"/>
        </p:nvSpPr>
        <p:spPr>
          <a:xfrm>
            <a:off x="0" y="0"/>
            <a:ext cx="9144000" cy="1177536"/>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24ABE7EA-2172-4FDE-82DF-6A2BB17EF70C}"/>
              </a:ext>
            </a:extLst>
          </p:cNvPr>
          <p:cNvSpPr>
            <a:spLocks noGrp="1"/>
          </p:cNvSpPr>
          <p:nvPr>
            <p:ph type="body" sz="quarter" idx="10"/>
          </p:nvPr>
        </p:nvSpPr>
        <p:spPr>
          <a:xfrm>
            <a:off x="594783" y="1377950"/>
            <a:ext cx="7454900" cy="2963863"/>
          </a:xfrm>
        </p:spPr>
        <p:txBody>
          <a:bodyPr>
            <a:normAutofit/>
          </a:bodyPr>
          <a:lstStyle>
            <a:lvl1pPr>
              <a:defRPr sz="2000">
                <a:solidFill>
                  <a:srgbClr val="4E4A49"/>
                </a:solidFill>
              </a:defRPr>
            </a:lvl1pPr>
            <a:lvl2pPr>
              <a:buSzPct val="90000"/>
              <a:defRPr sz="2000">
                <a:solidFill>
                  <a:srgbClr val="4E4A49"/>
                </a:solidFill>
              </a:defRPr>
            </a:lvl2pPr>
            <a:lvl4pPr marL="914400" indent="0">
              <a:buNone/>
              <a:defRPr/>
            </a:lvl4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53257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 Light Gray &amp; USAID Blu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4D66C1-F736-4185-AD1A-349FFDE4B261}"/>
              </a:ext>
            </a:extLst>
          </p:cNvPr>
          <p:cNvSpPr/>
          <p:nvPr userDrawn="1"/>
        </p:nvSpPr>
        <p:spPr>
          <a:xfrm>
            <a:off x="0" y="0"/>
            <a:ext cx="9144000" cy="5089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3" name="Content Placeholder 2"/>
          <p:cNvSpPr>
            <a:spLocks noGrp="1"/>
          </p:cNvSpPr>
          <p:nvPr>
            <p:ph idx="1"/>
          </p:nvPr>
        </p:nvSpPr>
        <p:spPr>
          <a:xfrm>
            <a:off x="345507" y="773935"/>
            <a:ext cx="7772400" cy="3789355"/>
          </a:xfrm>
        </p:spPr>
        <p:txBody>
          <a:bodyPr>
            <a:normAutofit/>
          </a:bodyPr>
          <a:lstStyle>
            <a:lvl1pPr marL="230188" indent="-230188">
              <a:buSzPct val="90000"/>
              <a:buFont typeface="Wingdings" panose="05000000000000000000" pitchFamily="2" charset="2"/>
              <a:buChar char="§"/>
              <a:defRPr sz="2000">
                <a:solidFill>
                  <a:srgbClr val="4E4A49"/>
                </a:solidFill>
              </a:defRPr>
            </a:lvl1pPr>
            <a:lvl2pPr marL="684213" indent="-230188">
              <a:buSzPct val="90000"/>
              <a:buFont typeface="Wingdings" panose="05000000000000000000" pitchFamily="2" charset="2"/>
              <a:buChar char="ü"/>
              <a:defRPr sz="2000">
                <a:solidFill>
                  <a:srgbClr val="4E4A49"/>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345507" y="23617"/>
            <a:ext cx="7772400" cy="461665"/>
          </a:xfrm>
          <a:prstGeom prst="rect">
            <a:avLst/>
          </a:prstGeom>
        </p:spPr>
        <p:txBody>
          <a:bodyPr vert="horz" lIns="91440" tIns="45720" rIns="91440" bIns="45720" rtlCol="0" anchor="b" anchorCtr="0">
            <a:spAutoFit/>
          </a:bodyPr>
          <a:lstStyle>
            <a:lvl1pPr>
              <a:defRPr b="1">
                <a:solidFill>
                  <a:schemeClr val="tx2"/>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92196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Cover">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44D66C1-F736-4185-AD1A-349FFDE4B261}"/>
              </a:ext>
            </a:extLst>
          </p:cNvPr>
          <p:cNvSpPr/>
          <p:nvPr userDrawn="1"/>
        </p:nvSpPr>
        <p:spPr>
          <a:xfrm>
            <a:off x="0" y="-1"/>
            <a:ext cx="9144000" cy="518477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hasCustomPrompt="1"/>
          </p:nvPr>
        </p:nvSpPr>
        <p:spPr>
          <a:xfrm>
            <a:off x="1776219" y="1624747"/>
            <a:ext cx="5591561" cy="1077218"/>
          </a:xfrm>
          <a:prstGeom prst="rect">
            <a:avLst/>
          </a:prstGeom>
        </p:spPr>
        <p:txBody>
          <a:bodyPr vert="horz" wrap="square" lIns="91440" tIns="45720" rIns="91440" bIns="45720" rtlCol="0" anchor="b" anchorCtr="0">
            <a:spAutoFit/>
          </a:bodyPr>
          <a:lstStyle>
            <a:lvl1pPr algn="ctr">
              <a:defRPr sz="3200" b="0">
                <a:solidFill>
                  <a:schemeClr val="tx2"/>
                </a:solidFill>
              </a:defRPr>
            </a:lvl1pPr>
          </a:lstStyle>
          <a:p>
            <a:r>
              <a:rPr lang="en-US"/>
              <a:t>CLICK TO EDIT MASTER TITLE STYLE</a:t>
            </a:r>
          </a:p>
        </p:txBody>
      </p:sp>
      <p:grpSp>
        <p:nvGrpSpPr>
          <p:cNvPr id="6" name="Group 5">
            <a:extLst>
              <a:ext uri="{FF2B5EF4-FFF2-40B4-BE49-F238E27FC236}">
                <a16:creationId xmlns:a16="http://schemas.microsoft.com/office/drawing/2014/main" id="{D18E8ECA-F74C-43B2-5557-5EB539F8BE95}"/>
              </a:ext>
            </a:extLst>
          </p:cNvPr>
          <p:cNvGrpSpPr/>
          <p:nvPr userDrawn="1"/>
        </p:nvGrpSpPr>
        <p:grpSpPr>
          <a:xfrm>
            <a:off x="83820" y="48164"/>
            <a:ext cx="3935730" cy="1353369"/>
            <a:chOff x="83820" y="48164"/>
            <a:chExt cx="3935730" cy="1353369"/>
          </a:xfrm>
          <a:solidFill>
            <a:schemeClr val="accent3"/>
          </a:solidFill>
        </p:grpSpPr>
        <p:cxnSp>
          <p:nvCxnSpPr>
            <p:cNvPr id="7" name="Straight Connector 6">
              <a:extLst>
                <a:ext uri="{FF2B5EF4-FFF2-40B4-BE49-F238E27FC236}">
                  <a16:creationId xmlns:a16="http://schemas.microsoft.com/office/drawing/2014/main" id="{92C61230-82CB-11B2-5C75-9F36BC112BBF}"/>
                </a:ext>
              </a:extLst>
            </p:cNvPr>
            <p:cNvCxnSpPr/>
            <p:nvPr/>
          </p:nvCxnSpPr>
          <p:spPr>
            <a:xfrm>
              <a:off x="83820" y="361950"/>
              <a:ext cx="2057400" cy="0"/>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D41DC62-5986-7228-96CF-371D9446799A}"/>
                </a:ext>
              </a:extLst>
            </p:cNvPr>
            <p:cNvCxnSpPr>
              <a:cxnSpLocks/>
            </p:cNvCxnSpPr>
            <p:nvPr/>
          </p:nvCxnSpPr>
          <p:spPr>
            <a:xfrm>
              <a:off x="83820" y="895350"/>
              <a:ext cx="3935730" cy="0"/>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9E792155-DB76-B78F-0581-031FA37CB6EA}"/>
                </a:ext>
              </a:extLst>
            </p:cNvPr>
            <p:cNvSpPr/>
            <p:nvPr/>
          </p:nvSpPr>
          <p:spPr>
            <a:xfrm>
              <a:off x="3340419" y="716280"/>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B5A1BAA8-F076-7453-85EC-6B7EF2A6318B}"/>
                </a:ext>
              </a:extLst>
            </p:cNvPr>
            <p:cNvCxnSpPr>
              <a:cxnSpLocks/>
            </p:cNvCxnSpPr>
            <p:nvPr/>
          </p:nvCxnSpPr>
          <p:spPr>
            <a:xfrm>
              <a:off x="537210"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0412784-493A-7326-9C8A-82FBE6A3FB4D}"/>
                </a:ext>
              </a:extLst>
            </p:cNvPr>
            <p:cNvCxnSpPr>
              <a:cxnSpLocks/>
            </p:cNvCxnSpPr>
            <p:nvPr/>
          </p:nvCxnSpPr>
          <p:spPr>
            <a:xfrm>
              <a:off x="1025843"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ED67908-5771-6BC1-161C-D905BBC2CFC9}"/>
                </a:ext>
              </a:extLst>
            </p:cNvPr>
            <p:cNvCxnSpPr>
              <a:cxnSpLocks/>
            </p:cNvCxnSpPr>
            <p:nvPr/>
          </p:nvCxnSpPr>
          <p:spPr>
            <a:xfrm>
              <a:off x="1527810" y="48164"/>
              <a:ext cx="0" cy="1266286"/>
            </a:xfrm>
            <a:prstGeom prst="line">
              <a:avLst/>
            </a:prstGeom>
            <a:grpFill/>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3AEB99E8-ECD0-A69D-D1C2-5DBD0D53D598}"/>
                </a:ext>
              </a:extLst>
            </p:cNvPr>
            <p:cNvSpPr/>
            <p:nvPr/>
          </p:nvSpPr>
          <p:spPr>
            <a:xfrm>
              <a:off x="1379697" y="1100545"/>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30F68259-0486-35B2-7415-3C8B0AEA47EC}"/>
                </a:ext>
              </a:extLst>
            </p:cNvPr>
            <p:cNvSpPr/>
            <p:nvPr/>
          </p:nvSpPr>
          <p:spPr>
            <a:xfrm>
              <a:off x="875349" y="180979"/>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Oval 14">
              <a:extLst>
                <a:ext uri="{FF2B5EF4-FFF2-40B4-BE49-F238E27FC236}">
                  <a16:creationId xmlns:a16="http://schemas.microsoft.com/office/drawing/2014/main" id="{4E23B833-4439-3980-C346-9851D3AE257E}"/>
                </a:ext>
              </a:extLst>
            </p:cNvPr>
            <p:cNvSpPr/>
            <p:nvPr/>
          </p:nvSpPr>
          <p:spPr>
            <a:xfrm>
              <a:off x="1379697" y="476255"/>
              <a:ext cx="300988" cy="300988"/>
            </a:xfrm>
            <a:prstGeom prst="ellipse">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custDataLst>
      <p:tags r:id="rId1"/>
    </p:custDataLst>
    <p:extLst>
      <p:ext uri="{BB962C8B-B14F-4D97-AF65-F5344CB8AC3E}">
        <p14:creationId xmlns:p14="http://schemas.microsoft.com/office/powerpoint/2010/main" val="3374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Divider or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C7BCDE-EC8B-4901-A225-ECEE924B4489}"/>
              </a:ext>
            </a:extLst>
          </p:cNvPr>
          <p:cNvSpPr/>
          <p:nvPr userDrawn="1"/>
        </p:nvSpPr>
        <p:spPr>
          <a:xfrm>
            <a:off x="0" y="1"/>
            <a:ext cx="9263449" cy="51847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 name="Slide Number Placeholder 2">
            <a:extLst>
              <a:ext uri="{FF2B5EF4-FFF2-40B4-BE49-F238E27FC236}">
                <a16:creationId xmlns:a16="http://schemas.microsoft.com/office/drawing/2014/main" id="{1B1C748D-26B4-425D-BC3E-DEBD8DC5C7C8}"/>
              </a:ext>
            </a:extLst>
          </p:cNvPr>
          <p:cNvSpPr>
            <a:spLocks noGrp="1"/>
          </p:cNvSpPr>
          <p:nvPr>
            <p:ph type="sldNum" sz="quarter" idx="10"/>
          </p:nvPr>
        </p:nvSpPr>
        <p:spPr/>
        <p:txBody>
          <a:bodyPr/>
          <a:lstStyle>
            <a:lvl1pPr>
              <a:defRPr>
                <a:solidFill>
                  <a:schemeClr val="bg1"/>
                </a:solidFill>
              </a:defRPr>
            </a:lvl1pPr>
          </a:lstStyle>
          <a:p>
            <a:fld id="{42782948-4DBE-204D-AB9E-B65E067054AE}" type="slidenum">
              <a:rPr lang="en-US" smtClean="0"/>
              <a:pPr/>
              <a:t>‹#›</a:t>
            </a:fld>
            <a:endParaRPr lang="en-US"/>
          </a:p>
        </p:txBody>
      </p:sp>
      <p:sp>
        <p:nvSpPr>
          <p:cNvPr id="2" name="Title 1">
            <a:extLst>
              <a:ext uri="{FF2B5EF4-FFF2-40B4-BE49-F238E27FC236}">
                <a16:creationId xmlns:a16="http://schemas.microsoft.com/office/drawing/2014/main" id="{E90A131D-DBF0-4EE8-8ABE-3B17A094C45D}"/>
              </a:ext>
            </a:extLst>
          </p:cNvPr>
          <p:cNvSpPr>
            <a:spLocks noGrp="1"/>
          </p:cNvSpPr>
          <p:nvPr>
            <p:ph type="title" hasCustomPrompt="1"/>
          </p:nvPr>
        </p:nvSpPr>
        <p:spPr>
          <a:xfrm>
            <a:off x="745524" y="2095876"/>
            <a:ext cx="7772400" cy="646331"/>
          </a:xfrm>
        </p:spPr>
        <p:txBody>
          <a:bodyPr/>
          <a:lstStyle>
            <a:lvl1pPr algn="ctr">
              <a:defRPr sz="3600" b="1">
                <a:solidFill>
                  <a:schemeClr val="bg1"/>
                </a:solidFill>
              </a:defRPr>
            </a:lvl1pPr>
          </a:lstStyle>
          <a:p>
            <a:r>
              <a:rPr lang="en-US"/>
              <a:t>Section Divider</a:t>
            </a:r>
          </a:p>
        </p:txBody>
      </p:sp>
      <p:pic>
        <p:nvPicPr>
          <p:cNvPr id="6" name="Picture 5" descr="Chart&#10;&#10;Description automatically generated with low confidence">
            <a:extLst>
              <a:ext uri="{FF2B5EF4-FFF2-40B4-BE49-F238E27FC236}">
                <a16:creationId xmlns:a16="http://schemas.microsoft.com/office/drawing/2014/main" id="{D6833F3C-21CE-119C-EC2E-6AEED5A7818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605" y="48164"/>
            <a:ext cx="4194730" cy="1437640"/>
          </a:xfrm>
          <a:prstGeom prst="rect">
            <a:avLst/>
          </a:prstGeom>
        </p:spPr>
      </p:pic>
    </p:spTree>
    <p:custDataLst>
      <p:tags r:id="rId1"/>
    </p:custDataLst>
    <p:extLst>
      <p:ext uri="{BB962C8B-B14F-4D97-AF65-F5344CB8AC3E}">
        <p14:creationId xmlns:p14="http://schemas.microsoft.com/office/powerpoint/2010/main" val="215785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BG">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Tree>
    <p:custDataLst>
      <p:tags r:id="rId1"/>
    </p:custDataLst>
    <p:extLst>
      <p:ext uri="{BB962C8B-B14F-4D97-AF65-F5344CB8AC3E}">
        <p14:creationId xmlns:p14="http://schemas.microsoft.com/office/powerpoint/2010/main" val="111609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hite BG">
    <p:bg>
      <p:bgPr>
        <a:solidFill>
          <a:schemeClr val="bg1"/>
        </a:solid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A52E896E-6AF7-4536-9321-E6DB1ADF38F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 name="Rectangle 1">
            <a:extLst>
              <a:ext uri="{FF2B5EF4-FFF2-40B4-BE49-F238E27FC236}">
                <a16:creationId xmlns:a16="http://schemas.microsoft.com/office/drawing/2014/main" id="{B45445E6-EC22-DDEC-5730-2D3B5ED2098C}"/>
              </a:ext>
            </a:extLst>
          </p:cNvPr>
          <p:cNvSpPr/>
          <p:nvPr userDrawn="1"/>
        </p:nvSpPr>
        <p:spPr>
          <a:xfrm>
            <a:off x="0" y="4869180"/>
            <a:ext cx="9144000" cy="3155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4932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BDIAH.ORG showcas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792A5-E7D4-46DE-B7F5-3F268A8E2EDE}"/>
              </a:ext>
            </a:extLst>
          </p:cNvPr>
          <p:cNvSpPr/>
          <p:nvPr userDrawn="1"/>
        </p:nvSpPr>
        <p:spPr>
          <a:xfrm>
            <a:off x="0" y="-17855"/>
            <a:ext cx="4572000" cy="52026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0" y="4332243"/>
            <a:ext cx="3487509" cy="461665"/>
          </a:xfrm>
          <a:prstGeom prst="rect">
            <a:avLst/>
          </a:prstGeom>
        </p:spPr>
        <p:txBody>
          <a:bodyPr vert="horz" wrap="square" lIns="91440" tIns="45720" rIns="91440" bIns="45720" rtlCol="0" anchor="ctr" anchorCtr="0">
            <a:spAutoFit/>
          </a:bodyPr>
          <a:lstStyle>
            <a:lvl1pPr algn="ctr">
              <a:defRPr b="1">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4160624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BDIAH.ORG showcas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792A5-E7D4-46DE-B7F5-3F268A8E2EDE}"/>
              </a:ext>
            </a:extLst>
          </p:cNvPr>
          <p:cNvSpPr/>
          <p:nvPr userDrawn="1"/>
        </p:nvSpPr>
        <p:spPr>
          <a:xfrm>
            <a:off x="0" y="-17855"/>
            <a:ext cx="4572000" cy="520263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88625DB6-7E86-462C-949E-52F75E3CDF86}"/>
              </a:ext>
            </a:extLst>
          </p:cNvPr>
          <p:cNvSpPr>
            <a:spLocks noGrp="1"/>
          </p:cNvSpPr>
          <p:nvPr>
            <p:ph type="sldNum" sz="quarter" idx="4"/>
          </p:nvPr>
        </p:nvSpPr>
        <p:spPr>
          <a:xfrm>
            <a:off x="8353696" y="4947677"/>
            <a:ext cx="637903" cy="186148"/>
          </a:xfrm>
          <a:prstGeom prst="rect">
            <a:avLst/>
          </a:prstGeom>
        </p:spPr>
        <p:txBody>
          <a:bodyPr vert="horz" wrap="square"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22" name="Title Placeholder 1">
            <a:extLst>
              <a:ext uri="{FF2B5EF4-FFF2-40B4-BE49-F238E27FC236}">
                <a16:creationId xmlns:a16="http://schemas.microsoft.com/office/drawing/2014/main" id="{9C37F44E-8354-4F18-BAC0-C4ABB9774C71}"/>
              </a:ext>
            </a:extLst>
          </p:cNvPr>
          <p:cNvSpPr>
            <a:spLocks noGrp="1"/>
          </p:cNvSpPr>
          <p:nvPr>
            <p:ph type="title"/>
          </p:nvPr>
        </p:nvSpPr>
        <p:spPr>
          <a:xfrm>
            <a:off x="0" y="4332243"/>
            <a:ext cx="3487509" cy="461665"/>
          </a:xfrm>
          <a:prstGeom prst="rect">
            <a:avLst/>
          </a:prstGeom>
        </p:spPr>
        <p:txBody>
          <a:bodyPr vert="horz" wrap="square" lIns="91440" tIns="45720" rIns="91440" bIns="45720" rtlCol="0" anchor="ctr" anchorCtr="0">
            <a:spAutoFit/>
          </a:bodyPr>
          <a:lstStyle>
            <a:lvl1pPr algn="ctr">
              <a:defRPr b="1">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99926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3F0412-DD9E-4CCC-B6E9-C0D0E7EAE8EA}"/>
              </a:ext>
            </a:extLst>
          </p:cNvPr>
          <p:cNvSpPr/>
          <p:nvPr userDrawn="1"/>
        </p:nvSpPr>
        <p:spPr>
          <a:xfrm>
            <a:off x="0" y="4920616"/>
            <a:ext cx="9144000" cy="26639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45507" y="708008"/>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6858000" y="4933030"/>
            <a:ext cx="2133600" cy="215444"/>
          </a:xfrm>
          <a:prstGeom prst="rect">
            <a:avLst/>
          </a:prstGeom>
        </p:spPr>
        <p:txBody>
          <a:bodyPr vert="horz" lIns="91440" tIns="45720" rIns="91440" bIns="45720" rtlCol="0" anchor="ctr">
            <a:spAutoFit/>
          </a:bodyPr>
          <a:lstStyle>
            <a:lvl1pPr algn="r">
              <a:defRPr sz="8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5" name="Title Placeholder 1">
            <a:extLst>
              <a:ext uri="{FF2B5EF4-FFF2-40B4-BE49-F238E27FC236}">
                <a16:creationId xmlns:a16="http://schemas.microsoft.com/office/drawing/2014/main" id="{416F3400-DD22-4B3C-85B3-BD1E581EE38A}"/>
              </a:ext>
            </a:extLst>
          </p:cNvPr>
          <p:cNvSpPr>
            <a:spLocks noGrp="1"/>
          </p:cNvSpPr>
          <p:nvPr>
            <p:ph type="title"/>
          </p:nvPr>
        </p:nvSpPr>
        <p:spPr>
          <a:xfrm>
            <a:off x="345507" y="31535"/>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13" name="TextBox 12">
            <a:extLst>
              <a:ext uri="{FF2B5EF4-FFF2-40B4-BE49-F238E27FC236}">
                <a16:creationId xmlns:a16="http://schemas.microsoft.com/office/drawing/2014/main" id="{6B8991B9-1B37-4685-B908-0126819A7AF4}"/>
              </a:ext>
            </a:extLst>
          </p:cNvPr>
          <p:cNvSpPr txBox="1"/>
          <p:nvPr userDrawn="1"/>
        </p:nvSpPr>
        <p:spPr>
          <a:xfrm>
            <a:off x="583714" y="4952672"/>
            <a:ext cx="4572000" cy="215444"/>
          </a:xfrm>
          <a:prstGeom prst="rect">
            <a:avLst/>
          </a:prstGeom>
          <a:noFill/>
        </p:spPr>
        <p:txBody>
          <a:bodyPr wrap="square">
            <a:spAutoFit/>
          </a:bodyPr>
          <a:lstStyle/>
          <a:p>
            <a:r>
              <a:rPr lang="en-US" sz="800">
                <a:solidFill>
                  <a:schemeClr val="accent3"/>
                </a:solidFill>
              </a:rPr>
              <a:t>Tuberculosis Data, Impact Assessment and Communications Hub (TB DIAH)</a:t>
            </a:r>
          </a:p>
        </p:txBody>
      </p:sp>
      <p:pic>
        <p:nvPicPr>
          <p:cNvPr id="14" name="Picture 13" descr="A picture containing diagram&#10;&#10;Description automatically generated">
            <a:extLst>
              <a:ext uri="{FF2B5EF4-FFF2-40B4-BE49-F238E27FC236}">
                <a16:creationId xmlns:a16="http://schemas.microsoft.com/office/drawing/2014/main" id="{16215E6F-BDBF-417F-AB65-8E5C4FD72582}"/>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92813" y="4999164"/>
            <a:ext cx="176656" cy="147401"/>
          </a:xfrm>
          <a:prstGeom prst="rect">
            <a:avLst/>
          </a:prstGeom>
        </p:spPr>
      </p:pic>
      <p:pic>
        <p:nvPicPr>
          <p:cNvPr id="4" name="Picture 3" descr="Logo&#10;&#10;Description automatically generated">
            <a:extLst>
              <a:ext uri="{FF2B5EF4-FFF2-40B4-BE49-F238E27FC236}">
                <a16:creationId xmlns:a16="http://schemas.microsoft.com/office/drawing/2014/main" id="{F1F1A863-7D47-A335-8D08-DA2EBB14B926}"/>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8459" y="4909132"/>
            <a:ext cx="330028" cy="282174"/>
          </a:xfrm>
          <a:prstGeom prst="rect">
            <a:avLst/>
          </a:prstGeom>
        </p:spPr>
      </p:pic>
    </p:spTree>
    <p:custDataLst>
      <p:tags r:id="rId14"/>
    </p:custDataLst>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778" r:id="rId2"/>
    <p:sldLayoutId id="2147483769" r:id="rId3"/>
    <p:sldLayoutId id="2147483779" r:id="rId4"/>
    <p:sldLayoutId id="2147483755" r:id="rId5"/>
    <p:sldLayoutId id="2147483708" r:id="rId6"/>
    <p:sldLayoutId id="2147483783" r:id="rId7"/>
    <p:sldLayoutId id="2147483781" r:id="rId8"/>
    <p:sldLayoutId id="2147483754" r:id="rId9"/>
    <p:sldLayoutId id="2147483753" r:id="rId10"/>
    <p:sldLayoutId id="2147483784" r:id="rId11"/>
    <p:sldLayoutId id="2147483785" r:id="rId12"/>
  </p:sldLayoutIdLst>
  <p:hf hdr="0"/>
  <p:txStyles>
    <p:title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p:titleStyle>
    <p:body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2000" b="0" i="0" kern="1200">
          <a:solidFill>
            <a:srgbClr val="4E4A49"/>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Font typeface="Wingdings" panose="05000000000000000000" pitchFamily="2" charset="2"/>
        <a:buChar char="ü"/>
        <a:defRPr sz="2000" b="0" i="0" kern="1200">
          <a:solidFill>
            <a:srgbClr val="4E4A49"/>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hyperlink" Target="https://www.tbdiah.org/" TargetMode="External"/><Relationship Id="rId5" Type="http://schemas.openxmlformats.org/officeDocument/2006/relationships/image" Target="../media/image15.png"/><Relationship Id="rId4" Type="http://schemas.openxmlformats.org/officeDocument/2006/relationships/hyperlink" Target="https://www.tbdiah.org/resource-library/"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hyperlink" Target="https://hub.tbdiah.org/"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15.png"/><Relationship Id="rId5" Type="http://schemas.openxmlformats.org/officeDocument/2006/relationships/hyperlink" Target="https://training.tbdiah.org/" TargetMode="External"/><Relationship Id="rId4" Type="http://schemas.openxmlformats.org/officeDocument/2006/relationships/hyperlink" Target="https://hub.tbdiah.org/"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tbdiah.github.io/learning/TBCI-Facilitator-Guide.pdf" TargetMode="External"/><Relationship Id="rId2" Type="http://schemas.openxmlformats.org/officeDocument/2006/relationships/slideLayout" Target="../slideLayouts/slideLayout8.xml"/><Relationship Id="rId1" Type="http://schemas.openxmlformats.org/officeDocument/2006/relationships/tags" Target="../tags/tag31.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4.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47.jpeg"/><Relationship Id="rId5" Type="http://schemas.openxmlformats.org/officeDocument/2006/relationships/hyperlink" Target="https://www.tbdiah.org/assessments/d2ac" TargetMode="Externa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48.png"/><Relationship Id="rId4" Type="http://schemas.openxmlformats.org/officeDocument/2006/relationships/hyperlink" Target="https://www.tbdiah.org/assessments/quality-of-tuberculosis-services-assessment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oe.tbdiah.org/"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melvintb.ai/"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8" Type="http://schemas.openxmlformats.org/officeDocument/2006/relationships/hyperlink" Target="https://training.tbdiah.org/" TargetMode="External"/><Relationship Id="rId3" Type="http://schemas.openxmlformats.org/officeDocument/2006/relationships/hyperlink" Target="http://www.tbdiah.org/" TargetMode="External"/><Relationship Id="rId7" Type="http://schemas.openxmlformats.org/officeDocument/2006/relationships/image" Target="../media/image58.svg"/><Relationship Id="rId12"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hyperlink" Target="http://hub.tbdiah.org/" TargetMode="External"/><Relationship Id="rId10" Type="http://schemas.openxmlformats.org/officeDocument/2006/relationships/image" Target="../media/image60.png"/><Relationship Id="rId4" Type="http://schemas.openxmlformats.org/officeDocument/2006/relationships/hyperlink" Target="https://www.tbdiah.org/resources/publications/navigating-tuberculosis-indicators-a-guide-for-tb-programs/" TargetMode="External"/><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hyperlink" Target="mailto:sahmedov@usaid.gov" TargetMode="External"/><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4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20.xml"/><Relationship Id="rId4" Type="http://schemas.openxmlformats.org/officeDocument/2006/relationships/hyperlink" Target="https://www.tbdiah.org/resource-library/pbme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3B80444-4FF1-FAA0-237F-7C91D0F4123B}"/>
              </a:ext>
            </a:extLst>
          </p:cNvPr>
          <p:cNvSpPr>
            <a:spLocks noGrp="1"/>
          </p:cNvSpPr>
          <p:nvPr>
            <p:ph type="title" idx="4294967295"/>
          </p:nvPr>
        </p:nvSpPr>
        <p:spPr>
          <a:xfrm>
            <a:off x="685800" y="3127375"/>
            <a:ext cx="7700963" cy="12017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457200" rtl="0" eaLnBrk="1" fontAlgn="auto" latinLnBrk="0" hangingPunct="1">
              <a:lnSpc>
                <a:spcPct val="100000"/>
              </a:lnSpc>
              <a:spcBef>
                <a:spcPts val="0"/>
              </a:spcBef>
              <a:spcAft>
                <a:spcPts val="0"/>
              </a:spcAft>
              <a:buClr>
                <a:schemeClr val="tx2"/>
              </a:buClr>
              <a:buSzPct val="90000"/>
              <a:buFont typeface="Wingdings" panose="05000000000000000000" pitchFamily="2" charset="2"/>
              <a:buNone/>
              <a:tabLst/>
              <a:defRPr/>
            </a:pPr>
            <a:r>
              <a:rPr kumimoji="0" lang="en-US" sz="1800" b="0" i="0" u="none" strike="noStrike" kern="1200" cap="none" spc="0" normalizeH="0" baseline="0" noProof="0" dirty="0">
                <a:ln>
                  <a:noFill/>
                </a:ln>
                <a:solidFill>
                  <a:schemeClr val="tx2"/>
                </a:solidFill>
                <a:effectLst/>
                <a:uLnTx/>
                <a:uFillTx/>
                <a:latin typeface="+mn-lt"/>
                <a:ea typeface="+mn-ea"/>
                <a:cs typeface="Gill Sans MT"/>
              </a:rPr>
              <a:t>Africa Regional Workshop on Strengthening TB Monitoring and Evaluation Systems</a:t>
            </a:r>
          </a:p>
          <a:p>
            <a:pPr marL="0" marR="0" lvl="0" indent="0" algn="l" defTabSz="457200" rtl="0" eaLnBrk="1" fontAlgn="auto" latinLnBrk="0" hangingPunct="1">
              <a:lnSpc>
                <a:spcPct val="100000"/>
              </a:lnSpc>
              <a:spcBef>
                <a:spcPts val="0"/>
              </a:spcBef>
              <a:spcAft>
                <a:spcPts val="0"/>
              </a:spcAft>
              <a:buClr>
                <a:schemeClr val="tx2"/>
              </a:buClr>
              <a:buSzPct val="90000"/>
              <a:buFont typeface="Wingdings" panose="05000000000000000000" pitchFamily="2" charset="2"/>
              <a:buNone/>
              <a:tabLst/>
              <a:defRPr/>
            </a:pPr>
            <a:endParaRPr kumimoji="0" lang="en-US" sz="900" b="0" i="0" u="none" strike="noStrike" kern="1200" cap="none" spc="0" normalizeH="0" baseline="0" noProof="0" dirty="0">
              <a:ln>
                <a:noFill/>
              </a:ln>
              <a:solidFill>
                <a:schemeClr val="tx2"/>
              </a:solidFill>
              <a:effectLst/>
              <a:uLnTx/>
              <a:uFillTx/>
              <a:latin typeface="+mn-lt"/>
              <a:ea typeface="+mn-ea"/>
              <a:cs typeface="Gill Sans MT"/>
            </a:endParaRPr>
          </a:p>
          <a:p>
            <a:pPr marL="0" marR="0" lvl="0" indent="0" algn="l" defTabSz="457200" rtl="0" eaLnBrk="1" fontAlgn="auto" latinLnBrk="0" hangingPunct="1">
              <a:lnSpc>
                <a:spcPct val="100000"/>
              </a:lnSpc>
              <a:spcBef>
                <a:spcPts val="0"/>
              </a:spcBef>
              <a:spcAft>
                <a:spcPts val="800"/>
              </a:spcAft>
              <a:buClr>
                <a:schemeClr val="tx2"/>
              </a:buClr>
              <a:buSzPct val="90000"/>
              <a:buFont typeface="Wingdings" panose="05000000000000000000" pitchFamily="2" charset="2"/>
              <a:buNone/>
              <a:tabLst/>
              <a:defRPr/>
            </a:pPr>
            <a:r>
              <a:rPr kumimoji="0" lang="en-US" sz="1700" b="1" i="0" u="none" strike="noStrike" kern="1200" cap="none" spc="0" normalizeH="0" baseline="0" noProof="0" dirty="0">
                <a:ln>
                  <a:noFill/>
                </a:ln>
                <a:solidFill>
                  <a:schemeClr val="tx2"/>
                </a:solidFill>
                <a:effectLst/>
                <a:uLnTx/>
                <a:uFillTx/>
                <a:latin typeface="+mn-lt"/>
                <a:ea typeface="+mn-ea"/>
                <a:cs typeface="Gill Sans MT"/>
              </a:rPr>
              <a:t>Overview of the TB DIAH Project</a:t>
            </a:r>
          </a:p>
          <a:p>
            <a:pPr marL="0" marR="0" lvl="0" indent="0" algn="l" defTabSz="457200" rtl="0" eaLnBrk="1" fontAlgn="auto" latinLnBrk="0" hangingPunct="1">
              <a:lnSpc>
                <a:spcPct val="100000"/>
              </a:lnSpc>
              <a:spcBef>
                <a:spcPts val="0"/>
              </a:spcBef>
              <a:spcAft>
                <a:spcPts val="800"/>
              </a:spcAft>
              <a:buClr>
                <a:schemeClr val="tx2"/>
              </a:buClr>
              <a:buSzPct val="90000"/>
              <a:buFont typeface="Wingdings" panose="05000000000000000000" pitchFamily="2" charset="2"/>
              <a:buNone/>
              <a:tabLst/>
              <a:defRPr/>
            </a:pPr>
            <a:r>
              <a:rPr kumimoji="0" lang="en-US" sz="1700" b="0" i="0" u="none" strike="noStrike" kern="1200" cap="none" spc="0" normalizeH="0" baseline="0" noProof="0" dirty="0">
                <a:ln>
                  <a:noFill/>
                </a:ln>
                <a:solidFill>
                  <a:schemeClr val="tx2"/>
                </a:solidFill>
                <a:effectLst/>
                <a:uLnTx/>
                <a:uFillTx/>
                <a:latin typeface="+mn-lt"/>
                <a:ea typeface="+mn-ea"/>
                <a:cs typeface="Gill Sans MT"/>
              </a:rPr>
              <a:t>April 16, 2024</a:t>
            </a:r>
          </a:p>
        </p:txBody>
      </p:sp>
      <p:pic>
        <p:nvPicPr>
          <p:cNvPr id="8" name="Picture 7">
            <a:extLst>
              <a:ext uri="{FF2B5EF4-FFF2-40B4-BE49-F238E27FC236}">
                <a16:creationId xmlns:a16="http://schemas.microsoft.com/office/drawing/2014/main" id="{544A2434-C325-6D23-5836-723EF74B1B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7941" y="839788"/>
            <a:ext cx="4929399" cy="1893412"/>
          </a:xfrm>
          <a:prstGeom prst="rect">
            <a:avLst/>
          </a:prstGeom>
        </p:spPr>
      </p:pic>
    </p:spTree>
    <p:custDataLst>
      <p:tags r:id="rId1"/>
    </p:custDataLst>
    <p:extLst>
      <p:ext uri="{BB962C8B-B14F-4D97-AF65-F5344CB8AC3E}">
        <p14:creationId xmlns:p14="http://schemas.microsoft.com/office/powerpoint/2010/main" val="802076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55"/>
          <p:cNvSpPr txBox="1">
            <a:spLocks noGrp="1"/>
          </p:cNvSpPr>
          <p:nvPr>
            <p:ph type="sldNum" sz="quarter" idx="4"/>
          </p:nvPr>
        </p:nvSpPr>
        <p:spPr>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10</a:t>
            </a:fld>
            <a:endParaRPr/>
          </a:p>
        </p:txBody>
      </p:sp>
      <p:sp>
        <p:nvSpPr>
          <p:cNvPr id="825" name="Google Shape;825;p55"/>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lt1"/>
              </a:buClr>
              <a:buSzPts val="2400"/>
              <a:buFont typeface="Gill Sans"/>
              <a:buNone/>
            </a:pPr>
            <a:r>
              <a:rPr lang="en-US"/>
              <a:t>TBDIAH.ORG</a:t>
            </a:r>
            <a:endParaRPr/>
          </a:p>
        </p:txBody>
      </p:sp>
      <p:grpSp>
        <p:nvGrpSpPr>
          <p:cNvPr id="826" name="Google Shape;826;p55" descr="Learning Hub + Data Hub = TBDIAH.ORG"/>
          <p:cNvGrpSpPr/>
          <p:nvPr/>
        </p:nvGrpSpPr>
        <p:grpSpPr>
          <a:xfrm>
            <a:off x="745835" y="1325241"/>
            <a:ext cx="7652330" cy="1717851"/>
            <a:chOff x="1458" y="1499450"/>
            <a:chExt cx="8672641" cy="1946898"/>
          </a:xfrm>
        </p:grpSpPr>
        <p:sp>
          <p:nvSpPr>
            <p:cNvPr id="827" name="Google Shape;827;p55"/>
            <p:cNvSpPr/>
            <p:nvPr/>
          </p:nvSpPr>
          <p:spPr>
            <a:xfrm>
              <a:off x="1458" y="1499450"/>
              <a:ext cx="1933460" cy="1933460"/>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80650" tIns="80650" rIns="80650" bIns="80650" anchor="ctr" anchorCtr="0">
              <a:noAutofit/>
            </a:bodyPr>
            <a:lstStyle/>
            <a:p>
              <a:pPr marL="0" marR="0" lvl="0" indent="0" algn="l" rtl="0">
                <a:lnSpc>
                  <a:spcPct val="100000"/>
                </a:lnSpc>
                <a:spcBef>
                  <a:spcPts val="0"/>
                </a:spcBef>
                <a:spcAft>
                  <a:spcPts val="0"/>
                </a:spcAft>
                <a:buClr>
                  <a:srgbClr val="000000"/>
                </a:buClr>
                <a:buSzPts val="1588"/>
                <a:buFont typeface="Arial"/>
                <a:buNone/>
              </a:pPr>
              <a:endParaRPr sz="1588" b="0" i="0" u="none" strike="noStrike" cap="none">
                <a:solidFill>
                  <a:schemeClr val="dk1"/>
                </a:solidFill>
                <a:latin typeface="Gill Sans"/>
                <a:ea typeface="Gill Sans"/>
                <a:cs typeface="Gill Sans"/>
                <a:sym typeface="Gill Sans"/>
              </a:endParaRPr>
            </a:p>
          </p:txBody>
        </p:sp>
        <p:sp>
          <p:nvSpPr>
            <p:cNvPr id="828" name="Google Shape;828;p55"/>
            <p:cNvSpPr txBox="1"/>
            <p:nvPr/>
          </p:nvSpPr>
          <p:spPr>
            <a:xfrm>
              <a:off x="284607" y="1782599"/>
              <a:ext cx="1367162" cy="1367162"/>
            </a:xfrm>
            <a:prstGeom prst="rect">
              <a:avLst/>
            </a:prstGeom>
            <a:noFill/>
            <a:ln>
              <a:noFill/>
            </a:ln>
          </p:spPr>
          <p:txBody>
            <a:bodyPr spcFirstLastPara="1" wrap="square" lIns="22400" tIns="22400" rIns="22400" bIns="224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dirty="0">
                  <a:solidFill>
                    <a:schemeClr val="lt1"/>
                  </a:solidFill>
                  <a:ea typeface="Gill Sans"/>
                  <a:cs typeface="Gill Sans"/>
                  <a:sym typeface="Gill Sans"/>
                </a:rPr>
                <a:t>Knowledge Hub</a:t>
              </a:r>
              <a:endParaRPr sz="1400" b="0" i="0" u="none" strike="noStrike" cap="none" dirty="0">
                <a:solidFill>
                  <a:schemeClr val="dk1"/>
                </a:solidFill>
                <a:ea typeface="Gill Sans"/>
                <a:cs typeface="Gill Sans"/>
                <a:sym typeface="Gill Sans"/>
              </a:endParaRPr>
            </a:p>
          </p:txBody>
        </p:sp>
        <p:sp>
          <p:nvSpPr>
            <p:cNvPr id="829" name="Google Shape;829;p55"/>
            <p:cNvSpPr/>
            <p:nvPr/>
          </p:nvSpPr>
          <p:spPr>
            <a:xfrm>
              <a:off x="2091915" y="1905477"/>
              <a:ext cx="1121406" cy="1121406"/>
            </a:xfrm>
            <a:prstGeom prst="mathPlus">
              <a:avLst>
                <a:gd name="adj1" fmla="val 23520"/>
              </a:avLst>
            </a:prstGeom>
            <a:solidFill>
              <a:srgbClr val="BFBFBF"/>
            </a:solidFill>
            <a:ln>
              <a:noFill/>
            </a:ln>
          </p:spPr>
          <p:txBody>
            <a:bodyPr spcFirstLastPara="1" wrap="square" lIns="80650" tIns="80650" rIns="80650" bIns="80650" anchor="ctr" anchorCtr="0">
              <a:noAutofit/>
            </a:bodyPr>
            <a:lstStyle/>
            <a:p>
              <a:pPr marL="0" marR="0" lvl="0" indent="0" algn="l" rtl="0">
                <a:lnSpc>
                  <a:spcPct val="100000"/>
                </a:lnSpc>
                <a:spcBef>
                  <a:spcPts val="0"/>
                </a:spcBef>
                <a:spcAft>
                  <a:spcPts val="0"/>
                </a:spcAft>
                <a:buClr>
                  <a:srgbClr val="000000"/>
                </a:buClr>
                <a:buSzPts val="1588"/>
                <a:buFont typeface="Arial"/>
                <a:buNone/>
              </a:pPr>
              <a:endParaRPr sz="1588" b="0" i="0" u="none" strike="noStrike" cap="none">
                <a:solidFill>
                  <a:schemeClr val="dk1"/>
                </a:solidFill>
                <a:latin typeface="Gill Sans"/>
                <a:ea typeface="Gill Sans"/>
                <a:cs typeface="Gill Sans"/>
                <a:sym typeface="Gill Sans"/>
              </a:endParaRPr>
            </a:p>
          </p:txBody>
        </p:sp>
        <p:sp>
          <p:nvSpPr>
            <p:cNvPr id="830" name="Google Shape;830;p55"/>
            <p:cNvSpPr txBox="1"/>
            <p:nvPr/>
          </p:nvSpPr>
          <p:spPr>
            <a:xfrm>
              <a:off x="2240557" y="2334303"/>
              <a:ext cx="824122" cy="26375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12"/>
                <a:buFont typeface="Arial"/>
                <a:buNone/>
              </a:pPr>
              <a:endParaRPr sz="1412" b="0" i="0" u="none" strike="noStrike" cap="none">
                <a:solidFill>
                  <a:schemeClr val="lt1"/>
                </a:solidFill>
                <a:latin typeface="Calibri"/>
                <a:ea typeface="Calibri"/>
                <a:cs typeface="Calibri"/>
                <a:sym typeface="Calibri"/>
              </a:endParaRPr>
            </a:p>
          </p:txBody>
        </p:sp>
        <p:sp>
          <p:nvSpPr>
            <p:cNvPr id="831" name="Google Shape;831;p55"/>
            <p:cNvSpPr/>
            <p:nvPr/>
          </p:nvSpPr>
          <p:spPr>
            <a:xfrm>
              <a:off x="3370319" y="1499450"/>
              <a:ext cx="1933460" cy="1933460"/>
            </a:xfrm>
            <a:prstGeom prst="ellipse">
              <a:avLst/>
            </a:prstGeom>
            <a:solidFill>
              <a:schemeClr val="tx2"/>
            </a:solidFill>
            <a:ln w="12700" cap="flat" cmpd="sng">
              <a:solidFill>
                <a:schemeClr val="lt1"/>
              </a:solidFill>
              <a:prstDash val="solid"/>
              <a:miter lim="800000"/>
              <a:headEnd type="none" w="sm" len="sm"/>
              <a:tailEnd type="none" w="sm" len="sm"/>
            </a:ln>
          </p:spPr>
          <p:txBody>
            <a:bodyPr spcFirstLastPara="1" wrap="square" lIns="80650" tIns="80650" rIns="80650" bIns="80650" anchor="ctr" anchorCtr="0">
              <a:noAutofit/>
            </a:bodyPr>
            <a:lstStyle/>
            <a:p>
              <a:pPr marL="0" marR="0" lvl="0" indent="0" algn="l" rtl="0">
                <a:lnSpc>
                  <a:spcPct val="100000"/>
                </a:lnSpc>
                <a:spcBef>
                  <a:spcPts val="0"/>
                </a:spcBef>
                <a:spcAft>
                  <a:spcPts val="0"/>
                </a:spcAft>
                <a:buClr>
                  <a:srgbClr val="000000"/>
                </a:buClr>
                <a:buSzPts val="1588"/>
                <a:buFont typeface="Arial"/>
                <a:buNone/>
              </a:pPr>
              <a:endParaRPr sz="1588" b="0" i="0" u="none" strike="noStrike" cap="none">
                <a:solidFill>
                  <a:schemeClr val="dk1"/>
                </a:solidFill>
                <a:latin typeface="Gill Sans"/>
                <a:ea typeface="Gill Sans"/>
                <a:cs typeface="Gill Sans"/>
                <a:sym typeface="Gill Sans"/>
              </a:endParaRPr>
            </a:p>
          </p:txBody>
        </p:sp>
        <p:sp>
          <p:nvSpPr>
            <p:cNvPr id="832" name="Google Shape;832;p55"/>
            <p:cNvSpPr txBox="1"/>
            <p:nvPr/>
          </p:nvSpPr>
          <p:spPr>
            <a:xfrm>
              <a:off x="3653468" y="1782599"/>
              <a:ext cx="1367162" cy="1367162"/>
            </a:xfrm>
            <a:prstGeom prst="rect">
              <a:avLst/>
            </a:prstGeom>
            <a:noFill/>
            <a:ln>
              <a:noFill/>
            </a:ln>
          </p:spPr>
          <p:txBody>
            <a:bodyPr spcFirstLastPara="1" wrap="square" lIns="22400" tIns="22400" rIns="22400" bIns="224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ea typeface="Gill Sans"/>
                  <a:cs typeface="Gill Sans"/>
                  <a:sym typeface="Gill Sans"/>
                </a:rPr>
                <a:t>Data Hub</a:t>
              </a:r>
              <a:endParaRPr sz="1400" b="0" i="0" u="none" strike="noStrike" cap="none">
                <a:solidFill>
                  <a:schemeClr val="dk1"/>
                </a:solidFill>
                <a:ea typeface="Gill Sans"/>
                <a:cs typeface="Gill Sans"/>
                <a:sym typeface="Gill Sans"/>
              </a:endParaRPr>
            </a:p>
          </p:txBody>
        </p:sp>
        <p:sp>
          <p:nvSpPr>
            <p:cNvPr id="833" name="Google Shape;833;p55"/>
            <p:cNvSpPr/>
            <p:nvPr/>
          </p:nvSpPr>
          <p:spPr>
            <a:xfrm>
              <a:off x="5460777" y="1905477"/>
              <a:ext cx="1121406" cy="1121406"/>
            </a:xfrm>
            <a:prstGeom prst="mathEqual">
              <a:avLst>
                <a:gd name="adj1" fmla="val 23520"/>
                <a:gd name="adj2" fmla="val 11760"/>
              </a:avLst>
            </a:prstGeom>
            <a:solidFill>
              <a:srgbClr val="BFBFBF"/>
            </a:solidFill>
            <a:ln>
              <a:noFill/>
            </a:ln>
          </p:spPr>
          <p:txBody>
            <a:bodyPr spcFirstLastPara="1" wrap="square" lIns="80650" tIns="80650" rIns="80650" bIns="80650" anchor="ctr" anchorCtr="0">
              <a:noAutofit/>
            </a:bodyPr>
            <a:lstStyle/>
            <a:p>
              <a:pPr marL="0" marR="0" lvl="0" indent="0" algn="l" rtl="0">
                <a:lnSpc>
                  <a:spcPct val="100000"/>
                </a:lnSpc>
                <a:spcBef>
                  <a:spcPts val="0"/>
                </a:spcBef>
                <a:spcAft>
                  <a:spcPts val="0"/>
                </a:spcAft>
                <a:buClr>
                  <a:srgbClr val="000000"/>
                </a:buClr>
                <a:buSzPts val="1588"/>
                <a:buFont typeface="Arial"/>
                <a:buNone/>
              </a:pPr>
              <a:endParaRPr sz="1588" b="0" i="0" u="none" strike="noStrike" cap="none">
                <a:solidFill>
                  <a:schemeClr val="dk1"/>
                </a:solidFill>
                <a:latin typeface="Gill Sans"/>
                <a:ea typeface="Gill Sans"/>
                <a:cs typeface="Gill Sans"/>
                <a:sym typeface="Gill Sans"/>
              </a:endParaRPr>
            </a:p>
          </p:txBody>
        </p:sp>
        <p:sp>
          <p:nvSpPr>
            <p:cNvPr id="834" name="Google Shape;834;p55"/>
            <p:cNvSpPr txBox="1"/>
            <p:nvPr/>
          </p:nvSpPr>
          <p:spPr>
            <a:xfrm>
              <a:off x="5609419" y="2136487"/>
              <a:ext cx="824122" cy="6593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12"/>
                <a:buFont typeface="Arial"/>
                <a:buNone/>
              </a:pPr>
              <a:endParaRPr sz="1412" b="0" i="0" u="none" strike="noStrike" cap="none">
                <a:solidFill>
                  <a:schemeClr val="lt1"/>
                </a:solidFill>
                <a:latin typeface="Calibri"/>
                <a:ea typeface="Calibri"/>
                <a:cs typeface="Calibri"/>
                <a:sym typeface="Calibri"/>
              </a:endParaRPr>
            </a:p>
          </p:txBody>
        </p:sp>
        <p:sp>
          <p:nvSpPr>
            <p:cNvPr id="835" name="Google Shape;835;p55"/>
            <p:cNvSpPr/>
            <p:nvPr/>
          </p:nvSpPr>
          <p:spPr>
            <a:xfrm>
              <a:off x="6740639" y="1512888"/>
              <a:ext cx="1933460" cy="193346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80650" tIns="80650" rIns="80650" bIns="80650" anchor="ctr" anchorCtr="0">
              <a:noAutofit/>
            </a:bodyPr>
            <a:lstStyle/>
            <a:p>
              <a:pPr marL="0" marR="0" lvl="0" indent="0" algn="l" rtl="0">
                <a:lnSpc>
                  <a:spcPct val="100000"/>
                </a:lnSpc>
                <a:spcBef>
                  <a:spcPts val="0"/>
                </a:spcBef>
                <a:spcAft>
                  <a:spcPts val="0"/>
                </a:spcAft>
                <a:buClr>
                  <a:srgbClr val="000000"/>
                </a:buClr>
                <a:buSzPts val="1588"/>
                <a:buFont typeface="Arial"/>
                <a:buNone/>
              </a:pPr>
              <a:endParaRPr sz="1588" b="0" i="0" u="none" strike="noStrike" cap="none">
                <a:solidFill>
                  <a:schemeClr val="dk1"/>
                </a:solidFill>
                <a:latin typeface="Gill Sans"/>
                <a:ea typeface="Gill Sans"/>
                <a:cs typeface="Gill Sans"/>
                <a:sym typeface="Gill Sans"/>
              </a:endParaRPr>
            </a:p>
          </p:txBody>
        </p:sp>
        <p:sp>
          <p:nvSpPr>
            <p:cNvPr id="836" name="Google Shape;836;p55"/>
            <p:cNvSpPr txBox="1"/>
            <p:nvPr/>
          </p:nvSpPr>
          <p:spPr>
            <a:xfrm>
              <a:off x="7023788" y="1796037"/>
              <a:ext cx="1467904" cy="1367162"/>
            </a:xfrm>
            <a:prstGeom prst="rect">
              <a:avLst/>
            </a:prstGeom>
            <a:noFill/>
            <a:ln>
              <a:noFill/>
            </a:ln>
          </p:spPr>
          <p:txBody>
            <a:bodyPr spcFirstLastPara="1" wrap="square" lIns="22400" tIns="22400" rIns="22400" bIns="224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ea typeface="Gill Sans"/>
                  <a:cs typeface="Gill Sans"/>
                  <a:sym typeface="Gill Sans"/>
                </a:rPr>
                <a:t>TBDIAH.ORG</a:t>
              </a:r>
              <a:endParaRPr sz="1400" b="0" i="0" u="none" strike="noStrike" cap="none">
                <a:solidFill>
                  <a:schemeClr val="dk1"/>
                </a:solidFill>
                <a:ea typeface="Gill Sans"/>
                <a:cs typeface="Gill Sans"/>
                <a:sym typeface="Gill Sans"/>
              </a:endParaRPr>
            </a:p>
          </p:txBody>
        </p:sp>
      </p:grpSp>
      <p:sp>
        <p:nvSpPr>
          <p:cNvPr id="837" name="Google Shape;837;p55"/>
          <p:cNvSpPr txBox="1"/>
          <p:nvPr/>
        </p:nvSpPr>
        <p:spPr>
          <a:xfrm>
            <a:off x="3526410" y="3281072"/>
            <a:ext cx="2286741" cy="727766"/>
          </a:xfrm>
          <a:prstGeom prst="rect">
            <a:avLst/>
          </a:prstGeom>
          <a:noFill/>
          <a:ln>
            <a:noFill/>
          </a:ln>
        </p:spPr>
        <p:txBody>
          <a:bodyPr spcFirstLastPara="1" wrap="square" lIns="80650" tIns="40300" rIns="80650" bIns="403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4E4A49"/>
                </a:solidFill>
                <a:ea typeface="Gill Sans"/>
                <a:cs typeface="Gill Sans"/>
                <a:sym typeface="Gill Sans"/>
              </a:rPr>
              <a:t>Online portal with public and secure work areas for data analysis and reporting</a:t>
            </a:r>
            <a:endParaRPr sz="1400" b="0" i="0" u="none" strike="noStrike" cap="none" dirty="0">
              <a:solidFill>
                <a:srgbClr val="4E4A49"/>
              </a:solidFill>
              <a:ea typeface="Gill Sans"/>
              <a:cs typeface="Gill Sans"/>
              <a:sym typeface="Gill Sans"/>
            </a:endParaRPr>
          </a:p>
        </p:txBody>
      </p:sp>
      <p:sp>
        <p:nvSpPr>
          <p:cNvPr id="838" name="Google Shape;838;p55"/>
          <p:cNvSpPr txBox="1"/>
          <p:nvPr/>
        </p:nvSpPr>
        <p:spPr>
          <a:xfrm>
            <a:off x="6282086" y="3211510"/>
            <a:ext cx="2526163" cy="943210"/>
          </a:xfrm>
          <a:prstGeom prst="rect">
            <a:avLst/>
          </a:prstGeom>
          <a:noFill/>
          <a:ln>
            <a:noFill/>
          </a:ln>
        </p:spPr>
        <p:txBody>
          <a:bodyPr spcFirstLastPara="1" wrap="square" lIns="80650" tIns="40300" rIns="80650" bIns="403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4E4A49"/>
                </a:solidFill>
                <a:ea typeface="Gill Sans"/>
                <a:cs typeface="Gill Sans"/>
                <a:sym typeface="Gill Sans"/>
              </a:rPr>
              <a:t>A one-stop shop for TB data access, customized analyses, and tools and capacity building for data contextualization and use</a:t>
            </a:r>
            <a:endParaRPr sz="1400" b="0" i="0" u="none" strike="noStrike" cap="none" dirty="0">
              <a:solidFill>
                <a:srgbClr val="4E4A49"/>
              </a:solidFill>
              <a:ea typeface="Gill Sans"/>
              <a:cs typeface="Gill Sans"/>
              <a:sym typeface="Gill Sans"/>
            </a:endParaRPr>
          </a:p>
        </p:txBody>
      </p:sp>
      <p:sp>
        <p:nvSpPr>
          <p:cNvPr id="839" name="Google Shape;839;p55"/>
          <p:cNvSpPr txBox="1"/>
          <p:nvPr/>
        </p:nvSpPr>
        <p:spPr>
          <a:xfrm>
            <a:off x="602578" y="3265288"/>
            <a:ext cx="1992505" cy="727766"/>
          </a:xfrm>
          <a:prstGeom prst="rect">
            <a:avLst/>
          </a:prstGeom>
          <a:noFill/>
          <a:ln>
            <a:noFill/>
          </a:ln>
        </p:spPr>
        <p:txBody>
          <a:bodyPr spcFirstLastPara="1" wrap="square" lIns="80650" tIns="40300" rIns="80650" bIns="403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4E4A49"/>
                </a:solidFill>
                <a:ea typeface="Gill Sans"/>
                <a:cs typeface="Gill Sans"/>
                <a:sym typeface="Gill Sans"/>
              </a:rPr>
              <a:t>A curated compilation of thought leadership as a global resource</a:t>
            </a:r>
            <a:endParaRPr sz="1400" b="0" i="0" u="none" strike="noStrike" cap="none" dirty="0">
              <a:solidFill>
                <a:srgbClr val="4E4A49"/>
              </a:solidFill>
              <a:ea typeface="Gill Sans"/>
              <a:cs typeface="Gill Sans"/>
              <a:sym typeface="Gill San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57"/>
          <p:cNvSpPr txBox="1">
            <a:spLocks noGrp="1"/>
          </p:cNvSpPr>
          <p:nvPr>
            <p:ph type="body" idx="4294967295"/>
          </p:nvPr>
        </p:nvSpPr>
        <p:spPr>
          <a:xfrm>
            <a:off x="304461" y="1748168"/>
            <a:ext cx="2894013" cy="23018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40"/>
              <a:buNone/>
            </a:pPr>
            <a:r>
              <a:rPr lang="en-US" sz="1600" b="0" i="0" u="none" dirty="0">
                <a:ea typeface="Gill Sans"/>
                <a:cs typeface="Gill Sans"/>
                <a:sym typeface="Gill Sans"/>
              </a:rPr>
              <a:t>A collection of the latest surveys and analyses of routine and non-routine information, reporting, guidance, and tools to help TB experts make informed decisions in their design and </a:t>
            </a:r>
            <a:r>
              <a:rPr lang="en-US" sz="1600" dirty="0">
                <a:sym typeface="Gill Sans"/>
              </a:rPr>
              <a:t>management</a:t>
            </a:r>
            <a:r>
              <a:rPr lang="en-US" sz="1600" b="0" i="0" u="none" dirty="0">
                <a:ea typeface="Gill Sans"/>
                <a:cs typeface="Gill Sans"/>
                <a:sym typeface="Gill Sans"/>
              </a:rPr>
              <a:t> of TB programs</a:t>
            </a:r>
            <a:endParaRPr dirty="0"/>
          </a:p>
        </p:txBody>
      </p:sp>
      <p:sp>
        <p:nvSpPr>
          <p:cNvPr id="856" name="Google Shape;856;p57"/>
          <p:cNvSpPr txBox="1">
            <a:spLocks noGrp="1"/>
          </p:cNvSpPr>
          <p:nvPr>
            <p:ph type="title" idx="4294967295"/>
          </p:nvPr>
        </p:nvSpPr>
        <p:spPr>
          <a:xfrm>
            <a:off x="390525" y="808932"/>
            <a:ext cx="2894013" cy="830956"/>
          </a:xfrm>
          <a:prstGeom prst="rect">
            <a:avLst/>
          </a:prstGeom>
          <a:noFill/>
          <a:ln>
            <a:noFill/>
          </a:ln>
        </p:spPr>
        <p:txBody>
          <a:bodyPr spcFirstLastPara="1" wrap="square" lIns="91425" tIns="45700" rIns="91425" bIns="45700" anchor="b" anchorCtr="0">
            <a:spAutoFit/>
          </a:bodyPr>
          <a:lstStyle/>
          <a:p>
            <a:pPr marL="0" lvl="0" indent="0" algn="ctr" rtl="0">
              <a:lnSpc>
                <a:spcPct val="100000"/>
              </a:lnSpc>
              <a:spcBef>
                <a:spcPts val="0"/>
              </a:spcBef>
              <a:spcAft>
                <a:spcPts val="0"/>
              </a:spcAft>
              <a:buSzPts val="2400"/>
              <a:buNone/>
            </a:pPr>
            <a:r>
              <a:rPr lang="en-US" sz="2400" b="1" i="0" u="none" dirty="0">
                <a:solidFill>
                  <a:schemeClr val="tx2"/>
                </a:solidFill>
                <a:latin typeface="+mn-lt"/>
                <a:ea typeface="Gill Sans"/>
                <a:cs typeface="Gill Sans"/>
                <a:sym typeface="Gill Sans"/>
              </a:rPr>
              <a:t>The Knowledge Hub</a:t>
            </a:r>
            <a:endParaRPr lang="en-US" dirty="0">
              <a:solidFill>
                <a:schemeClr val="tx2"/>
              </a:solidFill>
              <a:latin typeface="+mn-lt"/>
            </a:endParaRPr>
          </a:p>
        </p:txBody>
      </p:sp>
      <p:sp>
        <p:nvSpPr>
          <p:cNvPr id="855" name="Google Shape;855;p57"/>
          <p:cNvSpPr txBox="1"/>
          <p:nvPr/>
        </p:nvSpPr>
        <p:spPr>
          <a:xfrm>
            <a:off x="8353425" y="4948237"/>
            <a:ext cx="638175" cy="185737"/>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6C6463"/>
              </a:buClr>
              <a:buSzPts val="600"/>
              <a:buFont typeface="Gill Sans"/>
              <a:buNone/>
            </a:pPr>
            <a:fld id="{00000000-1234-1234-1234-123412341234}" type="slidenum">
              <a:rPr lang="en-US" sz="600" b="0" i="0" u="none">
                <a:solidFill>
                  <a:srgbClr val="6C6463"/>
                </a:solidFill>
                <a:latin typeface="Gill Sans"/>
                <a:ea typeface="Gill Sans"/>
                <a:cs typeface="Gill Sans"/>
                <a:sym typeface="Gill Sans"/>
              </a:rPr>
              <a:t>11</a:t>
            </a:fld>
            <a:endParaRPr/>
          </a:p>
        </p:txBody>
      </p:sp>
      <p:pic>
        <p:nvPicPr>
          <p:cNvPr id="857" name="Google Shape;857;p57">
            <a:hlinkClick r:id="rId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201125" y="467700"/>
            <a:ext cx="6070675" cy="4717075"/>
          </a:xfrm>
          <a:prstGeom prst="rect">
            <a:avLst/>
          </a:prstGeom>
          <a:noFill/>
          <a:ln>
            <a:noFill/>
          </a:ln>
        </p:spPr>
      </p:pic>
      <p:sp>
        <p:nvSpPr>
          <p:cNvPr id="2" name="Google Shape;849;p56">
            <a:hlinkClick r:id="rId6"/>
            <a:extLst>
              <a:ext uri="{FF2B5EF4-FFF2-40B4-BE49-F238E27FC236}">
                <a16:creationId xmlns:a16="http://schemas.microsoft.com/office/drawing/2014/main" id="{04BB294E-3083-064A-11FE-F5E9B3DAF2D1}"/>
              </a:ext>
            </a:extLst>
          </p:cNvPr>
          <p:cNvSpPr txBox="1"/>
          <p:nvPr/>
        </p:nvSpPr>
        <p:spPr>
          <a:xfrm>
            <a:off x="390525" y="3978683"/>
            <a:ext cx="2894013" cy="70820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ea typeface="Gill Sans"/>
                <a:cs typeface="Gill Sans"/>
                <a:sym typeface="Gill Sans"/>
                <a:hlinkClick r:id="rId6"/>
              </a:rPr>
              <a:t>https://www.tbdiah.org</a:t>
            </a:r>
            <a:r>
              <a:rPr lang="en-US" sz="2000">
                <a:ea typeface="Gill Sans"/>
                <a:cs typeface="Gill Sans"/>
                <a:sym typeface="Gill Sans"/>
              </a:rPr>
              <a:t> </a:t>
            </a:r>
            <a:endParaRPr lang="en-US" sz="2000"/>
          </a:p>
        </p:txBody>
      </p:sp>
      <p:pic>
        <p:nvPicPr>
          <p:cNvPr id="3" name="Picture 2" descr="Knowledge Hub landing page">
            <a:extLst>
              <a:ext uri="{FF2B5EF4-FFF2-40B4-BE49-F238E27FC236}">
                <a16:creationId xmlns:a16="http://schemas.microsoft.com/office/drawing/2014/main" id="{E7428060-C23D-F00D-9118-28651B4A2755}"/>
              </a:ext>
            </a:extLst>
          </p:cNvPr>
          <p:cNvPicPr>
            <a:picLocks noChangeAspect="1"/>
          </p:cNvPicPr>
          <p:nvPr/>
        </p:nvPicPr>
        <p:blipFill rotWithShape="1">
          <a:blip r:embed="rId7"/>
          <a:srcRect l="16158" t="14839" r="20452" b="837"/>
          <a:stretch/>
        </p:blipFill>
        <p:spPr>
          <a:xfrm>
            <a:off x="3755369" y="727168"/>
            <a:ext cx="4998416" cy="3387072"/>
          </a:xfrm>
          <a:prstGeom prst="roundRect">
            <a:avLst/>
          </a:prstGeom>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56"/>
          <p:cNvSpPr txBox="1">
            <a:spLocks noGrp="1"/>
          </p:cNvSpPr>
          <p:nvPr>
            <p:ph type="sldNum" sz="quarter" idx="4"/>
          </p:nvPr>
        </p:nvSpPr>
        <p:spPr>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12</a:t>
            </a:fld>
            <a:endParaRPr/>
          </a:p>
        </p:txBody>
      </p:sp>
      <p:pic>
        <p:nvPicPr>
          <p:cNvPr id="847" name="Google Shape;847;p56">
            <a:hlinkClick r:id="rId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813751" y="113911"/>
            <a:ext cx="6330252" cy="4918467"/>
          </a:xfrm>
          <a:prstGeom prst="rect">
            <a:avLst/>
          </a:prstGeom>
          <a:noFill/>
          <a:ln>
            <a:noFill/>
          </a:ln>
        </p:spPr>
      </p:pic>
      <p:pic>
        <p:nvPicPr>
          <p:cNvPr id="848" name="Google Shape;848;p56" descr="TB DIAH Data Hub landing page"/>
          <p:cNvPicPr preferRelativeResize="0"/>
          <p:nvPr/>
        </p:nvPicPr>
        <p:blipFill rotWithShape="1">
          <a:blip r:embed="rId6">
            <a:alphaModFix/>
          </a:blip>
          <a:srcRect t="9247"/>
          <a:stretch/>
        </p:blipFill>
        <p:spPr>
          <a:xfrm>
            <a:off x="3192825" y="403725"/>
            <a:ext cx="5613650" cy="3519650"/>
          </a:xfrm>
          <a:prstGeom prst="rect">
            <a:avLst/>
          </a:prstGeom>
          <a:noFill/>
          <a:ln w="9525" cap="flat" cmpd="sng">
            <a:solidFill>
              <a:schemeClr val="accent3"/>
            </a:solidFill>
            <a:prstDash val="solid"/>
            <a:round/>
            <a:headEnd type="none" w="sm" len="sm"/>
            <a:tailEnd type="none" w="sm" len="sm"/>
          </a:ln>
        </p:spPr>
      </p:pic>
      <p:sp>
        <p:nvSpPr>
          <p:cNvPr id="849" name="Google Shape;849;p56">
            <a:hlinkClick r:id="rId4"/>
          </p:cNvPr>
          <p:cNvSpPr txBox="1"/>
          <p:nvPr/>
        </p:nvSpPr>
        <p:spPr>
          <a:xfrm>
            <a:off x="444267" y="4259517"/>
            <a:ext cx="2369484"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ea typeface="Gill Sans"/>
                <a:cs typeface="Gill Sans"/>
                <a:sym typeface="Gill Sans"/>
                <a:hlinkClick r:id="rId4"/>
              </a:rPr>
              <a:t>https://hub.tbdiah.org</a:t>
            </a:r>
            <a:r>
              <a:rPr lang="en-US">
                <a:ea typeface="Gill Sans"/>
                <a:cs typeface="Gill Sans"/>
                <a:sym typeface="Gill Sans"/>
              </a:rPr>
              <a:t> </a:t>
            </a:r>
            <a:endParaRPr/>
          </a:p>
        </p:txBody>
      </p:sp>
      <p:sp>
        <p:nvSpPr>
          <p:cNvPr id="2" name="Google Shape;856;p57">
            <a:extLst>
              <a:ext uri="{FF2B5EF4-FFF2-40B4-BE49-F238E27FC236}">
                <a16:creationId xmlns:a16="http://schemas.microsoft.com/office/drawing/2014/main" id="{878EF28C-9637-1E2F-2CD2-BDB32C50B88A}"/>
              </a:ext>
            </a:extLst>
          </p:cNvPr>
          <p:cNvSpPr txBox="1">
            <a:spLocks noGrp="1"/>
          </p:cNvSpPr>
          <p:nvPr>
            <p:ph type="title" idx="4294967295"/>
          </p:nvPr>
        </p:nvSpPr>
        <p:spPr>
          <a:xfrm>
            <a:off x="109275" y="331647"/>
            <a:ext cx="2894013" cy="461624"/>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spAutoFit/>
          </a:bodyPr>
          <a:lst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a:lstStyle>
          <a:p>
            <a:pPr marL="0" marR="0" lvl="0" indent="0" algn="ctr" defTabSz="457200" rtl="0" eaLnBrk="1" fontAlgn="auto" latinLnBrk="0" hangingPunct="1">
              <a:lnSpc>
                <a:spcPct val="100000"/>
              </a:lnSpc>
              <a:spcBef>
                <a:spcPts val="0"/>
              </a:spcBef>
              <a:spcAft>
                <a:spcPts val="0"/>
              </a:spcAft>
              <a:buClrTx/>
              <a:buSzPts val="2400"/>
              <a:buFontTx/>
              <a:buNone/>
              <a:tabLst/>
              <a:defRPr/>
            </a:pPr>
            <a:r>
              <a:rPr kumimoji="0" lang="en-US" sz="2400" b="1" i="0" u="none" strike="noStrike" kern="1200" cap="none" spc="0" normalizeH="0" baseline="0" noProof="0" dirty="0">
                <a:ln>
                  <a:noFill/>
                </a:ln>
                <a:solidFill>
                  <a:schemeClr val="tx2"/>
                </a:solidFill>
                <a:effectLst/>
                <a:uLnTx/>
                <a:uFillTx/>
                <a:latin typeface="+mn-lt"/>
                <a:ea typeface="Gill Sans"/>
                <a:cs typeface="Gill Sans"/>
                <a:sym typeface="Gill Sans"/>
              </a:rPr>
              <a:t>The Data Hub</a:t>
            </a:r>
            <a:endParaRPr kumimoji="0" lang="en-US" sz="2400" b="0" i="0" u="none" strike="noStrike" kern="1200" cap="none" spc="0" normalizeH="0" baseline="0" noProof="0" dirty="0">
              <a:ln>
                <a:noFill/>
              </a:ln>
              <a:solidFill>
                <a:schemeClr val="tx2"/>
              </a:solidFill>
              <a:effectLst/>
              <a:uLnTx/>
              <a:uFillTx/>
              <a:latin typeface="+mn-lt"/>
              <a:ea typeface="+mj-ea"/>
              <a:cs typeface="Gill Sans MT"/>
            </a:endParaRPr>
          </a:p>
        </p:txBody>
      </p:sp>
      <p:sp>
        <p:nvSpPr>
          <p:cNvPr id="3" name="Google Shape;854;p57">
            <a:extLst>
              <a:ext uri="{FF2B5EF4-FFF2-40B4-BE49-F238E27FC236}">
                <a16:creationId xmlns:a16="http://schemas.microsoft.com/office/drawing/2014/main" id="{19F012DF-4749-559D-37C9-F6F164331713}"/>
              </a:ext>
            </a:extLst>
          </p:cNvPr>
          <p:cNvSpPr txBox="1">
            <a:spLocks/>
          </p:cNvSpPr>
          <p:nvPr/>
        </p:nvSpPr>
        <p:spPr>
          <a:xfrm>
            <a:off x="257397" y="832562"/>
            <a:ext cx="2745891" cy="3519650"/>
          </a:xfrm>
          <a:prstGeom prst="rect">
            <a:avLst/>
          </a:prstGeom>
          <a:noFill/>
          <a:ln>
            <a:noFill/>
          </a:ln>
        </p:spPr>
        <p:txBody>
          <a:bodyPr spcFirstLastPara="1" vert="horz" wrap="square" lIns="91425" tIns="45700" rIns="91425" bIns="45700" rtlCol="0" anchor="t" anchorCtr="0">
            <a:normAutofit/>
          </a:bodyPr>
          <a:lst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2000" b="0" i="0" kern="1200">
                <a:solidFill>
                  <a:srgbClr val="4E4A49"/>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Font typeface="Wingdings" panose="05000000000000000000" pitchFamily="2" charset="2"/>
              <a:buChar char="ü"/>
              <a:defRPr sz="2000" b="0" i="0" kern="1200">
                <a:solidFill>
                  <a:srgbClr val="4E4A49"/>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00" b="0" i="0" u="none" strike="noStrike" baseline="0" dirty="0">
                <a:latin typeface="Gill Sans MT"/>
              </a:rPr>
              <a:t>Online portal for TB program managers, TB technical advisors, and key country stakeholders including National TB Program (NTP) staff to access global and national-level data to support their performance-based management of TB programs.</a:t>
            </a:r>
            <a:r>
              <a:rPr lang="en-US" sz="1300" dirty="0">
                <a:latin typeface="Gill Sans MT"/>
              </a:rPr>
              <a:t> </a:t>
            </a:r>
            <a:endParaRPr lang="en-US" sz="1300" b="0" i="0" u="none" strike="noStrike" baseline="0" dirty="0">
              <a:latin typeface="Gill Sans MT" panose="020B0502020104020203" pitchFamily="34" charset="0"/>
            </a:endParaRPr>
          </a:p>
          <a:p>
            <a:pPr marL="0" indent="0" algn="l">
              <a:buNone/>
            </a:pPr>
            <a:endParaRPr lang="en-US" sz="1300" dirty="0">
              <a:latin typeface="Gill Sans MT" panose="020B0502020104020203" pitchFamily="34" charset="0"/>
            </a:endParaRPr>
          </a:p>
          <a:p>
            <a:pPr marL="0" indent="0" algn="l">
              <a:buNone/>
            </a:pPr>
            <a:r>
              <a:rPr lang="en-US" sz="1300" dirty="0">
                <a:latin typeface="Gill Sans MT"/>
              </a:rPr>
              <a:t>O</a:t>
            </a:r>
            <a:r>
              <a:rPr lang="en-US" sz="1300" b="0" i="0" u="none" strike="noStrike" baseline="0" dirty="0">
                <a:latin typeface="Gill Sans MT"/>
              </a:rPr>
              <a:t>ffers visualizations of publicly available World Health Organization data as well as a secure, password-protected work areas for USAID TB priority country stakeholders to enter, analyze, and review TB data requested by USAID/Washington.</a:t>
            </a:r>
            <a:endParaRPr lang="en-US" sz="1300" dirty="0">
              <a:latin typeface="Gill Sans M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56"/>
          <p:cNvSpPr txBox="1">
            <a:spLocks noGrp="1"/>
          </p:cNvSpPr>
          <p:nvPr>
            <p:ph type="sldNum" sz="quarter" idx="4"/>
          </p:nvPr>
        </p:nvSpPr>
        <p:spPr>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13</a:t>
            </a:fld>
            <a:endParaRPr/>
          </a:p>
        </p:txBody>
      </p:sp>
      <p:sp>
        <p:nvSpPr>
          <p:cNvPr id="849" name="Google Shape;849;p56">
            <a:hlinkClick r:id="rId4"/>
          </p:cNvPr>
          <p:cNvSpPr txBox="1"/>
          <p:nvPr/>
        </p:nvSpPr>
        <p:spPr>
          <a:xfrm>
            <a:off x="197734" y="3850565"/>
            <a:ext cx="2672559"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tx1"/>
                </a:solidFill>
                <a:hlinkClick r:id="rId5"/>
              </a:rPr>
              <a:t>https://training.tbdiah.org/</a:t>
            </a:r>
            <a:r>
              <a:rPr lang="en-US" sz="1800">
                <a:solidFill>
                  <a:schemeClr val="tx1"/>
                </a:solidFill>
              </a:rPr>
              <a:t> </a:t>
            </a:r>
            <a:endParaRPr/>
          </a:p>
        </p:txBody>
      </p:sp>
      <p:sp>
        <p:nvSpPr>
          <p:cNvPr id="2" name="Google Shape;856;p57">
            <a:extLst>
              <a:ext uri="{FF2B5EF4-FFF2-40B4-BE49-F238E27FC236}">
                <a16:creationId xmlns:a16="http://schemas.microsoft.com/office/drawing/2014/main" id="{878EF28C-9637-1E2F-2CD2-BDB32C50B88A}"/>
              </a:ext>
            </a:extLst>
          </p:cNvPr>
          <p:cNvSpPr txBox="1">
            <a:spLocks noGrp="1"/>
          </p:cNvSpPr>
          <p:nvPr>
            <p:ph type="title" idx="4294967295"/>
          </p:nvPr>
        </p:nvSpPr>
        <p:spPr>
          <a:xfrm>
            <a:off x="109275" y="331647"/>
            <a:ext cx="2894013" cy="461624"/>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spAutoFit/>
          </a:bodyPr>
          <a:lst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a:lstStyle>
          <a:p>
            <a:pPr marL="0" marR="0" lvl="0" indent="0" algn="ctr" defTabSz="457200" rtl="0" eaLnBrk="1" fontAlgn="auto" latinLnBrk="0" hangingPunct="1">
              <a:lnSpc>
                <a:spcPct val="100000"/>
              </a:lnSpc>
              <a:spcBef>
                <a:spcPts val="0"/>
              </a:spcBef>
              <a:spcAft>
                <a:spcPts val="0"/>
              </a:spcAft>
              <a:buClrTx/>
              <a:buSzPts val="2400"/>
              <a:buFontTx/>
              <a:buNone/>
              <a:tabLst/>
              <a:defRPr/>
            </a:pPr>
            <a:r>
              <a:rPr kumimoji="0" lang="en-US" sz="2400" b="1" i="0" u="none" strike="noStrike" kern="1200" cap="none" spc="0" normalizeH="0" baseline="0" noProof="0" dirty="0">
                <a:ln>
                  <a:noFill/>
                </a:ln>
                <a:solidFill>
                  <a:schemeClr val="tx2"/>
                </a:solidFill>
                <a:effectLst/>
                <a:uLnTx/>
                <a:uFillTx/>
                <a:latin typeface="+mn-lt"/>
                <a:ea typeface="Gill Sans"/>
                <a:cs typeface="Gill Sans"/>
                <a:sym typeface="Gill Sans"/>
              </a:rPr>
              <a:t>TB e-Learning</a:t>
            </a:r>
            <a:endParaRPr kumimoji="0" lang="en-US" sz="2400" b="0" i="0" u="none" strike="noStrike" kern="1200" cap="none" spc="0" normalizeH="0" baseline="0" noProof="0" dirty="0">
              <a:ln>
                <a:noFill/>
              </a:ln>
              <a:solidFill>
                <a:schemeClr val="tx2"/>
              </a:solidFill>
              <a:effectLst/>
              <a:uLnTx/>
              <a:uFillTx/>
              <a:latin typeface="+mn-lt"/>
              <a:ea typeface="+mj-ea"/>
              <a:cs typeface="Gill Sans MT"/>
            </a:endParaRPr>
          </a:p>
        </p:txBody>
      </p:sp>
      <p:sp>
        <p:nvSpPr>
          <p:cNvPr id="3" name="Google Shape;854;p57">
            <a:extLst>
              <a:ext uri="{FF2B5EF4-FFF2-40B4-BE49-F238E27FC236}">
                <a16:creationId xmlns:a16="http://schemas.microsoft.com/office/drawing/2014/main" id="{19F012DF-4749-559D-37C9-F6F164331713}"/>
              </a:ext>
            </a:extLst>
          </p:cNvPr>
          <p:cNvSpPr txBox="1">
            <a:spLocks/>
          </p:cNvSpPr>
          <p:nvPr/>
        </p:nvSpPr>
        <p:spPr>
          <a:xfrm>
            <a:off x="257397" y="1109210"/>
            <a:ext cx="2745891" cy="2648281"/>
          </a:xfrm>
          <a:prstGeom prst="rect">
            <a:avLst/>
          </a:prstGeom>
          <a:noFill/>
          <a:ln>
            <a:noFill/>
          </a:ln>
        </p:spPr>
        <p:txBody>
          <a:bodyPr spcFirstLastPara="1" vert="horz" wrap="square" lIns="91425" tIns="45700" rIns="91425" bIns="45700" rtlCol="0" anchor="t" anchorCtr="0">
            <a:normAutofit fontScale="92500" lnSpcReduction="10000"/>
          </a:bodyPr>
          <a:lst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2000" b="0" i="0" kern="1200">
                <a:solidFill>
                  <a:srgbClr val="4E4A49"/>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Font typeface="Wingdings" panose="05000000000000000000" pitchFamily="2" charset="2"/>
              <a:buChar char="ü"/>
              <a:defRPr sz="2000" b="0" i="0" kern="1200">
                <a:solidFill>
                  <a:srgbClr val="4E4A49"/>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A series of interactive and globally accessible online courses for frontline healthcare providers, community health workers, and M&amp;E specialists working to end TB.</a:t>
            </a:r>
          </a:p>
          <a:p>
            <a:pPr marL="0" indent="0">
              <a:buNone/>
            </a:pPr>
            <a:r>
              <a:rPr lang="en-US" sz="1800" dirty="0"/>
              <a:t>Courses will be available in English, French, Russian and Portuguese.</a:t>
            </a:r>
          </a:p>
        </p:txBody>
      </p:sp>
      <p:grpSp>
        <p:nvGrpSpPr>
          <p:cNvPr id="4" name="Group 3" descr="TB DIAH e-Learning landing page">
            <a:extLst>
              <a:ext uri="{FF2B5EF4-FFF2-40B4-BE49-F238E27FC236}">
                <a16:creationId xmlns:a16="http://schemas.microsoft.com/office/drawing/2014/main" id="{1748A071-DC8D-8B58-C408-0CAF009828B8}"/>
              </a:ext>
            </a:extLst>
          </p:cNvPr>
          <p:cNvGrpSpPr/>
          <p:nvPr/>
        </p:nvGrpSpPr>
        <p:grpSpPr>
          <a:xfrm>
            <a:off x="3003288" y="179690"/>
            <a:ext cx="6210462" cy="4825393"/>
            <a:chOff x="2862051" y="122284"/>
            <a:chExt cx="6330252" cy="4918467"/>
          </a:xfrm>
        </p:grpSpPr>
        <p:pic>
          <p:nvPicPr>
            <p:cNvPr id="847" name="Google Shape;847;p56" descr="Shape&#10;&#10;Description automatically generated with low confidence">
              <a:hlinkClick r:id="rId4"/>
            </p:cNvPr>
            <p:cNvPicPr preferRelativeResize="0"/>
            <p:nvPr/>
          </p:nvPicPr>
          <p:blipFill rotWithShape="1">
            <a:blip r:embed="rId6">
              <a:alphaModFix/>
            </a:blip>
            <a:srcRect/>
            <a:stretch/>
          </p:blipFill>
          <p:spPr>
            <a:xfrm>
              <a:off x="2862051" y="122284"/>
              <a:ext cx="6330252" cy="4918467"/>
            </a:xfrm>
            <a:prstGeom prst="rect">
              <a:avLst/>
            </a:prstGeom>
            <a:noFill/>
            <a:ln>
              <a:noFill/>
            </a:ln>
          </p:spPr>
        </p:pic>
        <p:pic>
          <p:nvPicPr>
            <p:cNvPr id="6" name="Picture 5">
              <a:extLst>
                <a:ext uri="{FF2B5EF4-FFF2-40B4-BE49-F238E27FC236}">
                  <a16:creationId xmlns:a16="http://schemas.microsoft.com/office/drawing/2014/main" id="{A886C37B-DD6D-40AE-7682-10BBD14B2841}"/>
                </a:ext>
              </a:extLst>
            </p:cNvPr>
            <p:cNvPicPr>
              <a:picLocks noChangeAspect="1"/>
            </p:cNvPicPr>
            <p:nvPr/>
          </p:nvPicPr>
          <p:blipFill rotWithShape="1">
            <a:blip r:embed="rId7"/>
            <a:srcRect t="11142"/>
            <a:stretch/>
          </p:blipFill>
          <p:spPr>
            <a:xfrm>
              <a:off x="3251338" y="380119"/>
              <a:ext cx="5559920" cy="3585617"/>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84BC9B-D167-CE0A-59A8-808FD7170F76}"/>
              </a:ext>
            </a:extLst>
          </p:cNvPr>
          <p:cNvSpPr>
            <a:spLocks noGrp="1"/>
          </p:cNvSpPr>
          <p:nvPr>
            <p:ph type="sldNum" sz="quarter" idx="4"/>
          </p:nvPr>
        </p:nvSpPr>
        <p:spPr/>
        <p:txBody>
          <a:bodyPr/>
          <a:lstStyle/>
          <a:p>
            <a:fld id="{42782948-4DBE-204D-AB9E-B65E067054AE}" type="slidenum">
              <a:rPr lang="en-US" smtClean="0"/>
              <a:pPr/>
              <a:t>14</a:t>
            </a:fld>
            <a:endParaRPr lang="en-US"/>
          </a:p>
        </p:txBody>
      </p:sp>
      <p:sp>
        <p:nvSpPr>
          <p:cNvPr id="3" name="Text Placeholder 2">
            <a:extLst>
              <a:ext uri="{FF2B5EF4-FFF2-40B4-BE49-F238E27FC236}">
                <a16:creationId xmlns:a16="http://schemas.microsoft.com/office/drawing/2014/main" id="{2A6BDD9E-7AB5-4F73-2945-125E4124A578}"/>
              </a:ext>
            </a:extLst>
          </p:cNvPr>
          <p:cNvSpPr>
            <a:spLocks noGrp="1"/>
          </p:cNvSpPr>
          <p:nvPr>
            <p:ph type="body" sz="quarter" idx="10"/>
          </p:nvPr>
        </p:nvSpPr>
        <p:spPr>
          <a:xfrm>
            <a:off x="1134504" y="1519332"/>
            <a:ext cx="7702421" cy="2438519"/>
          </a:xfrm>
        </p:spPr>
        <p:txBody>
          <a:bodyPr>
            <a:normAutofit/>
          </a:bodyPr>
          <a:lstStyle/>
          <a:p>
            <a:pPr marL="0" indent="0" defTabSz="914400">
              <a:spcAft>
                <a:spcPts val="0"/>
              </a:spcAft>
              <a:buSzTx/>
              <a:buNone/>
              <a:defRPr/>
            </a:pPr>
            <a:r>
              <a:rPr lang="en-US" sz="1800" b="1" kern="1200">
                <a:solidFill>
                  <a:schemeClr val="tx1"/>
                </a:solidFill>
                <a:effectLst/>
                <a:latin typeface="+mn-lt"/>
                <a:ea typeface="+mn-ea"/>
                <a:cs typeface="+mn-cs"/>
              </a:rPr>
              <a:t>Target Audience: </a:t>
            </a:r>
            <a:br>
              <a:rPr lang="en-US" sz="1800" b="1" kern="1200">
                <a:solidFill>
                  <a:schemeClr val="tx1"/>
                </a:solidFill>
                <a:effectLst/>
                <a:latin typeface="+mn-lt"/>
                <a:ea typeface="+mn-ea"/>
                <a:cs typeface="+mn-cs"/>
              </a:rPr>
            </a:br>
            <a:r>
              <a:rPr lang="en-US" sz="1800" b="0" kern="1200">
                <a:solidFill>
                  <a:schemeClr val="tx1"/>
                </a:solidFill>
                <a:effectLst/>
                <a:latin typeface="+mn-lt"/>
                <a:ea typeface="+mn-ea"/>
                <a:cs typeface="+mn-cs"/>
              </a:rPr>
              <a:t>Frontline healthcare providers, public health staff, and community health workers</a:t>
            </a:r>
          </a:p>
          <a:p>
            <a:pPr marL="0" indent="0" defTabSz="914400">
              <a:spcAft>
                <a:spcPts val="0"/>
              </a:spcAft>
              <a:buSzTx/>
              <a:buNone/>
              <a:defRPr/>
            </a:pPr>
            <a:endParaRPr lang="en-US" sz="1800" b="0" kern="1200">
              <a:solidFill>
                <a:schemeClr val="tx1"/>
              </a:solidFill>
              <a:effectLst/>
              <a:latin typeface="+mn-lt"/>
              <a:ea typeface="+mn-ea"/>
              <a:cs typeface="+mn-cs"/>
            </a:endParaRPr>
          </a:p>
          <a:p>
            <a:pPr marL="0" indent="0">
              <a:buNone/>
            </a:pPr>
            <a:r>
              <a:rPr lang="en-US" sz="1800" b="1" kern="1200">
                <a:solidFill>
                  <a:schemeClr val="tx1"/>
                </a:solidFill>
                <a:effectLst/>
                <a:latin typeface="+mn-lt"/>
                <a:ea typeface="+mn-ea"/>
                <a:cs typeface="+mn-cs"/>
              </a:rPr>
              <a:t>Course Goal: </a:t>
            </a:r>
            <a:br>
              <a:rPr lang="en-US" sz="1800" b="1" kern="1200">
                <a:solidFill>
                  <a:schemeClr val="tx1"/>
                </a:solidFill>
                <a:effectLst/>
                <a:latin typeface="+mn-lt"/>
                <a:ea typeface="+mn-ea"/>
                <a:cs typeface="+mn-cs"/>
              </a:rPr>
            </a:br>
            <a:r>
              <a:rPr lang="en-US" sz="1800" kern="1200">
                <a:solidFill>
                  <a:schemeClr val="tx1"/>
                </a:solidFill>
                <a:effectLst/>
                <a:latin typeface="+mn-lt"/>
                <a:ea typeface="+mn-ea"/>
                <a:cs typeface="+mn-cs"/>
              </a:rPr>
              <a:t>Provide essential information to </a:t>
            </a:r>
            <a:r>
              <a:rPr lang="en-US" sz="1800" b="0" kern="1200">
                <a:solidFill>
                  <a:schemeClr val="tx1"/>
                </a:solidFill>
                <a:effectLst/>
                <a:latin typeface="+mn-lt"/>
                <a:ea typeface="+mn-ea"/>
                <a:cs typeface="+mn-cs"/>
              </a:rPr>
              <a:t>enable TBCI program implementation on the ground level</a:t>
            </a:r>
            <a:r>
              <a:rPr lang="en-US" sz="1800" kern="1200">
                <a:solidFill>
                  <a:schemeClr val="tx1"/>
                </a:solidFill>
                <a:effectLst/>
                <a:latin typeface="+mn-lt"/>
                <a:ea typeface="+mn-ea"/>
                <a:cs typeface="+mn-cs"/>
              </a:rPr>
              <a:t>, including conducting effective interviews, referring contacts of those with TB for screening, testing and treatment, and recording and reporting indicators</a:t>
            </a:r>
          </a:p>
        </p:txBody>
      </p:sp>
      <p:sp>
        <p:nvSpPr>
          <p:cNvPr id="4" name="Title 5">
            <a:extLst>
              <a:ext uri="{FF2B5EF4-FFF2-40B4-BE49-F238E27FC236}">
                <a16:creationId xmlns:a16="http://schemas.microsoft.com/office/drawing/2014/main" id="{EA731AFB-731D-E5A8-F2B8-5DBE1CB70DFB}"/>
              </a:ext>
            </a:extLst>
          </p:cNvPr>
          <p:cNvSpPr txBox="1">
            <a:spLocks/>
          </p:cNvSpPr>
          <p:nvPr/>
        </p:nvSpPr>
        <p:spPr>
          <a:xfrm>
            <a:off x="375314" y="218364"/>
            <a:ext cx="7246961" cy="772319"/>
          </a:xfrm>
          <a:prstGeom prst="rect">
            <a:avLst/>
          </a:prstGeom>
        </p:spPr>
        <p:txBody>
          <a:bodyPr anchor="ctr"/>
          <a:lst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a:lstStyle>
          <a:p>
            <a:r>
              <a:rPr lang="en-US">
                <a:solidFill>
                  <a:schemeClr val="bg1"/>
                </a:solidFill>
              </a:rPr>
              <a:t>TB Contact Investigation (TBCI) for Frontline Workers e-Learning Course</a:t>
            </a:r>
          </a:p>
        </p:txBody>
      </p:sp>
      <p:grpSp>
        <p:nvGrpSpPr>
          <p:cNvPr id="20" name="Group 19">
            <a:extLst>
              <a:ext uri="{FF2B5EF4-FFF2-40B4-BE49-F238E27FC236}">
                <a16:creationId xmlns:a16="http://schemas.microsoft.com/office/drawing/2014/main" id="{EA802218-BCE5-29DF-1E7F-3EF927D2FDF7}"/>
              </a:ext>
            </a:extLst>
          </p:cNvPr>
          <p:cNvGrpSpPr/>
          <p:nvPr/>
        </p:nvGrpSpPr>
        <p:grpSpPr>
          <a:xfrm>
            <a:off x="455515" y="1519332"/>
            <a:ext cx="533400" cy="533400"/>
            <a:chOff x="4305300" y="2249487"/>
            <a:chExt cx="533400" cy="533400"/>
          </a:xfrm>
        </p:grpSpPr>
        <p:sp>
          <p:nvSpPr>
            <p:cNvPr id="8" name="Freeform: Shape 7">
              <a:extLst>
                <a:ext uri="{FF2B5EF4-FFF2-40B4-BE49-F238E27FC236}">
                  <a16:creationId xmlns:a16="http://schemas.microsoft.com/office/drawing/2014/main" id="{7910FC45-7E49-05A9-7C97-AD8E03738A0E}"/>
                </a:ext>
              </a:extLst>
            </p:cNvPr>
            <p:cNvSpPr/>
            <p:nvPr/>
          </p:nvSpPr>
          <p:spPr>
            <a:xfrm>
              <a:off x="4705350" y="2249487"/>
              <a:ext cx="133350" cy="133350"/>
            </a:xfrm>
            <a:custGeom>
              <a:avLst/>
              <a:gdLst>
                <a:gd name="connsiteX0" fmla="*/ 114300 w 133350"/>
                <a:gd name="connsiteY0" fmla="*/ 0 h 133350"/>
                <a:gd name="connsiteX1" fmla="*/ 19050 w 133350"/>
                <a:gd name="connsiteY1" fmla="*/ 0 h 133350"/>
                <a:gd name="connsiteX2" fmla="*/ 0 w 133350"/>
                <a:gd name="connsiteY2" fmla="*/ 19050 h 133350"/>
                <a:gd name="connsiteX3" fmla="*/ 19050 w 133350"/>
                <a:gd name="connsiteY3" fmla="*/ 38100 h 133350"/>
                <a:gd name="connsiteX4" fmla="*/ 95250 w 133350"/>
                <a:gd name="connsiteY4" fmla="*/ 38100 h 133350"/>
                <a:gd name="connsiteX5" fmla="*/ 95250 w 133350"/>
                <a:gd name="connsiteY5" fmla="*/ 114300 h 133350"/>
                <a:gd name="connsiteX6" fmla="*/ 114300 w 133350"/>
                <a:gd name="connsiteY6" fmla="*/ 133350 h 133350"/>
                <a:gd name="connsiteX7" fmla="*/ 133350 w 133350"/>
                <a:gd name="connsiteY7" fmla="*/ 114300 h 133350"/>
                <a:gd name="connsiteX8" fmla="*/ 133350 w 133350"/>
                <a:gd name="connsiteY8" fmla="*/ 19050 h 133350"/>
                <a:gd name="connsiteX9" fmla="*/ 114300 w 133350"/>
                <a:gd name="connsiteY9"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114300" y="0"/>
                  </a:moveTo>
                  <a:lnTo>
                    <a:pt x="19050" y="0"/>
                  </a:lnTo>
                  <a:cubicBezTo>
                    <a:pt x="8573" y="0"/>
                    <a:pt x="0" y="8573"/>
                    <a:pt x="0" y="19050"/>
                  </a:cubicBezTo>
                  <a:cubicBezTo>
                    <a:pt x="0" y="29528"/>
                    <a:pt x="8573" y="38100"/>
                    <a:pt x="19050" y="38100"/>
                  </a:cubicBezTo>
                  <a:lnTo>
                    <a:pt x="95250" y="38100"/>
                  </a:lnTo>
                  <a:lnTo>
                    <a:pt x="95250" y="114300"/>
                  </a:lnTo>
                  <a:cubicBezTo>
                    <a:pt x="95250" y="124778"/>
                    <a:pt x="103823" y="133350"/>
                    <a:pt x="114300" y="133350"/>
                  </a:cubicBezTo>
                  <a:cubicBezTo>
                    <a:pt x="124777" y="133350"/>
                    <a:pt x="133350" y="124778"/>
                    <a:pt x="133350" y="114300"/>
                  </a:cubicBezTo>
                  <a:lnTo>
                    <a:pt x="133350" y="19050"/>
                  </a:lnTo>
                  <a:cubicBezTo>
                    <a:pt x="133350" y="8573"/>
                    <a:pt x="124777" y="0"/>
                    <a:pt x="114300" y="0"/>
                  </a:cubicBezTo>
                  <a:close/>
                </a:path>
              </a:pathLst>
            </a:custGeom>
            <a:solidFill>
              <a:schemeClr val="tx2"/>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1DBDE3F-084B-DE16-5BC5-3FF77FDD7A97}"/>
                </a:ext>
              </a:extLst>
            </p:cNvPr>
            <p:cNvSpPr/>
            <p:nvPr/>
          </p:nvSpPr>
          <p:spPr>
            <a:xfrm>
              <a:off x="4305300" y="2249487"/>
              <a:ext cx="133350" cy="133350"/>
            </a:xfrm>
            <a:custGeom>
              <a:avLst/>
              <a:gdLst>
                <a:gd name="connsiteX0" fmla="*/ 19050 w 133350"/>
                <a:gd name="connsiteY0" fmla="*/ 133350 h 133350"/>
                <a:gd name="connsiteX1" fmla="*/ 38100 w 133350"/>
                <a:gd name="connsiteY1" fmla="*/ 114300 h 133350"/>
                <a:gd name="connsiteX2" fmla="*/ 38100 w 133350"/>
                <a:gd name="connsiteY2" fmla="*/ 38100 h 133350"/>
                <a:gd name="connsiteX3" fmla="*/ 114300 w 133350"/>
                <a:gd name="connsiteY3" fmla="*/ 38100 h 133350"/>
                <a:gd name="connsiteX4" fmla="*/ 133350 w 133350"/>
                <a:gd name="connsiteY4" fmla="*/ 19050 h 133350"/>
                <a:gd name="connsiteX5" fmla="*/ 114300 w 133350"/>
                <a:gd name="connsiteY5" fmla="*/ 0 h 133350"/>
                <a:gd name="connsiteX6" fmla="*/ 19050 w 133350"/>
                <a:gd name="connsiteY6" fmla="*/ 0 h 133350"/>
                <a:gd name="connsiteX7" fmla="*/ 0 w 133350"/>
                <a:gd name="connsiteY7" fmla="*/ 19050 h 133350"/>
                <a:gd name="connsiteX8" fmla="*/ 0 w 133350"/>
                <a:gd name="connsiteY8" fmla="*/ 114300 h 133350"/>
                <a:gd name="connsiteX9" fmla="*/ 19050 w 133350"/>
                <a:gd name="connsiteY9"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19050" y="133350"/>
                  </a:moveTo>
                  <a:cubicBezTo>
                    <a:pt x="29528" y="133350"/>
                    <a:pt x="38100" y="124778"/>
                    <a:pt x="38100" y="114300"/>
                  </a:cubicBezTo>
                  <a:lnTo>
                    <a:pt x="38100" y="38100"/>
                  </a:lnTo>
                  <a:lnTo>
                    <a:pt x="114300" y="38100"/>
                  </a:lnTo>
                  <a:cubicBezTo>
                    <a:pt x="124778" y="38100"/>
                    <a:pt x="133350" y="29528"/>
                    <a:pt x="133350" y="19050"/>
                  </a:cubicBezTo>
                  <a:cubicBezTo>
                    <a:pt x="133350" y="8573"/>
                    <a:pt x="124778" y="0"/>
                    <a:pt x="114300" y="0"/>
                  </a:cubicBezTo>
                  <a:lnTo>
                    <a:pt x="19050" y="0"/>
                  </a:lnTo>
                  <a:cubicBezTo>
                    <a:pt x="8573" y="0"/>
                    <a:pt x="0" y="8573"/>
                    <a:pt x="0" y="19050"/>
                  </a:cubicBezTo>
                  <a:lnTo>
                    <a:pt x="0" y="114300"/>
                  </a:lnTo>
                  <a:cubicBezTo>
                    <a:pt x="0" y="124778"/>
                    <a:pt x="8573" y="133350"/>
                    <a:pt x="19050" y="133350"/>
                  </a:cubicBezTo>
                  <a:close/>
                </a:path>
              </a:pathLst>
            </a:custGeom>
            <a:solidFill>
              <a:schemeClr val="tx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F364850-2EE2-4B9F-C92D-7ED0B73D2EE2}"/>
                </a:ext>
              </a:extLst>
            </p:cNvPr>
            <p:cNvSpPr/>
            <p:nvPr/>
          </p:nvSpPr>
          <p:spPr>
            <a:xfrm>
              <a:off x="4705350" y="2649537"/>
              <a:ext cx="133350" cy="133350"/>
            </a:xfrm>
            <a:custGeom>
              <a:avLst/>
              <a:gdLst>
                <a:gd name="connsiteX0" fmla="*/ 114300 w 133350"/>
                <a:gd name="connsiteY0" fmla="*/ 0 h 133350"/>
                <a:gd name="connsiteX1" fmla="*/ 95250 w 133350"/>
                <a:gd name="connsiteY1" fmla="*/ 19050 h 133350"/>
                <a:gd name="connsiteX2" fmla="*/ 95250 w 133350"/>
                <a:gd name="connsiteY2" fmla="*/ 95250 h 133350"/>
                <a:gd name="connsiteX3" fmla="*/ 19050 w 133350"/>
                <a:gd name="connsiteY3" fmla="*/ 95250 h 133350"/>
                <a:gd name="connsiteX4" fmla="*/ 0 w 133350"/>
                <a:gd name="connsiteY4" fmla="*/ 114300 h 133350"/>
                <a:gd name="connsiteX5" fmla="*/ 19050 w 133350"/>
                <a:gd name="connsiteY5" fmla="*/ 133350 h 133350"/>
                <a:gd name="connsiteX6" fmla="*/ 114300 w 133350"/>
                <a:gd name="connsiteY6" fmla="*/ 133350 h 133350"/>
                <a:gd name="connsiteX7" fmla="*/ 133350 w 133350"/>
                <a:gd name="connsiteY7" fmla="*/ 114300 h 133350"/>
                <a:gd name="connsiteX8" fmla="*/ 133350 w 133350"/>
                <a:gd name="connsiteY8" fmla="*/ 19050 h 133350"/>
                <a:gd name="connsiteX9" fmla="*/ 114300 w 133350"/>
                <a:gd name="connsiteY9"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114300" y="0"/>
                  </a:moveTo>
                  <a:cubicBezTo>
                    <a:pt x="103823" y="0"/>
                    <a:pt x="95250" y="8573"/>
                    <a:pt x="95250" y="19050"/>
                  </a:cubicBezTo>
                  <a:lnTo>
                    <a:pt x="95250" y="95250"/>
                  </a:lnTo>
                  <a:lnTo>
                    <a:pt x="19050" y="95250"/>
                  </a:lnTo>
                  <a:cubicBezTo>
                    <a:pt x="8573" y="95250"/>
                    <a:pt x="0" y="103823"/>
                    <a:pt x="0" y="114300"/>
                  </a:cubicBezTo>
                  <a:cubicBezTo>
                    <a:pt x="0" y="124777"/>
                    <a:pt x="8573" y="133350"/>
                    <a:pt x="19050" y="133350"/>
                  </a:cubicBezTo>
                  <a:lnTo>
                    <a:pt x="114300" y="133350"/>
                  </a:lnTo>
                  <a:cubicBezTo>
                    <a:pt x="124777" y="133350"/>
                    <a:pt x="133350" y="124777"/>
                    <a:pt x="133350" y="114300"/>
                  </a:cubicBezTo>
                  <a:lnTo>
                    <a:pt x="133350" y="19050"/>
                  </a:lnTo>
                  <a:cubicBezTo>
                    <a:pt x="133350" y="8573"/>
                    <a:pt x="124777" y="0"/>
                    <a:pt x="114300" y="0"/>
                  </a:cubicBezTo>
                  <a:close/>
                </a:path>
              </a:pathLst>
            </a:custGeom>
            <a:solidFill>
              <a:schemeClr val="tx2"/>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814D4D3-157D-C7CA-A4CE-B8D18D40038C}"/>
                </a:ext>
              </a:extLst>
            </p:cNvPr>
            <p:cNvSpPr/>
            <p:nvPr/>
          </p:nvSpPr>
          <p:spPr>
            <a:xfrm>
              <a:off x="4305300" y="2649537"/>
              <a:ext cx="133350" cy="133350"/>
            </a:xfrm>
            <a:custGeom>
              <a:avLst/>
              <a:gdLst>
                <a:gd name="connsiteX0" fmla="*/ 114300 w 133350"/>
                <a:gd name="connsiteY0" fmla="*/ 95250 h 133350"/>
                <a:gd name="connsiteX1" fmla="*/ 38100 w 133350"/>
                <a:gd name="connsiteY1" fmla="*/ 95250 h 133350"/>
                <a:gd name="connsiteX2" fmla="*/ 38100 w 133350"/>
                <a:gd name="connsiteY2" fmla="*/ 19050 h 133350"/>
                <a:gd name="connsiteX3" fmla="*/ 19050 w 133350"/>
                <a:gd name="connsiteY3" fmla="*/ 0 h 133350"/>
                <a:gd name="connsiteX4" fmla="*/ 0 w 133350"/>
                <a:gd name="connsiteY4" fmla="*/ 19050 h 133350"/>
                <a:gd name="connsiteX5" fmla="*/ 0 w 133350"/>
                <a:gd name="connsiteY5" fmla="*/ 114300 h 133350"/>
                <a:gd name="connsiteX6" fmla="*/ 19050 w 133350"/>
                <a:gd name="connsiteY6" fmla="*/ 133350 h 133350"/>
                <a:gd name="connsiteX7" fmla="*/ 114300 w 133350"/>
                <a:gd name="connsiteY7" fmla="*/ 133350 h 133350"/>
                <a:gd name="connsiteX8" fmla="*/ 133350 w 133350"/>
                <a:gd name="connsiteY8" fmla="*/ 114300 h 133350"/>
                <a:gd name="connsiteX9" fmla="*/ 114300 w 133350"/>
                <a:gd name="connsiteY9" fmla="*/ 952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114300" y="95250"/>
                  </a:moveTo>
                  <a:lnTo>
                    <a:pt x="38100" y="95250"/>
                  </a:lnTo>
                  <a:lnTo>
                    <a:pt x="38100" y="19050"/>
                  </a:lnTo>
                  <a:cubicBezTo>
                    <a:pt x="38100" y="8573"/>
                    <a:pt x="29528" y="0"/>
                    <a:pt x="19050" y="0"/>
                  </a:cubicBezTo>
                  <a:cubicBezTo>
                    <a:pt x="8573" y="0"/>
                    <a:pt x="0" y="8573"/>
                    <a:pt x="0" y="19050"/>
                  </a:cubicBezTo>
                  <a:lnTo>
                    <a:pt x="0" y="114300"/>
                  </a:lnTo>
                  <a:cubicBezTo>
                    <a:pt x="0" y="124777"/>
                    <a:pt x="8573" y="133350"/>
                    <a:pt x="19050" y="133350"/>
                  </a:cubicBezTo>
                  <a:lnTo>
                    <a:pt x="114300" y="133350"/>
                  </a:lnTo>
                  <a:cubicBezTo>
                    <a:pt x="124778" y="133350"/>
                    <a:pt x="133350" y="124777"/>
                    <a:pt x="133350" y="114300"/>
                  </a:cubicBezTo>
                  <a:cubicBezTo>
                    <a:pt x="133350" y="103823"/>
                    <a:pt x="124778" y="95250"/>
                    <a:pt x="114300" y="95250"/>
                  </a:cubicBezTo>
                  <a:close/>
                </a:path>
              </a:pathLst>
            </a:custGeom>
            <a:solidFill>
              <a:schemeClr val="tx2"/>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8D2880F-113F-4BC0-607E-603CE72AA9D0}"/>
                </a:ext>
              </a:extLst>
            </p:cNvPr>
            <p:cNvSpPr/>
            <p:nvPr/>
          </p:nvSpPr>
          <p:spPr>
            <a:xfrm>
              <a:off x="4639913" y="2354262"/>
              <a:ext cx="89915" cy="121443"/>
            </a:xfrm>
            <a:custGeom>
              <a:avLst/>
              <a:gdLst>
                <a:gd name="connsiteX0" fmla="*/ 89916 w 89915"/>
                <a:gd name="connsiteY0" fmla="*/ 60769 h 121443"/>
                <a:gd name="connsiteX1" fmla="*/ 29242 w 89915"/>
                <a:gd name="connsiteY1" fmla="*/ 0 h 121443"/>
                <a:gd name="connsiteX2" fmla="*/ 0 w 89915"/>
                <a:gd name="connsiteY2" fmla="*/ 7620 h 121443"/>
                <a:gd name="connsiteX3" fmla="*/ 32099 w 89915"/>
                <a:gd name="connsiteY3" fmla="*/ 80963 h 121443"/>
                <a:gd name="connsiteX4" fmla="*/ 23622 w 89915"/>
                <a:gd name="connsiteY4" fmla="*/ 121158 h 121443"/>
                <a:gd name="connsiteX5" fmla="*/ 29242 w 89915"/>
                <a:gd name="connsiteY5" fmla="*/ 121444 h 121443"/>
                <a:gd name="connsiteX6" fmla="*/ 89916 w 89915"/>
                <a:gd name="connsiteY6" fmla="*/ 60769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5" h="121443">
                  <a:moveTo>
                    <a:pt x="89916" y="60769"/>
                  </a:moveTo>
                  <a:cubicBezTo>
                    <a:pt x="89916" y="27146"/>
                    <a:pt x="62770" y="0"/>
                    <a:pt x="29242" y="0"/>
                  </a:cubicBezTo>
                  <a:cubicBezTo>
                    <a:pt x="18669" y="0"/>
                    <a:pt x="8668" y="2667"/>
                    <a:pt x="0" y="7620"/>
                  </a:cubicBezTo>
                  <a:cubicBezTo>
                    <a:pt x="19717" y="25908"/>
                    <a:pt x="32099" y="52006"/>
                    <a:pt x="32099" y="80963"/>
                  </a:cubicBezTo>
                  <a:cubicBezTo>
                    <a:pt x="32099" y="95250"/>
                    <a:pt x="29051" y="108871"/>
                    <a:pt x="23622" y="121158"/>
                  </a:cubicBezTo>
                  <a:cubicBezTo>
                    <a:pt x="25432" y="121349"/>
                    <a:pt x="27337" y="121444"/>
                    <a:pt x="29242" y="121444"/>
                  </a:cubicBezTo>
                  <a:cubicBezTo>
                    <a:pt x="62770" y="121444"/>
                    <a:pt x="89916" y="94298"/>
                    <a:pt x="89916" y="60769"/>
                  </a:cubicBezTo>
                  <a:close/>
                </a:path>
              </a:pathLst>
            </a:custGeom>
            <a:solidFill>
              <a:schemeClr val="accent1"/>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762753B-63E0-0A4A-D6FC-55CF735B8D4C}"/>
                </a:ext>
              </a:extLst>
            </p:cNvPr>
            <p:cNvSpPr/>
            <p:nvPr/>
          </p:nvSpPr>
          <p:spPr>
            <a:xfrm>
              <a:off x="4644389" y="2475705"/>
              <a:ext cx="109728" cy="121443"/>
            </a:xfrm>
            <a:custGeom>
              <a:avLst/>
              <a:gdLst>
                <a:gd name="connsiteX0" fmla="*/ 109728 w 109728"/>
                <a:gd name="connsiteY0" fmla="*/ 121444 h 121443"/>
                <a:gd name="connsiteX1" fmla="*/ 109728 w 109728"/>
                <a:gd name="connsiteY1" fmla="*/ 57150 h 121443"/>
                <a:gd name="connsiteX2" fmla="*/ 52578 w 109728"/>
                <a:gd name="connsiteY2" fmla="*/ 0 h 121443"/>
                <a:gd name="connsiteX3" fmla="*/ 18955 w 109728"/>
                <a:gd name="connsiteY3" fmla="*/ 0 h 121443"/>
                <a:gd name="connsiteX4" fmla="*/ 0 w 109728"/>
                <a:gd name="connsiteY4" fmla="*/ 28289 h 121443"/>
                <a:gd name="connsiteX5" fmla="*/ 60008 w 109728"/>
                <a:gd name="connsiteY5" fmla="*/ 116681 h 121443"/>
                <a:gd name="connsiteX6" fmla="*/ 60008 w 109728"/>
                <a:gd name="connsiteY6" fmla="*/ 121444 h 121443"/>
                <a:gd name="connsiteX7" fmla="*/ 109728 w 109728"/>
                <a:gd name="connsiteY7" fmla="*/ 121444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28" h="121443">
                  <a:moveTo>
                    <a:pt x="109728" y="121444"/>
                  </a:moveTo>
                  <a:lnTo>
                    <a:pt x="109728" y="57150"/>
                  </a:lnTo>
                  <a:cubicBezTo>
                    <a:pt x="109728" y="25622"/>
                    <a:pt x="84201" y="0"/>
                    <a:pt x="52578" y="0"/>
                  </a:cubicBezTo>
                  <a:lnTo>
                    <a:pt x="18955" y="0"/>
                  </a:lnTo>
                  <a:cubicBezTo>
                    <a:pt x="14288" y="10573"/>
                    <a:pt x="7906" y="20098"/>
                    <a:pt x="0" y="28289"/>
                  </a:cubicBezTo>
                  <a:cubicBezTo>
                    <a:pt x="35147" y="42386"/>
                    <a:pt x="60008" y="76676"/>
                    <a:pt x="60008" y="116681"/>
                  </a:cubicBezTo>
                  <a:lnTo>
                    <a:pt x="60008" y="121444"/>
                  </a:lnTo>
                  <a:lnTo>
                    <a:pt x="109728" y="121444"/>
                  </a:lnTo>
                  <a:close/>
                </a:path>
              </a:pathLst>
            </a:custGeom>
            <a:solidFill>
              <a:schemeClr val="accent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FDCBE1F-7E35-E865-A31F-59136E8459BC}"/>
                </a:ext>
              </a:extLst>
            </p:cNvPr>
            <p:cNvSpPr/>
            <p:nvPr/>
          </p:nvSpPr>
          <p:spPr>
            <a:xfrm>
              <a:off x="4414170" y="2354262"/>
              <a:ext cx="90011" cy="121443"/>
            </a:xfrm>
            <a:custGeom>
              <a:avLst/>
              <a:gdLst>
                <a:gd name="connsiteX0" fmla="*/ 57817 w 90011"/>
                <a:gd name="connsiteY0" fmla="*/ 80963 h 121443"/>
                <a:gd name="connsiteX1" fmla="*/ 90011 w 90011"/>
                <a:gd name="connsiteY1" fmla="*/ 7525 h 121443"/>
                <a:gd name="connsiteX2" fmla="*/ 60674 w 90011"/>
                <a:gd name="connsiteY2" fmla="*/ 0 h 121443"/>
                <a:gd name="connsiteX3" fmla="*/ 0 w 90011"/>
                <a:gd name="connsiteY3" fmla="*/ 60674 h 121443"/>
                <a:gd name="connsiteX4" fmla="*/ 60674 w 90011"/>
                <a:gd name="connsiteY4" fmla="*/ 121444 h 121443"/>
                <a:gd name="connsiteX5" fmla="*/ 66294 w 90011"/>
                <a:gd name="connsiteY5" fmla="*/ 121158 h 121443"/>
                <a:gd name="connsiteX6" fmla="*/ 57817 w 90011"/>
                <a:gd name="connsiteY6" fmla="*/ 80963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11" h="121443">
                  <a:moveTo>
                    <a:pt x="57817" y="80963"/>
                  </a:moveTo>
                  <a:cubicBezTo>
                    <a:pt x="57817" y="51911"/>
                    <a:pt x="70199" y="25813"/>
                    <a:pt x="90011" y="7525"/>
                  </a:cubicBezTo>
                  <a:cubicBezTo>
                    <a:pt x="81343" y="2762"/>
                    <a:pt x="71342" y="0"/>
                    <a:pt x="60674" y="0"/>
                  </a:cubicBezTo>
                  <a:cubicBezTo>
                    <a:pt x="27146" y="0"/>
                    <a:pt x="0" y="27146"/>
                    <a:pt x="0" y="60674"/>
                  </a:cubicBezTo>
                  <a:cubicBezTo>
                    <a:pt x="0" y="94202"/>
                    <a:pt x="27146" y="121444"/>
                    <a:pt x="60674" y="121444"/>
                  </a:cubicBezTo>
                  <a:cubicBezTo>
                    <a:pt x="62579" y="121444"/>
                    <a:pt x="64484" y="121349"/>
                    <a:pt x="66294" y="121158"/>
                  </a:cubicBezTo>
                  <a:cubicBezTo>
                    <a:pt x="60865" y="108871"/>
                    <a:pt x="57817" y="95250"/>
                    <a:pt x="57817" y="80963"/>
                  </a:cubicBezTo>
                  <a:close/>
                </a:path>
              </a:pathLst>
            </a:custGeom>
            <a:solidFill>
              <a:schemeClr val="accent1"/>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593B700-8103-BC48-184C-887AE336B64A}"/>
                </a:ext>
              </a:extLst>
            </p:cNvPr>
            <p:cNvSpPr/>
            <p:nvPr/>
          </p:nvSpPr>
          <p:spPr>
            <a:xfrm>
              <a:off x="4389786" y="2475705"/>
              <a:ext cx="109823" cy="121443"/>
            </a:xfrm>
            <a:custGeom>
              <a:avLst/>
              <a:gdLst>
                <a:gd name="connsiteX0" fmla="*/ 109823 w 109823"/>
                <a:gd name="connsiteY0" fmla="*/ 28289 h 121443"/>
                <a:gd name="connsiteX1" fmla="*/ 90869 w 109823"/>
                <a:gd name="connsiteY1" fmla="*/ 0 h 121443"/>
                <a:gd name="connsiteX2" fmla="*/ 57245 w 109823"/>
                <a:gd name="connsiteY2" fmla="*/ 0 h 121443"/>
                <a:gd name="connsiteX3" fmla="*/ 0 w 109823"/>
                <a:gd name="connsiteY3" fmla="*/ 57150 h 121443"/>
                <a:gd name="connsiteX4" fmla="*/ 0 w 109823"/>
                <a:gd name="connsiteY4" fmla="*/ 121444 h 121443"/>
                <a:gd name="connsiteX5" fmla="*/ 49816 w 109823"/>
                <a:gd name="connsiteY5" fmla="*/ 121444 h 121443"/>
                <a:gd name="connsiteX6" fmla="*/ 49816 w 109823"/>
                <a:gd name="connsiteY6" fmla="*/ 116681 h 121443"/>
                <a:gd name="connsiteX7" fmla="*/ 109823 w 109823"/>
                <a:gd name="connsiteY7" fmla="*/ 28289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23" h="121443">
                  <a:moveTo>
                    <a:pt x="109823" y="28289"/>
                  </a:moveTo>
                  <a:cubicBezTo>
                    <a:pt x="101918" y="20098"/>
                    <a:pt x="95536" y="10573"/>
                    <a:pt x="90869" y="0"/>
                  </a:cubicBezTo>
                  <a:lnTo>
                    <a:pt x="57245" y="0"/>
                  </a:lnTo>
                  <a:cubicBezTo>
                    <a:pt x="25622" y="0"/>
                    <a:pt x="0" y="25622"/>
                    <a:pt x="0" y="57150"/>
                  </a:cubicBezTo>
                  <a:lnTo>
                    <a:pt x="0" y="121444"/>
                  </a:lnTo>
                  <a:lnTo>
                    <a:pt x="49816" y="121444"/>
                  </a:lnTo>
                  <a:lnTo>
                    <a:pt x="49816" y="116681"/>
                  </a:lnTo>
                  <a:cubicBezTo>
                    <a:pt x="49816" y="76676"/>
                    <a:pt x="74676" y="42386"/>
                    <a:pt x="109823" y="28289"/>
                  </a:cubicBezTo>
                  <a:close/>
                </a:path>
              </a:pathLst>
            </a:custGeom>
            <a:solidFill>
              <a:schemeClr val="accent1"/>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8C27004-8961-6B48-120F-1D55932FE763}"/>
                </a:ext>
              </a:extLst>
            </p:cNvPr>
            <p:cNvSpPr/>
            <p:nvPr/>
          </p:nvSpPr>
          <p:spPr>
            <a:xfrm>
              <a:off x="4491037" y="2354262"/>
              <a:ext cx="161925" cy="161925"/>
            </a:xfrm>
            <a:custGeom>
              <a:avLst/>
              <a:gdLst>
                <a:gd name="connsiteX0" fmla="*/ 161925 w 161925"/>
                <a:gd name="connsiteY0" fmla="*/ 80963 h 161925"/>
                <a:gd name="connsiteX1" fmla="*/ 80963 w 161925"/>
                <a:gd name="connsiteY1" fmla="*/ 161925 h 161925"/>
                <a:gd name="connsiteX2" fmla="*/ 0 w 161925"/>
                <a:gd name="connsiteY2" fmla="*/ 80963 h 161925"/>
                <a:gd name="connsiteX3" fmla="*/ 80963 w 161925"/>
                <a:gd name="connsiteY3" fmla="*/ 0 h 161925"/>
                <a:gd name="connsiteX4" fmla="*/ 161925 w 161925"/>
                <a:gd name="connsiteY4" fmla="*/ 80963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161925" y="80963"/>
                  </a:moveTo>
                  <a:cubicBezTo>
                    <a:pt x="161925" y="125677"/>
                    <a:pt x="125677" y="161925"/>
                    <a:pt x="80963" y="161925"/>
                  </a:cubicBezTo>
                  <a:cubicBezTo>
                    <a:pt x="36248" y="161925"/>
                    <a:pt x="0" y="125677"/>
                    <a:pt x="0" y="80963"/>
                  </a:cubicBezTo>
                  <a:cubicBezTo>
                    <a:pt x="0" y="36248"/>
                    <a:pt x="36248" y="0"/>
                    <a:pt x="80963" y="0"/>
                  </a:cubicBezTo>
                  <a:cubicBezTo>
                    <a:pt x="125677" y="0"/>
                    <a:pt x="161925" y="36248"/>
                    <a:pt x="161925" y="80963"/>
                  </a:cubicBezTo>
                  <a:close/>
                </a:path>
              </a:pathLst>
            </a:custGeom>
            <a:solidFill>
              <a:schemeClr val="accent4"/>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431CD8B-A08D-755B-2B0A-467B247776A8}"/>
                </a:ext>
              </a:extLst>
            </p:cNvPr>
            <p:cNvSpPr/>
            <p:nvPr/>
          </p:nvSpPr>
          <p:spPr>
            <a:xfrm>
              <a:off x="4458652" y="2516187"/>
              <a:ext cx="226695" cy="161925"/>
            </a:xfrm>
            <a:custGeom>
              <a:avLst/>
              <a:gdLst>
                <a:gd name="connsiteX0" fmla="*/ 150495 w 226695"/>
                <a:gd name="connsiteY0" fmla="*/ 0 h 161925"/>
                <a:gd name="connsiteX1" fmla="*/ 76200 w 226695"/>
                <a:gd name="connsiteY1" fmla="*/ 0 h 161925"/>
                <a:gd name="connsiteX2" fmla="*/ 0 w 226695"/>
                <a:gd name="connsiteY2" fmla="*/ 76200 h 161925"/>
                <a:gd name="connsiteX3" fmla="*/ 0 w 226695"/>
                <a:gd name="connsiteY3" fmla="*/ 161925 h 161925"/>
                <a:gd name="connsiteX4" fmla="*/ 226695 w 226695"/>
                <a:gd name="connsiteY4" fmla="*/ 161925 h 161925"/>
                <a:gd name="connsiteX5" fmla="*/ 226695 w 226695"/>
                <a:gd name="connsiteY5" fmla="*/ 76200 h 161925"/>
                <a:gd name="connsiteX6" fmla="*/ 150495 w 226695"/>
                <a:gd name="connsiteY6"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695" h="161925">
                  <a:moveTo>
                    <a:pt x="150495" y="0"/>
                  </a:moveTo>
                  <a:lnTo>
                    <a:pt x="76200" y="0"/>
                  </a:lnTo>
                  <a:cubicBezTo>
                    <a:pt x="34100" y="0"/>
                    <a:pt x="0" y="34100"/>
                    <a:pt x="0" y="76200"/>
                  </a:cubicBezTo>
                  <a:lnTo>
                    <a:pt x="0" y="161925"/>
                  </a:lnTo>
                  <a:lnTo>
                    <a:pt x="226695" y="161925"/>
                  </a:lnTo>
                  <a:lnTo>
                    <a:pt x="226695" y="76200"/>
                  </a:lnTo>
                  <a:cubicBezTo>
                    <a:pt x="226695" y="34100"/>
                    <a:pt x="192596" y="0"/>
                    <a:pt x="150495" y="0"/>
                  </a:cubicBezTo>
                  <a:close/>
                </a:path>
              </a:pathLst>
            </a:custGeom>
            <a:solidFill>
              <a:schemeClr val="accent4"/>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1AF0C297-6C33-F3E2-9EC6-99A44165AA51}"/>
              </a:ext>
            </a:extLst>
          </p:cNvPr>
          <p:cNvSpPr/>
          <p:nvPr/>
        </p:nvSpPr>
        <p:spPr>
          <a:xfrm>
            <a:off x="522190" y="2531181"/>
            <a:ext cx="364811" cy="598716"/>
          </a:xfrm>
          <a:custGeom>
            <a:avLst/>
            <a:gdLst>
              <a:gd name="connsiteX0" fmla="*/ 173136 w 521360"/>
              <a:gd name="connsiteY0" fmla="*/ 766677 h 855640"/>
              <a:gd name="connsiteX1" fmla="*/ 46768 w 521360"/>
              <a:gd name="connsiteY1" fmla="*/ 766677 h 855640"/>
              <a:gd name="connsiteX2" fmla="*/ 46768 w 521360"/>
              <a:gd name="connsiteY2" fmla="*/ 756714 h 855640"/>
              <a:gd name="connsiteX3" fmla="*/ 67885 w 521360"/>
              <a:gd name="connsiteY3" fmla="*/ 735606 h 855640"/>
              <a:gd name="connsiteX4" fmla="*/ 152029 w 521360"/>
              <a:gd name="connsiteY4" fmla="*/ 735606 h 855640"/>
              <a:gd name="connsiteX5" fmla="*/ 173145 w 521360"/>
              <a:gd name="connsiteY5" fmla="*/ 756714 h 855640"/>
              <a:gd name="connsiteX6" fmla="*/ 173145 w 521360"/>
              <a:gd name="connsiteY6" fmla="*/ 766677 h 855640"/>
              <a:gd name="connsiteX7" fmla="*/ 513598 w 521360"/>
              <a:gd name="connsiteY7" fmla="*/ 161801 h 855640"/>
              <a:gd name="connsiteX8" fmla="*/ 161401 w 521360"/>
              <a:gd name="connsiteY8" fmla="*/ 122234 h 855640"/>
              <a:gd name="connsiteX9" fmla="*/ 161401 w 521360"/>
              <a:gd name="connsiteY9" fmla="*/ 399812 h 855640"/>
              <a:gd name="connsiteX10" fmla="*/ 515293 w 521360"/>
              <a:gd name="connsiteY10" fmla="*/ 439179 h 855640"/>
              <a:gd name="connsiteX11" fmla="*/ 521360 w 521360"/>
              <a:gd name="connsiteY11" fmla="*/ 432311 h 855640"/>
              <a:gd name="connsiteX12" fmla="*/ 521360 w 521360"/>
              <a:gd name="connsiteY12" fmla="*/ 168659 h 855640"/>
              <a:gd name="connsiteX13" fmla="*/ 513598 w 521360"/>
              <a:gd name="connsiteY13" fmla="*/ 161801 h 855640"/>
              <a:gd name="connsiteX14" fmla="*/ 209626 w 521360"/>
              <a:gd name="connsiteY14" fmla="*/ 792604 h 855640"/>
              <a:gd name="connsiteX15" fmla="*/ 10277 w 521360"/>
              <a:gd name="connsiteY15" fmla="*/ 792604 h 855640"/>
              <a:gd name="connsiteX16" fmla="*/ 0 w 521360"/>
              <a:gd name="connsiteY16" fmla="*/ 802881 h 855640"/>
              <a:gd name="connsiteX17" fmla="*/ 0 w 521360"/>
              <a:gd name="connsiteY17" fmla="*/ 845363 h 855640"/>
              <a:gd name="connsiteX18" fmla="*/ 10277 w 521360"/>
              <a:gd name="connsiteY18" fmla="*/ 855640 h 855640"/>
              <a:gd name="connsiteX19" fmla="*/ 209626 w 521360"/>
              <a:gd name="connsiteY19" fmla="*/ 855640 h 855640"/>
              <a:gd name="connsiteX20" fmla="*/ 219904 w 521360"/>
              <a:gd name="connsiteY20" fmla="*/ 845363 h 855640"/>
              <a:gd name="connsiteX21" fmla="*/ 219904 w 521360"/>
              <a:gd name="connsiteY21" fmla="*/ 802881 h 855640"/>
              <a:gd name="connsiteX22" fmla="*/ 209626 w 521360"/>
              <a:gd name="connsiteY22" fmla="*/ 792604 h 855640"/>
              <a:gd name="connsiteX23" fmla="*/ 109947 w 521360"/>
              <a:gd name="connsiteY23" fmla="*/ 100413 h 855640"/>
              <a:gd name="connsiteX24" fmla="*/ 160153 w 521360"/>
              <a:gd name="connsiteY24" fmla="*/ 50206 h 855640"/>
              <a:gd name="connsiteX25" fmla="*/ 109947 w 521360"/>
              <a:gd name="connsiteY25" fmla="*/ 0 h 855640"/>
              <a:gd name="connsiteX26" fmla="*/ 59741 w 521360"/>
              <a:gd name="connsiteY26" fmla="*/ 50206 h 855640"/>
              <a:gd name="connsiteX27" fmla="*/ 109947 w 521360"/>
              <a:gd name="connsiteY27" fmla="*/ 100413 h 855640"/>
              <a:gd name="connsiteX28" fmla="*/ 84420 w 521360"/>
              <a:gd name="connsiteY28" fmla="*/ 121949 h 855640"/>
              <a:gd name="connsiteX29" fmla="*/ 84420 w 521360"/>
              <a:gd name="connsiteY29" fmla="*/ 709670 h 855640"/>
              <a:gd name="connsiteX30" fmla="*/ 135474 w 521360"/>
              <a:gd name="connsiteY30" fmla="*/ 709670 h 855640"/>
              <a:gd name="connsiteX31" fmla="*/ 135474 w 521360"/>
              <a:gd name="connsiteY31" fmla="*/ 121949 h 855640"/>
              <a:gd name="connsiteX32" fmla="*/ 109947 w 521360"/>
              <a:gd name="connsiteY32" fmla="*/ 126340 h 855640"/>
              <a:gd name="connsiteX33" fmla="*/ 84420 w 521360"/>
              <a:gd name="connsiteY33" fmla="*/ 121949 h 85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1360" h="855640">
                <a:moveTo>
                  <a:pt x="173136" y="766677"/>
                </a:moveTo>
                <a:lnTo>
                  <a:pt x="46768" y="766677"/>
                </a:lnTo>
                <a:lnTo>
                  <a:pt x="46768" y="756714"/>
                </a:lnTo>
                <a:cubicBezTo>
                  <a:pt x="46768" y="745103"/>
                  <a:pt x="56264" y="735606"/>
                  <a:pt x="67885" y="735606"/>
                </a:cubicBezTo>
                <a:lnTo>
                  <a:pt x="152029" y="735606"/>
                </a:lnTo>
                <a:cubicBezTo>
                  <a:pt x="163640" y="735606"/>
                  <a:pt x="173145" y="745103"/>
                  <a:pt x="173145" y="756714"/>
                </a:cubicBezTo>
                <a:lnTo>
                  <a:pt x="173145" y="766677"/>
                </a:lnTo>
                <a:close/>
                <a:moveTo>
                  <a:pt x="513598" y="161801"/>
                </a:moveTo>
                <a:cubicBezTo>
                  <a:pt x="289522" y="189224"/>
                  <a:pt x="306562" y="127283"/>
                  <a:pt x="161401" y="122234"/>
                </a:cubicBezTo>
                <a:lnTo>
                  <a:pt x="161401" y="399812"/>
                </a:lnTo>
                <a:cubicBezTo>
                  <a:pt x="306924" y="404879"/>
                  <a:pt x="289436" y="467116"/>
                  <a:pt x="515293" y="439179"/>
                </a:cubicBezTo>
                <a:cubicBezTo>
                  <a:pt x="518779" y="438750"/>
                  <a:pt x="521360" y="435826"/>
                  <a:pt x="521360" y="432311"/>
                </a:cubicBezTo>
                <a:lnTo>
                  <a:pt x="521360" y="168659"/>
                </a:lnTo>
                <a:cubicBezTo>
                  <a:pt x="521370" y="164468"/>
                  <a:pt x="517750" y="161277"/>
                  <a:pt x="513598" y="161801"/>
                </a:cubicBezTo>
                <a:close/>
                <a:moveTo>
                  <a:pt x="209626" y="792604"/>
                </a:moveTo>
                <a:lnTo>
                  <a:pt x="10277" y="792604"/>
                </a:lnTo>
                <a:cubicBezTo>
                  <a:pt x="4620" y="792604"/>
                  <a:pt x="0" y="797233"/>
                  <a:pt x="0" y="802881"/>
                </a:cubicBezTo>
                <a:lnTo>
                  <a:pt x="0" y="845363"/>
                </a:lnTo>
                <a:cubicBezTo>
                  <a:pt x="0" y="851021"/>
                  <a:pt x="4629" y="855640"/>
                  <a:pt x="10277" y="855640"/>
                </a:cubicBezTo>
                <a:lnTo>
                  <a:pt x="209626" y="855640"/>
                </a:lnTo>
                <a:cubicBezTo>
                  <a:pt x="215284" y="855640"/>
                  <a:pt x="219904" y="851011"/>
                  <a:pt x="219904" y="845363"/>
                </a:cubicBezTo>
                <a:lnTo>
                  <a:pt x="219904" y="802881"/>
                </a:lnTo>
                <a:cubicBezTo>
                  <a:pt x="219904" y="797233"/>
                  <a:pt x="215284" y="792604"/>
                  <a:pt x="209626" y="792604"/>
                </a:cubicBezTo>
                <a:close/>
                <a:moveTo>
                  <a:pt x="109947" y="100413"/>
                </a:moveTo>
                <a:cubicBezTo>
                  <a:pt x="137674" y="100413"/>
                  <a:pt x="160153" y="77934"/>
                  <a:pt x="160153" y="50206"/>
                </a:cubicBezTo>
                <a:cubicBezTo>
                  <a:pt x="160153" y="22479"/>
                  <a:pt x="137674" y="0"/>
                  <a:pt x="109947" y="0"/>
                </a:cubicBezTo>
                <a:cubicBezTo>
                  <a:pt x="82220" y="0"/>
                  <a:pt x="59741" y="22479"/>
                  <a:pt x="59741" y="50206"/>
                </a:cubicBezTo>
                <a:cubicBezTo>
                  <a:pt x="59741" y="77934"/>
                  <a:pt x="82220" y="100413"/>
                  <a:pt x="109947" y="100413"/>
                </a:cubicBezTo>
                <a:close/>
                <a:moveTo>
                  <a:pt x="84420" y="121949"/>
                </a:moveTo>
                <a:lnTo>
                  <a:pt x="84420" y="709670"/>
                </a:lnTo>
                <a:lnTo>
                  <a:pt x="135474" y="709670"/>
                </a:lnTo>
                <a:lnTo>
                  <a:pt x="135474" y="121949"/>
                </a:lnTo>
                <a:cubicBezTo>
                  <a:pt x="127492" y="124787"/>
                  <a:pt x="118901" y="126340"/>
                  <a:pt x="109947" y="126340"/>
                </a:cubicBezTo>
                <a:cubicBezTo>
                  <a:pt x="100994" y="126340"/>
                  <a:pt x="92402" y="124787"/>
                  <a:pt x="84420" y="121949"/>
                </a:cubicBezTo>
                <a:close/>
              </a:path>
            </a:pathLst>
          </a:custGeom>
          <a:solidFill>
            <a:schemeClr val="accent4"/>
          </a:solidFill>
          <a:ln w="9525" cap="flat">
            <a:noFill/>
            <a:prstDash val="solid"/>
            <a:miter/>
          </a:ln>
        </p:spPr>
        <p:txBody>
          <a:bodyPr rtlCol="0" anchor="ctr"/>
          <a:lstStyle/>
          <a:p>
            <a:endParaRPr lang="en-US"/>
          </a:p>
        </p:txBody>
      </p:sp>
      <p:grpSp>
        <p:nvGrpSpPr>
          <p:cNvPr id="27" name="Graphic 5">
            <a:extLst>
              <a:ext uri="{FF2B5EF4-FFF2-40B4-BE49-F238E27FC236}">
                <a16:creationId xmlns:a16="http://schemas.microsoft.com/office/drawing/2014/main" id="{63569F39-D5C0-22E1-26F7-194849C076BC}"/>
              </a:ext>
            </a:extLst>
          </p:cNvPr>
          <p:cNvGrpSpPr/>
          <p:nvPr/>
        </p:nvGrpSpPr>
        <p:grpSpPr>
          <a:xfrm>
            <a:off x="515212" y="4222710"/>
            <a:ext cx="473703" cy="498116"/>
            <a:chOff x="4136707" y="2020887"/>
            <a:chExt cx="870584" cy="904875"/>
          </a:xfrm>
          <a:solidFill>
            <a:srgbClr val="000000"/>
          </a:solidFill>
        </p:grpSpPr>
        <p:sp>
          <p:nvSpPr>
            <p:cNvPr id="28" name="Freeform: Shape 27">
              <a:extLst>
                <a:ext uri="{FF2B5EF4-FFF2-40B4-BE49-F238E27FC236}">
                  <a16:creationId xmlns:a16="http://schemas.microsoft.com/office/drawing/2014/main" id="{8CC63619-10E5-5F35-E4BC-769101B5C752}"/>
                </a:ext>
              </a:extLst>
            </p:cNvPr>
            <p:cNvSpPr/>
            <p:nvPr/>
          </p:nvSpPr>
          <p:spPr>
            <a:xfrm>
              <a:off x="4136707" y="2020887"/>
              <a:ext cx="870584" cy="904875"/>
            </a:xfrm>
            <a:custGeom>
              <a:avLst/>
              <a:gdLst>
                <a:gd name="connsiteX0" fmla="*/ 736283 w 870584"/>
                <a:gd name="connsiteY0" fmla="*/ 0 h 904875"/>
                <a:gd name="connsiteX1" fmla="*/ 134303 w 870584"/>
                <a:gd name="connsiteY1" fmla="*/ 0 h 904875"/>
                <a:gd name="connsiteX2" fmla="*/ 0 w 870584"/>
                <a:gd name="connsiteY2" fmla="*/ 134303 h 904875"/>
                <a:gd name="connsiteX3" fmla="*/ 0 w 870584"/>
                <a:gd name="connsiteY3" fmla="*/ 554355 h 904875"/>
                <a:gd name="connsiteX4" fmla="*/ 134303 w 870584"/>
                <a:gd name="connsiteY4" fmla="*/ 688658 h 904875"/>
                <a:gd name="connsiteX5" fmla="*/ 268605 w 870584"/>
                <a:gd name="connsiteY5" fmla="*/ 688658 h 904875"/>
                <a:gd name="connsiteX6" fmla="*/ 242887 w 870584"/>
                <a:gd name="connsiteY6" fmla="*/ 815340 h 904875"/>
                <a:gd name="connsiteX7" fmla="*/ 260985 w 870584"/>
                <a:gd name="connsiteY7" fmla="*/ 888683 h 904875"/>
                <a:gd name="connsiteX8" fmla="*/ 303848 w 870584"/>
                <a:gd name="connsiteY8" fmla="*/ 904875 h 904875"/>
                <a:gd name="connsiteX9" fmla="*/ 336232 w 870584"/>
                <a:gd name="connsiteY9" fmla="*/ 896303 h 904875"/>
                <a:gd name="connsiteX10" fmla="*/ 559118 w 870584"/>
                <a:gd name="connsiteY10" fmla="*/ 689610 h 904875"/>
                <a:gd name="connsiteX11" fmla="*/ 736283 w 870584"/>
                <a:gd name="connsiteY11" fmla="*/ 689610 h 904875"/>
                <a:gd name="connsiteX12" fmla="*/ 870585 w 870584"/>
                <a:gd name="connsiteY12" fmla="*/ 555308 h 904875"/>
                <a:gd name="connsiteX13" fmla="*/ 870585 w 870584"/>
                <a:gd name="connsiteY13" fmla="*/ 134303 h 904875"/>
                <a:gd name="connsiteX14" fmla="*/ 736283 w 870584"/>
                <a:gd name="connsiteY14" fmla="*/ 0 h 904875"/>
                <a:gd name="connsiteX15" fmla="*/ 809625 w 870584"/>
                <a:gd name="connsiteY15" fmla="*/ 554355 h 904875"/>
                <a:gd name="connsiteX16" fmla="*/ 736283 w 870584"/>
                <a:gd name="connsiteY16" fmla="*/ 627698 h 904875"/>
                <a:gd name="connsiteX17" fmla="*/ 543878 w 870584"/>
                <a:gd name="connsiteY17" fmla="*/ 627698 h 904875"/>
                <a:gd name="connsiteX18" fmla="*/ 519113 w 870584"/>
                <a:gd name="connsiteY18" fmla="*/ 640080 h 904875"/>
                <a:gd name="connsiteX19" fmla="*/ 306705 w 870584"/>
                <a:gd name="connsiteY19" fmla="*/ 842963 h 904875"/>
                <a:gd name="connsiteX20" fmla="*/ 300990 w 870584"/>
                <a:gd name="connsiteY20" fmla="*/ 842010 h 904875"/>
                <a:gd name="connsiteX21" fmla="*/ 300038 w 870584"/>
                <a:gd name="connsiteY21" fmla="*/ 837248 h 904875"/>
                <a:gd name="connsiteX22" fmla="*/ 329565 w 870584"/>
                <a:gd name="connsiteY22" fmla="*/ 657225 h 904875"/>
                <a:gd name="connsiteX23" fmla="*/ 299085 w 870584"/>
                <a:gd name="connsiteY23" fmla="*/ 627698 h 904875"/>
                <a:gd name="connsiteX24" fmla="*/ 134303 w 870584"/>
                <a:gd name="connsiteY24" fmla="*/ 627698 h 904875"/>
                <a:gd name="connsiteX25" fmla="*/ 60960 w 870584"/>
                <a:gd name="connsiteY25" fmla="*/ 554355 h 904875"/>
                <a:gd name="connsiteX26" fmla="*/ 60960 w 870584"/>
                <a:gd name="connsiteY26" fmla="*/ 134303 h 904875"/>
                <a:gd name="connsiteX27" fmla="*/ 134303 w 870584"/>
                <a:gd name="connsiteY27" fmla="*/ 60960 h 904875"/>
                <a:gd name="connsiteX28" fmla="*/ 735330 w 870584"/>
                <a:gd name="connsiteY28" fmla="*/ 60960 h 904875"/>
                <a:gd name="connsiteX29" fmla="*/ 808673 w 870584"/>
                <a:gd name="connsiteY29" fmla="*/ 134303 h 904875"/>
                <a:gd name="connsiteX30" fmla="*/ 808673 w 870584"/>
                <a:gd name="connsiteY30" fmla="*/ 55435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584" h="904875">
                  <a:moveTo>
                    <a:pt x="736283" y="0"/>
                  </a:moveTo>
                  <a:lnTo>
                    <a:pt x="134303" y="0"/>
                  </a:lnTo>
                  <a:cubicBezTo>
                    <a:pt x="60008" y="0"/>
                    <a:pt x="0" y="60008"/>
                    <a:pt x="0" y="134303"/>
                  </a:cubicBezTo>
                  <a:lnTo>
                    <a:pt x="0" y="554355"/>
                  </a:lnTo>
                  <a:cubicBezTo>
                    <a:pt x="0" y="628650"/>
                    <a:pt x="60008" y="688658"/>
                    <a:pt x="134303" y="688658"/>
                  </a:cubicBezTo>
                  <a:lnTo>
                    <a:pt x="268605" y="688658"/>
                  </a:lnTo>
                  <a:cubicBezTo>
                    <a:pt x="267653" y="722948"/>
                    <a:pt x="260985" y="767715"/>
                    <a:pt x="242887" y="815340"/>
                  </a:cubicBezTo>
                  <a:cubicBezTo>
                    <a:pt x="232410" y="841058"/>
                    <a:pt x="240030" y="869633"/>
                    <a:pt x="260985" y="888683"/>
                  </a:cubicBezTo>
                  <a:cubicBezTo>
                    <a:pt x="273368" y="899160"/>
                    <a:pt x="288607" y="904875"/>
                    <a:pt x="303848" y="904875"/>
                  </a:cubicBezTo>
                  <a:cubicBezTo>
                    <a:pt x="315278" y="904875"/>
                    <a:pt x="325755" y="902018"/>
                    <a:pt x="336232" y="896303"/>
                  </a:cubicBezTo>
                  <a:cubicBezTo>
                    <a:pt x="429578" y="843915"/>
                    <a:pt x="507682" y="757238"/>
                    <a:pt x="559118" y="689610"/>
                  </a:cubicBezTo>
                  <a:lnTo>
                    <a:pt x="736283" y="689610"/>
                  </a:lnTo>
                  <a:cubicBezTo>
                    <a:pt x="810578" y="689610"/>
                    <a:pt x="870585" y="629603"/>
                    <a:pt x="870585" y="555308"/>
                  </a:cubicBezTo>
                  <a:lnTo>
                    <a:pt x="870585" y="134303"/>
                  </a:lnTo>
                  <a:cubicBezTo>
                    <a:pt x="870585" y="60008"/>
                    <a:pt x="810578" y="0"/>
                    <a:pt x="736283" y="0"/>
                  </a:cubicBezTo>
                  <a:close/>
                  <a:moveTo>
                    <a:pt x="809625" y="554355"/>
                  </a:moveTo>
                  <a:cubicBezTo>
                    <a:pt x="809625" y="594360"/>
                    <a:pt x="776288" y="627698"/>
                    <a:pt x="736283" y="627698"/>
                  </a:cubicBezTo>
                  <a:lnTo>
                    <a:pt x="543878" y="627698"/>
                  </a:lnTo>
                  <a:cubicBezTo>
                    <a:pt x="534353" y="627698"/>
                    <a:pt x="524828" y="632460"/>
                    <a:pt x="519113" y="640080"/>
                  </a:cubicBezTo>
                  <a:cubicBezTo>
                    <a:pt x="480060" y="693420"/>
                    <a:pt x="400050" y="789623"/>
                    <a:pt x="306705" y="842963"/>
                  </a:cubicBezTo>
                  <a:cubicBezTo>
                    <a:pt x="305753" y="842963"/>
                    <a:pt x="303848" y="844868"/>
                    <a:pt x="300990" y="842010"/>
                  </a:cubicBezTo>
                  <a:cubicBezTo>
                    <a:pt x="299085" y="840105"/>
                    <a:pt x="299085" y="838200"/>
                    <a:pt x="300038" y="837248"/>
                  </a:cubicBezTo>
                  <a:cubicBezTo>
                    <a:pt x="327660" y="765810"/>
                    <a:pt x="331470" y="699135"/>
                    <a:pt x="329565" y="657225"/>
                  </a:cubicBezTo>
                  <a:cubicBezTo>
                    <a:pt x="328613" y="641033"/>
                    <a:pt x="315278" y="627698"/>
                    <a:pt x="299085" y="627698"/>
                  </a:cubicBezTo>
                  <a:lnTo>
                    <a:pt x="134303" y="627698"/>
                  </a:lnTo>
                  <a:cubicBezTo>
                    <a:pt x="94298" y="627698"/>
                    <a:pt x="60960" y="594360"/>
                    <a:pt x="60960" y="554355"/>
                  </a:cubicBezTo>
                  <a:lnTo>
                    <a:pt x="60960" y="134303"/>
                  </a:lnTo>
                  <a:cubicBezTo>
                    <a:pt x="60960" y="94298"/>
                    <a:pt x="94298" y="60960"/>
                    <a:pt x="134303" y="60960"/>
                  </a:cubicBezTo>
                  <a:lnTo>
                    <a:pt x="735330" y="60960"/>
                  </a:lnTo>
                  <a:cubicBezTo>
                    <a:pt x="775335" y="60960"/>
                    <a:pt x="808673" y="94298"/>
                    <a:pt x="808673" y="134303"/>
                  </a:cubicBezTo>
                  <a:lnTo>
                    <a:pt x="808673" y="554355"/>
                  </a:lnTo>
                  <a:close/>
                </a:path>
              </a:pathLst>
            </a:custGeom>
            <a:solidFill>
              <a:schemeClr val="accent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110023E-52E2-8A81-46A9-50C82A74D1C2}"/>
                </a:ext>
              </a:extLst>
            </p:cNvPr>
            <p:cNvSpPr/>
            <p:nvPr/>
          </p:nvSpPr>
          <p:spPr>
            <a:xfrm>
              <a:off x="4332922" y="2133282"/>
              <a:ext cx="478154" cy="478154"/>
            </a:xfrm>
            <a:custGeom>
              <a:avLst/>
              <a:gdLst>
                <a:gd name="connsiteX0" fmla="*/ 239078 w 478154"/>
                <a:gd name="connsiteY0" fmla="*/ 0 h 478154"/>
                <a:gd name="connsiteX1" fmla="*/ 0 w 478154"/>
                <a:gd name="connsiteY1" fmla="*/ 239078 h 478154"/>
                <a:gd name="connsiteX2" fmla="*/ 239078 w 478154"/>
                <a:gd name="connsiteY2" fmla="*/ 478155 h 478154"/>
                <a:gd name="connsiteX3" fmla="*/ 478155 w 478154"/>
                <a:gd name="connsiteY3" fmla="*/ 239078 h 478154"/>
                <a:gd name="connsiteX4" fmla="*/ 239078 w 478154"/>
                <a:gd name="connsiteY4" fmla="*/ 0 h 478154"/>
                <a:gd name="connsiteX5" fmla="*/ 409575 w 478154"/>
                <a:gd name="connsiteY5" fmla="*/ 253365 h 478154"/>
                <a:gd name="connsiteX6" fmla="*/ 406718 w 478154"/>
                <a:gd name="connsiteY6" fmla="*/ 288607 h 478154"/>
                <a:gd name="connsiteX7" fmla="*/ 406718 w 478154"/>
                <a:gd name="connsiteY7" fmla="*/ 290513 h 478154"/>
                <a:gd name="connsiteX8" fmla="*/ 418148 w 478154"/>
                <a:gd name="connsiteY8" fmla="*/ 320040 h 478154"/>
                <a:gd name="connsiteX9" fmla="*/ 239078 w 478154"/>
                <a:gd name="connsiteY9" fmla="*/ 435293 h 478154"/>
                <a:gd name="connsiteX10" fmla="*/ 136208 w 478154"/>
                <a:gd name="connsiteY10" fmla="*/ 405765 h 478154"/>
                <a:gd name="connsiteX11" fmla="*/ 149542 w 478154"/>
                <a:gd name="connsiteY11" fmla="*/ 342900 h 478154"/>
                <a:gd name="connsiteX12" fmla="*/ 148590 w 478154"/>
                <a:gd name="connsiteY12" fmla="*/ 335280 h 478154"/>
                <a:gd name="connsiteX13" fmla="*/ 128588 w 478154"/>
                <a:gd name="connsiteY13" fmla="*/ 290513 h 478154"/>
                <a:gd name="connsiteX14" fmla="*/ 120015 w 478154"/>
                <a:gd name="connsiteY14" fmla="*/ 283845 h 478154"/>
                <a:gd name="connsiteX15" fmla="*/ 75248 w 478154"/>
                <a:gd name="connsiteY15" fmla="*/ 277178 h 478154"/>
                <a:gd name="connsiteX16" fmla="*/ 67628 w 478154"/>
                <a:gd name="connsiteY16" fmla="*/ 258128 h 478154"/>
                <a:gd name="connsiteX17" fmla="*/ 71438 w 478154"/>
                <a:gd name="connsiteY17" fmla="*/ 254318 h 478154"/>
                <a:gd name="connsiteX18" fmla="*/ 81915 w 478154"/>
                <a:gd name="connsiteY18" fmla="*/ 250507 h 478154"/>
                <a:gd name="connsiteX19" fmla="*/ 103823 w 478154"/>
                <a:gd name="connsiteY19" fmla="*/ 253365 h 478154"/>
                <a:gd name="connsiteX20" fmla="*/ 107633 w 478154"/>
                <a:gd name="connsiteY20" fmla="*/ 253365 h 478154"/>
                <a:gd name="connsiteX21" fmla="*/ 136208 w 478154"/>
                <a:gd name="connsiteY21" fmla="*/ 246698 h 478154"/>
                <a:gd name="connsiteX22" fmla="*/ 139065 w 478154"/>
                <a:gd name="connsiteY22" fmla="*/ 245745 h 478154"/>
                <a:gd name="connsiteX23" fmla="*/ 157163 w 478154"/>
                <a:gd name="connsiteY23" fmla="*/ 237173 h 478154"/>
                <a:gd name="connsiteX24" fmla="*/ 163830 w 478154"/>
                <a:gd name="connsiteY24" fmla="*/ 228600 h 478154"/>
                <a:gd name="connsiteX25" fmla="*/ 171450 w 478154"/>
                <a:gd name="connsiteY25" fmla="*/ 175260 h 478154"/>
                <a:gd name="connsiteX26" fmla="*/ 163830 w 478154"/>
                <a:gd name="connsiteY26" fmla="*/ 162878 h 478154"/>
                <a:gd name="connsiteX27" fmla="*/ 153353 w 478154"/>
                <a:gd name="connsiteY27" fmla="*/ 159068 h 478154"/>
                <a:gd name="connsiteX28" fmla="*/ 145733 w 478154"/>
                <a:gd name="connsiteY28" fmla="*/ 145733 h 478154"/>
                <a:gd name="connsiteX29" fmla="*/ 156210 w 478154"/>
                <a:gd name="connsiteY29" fmla="*/ 136208 h 478154"/>
                <a:gd name="connsiteX30" fmla="*/ 169545 w 478154"/>
                <a:gd name="connsiteY30" fmla="*/ 135255 h 478154"/>
                <a:gd name="connsiteX31" fmla="*/ 180023 w 478154"/>
                <a:gd name="connsiteY31" fmla="*/ 122873 h 478154"/>
                <a:gd name="connsiteX32" fmla="*/ 179070 w 478154"/>
                <a:gd name="connsiteY32" fmla="*/ 106680 h 478154"/>
                <a:gd name="connsiteX33" fmla="*/ 177165 w 478154"/>
                <a:gd name="connsiteY33" fmla="*/ 74295 h 478154"/>
                <a:gd name="connsiteX34" fmla="*/ 169545 w 478154"/>
                <a:gd name="connsiteY34" fmla="*/ 63818 h 478154"/>
                <a:gd name="connsiteX35" fmla="*/ 158115 w 478154"/>
                <a:gd name="connsiteY35" fmla="*/ 60008 h 478154"/>
                <a:gd name="connsiteX36" fmla="*/ 238125 w 478154"/>
                <a:gd name="connsiteY36" fmla="*/ 42862 h 478154"/>
                <a:gd name="connsiteX37" fmla="*/ 280988 w 478154"/>
                <a:gd name="connsiteY37" fmla="*/ 47625 h 478154"/>
                <a:gd name="connsiteX38" fmla="*/ 282893 w 478154"/>
                <a:gd name="connsiteY38" fmla="*/ 80010 h 478154"/>
                <a:gd name="connsiteX39" fmla="*/ 282893 w 478154"/>
                <a:gd name="connsiteY39" fmla="*/ 80962 h 478154"/>
                <a:gd name="connsiteX40" fmla="*/ 279083 w 478154"/>
                <a:gd name="connsiteY40" fmla="*/ 116205 h 478154"/>
                <a:gd name="connsiteX41" fmla="*/ 280035 w 478154"/>
                <a:gd name="connsiteY41" fmla="*/ 120015 h 478154"/>
                <a:gd name="connsiteX42" fmla="*/ 283845 w 478154"/>
                <a:gd name="connsiteY42" fmla="*/ 125730 h 478154"/>
                <a:gd name="connsiteX43" fmla="*/ 291465 w 478154"/>
                <a:gd name="connsiteY43" fmla="*/ 126683 h 478154"/>
                <a:gd name="connsiteX44" fmla="*/ 301943 w 478154"/>
                <a:gd name="connsiteY44" fmla="*/ 117158 h 478154"/>
                <a:gd name="connsiteX45" fmla="*/ 310515 w 478154"/>
                <a:gd name="connsiteY45" fmla="*/ 120015 h 478154"/>
                <a:gd name="connsiteX46" fmla="*/ 311468 w 478154"/>
                <a:gd name="connsiteY46" fmla="*/ 121920 h 478154"/>
                <a:gd name="connsiteX47" fmla="*/ 316230 w 478154"/>
                <a:gd name="connsiteY47" fmla="*/ 125730 h 478154"/>
                <a:gd name="connsiteX48" fmla="*/ 328613 w 478154"/>
                <a:gd name="connsiteY48" fmla="*/ 125730 h 478154"/>
                <a:gd name="connsiteX49" fmla="*/ 330518 w 478154"/>
                <a:gd name="connsiteY49" fmla="*/ 125730 h 478154"/>
                <a:gd name="connsiteX50" fmla="*/ 340995 w 478154"/>
                <a:gd name="connsiteY50" fmla="*/ 121920 h 478154"/>
                <a:gd name="connsiteX51" fmla="*/ 347663 w 478154"/>
                <a:gd name="connsiteY51" fmla="*/ 128587 h 478154"/>
                <a:gd name="connsiteX52" fmla="*/ 341948 w 478154"/>
                <a:gd name="connsiteY52" fmla="*/ 146685 h 478154"/>
                <a:gd name="connsiteX53" fmla="*/ 337185 w 478154"/>
                <a:gd name="connsiteY53" fmla="*/ 150495 h 478154"/>
                <a:gd name="connsiteX54" fmla="*/ 322898 w 478154"/>
                <a:gd name="connsiteY54" fmla="*/ 150495 h 478154"/>
                <a:gd name="connsiteX55" fmla="*/ 320993 w 478154"/>
                <a:gd name="connsiteY55" fmla="*/ 150495 h 478154"/>
                <a:gd name="connsiteX56" fmla="*/ 303848 w 478154"/>
                <a:gd name="connsiteY56" fmla="*/ 145733 h 478154"/>
                <a:gd name="connsiteX57" fmla="*/ 300038 w 478154"/>
                <a:gd name="connsiteY57" fmla="*/ 145733 h 478154"/>
                <a:gd name="connsiteX58" fmla="*/ 292418 w 478154"/>
                <a:gd name="connsiteY58" fmla="*/ 149543 h 478154"/>
                <a:gd name="connsiteX59" fmla="*/ 288608 w 478154"/>
                <a:gd name="connsiteY59" fmla="*/ 149543 h 478154"/>
                <a:gd name="connsiteX60" fmla="*/ 278130 w 478154"/>
                <a:gd name="connsiteY60" fmla="*/ 144780 h 478154"/>
                <a:gd name="connsiteX61" fmla="*/ 273368 w 478154"/>
                <a:gd name="connsiteY61" fmla="*/ 144780 h 478154"/>
                <a:gd name="connsiteX62" fmla="*/ 260033 w 478154"/>
                <a:gd name="connsiteY62" fmla="*/ 154305 h 478154"/>
                <a:gd name="connsiteX63" fmla="*/ 258128 w 478154"/>
                <a:gd name="connsiteY63" fmla="*/ 159068 h 478154"/>
                <a:gd name="connsiteX64" fmla="*/ 260033 w 478154"/>
                <a:gd name="connsiteY64" fmla="*/ 174307 h 478154"/>
                <a:gd name="connsiteX65" fmla="*/ 257175 w 478154"/>
                <a:gd name="connsiteY65" fmla="*/ 180023 h 478154"/>
                <a:gd name="connsiteX66" fmla="*/ 246698 w 478154"/>
                <a:gd name="connsiteY66" fmla="*/ 184785 h 478154"/>
                <a:gd name="connsiteX67" fmla="*/ 245745 w 478154"/>
                <a:gd name="connsiteY67" fmla="*/ 193357 h 478154"/>
                <a:gd name="connsiteX68" fmla="*/ 253365 w 478154"/>
                <a:gd name="connsiteY68" fmla="*/ 200025 h 478154"/>
                <a:gd name="connsiteX69" fmla="*/ 258128 w 478154"/>
                <a:gd name="connsiteY69" fmla="*/ 200978 h 478154"/>
                <a:gd name="connsiteX70" fmla="*/ 271463 w 478154"/>
                <a:gd name="connsiteY70" fmla="*/ 198120 h 478154"/>
                <a:gd name="connsiteX71" fmla="*/ 274320 w 478154"/>
                <a:gd name="connsiteY71" fmla="*/ 198120 h 478154"/>
                <a:gd name="connsiteX72" fmla="*/ 280035 w 478154"/>
                <a:gd name="connsiteY72" fmla="*/ 200978 h 478154"/>
                <a:gd name="connsiteX73" fmla="*/ 289560 w 478154"/>
                <a:gd name="connsiteY73" fmla="*/ 208598 h 478154"/>
                <a:gd name="connsiteX74" fmla="*/ 297180 w 478154"/>
                <a:gd name="connsiteY74" fmla="*/ 207645 h 478154"/>
                <a:gd name="connsiteX75" fmla="*/ 300990 w 478154"/>
                <a:gd name="connsiteY75" fmla="*/ 205740 h 478154"/>
                <a:gd name="connsiteX76" fmla="*/ 311468 w 478154"/>
                <a:gd name="connsiteY76" fmla="*/ 204787 h 478154"/>
                <a:gd name="connsiteX77" fmla="*/ 314325 w 478154"/>
                <a:gd name="connsiteY77" fmla="*/ 203835 h 478154"/>
                <a:gd name="connsiteX78" fmla="*/ 315278 w 478154"/>
                <a:gd name="connsiteY78" fmla="*/ 202882 h 478154"/>
                <a:gd name="connsiteX79" fmla="*/ 323850 w 478154"/>
                <a:gd name="connsiteY79" fmla="*/ 204787 h 478154"/>
                <a:gd name="connsiteX80" fmla="*/ 329565 w 478154"/>
                <a:gd name="connsiteY80" fmla="*/ 219075 h 478154"/>
                <a:gd name="connsiteX81" fmla="*/ 330518 w 478154"/>
                <a:gd name="connsiteY81" fmla="*/ 220028 h 478154"/>
                <a:gd name="connsiteX82" fmla="*/ 336233 w 478154"/>
                <a:gd name="connsiteY82" fmla="*/ 227648 h 478154"/>
                <a:gd name="connsiteX83" fmla="*/ 335280 w 478154"/>
                <a:gd name="connsiteY83" fmla="*/ 234315 h 478154"/>
                <a:gd name="connsiteX84" fmla="*/ 320993 w 478154"/>
                <a:gd name="connsiteY84" fmla="*/ 247650 h 478154"/>
                <a:gd name="connsiteX85" fmla="*/ 314325 w 478154"/>
                <a:gd name="connsiteY85" fmla="*/ 247650 h 478154"/>
                <a:gd name="connsiteX86" fmla="*/ 300038 w 478154"/>
                <a:gd name="connsiteY86" fmla="*/ 235268 h 478154"/>
                <a:gd name="connsiteX87" fmla="*/ 298133 w 478154"/>
                <a:gd name="connsiteY87" fmla="*/ 234315 h 478154"/>
                <a:gd name="connsiteX88" fmla="*/ 279083 w 478154"/>
                <a:gd name="connsiteY88" fmla="*/ 225743 h 478154"/>
                <a:gd name="connsiteX89" fmla="*/ 277178 w 478154"/>
                <a:gd name="connsiteY89" fmla="*/ 225743 h 478154"/>
                <a:gd name="connsiteX90" fmla="*/ 251460 w 478154"/>
                <a:gd name="connsiteY90" fmla="*/ 222885 h 478154"/>
                <a:gd name="connsiteX91" fmla="*/ 249555 w 478154"/>
                <a:gd name="connsiteY91" fmla="*/ 222885 h 478154"/>
                <a:gd name="connsiteX92" fmla="*/ 220028 w 478154"/>
                <a:gd name="connsiteY92" fmla="*/ 229553 h 478154"/>
                <a:gd name="connsiteX93" fmla="*/ 216217 w 478154"/>
                <a:gd name="connsiteY93" fmla="*/ 233362 h 478154"/>
                <a:gd name="connsiteX94" fmla="*/ 206692 w 478154"/>
                <a:gd name="connsiteY94" fmla="*/ 263843 h 478154"/>
                <a:gd name="connsiteX95" fmla="*/ 206692 w 478154"/>
                <a:gd name="connsiteY95" fmla="*/ 267653 h 478154"/>
                <a:gd name="connsiteX96" fmla="*/ 220980 w 478154"/>
                <a:gd name="connsiteY96" fmla="*/ 299085 h 478154"/>
                <a:gd name="connsiteX97" fmla="*/ 224790 w 478154"/>
                <a:gd name="connsiteY97" fmla="*/ 301943 h 478154"/>
                <a:gd name="connsiteX98" fmla="*/ 253365 w 478154"/>
                <a:gd name="connsiteY98" fmla="*/ 304800 h 478154"/>
                <a:gd name="connsiteX99" fmla="*/ 255270 w 478154"/>
                <a:gd name="connsiteY99" fmla="*/ 305753 h 478154"/>
                <a:gd name="connsiteX100" fmla="*/ 265748 w 478154"/>
                <a:gd name="connsiteY100" fmla="*/ 312420 h 478154"/>
                <a:gd name="connsiteX101" fmla="*/ 268605 w 478154"/>
                <a:gd name="connsiteY101" fmla="*/ 316230 h 478154"/>
                <a:gd name="connsiteX102" fmla="*/ 271463 w 478154"/>
                <a:gd name="connsiteY102" fmla="*/ 344805 h 478154"/>
                <a:gd name="connsiteX103" fmla="*/ 272415 w 478154"/>
                <a:gd name="connsiteY103" fmla="*/ 346710 h 478154"/>
                <a:gd name="connsiteX104" fmla="*/ 285750 w 478154"/>
                <a:gd name="connsiteY104" fmla="*/ 372428 h 478154"/>
                <a:gd name="connsiteX105" fmla="*/ 287655 w 478154"/>
                <a:gd name="connsiteY105" fmla="*/ 374332 h 478154"/>
                <a:gd name="connsiteX106" fmla="*/ 303848 w 478154"/>
                <a:gd name="connsiteY106" fmla="*/ 386715 h 478154"/>
                <a:gd name="connsiteX107" fmla="*/ 311468 w 478154"/>
                <a:gd name="connsiteY107" fmla="*/ 385763 h 478154"/>
                <a:gd name="connsiteX108" fmla="*/ 317183 w 478154"/>
                <a:gd name="connsiteY108" fmla="*/ 377190 h 478154"/>
                <a:gd name="connsiteX109" fmla="*/ 318135 w 478154"/>
                <a:gd name="connsiteY109" fmla="*/ 376238 h 478154"/>
                <a:gd name="connsiteX110" fmla="*/ 329565 w 478154"/>
                <a:gd name="connsiteY110" fmla="*/ 347663 h 478154"/>
                <a:gd name="connsiteX111" fmla="*/ 329565 w 478154"/>
                <a:gd name="connsiteY111" fmla="*/ 345757 h 478154"/>
                <a:gd name="connsiteX112" fmla="*/ 333375 w 478154"/>
                <a:gd name="connsiteY112" fmla="*/ 304800 h 478154"/>
                <a:gd name="connsiteX113" fmla="*/ 334328 w 478154"/>
                <a:gd name="connsiteY113" fmla="*/ 302895 h 478154"/>
                <a:gd name="connsiteX114" fmla="*/ 341948 w 478154"/>
                <a:gd name="connsiteY114" fmla="*/ 285750 h 478154"/>
                <a:gd name="connsiteX115" fmla="*/ 347663 w 478154"/>
                <a:gd name="connsiteY115" fmla="*/ 282893 h 478154"/>
                <a:gd name="connsiteX116" fmla="*/ 375285 w 478154"/>
                <a:gd name="connsiteY116" fmla="*/ 286703 h 478154"/>
                <a:gd name="connsiteX117" fmla="*/ 380048 w 478154"/>
                <a:gd name="connsiteY117" fmla="*/ 284798 h 478154"/>
                <a:gd name="connsiteX118" fmla="*/ 385763 w 478154"/>
                <a:gd name="connsiteY118" fmla="*/ 279082 h 478154"/>
                <a:gd name="connsiteX119" fmla="*/ 385763 w 478154"/>
                <a:gd name="connsiteY119" fmla="*/ 272415 h 478154"/>
                <a:gd name="connsiteX120" fmla="*/ 372428 w 478154"/>
                <a:gd name="connsiteY120" fmla="*/ 255270 h 478154"/>
                <a:gd name="connsiteX121" fmla="*/ 375285 w 478154"/>
                <a:gd name="connsiteY121" fmla="*/ 246698 h 478154"/>
                <a:gd name="connsiteX122" fmla="*/ 380048 w 478154"/>
                <a:gd name="connsiteY122" fmla="*/ 245745 h 478154"/>
                <a:gd name="connsiteX123" fmla="*/ 391478 w 478154"/>
                <a:gd name="connsiteY123" fmla="*/ 244793 h 478154"/>
                <a:gd name="connsiteX124" fmla="*/ 392430 w 478154"/>
                <a:gd name="connsiteY124" fmla="*/ 244793 h 478154"/>
                <a:gd name="connsiteX125" fmla="*/ 405765 w 478154"/>
                <a:gd name="connsiteY125" fmla="*/ 246698 h 478154"/>
                <a:gd name="connsiteX126" fmla="*/ 409575 w 478154"/>
                <a:gd name="connsiteY126" fmla="*/ 253365 h 4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8154" h="478154">
                  <a:moveTo>
                    <a:pt x="239078" y="0"/>
                  </a:moveTo>
                  <a:cubicBezTo>
                    <a:pt x="107633" y="0"/>
                    <a:pt x="0" y="107633"/>
                    <a:pt x="0" y="239078"/>
                  </a:cubicBezTo>
                  <a:cubicBezTo>
                    <a:pt x="0" y="370523"/>
                    <a:pt x="107633" y="478155"/>
                    <a:pt x="239078" y="478155"/>
                  </a:cubicBezTo>
                  <a:cubicBezTo>
                    <a:pt x="370523" y="478155"/>
                    <a:pt x="478155" y="370523"/>
                    <a:pt x="478155" y="239078"/>
                  </a:cubicBezTo>
                  <a:cubicBezTo>
                    <a:pt x="478155" y="107633"/>
                    <a:pt x="370523" y="0"/>
                    <a:pt x="239078" y="0"/>
                  </a:cubicBezTo>
                  <a:close/>
                  <a:moveTo>
                    <a:pt x="409575" y="253365"/>
                  </a:moveTo>
                  <a:lnTo>
                    <a:pt x="406718" y="288607"/>
                  </a:lnTo>
                  <a:cubicBezTo>
                    <a:pt x="406718" y="289560"/>
                    <a:pt x="406718" y="290513"/>
                    <a:pt x="406718" y="290513"/>
                  </a:cubicBezTo>
                  <a:lnTo>
                    <a:pt x="418148" y="320040"/>
                  </a:lnTo>
                  <a:cubicBezTo>
                    <a:pt x="386715" y="388620"/>
                    <a:pt x="318135" y="435293"/>
                    <a:pt x="239078" y="435293"/>
                  </a:cubicBezTo>
                  <a:cubicBezTo>
                    <a:pt x="200978" y="435293"/>
                    <a:pt x="165735" y="424815"/>
                    <a:pt x="136208" y="405765"/>
                  </a:cubicBezTo>
                  <a:lnTo>
                    <a:pt x="149542" y="342900"/>
                  </a:lnTo>
                  <a:cubicBezTo>
                    <a:pt x="150495" y="340043"/>
                    <a:pt x="149542" y="338138"/>
                    <a:pt x="148590" y="335280"/>
                  </a:cubicBezTo>
                  <a:lnTo>
                    <a:pt x="128588" y="290513"/>
                  </a:lnTo>
                  <a:cubicBezTo>
                    <a:pt x="126683" y="286703"/>
                    <a:pt x="123825" y="284798"/>
                    <a:pt x="120015" y="283845"/>
                  </a:cubicBezTo>
                  <a:lnTo>
                    <a:pt x="75248" y="277178"/>
                  </a:lnTo>
                  <a:cubicBezTo>
                    <a:pt x="65723" y="276225"/>
                    <a:pt x="61913" y="264795"/>
                    <a:pt x="67628" y="258128"/>
                  </a:cubicBezTo>
                  <a:lnTo>
                    <a:pt x="71438" y="254318"/>
                  </a:lnTo>
                  <a:cubicBezTo>
                    <a:pt x="74295" y="251460"/>
                    <a:pt x="78105" y="249555"/>
                    <a:pt x="81915" y="250507"/>
                  </a:cubicBezTo>
                  <a:lnTo>
                    <a:pt x="103823" y="253365"/>
                  </a:lnTo>
                  <a:cubicBezTo>
                    <a:pt x="104775" y="253365"/>
                    <a:pt x="106680" y="253365"/>
                    <a:pt x="107633" y="253365"/>
                  </a:cubicBezTo>
                  <a:lnTo>
                    <a:pt x="136208" y="246698"/>
                  </a:lnTo>
                  <a:cubicBezTo>
                    <a:pt x="137160" y="246698"/>
                    <a:pt x="138113" y="245745"/>
                    <a:pt x="139065" y="245745"/>
                  </a:cubicBezTo>
                  <a:lnTo>
                    <a:pt x="157163" y="237173"/>
                  </a:lnTo>
                  <a:cubicBezTo>
                    <a:pt x="160973" y="235268"/>
                    <a:pt x="162878" y="232410"/>
                    <a:pt x="163830" y="228600"/>
                  </a:cubicBezTo>
                  <a:lnTo>
                    <a:pt x="171450" y="175260"/>
                  </a:lnTo>
                  <a:cubicBezTo>
                    <a:pt x="172403" y="169545"/>
                    <a:pt x="169545" y="164783"/>
                    <a:pt x="163830" y="162878"/>
                  </a:cubicBezTo>
                  <a:lnTo>
                    <a:pt x="153353" y="159068"/>
                  </a:lnTo>
                  <a:cubicBezTo>
                    <a:pt x="148590" y="157162"/>
                    <a:pt x="144780" y="151448"/>
                    <a:pt x="145733" y="145733"/>
                  </a:cubicBezTo>
                  <a:cubicBezTo>
                    <a:pt x="146685" y="140970"/>
                    <a:pt x="150495" y="136208"/>
                    <a:pt x="156210" y="136208"/>
                  </a:cubicBezTo>
                  <a:lnTo>
                    <a:pt x="169545" y="135255"/>
                  </a:lnTo>
                  <a:cubicBezTo>
                    <a:pt x="176213" y="134303"/>
                    <a:pt x="180975" y="129540"/>
                    <a:pt x="180023" y="122873"/>
                  </a:cubicBezTo>
                  <a:lnTo>
                    <a:pt x="179070" y="106680"/>
                  </a:lnTo>
                  <a:lnTo>
                    <a:pt x="177165" y="74295"/>
                  </a:lnTo>
                  <a:cubicBezTo>
                    <a:pt x="177165" y="69533"/>
                    <a:pt x="174308" y="65723"/>
                    <a:pt x="169545" y="63818"/>
                  </a:cubicBezTo>
                  <a:lnTo>
                    <a:pt x="158115" y="60008"/>
                  </a:lnTo>
                  <a:cubicBezTo>
                    <a:pt x="182880" y="48577"/>
                    <a:pt x="209550" y="42862"/>
                    <a:pt x="238125" y="42862"/>
                  </a:cubicBezTo>
                  <a:cubicBezTo>
                    <a:pt x="252413" y="42862"/>
                    <a:pt x="266700" y="44768"/>
                    <a:pt x="280988" y="47625"/>
                  </a:cubicBezTo>
                  <a:lnTo>
                    <a:pt x="282893" y="80010"/>
                  </a:lnTo>
                  <a:cubicBezTo>
                    <a:pt x="282893" y="80010"/>
                    <a:pt x="282893" y="80962"/>
                    <a:pt x="282893" y="80962"/>
                  </a:cubicBezTo>
                  <a:lnTo>
                    <a:pt x="279083" y="116205"/>
                  </a:lnTo>
                  <a:cubicBezTo>
                    <a:pt x="279083" y="117158"/>
                    <a:pt x="279083" y="119062"/>
                    <a:pt x="280035" y="120015"/>
                  </a:cubicBezTo>
                  <a:lnTo>
                    <a:pt x="283845" y="125730"/>
                  </a:lnTo>
                  <a:cubicBezTo>
                    <a:pt x="285750" y="128587"/>
                    <a:pt x="289560" y="128587"/>
                    <a:pt x="291465" y="126683"/>
                  </a:cubicBezTo>
                  <a:lnTo>
                    <a:pt x="301943" y="117158"/>
                  </a:lnTo>
                  <a:cubicBezTo>
                    <a:pt x="304800" y="114300"/>
                    <a:pt x="309563" y="116205"/>
                    <a:pt x="310515" y="120015"/>
                  </a:cubicBezTo>
                  <a:lnTo>
                    <a:pt x="311468" y="121920"/>
                  </a:lnTo>
                  <a:cubicBezTo>
                    <a:pt x="312420" y="123825"/>
                    <a:pt x="314325" y="125730"/>
                    <a:pt x="316230" y="125730"/>
                  </a:cubicBezTo>
                  <a:lnTo>
                    <a:pt x="328613" y="125730"/>
                  </a:lnTo>
                  <a:cubicBezTo>
                    <a:pt x="329565" y="125730"/>
                    <a:pt x="329565" y="125730"/>
                    <a:pt x="330518" y="125730"/>
                  </a:cubicBezTo>
                  <a:lnTo>
                    <a:pt x="340995" y="121920"/>
                  </a:lnTo>
                  <a:cubicBezTo>
                    <a:pt x="344805" y="120015"/>
                    <a:pt x="349568" y="123825"/>
                    <a:pt x="347663" y="128587"/>
                  </a:cubicBezTo>
                  <a:lnTo>
                    <a:pt x="341948" y="146685"/>
                  </a:lnTo>
                  <a:cubicBezTo>
                    <a:pt x="340995" y="148590"/>
                    <a:pt x="339090" y="150495"/>
                    <a:pt x="337185" y="150495"/>
                  </a:cubicBezTo>
                  <a:lnTo>
                    <a:pt x="322898" y="150495"/>
                  </a:lnTo>
                  <a:cubicBezTo>
                    <a:pt x="321945" y="150495"/>
                    <a:pt x="321945" y="150495"/>
                    <a:pt x="320993" y="150495"/>
                  </a:cubicBezTo>
                  <a:lnTo>
                    <a:pt x="303848" y="145733"/>
                  </a:lnTo>
                  <a:cubicBezTo>
                    <a:pt x="302895" y="145733"/>
                    <a:pt x="300990" y="145733"/>
                    <a:pt x="300038" y="145733"/>
                  </a:cubicBezTo>
                  <a:lnTo>
                    <a:pt x="292418" y="149543"/>
                  </a:lnTo>
                  <a:cubicBezTo>
                    <a:pt x="291465" y="150495"/>
                    <a:pt x="289560" y="150495"/>
                    <a:pt x="288608" y="149543"/>
                  </a:cubicBezTo>
                  <a:lnTo>
                    <a:pt x="278130" y="144780"/>
                  </a:lnTo>
                  <a:cubicBezTo>
                    <a:pt x="276225" y="143828"/>
                    <a:pt x="274320" y="143828"/>
                    <a:pt x="273368" y="144780"/>
                  </a:cubicBezTo>
                  <a:lnTo>
                    <a:pt x="260033" y="154305"/>
                  </a:lnTo>
                  <a:cubicBezTo>
                    <a:pt x="258128" y="155258"/>
                    <a:pt x="257175" y="157162"/>
                    <a:pt x="258128" y="159068"/>
                  </a:cubicBezTo>
                  <a:lnTo>
                    <a:pt x="260033" y="174307"/>
                  </a:lnTo>
                  <a:cubicBezTo>
                    <a:pt x="260033" y="176212"/>
                    <a:pt x="259080" y="179070"/>
                    <a:pt x="257175" y="180023"/>
                  </a:cubicBezTo>
                  <a:lnTo>
                    <a:pt x="246698" y="184785"/>
                  </a:lnTo>
                  <a:cubicBezTo>
                    <a:pt x="243840" y="186690"/>
                    <a:pt x="242888" y="190500"/>
                    <a:pt x="245745" y="193357"/>
                  </a:cubicBezTo>
                  <a:lnTo>
                    <a:pt x="253365" y="200025"/>
                  </a:lnTo>
                  <a:cubicBezTo>
                    <a:pt x="254317" y="200978"/>
                    <a:pt x="256223" y="201930"/>
                    <a:pt x="258128" y="200978"/>
                  </a:cubicBezTo>
                  <a:lnTo>
                    <a:pt x="271463" y="198120"/>
                  </a:lnTo>
                  <a:cubicBezTo>
                    <a:pt x="272415" y="198120"/>
                    <a:pt x="273368" y="198120"/>
                    <a:pt x="274320" y="198120"/>
                  </a:cubicBezTo>
                  <a:lnTo>
                    <a:pt x="280035" y="200978"/>
                  </a:lnTo>
                  <a:cubicBezTo>
                    <a:pt x="281940" y="201930"/>
                    <a:pt x="286703" y="205740"/>
                    <a:pt x="289560" y="208598"/>
                  </a:cubicBezTo>
                  <a:cubicBezTo>
                    <a:pt x="291465" y="210503"/>
                    <a:pt x="295275" y="210503"/>
                    <a:pt x="297180" y="207645"/>
                  </a:cubicBezTo>
                  <a:cubicBezTo>
                    <a:pt x="298133" y="206693"/>
                    <a:pt x="299085" y="205740"/>
                    <a:pt x="300990" y="205740"/>
                  </a:cubicBezTo>
                  <a:lnTo>
                    <a:pt x="311468" y="204787"/>
                  </a:lnTo>
                  <a:cubicBezTo>
                    <a:pt x="312420" y="204787"/>
                    <a:pt x="313373" y="203835"/>
                    <a:pt x="314325" y="203835"/>
                  </a:cubicBezTo>
                  <a:lnTo>
                    <a:pt x="315278" y="202882"/>
                  </a:lnTo>
                  <a:cubicBezTo>
                    <a:pt x="318135" y="200025"/>
                    <a:pt x="321945" y="201930"/>
                    <a:pt x="323850" y="204787"/>
                  </a:cubicBezTo>
                  <a:lnTo>
                    <a:pt x="329565" y="219075"/>
                  </a:lnTo>
                  <a:cubicBezTo>
                    <a:pt x="329565" y="220028"/>
                    <a:pt x="329565" y="220028"/>
                    <a:pt x="330518" y="220028"/>
                  </a:cubicBezTo>
                  <a:lnTo>
                    <a:pt x="336233" y="227648"/>
                  </a:lnTo>
                  <a:cubicBezTo>
                    <a:pt x="338138" y="229553"/>
                    <a:pt x="337185" y="232410"/>
                    <a:pt x="335280" y="234315"/>
                  </a:cubicBezTo>
                  <a:lnTo>
                    <a:pt x="320993" y="247650"/>
                  </a:lnTo>
                  <a:cubicBezTo>
                    <a:pt x="319088" y="249555"/>
                    <a:pt x="316230" y="249555"/>
                    <a:pt x="314325" y="247650"/>
                  </a:cubicBezTo>
                  <a:lnTo>
                    <a:pt x="300038" y="235268"/>
                  </a:lnTo>
                  <a:cubicBezTo>
                    <a:pt x="300038" y="235268"/>
                    <a:pt x="299085" y="234315"/>
                    <a:pt x="298133" y="234315"/>
                  </a:cubicBezTo>
                  <a:lnTo>
                    <a:pt x="279083" y="225743"/>
                  </a:lnTo>
                  <a:cubicBezTo>
                    <a:pt x="278130" y="225743"/>
                    <a:pt x="278130" y="225743"/>
                    <a:pt x="277178" y="225743"/>
                  </a:cubicBezTo>
                  <a:lnTo>
                    <a:pt x="251460" y="222885"/>
                  </a:lnTo>
                  <a:cubicBezTo>
                    <a:pt x="250508" y="222885"/>
                    <a:pt x="250508" y="222885"/>
                    <a:pt x="249555" y="222885"/>
                  </a:cubicBezTo>
                  <a:lnTo>
                    <a:pt x="220028" y="229553"/>
                  </a:lnTo>
                  <a:cubicBezTo>
                    <a:pt x="218123" y="229553"/>
                    <a:pt x="217170" y="231457"/>
                    <a:pt x="216217" y="233362"/>
                  </a:cubicBezTo>
                  <a:lnTo>
                    <a:pt x="206692" y="263843"/>
                  </a:lnTo>
                  <a:cubicBezTo>
                    <a:pt x="206692" y="264795"/>
                    <a:pt x="206692" y="266700"/>
                    <a:pt x="206692" y="267653"/>
                  </a:cubicBezTo>
                  <a:lnTo>
                    <a:pt x="220980" y="299085"/>
                  </a:lnTo>
                  <a:cubicBezTo>
                    <a:pt x="221933" y="300990"/>
                    <a:pt x="222885" y="301943"/>
                    <a:pt x="224790" y="301943"/>
                  </a:cubicBezTo>
                  <a:lnTo>
                    <a:pt x="253365" y="304800"/>
                  </a:lnTo>
                  <a:cubicBezTo>
                    <a:pt x="254317" y="304800"/>
                    <a:pt x="255270" y="304800"/>
                    <a:pt x="255270" y="305753"/>
                  </a:cubicBezTo>
                  <a:lnTo>
                    <a:pt x="265748" y="312420"/>
                  </a:lnTo>
                  <a:cubicBezTo>
                    <a:pt x="267653" y="313373"/>
                    <a:pt x="268605" y="314325"/>
                    <a:pt x="268605" y="316230"/>
                  </a:cubicBezTo>
                  <a:lnTo>
                    <a:pt x="271463" y="344805"/>
                  </a:lnTo>
                  <a:cubicBezTo>
                    <a:pt x="271463" y="345757"/>
                    <a:pt x="271463" y="345757"/>
                    <a:pt x="272415" y="346710"/>
                  </a:cubicBezTo>
                  <a:lnTo>
                    <a:pt x="285750" y="372428"/>
                  </a:lnTo>
                  <a:cubicBezTo>
                    <a:pt x="285750" y="373380"/>
                    <a:pt x="286703" y="373380"/>
                    <a:pt x="287655" y="374332"/>
                  </a:cubicBezTo>
                  <a:lnTo>
                    <a:pt x="303848" y="386715"/>
                  </a:lnTo>
                  <a:cubicBezTo>
                    <a:pt x="305753" y="388620"/>
                    <a:pt x="309563" y="387668"/>
                    <a:pt x="311468" y="385763"/>
                  </a:cubicBezTo>
                  <a:lnTo>
                    <a:pt x="317183" y="377190"/>
                  </a:lnTo>
                  <a:cubicBezTo>
                    <a:pt x="317183" y="377190"/>
                    <a:pt x="317183" y="376238"/>
                    <a:pt x="318135" y="376238"/>
                  </a:cubicBezTo>
                  <a:lnTo>
                    <a:pt x="329565" y="347663"/>
                  </a:lnTo>
                  <a:cubicBezTo>
                    <a:pt x="329565" y="347663"/>
                    <a:pt x="329565" y="346710"/>
                    <a:pt x="329565" y="345757"/>
                  </a:cubicBezTo>
                  <a:lnTo>
                    <a:pt x="333375" y="304800"/>
                  </a:lnTo>
                  <a:cubicBezTo>
                    <a:pt x="333375" y="303848"/>
                    <a:pt x="333375" y="303848"/>
                    <a:pt x="334328" y="302895"/>
                  </a:cubicBezTo>
                  <a:lnTo>
                    <a:pt x="341948" y="285750"/>
                  </a:lnTo>
                  <a:cubicBezTo>
                    <a:pt x="342900" y="283845"/>
                    <a:pt x="344805" y="282893"/>
                    <a:pt x="347663" y="282893"/>
                  </a:cubicBezTo>
                  <a:lnTo>
                    <a:pt x="375285" y="286703"/>
                  </a:lnTo>
                  <a:cubicBezTo>
                    <a:pt x="377190" y="286703"/>
                    <a:pt x="378143" y="286703"/>
                    <a:pt x="380048" y="284798"/>
                  </a:cubicBezTo>
                  <a:lnTo>
                    <a:pt x="385763" y="279082"/>
                  </a:lnTo>
                  <a:cubicBezTo>
                    <a:pt x="387668" y="277178"/>
                    <a:pt x="387668" y="274320"/>
                    <a:pt x="385763" y="272415"/>
                  </a:cubicBezTo>
                  <a:lnTo>
                    <a:pt x="372428" y="255270"/>
                  </a:lnTo>
                  <a:cubicBezTo>
                    <a:pt x="370523" y="252412"/>
                    <a:pt x="371475" y="247650"/>
                    <a:pt x="375285" y="246698"/>
                  </a:cubicBezTo>
                  <a:lnTo>
                    <a:pt x="380048" y="245745"/>
                  </a:lnTo>
                  <a:cubicBezTo>
                    <a:pt x="381000" y="245745"/>
                    <a:pt x="388620" y="244793"/>
                    <a:pt x="391478" y="244793"/>
                  </a:cubicBezTo>
                  <a:cubicBezTo>
                    <a:pt x="391478" y="244793"/>
                    <a:pt x="392430" y="244793"/>
                    <a:pt x="392430" y="244793"/>
                  </a:cubicBezTo>
                  <a:lnTo>
                    <a:pt x="405765" y="246698"/>
                  </a:lnTo>
                  <a:cubicBezTo>
                    <a:pt x="408623" y="247650"/>
                    <a:pt x="409575" y="250507"/>
                    <a:pt x="409575" y="253365"/>
                  </a:cubicBezTo>
                  <a:close/>
                </a:path>
              </a:pathLst>
            </a:custGeom>
            <a:solidFill>
              <a:schemeClr val="tx2"/>
            </a:solid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D9930E5E-2E40-58F6-1DAD-DC677DD285ED}"/>
              </a:ext>
            </a:extLst>
          </p:cNvPr>
          <p:cNvGrpSpPr/>
          <p:nvPr/>
        </p:nvGrpSpPr>
        <p:grpSpPr>
          <a:xfrm>
            <a:off x="1146744" y="4269192"/>
            <a:ext cx="5150508" cy="369332"/>
            <a:chOff x="1146744" y="4269192"/>
            <a:chExt cx="5150508" cy="369332"/>
          </a:xfrm>
        </p:grpSpPr>
        <p:sp>
          <p:nvSpPr>
            <p:cNvPr id="30" name="TextBox 29">
              <a:extLst>
                <a:ext uri="{FF2B5EF4-FFF2-40B4-BE49-F238E27FC236}">
                  <a16:creationId xmlns:a16="http://schemas.microsoft.com/office/drawing/2014/main" id="{BEAE23EA-3DA0-81B2-38CE-4C5EC31C3DD5}"/>
                </a:ext>
              </a:extLst>
            </p:cNvPr>
            <p:cNvSpPr txBox="1"/>
            <p:nvPr/>
          </p:nvSpPr>
          <p:spPr>
            <a:xfrm>
              <a:off x="5336275" y="4284581"/>
              <a:ext cx="960977" cy="338554"/>
            </a:xfrm>
            <a:prstGeom prst="rect">
              <a:avLst/>
            </a:prstGeom>
            <a:noFill/>
          </p:spPr>
          <p:txBody>
            <a:bodyPr wrap="square">
              <a:spAutoFit/>
            </a:bodyPr>
            <a:lstStyle/>
            <a:p>
              <a:r>
                <a:rPr lang="az-Cyrl-AZ" sz="1600" b="1">
                  <a:solidFill>
                    <a:schemeClr val="tx2">
                      <a:lumMod val="60000"/>
                      <a:lumOff val="40000"/>
                    </a:schemeClr>
                  </a:solidFill>
                </a:rPr>
                <a:t>Русский</a:t>
              </a:r>
              <a:endParaRPr lang="en-US" sz="1600" b="1">
                <a:solidFill>
                  <a:schemeClr val="tx2">
                    <a:lumMod val="60000"/>
                    <a:lumOff val="40000"/>
                  </a:schemeClr>
                </a:solidFill>
              </a:endParaRPr>
            </a:p>
          </p:txBody>
        </p:sp>
        <p:sp>
          <p:nvSpPr>
            <p:cNvPr id="31" name="TextBox 30">
              <a:extLst>
                <a:ext uri="{FF2B5EF4-FFF2-40B4-BE49-F238E27FC236}">
                  <a16:creationId xmlns:a16="http://schemas.microsoft.com/office/drawing/2014/main" id="{D57D7D25-9683-A111-9F0F-347F515430BB}"/>
                </a:ext>
              </a:extLst>
            </p:cNvPr>
            <p:cNvSpPr txBox="1"/>
            <p:nvPr/>
          </p:nvSpPr>
          <p:spPr>
            <a:xfrm>
              <a:off x="2545307" y="4284581"/>
              <a:ext cx="887210" cy="338554"/>
            </a:xfrm>
            <a:prstGeom prst="rect">
              <a:avLst/>
            </a:prstGeom>
            <a:noFill/>
          </p:spPr>
          <p:txBody>
            <a:bodyPr wrap="square">
              <a:spAutoFit/>
            </a:bodyPr>
            <a:lstStyle/>
            <a:p>
              <a:r>
                <a:rPr lang="en-US" sz="1600" b="1">
                  <a:solidFill>
                    <a:schemeClr val="tx2"/>
                  </a:solidFill>
                </a:rPr>
                <a:t>English</a:t>
              </a:r>
            </a:p>
          </p:txBody>
        </p:sp>
        <p:sp>
          <p:nvSpPr>
            <p:cNvPr id="32" name="TextBox 31">
              <a:extLst>
                <a:ext uri="{FF2B5EF4-FFF2-40B4-BE49-F238E27FC236}">
                  <a16:creationId xmlns:a16="http://schemas.microsoft.com/office/drawing/2014/main" id="{C39192B6-9FCC-125B-5C36-CE96FDB08426}"/>
                </a:ext>
              </a:extLst>
            </p:cNvPr>
            <p:cNvSpPr txBox="1"/>
            <p:nvPr/>
          </p:nvSpPr>
          <p:spPr>
            <a:xfrm>
              <a:off x="4223982" y="4284581"/>
              <a:ext cx="1219561" cy="338554"/>
            </a:xfrm>
            <a:prstGeom prst="rect">
              <a:avLst/>
            </a:prstGeom>
            <a:noFill/>
          </p:spPr>
          <p:txBody>
            <a:bodyPr wrap="square">
              <a:spAutoFit/>
            </a:bodyPr>
            <a:lstStyle/>
            <a:p>
              <a:r>
                <a:rPr lang="en-US" sz="1600" b="1">
                  <a:solidFill>
                    <a:schemeClr val="accent5"/>
                  </a:solidFill>
                </a:rPr>
                <a:t>Português</a:t>
              </a:r>
            </a:p>
          </p:txBody>
        </p:sp>
        <p:sp>
          <p:nvSpPr>
            <p:cNvPr id="33" name="TextBox 32">
              <a:extLst>
                <a:ext uri="{FF2B5EF4-FFF2-40B4-BE49-F238E27FC236}">
                  <a16:creationId xmlns:a16="http://schemas.microsoft.com/office/drawing/2014/main" id="{BD51CC11-108C-0304-B8F1-70A18FAD90BE}"/>
                </a:ext>
              </a:extLst>
            </p:cNvPr>
            <p:cNvSpPr txBox="1"/>
            <p:nvPr/>
          </p:nvSpPr>
          <p:spPr>
            <a:xfrm>
              <a:off x="3323230" y="4284581"/>
              <a:ext cx="1017587" cy="338554"/>
            </a:xfrm>
            <a:prstGeom prst="rect">
              <a:avLst/>
            </a:prstGeom>
            <a:noFill/>
          </p:spPr>
          <p:txBody>
            <a:bodyPr wrap="square">
              <a:spAutoFit/>
            </a:bodyPr>
            <a:lstStyle/>
            <a:p>
              <a:r>
                <a:rPr lang="en-US" sz="1600" b="1">
                  <a:solidFill>
                    <a:schemeClr val="accent4"/>
                  </a:solidFill>
                </a:rPr>
                <a:t>Français</a:t>
              </a:r>
            </a:p>
          </p:txBody>
        </p:sp>
        <p:sp>
          <p:nvSpPr>
            <p:cNvPr id="35" name="TextBox 34">
              <a:extLst>
                <a:ext uri="{FF2B5EF4-FFF2-40B4-BE49-F238E27FC236}">
                  <a16:creationId xmlns:a16="http://schemas.microsoft.com/office/drawing/2014/main" id="{8F3AE2AE-F4C0-51FD-B586-402772CE2551}"/>
                </a:ext>
              </a:extLst>
            </p:cNvPr>
            <p:cNvSpPr txBox="1"/>
            <p:nvPr/>
          </p:nvSpPr>
          <p:spPr>
            <a:xfrm>
              <a:off x="1146744" y="4269192"/>
              <a:ext cx="1561287" cy="369332"/>
            </a:xfrm>
            <a:prstGeom prst="rect">
              <a:avLst/>
            </a:prstGeom>
            <a:noFill/>
          </p:spPr>
          <p:txBody>
            <a:bodyPr wrap="square">
              <a:spAutoFit/>
            </a:bodyPr>
            <a:lstStyle/>
            <a:p>
              <a:r>
                <a:rPr lang="en-US" sz="1800" b="1" kern="1200">
                  <a:solidFill>
                    <a:schemeClr val="tx1"/>
                  </a:solidFill>
                  <a:effectLst/>
                  <a:latin typeface="+mn-lt"/>
                  <a:ea typeface="+mn-ea"/>
                  <a:cs typeface="+mn-cs"/>
                </a:rPr>
                <a:t>Available in:</a:t>
              </a:r>
              <a:endParaRPr lang="en-US"/>
            </a:p>
          </p:txBody>
        </p:sp>
      </p:grpSp>
    </p:spTree>
    <p:custDataLst>
      <p:tags r:id="rId1"/>
    </p:custDataLst>
    <p:extLst>
      <p:ext uri="{BB962C8B-B14F-4D97-AF65-F5344CB8AC3E}">
        <p14:creationId xmlns:p14="http://schemas.microsoft.com/office/powerpoint/2010/main" val="86020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84D6E6-01C4-A782-AD30-B2537940C556}"/>
              </a:ext>
            </a:extLst>
          </p:cNvPr>
          <p:cNvSpPr/>
          <p:nvPr/>
        </p:nvSpPr>
        <p:spPr>
          <a:xfrm>
            <a:off x="0" y="0"/>
            <a:ext cx="9144000" cy="478596"/>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 name="Slide Number Placeholder 2">
            <a:extLst>
              <a:ext uri="{FF2B5EF4-FFF2-40B4-BE49-F238E27FC236}">
                <a16:creationId xmlns:a16="http://schemas.microsoft.com/office/drawing/2014/main" id="{67CF1630-F00F-9F64-A9AF-8BC05A246DE5}"/>
              </a:ext>
            </a:extLst>
          </p:cNvPr>
          <p:cNvSpPr>
            <a:spLocks noGrp="1"/>
          </p:cNvSpPr>
          <p:nvPr>
            <p:ph type="sldNum" sz="quarter" idx="4"/>
          </p:nvPr>
        </p:nvSpPr>
        <p:spPr/>
        <p:txBody>
          <a:bodyPr/>
          <a:lstStyle/>
          <a:p>
            <a:fld id="{42782948-4DBE-204D-AB9E-B65E067054AE}" type="slidenum">
              <a:rPr lang="en-US" smtClean="0"/>
              <a:pPr/>
              <a:t>15</a:t>
            </a:fld>
            <a:endParaRPr lang="en-US"/>
          </a:p>
        </p:txBody>
      </p:sp>
      <p:sp>
        <p:nvSpPr>
          <p:cNvPr id="4" name="Title 3">
            <a:extLst>
              <a:ext uri="{FF2B5EF4-FFF2-40B4-BE49-F238E27FC236}">
                <a16:creationId xmlns:a16="http://schemas.microsoft.com/office/drawing/2014/main" id="{59B5E129-1C94-A34A-E404-0518D79376B0}"/>
              </a:ext>
            </a:extLst>
          </p:cNvPr>
          <p:cNvSpPr>
            <a:spLocks noGrp="1"/>
          </p:cNvSpPr>
          <p:nvPr>
            <p:ph type="title"/>
          </p:nvPr>
        </p:nvSpPr>
        <p:spPr/>
        <p:txBody>
          <a:bodyPr/>
          <a:lstStyle/>
          <a:p>
            <a:r>
              <a:rPr lang="en-US" dirty="0">
                <a:solidFill>
                  <a:schemeClr val="bg1"/>
                </a:solidFill>
              </a:rPr>
              <a:t>TBCI for FLW: Course Content</a:t>
            </a:r>
          </a:p>
        </p:txBody>
      </p:sp>
      <p:pic>
        <p:nvPicPr>
          <p:cNvPr id="6" name="Graphic 10" descr="Clipboard Mixed with solid fill">
            <a:extLst>
              <a:ext uri="{FF2B5EF4-FFF2-40B4-BE49-F238E27FC236}">
                <a16:creationId xmlns:a16="http://schemas.microsoft.com/office/drawing/2014/main" id="{21D29FB5-7960-7A8A-D26F-95053C54C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624" y="3402694"/>
            <a:ext cx="294005" cy="294005"/>
          </a:xfrm>
          <a:prstGeom prst="rect">
            <a:avLst/>
          </a:prstGeom>
        </p:spPr>
      </p:pic>
      <p:sp>
        <p:nvSpPr>
          <p:cNvPr id="9" name="TextBox 8">
            <a:extLst>
              <a:ext uri="{FF2B5EF4-FFF2-40B4-BE49-F238E27FC236}">
                <a16:creationId xmlns:a16="http://schemas.microsoft.com/office/drawing/2014/main" id="{DC4A0E48-A12C-5EA2-B8A7-E173356F6F57}"/>
              </a:ext>
            </a:extLst>
          </p:cNvPr>
          <p:cNvSpPr txBox="1"/>
          <p:nvPr/>
        </p:nvSpPr>
        <p:spPr>
          <a:xfrm>
            <a:off x="936722" y="3403990"/>
            <a:ext cx="6776114" cy="1384995"/>
          </a:xfrm>
          <a:prstGeom prst="rect">
            <a:avLst/>
          </a:prstGeom>
          <a:noFill/>
        </p:spPr>
        <p:txBody>
          <a:bodyPr wrap="square">
            <a:spAutoFit/>
          </a:bodyPr>
          <a:lstStyle/>
          <a:p>
            <a:r>
              <a:rPr lang="en-US" sz="1200" dirty="0"/>
              <a:t>Post-test is available once a learner has completed all five modules. The passing grade is 80%. </a:t>
            </a:r>
          </a:p>
          <a:p>
            <a:r>
              <a:rPr lang="en-US" sz="1200" dirty="0"/>
              <a:t>A learner may retake the test if they do not pass.</a:t>
            </a:r>
          </a:p>
          <a:p>
            <a:endParaRPr lang="en-US" sz="1200" dirty="0"/>
          </a:p>
          <a:p>
            <a:r>
              <a:rPr lang="en-US" sz="1200" dirty="0"/>
              <a:t>Course evaluation is available to learners who pass the post-test</a:t>
            </a:r>
          </a:p>
          <a:p>
            <a:endParaRPr lang="en-US" sz="1200" dirty="0"/>
          </a:p>
          <a:p>
            <a:r>
              <a:rPr lang="en-US" sz="1200" dirty="0"/>
              <a:t>Certificate of Completion may be downloaded and printed once a learner passes the post-test and completes the course evaluation</a:t>
            </a:r>
          </a:p>
        </p:txBody>
      </p:sp>
      <p:pic>
        <p:nvPicPr>
          <p:cNvPr id="10" name="Graphic 12" descr="Comment Like with solid fill">
            <a:extLst>
              <a:ext uri="{FF2B5EF4-FFF2-40B4-BE49-F238E27FC236}">
                <a16:creationId xmlns:a16="http://schemas.microsoft.com/office/drawing/2014/main" id="{670BB4C5-2D4D-00B7-8214-828BC08E4E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475" y="3929567"/>
            <a:ext cx="331247" cy="331247"/>
          </a:xfrm>
          <a:prstGeom prst="rect">
            <a:avLst/>
          </a:prstGeom>
        </p:spPr>
      </p:pic>
      <p:pic>
        <p:nvPicPr>
          <p:cNvPr id="11" name="Graphic 11" descr="Diploma with solid fill">
            <a:extLst>
              <a:ext uri="{FF2B5EF4-FFF2-40B4-BE49-F238E27FC236}">
                <a16:creationId xmlns:a16="http://schemas.microsoft.com/office/drawing/2014/main" id="{2512A333-AF1C-A05C-8850-738804F4F9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624" y="4436832"/>
            <a:ext cx="294005" cy="294005"/>
          </a:xfrm>
          <a:prstGeom prst="rect">
            <a:avLst/>
          </a:prstGeom>
        </p:spPr>
      </p:pic>
      <p:pic>
        <p:nvPicPr>
          <p:cNvPr id="12" name="Graphic 10" descr="Clipboard Mixed with solid fill">
            <a:extLst>
              <a:ext uri="{FF2B5EF4-FFF2-40B4-BE49-F238E27FC236}">
                <a16:creationId xmlns:a16="http://schemas.microsoft.com/office/drawing/2014/main" id="{3277335B-410A-3274-6614-EECD24E63A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189" y="1013406"/>
            <a:ext cx="294005" cy="294005"/>
          </a:xfrm>
          <a:prstGeom prst="rect">
            <a:avLst/>
          </a:prstGeom>
        </p:spPr>
      </p:pic>
      <p:sp>
        <p:nvSpPr>
          <p:cNvPr id="13" name="TextBox 12">
            <a:extLst>
              <a:ext uri="{FF2B5EF4-FFF2-40B4-BE49-F238E27FC236}">
                <a16:creationId xmlns:a16="http://schemas.microsoft.com/office/drawing/2014/main" id="{3356E443-CBB3-EF6E-9556-D938F683EBF1}"/>
              </a:ext>
            </a:extLst>
          </p:cNvPr>
          <p:cNvSpPr txBox="1"/>
          <p:nvPr/>
        </p:nvSpPr>
        <p:spPr>
          <a:xfrm>
            <a:off x="936722" y="1023205"/>
            <a:ext cx="6776114" cy="276999"/>
          </a:xfrm>
          <a:prstGeom prst="rect">
            <a:avLst/>
          </a:prstGeom>
          <a:noFill/>
        </p:spPr>
        <p:txBody>
          <a:bodyPr wrap="square">
            <a:spAutoFit/>
          </a:bodyPr>
          <a:lstStyle/>
          <a:p>
            <a:r>
              <a:rPr lang="en-US" sz="1200" dirty="0"/>
              <a:t>Pre-test </a:t>
            </a:r>
            <a:r>
              <a:rPr lang="en-US" sz="1200" dirty="0">
                <a:effectLst/>
                <a:ea typeface="MS Mincho" panose="02020609040205080304" pitchFamily="49" charset="-128"/>
                <a:cs typeface="GillSansMTStd-Book"/>
              </a:rPr>
              <a:t>assesses what learners already know about the topics covered in the course </a:t>
            </a:r>
            <a:endParaRPr lang="en-US" sz="1200" dirty="0"/>
          </a:p>
        </p:txBody>
      </p:sp>
      <p:sp>
        <p:nvSpPr>
          <p:cNvPr id="15" name="TextBox 14">
            <a:extLst>
              <a:ext uri="{FF2B5EF4-FFF2-40B4-BE49-F238E27FC236}">
                <a16:creationId xmlns:a16="http://schemas.microsoft.com/office/drawing/2014/main" id="{96E43D56-799E-5B5C-5F13-A1FCACA1144C}"/>
              </a:ext>
            </a:extLst>
          </p:cNvPr>
          <p:cNvSpPr txBox="1"/>
          <p:nvPr/>
        </p:nvSpPr>
        <p:spPr>
          <a:xfrm>
            <a:off x="936721" y="618548"/>
            <a:ext cx="7702311" cy="276999"/>
          </a:xfrm>
          <a:prstGeom prst="rect">
            <a:avLst/>
          </a:prstGeom>
          <a:noFill/>
        </p:spPr>
        <p:txBody>
          <a:bodyPr wrap="square">
            <a:spAutoFit/>
          </a:bodyPr>
          <a:lstStyle/>
          <a:p>
            <a:r>
              <a:rPr lang="en-US" sz="1200" dirty="0">
                <a:effectLst/>
                <a:latin typeface="Gill Sans MT" panose="020B0502020104020203" pitchFamily="34" charset="0"/>
                <a:ea typeface="MS Mincho" panose="02020609040205080304" pitchFamily="49" charset="-128"/>
                <a:cs typeface="GillSansMTStd-Book"/>
              </a:rPr>
              <a:t>Navigation Guides provide </a:t>
            </a:r>
            <a:r>
              <a:rPr lang="en-US" sz="1200" dirty="0">
                <a:latin typeface="Gill Sans MT" panose="020B0502020104020203" pitchFamily="34" charset="0"/>
                <a:ea typeface="MS Mincho" panose="02020609040205080304" pitchFamily="49" charset="-128"/>
                <a:cs typeface="GillSansMTStd-Book"/>
              </a:rPr>
              <a:t>learners with step-by-step guidance for</a:t>
            </a:r>
            <a:r>
              <a:rPr lang="en-US" sz="1200" dirty="0">
                <a:effectLst/>
                <a:latin typeface="Gill Sans MT" panose="020B0502020104020203" pitchFamily="34" charset="0"/>
                <a:ea typeface="MS Mincho" panose="02020609040205080304" pitchFamily="49" charset="-128"/>
                <a:cs typeface="GillSansMTStd-Book"/>
              </a:rPr>
              <a:t> taking the course on a computer or a mobile device</a:t>
            </a:r>
            <a:endParaRPr lang="en-US" sz="1200" dirty="0"/>
          </a:p>
        </p:txBody>
      </p:sp>
      <p:pic>
        <p:nvPicPr>
          <p:cNvPr id="16" name="Graphic 6" descr="Direction with solid fill">
            <a:extLst>
              <a:ext uri="{FF2B5EF4-FFF2-40B4-BE49-F238E27FC236}">
                <a16:creationId xmlns:a16="http://schemas.microsoft.com/office/drawing/2014/main" id="{0DA584C7-F763-31E4-6953-DA7A432FE0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3714" y="627833"/>
            <a:ext cx="255837" cy="255837"/>
          </a:xfrm>
          <a:prstGeom prst="rect">
            <a:avLst/>
          </a:prstGeom>
        </p:spPr>
      </p:pic>
      <p:sp>
        <p:nvSpPr>
          <p:cNvPr id="19" name="Oval 18">
            <a:extLst>
              <a:ext uri="{FF2B5EF4-FFF2-40B4-BE49-F238E27FC236}">
                <a16:creationId xmlns:a16="http://schemas.microsoft.com/office/drawing/2014/main" id="{2444DEC2-6EAA-8CB0-E0F6-35B0A2C0D478}"/>
              </a:ext>
            </a:extLst>
          </p:cNvPr>
          <p:cNvSpPr/>
          <p:nvPr/>
        </p:nvSpPr>
        <p:spPr>
          <a:xfrm>
            <a:off x="680878" y="1463963"/>
            <a:ext cx="274320" cy="27432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solidFill>
                  <a:schemeClr val="bg1"/>
                </a:solidFill>
                <a:latin typeface="Arial" panose="020B0604020202020204" pitchFamily="34" charset="0"/>
                <a:cs typeface="Arial" panose="020B0604020202020204" pitchFamily="34" charset="0"/>
              </a:rPr>
              <a:t>1</a:t>
            </a:r>
          </a:p>
        </p:txBody>
      </p:sp>
      <p:sp>
        <p:nvSpPr>
          <p:cNvPr id="20" name="Oval 19">
            <a:extLst>
              <a:ext uri="{FF2B5EF4-FFF2-40B4-BE49-F238E27FC236}">
                <a16:creationId xmlns:a16="http://schemas.microsoft.com/office/drawing/2014/main" id="{93C528C7-BA0A-3A55-CEC1-73DB6ECBAB4D}"/>
              </a:ext>
            </a:extLst>
          </p:cNvPr>
          <p:cNvSpPr/>
          <p:nvPr/>
        </p:nvSpPr>
        <p:spPr>
          <a:xfrm>
            <a:off x="680878" y="1804064"/>
            <a:ext cx="274320" cy="27432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solidFill>
                  <a:schemeClr val="bg1"/>
                </a:solidFill>
                <a:latin typeface="Arial" panose="020B0604020202020204" pitchFamily="34" charset="0"/>
                <a:cs typeface="Arial" panose="020B0604020202020204" pitchFamily="34" charset="0"/>
              </a:rPr>
              <a:t>2</a:t>
            </a:r>
          </a:p>
        </p:txBody>
      </p:sp>
      <p:sp>
        <p:nvSpPr>
          <p:cNvPr id="21" name="Oval 20">
            <a:extLst>
              <a:ext uri="{FF2B5EF4-FFF2-40B4-BE49-F238E27FC236}">
                <a16:creationId xmlns:a16="http://schemas.microsoft.com/office/drawing/2014/main" id="{F1F98FD0-01BC-3447-21C9-1F6489AE2A87}"/>
              </a:ext>
            </a:extLst>
          </p:cNvPr>
          <p:cNvSpPr/>
          <p:nvPr/>
        </p:nvSpPr>
        <p:spPr>
          <a:xfrm>
            <a:off x="680878" y="2144165"/>
            <a:ext cx="274320" cy="27432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solidFill>
                  <a:schemeClr val="bg1"/>
                </a:solidFill>
                <a:latin typeface="Arial" panose="020B0604020202020204" pitchFamily="34" charset="0"/>
                <a:cs typeface="Arial" panose="020B0604020202020204" pitchFamily="34" charset="0"/>
              </a:rPr>
              <a:t>3</a:t>
            </a:r>
          </a:p>
        </p:txBody>
      </p:sp>
      <p:sp>
        <p:nvSpPr>
          <p:cNvPr id="22" name="Oval 21">
            <a:extLst>
              <a:ext uri="{FF2B5EF4-FFF2-40B4-BE49-F238E27FC236}">
                <a16:creationId xmlns:a16="http://schemas.microsoft.com/office/drawing/2014/main" id="{05EBAF7C-0E06-0C8B-41F1-8C5D29739895}"/>
              </a:ext>
            </a:extLst>
          </p:cNvPr>
          <p:cNvSpPr/>
          <p:nvPr/>
        </p:nvSpPr>
        <p:spPr>
          <a:xfrm>
            <a:off x="680878" y="2484266"/>
            <a:ext cx="274320" cy="27432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solidFill>
                  <a:schemeClr val="bg1"/>
                </a:solidFill>
                <a:latin typeface="Arial" panose="020B0604020202020204" pitchFamily="34" charset="0"/>
                <a:cs typeface="Arial" panose="020B0604020202020204" pitchFamily="34" charset="0"/>
              </a:rPr>
              <a:t>4</a:t>
            </a:r>
          </a:p>
        </p:txBody>
      </p:sp>
      <p:sp>
        <p:nvSpPr>
          <p:cNvPr id="23" name="Oval 22">
            <a:extLst>
              <a:ext uri="{FF2B5EF4-FFF2-40B4-BE49-F238E27FC236}">
                <a16:creationId xmlns:a16="http://schemas.microsoft.com/office/drawing/2014/main" id="{877740B2-2FD1-A26E-8920-91A275779A76}"/>
              </a:ext>
            </a:extLst>
          </p:cNvPr>
          <p:cNvSpPr/>
          <p:nvPr/>
        </p:nvSpPr>
        <p:spPr>
          <a:xfrm>
            <a:off x="673714" y="2839603"/>
            <a:ext cx="274320" cy="2743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solidFill>
                  <a:schemeClr val="bg1"/>
                </a:solidFill>
                <a:latin typeface="Arial" panose="020B0604020202020204" pitchFamily="34" charset="0"/>
                <a:cs typeface="Arial" panose="020B0604020202020204" pitchFamily="34" charset="0"/>
              </a:rPr>
              <a:t>5</a:t>
            </a:r>
          </a:p>
        </p:txBody>
      </p:sp>
      <p:sp>
        <p:nvSpPr>
          <p:cNvPr id="25" name="TextBox 24">
            <a:extLst>
              <a:ext uri="{FF2B5EF4-FFF2-40B4-BE49-F238E27FC236}">
                <a16:creationId xmlns:a16="http://schemas.microsoft.com/office/drawing/2014/main" id="{7D96FCDD-883E-BC60-CE3E-CBB46392695C}"/>
              </a:ext>
            </a:extLst>
          </p:cNvPr>
          <p:cNvSpPr txBox="1"/>
          <p:nvPr/>
        </p:nvSpPr>
        <p:spPr>
          <a:xfrm>
            <a:off x="936722" y="1463963"/>
            <a:ext cx="6372665" cy="1660198"/>
          </a:xfrm>
          <a:prstGeom prst="rect">
            <a:avLst/>
          </a:prstGeom>
          <a:noFill/>
        </p:spPr>
        <p:txBody>
          <a:bodyPr wrap="square" lIns="0" tIns="0" rIns="0" bIns="0">
            <a:spAutoFit/>
          </a:bodyPr>
          <a:lstStyle/>
          <a:p>
            <a:pPr marL="223520">
              <a:lnSpc>
                <a:spcPct val="150000"/>
              </a:lnSpc>
              <a:spcAft>
                <a:spcPts val="600"/>
              </a:spcAft>
            </a:pPr>
            <a:r>
              <a:rPr lang="en-US" sz="1200" b="0" dirty="0">
                <a:solidFill>
                  <a:schemeClr val="tx1"/>
                </a:solidFill>
                <a:effectLst/>
              </a:rPr>
              <a:t>The Basics of TB (3 Parts)					40 minutes</a:t>
            </a:r>
          </a:p>
          <a:p>
            <a:pPr marL="223520">
              <a:lnSpc>
                <a:spcPct val="150000"/>
              </a:lnSpc>
              <a:spcAft>
                <a:spcPts val="600"/>
              </a:spcAft>
            </a:pPr>
            <a:r>
              <a:rPr lang="en-US" sz="1200" dirty="0">
                <a:effectLst/>
              </a:rPr>
              <a:t>Basics of TB Contact Investigations (2 Parts)		45 minutes</a:t>
            </a:r>
            <a:endParaRPr lang="en-US" sz="1200" dirty="0">
              <a:solidFill>
                <a:srgbClr val="171717"/>
              </a:solidFill>
              <a:effectLst/>
              <a:ea typeface="Franklin Gothic Book" panose="020B0503020102020204" pitchFamily="34" charset="0"/>
              <a:cs typeface="Times New Roman" panose="02020603050405020304" pitchFamily="18" charset="0"/>
            </a:endParaRPr>
          </a:p>
          <a:p>
            <a:pPr marL="223520">
              <a:lnSpc>
                <a:spcPct val="150000"/>
              </a:lnSpc>
              <a:spcAft>
                <a:spcPts val="600"/>
              </a:spcAft>
            </a:pPr>
            <a:r>
              <a:rPr lang="en-US" sz="1200" dirty="0">
                <a:effectLst/>
              </a:rPr>
              <a:t>Steps in TB Contact Investigation (2 parts)		50 minutes</a:t>
            </a:r>
            <a:endParaRPr lang="en-US" sz="1200" dirty="0">
              <a:solidFill>
                <a:srgbClr val="171717"/>
              </a:solidFill>
              <a:effectLst/>
              <a:ea typeface="Franklin Gothic Book" panose="020B0503020102020204" pitchFamily="34" charset="0"/>
              <a:cs typeface="Times New Roman" panose="02020603050405020304" pitchFamily="18" charset="0"/>
            </a:endParaRPr>
          </a:p>
          <a:p>
            <a:pPr marL="223520">
              <a:lnSpc>
                <a:spcPct val="150000"/>
              </a:lnSpc>
              <a:spcAft>
                <a:spcPts val="600"/>
              </a:spcAft>
            </a:pPr>
            <a:r>
              <a:rPr lang="en-US" sz="1200" dirty="0">
                <a:effectLst/>
              </a:rPr>
              <a:t>Communication Skills and Ethics (2 parts)		45 minutes</a:t>
            </a:r>
            <a:endParaRPr lang="en-US" sz="1200" dirty="0">
              <a:solidFill>
                <a:srgbClr val="171717"/>
              </a:solidFill>
              <a:effectLst/>
              <a:ea typeface="Franklin Gothic Book" panose="020B0503020102020204" pitchFamily="34" charset="0"/>
              <a:cs typeface="Times New Roman" panose="02020603050405020304" pitchFamily="18" charset="0"/>
            </a:endParaRPr>
          </a:p>
          <a:p>
            <a:pPr marL="223520">
              <a:lnSpc>
                <a:spcPct val="150000"/>
              </a:lnSpc>
              <a:spcAft>
                <a:spcPts val="600"/>
              </a:spcAft>
            </a:pPr>
            <a:r>
              <a:rPr lang="en-US" sz="1200" dirty="0">
                <a:effectLst/>
              </a:rPr>
              <a:t>TBCI Data,</a:t>
            </a:r>
            <a:r>
              <a:rPr lang="en-US" sz="1200" dirty="0"/>
              <a:t> </a:t>
            </a:r>
            <a:r>
              <a:rPr lang="en-US" sz="1200" dirty="0">
                <a:effectLst/>
              </a:rPr>
              <a:t>Monitoring and Evaluation			25 minutes</a:t>
            </a:r>
            <a:endParaRPr lang="en-US" sz="1200" dirty="0">
              <a:solidFill>
                <a:srgbClr val="171717"/>
              </a:solidFill>
              <a:effectLst/>
              <a:ea typeface="Franklin Gothic Book" panose="020B05030201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6947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BFEC0C-F215-D244-2C17-84ED70150B3C}"/>
              </a:ext>
            </a:extLst>
          </p:cNvPr>
          <p:cNvSpPr/>
          <p:nvPr/>
        </p:nvSpPr>
        <p:spPr>
          <a:xfrm>
            <a:off x="0" y="0"/>
            <a:ext cx="9144000" cy="478596"/>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 name="Content Placeholder 4">
            <a:extLst>
              <a:ext uri="{FF2B5EF4-FFF2-40B4-BE49-F238E27FC236}">
                <a16:creationId xmlns:a16="http://schemas.microsoft.com/office/drawing/2014/main" id="{8A1991D4-841E-7686-397D-A7F0237BEAC3}"/>
              </a:ext>
            </a:extLst>
          </p:cNvPr>
          <p:cNvSpPr>
            <a:spLocks noGrp="1"/>
          </p:cNvSpPr>
          <p:nvPr>
            <p:ph idx="1"/>
          </p:nvPr>
        </p:nvSpPr>
        <p:spPr>
          <a:xfrm>
            <a:off x="345507" y="795712"/>
            <a:ext cx="7630875" cy="3593349"/>
          </a:xfrm>
        </p:spPr>
        <p:txBody>
          <a:bodyPr>
            <a:normAutofit/>
          </a:bodyPr>
          <a:lstStyle/>
          <a:p>
            <a:pPr marL="342900" indent="-342900">
              <a:spcBef>
                <a:spcPts val="600"/>
              </a:spcBef>
              <a:spcAft>
                <a:spcPts val="600"/>
              </a:spcAft>
              <a:buFont typeface="Wingdings" panose="05000000000000000000" pitchFamily="2" charset="2"/>
              <a:buChar char="ü"/>
            </a:pPr>
            <a:r>
              <a:rPr lang="en-US" sz="1600" dirty="0"/>
              <a:t>Explain what tuberculosis (TB) is and its global prevalence</a:t>
            </a:r>
          </a:p>
          <a:p>
            <a:pPr marL="342900" indent="-342900">
              <a:spcBef>
                <a:spcPts val="600"/>
              </a:spcBef>
              <a:spcAft>
                <a:spcPts val="600"/>
              </a:spcAft>
              <a:buFont typeface="Wingdings" panose="05000000000000000000" pitchFamily="2" charset="2"/>
              <a:buChar char="ü"/>
            </a:pPr>
            <a:r>
              <a:rPr lang="en-US" sz="1600" dirty="0"/>
              <a:t>Distinguish between TB infection and TB disease </a:t>
            </a:r>
          </a:p>
          <a:p>
            <a:pPr marL="342900" indent="-342900">
              <a:spcBef>
                <a:spcPts val="600"/>
              </a:spcBef>
              <a:spcAft>
                <a:spcPts val="600"/>
              </a:spcAft>
              <a:buFont typeface="Wingdings" panose="05000000000000000000" pitchFamily="2" charset="2"/>
              <a:buChar char="ü"/>
            </a:pPr>
            <a:r>
              <a:rPr lang="en-US" sz="1600" dirty="0"/>
              <a:t>Discuss how TB is transmitted, diagnosed, and treated</a:t>
            </a:r>
          </a:p>
          <a:p>
            <a:pPr marL="342900" indent="-342900">
              <a:spcBef>
                <a:spcPts val="600"/>
              </a:spcBef>
              <a:spcAft>
                <a:spcPts val="600"/>
              </a:spcAft>
              <a:buFont typeface="Wingdings" panose="05000000000000000000" pitchFamily="2" charset="2"/>
              <a:buChar char="ü"/>
            </a:pPr>
            <a:r>
              <a:rPr lang="en-US" sz="1600" dirty="0"/>
              <a:t>Define TBCI and its role in TB eradication </a:t>
            </a:r>
          </a:p>
          <a:p>
            <a:pPr marL="342900" indent="-342900">
              <a:spcBef>
                <a:spcPts val="600"/>
              </a:spcBef>
              <a:spcAft>
                <a:spcPts val="600"/>
              </a:spcAft>
              <a:buFont typeface="Wingdings" panose="05000000000000000000" pitchFamily="2" charset="2"/>
              <a:buChar char="ü"/>
            </a:pPr>
            <a:r>
              <a:rPr lang="en-US" sz="1600" dirty="0"/>
              <a:t>Describe the steps of the TBCI process</a:t>
            </a:r>
          </a:p>
          <a:p>
            <a:pPr marL="342900" indent="-342900">
              <a:spcBef>
                <a:spcPts val="600"/>
              </a:spcBef>
              <a:spcAft>
                <a:spcPts val="600"/>
              </a:spcAft>
              <a:buFont typeface="Wingdings" panose="05000000000000000000" pitchFamily="2" charset="2"/>
              <a:buChar char="ü"/>
            </a:pPr>
            <a:r>
              <a:rPr lang="en-US" sz="1600" dirty="0"/>
              <a:t>Discuss needed communication skills for TB contact investigators</a:t>
            </a:r>
          </a:p>
          <a:p>
            <a:pPr marL="342900" indent="-342900">
              <a:spcBef>
                <a:spcPts val="600"/>
              </a:spcBef>
              <a:spcAft>
                <a:spcPts val="600"/>
              </a:spcAft>
              <a:buFont typeface="Wingdings" panose="05000000000000000000" pitchFamily="2" charset="2"/>
              <a:buChar char="ü"/>
            </a:pPr>
            <a:r>
              <a:rPr lang="en-US" sz="1600" dirty="0"/>
              <a:t>Discuss ethical issues relevant to TB contact investigations</a:t>
            </a:r>
          </a:p>
          <a:p>
            <a:pPr marL="342900" indent="-342900">
              <a:spcBef>
                <a:spcPts val="600"/>
              </a:spcBef>
              <a:spcAft>
                <a:spcPts val="600"/>
              </a:spcAft>
              <a:buFont typeface="Wingdings" panose="05000000000000000000" pitchFamily="2" charset="2"/>
              <a:buChar char="ü"/>
            </a:pPr>
            <a:r>
              <a:rPr lang="en-US" sz="1600" dirty="0"/>
              <a:t>Explain the collection and use of data for monitoring and evaluation (M&amp;E) of TBCI programs</a:t>
            </a:r>
          </a:p>
        </p:txBody>
      </p:sp>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16</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p:txBody>
          <a:bodyPr/>
          <a:lstStyle/>
          <a:p>
            <a:r>
              <a:rPr lang="en-US" dirty="0">
                <a:solidFill>
                  <a:schemeClr val="bg1"/>
                </a:solidFill>
              </a:rPr>
              <a:t>TBCI for FLW: Course Objectives</a:t>
            </a:r>
          </a:p>
        </p:txBody>
      </p:sp>
      <p:pic>
        <p:nvPicPr>
          <p:cNvPr id="22" name="Picture 21" descr="A hand on a computer&#10;&#10;Description automatically generated with low confidence">
            <a:extLst>
              <a:ext uri="{FF2B5EF4-FFF2-40B4-BE49-F238E27FC236}">
                <a16:creationId xmlns:a16="http://schemas.microsoft.com/office/drawing/2014/main" id="{8C7BCBD1-D340-8E95-3667-851FB0F1A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0918" y="-160456"/>
            <a:ext cx="3152018" cy="3114508"/>
          </a:xfrm>
          <a:prstGeom prst="rect">
            <a:avLst/>
          </a:prstGeom>
        </p:spPr>
      </p:pic>
    </p:spTree>
    <p:custDataLst>
      <p:tags r:id="rId1"/>
    </p:custDataLst>
    <p:extLst>
      <p:ext uri="{BB962C8B-B14F-4D97-AF65-F5344CB8AC3E}">
        <p14:creationId xmlns:p14="http://schemas.microsoft.com/office/powerpoint/2010/main" val="417285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C06C3FD-58DA-9A1F-7AC1-71CEDF3A8D84}"/>
              </a:ext>
            </a:extLst>
          </p:cNvPr>
          <p:cNvSpPr/>
          <p:nvPr/>
        </p:nvSpPr>
        <p:spPr>
          <a:xfrm>
            <a:off x="0" y="0"/>
            <a:ext cx="9144000" cy="1252632"/>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a:extLst>
              <a:ext uri="{FF2B5EF4-FFF2-40B4-BE49-F238E27FC236}">
                <a16:creationId xmlns:a16="http://schemas.microsoft.com/office/drawing/2014/main" id="{8484BC9B-D167-CE0A-59A8-808FD7170F76}"/>
              </a:ext>
            </a:extLst>
          </p:cNvPr>
          <p:cNvSpPr>
            <a:spLocks noGrp="1"/>
          </p:cNvSpPr>
          <p:nvPr>
            <p:ph type="sldNum" sz="quarter" idx="4"/>
          </p:nvPr>
        </p:nvSpPr>
        <p:spPr/>
        <p:txBody>
          <a:bodyPr/>
          <a:lstStyle/>
          <a:p>
            <a:fld id="{42782948-4DBE-204D-AB9E-B65E067054AE}" type="slidenum">
              <a:rPr lang="en-US" smtClean="0"/>
              <a:pPr/>
              <a:t>17</a:t>
            </a:fld>
            <a:endParaRPr lang="en-US"/>
          </a:p>
        </p:txBody>
      </p:sp>
      <p:sp>
        <p:nvSpPr>
          <p:cNvPr id="3" name="Text Placeholder 2">
            <a:extLst>
              <a:ext uri="{FF2B5EF4-FFF2-40B4-BE49-F238E27FC236}">
                <a16:creationId xmlns:a16="http://schemas.microsoft.com/office/drawing/2014/main" id="{2A6BDD9E-7AB5-4F73-2945-125E4124A578}"/>
              </a:ext>
            </a:extLst>
          </p:cNvPr>
          <p:cNvSpPr>
            <a:spLocks noGrp="1"/>
          </p:cNvSpPr>
          <p:nvPr>
            <p:ph type="body" sz="quarter" idx="10"/>
          </p:nvPr>
        </p:nvSpPr>
        <p:spPr>
          <a:xfrm>
            <a:off x="1134504" y="1519333"/>
            <a:ext cx="7702421" cy="2230054"/>
          </a:xfrm>
        </p:spPr>
        <p:txBody>
          <a:bodyPr>
            <a:normAutofit/>
          </a:bodyPr>
          <a:lstStyle/>
          <a:p>
            <a:pPr marL="0" indent="0" defTabSz="914400">
              <a:spcAft>
                <a:spcPts val="0"/>
              </a:spcAft>
              <a:buSzTx/>
              <a:buNone/>
              <a:defRPr/>
            </a:pPr>
            <a:r>
              <a:rPr lang="en-US" sz="1800" b="1" kern="1200">
                <a:solidFill>
                  <a:schemeClr val="tx1"/>
                </a:solidFill>
                <a:effectLst/>
                <a:latin typeface="+mn-lt"/>
                <a:ea typeface="+mn-ea"/>
                <a:cs typeface="+mn-cs"/>
              </a:rPr>
              <a:t>Target Audience: </a:t>
            </a:r>
            <a:br>
              <a:rPr lang="en-US" sz="1800" b="1" kern="1200">
                <a:solidFill>
                  <a:schemeClr val="tx1"/>
                </a:solidFill>
                <a:effectLst/>
                <a:latin typeface="+mn-lt"/>
                <a:ea typeface="+mn-ea"/>
                <a:cs typeface="+mn-cs"/>
              </a:rPr>
            </a:br>
            <a:r>
              <a:rPr lang="en-US" sz="1800" b="0" kern="1200">
                <a:solidFill>
                  <a:schemeClr val="tx1"/>
                </a:solidFill>
                <a:effectLst/>
                <a:latin typeface="+mn-lt"/>
                <a:ea typeface="+mn-ea"/>
                <a:cs typeface="+mn-cs"/>
              </a:rPr>
              <a:t>Frontline healthcare providers, public health staff, and community health workers</a:t>
            </a:r>
          </a:p>
          <a:p>
            <a:pPr marL="0" indent="0" defTabSz="914400">
              <a:spcAft>
                <a:spcPts val="0"/>
              </a:spcAft>
              <a:buSzTx/>
              <a:buNone/>
              <a:defRPr/>
            </a:pPr>
            <a:endParaRPr lang="en-US" sz="1800" b="0" kern="1200">
              <a:solidFill>
                <a:schemeClr val="tx1"/>
              </a:solidFill>
              <a:effectLst/>
              <a:latin typeface="+mn-lt"/>
              <a:ea typeface="+mn-ea"/>
              <a:cs typeface="+mn-cs"/>
            </a:endParaRPr>
          </a:p>
          <a:p>
            <a:pPr marL="0" indent="0">
              <a:buNone/>
            </a:pPr>
            <a:r>
              <a:rPr lang="en-US" sz="1800" b="1" kern="1200">
                <a:solidFill>
                  <a:schemeClr val="tx1"/>
                </a:solidFill>
                <a:effectLst/>
                <a:latin typeface="+mn-lt"/>
                <a:ea typeface="+mn-ea"/>
                <a:cs typeface="+mn-cs"/>
              </a:rPr>
              <a:t>Course Goal: </a:t>
            </a:r>
            <a:br>
              <a:rPr lang="en-US" sz="1800" b="1" kern="1200">
                <a:solidFill>
                  <a:schemeClr val="tx1"/>
                </a:solidFill>
                <a:effectLst/>
                <a:latin typeface="+mn-lt"/>
                <a:ea typeface="+mn-ea"/>
                <a:cs typeface="+mn-cs"/>
              </a:rPr>
            </a:br>
            <a:r>
              <a:rPr lang="en-US" sz="1800" kern="1200">
                <a:solidFill>
                  <a:schemeClr val="tx1"/>
                </a:solidFill>
                <a:effectLst/>
                <a:latin typeface="+mn-lt"/>
                <a:ea typeface="+mn-ea"/>
                <a:cs typeface="+mn-cs"/>
              </a:rPr>
              <a:t>Provide essential information </a:t>
            </a:r>
            <a:r>
              <a:rPr lang="en-US" sz="1800"/>
              <a:t>needed by frontline healthcare providers, public health staff, and community health workers in TB priority countries to provide and scale up TB screening and diagnostic activities among PLHIV</a:t>
            </a:r>
            <a:endParaRPr lang="en-US" sz="1800" kern="1200">
              <a:solidFill>
                <a:schemeClr val="tx1"/>
              </a:solidFill>
              <a:effectLst/>
              <a:latin typeface="+mn-lt"/>
              <a:ea typeface="+mn-ea"/>
              <a:cs typeface="+mn-cs"/>
            </a:endParaRPr>
          </a:p>
        </p:txBody>
      </p:sp>
      <p:sp>
        <p:nvSpPr>
          <p:cNvPr id="4" name="Title 5">
            <a:extLst>
              <a:ext uri="{FF2B5EF4-FFF2-40B4-BE49-F238E27FC236}">
                <a16:creationId xmlns:a16="http://schemas.microsoft.com/office/drawing/2014/main" id="{EA731AFB-731D-E5A8-F2B8-5DBE1CB70DFB}"/>
              </a:ext>
            </a:extLst>
          </p:cNvPr>
          <p:cNvSpPr txBox="1">
            <a:spLocks/>
          </p:cNvSpPr>
          <p:nvPr/>
        </p:nvSpPr>
        <p:spPr>
          <a:xfrm>
            <a:off x="375314" y="218364"/>
            <a:ext cx="7246961" cy="772319"/>
          </a:xfrm>
          <a:prstGeom prst="rect">
            <a:avLst/>
          </a:prstGeom>
        </p:spPr>
        <p:txBody>
          <a:bodyPr anchor="ctr"/>
          <a:lst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a:lstStyle>
          <a:p>
            <a:r>
              <a:rPr lang="en-US">
                <a:solidFill>
                  <a:schemeClr val="bg1"/>
                </a:solidFill>
              </a:rPr>
              <a:t>Finding TB Cases among People Living with HIV (PLHIV)</a:t>
            </a:r>
          </a:p>
        </p:txBody>
      </p:sp>
      <p:grpSp>
        <p:nvGrpSpPr>
          <p:cNvPr id="20" name="Group 19">
            <a:extLst>
              <a:ext uri="{FF2B5EF4-FFF2-40B4-BE49-F238E27FC236}">
                <a16:creationId xmlns:a16="http://schemas.microsoft.com/office/drawing/2014/main" id="{EA802218-BCE5-29DF-1E7F-3EF927D2FDF7}"/>
              </a:ext>
            </a:extLst>
          </p:cNvPr>
          <p:cNvGrpSpPr/>
          <p:nvPr/>
        </p:nvGrpSpPr>
        <p:grpSpPr>
          <a:xfrm>
            <a:off x="455515" y="1519332"/>
            <a:ext cx="533400" cy="533400"/>
            <a:chOff x="4305300" y="2249487"/>
            <a:chExt cx="533400" cy="533400"/>
          </a:xfrm>
        </p:grpSpPr>
        <p:sp>
          <p:nvSpPr>
            <p:cNvPr id="8" name="Freeform: Shape 7">
              <a:extLst>
                <a:ext uri="{FF2B5EF4-FFF2-40B4-BE49-F238E27FC236}">
                  <a16:creationId xmlns:a16="http://schemas.microsoft.com/office/drawing/2014/main" id="{7910FC45-7E49-05A9-7C97-AD8E03738A0E}"/>
                </a:ext>
              </a:extLst>
            </p:cNvPr>
            <p:cNvSpPr/>
            <p:nvPr/>
          </p:nvSpPr>
          <p:spPr>
            <a:xfrm>
              <a:off x="4705350" y="2249487"/>
              <a:ext cx="133350" cy="133350"/>
            </a:xfrm>
            <a:custGeom>
              <a:avLst/>
              <a:gdLst>
                <a:gd name="connsiteX0" fmla="*/ 114300 w 133350"/>
                <a:gd name="connsiteY0" fmla="*/ 0 h 133350"/>
                <a:gd name="connsiteX1" fmla="*/ 19050 w 133350"/>
                <a:gd name="connsiteY1" fmla="*/ 0 h 133350"/>
                <a:gd name="connsiteX2" fmla="*/ 0 w 133350"/>
                <a:gd name="connsiteY2" fmla="*/ 19050 h 133350"/>
                <a:gd name="connsiteX3" fmla="*/ 19050 w 133350"/>
                <a:gd name="connsiteY3" fmla="*/ 38100 h 133350"/>
                <a:gd name="connsiteX4" fmla="*/ 95250 w 133350"/>
                <a:gd name="connsiteY4" fmla="*/ 38100 h 133350"/>
                <a:gd name="connsiteX5" fmla="*/ 95250 w 133350"/>
                <a:gd name="connsiteY5" fmla="*/ 114300 h 133350"/>
                <a:gd name="connsiteX6" fmla="*/ 114300 w 133350"/>
                <a:gd name="connsiteY6" fmla="*/ 133350 h 133350"/>
                <a:gd name="connsiteX7" fmla="*/ 133350 w 133350"/>
                <a:gd name="connsiteY7" fmla="*/ 114300 h 133350"/>
                <a:gd name="connsiteX8" fmla="*/ 133350 w 133350"/>
                <a:gd name="connsiteY8" fmla="*/ 19050 h 133350"/>
                <a:gd name="connsiteX9" fmla="*/ 114300 w 133350"/>
                <a:gd name="connsiteY9"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114300" y="0"/>
                  </a:moveTo>
                  <a:lnTo>
                    <a:pt x="19050" y="0"/>
                  </a:lnTo>
                  <a:cubicBezTo>
                    <a:pt x="8573" y="0"/>
                    <a:pt x="0" y="8573"/>
                    <a:pt x="0" y="19050"/>
                  </a:cubicBezTo>
                  <a:cubicBezTo>
                    <a:pt x="0" y="29528"/>
                    <a:pt x="8573" y="38100"/>
                    <a:pt x="19050" y="38100"/>
                  </a:cubicBezTo>
                  <a:lnTo>
                    <a:pt x="95250" y="38100"/>
                  </a:lnTo>
                  <a:lnTo>
                    <a:pt x="95250" y="114300"/>
                  </a:lnTo>
                  <a:cubicBezTo>
                    <a:pt x="95250" y="124778"/>
                    <a:pt x="103823" y="133350"/>
                    <a:pt x="114300" y="133350"/>
                  </a:cubicBezTo>
                  <a:cubicBezTo>
                    <a:pt x="124777" y="133350"/>
                    <a:pt x="133350" y="124778"/>
                    <a:pt x="133350" y="114300"/>
                  </a:cubicBezTo>
                  <a:lnTo>
                    <a:pt x="133350" y="19050"/>
                  </a:lnTo>
                  <a:cubicBezTo>
                    <a:pt x="133350" y="8573"/>
                    <a:pt x="124777" y="0"/>
                    <a:pt x="114300" y="0"/>
                  </a:cubicBezTo>
                  <a:close/>
                </a:path>
              </a:pathLst>
            </a:custGeom>
            <a:solidFill>
              <a:schemeClr val="tx2"/>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1DBDE3F-084B-DE16-5BC5-3FF77FDD7A97}"/>
                </a:ext>
              </a:extLst>
            </p:cNvPr>
            <p:cNvSpPr/>
            <p:nvPr/>
          </p:nvSpPr>
          <p:spPr>
            <a:xfrm>
              <a:off x="4305300" y="2249487"/>
              <a:ext cx="133350" cy="133350"/>
            </a:xfrm>
            <a:custGeom>
              <a:avLst/>
              <a:gdLst>
                <a:gd name="connsiteX0" fmla="*/ 19050 w 133350"/>
                <a:gd name="connsiteY0" fmla="*/ 133350 h 133350"/>
                <a:gd name="connsiteX1" fmla="*/ 38100 w 133350"/>
                <a:gd name="connsiteY1" fmla="*/ 114300 h 133350"/>
                <a:gd name="connsiteX2" fmla="*/ 38100 w 133350"/>
                <a:gd name="connsiteY2" fmla="*/ 38100 h 133350"/>
                <a:gd name="connsiteX3" fmla="*/ 114300 w 133350"/>
                <a:gd name="connsiteY3" fmla="*/ 38100 h 133350"/>
                <a:gd name="connsiteX4" fmla="*/ 133350 w 133350"/>
                <a:gd name="connsiteY4" fmla="*/ 19050 h 133350"/>
                <a:gd name="connsiteX5" fmla="*/ 114300 w 133350"/>
                <a:gd name="connsiteY5" fmla="*/ 0 h 133350"/>
                <a:gd name="connsiteX6" fmla="*/ 19050 w 133350"/>
                <a:gd name="connsiteY6" fmla="*/ 0 h 133350"/>
                <a:gd name="connsiteX7" fmla="*/ 0 w 133350"/>
                <a:gd name="connsiteY7" fmla="*/ 19050 h 133350"/>
                <a:gd name="connsiteX8" fmla="*/ 0 w 133350"/>
                <a:gd name="connsiteY8" fmla="*/ 114300 h 133350"/>
                <a:gd name="connsiteX9" fmla="*/ 19050 w 133350"/>
                <a:gd name="connsiteY9"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19050" y="133350"/>
                  </a:moveTo>
                  <a:cubicBezTo>
                    <a:pt x="29528" y="133350"/>
                    <a:pt x="38100" y="124778"/>
                    <a:pt x="38100" y="114300"/>
                  </a:cubicBezTo>
                  <a:lnTo>
                    <a:pt x="38100" y="38100"/>
                  </a:lnTo>
                  <a:lnTo>
                    <a:pt x="114300" y="38100"/>
                  </a:lnTo>
                  <a:cubicBezTo>
                    <a:pt x="124778" y="38100"/>
                    <a:pt x="133350" y="29528"/>
                    <a:pt x="133350" y="19050"/>
                  </a:cubicBezTo>
                  <a:cubicBezTo>
                    <a:pt x="133350" y="8573"/>
                    <a:pt x="124778" y="0"/>
                    <a:pt x="114300" y="0"/>
                  </a:cubicBezTo>
                  <a:lnTo>
                    <a:pt x="19050" y="0"/>
                  </a:lnTo>
                  <a:cubicBezTo>
                    <a:pt x="8573" y="0"/>
                    <a:pt x="0" y="8573"/>
                    <a:pt x="0" y="19050"/>
                  </a:cubicBezTo>
                  <a:lnTo>
                    <a:pt x="0" y="114300"/>
                  </a:lnTo>
                  <a:cubicBezTo>
                    <a:pt x="0" y="124778"/>
                    <a:pt x="8573" y="133350"/>
                    <a:pt x="19050" y="133350"/>
                  </a:cubicBezTo>
                  <a:close/>
                </a:path>
              </a:pathLst>
            </a:custGeom>
            <a:solidFill>
              <a:schemeClr val="tx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F364850-2EE2-4B9F-C92D-7ED0B73D2EE2}"/>
                </a:ext>
              </a:extLst>
            </p:cNvPr>
            <p:cNvSpPr/>
            <p:nvPr/>
          </p:nvSpPr>
          <p:spPr>
            <a:xfrm>
              <a:off x="4705350" y="2649537"/>
              <a:ext cx="133350" cy="133350"/>
            </a:xfrm>
            <a:custGeom>
              <a:avLst/>
              <a:gdLst>
                <a:gd name="connsiteX0" fmla="*/ 114300 w 133350"/>
                <a:gd name="connsiteY0" fmla="*/ 0 h 133350"/>
                <a:gd name="connsiteX1" fmla="*/ 95250 w 133350"/>
                <a:gd name="connsiteY1" fmla="*/ 19050 h 133350"/>
                <a:gd name="connsiteX2" fmla="*/ 95250 w 133350"/>
                <a:gd name="connsiteY2" fmla="*/ 95250 h 133350"/>
                <a:gd name="connsiteX3" fmla="*/ 19050 w 133350"/>
                <a:gd name="connsiteY3" fmla="*/ 95250 h 133350"/>
                <a:gd name="connsiteX4" fmla="*/ 0 w 133350"/>
                <a:gd name="connsiteY4" fmla="*/ 114300 h 133350"/>
                <a:gd name="connsiteX5" fmla="*/ 19050 w 133350"/>
                <a:gd name="connsiteY5" fmla="*/ 133350 h 133350"/>
                <a:gd name="connsiteX6" fmla="*/ 114300 w 133350"/>
                <a:gd name="connsiteY6" fmla="*/ 133350 h 133350"/>
                <a:gd name="connsiteX7" fmla="*/ 133350 w 133350"/>
                <a:gd name="connsiteY7" fmla="*/ 114300 h 133350"/>
                <a:gd name="connsiteX8" fmla="*/ 133350 w 133350"/>
                <a:gd name="connsiteY8" fmla="*/ 19050 h 133350"/>
                <a:gd name="connsiteX9" fmla="*/ 114300 w 133350"/>
                <a:gd name="connsiteY9"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114300" y="0"/>
                  </a:moveTo>
                  <a:cubicBezTo>
                    <a:pt x="103823" y="0"/>
                    <a:pt x="95250" y="8573"/>
                    <a:pt x="95250" y="19050"/>
                  </a:cubicBezTo>
                  <a:lnTo>
                    <a:pt x="95250" y="95250"/>
                  </a:lnTo>
                  <a:lnTo>
                    <a:pt x="19050" y="95250"/>
                  </a:lnTo>
                  <a:cubicBezTo>
                    <a:pt x="8573" y="95250"/>
                    <a:pt x="0" y="103823"/>
                    <a:pt x="0" y="114300"/>
                  </a:cubicBezTo>
                  <a:cubicBezTo>
                    <a:pt x="0" y="124777"/>
                    <a:pt x="8573" y="133350"/>
                    <a:pt x="19050" y="133350"/>
                  </a:cubicBezTo>
                  <a:lnTo>
                    <a:pt x="114300" y="133350"/>
                  </a:lnTo>
                  <a:cubicBezTo>
                    <a:pt x="124777" y="133350"/>
                    <a:pt x="133350" y="124777"/>
                    <a:pt x="133350" y="114300"/>
                  </a:cubicBezTo>
                  <a:lnTo>
                    <a:pt x="133350" y="19050"/>
                  </a:lnTo>
                  <a:cubicBezTo>
                    <a:pt x="133350" y="8573"/>
                    <a:pt x="124777" y="0"/>
                    <a:pt x="114300" y="0"/>
                  </a:cubicBezTo>
                  <a:close/>
                </a:path>
              </a:pathLst>
            </a:custGeom>
            <a:solidFill>
              <a:schemeClr val="tx2"/>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814D4D3-157D-C7CA-A4CE-B8D18D40038C}"/>
                </a:ext>
              </a:extLst>
            </p:cNvPr>
            <p:cNvSpPr/>
            <p:nvPr/>
          </p:nvSpPr>
          <p:spPr>
            <a:xfrm>
              <a:off x="4305300" y="2649537"/>
              <a:ext cx="133350" cy="133350"/>
            </a:xfrm>
            <a:custGeom>
              <a:avLst/>
              <a:gdLst>
                <a:gd name="connsiteX0" fmla="*/ 114300 w 133350"/>
                <a:gd name="connsiteY0" fmla="*/ 95250 h 133350"/>
                <a:gd name="connsiteX1" fmla="*/ 38100 w 133350"/>
                <a:gd name="connsiteY1" fmla="*/ 95250 h 133350"/>
                <a:gd name="connsiteX2" fmla="*/ 38100 w 133350"/>
                <a:gd name="connsiteY2" fmla="*/ 19050 h 133350"/>
                <a:gd name="connsiteX3" fmla="*/ 19050 w 133350"/>
                <a:gd name="connsiteY3" fmla="*/ 0 h 133350"/>
                <a:gd name="connsiteX4" fmla="*/ 0 w 133350"/>
                <a:gd name="connsiteY4" fmla="*/ 19050 h 133350"/>
                <a:gd name="connsiteX5" fmla="*/ 0 w 133350"/>
                <a:gd name="connsiteY5" fmla="*/ 114300 h 133350"/>
                <a:gd name="connsiteX6" fmla="*/ 19050 w 133350"/>
                <a:gd name="connsiteY6" fmla="*/ 133350 h 133350"/>
                <a:gd name="connsiteX7" fmla="*/ 114300 w 133350"/>
                <a:gd name="connsiteY7" fmla="*/ 133350 h 133350"/>
                <a:gd name="connsiteX8" fmla="*/ 133350 w 133350"/>
                <a:gd name="connsiteY8" fmla="*/ 114300 h 133350"/>
                <a:gd name="connsiteX9" fmla="*/ 114300 w 133350"/>
                <a:gd name="connsiteY9" fmla="*/ 952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114300" y="95250"/>
                  </a:moveTo>
                  <a:lnTo>
                    <a:pt x="38100" y="95250"/>
                  </a:lnTo>
                  <a:lnTo>
                    <a:pt x="38100" y="19050"/>
                  </a:lnTo>
                  <a:cubicBezTo>
                    <a:pt x="38100" y="8573"/>
                    <a:pt x="29528" y="0"/>
                    <a:pt x="19050" y="0"/>
                  </a:cubicBezTo>
                  <a:cubicBezTo>
                    <a:pt x="8573" y="0"/>
                    <a:pt x="0" y="8573"/>
                    <a:pt x="0" y="19050"/>
                  </a:cubicBezTo>
                  <a:lnTo>
                    <a:pt x="0" y="114300"/>
                  </a:lnTo>
                  <a:cubicBezTo>
                    <a:pt x="0" y="124777"/>
                    <a:pt x="8573" y="133350"/>
                    <a:pt x="19050" y="133350"/>
                  </a:cubicBezTo>
                  <a:lnTo>
                    <a:pt x="114300" y="133350"/>
                  </a:lnTo>
                  <a:cubicBezTo>
                    <a:pt x="124778" y="133350"/>
                    <a:pt x="133350" y="124777"/>
                    <a:pt x="133350" y="114300"/>
                  </a:cubicBezTo>
                  <a:cubicBezTo>
                    <a:pt x="133350" y="103823"/>
                    <a:pt x="124778" y="95250"/>
                    <a:pt x="114300" y="95250"/>
                  </a:cubicBezTo>
                  <a:close/>
                </a:path>
              </a:pathLst>
            </a:custGeom>
            <a:solidFill>
              <a:schemeClr val="tx2"/>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8D2880F-113F-4BC0-607E-603CE72AA9D0}"/>
                </a:ext>
              </a:extLst>
            </p:cNvPr>
            <p:cNvSpPr/>
            <p:nvPr/>
          </p:nvSpPr>
          <p:spPr>
            <a:xfrm>
              <a:off x="4639913" y="2354262"/>
              <a:ext cx="89915" cy="121443"/>
            </a:xfrm>
            <a:custGeom>
              <a:avLst/>
              <a:gdLst>
                <a:gd name="connsiteX0" fmla="*/ 89916 w 89915"/>
                <a:gd name="connsiteY0" fmla="*/ 60769 h 121443"/>
                <a:gd name="connsiteX1" fmla="*/ 29242 w 89915"/>
                <a:gd name="connsiteY1" fmla="*/ 0 h 121443"/>
                <a:gd name="connsiteX2" fmla="*/ 0 w 89915"/>
                <a:gd name="connsiteY2" fmla="*/ 7620 h 121443"/>
                <a:gd name="connsiteX3" fmla="*/ 32099 w 89915"/>
                <a:gd name="connsiteY3" fmla="*/ 80963 h 121443"/>
                <a:gd name="connsiteX4" fmla="*/ 23622 w 89915"/>
                <a:gd name="connsiteY4" fmla="*/ 121158 h 121443"/>
                <a:gd name="connsiteX5" fmla="*/ 29242 w 89915"/>
                <a:gd name="connsiteY5" fmla="*/ 121444 h 121443"/>
                <a:gd name="connsiteX6" fmla="*/ 89916 w 89915"/>
                <a:gd name="connsiteY6" fmla="*/ 60769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15" h="121443">
                  <a:moveTo>
                    <a:pt x="89916" y="60769"/>
                  </a:moveTo>
                  <a:cubicBezTo>
                    <a:pt x="89916" y="27146"/>
                    <a:pt x="62770" y="0"/>
                    <a:pt x="29242" y="0"/>
                  </a:cubicBezTo>
                  <a:cubicBezTo>
                    <a:pt x="18669" y="0"/>
                    <a:pt x="8668" y="2667"/>
                    <a:pt x="0" y="7620"/>
                  </a:cubicBezTo>
                  <a:cubicBezTo>
                    <a:pt x="19717" y="25908"/>
                    <a:pt x="32099" y="52006"/>
                    <a:pt x="32099" y="80963"/>
                  </a:cubicBezTo>
                  <a:cubicBezTo>
                    <a:pt x="32099" y="95250"/>
                    <a:pt x="29051" y="108871"/>
                    <a:pt x="23622" y="121158"/>
                  </a:cubicBezTo>
                  <a:cubicBezTo>
                    <a:pt x="25432" y="121349"/>
                    <a:pt x="27337" y="121444"/>
                    <a:pt x="29242" y="121444"/>
                  </a:cubicBezTo>
                  <a:cubicBezTo>
                    <a:pt x="62770" y="121444"/>
                    <a:pt x="89916" y="94298"/>
                    <a:pt x="89916" y="60769"/>
                  </a:cubicBezTo>
                  <a:close/>
                </a:path>
              </a:pathLst>
            </a:custGeom>
            <a:solidFill>
              <a:schemeClr val="accent1"/>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762753B-63E0-0A4A-D6FC-55CF735B8D4C}"/>
                </a:ext>
              </a:extLst>
            </p:cNvPr>
            <p:cNvSpPr/>
            <p:nvPr/>
          </p:nvSpPr>
          <p:spPr>
            <a:xfrm>
              <a:off x="4644389" y="2475705"/>
              <a:ext cx="109728" cy="121443"/>
            </a:xfrm>
            <a:custGeom>
              <a:avLst/>
              <a:gdLst>
                <a:gd name="connsiteX0" fmla="*/ 109728 w 109728"/>
                <a:gd name="connsiteY0" fmla="*/ 121444 h 121443"/>
                <a:gd name="connsiteX1" fmla="*/ 109728 w 109728"/>
                <a:gd name="connsiteY1" fmla="*/ 57150 h 121443"/>
                <a:gd name="connsiteX2" fmla="*/ 52578 w 109728"/>
                <a:gd name="connsiteY2" fmla="*/ 0 h 121443"/>
                <a:gd name="connsiteX3" fmla="*/ 18955 w 109728"/>
                <a:gd name="connsiteY3" fmla="*/ 0 h 121443"/>
                <a:gd name="connsiteX4" fmla="*/ 0 w 109728"/>
                <a:gd name="connsiteY4" fmla="*/ 28289 h 121443"/>
                <a:gd name="connsiteX5" fmla="*/ 60008 w 109728"/>
                <a:gd name="connsiteY5" fmla="*/ 116681 h 121443"/>
                <a:gd name="connsiteX6" fmla="*/ 60008 w 109728"/>
                <a:gd name="connsiteY6" fmla="*/ 121444 h 121443"/>
                <a:gd name="connsiteX7" fmla="*/ 109728 w 109728"/>
                <a:gd name="connsiteY7" fmla="*/ 121444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28" h="121443">
                  <a:moveTo>
                    <a:pt x="109728" y="121444"/>
                  </a:moveTo>
                  <a:lnTo>
                    <a:pt x="109728" y="57150"/>
                  </a:lnTo>
                  <a:cubicBezTo>
                    <a:pt x="109728" y="25622"/>
                    <a:pt x="84201" y="0"/>
                    <a:pt x="52578" y="0"/>
                  </a:cubicBezTo>
                  <a:lnTo>
                    <a:pt x="18955" y="0"/>
                  </a:lnTo>
                  <a:cubicBezTo>
                    <a:pt x="14288" y="10573"/>
                    <a:pt x="7906" y="20098"/>
                    <a:pt x="0" y="28289"/>
                  </a:cubicBezTo>
                  <a:cubicBezTo>
                    <a:pt x="35147" y="42386"/>
                    <a:pt x="60008" y="76676"/>
                    <a:pt x="60008" y="116681"/>
                  </a:cubicBezTo>
                  <a:lnTo>
                    <a:pt x="60008" y="121444"/>
                  </a:lnTo>
                  <a:lnTo>
                    <a:pt x="109728" y="121444"/>
                  </a:lnTo>
                  <a:close/>
                </a:path>
              </a:pathLst>
            </a:custGeom>
            <a:solidFill>
              <a:schemeClr val="accent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FDCBE1F-7E35-E865-A31F-59136E8459BC}"/>
                </a:ext>
              </a:extLst>
            </p:cNvPr>
            <p:cNvSpPr/>
            <p:nvPr/>
          </p:nvSpPr>
          <p:spPr>
            <a:xfrm>
              <a:off x="4414170" y="2354262"/>
              <a:ext cx="90011" cy="121443"/>
            </a:xfrm>
            <a:custGeom>
              <a:avLst/>
              <a:gdLst>
                <a:gd name="connsiteX0" fmla="*/ 57817 w 90011"/>
                <a:gd name="connsiteY0" fmla="*/ 80963 h 121443"/>
                <a:gd name="connsiteX1" fmla="*/ 90011 w 90011"/>
                <a:gd name="connsiteY1" fmla="*/ 7525 h 121443"/>
                <a:gd name="connsiteX2" fmla="*/ 60674 w 90011"/>
                <a:gd name="connsiteY2" fmla="*/ 0 h 121443"/>
                <a:gd name="connsiteX3" fmla="*/ 0 w 90011"/>
                <a:gd name="connsiteY3" fmla="*/ 60674 h 121443"/>
                <a:gd name="connsiteX4" fmla="*/ 60674 w 90011"/>
                <a:gd name="connsiteY4" fmla="*/ 121444 h 121443"/>
                <a:gd name="connsiteX5" fmla="*/ 66294 w 90011"/>
                <a:gd name="connsiteY5" fmla="*/ 121158 h 121443"/>
                <a:gd name="connsiteX6" fmla="*/ 57817 w 90011"/>
                <a:gd name="connsiteY6" fmla="*/ 80963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11" h="121443">
                  <a:moveTo>
                    <a:pt x="57817" y="80963"/>
                  </a:moveTo>
                  <a:cubicBezTo>
                    <a:pt x="57817" y="51911"/>
                    <a:pt x="70199" y="25813"/>
                    <a:pt x="90011" y="7525"/>
                  </a:cubicBezTo>
                  <a:cubicBezTo>
                    <a:pt x="81343" y="2762"/>
                    <a:pt x="71342" y="0"/>
                    <a:pt x="60674" y="0"/>
                  </a:cubicBezTo>
                  <a:cubicBezTo>
                    <a:pt x="27146" y="0"/>
                    <a:pt x="0" y="27146"/>
                    <a:pt x="0" y="60674"/>
                  </a:cubicBezTo>
                  <a:cubicBezTo>
                    <a:pt x="0" y="94202"/>
                    <a:pt x="27146" y="121444"/>
                    <a:pt x="60674" y="121444"/>
                  </a:cubicBezTo>
                  <a:cubicBezTo>
                    <a:pt x="62579" y="121444"/>
                    <a:pt x="64484" y="121349"/>
                    <a:pt x="66294" y="121158"/>
                  </a:cubicBezTo>
                  <a:cubicBezTo>
                    <a:pt x="60865" y="108871"/>
                    <a:pt x="57817" y="95250"/>
                    <a:pt x="57817" y="80963"/>
                  </a:cubicBezTo>
                  <a:close/>
                </a:path>
              </a:pathLst>
            </a:custGeom>
            <a:solidFill>
              <a:schemeClr val="accent1"/>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593B700-8103-BC48-184C-887AE336B64A}"/>
                </a:ext>
              </a:extLst>
            </p:cNvPr>
            <p:cNvSpPr/>
            <p:nvPr/>
          </p:nvSpPr>
          <p:spPr>
            <a:xfrm>
              <a:off x="4389786" y="2475705"/>
              <a:ext cx="109823" cy="121443"/>
            </a:xfrm>
            <a:custGeom>
              <a:avLst/>
              <a:gdLst>
                <a:gd name="connsiteX0" fmla="*/ 109823 w 109823"/>
                <a:gd name="connsiteY0" fmla="*/ 28289 h 121443"/>
                <a:gd name="connsiteX1" fmla="*/ 90869 w 109823"/>
                <a:gd name="connsiteY1" fmla="*/ 0 h 121443"/>
                <a:gd name="connsiteX2" fmla="*/ 57245 w 109823"/>
                <a:gd name="connsiteY2" fmla="*/ 0 h 121443"/>
                <a:gd name="connsiteX3" fmla="*/ 0 w 109823"/>
                <a:gd name="connsiteY3" fmla="*/ 57150 h 121443"/>
                <a:gd name="connsiteX4" fmla="*/ 0 w 109823"/>
                <a:gd name="connsiteY4" fmla="*/ 121444 h 121443"/>
                <a:gd name="connsiteX5" fmla="*/ 49816 w 109823"/>
                <a:gd name="connsiteY5" fmla="*/ 121444 h 121443"/>
                <a:gd name="connsiteX6" fmla="*/ 49816 w 109823"/>
                <a:gd name="connsiteY6" fmla="*/ 116681 h 121443"/>
                <a:gd name="connsiteX7" fmla="*/ 109823 w 109823"/>
                <a:gd name="connsiteY7" fmla="*/ 28289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23" h="121443">
                  <a:moveTo>
                    <a:pt x="109823" y="28289"/>
                  </a:moveTo>
                  <a:cubicBezTo>
                    <a:pt x="101918" y="20098"/>
                    <a:pt x="95536" y="10573"/>
                    <a:pt x="90869" y="0"/>
                  </a:cubicBezTo>
                  <a:lnTo>
                    <a:pt x="57245" y="0"/>
                  </a:lnTo>
                  <a:cubicBezTo>
                    <a:pt x="25622" y="0"/>
                    <a:pt x="0" y="25622"/>
                    <a:pt x="0" y="57150"/>
                  </a:cubicBezTo>
                  <a:lnTo>
                    <a:pt x="0" y="121444"/>
                  </a:lnTo>
                  <a:lnTo>
                    <a:pt x="49816" y="121444"/>
                  </a:lnTo>
                  <a:lnTo>
                    <a:pt x="49816" y="116681"/>
                  </a:lnTo>
                  <a:cubicBezTo>
                    <a:pt x="49816" y="76676"/>
                    <a:pt x="74676" y="42386"/>
                    <a:pt x="109823" y="28289"/>
                  </a:cubicBezTo>
                  <a:close/>
                </a:path>
              </a:pathLst>
            </a:custGeom>
            <a:solidFill>
              <a:schemeClr val="accent1"/>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8C27004-8961-6B48-120F-1D55932FE763}"/>
                </a:ext>
              </a:extLst>
            </p:cNvPr>
            <p:cNvSpPr/>
            <p:nvPr/>
          </p:nvSpPr>
          <p:spPr>
            <a:xfrm>
              <a:off x="4491037" y="2354262"/>
              <a:ext cx="161925" cy="161925"/>
            </a:xfrm>
            <a:custGeom>
              <a:avLst/>
              <a:gdLst>
                <a:gd name="connsiteX0" fmla="*/ 161925 w 161925"/>
                <a:gd name="connsiteY0" fmla="*/ 80963 h 161925"/>
                <a:gd name="connsiteX1" fmla="*/ 80963 w 161925"/>
                <a:gd name="connsiteY1" fmla="*/ 161925 h 161925"/>
                <a:gd name="connsiteX2" fmla="*/ 0 w 161925"/>
                <a:gd name="connsiteY2" fmla="*/ 80963 h 161925"/>
                <a:gd name="connsiteX3" fmla="*/ 80963 w 161925"/>
                <a:gd name="connsiteY3" fmla="*/ 0 h 161925"/>
                <a:gd name="connsiteX4" fmla="*/ 161925 w 161925"/>
                <a:gd name="connsiteY4" fmla="*/ 80963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161925" y="80963"/>
                  </a:moveTo>
                  <a:cubicBezTo>
                    <a:pt x="161925" y="125677"/>
                    <a:pt x="125677" y="161925"/>
                    <a:pt x="80963" y="161925"/>
                  </a:cubicBezTo>
                  <a:cubicBezTo>
                    <a:pt x="36248" y="161925"/>
                    <a:pt x="0" y="125677"/>
                    <a:pt x="0" y="80963"/>
                  </a:cubicBezTo>
                  <a:cubicBezTo>
                    <a:pt x="0" y="36248"/>
                    <a:pt x="36248" y="0"/>
                    <a:pt x="80963" y="0"/>
                  </a:cubicBezTo>
                  <a:cubicBezTo>
                    <a:pt x="125677" y="0"/>
                    <a:pt x="161925" y="36248"/>
                    <a:pt x="161925" y="80963"/>
                  </a:cubicBezTo>
                  <a:close/>
                </a:path>
              </a:pathLst>
            </a:custGeom>
            <a:solidFill>
              <a:schemeClr val="accent4"/>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431CD8B-A08D-755B-2B0A-467B247776A8}"/>
                </a:ext>
              </a:extLst>
            </p:cNvPr>
            <p:cNvSpPr/>
            <p:nvPr/>
          </p:nvSpPr>
          <p:spPr>
            <a:xfrm>
              <a:off x="4458652" y="2516187"/>
              <a:ext cx="226695" cy="161925"/>
            </a:xfrm>
            <a:custGeom>
              <a:avLst/>
              <a:gdLst>
                <a:gd name="connsiteX0" fmla="*/ 150495 w 226695"/>
                <a:gd name="connsiteY0" fmla="*/ 0 h 161925"/>
                <a:gd name="connsiteX1" fmla="*/ 76200 w 226695"/>
                <a:gd name="connsiteY1" fmla="*/ 0 h 161925"/>
                <a:gd name="connsiteX2" fmla="*/ 0 w 226695"/>
                <a:gd name="connsiteY2" fmla="*/ 76200 h 161925"/>
                <a:gd name="connsiteX3" fmla="*/ 0 w 226695"/>
                <a:gd name="connsiteY3" fmla="*/ 161925 h 161925"/>
                <a:gd name="connsiteX4" fmla="*/ 226695 w 226695"/>
                <a:gd name="connsiteY4" fmla="*/ 161925 h 161925"/>
                <a:gd name="connsiteX5" fmla="*/ 226695 w 226695"/>
                <a:gd name="connsiteY5" fmla="*/ 76200 h 161925"/>
                <a:gd name="connsiteX6" fmla="*/ 150495 w 226695"/>
                <a:gd name="connsiteY6"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695" h="161925">
                  <a:moveTo>
                    <a:pt x="150495" y="0"/>
                  </a:moveTo>
                  <a:lnTo>
                    <a:pt x="76200" y="0"/>
                  </a:lnTo>
                  <a:cubicBezTo>
                    <a:pt x="34100" y="0"/>
                    <a:pt x="0" y="34100"/>
                    <a:pt x="0" y="76200"/>
                  </a:cubicBezTo>
                  <a:lnTo>
                    <a:pt x="0" y="161925"/>
                  </a:lnTo>
                  <a:lnTo>
                    <a:pt x="226695" y="161925"/>
                  </a:lnTo>
                  <a:lnTo>
                    <a:pt x="226695" y="76200"/>
                  </a:lnTo>
                  <a:cubicBezTo>
                    <a:pt x="226695" y="34100"/>
                    <a:pt x="192596" y="0"/>
                    <a:pt x="150495" y="0"/>
                  </a:cubicBezTo>
                  <a:close/>
                </a:path>
              </a:pathLst>
            </a:custGeom>
            <a:solidFill>
              <a:schemeClr val="accent4"/>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1AF0C297-6C33-F3E2-9EC6-99A44165AA51}"/>
              </a:ext>
            </a:extLst>
          </p:cNvPr>
          <p:cNvSpPr/>
          <p:nvPr/>
        </p:nvSpPr>
        <p:spPr>
          <a:xfrm>
            <a:off x="522190" y="2531181"/>
            <a:ext cx="364811" cy="598716"/>
          </a:xfrm>
          <a:custGeom>
            <a:avLst/>
            <a:gdLst>
              <a:gd name="connsiteX0" fmla="*/ 173136 w 521360"/>
              <a:gd name="connsiteY0" fmla="*/ 766677 h 855640"/>
              <a:gd name="connsiteX1" fmla="*/ 46768 w 521360"/>
              <a:gd name="connsiteY1" fmla="*/ 766677 h 855640"/>
              <a:gd name="connsiteX2" fmla="*/ 46768 w 521360"/>
              <a:gd name="connsiteY2" fmla="*/ 756714 h 855640"/>
              <a:gd name="connsiteX3" fmla="*/ 67885 w 521360"/>
              <a:gd name="connsiteY3" fmla="*/ 735606 h 855640"/>
              <a:gd name="connsiteX4" fmla="*/ 152029 w 521360"/>
              <a:gd name="connsiteY4" fmla="*/ 735606 h 855640"/>
              <a:gd name="connsiteX5" fmla="*/ 173145 w 521360"/>
              <a:gd name="connsiteY5" fmla="*/ 756714 h 855640"/>
              <a:gd name="connsiteX6" fmla="*/ 173145 w 521360"/>
              <a:gd name="connsiteY6" fmla="*/ 766677 h 855640"/>
              <a:gd name="connsiteX7" fmla="*/ 513598 w 521360"/>
              <a:gd name="connsiteY7" fmla="*/ 161801 h 855640"/>
              <a:gd name="connsiteX8" fmla="*/ 161401 w 521360"/>
              <a:gd name="connsiteY8" fmla="*/ 122234 h 855640"/>
              <a:gd name="connsiteX9" fmla="*/ 161401 w 521360"/>
              <a:gd name="connsiteY9" fmla="*/ 399812 h 855640"/>
              <a:gd name="connsiteX10" fmla="*/ 515293 w 521360"/>
              <a:gd name="connsiteY10" fmla="*/ 439179 h 855640"/>
              <a:gd name="connsiteX11" fmla="*/ 521360 w 521360"/>
              <a:gd name="connsiteY11" fmla="*/ 432311 h 855640"/>
              <a:gd name="connsiteX12" fmla="*/ 521360 w 521360"/>
              <a:gd name="connsiteY12" fmla="*/ 168659 h 855640"/>
              <a:gd name="connsiteX13" fmla="*/ 513598 w 521360"/>
              <a:gd name="connsiteY13" fmla="*/ 161801 h 855640"/>
              <a:gd name="connsiteX14" fmla="*/ 209626 w 521360"/>
              <a:gd name="connsiteY14" fmla="*/ 792604 h 855640"/>
              <a:gd name="connsiteX15" fmla="*/ 10277 w 521360"/>
              <a:gd name="connsiteY15" fmla="*/ 792604 h 855640"/>
              <a:gd name="connsiteX16" fmla="*/ 0 w 521360"/>
              <a:gd name="connsiteY16" fmla="*/ 802881 h 855640"/>
              <a:gd name="connsiteX17" fmla="*/ 0 w 521360"/>
              <a:gd name="connsiteY17" fmla="*/ 845363 h 855640"/>
              <a:gd name="connsiteX18" fmla="*/ 10277 w 521360"/>
              <a:gd name="connsiteY18" fmla="*/ 855640 h 855640"/>
              <a:gd name="connsiteX19" fmla="*/ 209626 w 521360"/>
              <a:gd name="connsiteY19" fmla="*/ 855640 h 855640"/>
              <a:gd name="connsiteX20" fmla="*/ 219904 w 521360"/>
              <a:gd name="connsiteY20" fmla="*/ 845363 h 855640"/>
              <a:gd name="connsiteX21" fmla="*/ 219904 w 521360"/>
              <a:gd name="connsiteY21" fmla="*/ 802881 h 855640"/>
              <a:gd name="connsiteX22" fmla="*/ 209626 w 521360"/>
              <a:gd name="connsiteY22" fmla="*/ 792604 h 855640"/>
              <a:gd name="connsiteX23" fmla="*/ 109947 w 521360"/>
              <a:gd name="connsiteY23" fmla="*/ 100413 h 855640"/>
              <a:gd name="connsiteX24" fmla="*/ 160153 w 521360"/>
              <a:gd name="connsiteY24" fmla="*/ 50206 h 855640"/>
              <a:gd name="connsiteX25" fmla="*/ 109947 w 521360"/>
              <a:gd name="connsiteY25" fmla="*/ 0 h 855640"/>
              <a:gd name="connsiteX26" fmla="*/ 59741 w 521360"/>
              <a:gd name="connsiteY26" fmla="*/ 50206 h 855640"/>
              <a:gd name="connsiteX27" fmla="*/ 109947 w 521360"/>
              <a:gd name="connsiteY27" fmla="*/ 100413 h 855640"/>
              <a:gd name="connsiteX28" fmla="*/ 84420 w 521360"/>
              <a:gd name="connsiteY28" fmla="*/ 121949 h 855640"/>
              <a:gd name="connsiteX29" fmla="*/ 84420 w 521360"/>
              <a:gd name="connsiteY29" fmla="*/ 709670 h 855640"/>
              <a:gd name="connsiteX30" fmla="*/ 135474 w 521360"/>
              <a:gd name="connsiteY30" fmla="*/ 709670 h 855640"/>
              <a:gd name="connsiteX31" fmla="*/ 135474 w 521360"/>
              <a:gd name="connsiteY31" fmla="*/ 121949 h 855640"/>
              <a:gd name="connsiteX32" fmla="*/ 109947 w 521360"/>
              <a:gd name="connsiteY32" fmla="*/ 126340 h 855640"/>
              <a:gd name="connsiteX33" fmla="*/ 84420 w 521360"/>
              <a:gd name="connsiteY33" fmla="*/ 121949 h 85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1360" h="855640">
                <a:moveTo>
                  <a:pt x="173136" y="766677"/>
                </a:moveTo>
                <a:lnTo>
                  <a:pt x="46768" y="766677"/>
                </a:lnTo>
                <a:lnTo>
                  <a:pt x="46768" y="756714"/>
                </a:lnTo>
                <a:cubicBezTo>
                  <a:pt x="46768" y="745103"/>
                  <a:pt x="56264" y="735606"/>
                  <a:pt x="67885" y="735606"/>
                </a:cubicBezTo>
                <a:lnTo>
                  <a:pt x="152029" y="735606"/>
                </a:lnTo>
                <a:cubicBezTo>
                  <a:pt x="163640" y="735606"/>
                  <a:pt x="173145" y="745103"/>
                  <a:pt x="173145" y="756714"/>
                </a:cubicBezTo>
                <a:lnTo>
                  <a:pt x="173145" y="766677"/>
                </a:lnTo>
                <a:close/>
                <a:moveTo>
                  <a:pt x="513598" y="161801"/>
                </a:moveTo>
                <a:cubicBezTo>
                  <a:pt x="289522" y="189224"/>
                  <a:pt x="306562" y="127283"/>
                  <a:pt x="161401" y="122234"/>
                </a:cubicBezTo>
                <a:lnTo>
                  <a:pt x="161401" y="399812"/>
                </a:lnTo>
                <a:cubicBezTo>
                  <a:pt x="306924" y="404879"/>
                  <a:pt x="289436" y="467116"/>
                  <a:pt x="515293" y="439179"/>
                </a:cubicBezTo>
                <a:cubicBezTo>
                  <a:pt x="518779" y="438750"/>
                  <a:pt x="521360" y="435826"/>
                  <a:pt x="521360" y="432311"/>
                </a:cubicBezTo>
                <a:lnTo>
                  <a:pt x="521360" y="168659"/>
                </a:lnTo>
                <a:cubicBezTo>
                  <a:pt x="521370" y="164468"/>
                  <a:pt x="517750" y="161277"/>
                  <a:pt x="513598" y="161801"/>
                </a:cubicBezTo>
                <a:close/>
                <a:moveTo>
                  <a:pt x="209626" y="792604"/>
                </a:moveTo>
                <a:lnTo>
                  <a:pt x="10277" y="792604"/>
                </a:lnTo>
                <a:cubicBezTo>
                  <a:pt x="4620" y="792604"/>
                  <a:pt x="0" y="797233"/>
                  <a:pt x="0" y="802881"/>
                </a:cubicBezTo>
                <a:lnTo>
                  <a:pt x="0" y="845363"/>
                </a:lnTo>
                <a:cubicBezTo>
                  <a:pt x="0" y="851021"/>
                  <a:pt x="4629" y="855640"/>
                  <a:pt x="10277" y="855640"/>
                </a:cubicBezTo>
                <a:lnTo>
                  <a:pt x="209626" y="855640"/>
                </a:lnTo>
                <a:cubicBezTo>
                  <a:pt x="215284" y="855640"/>
                  <a:pt x="219904" y="851011"/>
                  <a:pt x="219904" y="845363"/>
                </a:cubicBezTo>
                <a:lnTo>
                  <a:pt x="219904" y="802881"/>
                </a:lnTo>
                <a:cubicBezTo>
                  <a:pt x="219904" y="797233"/>
                  <a:pt x="215284" y="792604"/>
                  <a:pt x="209626" y="792604"/>
                </a:cubicBezTo>
                <a:close/>
                <a:moveTo>
                  <a:pt x="109947" y="100413"/>
                </a:moveTo>
                <a:cubicBezTo>
                  <a:pt x="137674" y="100413"/>
                  <a:pt x="160153" y="77934"/>
                  <a:pt x="160153" y="50206"/>
                </a:cubicBezTo>
                <a:cubicBezTo>
                  <a:pt x="160153" y="22479"/>
                  <a:pt x="137674" y="0"/>
                  <a:pt x="109947" y="0"/>
                </a:cubicBezTo>
                <a:cubicBezTo>
                  <a:pt x="82220" y="0"/>
                  <a:pt x="59741" y="22479"/>
                  <a:pt x="59741" y="50206"/>
                </a:cubicBezTo>
                <a:cubicBezTo>
                  <a:pt x="59741" y="77934"/>
                  <a:pt x="82220" y="100413"/>
                  <a:pt x="109947" y="100413"/>
                </a:cubicBezTo>
                <a:close/>
                <a:moveTo>
                  <a:pt x="84420" y="121949"/>
                </a:moveTo>
                <a:lnTo>
                  <a:pt x="84420" y="709670"/>
                </a:lnTo>
                <a:lnTo>
                  <a:pt x="135474" y="709670"/>
                </a:lnTo>
                <a:lnTo>
                  <a:pt x="135474" y="121949"/>
                </a:lnTo>
                <a:cubicBezTo>
                  <a:pt x="127492" y="124787"/>
                  <a:pt x="118901" y="126340"/>
                  <a:pt x="109947" y="126340"/>
                </a:cubicBezTo>
                <a:cubicBezTo>
                  <a:pt x="100994" y="126340"/>
                  <a:pt x="92402" y="124787"/>
                  <a:pt x="84420" y="121949"/>
                </a:cubicBezTo>
                <a:close/>
              </a:path>
            </a:pathLst>
          </a:custGeom>
          <a:solidFill>
            <a:schemeClr val="tx2"/>
          </a:solidFill>
          <a:ln w="9525" cap="flat">
            <a:noFill/>
            <a:prstDash val="solid"/>
            <a:miter/>
          </a:ln>
        </p:spPr>
        <p:txBody>
          <a:bodyPr rtlCol="0" anchor="ctr"/>
          <a:lstStyle/>
          <a:p>
            <a:endParaRPr lang="en-US"/>
          </a:p>
        </p:txBody>
      </p:sp>
      <p:grpSp>
        <p:nvGrpSpPr>
          <p:cNvPr id="27" name="Graphic 5">
            <a:extLst>
              <a:ext uri="{FF2B5EF4-FFF2-40B4-BE49-F238E27FC236}">
                <a16:creationId xmlns:a16="http://schemas.microsoft.com/office/drawing/2014/main" id="{63569F39-D5C0-22E1-26F7-194849C076BC}"/>
              </a:ext>
            </a:extLst>
          </p:cNvPr>
          <p:cNvGrpSpPr/>
          <p:nvPr/>
        </p:nvGrpSpPr>
        <p:grpSpPr>
          <a:xfrm>
            <a:off x="515212" y="4222710"/>
            <a:ext cx="473703" cy="498116"/>
            <a:chOff x="4136707" y="2020887"/>
            <a:chExt cx="870584" cy="904875"/>
          </a:xfrm>
          <a:solidFill>
            <a:srgbClr val="000000"/>
          </a:solidFill>
        </p:grpSpPr>
        <p:sp>
          <p:nvSpPr>
            <p:cNvPr id="28" name="Freeform: Shape 27">
              <a:extLst>
                <a:ext uri="{FF2B5EF4-FFF2-40B4-BE49-F238E27FC236}">
                  <a16:creationId xmlns:a16="http://schemas.microsoft.com/office/drawing/2014/main" id="{8CC63619-10E5-5F35-E4BC-769101B5C752}"/>
                </a:ext>
              </a:extLst>
            </p:cNvPr>
            <p:cNvSpPr/>
            <p:nvPr/>
          </p:nvSpPr>
          <p:spPr>
            <a:xfrm>
              <a:off x="4136707" y="2020887"/>
              <a:ext cx="870584" cy="904875"/>
            </a:xfrm>
            <a:custGeom>
              <a:avLst/>
              <a:gdLst>
                <a:gd name="connsiteX0" fmla="*/ 736283 w 870584"/>
                <a:gd name="connsiteY0" fmla="*/ 0 h 904875"/>
                <a:gd name="connsiteX1" fmla="*/ 134303 w 870584"/>
                <a:gd name="connsiteY1" fmla="*/ 0 h 904875"/>
                <a:gd name="connsiteX2" fmla="*/ 0 w 870584"/>
                <a:gd name="connsiteY2" fmla="*/ 134303 h 904875"/>
                <a:gd name="connsiteX3" fmla="*/ 0 w 870584"/>
                <a:gd name="connsiteY3" fmla="*/ 554355 h 904875"/>
                <a:gd name="connsiteX4" fmla="*/ 134303 w 870584"/>
                <a:gd name="connsiteY4" fmla="*/ 688658 h 904875"/>
                <a:gd name="connsiteX5" fmla="*/ 268605 w 870584"/>
                <a:gd name="connsiteY5" fmla="*/ 688658 h 904875"/>
                <a:gd name="connsiteX6" fmla="*/ 242887 w 870584"/>
                <a:gd name="connsiteY6" fmla="*/ 815340 h 904875"/>
                <a:gd name="connsiteX7" fmla="*/ 260985 w 870584"/>
                <a:gd name="connsiteY7" fmla="*/ 888683 h 904875"/>
                <a:gd name="connsiteX8" fmla="*/ 303848 w 870584"/>
                <a:gd name="connsiteY8" fmla="*/ 904875 h 904875"/>
                <a:gd name="connsiteX9" fmla="*/ 336232 w 870584"/>
                <a:gd name="connsiteY9" fmla="*/ 896303 h 904875"/>
                <a:gd name="connsiteX10" fmla="*/ 559118 w 870584"/>
                <a:gd name="connsiteY10" fmla="*/ 689610 h 904875"/>
                <a:gd name="connsiteX11" fmla="*/ 736283 w 870584"/>
                <a:gd name="connsiteY11" fmla="*/ 689610 h 904875"/>
                <a:gd name="connsiteX12" fmla="*/ 870585 w 870584"/>
                <a:gd name="connsiteY12" fmla="*/ 555308 h 904875"/>
                <a:gd name="connsiteX13" fmla="*/ 870585 w 870584"/>
                <a:gd name="connsiteY13" fmla="*/ 134303 h 904875"/>
                <a:gd name="connsiteX14" fmla="*/ 736283 w 870584"/>
                <a:gd name="connsiteY14" fmla="*/ 0 h 904875"/>
                <a:gd name="connsiteX15" fmla="*/ 809625 w 870584"/>
                <a:gd name="connsiteY15" fmla="*/ 554355 h 904875"/>
                <a:gd name="connsiteX16" fmla="*/ 736283 w 870584"/>
                <a:gd name="connsiteY16" fmla="*/ 627698 h 904875"/>
                <a:gd name="connsiteX17" fmla="*/ 543878 w 870584"/>
                <a:gd name="connsiteY17" fmla="*/ 627698 h 904875"/>
                <a:gd name="connsiteX18" fmla="*/ 519113 w 870584"/>
                <a:gd name="connsiteY18" fmla="*/ 640080 h 904875"/>
                <a:gd name="connsiteX19" fmla="*/ 306705 w 870584"/>
                <a:gd name="connsiteY19" fmla="*/ 842963 h 904875"/>
                <a:gd name="connsiteX20" fmla="*/ 300990 w 870584"/>
                <a:gd name="connsiteY20" fmla="*/ 842010 h 904875"/>
                <a:gd name="connsiteX21" fmla="*/ 300038 w 870584"/>
                <a:gd name="connsiteY21" fmla="*/ 837248 h 904875"/>
                <a:gd name="connsiteX22" fmla="*/ 329565 w 870584"/>
                <a:gd name="connsiteY22" fmla="*/ 657225 h 904875"/>
                <a:gd name="connsiteX23" fmla="*/ 299085 w 870584"/>
                <a:gd name="connsiteY23" fmla="*/ 627698 h 904875"/>
                <a:gd name="connsiteX24" fmla="*/ 134303 w 870584"/>
                <a:gd name="connsiteY24" fmla="*/ 627698 h 904875"/>
                <a:gd name="connsiteX25" fmla="*/ 60960 w 870584"/>
                <a:gd name="connsiteY25" fmla="*/ 554355 h 904875"/>
                <a:gd name="connsiteX26" fmla="*/ 60960 w 870584"/>
                <a:gd name="connsiteY26" fmla="*/ 134303 h 904875"/>
                <a:gd name="connsiteX27" fmla="*/ 134303 w 870584"/>
                <a:gd name="connsiteY27" fmla="*/ 60960 h 904875"/>
                <a:gd name="connsiteX28" fmla="*/ 735330 w 870584"/>
                <a:gd name="connsiteY28" fmla="*/ 60960 h 904875"/>
                <a:gd name="connsiteX29" fmla="*/ 808673 w 870584"/>
                <a:gd name="connsiteY29" fmla="*/ 134303 h 904875"/>
                <a:gd name="connsiteX30" fmla="*/ 808673 w 870584"/>
                <a:gd name="connsiteY30" fmla="*/ 55435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584" h="904875">
                  <a:moveTo>
                    <a:pt x="736283" y="0"/>
                  </a:moveTo>
                  <a:lnTo>
                    <a:pt x="134303" y="0"/>
                  </a:lnTo>
                  <a:cubicBezTo>
                    <a:pt x="60008" y="0"/>
                    <a:pt x="0" y="60008"/>
                    <a:pt x="0" y="134303"/>
                  </a:cubicBezTo>
                  <a:lnTo>
                    <a:pt x="0" y="554355"/>
                  </a:lnTo>
                  <a:cubicBezTo>
                    <a:pt x="0" y="628650"/>
                    <a:pt x="60008" y="688658"/>
                    <a:pt x="134303" y="688658"/>
                  </a:cubicBezTo>
                  <a:lnTo>
                    <a:pt x="268605" y="688658"/>
                  </a:lnTo>
                  <a:cubicBezTo>
                    <a:pt x="267653" y="722948"/>
                    <a:pt x="260985" y="767715"/>
                    <a:pt x="242887" y="815340"/>
                  </a:cubicBezTo>
                  <a:cubicBezTo>
                    <a:pt x="232410" y="841058"/>
                    <a:pt x="240030" y="869633"/>
                    <a:pt x="260985" y="888683"/>
                  </a:cubicBezTo>
                  <a:cubicBezTo>
                    <a:pt x="273368" y="899160"/>
                    <a:pt x="288607" y="904875"/>
                    <a:pt x="303848" y="904875"/>
                  </a:cubicBezTo>
                  <a:cubicBezTo>
                    <a:pt x="315278" y="904875"/>
                    <a:pt x="325755" y="902018"/>
                    <a:pt x="336232" y="896303"/>
                  </a:cubicBezTo>
                  <a:cubicBezTo>
                    <a:pt x="429578" y="843915"/>
                    <a:pt x="507682" y="757238"/>
                    <a:pt x="559118" y="689610"/>
                  </a:cubicBezTo>
                  <a:lnTo>
                    <a:pt x="736283" y="689610"/>
                  </a:lnTo>
                  <a:cubicBezTo>
                    <a:pt x="810578" y="689610"/>
                    <a:pt x="870585" y="629603"/>
                    <a:pt x="870585" y="555308"/>
                  </a:cubicBezTo>
                  <a:lnTo>
                    <a:pt x="870585" y="134303"/>
                  </a:lnTo>
                  <a:cubicBezTo>
                    <a:pt x="870585" y="60008"/>
                    <a:pt x="810578" y="0"/>
                    <a:pt x="736283" y="0"/>
                  </a:cubicBezTo>
                  <a:close/>
                  <a:moveTo>
                    <a:pt x="809625" y="554355"/>
                  </a:moveTo>
                  <a:cubicBezTo>
                    <a:pt x="809625" y="594360"/>
                    <a:pt x="776288" y="627698"/>
                    <a:pt x="736283" y="627698"/>
                  </a:cubicBezTo>
                  <a:lnTo>
                    <a:pt x="543878" y="627698"/>
                  </a:lnTo>
                  <a:cubicBezTo>
                    <a:pt x="534353" y="627698"/>
                    <a:pt x="524828" y="632460"/>
                    <a:pt x="519113" y="640080"/>
                  </a:cubicBezTo>
                  <a:cubicBezTo>
                    <a:pt x="480060" y="693420"/>
                    <a:pt x="400050" y="789623"/>
                    <a:pt x="306705" y="842963"/>
                  </a:cubicBezTo>
                  <a:cubicBezTo>
                    <a:pt x="305753" y="842963"/>
                    <a:pt x="303848" y="844868"/>
                    <a:pt x="300990" y="842010"/>
                  </a:cubicBezTo>
                  <a:cubicBezTo>
                    <a:pt x="299085" y="840105"/>
                    <a:pt x="299085" y="838200"/>
                    <a:pt x="300038" y="837248"/>
                  </a:cubicBezTo>
                  <a:cubicBezTo>
                    <a:pt x="327660" y="765810"/>
                    <a:pt x="331470" y="699135"/>
                    <a:pt x="329565" y="657225"/>
                  </a:cubicBezTo>
                  <a:cubicBezTo>
                    <a:pt x="328613" y="641033"/>
                    <a:pt x="315278" y="627698"/>
                    <a:pt x="299085" y="627698"/>
                  </a:cubicBezTo>
                  <a:lnTo>
                    <a:pt x="134303" y="627698"/>
                  </a:lnTo>
                  <a:cubicBezTo>
                    <a:pt x="94298" y="627698"/>
                    <a:pt x="60960" y="594360"/>
                    <a:pt x="60960" y="554355"/>
                  </a:cubicBezTo>
                  <a:lnTo>
                    <a:pt x="60960" y="134303"/>
                  </a:lnTo>
                  <a:cubicBezTo>
                    <a:pt x="60960" y="94298"/>
                    <a:pt x="94298" y="60960"/>
                    <a:pt x="134303" y="60960"/>
                  </a:cubicBezTo>
                  <a:lnTo>
                    <a:pt x="735330" y="60960"/>
                  </a:lnTo>
                  <a:cubicBezTo>
                    <a:pt x="775335" y="60960"/>
                    <a:pt x="808673" y="94298"/>
                    <a:pt x="808673" y="134303"/>
                  </a:cubicBezTo>
                  <a:lnTo>
                    <a:pt x="808673" y="554355"/>
                  </a:lnTo>
                  <a:close/>
                </a:path>
              </a:pathLst>
            </a:custGeom>
            <a:solidFill>
              <a:schemeClr val="accent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110023E-52E2-8A81-46A9-50C82A74D1C2}"/>
                </a:ext>
              </a:extLst>
            </p:cNvPr>
            <p:cNvSpPr/>
            <p:nvPr/>
          </p:nvSpPr>
          <p:spPr>
            <a:xfrm>
              <a:off x="4332922" y="2133282"/>
              <a:ext cx="478154" cy="478154"/>
            </a:xfrm>
            <a:custGeom>
              <a:avLst/>
              <a:gdLst>
                <a:gd name="connsiteX0" fmla="*/ 239078 w 478154"/>
                <a:gd name="connsiteY0" fmla="*/ 0 h 478154"/>
                <a:gd name="connsiteX1" fmla="*/ 0 w 478154"/>
                <a:gd name="connsiteY1" fmla="*/ 239078 h 478154"/>
                <a:gd name="connsiteX2" fmla="*/ 239078 w 478154"/>
                <a:gd name="connsiteY2" fmla="*/ 478155 h 478154"/>
                <a:gd name="connsiteX3" fmla="*/ 478155 w 478154"/>
                <a:gd name="connsiteY3" fmla="*/ 239078 h 478154"/>
                <a:gd name="connsiteX4" fmla="*/ 239078 w 478154"/>
                <a:gd name="connsiteY4" fmla="*/ 0 h 478154"/>
                <a:gd name="connsiteX5" fmla="*/ 409575 w 478154"/>
                <a:gd name="connsiteY5" fmla="*/ 253365 h 478154"/>
                <a:gd name="connsiteX6" fmla="*/ 406718 w 478154"/>
                <a:gd name="connsiteY6" fmla="*/ 288607 h 478154"/>
                <a:gd name="connsiteX7" fmla="*/ 406718 w 478154"/>
                <a:gd name="connsiteY7" fmla="*/ 290513 h 478154"/>
                <a:gd name="connsiteX8" fmla="*/ 418148 w 478154"/>
                <a:gd name="connsiteY8" fmla="*/ 320040 h 478154"/>
                <a:gd name="connsiteX9" fmla="*/ 239078 w 478154"/>
                <a:gd name="connsiteY9" fmla="*/ 435293 h 478154"/>
                <a:gd name="connsiteX10" fmla="*/ 136208 w 478154"/>
                <a:gd name="connsiteY10" fmla="*/ 405765 h 478154"/>
                <a:gd name="connsiteX11" fmla="*/ 149542 w 478154"/>
                <a:gd name="connsiteY11" fmla="*/ 342900 h 478154"/>
                <a:gd name="connsiteX12" fmla="*/ 148590 w 478154"/>
                <a:gd name="connsiteY12" fmla="*/ 335280 h 478154"/>
                <a:gd name="connsiteX13" fmla="*/ 128588 w 478154"/>
                <a:gd name="connsiteY13" fmla="*/ 290513 h 478154"/>
                <a:gd name="connsiteX14" fmla="*/ 120015 w 478154"/>
                <a:gd name="connsiteY14" fmla="*/ 283845 h 478154"/>
                <a:gd name="connsiteX15" fmla="*/ 75248 w 478154"/>
                <a:gd name="connsiteY15" fmla="*/ 277178 h 478154"/>
                <a:gd name="connsiteX16" fmla="*/ 67628 w 478154"/>
                <a:gd name="connsiteY16" fmla="*/ 258128 h 478154"/>
                <a:gd name="connsiteX17" fmla="*/ 71438 w 478154"/>
                <a:gd name="connsiteY17" fmla="*/ 254318 h 478154"/>
                <a:gd name="connsiteX18" fmla="*/ 81915 w 478154"/>
                <a:gd name="connsiteY18" fmla="*/ 250507 h 478154"/>
                <a:gd name="connsiteX19" fmla="*/ 103823 w 478154"/>
                <a:gd name="connsiteY19" fmla="*/ 253365 h 478154"/>
                <a:gd name="connsiteX20" fmla="*/ 107633 w 478154"/>
                <a:gd name="connsiteY20" fmla="*/ 253365 h 478154"/>
                <a:gd name="connsiteX21" fmla="*/ 136208 w 478154"/>
                <a:gd name="connsiteY21" fmla="*/ 246698 h 478154"/>
                <a:gd name="connsiteX22" fmla="*/ 139065 w 478154"/>
                <a:gd name="connsiteY22" fmla="*/ 245745 h 478154"/>
                <a:gd name="connsiteX23" fmla="*/ 157163 w 478154"/>
                <a:gd name="connsiteY23" fmla="*/ 237173 h 478154"/>
                <a:gd name="connsiteX24" fmla="*/ 163830 w 478154"/>
                <a:gd name="connsiteY24" fmla="*/ 228600 h 478154"/>
                <a:gd name="connsiteX25" fmla="*/ 171450 w 478154"/>
                <a:gd name="connsiteY25" fmla="*/ 175260 h 478154"/>
                <a:gd name="connsiteX26" fmla="*/ 163830 w 478154"/>
                <a:gd name="connsiteY26" fmla="*/ 162878 h 478154"/>
                <a:gd name="connsiteX27" fmla="*/ 153353 w 478154"/>
                <a:gd name="connsiteY27" fmla="*/ 159068 h 478154"/>
                <a:gd name="connsiteX28" fmla="*/ 145733 w 478154"/>
                <a:gd name="connsiteY28" fmla="*/ 145733 h 478154"/>
                <a:gd name="connsiteX29" fmla="*/ 156210 w 478154"/>
                <a:gd name="connsiteY29" fmla="*/ 136208 h 478154"/>
                <a:gd name="connsiteX30" fmla="*/ 169545 w 478154"/>
                <a:gd name="connsiteY30" fmla="*/ 135255 h 478154"/>
                <a:gd name="connsiteX31" fmla="*/ 180023 w 478154"/>
                <a:gd name="connsiteY31" fmla="*/ 122873 h 478154"/>
                <a:gd name="connsiteX32" fmla="*/ 179070 w 478154"/>
                <a:gd name="connsiteY32" fmla="*/ 106680 h 478154"/>
                <a:gd name="connsiteX33" fmla="*/ 177165 w 478154"/>
                <a:gd name="connsiteY33" fmla="*/ 74295 h 478154"/>
                <a:gd name="connsiteX34" fmla="*/ 169545 w 478154"/>
                <a:gd name="connsiteY34" fmla="*/ 63818 h 478154"/>
                <a:gd name="connsiteX35" fmla="*/ 158115 w 478154"/>
                <a:gd name="connsiteY35" fmla="*/ 60008 h 478154"/>
                <a:gd name="connsiteX36" fmla="*/ 238125 w 478154"/>
                <a:gd name="connsiteY36" fmla="*/ 42862 h 478154"/>
                <a:gd name="connsiteX37" fmla="*/ 280988 w 478154"/>
                <a:gd name="connsiteY37" fmla="*/ 47625 h 478154"/>
                <a:gd name="connsiteX38" fmla="*/ 282893 w 478154"/>
                <a:gd name="connsiteY38" fmla="*/ 80010 h 478154"/>
                <a:gd name="connsiteX39" fmla="*/ 282893 w 478154"/>
                <a:gd name="connsiteY39" fmla="*/ 80962 h 478154"/>
                <a:gd name="connsiteX40" fmla="*/ 279083 w 478154"/>
                <a:gd name="connsiteY40" fmla="*/ 116205 h 478154"/>
                <a:gd name="connsiteX41" fmla="*/ 280035 w 478154"/>
                <a:gd name="connsiteY41" fmla="*/ 120015 h 478154"/>
                <a:gd name="connsiteX42" fmla="*/ 283845 w 478154"/>
                <a:gd name="connsiteY42" fmla="*/ 125730 h 478154"/>
                <a:gd name="connsiteX43" fmla="*/ 291465 w 478154"/>
                <a:gd name="connsiteY43" fmla="*/ 126683 h 478154"/>
                <a:gd name="connsiteX44" fmla="*/ 301943 w 478154"/>
                <a:gd name="connsiteY44" fmla="*/ 117158 h 478154"/>
                <a:gd name="connsiteX45" fmla="*/ 310515 w 478154"/>
                <a:gd name="connsiteY45" fmla="*/ 120015 h 478154"/>
                <a:gd name="connsiteX46" fmla="*/ 311468 w 478154"/>
                <a:gd name="connsiteY46" fmla="*/ 121920 h 478154"/>
                <a:gd name="connsiteX47" fmla="*/ 316230 w 478154"/>
                <a:gd name="connsiteY47" fmla="*/ 125730 h 478154"/>
                <a:gd name="connsiteX48" fmla="*/ 328613 w 478154"/>
                <a:gd name="connsiteY48" fmla="*/ 125730 h 478154"/>
                <a:gd name="connsiteX49" fmla="*/ 330518 w 478154"/>
                <a:gd name="connsiteY49" fmla="*/ 125730 h 478154"/>
                <a:gd name="connsiteX50" fmla="*/ 340995 w 478154"/>
                <a:gd name="connsiteY50" fmla="*/ 121920 h 478154"/>
                <a:gd name="connsiteX51" fmla="*/ 347663 w 478154"/>
                <a:gd name="connsiteY51" fmla="*/ 128587 h 478154"/>
                <a:gd name="connsiteX52" fmla="*/ 341948 w 478154"/>
                <a:gd name="connsiteY52" fmla="*/ 146685 h 478154"/>
                <a:gd name="connsiteX53" fmla="*/ 337185 w 478154"/>
                <a:gd name="connsiteY53" fmla="*/ 150495 h 478154"/>
                <a:gd name="connsiteX54" fmla="*/ 322898 w 478154"/>
                <a:gd name="connsiteY54" fmla="*/ 150495 h 478154"/>
                <a:gd name="connsiteX55" fmla="*/ 320993 w 478154"/>
                <a:gd name="connsiteY55" fmla="*/ 150495 h 478154"/>
                <a:gd name="connsiteX56" fmla="*/ 303848 w 478154"/>
                <a:gd name="connsiteY56" fmla="*/ 145733 h 478154"/>
                <a:gd name="connsiteX57" fmla="*/ 300038 w 478154"/>
                <a:gd name="connsiteY57" fmla="*/ 145733 h 478154"/>
                <a:gd name="connsiteX58" fmla="*/ 292418 w 478154"/>
                <a:gd name="connsiteY58" fmla="*/ 149543 h 478154"/>
                <a:gd name="connsiteX59" fmla="*/ 288608 w 478154"/>
                <a:gd name="connsiteY59" fmla="*/ 149543 h 478154"/>
                <a:gd name="connsiteX60" fmla="*/ 278130 w 478154"/>
                <a:gd name="connsiteY60" fmla="*/ 144780 h 478154"/>
                <a:gd name="connsiteX61" fmla="*/ 273368 w 478154"/>
                <a:gd name="connsiteY61" fmla="*/ 144780 h 478154"/>
                <a:gd name="connsiteX62" fmla="*/ 260033 w 478154"/>
                <a:gd name="connsiteY62" fmla="*/ 154305 h 478154"/>
                <a:gd name="connsiteX63" fmla="*/ 258128 w 478154"/>
                <a:gd name="connsiteY63" fmla="*/ 159068 h 478154"/>
                <a:gd name="connsiteX64" fmla="*/ 260033 w 478154"/>
                <a:gd name="connsiteY64" fmla="*/ 174307 h 478154"/>
                <a:gd name="connsiteX65" fmla="*/ 257175 w 478154"/>
                <a:gd name="connsiteY65" fmla="*/ 180023 h 478154"/>
                <a:gd name="connsiteX66" fmla="*/ 246698 w 478154"/>
                <a:gd name="connsiteY66" fmla="*/ 184785 h 478154"/>
                <a:gd name="connsiteX67" fmla="*/ 245745 w 478154"/>
                <a:gd name="connsiteY67" fmla="*/ 193357 h 478154"/>
                <a:gd name="connsiteX68" fmla="*/ 253365 w 478154"/>
                <a:gd name="connsiteY68" fmla="*/ 200025 h 478154"/>
                <a:gd name="connsiteX69" fmla="*/ 258128 w 478154"/>
                <a:gd name="connsiteY69" fmla="*/ 200978 h 478154"/>
                <a:gd name="connsiteX70" fmla="*/ 271463 w 478154"/>
                <a:gd name="connsiteY70" fmla="*/ 198120 h 478154"/>
                <a:gd name="connsiteX71" fmla="*/ 274320 w 478154"/>
                <a:gd name="connsiteY71" fmla="*/ 198120 h 478154"/>
                <a:gd name="connsiteX72" fmla="*/ 280035 w 478154"/>
                <a:gd name="connsiteY72" fmla="*/ 200978 h 478154"/>
                <a:gd name="connsiteX73" fmla="*/ 289560 w 478154"/>
                <a:gd name="connsiteY73" fmla="*/ 208598 h 478154"/>
                <a:gd name="connsiteX74" fmla="*/ 297180 w 478154"/>
                <a:gd name="connsiteY74" fmla="*/ 207645 h 478154"/>
                <a:gd name="connsiteX75" fmla="*/ 300990 w 478154"/>
                <a:gd name="connsiteY75" fmla="*/ 205740 h 478154"/>
                <a:gd name="connsiteX76" fmla="*/ 311468 w 478154"/>
                <a:gd name="connsiteY76" fmla="*/ 204787 h 478154"/>
                <a:gd name="connsiteX77" fmla="*/ 314325 w 478154"/>
                <a:gd name="connsiteY77" fmla="*/ 203835 h 478154"/>
                <a:gd name="connsiteX78" fmla="*/ 315278 w 478154"/>
                <a:gd name="connsiteY78" fmla="*/ 202882 h 478154"/>
                <a:gd name="connsiteX79" fmla="*/ 323850 w 478154"/>
                <a:gd name="connsiteY79" fmla="*/ 204787 h 478154"/>
                <a:gd name="connsiteX80" fmla="*/ 329565 w 478154"/>
                <a:gd name="connsiteY80" fmla="*/ 219075 h 478154"/>
                <a:gd name="connsiteX81" fmla="*/ 330518 w 478154"/>
                <a:gd name="connsiteY81" fmla="*/ 220028 h 478154"/>
                <a:gd name="connsiteX82" fmla="*/ 336233 w 478154"/>
                <a:gd name="connsiteY82" fmla="*/ 227648 h 478154"/>
                <a:gd name="connsiteX83" fmla="*/ 335280 w 478154"/>
                <a:gd name="connsiteY83" fmla="*/ 234315 h 478154"/>
                <a:gd name="connsiteX84" fmla="*/ 320993 w 478154"/>
                <a:gd name="connsiteY84" fmla="*/ 247650 h 478154"/>
                <a:gd name="connsiteX85" fmla="*/ 314325 w 478154"/>
                <a:gd name="connsiteY85" fmla="*/ 247650 h 478154"/>
                <a:gd name="connsiteX86" fmla="*/ 300038 w 478154"/>
                <a:gd name="connsiteY86" fmla="*/ 235268 h 478154"/>
                <a:gd name="connsiteX87" fmla="*/ 298133 w 478154"/>
                <a:gd name="connsiteY87" fmla="*/ 234315 h 478154"/>
                <a:gd name="connsiteX88" fmla="*/ 279083 w 478154"/>
                <a:gd name="connsiteY88" fmla="*/ 225743 h 478154"/>
                <a:gd name="connsiteX89" fmla="*/ 277178 w 478154"/>
                <a:gd name="connsiteY89" fmla="*/ 225743 h 478154"/>
                <a:gd name="connsiteX90" fmla="*/ 251460 w 478154"/>
                <a:gd name="connsiteY90" fmla="*/ 222885 h 478154"/>
                <a:gd name="connsiteX91" fmla="*/ 249555 w 478154"/>
                <a:gd name="connsiteY91" fmla="*/ 222885 h 478154"/>
                <a:gd name="connsiteX92" fmla="*/ 220028 w 478154"/>
                <a:gd name="connsiteY92" fmla="*/ 229553 h 478154"/>
                <a:gd name="connsiteX93" fmla="*/ 216217 w 478154"/>
                <a:gd name="connsiteY93" fmla="*/ 233362 h 478154"/>
                <a:gd name="connsiteX94" fmla="*/ 206692 w 478154"/>
                <a:gd name="connsiteY94" fmla="*/ 263843 h 478154"/>
                <a:gd name="connsiteX95" fmla="*/ 206692 w 478154"/>
                <a:gd name="connsiteY95" fmla="*/ 267653 h 478154"/>
                <a:gd name="connsiteX96" fmla="*/ 220980 w 478154"/>
                <a:gd name="connsiteY96" fmla="*/ 299085 h 478154"/>
                <a:gd name="connsiteX97" fmla="*/ 224790 w 478154"/>
                <a:gd name="connsiteY97" fmla="*/ 301943 h 478154"/>
                <a:gd name="connsiteX98" fmla="*/ 253365 w 478154"/>
                <a:gd name="connsiteY98" fmla="*/ 304800 h 478154"/>
                <a:gd name="connsiteX99" fmla="*/ 255270 w 478154"/>
                <a:gd name="connsiteY99" fmla="*/ 305753 h 478154"/>
                <a:gd name="connsiteX100" fmla="*/ 265748 w 478154"/>
                <a:gd name="connsiteY100" fmla="*/ 312420 h 478154"/>
                <a:gd name="connsiteX101" fmla="*/ 268605 w 478154"/>
                <a:gd name="connsiteY101" fmla="*/ 316230 h 478154"/>
                <a:gd name="connsiteX102" fmla="*/ 271463 w 478154"/>
                <a:gd name="connsiteY102" fmla="*/ 344805 h 478154"/>
                <a:gd name="connsiteX103" fmla="*/ 272415 w 478154"/>
                <a:gd name="connsiteY103" fmla="*/ 346710 h 478154"/>
                <a:gd name="connsiteX104" fmla="*/ 285750 w 478154"/>
                <a:gd name="connsiteY104" fmla="*/ 372428 h 478154"/>
                <a:gd name="connsiteX105" fmla="*/ 287655 w 478154"/>
                <a:gd name="connsiteY105" fmla="*/ 374332 h 478154"/>
                <a:gd name="connsiteX106" fmla="*/ 303848 w 478154"/>
                <a:gd name="connsiteY106" fmla="*/ 386715 h 478154"/>
                <a:gd name="connsiteX107" fmla="*/ 311468 w 478154"/>
                <a:gd name="connsiteY107" fmla="*/ 385763 h 478154"/>
                <a:gd name="connsiteX108" fmla="*/ 317183 w 478154"/>
                <a:gd name="connsiteY108" fmla="*/ 377190 h 478154"/>
                <a:gd name="connsiteX109" fmla="*/ 318135 w 478154"/>
                <a:gd name="connsiteY109" fmla="*/ 376238 h 478154"/>
                <a:gd name="connsiteX110" fmla="*/ 329565 w 478154"/>
                <a:gd name="connsiteY110" fmla="*/ 347663 h 478154"/>
                <a:gd name="connsiteX111" fmla="*/ 329565 w 478154"/>
                <a:gd name="connsiteY111" fmla="*/ 345757 h 478154"/>
                <a:gd name="connsiteX112" fmla="*/ 333375 w 478154"/>
                <a:gd name="connsiteY112" fmla="*/ 304800 h 478154"/>
                <a:gd name="connsiteX113" fmla="*/ 334328 w 478154"/>
                <a:gd name="connsiteY113" fmla="*/ 302895 h 478154"/>
                <a:gd name="connsiteX114" fmla="*/ 341948 w 478154"/>
                <a:gd name="connsiteY114" fmla="*/ 285750 h 478154"/>
                <a:gd name="connsiteX115" fmla="*/ 347663 w 478154"/>
                <a:gd name="connsiteY115" fmla="*/ 282893 h 478154"/>
                <a:gd name="connsiteX116" fmla="*/ 375285 w 478154"/>
                <a:gd name="connsiteY116" fmla="*/ 286703 h 478154"/>
                <a:gd name="connsiteX117" fmla="*/ 380048 w 478154"/>
                <a:gd name="connsiteY117" fmla="*/ 284798 h 478154"/>
                <a:gd name="connsiteX118" fmla="*/ 385763 w 478154"/>
                <a:gd name="connsiteY118" fmla="*/ 279082 h 478154"/>
                <a:gd name="connsiteX119" fmla="*/ 385763 w 478154"/>
                <a:gd name="connsiteY119" fmla="*/ 272415 h 478154"/>
                <a:gd name="connsiteX120" fmla="*/ 372428 w 478154"/>
                <a:gd name="connsiteY120" fmla="*/ 255270 h 478154"/>
                <a:gd name="connsiteX121" fmla="*/ 375285 w 478154"/>
                <a:gd name="connsiteY121" fmla="*/ 246698 h 478154"/>
                <a:gd name="connsiteX122" fmla="*/ 380048 w 478154"/>
                <a:gd name="connsiteY122" fmla="*/ 245745 h 478154"/>
                <a:gd name="connsiteX123" fmla="*/ 391478 w 478154"/>
                <a:gd name="connsiteY123" fmla="*/ 244793 h 478154"/>
                <a:gd name="connsiteX124" fmla="*/ 392430 w 478154"/>
                <a:gd name="connsiteY124" fmla="*/ 244793 h 478154"/>
                <a:gd name="connsiteX125" fmla="*/ 405765 w 478154"/>
                <a:gd name="connsiteY125" fmla="*/ 246698 h 478154"/>
                <a:gd name="connsiteX126" fmla="*/ 409575 w 478154"/>
                <a:gd name="connsiteY126" fmla="*/ 253365 h 4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8154" h="478154">
                  <a:moveTo>
                    <a:pt x="239078" y="0"/>
                  </a:moveTo>
                  <a:cubicBezTo>
                    <a:pt x="107633" y="0"/>
                    <a:pt x="0" y="107633"/>
                    <a:pt x="0" y="239078"/>
                  </a:cubicBezTo>
                  <a:cubicBezTo>
                    <a:pt x="0" y="370523"/>
                    <a:pt x="107633" y="478155"/>
                    <a:pt x="239078" y="478155"/>
                  </a:cubicBezTo>
                  <a:cubicBezTo>
                    <a:pt x="370523" y="478155"/>
                    <a:pt x="478155" y="370523"/>
                    <a:pt x="478155" y="239078"/>
                  </a:cubicBezTo>
                  <a:cubicBezTo>
                    <a:pt x="478155" y="107633"/>
                    <a:pt x="370523" y="0"/>
                    <a:pt x="239078" y="0"/>
                  </a:cubicBezTo>
                  <a:close/>
                  <a:moveTo>
                    <a:pt x="409575" y="253365"/>
                  </a:moveTo>
                  <a:lnTo>
                    <a:pt x="406718" y="288607"/>
                  </a:lnTo>
                  <a:cubicBezTo>
                    <a:pt x="406718" y="289560"/>
                    <a:pt x="406718" y="290513"/>
                    <a:pt x="406718" y="290513"/>
                  </a:cubicBezTo>
                  <a:lnTo>
                    <a:pt x="418148" y="320040"/>
                  </a:lnTo>
                  <a:cubicBezTo>
                    <a:pt x="386715" y="388620"/>
                    <a:pt x="318135" y="435293"/>
                    <a:pt x="239078" y="435293"/>
                  </a:cubicBezTo>
                  <a:cubicBezTo>
                    <a:pt x="200978" y="435293"/>
                    <a:pt x="165735" y="424815"/>
                    <a:pt x="136208" y="405765"/>
                  </a:cubicBezTo>
                  <a:lnTo>
                    <a:pt x="149542" y="342900"/>
                  </a:lnTo>
                  <a:cubicBezTo>
                    <a:pt x="150495" y="340043"/>
                    <a:pt x="149542" y="338138"/>
                    <a:pt x="148590" y="335280"/>
                  </a:cubicBezTo>
                  <a:lnTo>
                    <a:pt x="128588" y="290513"/>
                  </a:lnTo>
                  <a:cubicBezTo>
                    <a:pt x="126683" y="286703"/>
                    <a:pt x="123825" y="284798"/>
                    <a:pt x="120015" y="283845"/>
                  </a:cubicBezTo>
                  <a:lnTo>
                    <a:pt x="75248" y="277178"/>
                  </a:lnTo>
                  <a:cubicBezTo>
                    <a:pt x="65723" y="276225"/>
                    <a:pt x="61913" y="264795"/>
                    <a:pt x="67628" y="258128"/>
                  </a:cubicBezTo>
                  <a:lnTo>
                    <a:pt x="71438" y="254318"/>
                  </a:lnTo>
                  <a:cubicBezTo>
                    <a:pt x="74295" y="251460"/>
                    <a:pt x="78105" y="249555"/>
                    <a:pt x="81915" y="250507"/>
                  </a:cubicBezTo>
                  <a:lnTo>
                    <a:pt x="103823" y="253365"/>
                  </a:lnTo>
                  <a:cubicBezTo>
                    <a:pt x="104775" y="253365"/>
                    <a:pt x="106680" y="253365"/>
                    <a:pt x="107633" y="253365"/>
                  </a:cubicBezTo>
                  <a:lnTo>
                    <a:pt x="136208" y="246698"/>
                  </a:lnTo>
                  <a:cubicBezTo>
                    <a:pt x="137160" y="246698"/>
                    <a:pt x="138113" y="245745"/>
                    <a:pt x="139065" y="245745"/>
                  </a:cubicBezTo>
                  <a:lnTo>
                    <a:pt x="157163" y="237173"/>
                  </a:lnTo>
                  <a:cubicBezTo>
                    <a:pt x="160973" y="235268"/>
                    <a:pt x="162878" y="232410"/>
                    <a:pt x="163830" y="228600"/>
                  </a:cubicBezTo>
                  <a:lnTo>
                    <a:pt x="171450" y="175260"/>
                  </a:lnTo>
                  <a:cubicBezTo>
                    <a:pt x="172403" y="169545"/>
                    <a:pt x="169545" y="164783"/>
                    <a:pt x="163830" y="162878"/>
                  </a:cubicBezTo>
                  <a:lnTo>
                    <a:pt x="153353" y="159068"/>
                  </a:lnTo>
                  <a:cubicBezTo>
                    <a:pt x="148590" y="157162"/>
                    <a:pt x="144780" y="151448"/>
                    <a:pt x="145733" y="145733"/>
                  </a:cubicBezTo>
                  <a:cubicBezTo>
                    <a:pt x="146685" y="140970"/>
                    <a:pt x="150495" y="136208"/>
                    <a:pt x="156210" y="136208"/>
                  </a:cubicBezTo>
                  <a:lnTo>
                    <a:pt x="169545" y="135255"/>
                  </a:lnTo>
                  <a:cubicBezTo>
                    <a:pt x="176213" y="134303"/>
                    <a:pt x="180975" y="129540"/>
                    <a:pt x="180023" y="122873"/>
                  </a:cubicBezTo>
                  <a:lnTo>
                    <a:pt x="179070" y="106680"/>
                  </a:lnTo>
                  <a:lnTo>
                    <a:pt x="177165" y="74295"/>
                  </a:lnTo>
                  <a:cubicBezTo>
                    <a:pt x="177165" y="69533"/>
                    <a:pt x="174308" y="65723"/>
                    <a:pt x="169545" y="63818"/>
                  </a:cubicBezTo>
                  <a:lnTo>
                    <a:pt x="158115" y="60008"/>
                  </a:lnTo>
                  <a:cubicBezTo>
                    <a:pt x="182880" y="48577"/>
                    <a:pt x="209550" y="42862"/>
                    <a:pt x="238125" y="42862"/>
                  </a:cubicBezTo>
                  <a:cubicBezTo>
                    <a:pt x="252413" y="42862"/>
                    <a:pt x="266700" y="44768"/>
                    <a:pt x="280988" y="47625"/>
                  </a:cubicBezTo>
                  <a:lnTo>
                    <a:pt x="282893" y="80010"/>
                  </a:lnTo>
                  <a:cubicBezTo>
                    <a:pt x="282893" y="80010"/>
                    <a:pt x="282893" y="80962"/>
                    <a:pt x="282893" y="80962"/>
                  </a:cubicBezTo>
                  <a:lnTo>
                    <a:pt x="279083" y="116205"/>
                  </a:lnTo>
                  <a:cubicBezTo>
                    <a:pt x="279083" y="117158"/>
                    <a:pt x="279083" y="119062"/>
                    <a:pt x="280035" y="120015"/>
                  </a:cubicBezTo>
                  <a:lnTo>
                    <a:pt x="283845" y="125730"/>
                  </a:lnTo>
                  <a:cubicBezTo>
                    <a:pt x="285750" y="128587"/>
                    <a:pt x="289560" y="128587"/>
                    <a:pt x="291465" y="126683"/>
                  </a:cubicBezTo>
                  <a:lnTo>
                    <a:pt x="301943" y="117158"/>
                  </a:lnTo>
                  <a:cubicBezTo>
                    <a:pt x="304800" y="114300"/>
                    <a:pt x="309563" y="116205"/>
                    <a:pt x="310515" y="120015"/>
                  </a:cubicBezTo>
                  <a:lnTo>
                    <a:pt x="311468" y="121920"/>
                  </a:lnTo>
                  <a:cubicBezTo>
                    <a:pt x="312420" y="123825"/>
                    <a:pt x="314325" y="125730"/>
                    <a:pt x="316230" y="125730"/>
                  </a:cubicBezTo>
                  <a:lnTo>
                    <a:pt x="328613" y="125730"/>
                  </a:lnTo>
                  <a:cubicBezTo>
                    <a:pt x="329565" y="125730"/>
                    <a:pt x="329565" y="125730"/>
                    <a:pt x="330518" y="125730"/>
                  </a:cubicBezTo>
                  <a:lnTo>
                    <a:pt x="340995" y="121920"/>
                  </a:lnTo>
                  <a:cubicBezTo>
                    <a:pt x="344805" y="120015"/>
                    <a:pt x="349568" y="123825"/>
                    <a:pt x="347663" y="128587"/>
                  </a:cubicBezTo>
                  <a:lnTo>
                    <a:pt x="341948" y="146685"/>
                  </a:lnTo>
                  <a:cubicBezTo>
                    <a:pt x="340995" y="148590"/>
                    <a:pt x="339090" y="150495"/>
                    <a:pt x="337185" y="150495"/>
                  </a:cubicBezTo>
                  <a:lnTo>
                    <a:pt x="322898" y="150495"/>
                  </a:lnTo>
                  <a:cubicBezTo>
                    <a:pt x="321945" y="150495"/>
                    <a:pt x="321945" y="150495"/>
                    <a:pt x="320993" y="150495"/>
                  </a:cubicBezTo>
                  <a:lnTo>
                    <a:pt x="303848" y="145733"/>
                  </a:lnTo>
                  <a:cubicBezTo>
                    <a:pt x="302895" y="145733"/>
                    <a:pt x="300990" y="145733"/>
                    <a:pt x="300038" y="145733"/>
                  </a:cubicBezTo>
                  <a:lnTo>
                    <a:pt x="292418" y="149543"/>
                  </a:lnTo>
                  <a:cubicBezTo>
                    <a:pt x="291465" y="150495"/>
                    <a:pt x="289560" y="150495"/>
                    <a:pt x="288608" y="149543"/>
                  </a:cubicBezTo>
                  <a:lnTo>
                    <a:pt x="278130" y="144780"/>
                  </a:lnTo>
                  <a:cubicBezTo>
                    <a:pt x="276225" y="143828"/>
                    <a:pt x="274320" y="143828"/>
                    <a:pt x="273368" y="144780"/>
                  </a:cubicBezTo>
                  <a:lnTo>
                    <a:pt x="260033" y="154305"/>
                  </a:lnTo>
                  <a:cubicBezTo>
                    <a:pt x="258128" y="155258"/>
                    <a:pt x="257175" y="157162"/>
                    <a:pt x="258128" y="159068"/>
                  </a:cubicBezTo>
                  <a:lnTo>
                    <a:pt x="260033" y="174307"/>
                  </a:lnTo>
                  <a:cubicBezTo>
                    <a:pt x="260033" y="176212"/>
                    <a:pt x="259080" y="179070"/>
                    <a:pt x="257175" y="180023"/>
                  </a:cubicBezTo>
                  <a:lnTo>
                    <a:pt x="246698" y="184785"/>
                  </a:lnTo>
                  <a:cubicBezTo>
                    <a:pt x="243840" y="186690"/>
                    <a:pt x="242888" y="190500"/>
                    <a:pt x="245745" y="193357"/>
                  </a:cubicBezTo>
                  <a:lnTo>
                    <a:pt x="253365" y="200025"/>
                  </a:lnTo>
                  <a:cubicBezTo>
                    <a:pt x="254317" y="200978"/>
                    <a:pt x="256223" y="201930"/>
                    <a:pt x="258128" y="200978"/>
                  </a:cubicBezTo>
                  <a:lnTo>
                    <a:pt x="271463" y="198120"/>
                  </a:lnTo>
                  <a:cubicBezTo>
                    <a:pt x="272415" y="198120"/>
                    <a:pt x="273368" y="198120"/>
                    <a:pt x="274320" y="198120"/>
                  </a:cubicBezTo>
                  <a:lnTo>
                    <a:pt x="280035" y="200978"/>
                  </a:lnTo>
                  <a:cubicBezTo>
                    <a:pt x="281940" y="201930"/>
                    <a:pt x="286703" y="205740"/>
                    <a:pt x="289560" y="208598"/>
                  </a:cubicBezTo>
                  <a:cubicBezTo>
                    <a:pt x="291465" y="210503"/>
                    <a:pt x="295275" y="210503"/>
                    <a:pt x="297180" y="207645"/>
                  </a:cubicBezTo>
                  <a:cubicBezTo>
                    <a:pt x="298133" y="206693"/>
                    <a:pt x="299085" y="205740"/>
                    <a:pt x="300990" y="205740"/>
                  </a:cubicBezTo>
                  <a:lnTo>
                    <a:pt x="311468" y="204787"/>
                  </a:lnTo>
                  <a:cubicBezTo>
                    <a:pt x="312420" y="204787"/>
                    <a:pt x="313373" y="203835"/>
                    <a:pt x="314325" y="203835"/>
                  </a:cubicBezTo>
                  <a:lnTo>
                    <a:pt x="315278" y="202882"/>
                  </a:lnTo>
                  <a:cubicBezTo>
                    <a:pt x="318135" y="200025"/>
                    <a:pt x="321945" y="201930"/>
                    <a:pt x="323850" y="204787"/>
                  </a:cubicBezTo>
                  <a:lnTo>
                    <a:pt x="329565" y="219075"/>
                  </a:lnTo>
                  <a:cubicBezTo>
                    <a:pt x="329565" y="220028"/>
                    <a:pt x="329565" y="220028"/>
                    <a:pt x="330518" y="220028"/>
                  </a:cubicBezTo>
                  <a:lnTo>
                    <a:pt x="336233" y="227648"/>
                  </a:lnTo>
                  <a:cubicBezTo>
                    <a:pt x="338138" y="229553"/>
                    <a:pt x="337185" y="232410"/>
                    <a:pt x="335280" y="234315"/>
                  </a:cubicBezTo>
                  <a:lnTo>
                    <a:pt x="320993" y="247650"/>
                  </a:lnTo>
                  <a:cubicBezTo>
                    <a:pt x="319088" y="249555"/>
                    <a:pt x="316230" y="249555"/>
                    <a:pt x="314325" y="247650"/>
                  </a:cubicBezTo>
                  <a:lnTo>
                    <a:pt x="300038" y="235268"/>
                  </a:lnTo>
                  <a:cubicBezTo>
                    <a:pt x="300038" y="235268"/>
                    <a:pt x="299085" y="234315"/>
                    <a:pt x="298133" y="234315"/>
                  </a:cubicBezTo>
                  <a:lnTo>
                    <a:pt x="279083" y="225743"/>
                  </a:lnTo>
                  <a:cubicBezTo>
                    <a:pt x="278130" y="225743"/>
                    <a:pt x="278130" y="225743"/>
                    <a:pt x="277178" y="225743"/>
                  </a:cubicBezTo>
                  <a:lnTo>
                    <a:pt x="251460" y="222885"/>
                  </a:lnTo>
                  <a:cubicBezTo>
                    <a:pt x="250508" y="222885"/>
                    <a:pt x="250508" y="222885"/>
                    <a:pt x="249555" y="222885"/>
                  </a:cubicBezTo>
                  <a:lnTo>
                    <a:pt x="220028" y="229553"/>
                  </a:lnTo>
                  <a:cubicBezTo>
                    <a:pt x="218123" y="229553"/>
                    <a:pt x="217170" y="231457"/>
                    <a:pt x="216217" y="233362"/>
                  </a:cubicBezTo>
                  <a:lnTo>
                    <a:pt x="206692" y="263843"/>
                  </a:lnTo>
                  <a:cubicBezTo>
                    <a:pt x="206692" y="264795"/>
                    <a:pt x="206692" y="266700"/>
                    <a:pt x="206692" y="267653"/>
                  </a:cubicBezTo>
                  <a:lnTo>
                    <a:pt x="220980" y="299085"/>
                  </a:lnTo>
                  <a:cubicBezTo>
                    <a:pt x="221933" y="300990"/>
                    <a:pt x="222885" y="301943"/>
                    <a:pt x="224790" y="301943"/>
                  </a:cubicBezTo>
                  <a:lnTo>
                    <a:pt x="253365" y="304800"/>
                  </a:lnTo>
                  <a:cubicBezTo>
                    <a:pt x="254317" y="304800"/>
                    <a:pt x="255270" y="304800"/>
                    <a:pt x="255270" y="305753"/>
                  </a:cubicBezTo>
                  <a:lnTo>
                    <a:pt x="265748" y="312420"/>
                  </a:lnTo>
                  <a:cubicBezTo>
                    <a:pt x="267653" y="313373"/>
                    <a:pt x="268605" y="314325"/>
                    <a:pt x="268605" y="316230"/>
                  </a:cubicBezTo>
                  <a:lnTo>
                    <a:pt x="271463" y="344805"/>
                  </a:lnTo>
                  <a:cubicBezTo>
                    <a:pt x="271463" y="345757"/>
                    <a:pt x="271463" y="345757"/>
                    <a:pt x="272415" y="346710"/>
                  </a:cubicBezTo>
                  <a:lnTo>
                    <a:pt x="285750" y="372428"/>
                  </a:lnTo>
                  <a:cubicBezTo>
                    <a:pt x="285750" y="373380"/>
                    <a:pt x="286703" y="373380"/>
                    <a:pt x="287655" y="374332"/>
                  </a:cubicBezTo>
                  <a:lnTo>
                    <a:pt x="303848" y="386715"/>
                  </a:lnTo>
                  <a:cubicBezTo>
                    <a:pt x="305753" y="388620"/>
                    <a:pt x="309563" y="387668"/>
                    <a:pt x="311468" y="385763"/>
                  </a:cubicBezTo>
                  <a:lnTo>
                    <a:pt x="317183" y="377190"/>
                  </a:lnTo>
                  <a:cubicBezTo>
                    <a:pt x="317183" y="377190"/>
                    <a:pt x="317183" y="376238"/>
                    <a:pt x="318135" y="376238"/>
                  </a:cubicBezTo>
                  <a:lnTo>
                    <a:pt x="329565" y="347663"/>
                  </a:lnTo>
                  <a:cubicBezTo>
                    <a:pt x="329565" y="347663"/>
                    <a:pt x="329565" y="346710"/>
                    <a:pt x="329565" y="345757"/>
                  </a:cubicBezTo>
                  <a:lnTo>
                    <a:pt x="333375" y="304800"/>
                  </a:lnTo>
                  <a:cubicBezTo>
                    <a:pt x="333375" y="303848"/>
                    <a:pt x="333375" y="303848"/>
                    <a:pt x="334328" y="302895"/>
                  </a:cubicBezTo>
                  <a:lnTo>
                    <a:pt x="341948" y="285750"/>
                  </a:lnTo>
                  <a:cubicBezTo>
                    <a:pt x="342900" y="283845"/>
                    <a:pt x="344805" y="282893"/>
                    <a:pt x="347663" y="282893"/>
                  </a:cubicBezTo>
                  <a:lnTo>
                    <a:pt x="375285" y="286703"/>
                  </a:lnTo>
                  <a:cubicBezTo>
                    <a:pt x="377190" y="286703"/>
                    <a:pt x="378143" y="286703"/>
                    <a:pt x="380048" y="284798"/>
                  </a:cubicBezTo>
                  <a:lnTo>
                    <a:pt x="385763" y="279082"/>
                  </a:lnTo>
                  <a:cubicBezTo>
                    <a:pt x="387668" y="277178"/>
                    <a:pt x="387668" y="274320"/>
                    <a:pt x="385763" y="272415"/>
                  </a:cubicBezTo>
                  <a:lnTo>
                    <a:pt x="372428" y="255270"/>
                  </a:lnTo>
                  <a:cubicBezTo>
                    <a:pt x="370523" y="252412"/>
                    <a:pt x="371475" y="247650"/>
                    <a:pt x="375285" y="246698"/>
                  </a:cubicBezTo>
                  <a:lnTo>
                    <a:pt x="380048" y="245745"/>
                  </a:lnTo>
                  <a:cubicBezTo>
                    <a:pt x="381000" y="245745"/>
                    <a:pt x="388620" y="244793"/>
                    <a:pt x="391478" y="244793"/>
                  </a:cubicBezTo>
                  <a:cubicBezTo>
                    <a:pt x="391478" y="244793"/>
                    <a:pt x="392430" y="244793"/>
                    <a:pt x="392430" y="244793"/>
                  </a:cubicBezTo>
                  <a:lnTo>
                    <a:pt x="405765" y="246698"/>
                  </a:lnTo>
                  <a:cubicBezTo>
                    <a:pt x="408623" y="247650"/>
                    <a:pt x="409575" y="250507"/>
                    <a:pt x="409575" y="253365"/>
                  </a:cubicBezTo>
                  <a:close/>
                </a:path>
              </a:pathLst>
            </a:custGeom>
            <a:solidFill>
              <a:schemeClr val="tx2"/>
            </a:solid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D9930E5E-2E40-58F6-1DAD-DC677DD285ED}"/>
              </a:ext>
            </a:extLst>
          </p:cNvPr>
          <p:cNvGrpSpPr/>
          <p:nvPr/>
        </p:nvGrpSpPr>
        <p:grpSpPr>
          <a:xfrm>
            <a:off x="1146744" y="4269192"/>
            <a:ext cx="5150508" cy="369332"/>
            <a:chOff x="1146744" y="4269192"/>
            <a:chExt cx="5150508" cy="369332"/>
          </a:xfrm>
        </p:grpSpPr>
        <p:sp>
          <p:nvSpPr>
            <p:cNvPr id="30" name="TextBox 29">
              <a:extLst>
                <a:ext uri="{FF2B5EF4-FFF2-40B4-BE49-F238E27FC236}">
                  <a16:creationId xmlns:a16="http://schemas.microsoft.com/office/drawing/2014/main" id="{BEAE23EA-3DA0-81B2-38CE-4C5EC31C3DD5}"/>
                </a:ext>
              </a:extLst>
            </p:cNvPr>
            <p:cNvSpPr txBox="1"/>
            <p:nvPr/>
          </p:nvSpPr>
          <p:spPr>
            <a:xfrm>
              <a:off x="5336275" y="4284581"/>
              <a:ext cx="960977" cy="338554"/>
            </a:xfrm>
            <a:prstGeom prst="rect">
              <a:avLst/>
            </a:prstGeom>
            <a:noFill/>
          </p:spPr>
          <p:txBody>
            <a:bodyPr wrap="square">
              <a:spAutoFit/>
            </a:bodyPr>
            <a:lstStyle/>
            <a:p>
              <a:r>
                <a:rPr lang="az-Cyrl-AZ" sz="1600" b="1">
                  <a:solidFill>
                    <a:schemeClr val="tx2"/>
                  </a:solidFill>
                </a:rPr>
                <a:t>Русский</a:t>
              </a:r>
              <a:endParaRPr lang="en-US" sz="1600" b="1">
                <a:solidFill>
                  <a:schemeClr val="tx2"/>
                </a:solidFill>
              </a:endParaRPr>
            </a:p>
          </p:txBody>
        </p:sp>
        <p:sp>
          <p:nvSpPr>
            <p:cNvPr id="31" name="TextBox 30">
              <a:extLst>
                <a:ext uri="{FF2B5EF4-FFF2-40B4-BE49-F238E27FC236}">
                  <a16:creationId xmlns:a16="http://schemas.microsoft.com/office/drawing/2014/main" id="{D57D7D25-9683-A111-9F0F-347F515430BB}"/>
                </a:ext>
              </a:extLst>
            </p:cNvPr>
            <p:cNvSpPr txBox="1"/>
            <p:nvPr/>
          </p:nvSpPr>
          <p:spPr>
            <a:xfrm>
              <a:off x="2545307" y="4284581"/>
              <a:ext cx="887210" cy="338554"/>
            </a:xfrm>
            <a:prstGeom prst="rect">
              <a:avLst/>
            </a:prstGeom>
            <a:noFill/>
          </p:spPr>
          <p:txBody>
            <a:bodyPr wrap="square">
              <a:spAutoFit/>
            </a:bodyPr>
            <a:lstStyle/>
            <a:p>
              <a:r>
                <a:rPr lang="en-US" sz="1600" b="1">
                  <a:solidFill>
                    <a:schemeClr val="tx2"/>
                  </a:solidFill>
                </a:rPr>
                <a:t>English</a:t>
              </a:r>
            </a:p>
          </p:txBody>
        </p:sp>
        <p:sp>
          <p:nvSpPr>
            <p:cNvPr id="32" name="TextBox 31">
              <a:extLst>
                <a:ext uri="{FF2B5EF4-FFF2-40B4-BE49-F238E27FC236}">
                  <a16:creationId xmlns:a16="http://schemas.microsoft.com/office/drawing/2014/main" id="{C39192B6-9FCC-125B-5C36-CE96FDB08426}"/>
                </a:ext>
              </a:extLst>
            </p:cNvPr>
            <p:cNvSpPr txBox="1"/>
            <p:nvPr/>
          </p:nvSpPr>
          <p:spPr>
            <a:xfrm>
              <a:off x="4223982" y="4284581"/>
              <a:ext cx="1219561" cy="338554"/>
            </a:xfrm>
            <a:prstGeom prst="rect">
              <a:avLst/>
            </a:prstGeom>
            <a:noFill/>
          </p:spPr>
          <p:txBody>
            <a:bodyPr wrap="square">
              <a:spAutoFit/>
            </a:bodyPr>
            <a:lstStyle/>
            <a:p>
              <a:r>
                <a:rPr lang="en-US" sz="1600" b="1">
                  <a:solidFill>
                    <a:schemeClr val="tx2"/>
                  </a:solidFill>
                </a:rPr>
                <a:t>Português</a:t>
              </a:r>
            </a:p>
          </p:txBody>
        </p:sp>
        <p:sp>
          <p:nvSpPr>
            <p:cNvPr id="33" name="TextBox 32">
              <a:extLst>
                <a:ext uri="{FF2B5EF4-FFF2-40B4-BE49-F238E27FC236}">
                  <a16:creationId xmlns:a16="http://schemas.microsoft.com/office/drawing/2014/main" id="{BD51CC11-108C-0304-B8F1-70A18FAD90BE}"/>
                </a:ext>
              </a:extLst>
            </p:cNvPr>
            <p:cNvSpPr txBox="1"/>
            <p:nvPr/>
          </p:nvSpPr>
          <p:spPr>
            <a:xfrm>
              <a:off x="3323230" y="4284581"/>
              <a:ext cx="1017587" cy="338554"/>
            </a:xfrm>
            <a:prstGeom prst="rect">
              <a:avLst/>
            </a:prstGeom>
            <a:noFill/>
          </p:spPr>
          <p:txBody>
            <a:bodyPr wrap="square">
              <a:spAutoFit/>
            </a:bodyPr>
            <a:lstStyle/>
            <a:p>
              <a:r>
                <a:rPr lang="en-US" sz="1600" b="1">
                  <a:solidFill>
                    <a:schemeClr val="tx2"/>
                  </a:solidFill>
                </a:rPr>
                <a:t>Français</a:t>
              </a:r>
            </a:p>
          </p:txBody>
        </p:sp>
        <p:sp>
          <p:nvSpPr>
            <p:cNvPr id="35" name="TextBox 34">
              <a:extLst>
                <a:ext uri="{FF2B5EF4-FFF2-40B4-BE49-F238E27FC236}">
                  <a16:creationId xmlns:a16="http://schemas.microsoft.com/office/drawing/2014/main" id="{8F3AE2AE-F4C0-51FD-B586-402772CE2551}"/>
                </a:ext>
              </a:extLst>
            </p:cNvPr>
            <p:cNvSpPr txBox="1"/>
            <p:nvPr/>
          </p:nvSpPr>
          <p:spPr>
            <a:xfrm>
              <a:off x="1146744" y="4269192"/>
              <a:ext cx="1561287" cy="369332"/>
            </a:xfrm>
            <a:prstGeom prst="rect">
              <a:avLst/>
            </a:prstGeom>
            <a:noFill/>
          </p:spPr>
          <p:txBody>
            <a:bodyPr wrap="square">
              <a:spAutoFit/>
            </a:bodyPr>
            <a:lstStyle/>
            <a:p>
              <a:r>
                <a:rPr lang="en-US" sz="1800" b="1" kern="1200">
                  <a:solidFill>
                    <a:schemeClr val="tx1"/>
                  </a:solidFill>
                  <a:effectLst/>
                  <a:latin typeface="+mn-lt"/>
                  <a:ea typeface="+mn-ea"/>
                  <a:cs typeface="+mn-cs"/>
                </a:rPr>
                <a:t>Available in:</a:t>
              </a:r>
              <a:endParaRPr lang="en-US"/>
            </a:p>
          </p:txBody>
        </p:sp>
      </p:grpSp>
      <p:grpSp>
        <p:nvGrpSpPr>
          <p:cNvPr id="5" name="Group 54" descr="TB and HIV icon">
            <a:extLst>
              <a:ext uri="{FF2B5EF4-FFF2-40B4-BE49-F238E27FC236}">
                <a16:creationId xmlns:a16="http://schemas.microsoft.com/office/drawing/2014/main" id="{2EE17DDA-D0B5-9BD1-C353-A4F15292A5B2}"/>
              </a:ext>
            </a:extLst>
          </p:cNvPr>
          <p:cNvGrpSpPr>
            <a:grpSpLocks/>
          </p:cNvGrpSpPr>
          <p:nvPr/>
        </p:nvGrpSpPr>
        <p:grpSpPr bwMode="auto">
          <a:xfrm>
            <a:off x="7687712" y="507260"/>
            <a:ext cx="1116848" cy="1116847"/>
            <a:chOff x="5949546" y="1211187"/>
            <a:chExt cx="1986800" cy="1985966"/>
          </a:xfrm>
        </p:grpSpPr>
        <p:sp>
          <p:nvSpPr>
            <p:cNvPr id="6" name="Oval 5">
              <a:extLst>
                <a:ext uri="{FF2B5EF4-FFF2-40B4-BE49-F238E27FC236}">
                  <a16:creationId xmlns:a16="http://schemas.microsoft.com/office/drawing/2014/main" id="{4CD76DC8-76CB-4FF3-EBBF-BAF9E6AA14AC}"/>
                </a:ext>
              </a:extLst>
            </p:cNvPr>
            <p:cNvSpPr/>
            <p:nvPr/>
          </p:nvSpPr>
          <p:spPr>
            <a:xfrm>
              <a:off x="6410115" y="1669975"/>
              <a:ext cx="1526231" cy="1527178"/>
            </a:xfrm>
            <a:prstGeom prst="ellipse">
              <a:avLst/>
            </a:prstGeom>
            <a:solidFill>
              <a:schemeClr val="bg1"/>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reeform: Shape 56">
              <a:extLst>
                <a:ext uri="{FF2B5EF4-FFF2-40B4-BE49-F238E27FC236}">
                  <a16:creationId xmlns:a16="http://schemas.microsoft.com/office/drawing/2014/main" id="{8BAB5D94-90D9-62DE-FD45-ECB737E4B06C}"/>
                </a:ext>
              </a:extLst>
            </p:cNvPr>
            <p:cNvSpPr>
              <a:spLocks/>
            </p:cNvSpPr>
            <p:nvPr/>
          </p:nvSpPr>
          <p:spPr bwMode="auto">
            <a:xfrm>
              <a:off x="5949546" y="1211187"/>
              <a:ext cx="1986800" cy="1985966"/>
            </a:xfrm>
            <a:custGeom>
              <a:avLst/>
              <a:gdLst>
                <a:gd name="T0" fmla="*/ 1053430 w 1986800"/>
                <a:gd name="T1" fmla="*/ 457723 h 1985966"/>
                <a:gd name="T2" fmla="*/ 754951 w 1986800"/>
                <a:gd name="T3" fmla="*/ 156326 h 1985966"/>
                <a:gd name="T4" fmla="*/ 663240 w 1986800"/>
                <a:gd name="T5" fmla="*/ 255124 h 1985966"/>
                <a:gd name="T6" fmla="*/ 566109 w 1986800"/>
                <a:gd name="T7" fmla="*/ 293893 h 1985966"/>
                <a:gd name="T8" fmla="*/ 564025 w 1986800"/>
                <a:gd name="T9" fmla="*/ 13340 h 1985966"/>
                <a:gd name="T10" fmla="*/ 537345 w 1986800"/>
                <a:gd name="T11" fmla="*/ 13340 h 1985966"/>
                <a:gd name="T12" fmla="*/ 438130 w 1986800"/>
                <a:gd name="T13" fmla="*/ 389773 h 1985966"/>
                <a:gd name="T14" fmla="*/ 347669 w 1986800"/>
                <a:gd name="T15" fmla="*/ 156326 h 1985966"/>
                <a:gd name="T16" fmla="*/ 64615 w 1986800"/>
                <a:gd name="T17" fmla="*/ 423540 h 1985966"/>
                <a:gd name="T18" fmla="*/ 75037 w 1986800"/>
                <a:gd name="T19" fmla="*/ 952130 h 1985966"/>
                <a:gd name="T20" fmla="*/ 118391 w 1986800"/>
                <a:gd name="T21" fmla="*/ 973807 h 1985966"/>
                <a:gd name="T22" fmla="*/ 214271 w 1986800"/>
                <a:gd name="T23" fmla="*/ 924200 h 1985966"/>
                <a:gd name="T24" fmla="*/ 437713 w 1986800"/>
                <a:gd name="T25" fmla="*/ 746197 h 1985966"/>
                <a:gd name="T26" fmla="*/ 549434 w 1986800"/>
                <a:gd name="T27" fmla="*/ 316821 h 1985966"/>
                <a:gd name="T28" fmla="*/ 663240 w 1986800"/>
                <a:gd name="T29" fmla="*/ 673244 h 1985966"/>
                <a:gd name="T30" fmla="*/ 1214341 w 1986800"/>
                <a:gd name="T31" fmla="*/ 1985967 h 1985966"/>
                <a:gd name="T32" fmla="*/ 1214341 w 1986800"/>
                <a:gd name="T33" fmla="*/ 440631 h 1985966"/>
                <a:gd name="T34" fmla="*/ 323908 w 1986800"/>
                <a:gd name="T35" fmla="*/ 503995 h 1985966"/>
                <a:gd name="T36" fmla="*/ 157994 w 1986800"/>
                <a:gd name="T37" fmla="*/ 517335 h 1985966"/>
                <a:gd name="T38" fmla="*/ 296811 w 1986800"/>
                <a:gd name="T39" fmla="*/ 530675 h 1985966"/>
                <a:gd name="T40" fmla="*/ 162162 w 1986800"/>
                <a:gd name="T41" fmla="*/ 665324 h 1985966"/>
                <a:gd name="T42" fmla="*/ 171750 w 1986800"/>
                <a:gd name="T43" fmla="*/ 688669 h 1985966"/>
                <a:gd name="T44" fmla="*/ 284722 w 1986800"/>
                <a:gd name="T45" fmla="*/ 581116 h 1985966"/>
                <a:gd name="T46" fmla="*/ 298062 w 1986800"/>
                <a:gd name="T47" fmla="*/ 688252 h 1985966"/>
                <a:gd name="T48" fmla="*/ 311402 w 1986800"/>
                <a:gd name="T49" fmla="*/ 554020 h 1985966"/>
                <a:gd name="T50" fmla="*/ 410617 w 1986800"/>
                <a:gd name="T51" fmla="*/ 454805 h 1985966"/>
                <a:gd name="T52" fmla="*/ 218440 w 1986800"/>
                <a:gd name="T53" fmla="*/ 896687 h 1985966"/>
                <a:gd name="T54" fmla="*/ 164247 w 1986800"/>
                <a:gd name="T55" fmla="*/ 924200 h 1985966"/>
                <a:gd name="T56" fmla="*/ 93379 w 1986800"/>
                <a:gd name="T57" fmla="*/ 931287 h 1985966"/>
                <a:gd name="T58" fmla="*/ 88376 w 1986800"/>
                <a:gd name="T59" fmla="*/ 435629 h 1985966"/>
                <a:gd name="T60" fmla="*/ 411033 w 1986800"/>
                <a:gd name="T61" fmla="*/ 255124 h 1985966"/>
                <a:gd name="T62" fmla="*/ 410617 w 1986800"/>
                <a:gd name="T63" fmla="*/ 416870 h 1985966"/>
                <a:gd name="T64" fmla="*/ 690753 w 1986800"/>
                <a:gd name="T65" fmla="*/ 255124 h 1985966"/>
                <a:gd name="T66" fmla="*/ 1013410 w 1986800"/>
                <a:gd name="T67" fmla="*/ 435629 h 1985966"/>
                <a:gd name="T68" fmla="*/ 691170 w 1986800"/>
                <a:gd name="T69" fmla="*/ 645731 h 1985966"/>
                <a:gd name="T70" fmla="*/ 690753 w 1986800"/>
                <a:gd name="T71" fmla="*/ 485236 h 1985966"/>
                <a:gd name="T72" fmla="*/ 469395 w 1986800"/>
                <a:gd name="T73" fmla="*/ 1212674 h 1985966"/>
                <a:gd name="T74" fmla="*/ 676996 w 1986800"/>
                <a:gd name="T75" fmla="*/ 697423 h 1985966"/>
                <a:gd name="T76" fmla="*/ 1037172 w 1986800"/>
                <a:gd name="T77" fmla="*/ 489405 h 1985966"/>
                <a:gd name="T78" fmla="*/ 1063851 w 1986800"/>
                <a:gd name="T79" fmla="*/ 483569 h 1985966"/>
                <a:gd name="T80" fmla="*/ 1959704 w 1986800"/>
                <a:gd name="T81" fmla="*/ 1213507 h 1985966"/>
                <a:gd name="T82" fmla="*/ 1214758 w 1986800"/>
                <a:gd name="T83" fmla="*/ 1958037 h 19859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86800" h="1985966">
                  <a:moveTo>
                    <a:pt x="1214341" y="440631"/>
                  </a:moveTo>
                  <a:cubicBezTo>
                    <a:pt x="1159314" y="440631"/>
                    <a:pt x="1105121" y="446467"/>
                    <a:pt x="1053430" y="457723"/>
                  </a:cubicBezTo>
                  <a:cubicBezTo>
                    <a:pt x="1048427" y="446050"/>
                    <a:pt x="1042591" y="434795"/>
                    <a:pt x="1036755" y="423540"/>
                  </a:cubicBezTo>
                  <a:cubicBezTo>
                    <a:pt x="945877" y="251789"/>
                    <a:pt x="785799" y="156326"/>
                    <a:pt x="754951" y="156326"/>
                  </a:cubicBezTo>
                  <a:lnTo>
                    <a:pt x="753700" y="156326"/>
                  </a:lnTo>
                  <a:cubicBezTo>
                    <a:pt x="702842" y="160495"/>
                    <a:pt x="663240" y="204266"/>
                    <a:pt x="663240" y="255124"/>
                  </a:cubicBezTo>
                  <a:lnTo>
                    <a:pt x="663240" y="410617"/>
                  </a:lnTo>
                  <a:lnTo>
                    <a:pt x="566109" y="293893"/>
                  </a:lnTo>
                  <a:cubicBezTo>
                    <a:pt x="566109" y="293893"/>
                    <a:pt x="564858" y="292642"/>
                    <a:pt x="564025" y="292226"/>
                  </a:cubicBezTo>
                  <a:lnTo>
                    <a:pt x="564025" y="13340"/>
                  </a:lnTo>
                  <a:cubicBezTo>
                    <a:pt x="564025" y="5836"/>
                    <a:pt x="557772" y="0"/>
                    <a:pt x="550685" y="0"/>
                  </a:cubicBezTo>
                  <a:cubicBezTo>
                    <a:pt x="543598" y="0"/>
                    <a:pt x="537345" y="6253"/>
                    <a:pt x="537345" y="13340"/>
                  </a:cubicBezTo>
                  <a:lnTo>
                    <a:pt x="537345" y="290558"/>
                  </a:lnTo>
                  <a:lnTo>
                    <a:pt x="438130" y="389773"/>
                  </a:lnTo>
                  <a:lnTo>
                    <a:pt x="438130" y="255124"/>
                  </a:lnTo>
                  <a:cubicBezTo>
                    <a:pt x="438130" y="203849"/>
                    <a:pt x="398527" y="160495"/>
                    <a:pt x="347669" y="156326"/>
                  </a:cubicBezTo>
                  <a:lnTo>
                    <a:pt x="346419" y="156326"/>
                  </a:lnTo>
                  <a:cubicBezTo>
                    <a:pt x="315570" y="156326"/>
                    <a:pt x="155492" y="251789"/>
                    <a:pt x="64615" y="423540"/>
                  </a:cubicBezTo>
                  <a:cubicBezTo>
                    <a:pt x="21677" y="504412"/>
                    <a:pt x="0" y="591121"/>
                    <a:pt x="0" y="680331"/>
                  </a:cubicBezTo>
                  <a:cubicBezTo>
                    <a:pt x="0" y="809978"/>
                    <a:pt x="47523" y="923783"/>
                    <a:pt x="75037" y="952130"/>
                  </a:cubicBezTo>
                  <a:cubicBezTo>
                    <a:pt x="85875" y="962969"/>
                    <a:pt x="95880" y="973391"/>
                    <a:pt x="115890" y="973807"/>
                  </a:cubicBezTo>
                  <a:cubicBezTo>
                    <a:pt x="116723" y="973807"/>
                    <a:pt x="117557" y="973807"/>
                    <a:pt x="118391" y="973807"/>
                  </a:cubicBezTo>
                  <a:cubicBezTo>
                    <a:pt x="146321" y="973807"/>
                    <a:pt x="175085" y="959634"/>
                    <a:pt x="187591" y="939207"/>
                  </a:cubicBezTo>
                  <a:cubicBezTo>
                    <a:pt x="193427" y="929619"/>
                    <a:pt x="203432" y="923783"/>
                    <a:pt x="214271" y="924200"/>
                  </a:cubicBezTo>
                  <a:lnTo>
                    <a:pt x="218857" y="924200"/>
                  </a:lnTo>
                  <a:cubicBezTo>
                    <a:pt x="269298" y="924200"/>
                    <a:pt x="437713" y="839992"/>
                    <a:pt x="437713" y="746197"/>
                  </a:cubicBezTo>
                  <a:lnTo>
                    <a:pt x="437713" y="428542"/>
                  </a:lnTo>
                  <a:lnTo>
                    <a:pt x="549434" y="316821"/>
                  </a:lnTo>
                  <a:lnTo>
                    <a:pt x="663240" y="453554"/>
                  </a:lnTo>
                  <a:lnTo>
                    <a:pt x="663240" y="673244"/>
                  </a:lnTo>
                  <a:cubicBezTo>
                    <a:pt x="526506" y="812479"/>
                    <a:pt x="441882" y="1003405"/>
                    <a:pt x="441882" y="1213507"/>
                  </a:cubicBezTo>
                  <a:cubicBezTo>
                    <a:pt x="441882" y="1639548"/>
                    <a:pt x="788300" y="1985967"/>
                    <a:pt x="1214341" y="1985967"/>
                  </a:cubicBezTo>
                  <a:cubicBezTo>
                    <a:pt x="1640382" y="1985967"/>
                    <a:pt x="1986800" y="1639548"/>
                    <a:pt x="1986800" y="1213507"/>
                  </a:cubicBezTo>
                  <a:cubicBezTo>
                    <a:pt x="1986800" y="787467"/>
                    <a:pt x="1640382" y="440631"/>
                    <a:pt x="1214341" y="440631"/>
                  </a:cubicBezTo>
                  <a:close/>
                  <a:moveTo>
                    <a:pt x="410617" y="416870"/>
                  </a:moveTo>
                  <a:lnTo>
                    <a:pt x="323908" y="503995"/>
                  </a:lnTo>
                  <a:lnTo>
                    <a:pt x="171333" y="503995"/>
                  </a:lnTo>
                  <a:cubicBezTo>
                    <a:pt x="163830" y="503995"/>
                    <a:pt x="157994" y="510248"/>
                    <a:pt x="157994" y="517335"/>
                  </a:cubicBezTo>
                  <a:cubicBezTo>
                    <a:pt x="157994" y="524422"/>
                    <a:pt x="164247" y="530675"/>
                    <a:pt x="171333" y="530675"/>
                  </a:cubicBezTo>
                  <a:lnTo>
                    <a:pt x="296811" y="530675"/>
                  </a:lnTo>
                  <a:lnTo>
                    <a:pt x="288474" y="539012"/>
                  </a:lnTo>
                  <a:lnTo>
                    <a:pt x="162162" y="665324"/>
                  </a:lnTo>
                  <a:cubicBezTo>
                    <a:pt x="156743" y="670743"/>
                    <a:pt x="156743" y="679081"/>
                    <a:pt x="162162" y="684500"/>
                  </a:cubicBezTo>
                  <a:cubicBezTo>
                    <a:pt x="164663" y="687001"/>
                    <a:pt x="168415" y="688669"/>
                    <a:pt x="171750" y="688669"/>
                  </a:cubicBezTo>
                  <a:cubicBezTo>
                    <a:pt x="175085" y="688669"/>
                    <a:pt x="178837" y="687418"/>
                    <a:pt x="181338" y="684500"/>
                  </a:cubicBezTo>
                  <a:lnTo>
                    <a:pt x="284722" y="581116"/>
                  </a:lnTo>
                  <a:lnTo>
                    <a:pt x="284722" y="674912"/>
                  </a:lnTo>
                  <a:cubicBezTo>
                    <a:pt x="284722" y="682416"/>
                    <a:pt x="290975" y="688252"/>
                    <a:pt x="298062" y="688252"/>
                  </a:cubicBezTo>
                  <a:cubicBezTo>
                    <a:pt x="305149" y="688252"/>
                    <a:pt x="311402" y="681999"/>
                    <a:pt x="311402" y="674912"/>
                  </a:cubicBezTo>
                  <a:lnTo>
                    <a:pt x="311402" y="554020"/>
                  </a:lnTo>
                  <a:lnTo>
                    <a:pt x="338915" y="526506"/>
                  </a:lnTo>
                  <a:lnTo>
                    <a:pt x="410617" y="454805"/>
                  </a:lnTo>
                  <a:lnTo>
                    <a:pt x="410617" y="745363"/>
                  </a:lnTo>
                  <a:cubicBezTo>
                    <a:pt x="410617" y="817898"/>
                    <a:pt x="258042" y="896687"/>
                    <a:pt x="218440" y="896687"/>
                  </a:cubicBezTo>
                  <a:lnTo>
                    <a:pt x="214688" y="896687"/>
                  </a:lnTo>
                  <a:cubicBezTo>
                    <a:pt x="194261" y="895853"/>
                    <a:pt x="175085" y="906274"/>
                    <a:pt x="164247" y="924200"/>
                  </a:cubicBezTo>
                  <a:cubicBezTo>
                    <a:pt x="156326" y="936706"/>
                    <a:pt x="135066" y="947128"/>
                    <a:pt x="116307" y="945877"/>
                  </a:cubicBezTo>
                  <a:cubicBezTo>
                    <a:pt x="107552" y="945877"/>
                    <a:pt x="103801" y="942125"/>
                    <a:pt x="93379" y="931287"/>
                  </a:cubicBezTo>
                  <a:cubicBezTo>
                    <a:pt x="74620" y="911694"/>
                    <a:pt x="26680" y="808310"/>
                    <a:pt x="26680" y="679497"/>
                  </a:cubicBezTo>
                  <a:cubicBezTo>
                    <a:pt x="26680" y="594873"/>
                    <a:pt x="47523" y="512750"/>
                    <a:pt x="88376" y="435629"/>
                  </a:cubicBezTo>
                  <a:cubicBezTo>
                    <a:pt x="173835" y="274300"/>
                    <a:pt x="323074" y="185090"/>
                    <a:pt x="345585" y="183006"/>
                  </a:cubicBezTo>
                  <a:cubicBezTo>
                    <a:pt x="382269" y="186341"/>
                    <a:pt x="411033" y="217606"/>
                    <a:pt x="411033" y="255124"/>
                  </a:cubicBezTo>
                  <a:lnTo>
                    <a:pt x="411033" y="416870"/>
                  </a:lnTo>
                  <a:lnTo>
                    <a:pt x="410617" y="416870"/>
                  </a:lnTo>
                  <a:close/>
                  <a:moveTo>
                    <a:pt x="690753" y="485236"/>
                  </a:moveTo>
                  <a:lnTo>
                    <a:pt x="690753" y="255124"/>
                  </a:lnTo>
                  <a:cubicBezTo>
                    <a:pt x="690753" y="218023"/>
                    <a:pt x="719517" y="186341"/>
                    <a:pt x="756201" y="183006"/>
                  </a:cubicBezTo>
                  <a:cubicBezTo>
                    <a:pt x="778712" y="185090"/>
                    <a:pt x="927952" y="274300"/>
                    <a:pt x="1013410" y="435629"/>
                  </a:cubicBezTo>
                  <a:cubicBezTo>
                    <a:pt x="1018412" y="444800"/>
                    <a:pt x="1022998" y="453971"/>
                    <a:pt x="1027167" y="463559"/>
                  </a:cubicBezTo>
                  <a:cubicBezTo>
                    <a:pt x="899605" y="495658"/>
                    <a:pt x="784549" y="559439"/>
                    <a:pt x="691170" y="645731"/>
                  </a:cubicBezTo>
                  <a:lnTo>
                    <a:pt x="691170" y="484819"/>
                  </a:lnTo>
                  <a:lnTo>
                    <a:pt x="690753" y="485236"/>
                  </a:lnTo>
                  <a:close/>
                  <a:moveTo>
                    <a:pt x="1214758" y="1958037"/>
                  </a:moveTo>
                  <a:cubicBezTo>
                    <a:pt x="803725" y="1958037"/>
                    <a:pt x="469395" y="1623707"/>
                    <a:pt x="469395" y="1212674"/>
                  </a:cubicBezTo>
                  <a:cubicBezTo>
                    <a:pt x="469395" y="1019663"/>
                    <a:pt x="543181" y="843744"/>
                    <a:pt x="663656" y="711596"/>
                  </a:cubicBezTo>
                  <a:cubicBezTo>
                    <a:pt x="668242" y="706594"/>
                    <a:pt x="672828" y="702008"/>
                    <a:pt x="676996" y="697423"/>
                  </a:cubicBezTo>
                  <a:cubicBezTo>
                    <a:pt x="681582" y="692837"/>
                    <a:pt x="685750" y="688252"/>
                    <a:pt x="690336" y="683666"/>
                  </a:cubicBezTo>
                  <a:cubicBezTo>
                    <a:pt x="784965" y="590287"/>
                    <a:pt x="904190" y="521921"/>
                    <a:pt x="1037172" y="489405"/>
                  </a:cubicBezTo>
                  <a:cubicBezTo>
                    <a:pt x="1041757" y="488154"/>
                    <a:pt x="1045926" y="487321"/>
                    <a:pt x="1050511" y="486487"/>
                  </a:cubicBezTo>
                  <a:cubicBezTo>
                    <a:pt x="1055097" y="485653"/>
                    <a:pt x="1059266" y="484402"/>
                    <a:pt x="1063851" y="483569"/>
                  </a:cubicBezTo>
                  <a:cubicBezTo>
                    <a:pt x="1112208" y="473564"/>
                    <a:pt x="1162649" y="468145"/>
                    <a:pt x="1214341" y="468145"/>
                  </a:cubicBezTo>
                  <a:cubicBezTo>
                    <a:pt x="1625375" y="468145"/>
                    <a:pt x="1959704" y="802474"/>
                    <a:pt x="1959704" y="1213507"/>
                  </a:cubicBezTo>
                  <a:cubicBezTo>
                    <a:pt x="1959704" y="1624541"/>
                    <a:pt x="1625375" y="1958870"/>
                    <a:pt x="1214341" y="1958870"/>
                  </a:cubicBezTo>
                  <a:lnTo>
                    <a:pt x="1214758" y="1958037"/>
                  </a:lnTo>
                  <a:close/>
                </a:path>
              </a:pathLst>
            </a:custGeom>
            <a:solidFill>
              <a:schemeClr val="bg1"/>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grpSp>
          <p:nvGrpSpPr>
            <p:cNvPr id="18" name="Group 57">
              <a:extLst>
                <a:ext uri="{FF2B5EF4-FFF2-40B4-BE49-F238E27FC236}">
                  <a16:creationId xmlns:a16="http://schemas.microsoft.com/office/drawing/2014/main" id="{42F05239-75CF-81E6-DC01-F9E904941CF4}"/>
                </a:ext>
              </a:extLst>
            </p:cNvPr>
            <p:cNvGrpSpPr>
              <a:grpSpLocks/>
            </p:cNvGrpSpPr>
            <p:nvPr/>
          </p:nvGrpSpPr>
          <p:grpSpPr bwMode="auto">
            <a:xfrm>
              <a:off x="6612249" y="1823668"/>
              <a:ext cx="1038421" cy="1109706"/>
              <a:chOff x="7185216" y="3022315"/>
              <a:chExt cx="1038421" cy="1109706"/>
            </a:xfrm>
          </p:grpSpPr>
          <p:sp>
            <p:nvSpPr>
              <p:cNvPr id="19" name="Freeform: Shape 58">
                <a:extLst>
                  <a:ext uri="{FF2B5EF4-FFF2-40B4-BE49-F238E27FC236}">
                    <a16:creationId xmlns:a16="http://schemas.microsoft.com/office/drawing/2014/main" id="{5D2645CA-E3AA-9E5C-E6FD-22B42BFA22BB}"/>
                  </a:ext>
                </a:extLst>
              </p:cNvPr>
              <p:cNvSpPr>
                <a:spLocks/>
              </p:cNvSpPr>
              <p:nvPr/>
            </p:nvSpPr>
            <p:spPr bwMode="auto">
              <a:xfrm>
                <a:off x="7403802" y="3022315"/>
                <a:ext cx="603731" cy="1109706"/>
              </a:xfrm>
              <a:custGeom>
                <a:avLst/>
                <a:gdLst>
                  <a:gd name="T0" fmla="*/ 530467 w 603731"/>
                  <a:gd name="T1" fmla="*/ 472313 h 1109706"/>
                  <a:gd name="T2" fmla="*/ 594248 w 603731"/>
                  <a:gd name="T3" fmla="*/ 267213 h 1109706"/>
                  <a:gd name="T4" fmla="*/ 473355 w 603731"/>
                  <a:gd name="T5" fmla="*/ 76704 h 1109706"/>
                  <a:gd name="T6" fmla="*/ 304523 w 603731"/>
                  <a:gd name="T7" fmla="*/ 0 h 1109706"/>
                  <a:gd name="T8" fmla="*/ 171125 w 603731"/>
                  <a:gd name="T9" fmla="*/ 45856 h 1109706"/>
                  <a:gd name="T10" fmla="*/ 136525 w 603731"/>
                  <a:gd name="T11" fmla="*/ 75036 h 1109706"/>
                  <a:gd name="T12" fmla="*/ 134857 w 603731"/>
                  <a:gd name="T13" fmla="*/ 77121 h 1109706"/>
                  <a:gd name="T14" fmla="*/ 7712 w 603731"/>
                  <a:gd name="T15" fmla="*/ 268047 h 1109706"/>
                  <a:gd name="T16" fmla="*/ 208 w 603731"/>
                  <a:gd name="T17" fmla="*/ 298896 h 1109706"/>
                  <a:gd name="T18" fmla="*/ 71910 w 603731"/>
                  <a:gd name="T19" fmla="*/ 471479 h 1109706"/>
                  <a:gd name="T20" fmla="*/ 1876 w 603731"/>
                  <a:gd name="T21" fmla="*/ 899605 h 1109706"/>
                  <a:gd name="T22" fmla="*/ 96922 w 603731"/>
                  <a:gd name="T23" fmla="*/ 1102203 h 1109706"/>
                  <a:gd name="T24" fmla="*/ 109011 w 603731"/>
                  <a:gd name="T25" fmla="*/ 1109707 h 1109706"/>
                  <a:gd name="T26" fmla="*/ 302022 w 603731"/>
                  <a:gd name="T27" fmla="*/ 824151 h 1109706"/>
                  <a:gd name="T28" fmla="*/ 495033 w 603731"/>
                  <a:gd name="T29" fmla="*/ 1109707 h 1109706"/>
                  <a:gd name="T30" fmla="*/ 507122 w 603731"/>
                  <a:gd name="T31" fmla="*/ 1102203 h 1109706"/>
                  <a:gd name="T32" fmla="*/ 602168 w 603731"/>
                  <a:gd name="T33" fmla="*/ 899605 h 1109706"/>
                  <a:gd name="T34" fmla="*/ 434587 w 603731"/>
                  <a:gd name="T35" fmla="*/ 619885 h 1109706"/>
                  <a:gd name="T36" fmla="*/ 159036 w 603731"/>
                  <a:gd name="T37" fmla="*/ 91294 h 1109706"/>
                  <a:gd name="T38" fmla="*/ 184882 w 603731"/>
                  <a:gd name="T39" fmla="*/ 69617 h 1109706"/>
                  <a:gd name="T40" fmla="*/ 450011 w 603731"/>
                  <a:gd name="T41" fmla="*/ 91294 h 1109706"/>
                  <a:gd name="T42" fmla="*/ 423748 w 603731"/>
                  <a:gd name="T43" fmla="*/ 200097 h 1109706"/>
                  <a:gd name="T44" fmla="*/ 180713 w 603731"/>
                  <a:gd name="T45" fmla="*/ 201348 h 1109706"/>
                  <a:gd name="T46" fmla="*/ 163621 w 603731"/>
                  <a:gd name="T47" fmla="*/ 152157 h 1109706"/>
                  <a:gd name="T48" fmla="*/ 412492 w 603731"/>
                  <a:gd name="T49" fmla="*/ 224693 h 1109706"/>
                  <a:gd name="T50" fmla="*/ 301605 w 603731"/>
                  <a:gd name="T51" fmla="*/ 404780 h 1109706"/>
                  <a:gd name="T52" fmla="*/ 192385 w 603731"/>
                  <a:gd name="T53" fmla="*/ 225943 h 1109706"/>
                  <a:gd name="T54" fmla="*/ 94421 w 603731"/>
                  <a:gd name="T55" fmla="*/ 455638 h 1109706"/>
                  <a:gd name="T56" fmla="*/ 30223 w 603731"/>
                  <a:gd name="T57" fmla="*/ 327660 h 1109706"/>
                  <a:gd name="T58" fmla="*/ 32307 w 603731"/>
                  <a:gd name="T59" fmla="*/ 280970 h 1109706"/>
                  <a:gd name="T60" fmla="*/ 131522 w 603731"/>
                  <a:gd name="T61" fmla="*/ 131731 h 1109706"/>
                  <a:gd name="T62" fmla="*/ 142361 w 603731"/>
                  <a:gd name="T63" fmla="*/ 175919 h 1109706"/>
                  <a:gd name="T64" fmla="*/ 152366 w 603731"/>
                  <a:gd name="T65" fmla="*/ 203015 h 1109706"/>
                  <a:gd name="T66" fmla="*/ 160703 w 603731"/>
                  <a:gd name="T67" fmla="*/ 222608 h 1109706"/>
                  <a:gd name="T68" fmla="*/ 230320 w 603731"/>
                  <a:gd name="T69" fmla="*/ 345168 h 1109706"/>
                  <a:gd name="T70" fmla="*/ 184465 w 603731"/>
                  <a:gd name="T71" fmla="*/ 594039 h 1109706"/>
                  <a:gd name="T72" fmla="*/ 301605 w 603731"/>
                  <a:gd name="T73" fmla="*/ 774544 h 1109706"/>
                  <a:gd name="T74" fmla="*/ 285764 w 603731"/>
                  <a:gd name="T75" fmla="*/ 799556 h 1109706"/>
                  <a:gd name="T76" fmla="*/ 29806 w 603731"/>
                  <a:gd name="T77" fmla="*/ 907108 h 1109706"/>
                  <a:gd name="T78" fmla="*/ 193636 w 603731"/>
                  <a:gd name="T79" fmla="*/ 631974 h 1109706"/>
                  <a:gd name="T80" fmla="*/ 302439 w 603731"/>
                  <a:gd name="T81" fmla="*/ 455222 h 1109706"/>
                  <a:gd name="T82" fmla="*/ 318280 w 603731"/>
                  <a:gd name="T83" fmla="*/ 430209 h 1109706"/>
                  <a:gd name="T84" fmla="*/ 439172 w 603731"/>
                  <a:gd name="T85" fmla="*/ 233447 h 1109706"/>
                  <a:gd name="T86" fmla="*/ 450428 w 603731"/>
                  <a:gd name="T87" fmla="*/ 208435 h 1109706"/>
                  <a:gd name="T88" fmla="*/ 474189 w 603731"/>
                  <a:gd name="T89" fmla="*/ 138818 h 1109706"/>
                  <a:gd name="T90" fmla="*/ 490447 w 603731"/>
                  <a:gd name="T91" fmla="*/ 152991 h 1109706"/>
                  <a:gd name="T92" fmla="*/ 507956 w 603731"/>
                  <a:gd name="T93" fmla="*/ 456055 h 1109706"/>
                  <a:gd name="T94" fmla="*/ 409991 w 603731"/>
                  <a:gd name="T95" fmla="*/ 606128 h 1109706"/>
                  <a:gd name="T96" fmla="*/ 300771 w 603731"/>
                  <a:gd name="T97" fmla="*/ 774127 h 1109706"/>
                  <a:gd name="T98" fmla="*/ 492948 w 603731"/>
                  <a:gd name="T99" fmla="*/ 1068854 h 1109706"/>
                  <a:gd name="T100" fmla="*/ 418329 w 603731"/>
                  <a:gd name="T101" fmla="*/ 644897 h 1109706"/>
                  <a:gd name="T102" fmla="*/ 493365 w 603731"/>
                  <a:gd name="T103" fmla="*/ 1069271 h 11097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3731" h="1109706">
                    <a:moveTo>
                      <a:pt x="434587" y="619885"/>
                    </a:moveTo>
                    <a:lnTo>
                      <a:pt x="530467" y="472313"/>
                    </a:lnTo>
                    <a:cubicBezTo>
                      <a:pt x="540888" y="458557"/>
                      <a:pt x="629265" y="337248"/>
                      <a:pt x="595081" y="268464"/>
                    </a:cubicBezTo>
                    <a:lnTo>
                      <a:pt x="594248" y="267213"/>
                    </a:lnTo>
                    <a:lnTo>
                      <a:pt x="474189" y="77538"/>
                    </a:lnTo>
                    <a:cubicBezTo>
                      <a:pt x="474189" y="77538"/>
                      <a:pt x="473772" y="77121"/>
                      <a:pt x="473355" y="76704"/>
                    </a:cubicBezTo>
                    <a:cubicBezTo>
                      <a:pt x="473355" y="76287"/>
                      <a:pt x="472522" y="75453"/>
                      <a:pt x="472105" y="75036"/>
                    </a:cubicBezTo>
                    <a:cubicBezTo>
                      <a:pt x="422914" y="25846"/>
                      <a:pt x="364969" y="0"/>
                      <a:pt x="304523" y="0"/>
                    </a:cubicBezTo>
                    <a:cubicBezTo>
                      <a:pt x="262419" y="0"/>
                      <a:pt x="221983" y="12923"/>
                      <a:pt x="184465" y="36685"/>
                    </a:cubicBezTo>
                    <a:cubicBezTo>
                      <a:pt x="179879" y="39603"/>
                      <a:pt x="175711" y="42521"/>
                      <a:pt x="171125" y="45856"/>
                    </a:cubicBezTo>
                    <a:cubicBezTo>
                      <a:pt x="166539" y="49191"/>
                      <a:pt x="162371" y="52526"/>
                      <a:pt x="157785" y="55861"/>
                    </a:cubicBezTo>
                    <a:cubicBezTo>
                      <a:pt x="150698" y="61697"/>
                      <a:pt x="143612" y="67950"/>
                      <a:pt x="136525" y="75036"/>
                    </a:cubicBezTo>
                    <a:cubicBezTo>
                      <a:pt x="136525" y="75453"/>
                      <a:pt x="135691" y="75870"/>
                      <a:pt x="135691" y="76287"/>
                    </a:cubicBezTo>
                    <a:cubicBezTo>
                      <a:pt x="135691" y="76287"/>
                      <a:pt x="135274" y="76287"/>
                      <a:pt x="134857" y="77121"/>
                    </a:cubicBezTo>
                    <a:lnTo>
                      <a:pt x="8546" y="266797"/>
                    </a:lnTo>
                    <a:cubicBezTo>
                      <a:pt x="8546" y="266797"/>
                      <a:pt x="8129" y="267630"/>
                      <a:pt x="7712" y="268047"/>
                    </a:cubicBezTo>
                    <a:cubicBezTo>
                      <a:pt x="5211" y="273050"/>
                      <a:pt x="3543" y="278052"/>
                      <a:pt x="2293" y="283471"/>
                    </a:cubicBezTo>
                    <a:cubicBezTo>
                      <a:pt x="1042" y="288474"/>
                      <a:pt x="208" y="293476"/>
                      <a:pt x="208" y="298896"/>
                    </a:cubicBezTo>
                    <a:cubicBezTo>
                      <a:pt x="208" y="305982"/>
                      <a:pt x="208" y="313486"/>
                      <a:pt x="1042" y="321406"/>
                    </a:cubicBezTo>
                    <a:cubicBezTo>
                      <a:pt x="9796" y="386438"/>
                      <a:pt x="64406" y="461475"/>
                      <a:pt x="71910" y="471479"/>
                    </a:cubicBezTo>
                    <a:lnTo>
                      <a:pt x="168624" y="619885"/>
                    </a:lnTo>
                    <a:cubicBezTo>
                      <a:pt x="80247" y="766206"/>
                      <a:pt x="3543" y="897520"/>
                      <a:pt x="1876" y="899605"/>
                    </a:cubicBezTo>
                    <a:cubicBezTo>
                      <a:pt x="-625" y="903356"/>
                      <a:pt x="-625" y="908359"/>
                      <a:pt x="1876" y="912528"/>
                    </a:cubicBezTo>
                    <a:lnTo>
                      <a:pt x="96922" y="1102203"/>
                    </a:lnTo>
                    <a:cubicBezTo>
                      <a:pt x="99007" y="1106372"/>
                      <a:pt x="103592" y="1109290"/>
                      <a:pt x="108178" y="1109707"/>
                    </a:cubicBezTo>
                    <a:lnTo>
                      <a:pt x="109011" y="1109707"/>
                    </a:lnTo>
                    <a:cubicBezTo>
                      <a:pt x="113597" y="1109707"/>
                      <a:pt x="117766" y="1107623"/>
                      <a:pt x="120267" y="1103454"/>
                    </a:cubicBezTo>
                    <a:lnTo>
                      <a:pt x="302022" y="824151"/>
                    </a:lnTo>
                    <a:lnTo>
                      <a:pt x="483777" y="1103454"/>
                    </a:lnTo>
                    <a:cubicBezTo>
                      <a:pt x="486278" y="1107206"/>
                      <a:pt x="490447" y="1109707"/>
                      <a:pt x="495033" y="1109707"/>
                    </a:cubicBezTo>
                    <a:lnTo>
                      <a:pt x="495866" y="1109707"/>
                    </a:lnTo>
                    <a:cubicBezTo>
                      <a:pt x="500869" y="1109707"/>
                      <a:pt x="505037" y="1106372"/>
                      <a:pt x="507122" y="1102203"/>
                    </a:cubicBezTo>
                    <a:lnTo>
                      <a:pt x="602168" y="912528"/>
                    </a:lnTo>
                    <a:cubicBezTo>
                      <a:pt x="604252" y="908359"/>
                      <a:pt x="604252" y="903773"/>
                      <a:pt x="602168" y="899605"/>
                    </a:cubicBezTo>
                    <a:cubicBezTo>
                      <a:pt x="600918" y="897520"/>
                      <a:pt x="524214" y="765789"/>
                      <a:pt x="435420" y="619468"/>
                    </a:cubicBezTo>
                    <a:lnTo>
                      <a:pt x="434587" y="619885"/>
                    </a:lnTo>
                    <a:close/>
                    <a:moveTo>
                      <a:pt x="156951" y="102550"/>
                    </a:moveTo>
                    <a:lnTo>
                      <a:pt x="159036" y="91294"/>
                    </a:lnTo>
                    <a:cubicBezTo>
                      <a:pt x="163204" y="87543"/>
                      <a:pt x="166956" y="83791"/>
                      <a:pt x="171125" y="80456"/>
                    </a:cubicBezTo>
                    <a:cubicBezTo>
                      <a:pt x="175711" y="76704"/>
                      <a:pt x="180296" y="72952"/>
                      <a:pt x="184882" y="69617"/>
                    </a:cubicBezTo>
                    <a:cubicBezTo>
                      <a:pt x="221983" y="42104"/>
                      <a:pt x="262419" y="27097"/>
                      <a:pt x="304523" y="27097"/>
                    </a:cubicBezTo>
                    <a:cubicBezTo>
                      <a:pt x="356632" y="27097"/>
                      <a:pt x="406656" y="49191"/>
                      <a:pt x="450011" y="91294"/>
                    </a:cubicBezTo>
                    <a:lnTo>
                      <a:pt x="450011" y="94213"/>
                    </a:lnTo>
                    <a:cubicBezTo>
                      <a:pt x="451678" y="105468"/>
                      <a:pt x="451261" y="137984"/>
                      <a:pt x="423748" y="200097"/>
                    </a:cubicBezTo>
                    <a:cubicBezTo>
                      <a:pt x="384145" y="188008"/>
                      <a:pt x="344126" y="181755"/>
                      <a:pt x="304523" y="181755"/>
                    </a:cubicBezTo>
                    <a:cubicBezTo>
                      <a:pt x="264921" y="181755"/>
                      <a:pt x="221983" y="188425"/>
                      <a:pt x="180713" y="201348"/>
                    </a:cubicBezTo>
                    <a:cubicBezTo>
                      <a:pt x="177378" y="193427"/>
                      <a:pt x="174460" y="185924"/>
                      <a:pt x="171959" y="178837"/>
                    </a:cubicBezTo>
                    <a:cubicBezTo>
                      <a:pt x="168624" y="169249"/>
                      <a:pt x="165706" y="160078"/>
                      <a:pt x="163621" y="152157"/>
                    </a:cubicBezTo>
                    <a:cubicBezTo>
                      <a:pt x="157368" y="128396"/>
                      <a:pt x="156535" y="112138"/>
                      <a:pt x="156951" y="102550"/>
                    </a:cubicBezTo>
                    <a:close/>
                    <a:moveTo>
                      <a:pt x="412492" y="224693"/>
                    </a:moveTo>
                    <a:cubicBezTo>
                      <a:pt x="397902" y="254290"/>
                      <a:pt x="377892" y="288891"/>
                      <a:pt x="350379" y="329744"/>
                    </a:cubicBezTo>
                    <a:cubicBezTo>
                      <a:pt x="335372" y="352255"/>
                      <a:pt x="318697" y="377684"/>
                      <a:pt x="301605" y="404780"/>
                    </a:cubicBezTo>
                    <a:cubicBezTo>
                      <a:pt x="284513" y="377684"/>
                      <a:pt x="267839" y="352255"/>
                      <a:pt x="252831" y="329744"/>
                    </a:cubicBezTo>
                    <a:cubicBezTo>
                      <a:pt x="225735" y="289308"/>
                      <a:pt x="206559" y="255124"/>
                      <a:pt x="192385" y="225943"/>
                    </a:cubicBezTo>
                    <a:cubicBezTo>
                      <a:pt x="265754" y="203849"/>
                      <a:pt x="339123" y="203432"/>
                      <a:pt x="412492" y="224693"/>
                    </a:cubicBezTo>
                    <a:close/>
                    <a:moveTo>
                      <a:pt x="94421" y="455638"/>
                    </a:moveTo>
                    <a:cubicBezTo>
                      <a:pt x="78580" y="434378"/>
                      <a:pt x="48565" y="387689"/>
                      <a:pt x="34809" y="344751"/>
                    </a:cubicBezTo>
                    <a:cubicBezTo>
                      <a:pt x="33141" y="338915"/>
                      <a:pt x="31474" y="333079"/>
                      <a:pt x="30223" y="327660"/>
                    </a:cubicBezTo>
                    <a:cubicBezTo>
                      <a:pt x="28972" y="321406"/>
                      <a:pt x="28139" y="315570"/>
                      <a:pt x="27722" y="309734"/>
                    </a:cubicBezTo>
                    <a:cubicBezTo>
                      <a:pt x="27305" y="298896"/>
                      <a:pt x="28556" y="289308"/>
                      <a:pt x="32307" y="280970"/>
                    </a:cubicBezTo>
                    <a:lnTo>
                      <a:pt x="120267" y="148822"/>
                    </a:lnTo>
                    <a:lnTo>
                      <a:pt x="131522" y="131731"/>
                    </a:lnTo>
                    <a:cubicBezTo>
                      <a:pt x="132356" y="136316"/>
                      <a:pt x="133190" y="141319"/>
                      <a:pt x="134440" y="146738"/>
                    </a:cubicBezTo>
                    <a:cubicBezTo>
                      <a:pt x="136525" y="155492"/>
                      <a:pt x="139026" y="165080"/>
                      <a:pt x="142361" y="175919"/>
                    </a:cubicBezTo>
                    <a:cubicBezTo>
                      <a:pt x="142778" y="177586"/>
                      <a:pt x="143612" y="179254"/>
                      <a:pt x="144028" y="180921"/>
                    </a:cubicBezTo>
                    <a:cubicBezTo>
                      <a:pt x="146530" y="188008"/>
                      <a:pt x="149031" y="195512"/>
                      <a:pt x="152366" y="203015"/>
                    </a:cubicBezTo>
                    <a:cubicBezTo>
                      <a:pt x="153200" y="205100"/>
                      <a:pt x="154450" y="207601"/>
                      <a:pt x="155284" y="210102"/>
                    </a:cubicBezTo>
                    <a:cubicBezTo>
                      <a:pt x="156951" y="214271"/>
                      <a:pt x="158619" y="218440"/>
                      <a:pt x="160703" y="222608"/>
                    </a:cubicBezTo>
                    <a:cubicBezTo>
                      <a:pt x="162371" y="226777"/>
                      <a:pt x="164455" y="230946"/>
                      <a:pt x="166539" y="235114"/>
                    </a:cubicBezTo>
                    <a:cubicBezTo>
                      <a:pt x="181547" y="266380"/>
                      <a:pt x="201973" y="302647"/>
                      <a:pt x="230320" y="345168"/>
                    </a:cubicBezTo>
                    <a:cubicBezTo>
                      <a:pt x="247412" y="370597"/>
                      <a:pt x="265754" y="399361"/>
                      <a:pt x="285764" y="430209"/>
                    </a:cubicBezTo>
                    <a:cubicBezTo>
                      <a:pt x="253248" y="481901"/>
                      <a:pt x="218231" y="538596"/>
                      <a:pt x="184465" y="594039"/>
                    </a:cubicBezTo>
                    <a:lnTo>
                      <a:pt x="94421" y="455638"/>
                    </a:lnTo>
                    <a:close/>
                    <a:moveTo>
                      <a:pt x="301605" y="774544"/>
                    </a:moveTo>
                    <a:lnTo>
                      <a:pt x="293685" y="787050"/>
                    </a:lnTo>
                    <a:lnTo>
                      <a:pt x="285764" y="799556"/>
                    </a:lnTo>
                    <a:lnTo>
                      <a:pt x="110679" y="1069271"/>
                    </a:lnTo>
                    <a:lnTo>
                      <a:pt x="29806" y="907108"/>
                    </a:lnTo>
                    <a:cubicBezTo>
                      <a:pt x="45647" y="880012"/>
                      <a:pt x="110679" y="768707"/>
                      <a:pt x="185715" y="644897"/>
                    </a:cubicBezTo>
                    <a:lnTo>
                      <a:pt x="193636" y="631974"/>
                    </a:lnTo>
                    <a:cubicBezTo>
                      <a:pt x="196137" y="627806"/>
                      <a:pt x="198638" y="623637"/>
                      <a:pt x="201556" y="619051"/>
                    </a:cubicBezTo>
                    <a:cubicBezTo>
                      <a:pt x="234906" y="564025"/>
                      <a:pt x="269923" y="507330"/>
                      <a:pt x="302439" y="455222"/>
                    </a:cubicBezTo>
                    <a:cubicBezTo>
                      <a:pt x="304940" y="451053"/>
                      <a:pt x="307858" y="446884"/>
                      <a:pt x="310359" y="442715"/>
                    </a:cubicBezTo>
                    <a:cubicBezTo>
                      <a:pt x="312861" y="438547"/>
                      <a:pt x="315779" y="434378"/>
                      <a:pt x="318280" y="430209"/>
                    </a:cubicBezTo>
                    <a:cubicBezTo>
                      <a:pt x="337873" y="399361"/>
                      <a:pt x="356632" y="370180"/>
                      <a:pt x="373724" y="345168"/>
                    </a:cubicBezTo>
                    <a:cubicBezTo>
                      <a:pt x="402488" y="301814"/>
                      <a:pt x="423748" y="264712"/>
                      <a:pt x="439172" y="233447"/>
                    </a:cubicBezTo>
                    <a:cubicBezTo>
                      <a:pt x="441256" y="229278"/>
                      <a:pt x="443341" y="225110"/>
                      <a:pt x="445008" y="220941"/>
                    </a:cubicBezTo>
                    <a:cubicBezTo>
                      <a:pt x="447093" y="216772"/>
                      <a:pt x="448760" y="212604"/>
                      <a:pt x="450428" y="208435"/>
                    </a:cubicBezTo>
                    <a:cubicBezTo>
                      <a:pt x="457098" y="193427"/>
                      <a:pt x="462100" y="179671"/>
                      <a:pt x="466269" y="167582"/>
                    </a:cubicBezTo>
                    <a:cubicBezTo>
                      <a:pt x="469604" y="156743"/>
                      <a:pt x="472522" y="147572"/>
                      <a:pt x="474189" y="138818"/>
                    </a:cubicBezTo>
                    <a:cubicBezTo>
                      <a:pt x="475023" y="135483"/>
                      <a:pt x="475440" y="132565"/>
                      <a:pt x="475857" y="129646"/>
                    </a:cubicBezTo>
                    <a:lnTo>
                      <a:pt x="490447" y="152991"/>
                    </a:lnTo>
                    <a:lnTo>
                      <a:pt x="570903" y="280553"/>
                    </a:lnTo>
                    <a:cubicBezTo>
                      <a:pt x="592997" y="326409"/>
                      <a:pt x="533385" y="422289"/>
                      <a:pt x="507956" y="456055"/>
                    </a:cubicBezTo>
                    <a:lnTo>
                      <a:pt x="418329" y="593622"/>
                    </a:lnTo>
                    <a:lnTo>
                      <a:pt x="409991" y="606128"/>
                    </a:lnTo>
                    <a:lnTo>
                      <a:pt x="401654" y="618634"/>
                    </a:lnTo>
                    <a:lnTo>
                      <a:pt x="300771" y="774127"/>
                    </a:lnTo>
                    <a:lnTo>
                      <a:pt x="301605" y="774544"/>
                    </a:lnTo>
                    <a:close/>
                    <a:moveTo>
                      <a:pt x="492948" y="1068854"/>
                    </a:moveTo>
                    <a:lnTo>
                      <a:pt x="317863" y="799139"/>
                    </a:lnTo>
                    <a:lnTo>
                      <a:pt x="418329" y="644897"/>
                    </a:lnTo>
                    <a:cubicBezTo>
                      <a:pt x="492948" y="768707"/>
                      <a:pt x="558397" y="879595"/>
                      <a:pt x="574238" y="907108"/>
                    </a:cubicBezTo>
                    <a:lnTo>
                      <a:pt x="493365" y="1069271"/>
                    </a:lnTo>
                    <a:lnTo>
                      <a:pt x="492948" y="1068854"/>
                    </a:ln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sp>
            <p:nvSpPr>
              <p:cNvPr id="21" name="Freeform: Shape 59">
                <a:extLst>
                  <a:ext uri="{FF2B5EF4-FFF2-40B4-BE49-F238E27FC236}">
                    <a16:creationId xmlns:a16="http://schemas.microsoft.com/office/drawing/2014/main" id="{4C95D506-9824-AC79-B682-70C68DB13860}"/>
                  </a:ext>
                </a:extLst>
              </p:cNvPr>
              <p:cNvSpPr>
                <a:spLocks/>
              </p:cNvSpPr>
              <p:nvPr/>
            </p:nvSpPr>
            <p:spPr bwMode="auto">
              <a:xfrm>
                <a:off x="8142765" y="3450856"/>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2" y="26680"/>
                      <a:pt x="0" y="20707"/>
                      <a:pt x="0" y="13340"/>
                    </a:cubicBezTo>
                    <a:cubicBezTo>
                      <a:pt x="0" y="5972"/>
                      <a:pt x="5972"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sp>
            <p:nvSpPr>
              <p:cNvPr id="22" name="Freeform: Shape 60">
                <a:extLst>
                  <a:ext uri="{FF2B5EF4-FFF2-40B4-BE49-F238E27FC236}">
                    <a16:creationId xmlns:a16="http://schemas.microsoft.com/office/drawing/2014/main" id="{D19F10D0-839C-8C83-F644-E8A7B5185CDE}"/>
                  </a:ext>
                </a:extLst>
              </p:cNvPr>
              <p:cNvSpPr>
                <a:spLocks/>
              </p:cNvSpPr>
              <p:nvPr/>
            </p:nvSpPr>
            <p:spPr bwMode="auto">
              <a:xfrm>
                <a:off x="8088572" y="3450439"/>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843"/>
                      <a:pt x="26680" y="13340"/>
                    </a:cubicBezTo>
                    <a:cubicBezTo>
                      <a:pt x="26680" y="5836"/>
                      <a:pt x="20843"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sp>
            <p:nvSpPr>
              <p:cNvPr id="23" name="Freeform: Shape 61">
                <a:extLst>
                  <a:ext uri="{FF2B5EF4-FFF2-40B4-BE49-F238E27FC236}">
                    <a16:creationId xmlns:a16="http://schemas.microsoft.com/office/drawing/2014/main" id="{D6A4C6C7-D560-58E4-3797-6C1D36F390FD}"/>
                  </a:ext>
                </a:extLst>
              </p:cNvPr>
              <p:cNvSpPr>
                <a:spLocks/>
              </p:cNvSpPr>
              <p:nvPr/>
            </p:nvSpPr>
            <p:spPr bwMode="auto">
              <a:xfrm>
                <a:off x="8196958" y="3450856"/>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3" y="26680"/>
                      <a:pt x="0" y="20707"/>
                      <a:pt x="0" y="13340"/>
                    </a:cubicBezTo>
                    <a:cubicBezTo>
                      <a:pt x="0" y="5972"/>
                      <a:pt x="5973"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sp>
            <p:nvSpPr>
              <p:cNvPr id="25" name="Freeform: Shape 62">
                <a:extLst>
                  <a:ext uri="{FF2B5EF4-FFF2-40B4-BE49-F238E27FC236}">
                    <a16:creationId xmlns:a16="http://schemas.microsoft.com/office/drawing/2014/main" id="{557AA43D-19BA-E104-DF20-053D467978BB}"/>
                  </a:ext>
                </a:extLst>
              </p:cNvPr>
              <p:cNvSpPr>
                <a:spLocks/>
              </p:cNvSpPr>
              <p:nvPr/>
            </p:nvSpPr>
            <p:spPr bwMode="auto">
              <a:xfrm>
                <a:off x="8196958" y="3324128"/>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5836"/>
                      <a:pt x="0" y="13340"/>
                    </a:cubicBezTo>
                    <a:cubicBezTo>
                      <a:pt x="0" y="20843"/>
                      <a:pt x="6253" y="26680"/>
                      <a:pt x="13340" y="26680"/>
                    </a:cubicBezTo>
                    <a:cubicBezTo>
                      <a:pt x="20427" y="26680"/>
                      <a:pt x="26680" y="20427"/>
                      <a:pt x="26680" y="13340"/>
                    </a:cubicBezTo>
                    <a:cubicBezTo>
                      <a:pt x="26680" y="6253"/>
                      <a:pt x="20843"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sp>
            <p:nvSpPr>
              <p:cNvPr id="26" name="Freeform: Shape 63">
                <a:extLst>
                  <a:ext uri="{FF2B5EF4-FFF2-40B4-BE49-F238E27FC236}">
                    <a16:creationId xmlns:a16="http://schemas.microsoft.com/office/drawing/2014/main" id="{EC37D497-FC2C-6E76-D2FD-3454EE511FAC}"/>
                  </a:ext>
                </a:extLst>
              </p:cNvPr>
              <p:cNvSpPr>
                <a:spLocks/>
              </p:cNvSpPr>
              <p:nvPr/>
            </p:nvSpPr>
            <p:spPr bwMode="auto">
              <a:xfrm>
                <a:off x="8196958" y="3577168"/>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3" y="26680"/>
                      <a:pt x="0" y="20707"/>
                      <a:pt x="0" y="13340"/>
                    </a:cubicBezTo>
                    <a:cubicBezTo>
                      <a:pt x="0" y="5972"/>
                      <a:pt x="5973"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sp>
            <p:nvSpPr>
              <p:cNvPr id="34" name="Freeform: Shape 64">
                <a:extLst>
                  <a:ext uri="{FF2B5EF4-FFF2-40B4-BE49-F238E27FC236}">
                    <a16:creationId xmlns:a16="http://schemas.microsoft.com/office/drawing/2014/main" id="{73C891F6-F3AB-41DD-B993-1C61B94B8B30}"/>
                  </a:ext>
                </a:extLst>
              </p:cNvPr>
              <p:cNvSpPr>
                <a:spLocks/>
              </p:cNvSpPr>
              <p:nvPr/>
            </p:nvSpPr>
            <p:spPr bwMode="auto">
              <a:xfrm>
                <a:off x="7293602" y="3450439"/>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843"/>
                      <a:pt x="26680" y="13340"/>
                    </a:cubicBezTo>
                    <a:cubicBezTo>
                      <a:pt x="26680" y="5836"/>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sp>
            <p:nvSpPr>
              <p:cNvPr id="37" name="Freeform: Shape 65">
                <a:extLst>
                  <a:ext uri="{FF2B5EF4-FFF2-40B4-BE49-F238E27FC236}">
                    <a16:creationId xmlns:a16="http://schemas.microsoft.com/office/drawing/2014/main" id="{0570BCAC-366C-F0B9-BC57-A07DFE3E2113}"/>
                  </a:ext>
                </a:extLst>
              </p:cNvPr>
              <p:cNvSpPr>
                <a:spLocks/>
              </p:cNvSpPr>
              <p:nvPr/>
            </p:nvSpPr>
            <p:spPr bwMode="auto">
              <a:xfrm>
                <a:off x="7239409" y="3450856"/>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2" y="26680"/>
                      <a:pt x="0" y="20707"/>
                      <a:pt x="0" y="13340"/>
                    </a:cubicBezTo>
                    <a:cubicBezTo>
                      <a:pt x="0" y="5972"/>
                      <a:pt x="5972"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sp>
            <p:nvSpPr>
              <p:cNvPr id="38" name="Freeform: Shape 66">
                <a:extLst>
                  <a:ext uri="{FF2B5EF4-FFF2-40B4-BE49-F238E27FC236}">
                    <a16:creationId xmlns:a16="http://schemas.microsoft.com/office/drawing/2014/main" id="{0AC6C356-4662-CD39-6F86-DE25D7461B4D}"/>
                  </a:ext>
                </a:extLst>
              </p:cNvPr>
              <p:cNvSpPr>
                <a:spLocks/>
              </p:cNvSpPr>
              <p:nvPr/>
            </p:nvSpPr>
            <p:spPr bwMode="auto">
              <a:xfrm>
                <a:off x="7185216" y="3450439"/>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843"/>
                      <a:pt x="26680" y="13340"/>
                    </a:cubicBezTo>
                    <a:cubicBezTo>
                      <a:pt x="26680" y="5836"/>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sp>
            <p:nvSpPr>
              <p:cNvPr id="39" name="Freeform: Shape 67">
                <a:extLst>
                  <a:ext uri="{FF2B5EF4-FFF2-40B4-BE49-F238E27FC236}">
                    <a16:creationId xmlns:a16="http://schemas.microsoft.com/office/drawing/2014/main" id="{A210C861-3D58-9375-3EBD-CE6855E37D3F}"/>
                  </a:ext>
                </a:extLst>
              </p:cNvPr>
              <p:cNvSpPr>
                <a:spLocks/>
              </p:cNvSpPr>
              <p:nvPr/>
            </p:nvSpPr>
            <p:spPr bwMode="auto">
              <a:xfrm>
                <a:off x="7185216" y="3324128"/>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5836"/>
                      <a:pt x="0" y="13340"/>
                    </a:cubicBezTo>
                    <a:cubicBezTo>
                      <a:pt x="0" y="20843"/>
                      <a:pt x="6253" y="26680"/>
                      <a:pt x="13340" y="26680"/>
                    </a:cubicBezTo>
                    <a:cubicBezTo>
                      <a:pt x="20427" y="26680"/>
                      <a:pt x="26680" y="20427"/>
                      <a:pt x="26680" y="13340"/>
                    </a:cubicBezTo>
                    <a:cubicBezTo>
                      <a:pt x="26680" y="6253"/>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sp>
            <p:nvSpPr>
              <p:cNvPr id="40" name="Freeform: Shape 68">
                <a:extLst>
                  <a:ext uri="{FF2B5EF4-FFF2-40B4-BE49-F238E27FC236}">
                    <a16:creationId xmlns:a16="http://schemas.microsoft.com/office/drawing/2014/main" id="{AD7A21A8-FF42-69B1-638E-3EC0DB869CF1}"/>
                  </a:ext>
                </a:extLst>
              </p:cNvPr>
              <p:cNvSpPr>
                <a:spLocks/>
              </p:cNvSpPr>
              <p:nvPr/>
            </p:nvSpPr>
            <p:spPr bwMode="auto">
              <a:xfrm>
                <a:off x="7185216" y="3577168"/>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427"/>
                      <a:pt x="26680" y="13340"/>
                    </a:cubicBezTo>
                    <a:cubicBezTo>
                      <a:pt x="26680" y="6253"/>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a:p>
            </p:txBody>
          </p:sp>
        </p:grpSp>
      </p:grpSp>
    </p:spTree>
    <p:custDataLst>
      <p:tags r:id="rId1"/>
    </p:custDataLst>
    <p:extLst>
      <p:ext uri="{BB962C8B-B14F-4D97-AF65-F5344CB8AC3E}">
        <p14:creationId xmlns:p14="http://schemas.microsoft.com/office/powerpoint/2010/main" val="118465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425BE73-2479-7582-7A75-706C27C67494}"/>
              </a:ext>
            </a:extLst>
          </p:cNvPr>
          <p:cNvSpPr/>
          <p:nvPr/>
        </p:nvSpPr>
        <p:spPr>
          <a:xfrm>
            <a:off x="0" y="0"/>
            <a:ext cx="9144000" cy="478596"/>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 name="Slide Number Placeholder 2">
            <a:extLst>
              <a:ext uri="{FF2B5EF4-FFF2-40B4-BE49-F238E27FC236}">
                <a16:creationId xmlns:a16="http://schemas.microsoft.com/office/drawing/2014/main" id="{67CF1630-F00F-9F64-A9AF-8BC05A246DE5}"/>
              </a:ext>
            </a:extLst>
          </p:cNvPr>
          <p:cNvSpPr>
            <a:spLocks noGrp="1"/>
          </p:cNvSpPr>
          <p:nvPr>
            <p:ph type="sldNum" sz="quarter" idx="4"/>
          </p:nvPr>
        </p:nvSpPr>
        <p:spPr/>
        <p:txBody>
          <a:bodyPr/>
          <a:lstStyle/>
          <a:p>
            <a:fld id="{42782948-4DBE-204D-AB9E-B65E067054AE}" type="slidenum">
              <a:rPr lang="en-US" smtClean="0"/>
              <a:pPr/>
              <a:t>18</a:t>
            </a:fld>
            <a:endParaRPr lang="en-US"/>
          </a:p>
        </p:txBody>
      </p:sp>
      <p:sp>
        <p:nvSpPr>
          <p:cNvPr id="4" name="Title 3">
            <a:extLst>
              <a:ext uri="{FF2B5EF4-FFF2-40B4-BE49-F238E27FC236}">
                <a16:creationId xmlns:a16="http://schemas.microsoft.com/office/drawing/2014/main" id="{59B5E129-1C94-A34A-E404-0518D79376B0}"/>
              </a:ext>
            </a:extLst>
          </p:cNvPr>
          <p:cNvSpPr>
            <a:spLocks noGrp="1"/>
          </p:cNvSpPr>
          <p:nvPr>
            <p:ph type="title"/>
          </p:nvPr>
        </p:nvSpPr>
        <p:spPr/>
        <p:txBody>
          <a:bodyPr/>
          <a:lstStyle/>
          <a:p>
            <a:r>
              <a:rPr lang="en-US" dirty="0">
                <a:solidFill>
                  <a:schemeClr val="bg1"/>
                </a:solidFill>
              </a:rPr>
              <a:t>TB/HIV: Course Content</a:t>
            </a:r>
          </a:p>
        </p:txBody>
      </p:sp>
      <p:pic>
        <p:nvPicPr>
          <p:cNvPr id="6" name="Graphic 10" descr="Clipboard Mixed with solid fill">
            <a:extLst>
              <a:ext uri="{FF2B5EF4-FFF2-40B4-BE49-F238E27FC236}">
                <a16:creationId xmlns:a16="http://schemas.microsoft.com/office/drawing/2014/main" id="{21D29FB5-7960-7A8A-D26F-95053C54C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624" y="3402694"/>
            <a:ext cx="294005" cy="294005"/>
          </a:xfrm>
          <a:prstGeom prst="rect">
            <a:avLst/>
          </a:prstGeom>
        </p:spPr>
      </p:pic>
      <p:sp>
        <p:nvSpPr>
          <p:cNvPr id="9" name="TextBox 8">
            <a:extLst>
              <a:ext uri="{FF2B5EF4-FFF2-40B4-BE49-F238E27FC236}">
                <a16:creationId xmlns:a16="http://schemas.microsoft.com/office/drawing/2014/main" id="{DC4A0E48-A12C-5EA2-B8A7-E173356F6F57}"/>
              </a:ext>
            </a:extLst>
          </p:cNvPr>
          <p:cNvSpPr txBox="1"/>
          <p:nvPr/>
        </p:nvSpPr>
        <p:spPr>
          <a:xfrm>
            <a:off x="936722" y="3403990"/>
            <a:ext cx="6776114" cy="1384995"/>
          </a:xfrm>
          <a:prstGeom prst="rect">
            <a:avLst/>
          </a:prstGeom>
          <a:noFill/>
        </p:spPr>
        <p:txBody>
          <a:bodyPr wrap="square">
            <a:spAutoFit/>
          </a:bodyPr>
          <a:lstStyle/>
          <a:p>
            <a:r>
              <a:rPr lang="en-US" sz="1200" dirty="0"/>
              <a:t>Post-test is available once a learner has completed all five modules. The passing grade is 80%. </a:t>
            </a:r>
          </a:p>
          <a:p>
            <a:r>
              <a:rPr lang="en-US" sz="1200" dirty="0"/>
              <a:t>A learner may retake the test if they do not pass.</a:t>
            </a:r>
          </a:p>
          <a:p>
            <a:endParaRPr lang="en-US" sz="1200" dirty="0"/>
          </a:p>
          <a:p>
            <a:r>
              <a:rPr lang="en-US" sz="1200" dirty="0"/>
              <a:t>Course evaluation is available to learners who pass the post-test</a:t>
            </a:r>
          </a:p>
          <a:p>
            <a:endParaRPr lang="en-US" sz="1200" dirty="0"/>
          </a:p>
          <a:p>
            <a:r>
              <a:rPr lang="en-US" sz="1200" dirty="0"/>
              <a:t>Certificate of Completion may be downloaded and printed once a learner passes the post-test and completes the course evaluation</a:t>
            </a:r>
          </a:p>
        </p:txBody>
      </p:sp>
      <p:pic>
        <p:nvPicPr>
          <p:cNvPr id="10" name="Graphic 12" descr="Comment Like with solid fill">
            <a:extLst>
              <a:ext uri="{FF2B5EF4-FFF2-40B4-BE49-F238E27FC236}">
                <a16:creationId xmlns:a16="http://schemas.microsoft.com/office/drawing/2014/main" id="{670BB4C5-2D4D-00B7-8214-828BC08E4E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475" y="3929567"/>
            <a:ext cx="331247" cy="331247"/>
          </a:xfrm>
          <a:prstGeom prst="rect">
            <a:avLst/>
          </a:prstGeom>
        </p:spPr>
      </p:pic>
      <p:pic>
        <p:nvPicPr>
          <p:cNvPr id="11" name="Graphic 11" descr="Diploma with solid fill">
            <a:extLst>
              <a:ext uri="{FF2B5EF4-FFF2-40B4-BE49-F238E27FC236}">
                <a16:creationId xmlns:a16="http://schemas.microsoft.com/office/drawing/2014/main" id="{2512A333-AF1C-A05C-8850-738804F4F9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624" y="4436832"/>
            <a:ext cx="294005" cy="294005"/>
          </a:xfrm>
          <a:prstGeom prst="rect">
            <a:avLst/>
          </a:prstGeom>
        </p:spPr>
      </p:pic>
      <p:pic>
        <p:nvPicPr>
          <p:cNvPr id="12" name="Graphic 10" descr="Clipboard Mixed with solid fill">
            <a:extLst>
              <a:ext uri="{FF2B5EF4-FFF2-40B4-BE49-F238E27FC236}">
                <a16:creationId xmlns:a16="http://schemas.microsoft.com/office/drawing/2014/main" id="{3277335B-410A-3274-6614-EECD24E63A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189" y="1013406"/>
            <a:ext cx="294005" cy="294005"/>
          </a:xfrm>
          <a:prstGeom prst="rect">
            <a:avLst/>
          </a:prstGeom>
        </p:spPr>
      </p:pic>
      <p:sp>
        <p:nvSpPr>
          <p:cNvPr id="13" name="TextBox 12">
            <a:extLst>
              <a:ext uri="{FF2B5EF4-FFF2-40B4-BE49-F238E27FC236}">
                <a16:creationId xmlns:a16="http://schemas.microsoft.com/office/drawing/2014/main" id="{3356E443-CBB3-EF6E-9556-D938F683EBF1}"/>
              </a:ext>
            </a:extLst>
          </p:cNvPr>
          <p:cNvSpPr txBox="1"/>
          <p:nvPr/>
        </p:nvSpPr>
        <p:spPr>
          <a:xfrm>
            <a:off x="936722" y="1023205"/>
            <a:ext cx="6776114" cy="276999"/>
          </a:xfrm>
          <a:prstGeom prst="rect">
            <a:avLst/>
          </a:prstGeom>
          <a:noFill/>
        </p:spPr>
        <p:txBody>
          <a:bodyPr wrap="square">
            <a:spAutoFit/>
          </a:bodyPr>
          <a:lstStyle/>
          <a:p>
            <a:r>
              <a:rPr lang="en-US" sz="1200" dirty="0"/>
              <a:t>Pre-test </a:t>
            </a:r>
            <a:r>
              <a:rPr lang="en-US" sz="1200" dirty="0">
                <a:effectLst/>
                <a:ea typeface="MS Mincho" panose="02020609040205080304" pitchFamily="49" charset="-128"/>
                <a:cs typeface="GillSansMTStd-Book"/>
              </a:rPr>
              <a:t>assesses what learners already know about the topics covered in the course </a:t>
            </a:r>
            <a:endParaRPr lang="en-US" sz="1200" dirty="0"/>
          </a:p>
        </p:txBody>
      </p:sp>
      <p:sp>
        <p:nvSpPr>
          <p:cNvPr id="15" name="TextBox 14">
            <a:extLst>
              <a:ext uri="{FF2B5EF4-FFF2-40B4-BE49-F238E27FC236}">
                <a16:creationId xmlns:a16="http://schemas.microsoft.com/office/drawing/2014/main" id="{96E43D56-799E-5B5C-5F13-A1FCACA1144C}"/>
              </a:ext>
            </a:extLst>
          </p:cNvPr>
          <p:cNvSpPr txBox="1"/>
          <p:nvPr/>
        </p:nvSpPr>
        <p:spPr>
          <a:xfrm>
            <a:off x="936721" y="618548"/>
            <a:ext cx="6831017" cy="276999"/>
          </a:xfrm>
          <a:prstGeom prst="rect">
            <a:avLst/>
          </a:prstGeom>
          <a:noFill/>
        </p:spPr>
        <p:txBody>
          <a:bodyPr wrap="square">
            <a:spAutoFit/>
          </a:bodyPr>
          <a:lstStyle/>
          <a:p>
            <a:r>
              <a:rPr lang="en-US" sz="1200" dirty="0">
                <a:effectLst/>
                <a:latin typeface="Gill Sans MT" panose="020B0502020104020203" pitchFamily="34" charset="0"/>
                <a:ea typeface="MS Mincho" panose="02020609040205080304" pitchFamily="49" charset="-128"/>
                <a:cs typeface="GillSansMTStd-Book"/>
              </a:rPr>
              <a:t>Navigation Guides providing </a:t>
            </a:r>
            <a:r>
              <a:rPr lang="en-US" sz="1200" dirty="0">
                <a:latin typeface="Gill Sans MT" panose="020B0502020104020203" pitchFamily="34" charset="0"/>
                <a:ea typeface="MS Mincho" panose="02020609040205080304" pitchFamily="49" charset="-128"/>
                <a:cs typeface="GillSansMTStd-Book"/>
              </a:rPr>
              <a:t>step-by-step guidance for</a:t>
            </a:r>
            <a:r>
              <a:rPr lang="en-US" sz="1200" dirty="0">
                <a:effectLst/>
                <a:latin typeface="Gill Sans MT" panose="020B0502020104020203" pitchFamily="34" charset="0"/>
                <a:ea typeface="MS Mincho" panose="02020609040205080304" pitchFamily="49" charset="-128"/>
                <a:cs typeface="GillSansMTStd-Book"/>
              </a:rPr>
              <a:t> taking the course on a computer or a mobile device</a:t>
            </a:r>
            <a:endParaRPr lang="en-US" sz="1200" dirty="0"/>
          </a:p>
        </p:txBody>
      </p:sp>
      <p:pic>
        <p:nvPicPr>
          <p:cNvPr id="16" name="Graphic 6" descr="Direction with solid fill">
            <a:extLst>
              <a:ext uri="{FF2B5EF4-FFF2-40B4-BE49-F238E27FC236}">
                <a16:creationId xmlns:a16="http://schemas.microsoft.com/office/drawing/2014/main" id="{0DA584C7-F763-31E4-6953-DA7A432FE0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3714" y="627833"/>
            <a:ext cx="255837" cy="255837"/>
          </a:xfrm>
          <a:prstGeom prst="rect">
            <a:avLst/>
          </a:prstGeom>
        </p:spPr>
      </p:pic>
      <p:sp>
        <p:nvSpPr>
          <p:cNvPr id="19" name="Oval 18">
            <a:extLst>
              <a:ext uri="{FF2B5EF4-FFF2-40B4-BE49-F238E27FC236}">
                <a16:creationId xmlns:a16="http://schemas.microsoft.com/office/drawing/2014/main" id="{2444DEC2-6EAA-8CB0-E0F6-35B0A2C0D478}"/>
              </a:ext>
            </a:extLst>
          </p:cNvPr>
          <p:cNvSpPr/>
          <p:nvPr/>
        </p:nvSpPr>
        <p:spPr>
          <a:xfrm>
            <a:off x="680878" y="1463963"/>
            <a:ext cx="274320" cy="27432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solidFill>
                  <a:schemeClr val="bg1"/>
                </a:solidFill>
                <a:latin typeface="Arial" panose="020B0604020202020204" pitchFamily="34" charset="0"/>
                <a:cs typeface="Arial" panose="020B0604020202020204" pitchFamily="34" charset="0"/>
              </a:rPr>
              <a:t>1</a:t>
            </a:r>
          </a:p>
        </p:txBody>
      </p:sp>
      <p:sp>
        <p:nvSpPr>
          <p:cNvPr id="20" name="Oval 19">
            <a:extLst>
              <a:ext uri="{FF2B5EF4-FFF2-40B4-BE49-F238E27FC236}">
                <a16:creationId xmlns:a16="http://schemas.microsoft.com/office/drawing/2014/main" id="{93C528C7-BA0A-3A55-CEC1-73DB6ECBAB4D}"/>
              </a:ext>
            </a:extLst>
          </p:cNvPr>
          <p:cNvSpPr/>
          <p:nvPr/>
        </p:nvSpPr>
        <p:spPr>
          <a:xfrm>
            <a:off x="680878" y="1804064"/>
            <a:ext cx="274320" cy="27432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solidFill>
                  <a:schemeClr val="bg1"/>
                </a:solidFill>
                <a:latin typeface="Arial" panose="020B0604020202020204" pitchFamily="34" charset="0"/>
                <a:cs typeface="Arial" panose="020B0604020202020204" pitchFamily="34" charset="0"/>
              </a:rPr>
              <a:t>2</a:t>
            </a:r>
          </a:p>
        </p:txBody>
      </p:sp>
      <p:sp>
        <p:nvSpPr>
          <p:cNvPr id="21" name="Oval 20">
            <a:extLst>
              <a:ext uri="{FF2B5EF4-FFF2-40B4-BE49-F238E27FC236}">
                <a16:creationId xmlns:a16="http://schemas.microsoft.com/office/drawing/2014/main" id="{F1F98FD0-01BC-3447-21C9-1F6489AE2A87}"/>
              </a:ext>
            </a:extLst>
          </p:cNvPr>
          <p:cNvSpPr/>
          <p:nvPr/>
        </p:nvSpPr>
        <p:spPr>
          <a:xfrm>
            <a:off x="680878" y="2144165"/>
            <a:ext cx="274320" cy="27432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solidFill>
                  <a:schemeClr val="bg1"/>
                </a:solidFill>
                <a:latin typeface="Arial" panose="020B0604020202020204" pitchFamily="34" charset="0"/>
                <a:cs typeface="Arial" panose="020B0604020202020204" pitchFamily="34" charset="0"/>
              </a:rPr>
              <a:t>3</a:t>
            </a:r>
          </a:p>
        </p:txBody>
      </p:sp>
      <p:sp>
        <p:nvSpPr>
          <p:cNvPr id="22" name="Oval 21">
            <a:extLst>
              <a:ext uri="{FF2B5EF4-FFF2-40B4-BE49-F238E27FC236}">
                <a16:creationId xmlns:a16="http://schemas.microsoft.com/office/drawing/2014/main" id="{05EBAF7C-0E06-0C8B-41F1-8C5D29739895}"/>
              </a:ext>
            </a:extLst>
          </p:cNvPr>
          <p:cNvSpPr/>
          <p:nvPr/>
        </p:nvSpPr>
        <p:spPr>
          <a:xfrm>
            <a:off x="680878" y="2484266"/>
            <a:ext cx="274320" cy="27432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solidFill>
                  <a:schemeClr val="bg1"/>
                </a:solidFill>
                <a:latin typeface="Arial" panose="020B0604020202020204" pitchFamily="34" charset="0"/>
                <a:cs typeface="Arial" panose="020B0604020202020204" pitchFamily="34" charset="0"/>
              </a:rPr>
              <a:t>4</a:t>
            </a:r>
          </a:p>
        </p:txBody>
      </p:sp>
      <p:sp>
        <p:nvSpPr>
          <p:cNvPr id="23" name="Oval 22">
            <a:extLst>
              <a:ext uri="{FF2B5EF4-FFF2-40B4-BE49-F238E27FC236}">
                <a16:creationId xmlns:a16="http://schemas.microsoft.com/office/drawing/2014/main" id="{877740B2-2FD1-A26E-8920-91A275779A76}"/>
              </a:ext>
            </a:extLst>
          </p:cNvPr>
          <p:cNvSpPr/>
          <p:nvPr/>
        </p:nvSpPr>
        <p:spPr>
          <a:xfrm>
            <a:off x="673714" y="2839603"/>
            <a:ext cx="274320" cy="2743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solidFill>
                  <a:schemeClr val="bg1"/>
                </a:solidFill>
                <a:latin typeface="Arial" panose="020B0604020202020204" pitchFamily="34" charset="0"/>
                <a:cs typeface="Arial" panose="020B0604020202020204" pitchFamily="34" charset="0"/>
              </a:rPr>
              <a:t>5</a:t>
            </a:r>
          </a:p>
        </p:txBody>
      </p:sp>
      <p:sp>
        <p:nvSpPr>
          <p:cNvPr id="25" name="TextBox 24">
            <a:extLst>
              <a:ext uri="{FF2B5EF4-FFF2-40B4-BE49-F238E27FC236}">
                <a16:creationId xmlns:a16="http://schemas.microsoft.com/office/drawing/2014/main" id="{7D96FCDD-883E-BC60-CE3E-CBB46392695C}"/>
              </a:ext>
            </a:extLst>
          </p:cNvPr>
          <p:cNvSpPr txBox="1"/>
          <p:nvPr/>
        </p:nvSpPr>
        <p:spPr>
          <a:xfrm>
            <a:off x="936722" y="1463963"/>
            <a:ext cx="6372665" cy="1660198"/>
          </a:xfrm>
          <a:prstGeom prst="rect">
            <a:avLst/>
          </a:prstGeom>
          <a:noFill/>
        </p:spPr>
        <p:txBody>
          <a:bodyPr wrap="square" lIns="0" tIns="0" rIns="0" bIns="0">
            <a:spAutoFit/>
          </a:bodyPr>
          <a:lstStyle/>
          <a:p>
            <a:pPr marL="223520">
              <a:lnSpc>
                <a:spcPct val="150000"/>
              </a:lnSpc>
              <a:spcAft>
                <a:spcPts val="600"/>
              </a:spcAft>
            </a:pPr>
            <a:r>
              <a:rPr lang="en-US" sz="1200" dirty="0">
                <a:solidFill>
                  <a:schemeClr val="tx1"/>
                </a:solidFill>
              </a:rPr>
              <a:t>Basics of Tuberculosis, including among PLHIV (3 parts)</a:t>
            </a:r>
            <a:r>
              <a:rPr lang="en-US" sz="1200" b="0" dirty="0">
                <a:solidFill>
                  <a:schemeClr val="tx1"/>
                </a:solidFill>
                <a:effectLst/>
              </a:rPr>
              <a:t> 				40 minutes</a:t>
            </a:r>
          </a:p>
          <a:p>
            <a:pPr marL="223520">
              <a:lnSpc>
                <a:spcPct val="150000"/>
              </a:lnSpc>
              <a:spcAft>
                <a:spcPts val="600"/>
              </a:spcAft>
            </a:pPr>
            <a:r>
              <a:rPr lang="en-US" sz="1200" dirty="0">
                <a:solidFill>
                  <a:schemeClr val="tx1"/>
                </a:solidFill>
              </a:rPr>
              <a:t>TB Screening and Diagnosis among PLHIV </a:t>
            </a:r>
            <a:r>
              <a:rPr lang="en-US" sz="1200" dirty="0">
                <a:effectLst/>
              </a:rPr>
              <a:t>(3 Parts)				70 minutes</a:t>
            </a:r>
            <a:endParaRPr lang="en-US" sz="1200" dirty="0">
              <a:solidFill>
                <a:srgbClr val="171717"/>
              </a:solidFill>
              <a:effectLst/>
              <a:ea typeface="Franklin Gothic Book" panose="020B0503020102020204" pitchFamily="34" charset="0"/>
              <a:cs typeface="Times New Roman" panose="02020603050405020304" pitchFamily="18" charset="0"/>
            </a:endParaRPr>
          </a:p>
          <a:p>
            <a:pPr marL="223520">
              <a:lnSpc>
                <a:spcPct val="150000"/>
              </a:lnSpc>
              <a:spcAft>
                <a:spcPts val="600"/>
              </a:spcAft>
            </a:pPr>
            <a:r>
              <a:rPr lang="en-US" sz="1200" dirty="0">
                <a:solidFill>
                  <a:schemeClr val="tx1"/>
                </a:solidFill>
              </a:rPr>
              <a:t>Integrating TB Service Provision into ART Service Models </a:t>
            </a:r>
            <a:r>
              <a:rPr lang="en-US" sz="1200" dirty="0">
                <a:effectLst/>
              </a:rPr>
              <a:t>(2 parts)		37 minutes</a:t>
            </a:r>
            <a:endParaRPr lang="en-US" sz="1200" dirty="0">
              <a:solidFill>
                <a:srgbClr val="171717"/>
              </a:solidFill>
              <a:effectLst/>
              <a:ea typeface="Franklin Gothic Book" panose="020B0503020102020204" pitchFamily="34" charset="0"/>
              <a:cs typeface="Times New Roman" panose="02020603050405020304" pitchFamily="18" charset="0"/>
            </a:endParaRPr>
          </a:p>
          <a:p>
            <a:pPr marL="223520">
              <a:lnSpc>
                <a:spcPct val="150000"/>
              </a:lnSpc>
              <a:spcAft>
                <a:spcPts val="600"/>
              </a:spcAft>
            </a:pPr>
            <a:r>
              <a:rPr lang="en-US" sz="1200" dirty="0">
                <a:solidFill>
                  <a:schemeClr val="tx1"/>
                </a:solidFill>
              </a:rPr>
              <a:t>Diagnostic Data Recording, Monitoring, and Evaluatio</a:t>
            </a:r>
            <a:r>
              <a:rPr lang="en-US" sz="1200" dirty="0"/>
              <a:t>n </a:t>
            </a:r>
            <a:r>
              <a:rPr lang="en-US" sz="1200" dirty="0">
                <a:effectLst/>
              </a:rPr>
              <a:t>(2 parts)		35 minutes</a:t>
            </a:r>
            <a:endParaRPr lang="en-US" sz="1200" dirty="0">
              <a:solidFill>
                <a:srgbClr val="171717"/>
              </a:solidFill>
              <a:effectLst/>
              <a:ea typeface="Franklin Gothic Book" panose="020B0503020102020204" pitchFamily="34" charset="0"/>
              <a:cs typeface="Times New Roman" panose="02020603050405020304" pitchFamily="18" charset="0"/>
            </a:endParaRPr>
          </a:p>
          <a:p>
            <a:pPr marL="223520">
              <a:lnSpc>
                <a:spcPct val="150000"/>
              </a:lnSpc>
              <a:spcAft>
                <a:spcPts val="600"/>
              </a:spcAft>
            </a:pPr>
            <a:r>
              <a:rPr lang="en-US" sz="1200" dirty="0">
                <a:solidFill>
                  <a:schemeClr val="tx1"/>
                </a:solidFill>
              </a:rPr>
              <a:t>Program Management Basics for TB among PLHIV (2 parts, supplemental) </a:t>
            </a:r>
            <a:r>
              <a:rPr lang="en-US" sz="1200" dirty="0">
                <a:effectLst/>
              </a:rPr>
              <a:t>	40 minutes</a:t>
            </a:r>
            <a:endParaRPr lang="en-US" sz="1200" dirty="0">
              <a:solidFill>
                <a:srgbClr val="171717"/>
              </a:solidFill>
              <a:effectLst/>
              <a:ea typeface="Franklin Gothic Book" panose="020B0503020102020204" pitchFamily="34" charset="0"/>
              <a:cs typeface="Times New Roman" panose="02020603050405020304" pitchFamily="18" charset="0"/>
            </a:endParaRPr>
          </a:p>
        </p:txBody>
      </p:sp>
      <p:grpSp>
        <p:nvGrpSpPr>
          <p:cNvPr id="2" name="Group 54" descr="TB and HIV icon">
            <a:extLst>
              <a:ext uri="{FF2B5EF4-FFF2-40B4-BE49-F238E27FC236}">
                <a16:creationId xmlns:a16="http://schemas.microsoft.com/office/drawing/2014/main" id="{F10C6BF5-52DE-1ADD-F42B-CDFAC19819B6}"/>
              </a:ext>
            </a:extLst>
          </p:cNvPr>
          <p:cNvGrpSpPr>
            <a:grpSpLocks/>
          </p:cNvGrpSpPr>
          <p:nvPr/>
        </p:nvGrpSpPr>
        <p:grpSpPr bwMode="auto">
          <a:xfrm>
            <a:off x="7758442" y="-26166"/>
            <a:ext cx="1009524" cy="1009523"/>
            <a:chOff x="5949546" y="1211187"/>
            <a:chExt cx="1986800" cy="1985966"/>
          </a:xfrm>
        </p:grpSpPr>
        <p:sp>
          <p:nvSpPr>
            <p:cNvPr id="5" name="Oval 4">
              <a:extLst>
                <a:ext uri="{FF2B5EF4-FFF2-40B4-BE49-F238E27FC236}">
                  <a16:creationId xmlns:a16="http://schemas.microsoft.com/office/drawing/2014/main" id="{F5DC0076-B2FC-AAA3-A344-C4EECB0F1222}"/>
                </a:ext>
              </a:extLst>
            </p:cNvPr>
            <p:cNvSpPr/>
            <p:nvPr/>
          </p:nvSpPr>
          <p:spPr>
            <a:xfrm>
              <a:off x="6410115" y="1669975"/>
              <a:ext cx="1526231" cy="1527178"/>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Freeform: Shape 56">
              <a:extLst>
                <a:ext uri="{FF2B5EF4-FFF2-40B4-BE49-F238E27FC236}">
                  <a16:creationId xmlns:a16="http://schemas.microsoft.com/office/drawing/2014/main" id="{D2DC2000-D632-7628-9F06-F1431837CAF3}"/>
                </a:ext>
              </a:extLst>
            </p:cNvPr>
            <p:cNvSpPr>
              <a:spLocks/>
            </p:cNvSpPr>
            <p:nvPr/>
          </p:nvSpPr>
          <p:spPr bwMode="auto">
            <a:xfrm>
              <a:off x="5949546" y="1211187"/>
              <a:ext cx="1986800" cy="1985966"/>
            </a:xfrm>
            <a:custGeom>
              <a:avLst/>
              <a:gdLst>
                <a:gd name="T0" fmla="*/ 1053430 w 1986800"/>
                <a:gd name="T1" fmla="*/ 457723 h 1985966"/>
                <a:gd name="T2" fmla="*/ 754951 w 1986800"/>
                <a:gd name="T3" fmla="*/ 156326 h 1985966"/>
                <a:gd name="T4" fmla="*/ 663240 w 1986800"/>
                <a:gd name="T5" fmla="*/ 255124 h 1985966"/>
                <a:gd name="T6" fmla="*/ 566109 w 1986800"/>
                <a:gd name="T7" fmla="*/ 293893 h 1985966"/>
                <a:gd name="T8" fmla="*/ 564025 w 1986800"/>
                <a:gd name="T9" fmla="*/ 13340 h 1985966"/>
                <a:gd name="T10" fmla="*/ 537345 w 1986800"/>
                <a:gd name="T11" fmla="*/ 13340 h 1985966"/>
                <a:gd name="T12" fmla="*/ 438130 w 1986800"/>
                <a:gd name="T13" fmla="*/ 389773 h 1985966"/>
                <a:gd name="T14" fmla="*/ 347669 w 1986800"/>
                <a:gd name="T15" fmla="*/ 156326 h 1985966"/>
                <a:gd name="T16" fmla="*/ 64615 w 1986800"/>
                <a:gd name="T17" fmla="*/ 423540 h 1985966"/>
                <a:gd name="T18" fmla="*/ 75037 w 1986800"/>
                <a:gd name="T19" fmla="*/ 952130 h 1985966"/>
                <a:gd name="T20" fmla="*/ 118391 w 1986800"/>
                <a:gd name="T21" fmla="*/ 973807 h 1985966"/>
                <a:gd name="T22" fmla="*/ 214271 w 1986800"/>
                <a:gd name="T23" fmla="*/ 924200 h 1985966"/>
                <a:gd name="T24" fmla="*/ 437713 w 1986800"/>
                <a:gd name="T25" fmla="*/ 746197 h 1985966"/>
                <a:gd name="T26" fmla="*/ 549434 w 1986800"/>
                <a:gd name="T27" fmla="*/ 316821 h 1985966"/>
                <a:gd name="T28" fmla="*/ 663240 w 1986800"/>
                <a:gd name="T29" fmla="*/ 673244 h 1985966"/>
                <a:gd name="T30" fmla="*/ 1214341 w 1986800"/>
                <a:gd name="T31" fmla="*/ 1985967 h 1985966"/>
                <a:gd name="T32" fmla="*/ 1214341 w 1986800"/>
                <a:gd name="T33" fmla="*/ 440631 h 1985966"/>
                <a:gd name="T34" fmla="*/ 323908 w 1986800"/>
                <a:gd name="T35" fmla="*/ 503995 h 1985966"/>
                <a:gd name="T36" fmla="*/ 157994 w 1986800"/>
                <a:gd name="T37" fmla="*/ 517335 h 1985966"/>
                <a:gd name="T38" fmla="*/ 296811 w 1986800"/>
                <a:gd name="T39" fmla="*/ 530675 h 1985966"/>
                <a:gd name="T40" fmla="*/ 162162 w 1986800"/>
                <a:gd name="T41" fmla="*/ 665324 h 1985966"/>
                <a:gd name="T42" fmla="*/ 171750 w 1986800"/>
                <a:gd name="T43" fmla="*/ 688669 h 1985966"/>
                <a:gd name="T44" fmla="*/ 284722 w 1986800"/>
                <a:gd name="T45" fmla="*/ 581116 h 1985966"/>
                <a:gd name="T46" fmla="*/ 298062 w 1986800"/>
                <a:gd name="T47" fmla="*/ 688252 h 1985966"/>
                <a:gd name="T48" fmla="*/ 311402 w 1986800"/>
                <a:gd name="T49" fmla="*/ 554020 h 1985966"/>
                <a:gd name="T50" fmla="*/ 410617 w 1986800"/>
                <a:gd name="T51" fmla="*/ 454805 h 1985966"/>
                <a:gd name="T52" fmla="*/ 218440 w 1986800"/>
                <a:gd name="T53" fmla="*/ 896687 h 1985966"/>
                <a:gd name="T54" fmla="*/ 164247 w 1986800"/>
                <a:gd name="T55" fmla="*/ 924200 h 1985966"/>
                <a:gd name="T56" fmla="*/ 93379 w 1986800"/>
                <a:gd name="T57" fmla="*/ 931287 h 1985966"/>
                <a:gd name="T58" fmla="*/ 88376 w 1986800"/>
                <a:gd name="T59" fmla="*/ 435629 h 1985966"/>
                <a:gd name="T60" fmla="*/ 411033 w 1986800"/>
                <a:gd name="T61" fmla="*/ 255124 h 1985966"/>
                <a:gd name="T62" fmla="*/ 410617 w 1986800"/>
                <a:gd name="T63" fmla="*/ 416870 h 1985966"/>
                <a:gd name="T64" fmla="*/ 690753 w 1986800"/>
                <a:gd name="T65" fmla="*/ 255124 h 1985966"/>
                <a:gd name="T66" fmla="*/ 1013410 w 1986800"/>
                <a:gd name="T67" fmla="*/ 435629 h 1985966"/>
                <a:gd name="T68" fmla="*/ 691170 w 1986800"/>
                <a:gd name="T69" fmla="*/ 645731 h 1985966"/>
                <a:gd name="T70" fmla="*/ 690753 w 1986800"/>
                <a:gd name="T71" fmla="*/ 485236 h 1985966"/>
                <a:gd name="T72" fmla="*/ 469395 w 1986800"/>
                <a:gd name="T73" fmla="*/ 1212674 h 1985966"/>
                <a:gd name="T74" fmla="*/ 676996 w 1986800"/>
                <a:gd name="T75" fmla="*/ 697423 h 1985966"/>
                <a:gd name="T76" fmla="*/ 1037172 w 1986800"/>
                <a:gd name="T77" fmla="*/ 489405 h 1985966"/>
                <a:gd name="T78" fmla="*/ 1063851 w 1986800"/>
                <a:gd name="T79" fmla="*/ 483569 h 1985966"/>
                <a:gd name="T80" fmla="*/ 1959704 w 1986800"/>
                <a:gd name="T81" fmla="*/ 1213507 h 1985966"/>
                <a:gd name="T82" fmla="*/ 1214758 w 1986800"/>
                <a:gd name="T83" fmla="*/ 1958037 h 19859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86800" h="1985966">
                  <a:moveTo>
                    <a:pt x="1214341" y="440631"/>
                  </a:moveTo>
                  <a:cubicBezTo>
                    <a:pt x="1159314" y="440631"/>
                    <a:pt x="1105121" y="446467"/>
                    <a:pt x="1053430" y="457723"/>
                  </a:cubicBezTo>
                  <a:cubicBezTo>
                    <a:pt x="1048427" y="446050"/>
                    <a:pt x="1042591" y="434795"/>
                    <a:pt x="1036755" y="423540"/>
                  </a:cubicBezTo>
                  <a:cubicBezTo>
                    <a:pt x="945877" y="251789"/>
                    <a:pt x="785799" y="156326"/>
                    <a:pt x="754951" y="156326"/>
                  </a:cubicBezTo>
                  <a:lnTo>
                    <a:pt x="753700" y="156326"/>
                  </a:lnTo>
                  <a:cubicBezTo>
                    <a:pt x="702842" y="160495"/>
                    <a:pt x="663240" y="204266"/>
                    <a:pt x="663240" y="255124"/>
                  </a:cubicBezTo>
                  <a:lnTo>
                    <a:pt x="663240" y="410617"/>
                  </a:lnTo>
                  <a:lnTo>
                    <a:pt x="566109" y="293893"/>
                  </a:lnTo>
                  <a:cubicBezTo>
                    <a:pt x="566109" y="293893"/>
                    <a:pt x="564858" y="292642"/>
                    <a:pt x="564025" y="292226"/>
                  </a:cubicBezTo>
                  <a:lnTo>
                    <a:pt x="564025" y="13340"/>
                  </a:lnTo>
                  <a:cubicBezTo>
                    <a:pt x="564025" y="5836"/>
                    <a:pt x="557772" y="0"/>
                    <a:pt x="550685" y="0"/>
                  </a:cubicBezTo>
                  <a:cubicBezTo>
                    <a:pt x="543598" y="0"/>
                    <a:pt x="537345" y="6253"/>
                    <a:pt x="537345" y="13340"/>
                  </a:cubicBezTo>
                  <a:lnTo>
                    <a:pt x="537345" y="290558"/>
                  </a:lnTo>
                  <a:lnTo>
                    <a:pt x="438130" y="389773"/>
                  </a:lnTo>
                  <a:lnTo>
                    <a:pt x="438130" y="255124"/>
                  </a:lnTo>
                  <a:cubicBezTo>
                    <a:pt x="438130" y="203849"/>
                    <a:pt x="398527" y="160495"/>
                    <a:pt x="347669" y="156326"/>
                  </a:cubicBezTo>
                  <a:lnTo>
                    <a:pt x="346419" y="156326"/>
                  </a:lnTo>
                  <a:cubicBezTo>
                    <a:pt x="315570" y="156326"/>
                    <a:pt x="155492" y="251789"/>
                    <a:pt x="64615" y="423540"/>
                  </a:cubicBezTo>
                  <a:cubicBezTo>
                    <a:pt x="21677" y="504412"/>
                    <a:pt x="0" y="591121"/>
                    <a:pt x="0" y="680331"/>
                  </a:cubicBezTo>
                  <a:cubicBezTo>
                    <a:pt x="0" y="809978"/>
                    <a:pt x="47523" y="923783"/>
                    <a:pt x="75037" y="952130"/>
                  </a:cubicBezTo>
                  <a:cubicBezTo>
                    <a:pt x="85875" y="962969"/>
                    <a:pt x="95880" y="973391"/>
                    <a:pt x="115890" y="973807"/>
                  </a:cubicBezTo>
                  <a:cubicBezTo>
                    <a:pt x="116723" y="973807"/>
                    <a:pt x="117557" y="973807"/>
                    <a:pt x="118391" y="973807"/>
                  </a:cubicBezTo>
                  <a:cubicBezTo>
                    <a:pt x="146321" y="973807"/>
                    <a:pt x="175085" y="959634"/>
                    <a:pt x="187591" y="939207"/>
                  </a:cubicBezTo>
                  <a:cubicBezTo>
                    <a:pt x="193427" y="929619"/>
                    <a:pt x="203432" y="923783"/>
                    <a:pt x="214271" y="924200"/>
                  </a:cubicBezTo>
                  <a:lnTo>
                    <a:pt x="218857" y="924200"/>
                  </a:lnTo>
                  <a:cubicBezTo>
                    <a:pt x="269298" y="924200"/>
                    <a:pt x="437713" y="839992"/>
                    <a:pt x="437713" y="746197"/>
                  </a:cubicBezTo>
                  <a:lnTo>
                    <a:pt x="437713" y="428542"/>
                  </a:lnTo>
                  <a:lnTo>
                    <a:pt x="549434" y="316821"/>
                  </a:lnTo>
                  <a:lnTo>
                    <a:pt x="663240" y="453554"/>
                  </a:lnTo>
                  <a:lnTo>
                    <a:pt x="663240" y="673244"/>
                  </a:lnTo>
                  <a:cubicBezTo>
                    <a:pt x="526506" y="812479"/>
                    <a:pt x="441882" y="1003405"/>
                    <a:pt x="441882" y="1213507"/>
                  </a:cubicBezTo>
                  <a:cubicBezTo>
                    <a:pt x="441882" y="1639548"/>
                    <a:pt x="788300" y="1985967"/>
                    <a:pt x="1214341" y="1985967"/>
                  </a:cubicBezTo>
                  <a:cubicBezTo>
                    <a:pt x="1640382" y="1985967"/>
                    <a:pt x="1986800" y="1639548"/>
                    <a:pt x="1986800" y="1213507"/>
                  </a:cubicBezTo>
                  <a:cubicBezTo>
                    <a:pt x="1986800" y="787467"/>
                    <a:pt x="1640382" y="440631"/>
                    <a:pt x="1214341" y="440631"/>
                  </a:cubicBezTo>
                  <a:close/>
                  <a:moveTo>
                    <a:pt x="410617" y="416870"/>
                  </a:moveTo>
                  <a:lnTo>
                    <a:pt x="323908" y="503995"/>
                  </a:lnTo>
                  <a:lnTo>
                    <a:pt x="171333" y="503995"/>
                  </a:lnTo>
                  <a:cubicBezTo>
                    <a:pt x="163830" y="503995"/>
                    <a:pt x="157994" y="510248"/>
                    <a:pt x="157994" y="517335"/>
                  </a:cubicBezTo>
                  <a:cubicBezTo>
                    <a:pt x="157994" y="524422"/>
                    <a:pt x="164247" y="530675"/>
                    <a:pt x="171333" y="530675"/>
                  </a:cubicBezTo>
                  <a:lnTo>
                    <a:pt x="296811" y="530675"/>
                  </a:lnTo>
                  <a:lnTo>
                    <a:pt x="288474" y="539012"/>
                  </a:lnTo>
                  <a:lnTo>
                    <a:pt x="162162" y="665324"/>
                  </a:lnTo>
                  <a:cubicBezTo>
                    <a:pt x="156743" y="670743"/>
                    <a:pt x="156743" y="679081"/>
                    <a:pt x="162162" y="684500"/>
                  </a:cubicBezTo>
                  <a:cubicBezTo>
                    <a:pt x="164663" y="687001"/>
                    <a:pt x="168415" y="688669"/>
                    <a:pt x="171750" y="688669"/>
                  </a:cubicBezTo>
                  <a:cubicBezTo>
                    <a:pt x="175085" y="688669"/>
                    <a:pt x="178837" y="687418"/>
                    <a:pt x="181338" y="684500"/>
                  </a:cubicBezTo>
                  <a:lnTo>
                    <a:pt x="284722" y="581116"/>
                  </a:lnTo>
                  <a:lnTo>
                    <a:pt x="284722" y="674912"/>
                  </a:lnTo>
                  <a:cubicBezTo>
                    <a:pt x="284722" y="682416"/>
                    <a:pt x="290975" y="688252"/>
                    <a:pt x="298062" y="688252"/>
                  </a:cubicBezTo>
                  <a:cubicBezTo>
                    <a:pt x="305149" y="688252"/>
                    <a:pt x="311402" y="681999"/>
                    <a:pt x="311402" y="674912"/>
                  </a:cubicBezTo>
                  <a:lnTo>
                    <a:pt x="311402" y="554020"/>
                  </a:lnTo>
                  <a:lnTo>
                    <a:pt x="338915" y="526506"/>
                  </a:lnTo>
                  <a:lnTo>
                    <a:pt x="410617" y="454805"/>
                  </a:lnTo>
                  <a:lnTo>
                    <a:pt x="410617" y="745363"/>
                  </a:lnTo>
                  <a:cubicBezTo>
                    <a:pt x="410617" y="817898"/>
                    <a:pt x="258042" y="896687"/>
                    <a:pt x="218440" y="896687"/>
                  </a:cubicBezTo>
                  <a:lnTo>
                    <a:pt x="214688" y="896687"/>
                  </a:lnTo>
                  <a:cubicBezTo>
                    <a:pt x="194261" y="895853"/>
                    <a:pt x="175085" y="906274"/>
                    <a:pt x="164247" y="924200"/>
                  </a:cubicBezTo>
                  <a:cubicBezTo>
                    <a:pt x="156326" y="936706"/>
                    <a:pt x="135066" y="947128"/>
                    <a:pt x="116307" y="945877"/>
                  </a:cubicBezTo>
                  <a:cubicBezTo>
                    <a:pt x="107552" y="945877"/>
                    <a:pt x="103801" y="942125"/>
                    <a:pt x="93379" y="931287"/>
                  </a:cubicBezTo>
                  <a:cubicBezTo>
                    <a:pt x="74620" y="911694"/>
                    <a:pt x="26680" y="808310"/>
                    <a:pt x="26680" y="679497"/>
                  </a:cubicBezTo>
                  <a:cubicBezTo>
                    <a:pt x="26680" y="594873"/>
                    <a:pt x="47523" y="512750"/>
                    <a:pt x="88376" y="435629"/>
                  </a:cubicBezTo>
                  <a:cubicBezTo>
                    <a:pt x="173835" y="274300"/>
                    <a:pt x="323074" y="185090"/>
                    <a:pt x="345585" y="183006"/>
                  </a:cubicBezTo>
                  <a:cubicBezTo>
                    <a:pt x="382269" y="186341"/>
                    <a:pt x="411033" y="217606"/>
                    <a:pt x="411033" y="255124"/>
                  </a:cubicBezTo>
                  <a:lnTo>
                    <a:pt x="411033" y="416870"/>
                  </a:lnTo>
                  <a:lnTo>
                    <a:pt x="410617" y="416870"/>
                  </a:lnTo>
                  <a:close/>
                  <a:moveTo>
                    <a:pt x="690753" y="485236"/>
                  </a:moveTo>
                  <a:lnTo>
                    <a:pt x="690753" y="255124"/>
                  </a:lnTo>
                  <a:cubicBezTo>
                    <a:pt x="690753" y="218023"/>
                    <a:pt x="719517" y="186341"/>
                    <a:pt x="756201" y="183006"/>
                  </a:cubicBezTo>
                  <a:cubicBezTo>
                    <a:pt x="778712" y="185090"/>
                    <a:pt x="927952" y="274300"/>
                    <a:pt x="1013410" y="435629"/>
                  </a:cubicBezTo>
                  <a:cubicBezTo>
                    <a:pt x="1018412" y="444800"/>
                    <a:pt x="1022998" y="453971"/>
                    <a:pt x="1027167" y="463559"/>
                  </a:cubicBezTo>
                  <a:cubicBezTo>
                    <a:pt x="899605" y="495658"/>
                    <a:pt x="784549" y="559439"/>
                    <a:pt x="691170" y="645731"/>
                  </a:cubicBezTo>
                  <a:lnTo>
                    <a:pt x="691170" y="484819"/>
                  </a:lnTo>
                  <a:lnTo>
                    <a:pt x="690753" y="485236"/>
                  </a:lnTo>
                  <a:close/>
                  <a:moveTo>
                    <a:pt x="1214758" y="1958037"/>
                  </a:moveTo>
                  <a:cubicBezTo>
                    <a:pt x="803725" y="1958037"/>
                    <a:pt x="469395" y="1623707"/>
                    <a:pt x="469395" y="1212674"/>
                  </a:cubicBezTo>
                  <a:cubicBezTo>
                    <a:pt x="469395" y="1019663"/>
                    <a:pt x="543181" y="843744"/>
                    <a:pt x="663656" y="711596"/>
                  </a:cubicBezTo>
                  <a:cubicBezTo>
                    <a:pt x="668242" y="706594"/>
                    <a:pt x="672828" y="702008"/>
                    <a:pt x="676996" y="697423"/>
                  </a:cubicBezTo>
                  <a:cubicBezTo>
                    <a:pt x="681582" y="692837"/>
                    <a:pt x="685750" y="688252"/>
                    <a:pt x="690336" y="683666"/>
                  </a:cubicBezTo>
                  <a:cubicBezTo>
                    <a:pt x="784965" y="590287"/>
                    <a:pt x="904190" y="521921"/>
                    <a:pt x="1037172" y="489405"/>
                  </a:cubicBezTo>
                  <a:cubicBezTo>
                    <a:pt x="1041757" y="488154"/>
                    <a:pt x="1045926" y="487321"/>
                    <a:pt x="1050511" y="486487"/>
                  </a:cubicBezTo>
                  <a:cubicBezTo>
                    <a:pt x="1055097" y="485653"/>
                    <a:pt x="1059266" y="484402"/>
                    <a:pt x="1063851" y="483569"/>
                  </a:cubicBezTo>
                  <a:cubicBezTo>
                    <a:pt x="1112208" y="473564"/>
                    <a:pt x="1162649" y="468145"/>
                    <a:pt x="1214341" y="468145"/>
                  </a:cubicBezTo>
                  <a:cubicBezTo>
                    <a:pt x="1625375" y="468145"/>
                    <a:pt x="1959704" y="802474"/>
                    <a:pt x="1959704" y="1213507"/>
                  </a:cubicBezTo>
                  <a:cubicBezTo>
                    <a:pt x="1959704" y="1624541"/>
                    <a:pt x="1625375" y="1958870"/>
                    <a:pt x="1214341" y="1958870"/>
                  </a:cubicBezTo>
                  <a:lnTo>
                    <a:pt x="1214758" y="1958037"/>
                  </a:lnTo>
                  <a:close/>
                </a:path>
              </a:pathLst>
            </a:custGeom>
            <a:solidFill>
              <a:schemeClr val="bg1"/>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grpSp>
          <p:nvGrpSpPr>
            <p:cNvPr id="8" name="Group 57">
              <a:extLst>
                <a:ext uri="{FF2B5EF4-FFF2-40B4-BE49-F238E27FC236}">
                  <a16:creationId xmlns:a16="http://schemas.microsoft.com/office/drawing/2014/main" id="{446A667C-6D5D-80FB-796B-918697F9D4F5}"/>
                </a:ext>
              </a:extLst>
            </p:cNvPr>
            <p:cNvGrpSpPr>
              <a:grpSpLocks/>
            </p:cNvGrpSpPr>
            <p:nvPr/>
          </p:nvGrpSpPr>
          <p:grpSpPr bwMode="auto">
            <a:xfrm>
              <a:off x="6612249" y="1823668"/>
              <a:ext cx="1038421" cy="1109706"/>
              <a:chOff x="7185216" y="3022315"/>
              <a:chExt cx="1038421" cy="1109706"/>
            </a:xfrm>
          </p:grpSpPr>
          <p:sp>
            <p:nvSpPr>
              <p:cNvPr id="14" name="Freeform: Shape 58">
                <a:extLst>
                  <a:ext uri="{FF2B5EF4-FFF2-40B4-BE49-F238E27FC236}">
                    <a16:creationId xmlns:a16="http://schemas.microsoft.com/office/drawing/2014/main" id="{3F7C7E7C-4E07-30DB-C73E-594070F96520}"/>
                  </a:ext>
                </a:extLst>
              </p:cNvPr>
              <p:cNvSpPr>
                <a:spLocks/>
              </p:cNvSpPr>
              <p:nvPr/>
            </p:nvSpPr>
            <p:spPr bwMode="auto">
              <a:xfrm>
                <a:off x="7403802" y="3022315"/>
                <a:ext cx="603731" cy="1109706"/>
              </a:xfrm>
              <a:custGeom>
                <a:avLst/>
                <a:gdLst>
                  <a:gd name="T0" fmla="*/ 530467 w 603731"/>
                  <a:gd name="T1" fmla="*/ 472313 h 1109706"/>
                  <a:gd name="T2" fmla="*/ 594248 w 603731"/>
                  <a:gd name="T3" fmla="*/ 267213 h 1109706"/>
                  <a:gd name="T4" fmla="*/ 473355 w 603731"/>
                  <a:gd name="T5" fmla="*/ 76704 h 1109706"/>
                  <a:gd name="T6" fmla="*/ 304523 w 603731"/>
                  <a:gd name="T7" fmla="*/ 0 h 1109706"/>
                  <a:gd name="T8" fmla="*/ 171125 w 603731"/>
                  <a:gd name="T9" fmla="*/ 45856 h 1109706"/>
                  <a:gd name="T10" fmla="*/ 136525 w 603731"/>
                  <a:gd name="T11" fmla="*/ 75036 h 1109706"/>
                  <a:gd name="T12" fmla="*/ 134857 w 603731"/>
                  <a:gd name="T13" fmla="*/ 77121 h 1109706"/>
                  <a:gd name="T14" fmla="*/ 7712 w 603731"/>
                  <a:gd name="T15" fmla="*/ 268047 h 1109706"/>
                  <a:gd name="T16" fmla="*/ 208 w 603731"/>
                  <a:gd name="T17" fmla="*/ 298896 h 1109706"/>
                  <a:gd name="T18" fmla="*/ 71910 w 603731"/>
                  <a:gd name="T19" fmla="*/ 471479 h 1109706"/>
                  <a:gd name="T20" fmla="*/ 1876 w 603731"/>
                  <a:gd name="T21" fmla="*/ 899605 h 1109706"/>
                  <a:gd name="T22" fmla="*/ 96922 w 603731"/>
                  <a:gd name="T23" fmla="*/ 1102203 h 1109706"/>
                  <a:gd name="T24" fmla="*/ 109011 w 603731"/>
                  <a:gd name="T25" fmla="*/ 1109707 h 1109706"/>
                  <a:gd name="T26" fmla="*/ 302022 w 603731"/>
                  <a:gd name="T27" fmla="*/ 824151 h 1109706"/>
                  <a:gd name="T28" fmla="*/ 495033 w 603731"/>
                  <a:gd name="T29" fmla="*/ 1109707 h 1109706"/>
                  <a:gd name="T30" fmla="*/ 507122 w 603731"/>
                  <a:gd name="T31" fmla="*/ 1102203 h 1109706"/>
                  <a:gd name="T32" fmla="*/ 602168 w 603731"/>
                  <a:gd name="T33" fmla="*/ 899605 h 1109706"/>
                  <a:gd name="T34" fmla="*/ 434587 w 603731"/>
                  <a:gd name="T35" fmla="*/ 619885 h 1109706"/>
                  <a:gd name="T36" fmla="*/ 159036 w 603731"/>
                  <a:gd name="T37" fmla="*/ 91294 h 1109706"/>
                  <a:gd name="T38" fmla="*/ 184882 w 603731"/>
                  <a:gd name="T39" fmla="*/ 69617 h 1109706"/>
                  <a:gd name="T40" fmla="*/ 450011 w 603731"/>
                  <a:gd name="T41" fmla="*/ 91294 h 1109706"/>
                  <a:gd name="T42" fmla="*/ 423748 w 603731"/>
                  <a:gd name="T43" fmla="*/ 200097 h 1109706"/>
                  <a:gd name="T44" fmla="*/ 180713 w 603731"/>
                  <a:gd name="T45" fmla="*/ 201348 h 1109706"/>
                  <a:gd name="T46" fmla="*/ 163621 w 603731"/>
                  <a:gd name="T47" fmla="*/ 152157 h 1109706"/>
                  <a:gd name="T48" fmla="*/ 412492 w 603731"/>
                  <a:gd name="T49" fmla="*/ 224693 h 1109706"/>
                  <a:gd name="T50" fmla="*/ 301605 w 603731"/>
                  <a:gd name="T51" fmla="*/ 404780 h 1109706"/>
                  <a:gd name="T52" fmla="*/ 192385 w 603731"/>
                  <a:gd name="T53" fmla="*/ 225943 h 1109706"/>
                  <a:gd name="T54" fmla="*/ 94421 w 603731"/>
                  <a:gd name="T55" fmla="*/ 455638 h 1109706"/>
                  <a:gd name="T56" fmla="*/ 30223 w 603731"/>
                  <a:gd name="T57" fmla="*/ 327660 h 1109706"/>
                  <a:gd name="T58" fmla="*/ 32307 w 603731"/>
                  <a:gd name="T59" fmla="*/ 280970 h 1109706"/>
                  <a:gd name="T60" fmla="*/ 131522 w 603731"/>
                  <a:gd name="T61" fmla="*/ 131731 h 1109706"/>
                  <a:gd name="T62" fmla="*/ 142361 w 603731"/>
                  <a:gd name="T63" fmla="*/ 175919 h 1109706"/>
                  <a:gd name="T64" fmla="*/ 152366 w 603731"/>
                  <a:gd name="T65" fmla="*/ 203015 h 1109706"/>
                  <a:gd name="T66" fmla="*/ 160703 w 603731"/>
                  <a:gd name="T67" fmla="*/ 222608 h 1109706"/>
                  <a:gd name="T68" fmla="*/ 230320 w 603731"/>
                  <a:gd name="T69" fmla="*/ 345168 h 1109706"/>
                  <a:gd name="T70" fmla="*/ 184465 w 603731"/>
                  <a:gd name="T71" fmla="*/ 594039 h 1109706"/>
                  <a:gd name="T72" fmla="*/ 301605 w 603731"/>
                  <a:gd name="T73" fmla="*/ 774544 h 1109706"/>
                  <a:gd name="T74" fmla="*/ 285764 w 603731"/>
                  <a:gd name="T75" fmla="*/ 799556 h 1109706"/>
                  <a:gd name="T76" fmla="*/ 29806 w 603731"/>
                  <a:gd name="T77" fmla="*/ 907108 h 1109706"/>
                  <a:gd name="T78" fmla="*/ 193636 w 603731"/>
                  <a:gd name="T79" fmla="*/ 631974 h 1109706"/>
                  <a:gd name="T80" fmla="*/ 302439 w 603731"/>
                  <a:gd name="T81" fmla="*/ 455222 h 1109706"/>
                  <a:gd name="T82" fmla="*/ 318280 w 603731"/>
                  <a:gd name="T83" fmla="*/ 430209 h 1109706"/>
                  <a:gd name="T84" fmla="*/ 439172 w 603731"/>
                  <a:gd name="T85" fmla="*/ 233447 h 1109706"/>
                  <a:gd name="T86" fmla="*/ 450428 w 603731"/>
                  <a:gd name="T87" fmla="*/ 208435 h 1109706"/>
                  <a:gd name="T88" fmla="*/ 474189 w 603731"/>
                  <a:gd name="T89" fmla="*/ 138818 h 1109706"/>
                  <a:gd name="T90" fmla="*/ 490447 w 603731"/>
                  <a:gd name="T91" fmla="*/ 152991 h 1109706"/>
                  <a:gd name="T92" fmla="*/ 507956 w 603731"/>
                  <a:gd name="T93" fmla="*/ 456055 h 1109706"/>
                  <a:gd name="T94" fmla="*/ 409991 w 603731"/>
                  <a:gd name="T95" fmla="*/ 606128 h 1109706"/>
                  <a:gd name="T96" fmla="*/ 300771 w 603731"/>
                  <a:gd name="T97" fmla="*/ 774127 h 1109706"/>
                  <a:gd name="T98" fmla="*/ 492948 w 603731"/>
                  <a:gd name="T99" fmla="*/ 1068854 h 1109706"/>
                  <a:gd name="T100" fmla="*/ 418329 w 603731"/>
                  <a:gd name="T101" fmla="*/ 644897 h 1109706"/>
                  <a:gd name="T102" fmla="*/ 493365 w 603731"/>
                  <a:gd name="T103" fmla="*/ 1069271 h 11097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3731" h="1109706">
                    <a:moveTo>
                      <a:pt x="434587" y="619885"/>
                    </a:moveTo>
                    <a:lnTo>
                      <a:pt x="530467" y="472313"/>
                    </a:lnTo>
                    <a:cubicBezTo>
                      <a:pt x="540888" y="458557"/>
                      <a:pt x="629265" y="337248"/>
                      <a:pt x="595081" y="268464"/>
                    </a:cubicBezTo>
                    <a:lnTo>
                      <a:pt x="594248" y="267213"/>
                    </a:lnTo>
                    <a:lnTo>
                      <a:pt x="474189" y="77538"/>
                    </a:lnTo>
                    <a:cubicBezTo>
                      <a:pt x="474189" y="77538"/>
                      <a:pt x="473772" y="77121"/>
                      <a:pt x="473355" y="76704"/>
                    </a:cubicBezTo>
                    <a:cubicBezTo>
                      <a:pt x="473355" y="76287"/>
                      <a:pt x="472522" y="75453"/>
                      <a:pt x="472105" y="75036"/>
                    </a:cubicBezTo>
                    <a:cubicBezTo>
                      <a:pt x="422914" y="25846"/>
                      <a:pt x="364969" y="0"/>
                      <a:pt x="304523" y="0"/>
                    </a:cubicBezTo>
                    <a:cubicBezTo>
                      <a:pt x="262419" y="0"/>
                      <a:pt x="221983" y="12923"/>
                      <a:pt x="184465" y="36685"/>
                    </a:cubicBezTo>
                    <a:cubicBezTo>
                      <a:pt x="179879" y="39603"/>
                      <a:pt x="175711" y="42521"/>
                      <a:pt x="171125" y="45856"/>
                    </a:cubicBezTo>
                    <a:cubicBezTo>
                      <a:pt x="166539" y="49191"/>
                      <a:pt x="162371" y="52526"/>
                      <a:pt x="157785" y="55861"/>
                    </a:cubicBezTo>
                    <a:cubicBezTo>
                      <a:pt x="150698" y="61697"/>
                      <a:pt x="143612" y="67950"/>
                      <a:pt x="136525" y="75036"/>
                    </a:cubicBezTo>
                    <a:cubicBezTo>
                      <a:pt x="136525" y="75453"/>
                      <a:pt x="135691" y="75870"/>
                      <a:pt x="135691" y="76287"/>
                    </a:cubicBezTo>
                    <a:cubicBezTo>
                      <a:pt x="135691" y="76287"/>
                      <a:pt x="135274" y="76287"/>
                      <a:pt x="134857" y="77121"/>
                    </a:cubicBezTo>
                    <a:lnTo>
                      <a:pt x="8546" y="266797"/>
                    </a:lnTo>
                    <a:cubicBezTo>
                      <a:pt x="8546" y="266797"/>
                      <a:pt x="8129" y="267630"/>
                      <a:pt x="7712" y="268047"/>
                    </a:cubicBezTo>
                    <a:cubicBezTo>
                      <a:pt x="5211" y="273050"/>
                      <a:pt x="3543" y="278052"/>
                      <a:pt x="2293" y="283471"/>
                    </a:cubicBezTo>
                    <a:cubicBezTo>
                      <a:pt x="1042" y="288474"/>
                      <a:pt x="208" y="293476"/>
                      <a:pt x="208" y="298896"/>
                    </a:cubicBezTo>
                    <a:cubicBezTo>
                      <a:pt x="208" y="305982"/>
                      <a:pt x="208" y="313486"/>
                      <a:pt x="1042" y="321406"/>
                    </a:cubicBezTo>
                    <a:cubicBezTo>
                      <a:pt x="9796" y="386438"/>
                      <a:pt x="64406" y="461475"/>
                      <a:pt x="71910" y="471479"/>
                    </a:cubicBezTo>
                    <a:lnTo>
                      <a:pt x="168624" y="619885"/>
                    </a:lnTo>
                    <a:cubicBezTo>
                      <a:pt x="80247" y="766206"/>
                      <a:pt x="3543" y="897520"/>
                      <a:pt x="1876" y="899605"/>
                    </a:cubicBezTo>
                    <a:cubicBezTo>
                      <a:pt x="-625" y="903356"/>
                      <a:pt x="-625" y="908359"/>
                      <a:pt x="1876" y="912528"/>
                    </a:cubicBezTo>
                    <a:lnTo>
                      <a:pt x="96922" y="1102203"/>
                    </a:lnTo>
                    <a:cubicBezTo>
                      <a:pt x="99007" y="1106372"/>
                      <a:pt x="103592" y="1109290"/>
                      <a:pt x="108178" y="1109707"/>
                    </a:cubicBezTo>
                    <a:lnTo>
                      <a:pt x="109011" y="1109707"/>
                    </a:lnTo>
                    <a:cubicBezTo>
                      <a:pt x="113597" y="1109707"/>
                      <a:pt x="117766" y="1107623"/>
                      <a:pt x="120267" y="1103454"/>
                    </a:cubicBezTo>
                    <a:lnTo>
                      <a:pt x="302022" y="824151"/>
                    </a:lnTo>
                    <a:lnTo>
                      <a:pt x="483777" y="1103454"/>
                    </a:lnTo>
                    <a:cubicBezTo>
                      <a:pt x="486278" y="1107206"/>
                      <a:pt x="490447" y="1109707"/>
                      <a:pt x="495033" y="1109707"/>
                    </a:cubicBezTo>
                    <a:lnTo>
                      <a:pt x="495866" y="1109707"/>
                    </a:lnTo>
                    <a:cubicBezTo>
                      <a:pt x="500869" y="1109707"/>
                      <a:pt x="505037" y="1106372"/>
                      <a:pt x="507122" y="1102203"/>
                    </a:cubicBezTo>
                    <a:lnTo>
                      <a:pt x="602168" y="912528"/>
                    </a:lnTo>
                    <a:cubicBezTo>
                      <a:pt x="604252" y="908359"/>
                      <a:pt x="604252" y="903773"/>
                      <a:pt x="602168" y="899605"/>
                    </a:cubicBezTo>
                    <a:cubicBezTo>
                      <a:pt x="600918" y="897520"/>
                      <a:pt x="524214" y="765789"/>
                      <a:pt x="435420" y="619468"/>
                    </a:cubicBezTo>
                    <a:lnTo>
                      <a:pt x="434587" y="619885"/>
                    </a:lnTo>
                    <a:close/>
                    <a:moveTo>
                      <a:pt x="156951" y="102550"/>
                    </a:moveTo>
                    <a:lnTo>
                      <a:pt x="159036" y="91294"/>
                    </a:lnTo>
                    <a:cubicBezTo>
                      <a:pt x="163204" y="87543"/>
                      <a:pt x="166956" y="83791"/>
                      <a:pt x="171125" y="80456"/>
                    </a:cubicBezTo>
                    <a:cubicBezTo>
                      <a:pt x="175711" y="76704"/>
                      <a:pt x="180296" y="72952"/>
                      <a:pt x="184882" y="69617"/>
                    </a:cubicBezTo>
                    <a:cubicBezTo>
                      <a:pt x="221983" y="42104"/>
                      <a:pt x="262419" y="27097"/>
                      <a:pt x="304523" y="27097"/>
                    </a:cubicBezTo>
                    <a:cubicBezTo>
                      <a:pt x="356632" y="27097"/>
                      <a:pt x="406656" y="49191"/>
                      <a:pt x="450011" y="91294"/>
                    </a:cubicBezTo>
                    <a:lnTo>
                      <a:pt x="450011" y="94213"/>
                    </a:lnTo>
                    <a:cubicBezTo>
                      <a:pt x="451678" y="105468"/>
                      <a:pt x="451261" y="137984"/>
                      <a:pt x="423748" y="200097"/>
                    </a:cubicBezTo>
                    <a:cubicBezTo>
                      <a:pt x="384145" y="188008"/>
                      <a:pt x="344126" y="181755"/>
                      <a:pt x="304523" y="181755"/>
                    </a:cubicBezTo>
                    <a:cubicBezTo>
                      <a:pt x="264921" y="181755"/>
                      <a:pt x="221983" y="188425"/>
                      <a:pt x="180713" y="201348"/>
                    </a:cubicBezTo>
                    <a:cubicBezTo>
                      <a:pt x="177378" y="193427"/>
                      <a:pt x="174460" y="185924"/>
                      <a:pt x="171959" y="178837"/>
                    </a:cubicBezTo>
                    <a:cubicBezTo>
                      <a:pt x="168624" y="169249"/>
                      <a:pt x="165706" y="160078"/>
                      <a:pt x="163621" y="152157"/>
                    </a:cubicBezTo>
                    <a:cubicBezTo>
                      <a:pt x="157368" y="128396"/>
                      <a:pt x="156535" y="112138"/>
                      <a:pt x="156951" y="102550"/>
                    </a:cubicBezTo>
                    <a:close/>
                    <a:moveTo>
                      <a:pt x="412492" y="224693"/>
                    </a:moveTo>
                    <a:cubicBezTo>
                      <a:pt x="397902" y="254290"/>
                      <a:pt x="377892" y="288891"/>
                      <a:pt x="350379" y="329744"/>
                    </a:cubicBezTo>
                    <a:cubicBezTo>
                      <a:pt x="335372" y="352255"/>
                      <a:pt x="318697" y="377684"/>
                      <a:pt x="301605" y="404780"/>
                    </a:cubicBezTo>
                    <a:cubicBezTo>
                      <a:pt x="284513" y="377684"/>
                      <a:pt x="267839" y="352255"/>
                      <a:pt x="252831" y="329744"/>
                    </a:cubicBezTo>
                    <a:cubicBezTo>
                      <a:pt x="225735" y="289308"/>
                      <a:pt x="206559" y="255124"/>
                      <a:pt x="192385" y="225943"/>
                    </a:cubicBezTo>
                    <a:cubicBezTo>
                      <a:pt x="265754" y="203849"/>
                      <a:pt x="339123" y="203432"/>
                      <a:pt x="412492" y="224693"/>
                    </a:cubicBezTo>
                    <a:close/>
                    <a:moveTo>
                      <a:pt x="94421" y="455638"/>
                    </a:moveTo>
                    <a:cubicBezTo>
                      <a:pt x="78580" y="434378"/>
                      <a:pt x="48565" y="387689"/>
                      <a:pt x="34809" y="344751"/>
                    </a:cubicBezTo>
                    <a:cubicBezTo>
                      <a:pt x="33141" y="338915"/>
                      <a:pt x="31474" y="333079"/>
                      <a:pt x="30223" y="327660"/>
                    </a:cubicBezTo>
                    <a:cubicBezTo>
                      <a:pt x="28972" y="321406"/>
                      <a:pt x="28139" y="315570"/>
                      <a:pt x="27722" y="309734"/>
                    </a:cubicBezTo>
                    <a:cubicBezTo>
                      <a:pt x="27305" y="298896"/>
                      <a:pt x="28556" y="289308"/>
                      <a:pt x="32307" y="280970"/>
                    </a:cubicBezTo>
                    <a:lnTo>
                      <a:pt x="120267" y="148822"/>
                    </a:lnTo>
                    <a:lnTo>
                      <a:pt x="131522" y="131731"/>
                    </a:lnTo>
                    <a:cubicBezTo>
                      <a:pt x="132356" y="136316"/>
                      <a:pt x="133190" y="141319"/>
                      <a:pt x="134440" y="146738"/>
                    </a:cubicBezTo>
                    <a:cubicBezTo>
                      <a:pt x="136525" y="155492"/>
                      <a:pt x="139026" y="165080"/>
                      <a:pt x="142361" y="175919"/>
                    </a:cubicBezTo>
                    <a:cubicBezTo>
                      <a:pt x="142778" y="177586"/>
                      <a:pt x="143612" y="179254"/>
                      <a:pt x="144028" y="180921"/>
                    </a:cubicBezTo>
                    <a:cubicBezTo>
                      <a:pt x="146530" y="188008"/>
                      <a:pt x="149031" y="195512"/>
                      <a:pt x="152366" y="203015"/>
                    </a:cubicBezTo>
                    <a:cubicBezTo>
                      <a:pt x="153200" y="205100"/>
                      <a:pt x="154450" y="207601"/>
                      <a:pt x="155284" y="210102"/>
                    </a:cubicBezTo>
                    <a:cubicBezTo>
                      <a:pt x="156951" y="214271"/>
                      <a:pt x="158619" y="218440"/>
                      <a:pt x="160703" y="222608"/>
                    </a:cubicBezTo>
                    <a:cubicBezTo>
                      <a:pt x="162371" y="226777"/>
                      <a:pt x="164455" y="230946"/>
                      <a:pt x="166539" y="235114"/>
                    </a:cubicBezTo>
                    <a:cubicBezTo>
                      <a:pt x="181547" y="266380"/>
                      <a:pt x="201973" y="302647"/>
                      <a:pt x="230320" y="345168"/>
                    </a:cubicBezTo>
                    <a:cubicBezTo>
                      <a:pt x="247412" y="370597"/>
                      <a:pt x="265754" y="399361"/>
                      <a:pt x="285764" y="430209"/>
                    </a:cubicBezTo>
                    <a:cubicBezTo>
                      <a:pt x="253248" y="481901"/>
                      <a:pt x="218231" y="538596"/>
                      <a:pt x="184465" y="594039"/>
                    </a:cubicBezTo>
                    <a:lnTo>
                      <a:pt x="94421" y="455638"/>
                    </a:lnTo>
                    <a:close/>
                    <a:moveTo>
                      <a:pt x="301605" y="774544"/>
                    </a:moveTo>
                    <a:lnTo>
                      <a:pt x="293685" y="787050"/>
                    </a:lnTo>
                    <a:lnTo>
                      <a:pt x="285764" y="799556"/>
                    </a:lnTo>
                    <a:lnTo>
                      <a:pt x="110679" y="1069271"/>
                    </a:lnTo>
                    <a:lnTo>
                      <a:pt x="29806" y="907108"/>
                    </a:lnTo>
                    <a:cubicBezTo>
                      <a:pt x="45647" y="880012"/>
                      <a:pt x="110679" y="768707"/>
                      <a:pt x="185715" y="644897"/>
                    </a:cubicBezTo>
                    <a:lnTo>
                      <a:pt x="193636" y="631974"/>
                    </a:lnTo>
                    <a:cubicBezTo>
                      <a:pt x="196137" y="627806"/>
                      <a:pt x="198638" y="623637"/>
                      <a:pt x="201556" y="619051"/>
                    </a:cubicBezTo>
                    <a:cubicBezTo>
                      <a:pt x="234906" y="564025"/>
                      <a:pt x="269923" y="507330"/>
                      <a:pt x="302439" y="455222"/>
                    </a:cubicBezTo>
                    <a:cubicBezTo>
                      <a:pt x="304940" y="451053"/>
                      <a:pt x="307858" y="446884"/>
                      <a:pt x="310359" y="442715"/>
                    </a:cubicBezTo>
                    <a:cubicBezTo>
                      <a:pt x="312861" y="438547"/>
                      <a:pt x="315779" y="434378"/>
                      <a:pt x="318280" y="430209"/>
                    </a:cubicBezTo>
                    <a:cubicBezTo>
                      <a:pt x="337873" y="399361"/>
                      <a:pt x="356632" y="370180"/>
                      <a:pt x="373724" y="345168"/>
                    </a:cubicBezTo>
                    <a:cubicBezTo>
                      <a:pt x="402488" y="301814"/>
                      <a:pt x="423748" y="264712"/>
                      <a:pt x="439172" y="233447"/>
                    </a:cubicBezTo>
                    <a:cubicBezTo>
                      <a:pt x="441256" y="229278"/>
                      <a:pt x="443341" y="225110"/>
                      <a:pt x="445008" y="220941"/>
                    </a:cubicBezTo>
                    <a:cubicBezTo>
                      <a:pt x="447093" y="216772"/>
                      <a:pt x="448760" y="212604"/>
                      <a:pt x="450428" y="208435"/>
                    </a:cubicBezTo>
                    <a:cubicBezTo>
                      <a:pt x="457098" y="193427"/>
                      <a:pt x="462100" y="179671"/>
                      <a:pt x="466269" y="167582"/>
                    </a:cubicBezTo>
                    <a:cubicBezTo>
                      <a:pt x="469604" y="156743"/>
                      <a:pt x="472522" y="147572"/>
                      <a:pt x="474189" y="138818"/>
                    </a:cubicBezTo>
                    <a:cubicBezTo>
                      <a:pt x="475023" y="135483"/>
                      <a:pt x="475440" y="132565"/>
                      <a:pt x="475857" y="129646"/>
                    </a:cubicBezTo>
                    <a:lnTo>
                      <a:pt x="490447" y="152991"/>
                    </a:lnTo>
                    <a:lnTo>
                      <a:pt x="570903" y="280553"/>
                    </a:lnTo>
                    <a:cubicBezTo>
                      <a:pt x="592997" y="326409"/>
                      <a:pt x="533385" y="422289"/>
                      <a:pt x="507956" y="456055"/>
                    </a:cubicBezTo>
                    <a:lnTo>
                      <a:pt x="418329" y="593622"/>
                    </a:lnTo>
                    <a:lnTo>
                      <a:pt x="409991" y="606128"/>
                    </a:lnTo>
                    <a:lnTo>
                      <a:pt x="401654" y="618634"/>
                    </a:lnTo>
                    <a:lnTo>
                      <a:pt x="300771" y="774127"/>
                    </a:lnTo>
                    <a:lnTo>
                      <a:pt x="301605" y="774544"/>
                    </a:lnTo>
                    <a:close/>
                    <a:moveTo>
                      <a:pt x="492948" y="1068854"/>
                    </a:moveTo>
                    <a:lnTo>
                      <a:pt x="317863" y="799139"/>
                    </a:lnTo>
                    <a:lnTo>
                      <a:pt x="418329" y="644897"/>
                    </a:lnTo>
                    <a:cubicBezTo>
                      <a:pt x="492948" y="768707"/>
                      <a:pt x="558397" y="879595"/>
                      <a:pt x="574238" y="907108"/>
                    </a:cubicBezTo>
                    <a:lnTo>
                      <a:pt x="493365" y="1069271"/>
                    </a:lnTo>
                    <a:lnTo>
                      <a:pt x="492948" y="1068854"/>
                    </a:ln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7" name="Freeform: Shape 59">
                <a:extLst>
                  <a:ext uri="{FF2B5EF4-FFF2-40B4-BE49-F238E27FC236}">
                    <a16:creationId xmlns:a16="http://schemas.microsoft.com/office/drawing/2014/main" id="{9D411448-ED4C-69D9-7410-621D53A5F14B}"/>
                  </a:ext>
                </a:extLst>
              </p:cNvPr>
              <p:cNvSpPr>
                <a:spLocks/>
              </p:cNvSpPr>
              <p:nvPr/>
            </p:nvSpPr>
            <p:spPr bwMode="auto">
              <a:xfrm>
                <a:off x="8142765" y="3450856"/>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2" y="26680"/>
                      <a:pt x="0" y="20707"/>
                      <a:pt x="0" y="13340"/>
                    </a:cubicBezTo>
                    <a:cubicBezTo>
                      <a:pt x="0" y="5972"/>
                      <a:pt x="5972"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8" name="Freeform: Shape 60">
                <a:extLst>
                  <a:ext uri="{FF2B5EF4-FFF2-40B4-BE49-F238E27FC236}">
                    <a16:creationId xmlns:a16="http://schemas.microsoft.com/office/drawing/2014/main" id="{A0B45D1D-C19A-27DC-79DA-4FAEC26EC9A1}"/>
                  </a:ext>
                </a:extLst>
              </p:cNvPr>
              <p:cNvSpPr>
                <a:spLocks/>
              </p:cNvSpPr>
              <p:nvPr/>
            </p:nvSpPr>
            <p:spPr bwMode="auto">
              <a:xfrm>
                <a:off x="8088572" y="3450439"/>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843"/>
                      <a:pt x="26680" y="13340"/>
                    </a:cubicBezTo>
                    <a:cubicBezTo>
                      <a:pt x="26680" y="5836"/>
                      <a:pt x="20843"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24" name="Freeform: Shape 61">
                <a:extLst>
                  <a:ext uri="{FF2B5EF4-FFF2-40B4-BE49-F238E27FC236}">
                    <a16:creationId xmlns:a16="http://schemas.microsoft.com/office/drawing/2014/main" id="{D4FF4363-ABAB-2FCB-DA58-7F515DAB62BA}"/>
                  </a:ext>
                </a:extLst>
              </p:cNvPr>
              <p:cNvSpPr>
                <a:spLocks/>
              </p:cNvSpPr>
              <p:nvPr/>
            </p:nvSpPr>
            <p:spPr bwMode="auto">
              <a:xfrm>
                <a:off x="8196958" y="3450856"/>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3" y="26680"/>
                      <a:pt x="0" y="20707"/>
                      <a:pt x="0" y="13340"/>
                    </a:cubicBezTo>
                    <a:cubicBezTo>
                      <a:pt x="0" y="5972"/>
                      <a:pt x="5973"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26" name="Freeform: Shape 62">
                <a:extLst>
                  <a:ext uri="{FF2B5EF4-FFF2-40B4-BE49-F238E27FC236}">
                    <a16:creationId xmlns:a16="http://schemas.microsoft.com/office/drawing/2014/main" id="{D51BF8FB-041A-7E46-1676-E0AB1860C7BA}"/>
                  </a:ext>
                </a:extLst>
              </p:cNvPr>
              <p:cNvSpPr>
                <a:spLocks/>
              </p:cNvSpPr>
              <p:nvPr/>
            </p:nvSpPr>
            <p:spPr bwMode="auto">
              <a:xfrm>
                <a:off x="8196958" y="3324128"/>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5836"/>
                      <a:pt x="0" y="13340"/>
                    </a:cubicBezTo>
                    <a:cubicBezTo>
                      <a:pt x="0" y="20843"/>
                      <a:pt x="6253" y="26680"/>
                      <a:pt x="13340" y="26680"/>
                    </a:cubicBezTo>
                    <a:cubicBezTo>
                      <a:pt x="20427" y="26680"/>
                      <a:pt x="26680" y="20427"/>
                      <a:pt x="26680" y="13340"/>
                    </a:cubicBezTo>
                    <a:cubicBezTo>
                      <a:pt x="26680" y="6253"/>
                      <a:pt x="20843"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27" name="Freeform: Shape 63">
                <a:extLst>
                  <a:ext uri="{FF2B5EF4-FFF2-40B4-BE49-F238E27FC236}">
                    <a16:creationId xmlns:a16="http://schemas.microsoft.com/office/drawing/2014/main" id="{48B04AE1-D9C3-B9F7-BB14-F04EFF9814BC}"/>
                  </a:ext>
                </a:extLst>
              </p:cNvPr>
              <p:cNvSpPr>
                <a:spLocks/>
              </p:cNvSpPr>
              <p:nvPr/>
            </p:nvSpPr>
            <p:spPr bwMode="auto">
              <a:xfrm>
                <a:off x="8196958" y="3577168"/>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3" y="26680"/>
                      <a:pt x="0" y="20707"/>
                      <a:pt x="0" y="13340"/>
                    </a:cubicBezTo>
                    <a:cubicBezTo>
                      <a:pt x="0" y="5972"/>
                      <a:pt x="5973"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28" name="Freeform: Shape 64">
                <a:extLst>
                  <a:ext uri="{FF2B5EF4-FFF2-40B4-BE49-F238E27FC236}">
                    <a16:creationId xmlns:a16="http://schemas.microsoft.com/office/drawing/2014/main" id="{39983030-F92A-23BF-EB3F-A93D0450E2B6}"/>
                  </a:ext>
                </a:extLst>
              </p:cNvPr>
              <p:cNvSpPr>
                <a:spLocks/>
              </p:cNvSpPr>
              <p:nvPr/>
            </p:nvSpPr>
            <p:spPr bwMode="auto">
              <a:xfrm>
                <a:off x="7293602" y="3450439"/>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843"/>
                      <a:pt x="26680" y="13340"/>
                    </a:cubicBezTo>
                    <a:cubicBezTo>
                      <a:pt x="26680" y="5836"/>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29" name="Freeform: Shape 65">
                <a:extLst>
                  <a:ext uri="{FF2B5EF4-FFF2-40B4-BE49-F238E27FC236}">
                    <a16:creationId xmlns:a16="http://schemas.microsoft.com/office/drawing/2014/main" id="{515330FC-71FF-B07A-4B36-D2DB988D1B59}"/>
                  </a:ext>
                </a:extLst>
              </p:cNvPr>
              <p:cNvSpPr>
                <a:spLocks/>
              </p:cNvSpPr>
              <p:nvPr/>
            </p:nvSpPr>
            <p:spPr bwMode="auto">
              <a:xfrm>
                <a:off x="7239409" y="3450856"/>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2" y="26680"/>
                      <a:pt x="0" y="20707"/>
                      <a:pt x="0" y="13340"/>
                    </a:cubicBezTo>
                    <a:cubicBezTo>
                      <a:pt x="0" y="5972"/>
                      <a:pt x="5972"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30" name="Freeform: Shape 66">
                <a:extLst>
                  <a:ext uri="{FF2B5EF4-FFF2-40B4-BE49-F238E27FC236}">
                    <a16:creationId xmlns:a16="http://schemas.microsoft.com/office/drawing/2014/main" id="{6593D3E5-4F41-6311-BED9-F893062A9A2D}"/>
                  </a:ext>
                </a:extLst>
              </p:cNvPr>
              <p:cNvSpPr>
                <a:spLocks/>
              </p:cNvSpPr>
              <p:nvPr/>
            </p:nvSpPr>
            <p:spPr bwMode="auto">
              <a:xfrm>
                <a:off x="7185216" y="3450439"/>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843"/>
                      <a:pt x="26680" y="13340"/>
                    </a:cubicBezTo>
                    <a:cubicBezTo>
                      <a:pt x="26680" y="5836"/>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31" name="Freeform: Shape 67">
                <a:extLst>
                  <a:ext uri="{FF2B5EF4-FFF2-40B4-BE49-F238E27FC236}">
                    <a16:creationId xmlns:a16="http://schemas.microsoft.com/office/drawing/2014/main" id="{F20E0E05-39DB-3941-87EC-65FF449FC45A}"/>
                  </a:ext>
                </a:extLst>
              </p:cNvPr>
              <p:cNvSpPr>
                <a:spLocks/>
              </p:cNvSpPr>
              <p:nvPr/>
            </p:nvSpPr>
            <p:spPr bwMode="auto">
              <a:xfrm>
                <a:off x="7185216" y="3324128"/>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5836"/>
                      <a:pt x="0" y="13340"/>
                    </a:cubicBezTo>
                    <a:cubicBezTo>
                      <a:pt x="0" y="20843"/>
                      <a:pt x="6253" y="26680"/>
                      <a:pt x="13340" y="26680"/>
                    </a:cubicBezTo>
                    <a:cubicBezTo>
                      <a:pt x="20427" y="26680"/>
                      <a:pt x="26680" y="20427"/>
                      <a:pt x="26680" y="13340"/>
                    </a:cubicBezTo>
                    <a:cubicBezTo>
                      <a:pt x="26680" y="6253"/>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32" name="Freeform: Shape 68">
                <a:extLst>
                  <a:ext uri="{FF2B5EF4-FFF2-40B4-BE49-F238E27FC236}">
                    <a16:creationId xmlns:a16="http://schemas.microsoft.com/office/drawing/2014/main" id="{0C3E209A-F891-CD02-5863-0E26B05DB849}"/>
                  </a:ext>
                </a:extLst>
              </p:cNvPr>
              <p:cNvSpPr>
                <a:spLocks/>
              </p:cNvSpPr>
              <p:nvPr/>
            </p:nvSpPr>
            <p:spPr bwMode="auto">
              <a:xfrm>
                <a:off x="7185216" y="3577168"/>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427"/>
                      <a:pt x="26680" y="13340"/>
                    </a:cubicBezTo>
                    <a:cubicBezTo>
                      <a:pt x="26680" y="6253"/>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grpSp>
      </p:grpSp>
    </p:spTree>
    <p:custDataLst>
      <p:tags r:id="rId1"/>
    </p:custDataLst>
    <p:extLst>
      <p:ext uri="{BB962C8B-B14F-4D97-AF65-F5344CB8AC3E}">
        <p14:creationId xmlns:p14="http://schemas.microsoft.com/office/powerpoint/2010/main" val="374825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F7A21-04BA-EEFD-196C-26BF2EB83B85}"/>
              </a:ext>
            </a:extLst>
          </p:cNvPr>
          <p:cNvSpPr/>
          <p:nvPr/>
        </p:nvSpPr>
        <p:spPr>
          <a:xfrm>
            <a:off x="0" y="0"/>
            <a:ext cx="9144000" cy="478596"/>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6" name="Group 54" descr="TB and HIV icon">
            <a:extLst>
              <a:ext uri="{FF2B5EF4-FFF2-40B4-BE49-F238E27FC236}">
                <a16:creationId xmlns:a16="http://schemas.microsoft.com/office/drawing/2014/main" id="{2B790776-6EE5-1B86-53B5-5B6CCBAC6261}"/>
              </a:ext>
            </a:extLst>
          </p:cNvPr>
          <p:cNvGrpSpPr>
            <a:grpSpLocks/>
          </p:cNvGrpSpPr>
          <p:nvPr/>
        </p:nvGrpSpPr>
        <p:grpSpPr bwMode="auto">
          <a:xfrm>
            <a:off x="7758442" y="-26166"/>
            <a:ext cx="1009524" cy="1009523"/>
            <a:chOff x="5949546" y="1211187"/>
            <a:chExt cx="1986800" cy="1985966"/>
          </a:xfrm>
        </p:grpSpPr>
        <p:sp>
          <p:nvSpPr>
            <p:cNvPr id="7" name="Oval 6">
              <a:extLst>
                <a:ext uri="{FF2B5EF4-FFF2-40B4-BE49-F238E27FC236}">
                  <a16:creationId xmlns:a16="http://schemas.microsoft.com/office/drawing/2014/main" id="{AAAC4DF2-8D41-C9B5-0FB4-3B7C25589D78}"/>
                </a:ext>
              </a:extLst>
            </p:cNvPr>
            <p:cNvSpPr/>
            <p:nvPr/>
          </p:nvSpPr>
          <p:spPr>
            <a:xfrm>
              <a:off x="6410115" y="1669975"/>
              <a:ext cx="1526231" cy="1527178"/>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Freeform: Shape 56">
              <a:extLst>
                <a:ext uri="{FF2B5EF4-FFF2-40B4-BE49-F238E27FC236}">
                  <a16:creationId xmlns:a16="http://schemas.microsoft.com/office/drawing/2014/main" id="{D401C113-A666-5A57-3C27-1FF96AC0AC60}"/>
                </a:ext>
              </a:extLst>
            </p:cNvPr>
            <p:cNvSpPr>
              <a:spLocks/>
            </p:cNvSpPr>
            <p:nvPr/>
          </p:nvSpPr>
          <p:spPr bwMode="auto">
            <a:xfrm>
              <a:off x="5949546" y="1211187"/>
              <a:ext cx="1986800" cy="1985966"/>
            </a:xfrm>
            <a:custGeom>
              <a:avLst/>
              <a:gdLst>
                <a:gd name="T0" fmla="*/ 1053430 w 1986800"/>
                <a:gd name="T1" fmla="*/ 457723 h 1985966"/>
                <a:gd name="T2" fmla="*/ 754951 w 1986800"/>
                <a:gd name="T3" fmla="*/ 156326 h 1985966"/>
                <a:gd name="T4" fmla="*/ 663240 w 1986800"/>
                <a:gd name="T5" fmla="*/ 255124 h 1985966"/>
                <a:gd name="T6" fmla="*/ 566109 w 1986800"/>
                <a:gd name="T7" fmla="*/ 293893 h 1985966"/>
                <a:gd name="T8" fmla="*/ 564025 w 1986800"/>
                <a:gd name="T9" fmla="*/ 13340 h 1985966"/>
                <a:gd name="T10" fmla="*/ 537345 w 1986800"/>
                <a:gd name="T11" fmla="*/ 13340 h 1985966"/>
                <a:gd name="T12" fmla="*/ 438130 w 1986800"/>
                <a:gd name="T13" fmla="*/ 389773 h 1985966"/>
                <a:gd name="T14" fmla="*/ 347669 w 1986800"/>
                <a:gd name="T15" fmla="*/ 156326 h 1985966"/>
                <a:gd name="T16" fmla="*/ 64615 w 1986800"/>
                <a:gd name="T17" fmla="*/ 423540 h 1985966"/>
                <a:gd name="T18" fmla="*/ 75037 w 1986800"/>
                <a:gd name="T19" fmla="*/ 952130 h 1985966"/>
                <a:gd name="T20" fmla="*/ 118391 w 1986800"/>
                <a:gd name="T21" fmla="*/ 973807 h 1985966"/>
                <a:gd name="T22" fmla="*/ 214271 w 1986800"/>
                <a:gd name="T23" fmla="*/ 924200 h 1985966"/>
                <a:gd name="T24" fmla="*/ 437713 w 1986800"/>
                <a:gd name="T25" fmla="*/ 746197 h 1985966"/>
                <a:gd name="T26" fmla="*/ 549434 w 1986800"/>
                <a:gd name="T27" fmla="*/ 316821 h 1985966"/>
                <a:gd name="T28" fmla="*/ 663240 w 1986800"/>
                <a:gd name="T29" fmla="*/ 673244 h 1985966"/>
                <a:gd name="T30" fmla="*/ 1214341 w 1986800"/>
                <a:gd name="T31" fmla="*/ 1985967 h 1985966"/>
                <a:gd name="T32" fmla="*/ 1214341 w 1986800"/>
                <a:gd name="T33" fmla="*/ 440631 h 1985966"/>
                <a:gd name="T34" fmla="*/ 323908 w 1986800"/>
                <a:gd name="T35" fmla="*/ 503995 h 1985966"/>
                <a:gd name="T36" fmla="*/ 157994 w 1986800"/>
                <a:gd name="T37" fmla="*/ 517335 h 1985966"/>
                <a:gd name="T38" fmla="*/ 296811 w 1986800"/>
                <a:gd name="T39" fmla="*/ 530675 h 1985966"/>
                <a:gd name="T40" fmla="*/ 162162 w 1986800"/>
                <a:gd name="T41" fmla="*/ 665324 h 1985966"/>
                <a:gd name="T42" fmla="*/ 171750 w 1986800"/>
                <a:gd name="T43" fmla="*/ 688669 h 1985966"/>
                <a:gd name="T44" fmla="*/ 284722 w 1986800"/>
                <a:gd name="T45" fmla="*/ 581116 h 1985966"/>
                <a:gd name="T46" fmla="*/ 298062 w 1986800"/>
                <a:gd name="T47" fmla="*/ 688252 h 1985966"/>
                <a:gd name="T48" fmla="*/ 311402 w 1986800"/>
                <a:gd name="T49" fmla="*/ 554020 h 1985966"/>
                <a:gd name="T50" fmla="*/ 410617 w 1986800"/>
                <a:gd name="T51" fmla="*/ 454805 h 1985966"/>
                <a:gd name="T52" fmla="*/ 218440 w 1986800"/>
                <a:gd name="T53" fmla="*/ 896687 h 1985966"/>
                <a:gd name="T54" fmla="*/ 164247 w 1986800"/>
                <a:gd name="T55" fmla="*/ 924200 h 1985966"/>
                <a:gd name="T56" fmla="*/ 93379 w 1986800"/>
                <a:gd name="T57" fmla="*/ 931287 h 1985966"/>
                <a:gd name="T58" fmla="*/ 88376 w 1986800"/>
                <a:gd name="T59" fmla="*/ 435629 h 1985966"/>
                <a:gd name="T60" fmla="*/ 411033 w 1986800"/>
                <a:gd name="T61" fmla="*/ 255124 h 1985966"/>
                <a:gd name="T62" fmla="*/ 410617 w 1986800"/>
                <a:gd name="T63" fmla="*/ 416870 h 1985966"/>
                <a:gd name="T64" fmla="*/ 690753 w 1986800"/>
                <a:gd name="T65" fmla="*/ 255124 h 1985966"/>
                <a:gd name="T66" fmla="*/ 1013410 w 1986800"/>
                <a:gd name="T67" fmla="*/ 435629 h 1985966"/>
                <a:gd name="T68" fmla="*/ 691170 w 1986800"/>
                <a:gd name="T69" fmla="*/ 645731 h 1985966"/>
                <a:gd name="T70" fmla="*/ 690753 w 1986800"/>
                <a:gd name="T71" fmla="*/ 485236 h 1985966"/>
                <a:gd name="T72" fmla="*/ 469395 w 1986800"/>
                <a:gd name="T73" fmla="*/ 1212674 h 1985966"/>
                <a:gd name="T74" fmla="*/ 676996 w 1986800"/>
                <a:gd name="T75" fmla="*/ 697423 h 1985966"/>
                <a:gd name="T76" fmla="*/ 1037172 w 1986800"/>
                <a:gd name="T77" fmla="*/ 489405 h 1985966"/>
                <a:gd name="T78" fmla="*/ 1063851 w 1986800"/>
                <a:gd name="T79" fmla="*/ 483569 h 1985966"/>
                <a:gd name="T80" fmla="*/ 1959704 w 1986800"/>
                <a:gd name="T81" fmla="*/ 1213507 h 1985966"/>
                <a:gd name="T82" fmla="*/ 1214758 w 1986800"/>
                <a:gd name="T83" fmla="*/ 1958037 h 19859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86800" h="1985966">
                  <a:moveTo>
                    <a:pt x="1214341" y="440631"/>
                  </a:moveTo>
                  <a:cubicBezTo>
                    <a:pt x="1159314" y="440631"/>
                    <a:pt x="1105121" y="446467"/>
                    <a:pt x="1053430" y="457723"/>
                  </a:cubicBezTo>
                  <a:cubicBezTo>
                    <a:pt x="1048427" y="446050"/>
                    <a:pt x="1042591" y="434795"/>
                    <a:pt x="1036755" y="423540"/>
                  </a:cubicBezTo>
                  <a:cubicBezTo>
                    <a:pt x="945877" y="251789"/>
                    <a:pt x="785799" y="156326"/>
                    <a:pt x="754951" y="156326"/>
                  </a:cubicBezTo>
                  <a:lnTo>
                    <a:pt x="753700" y="156326"/>
                  </a:lnTo>
                  <a:cubicBezTo>
                    <a:pt x="702842" y="160495"/>
                    <a:pt x="663240" y="204266"/>
                    <a:pt x="663240" y="255124"/>
                  </a:cubicBezTo>
                  <a:lnTo>
                    <a:pt x="663240" y="410617"/>
                  </a:lnTo>
                  <a:lnTo>
                    <a:pt x="566109" y="293893"/>
                  </a:lnTo>
                  <a:cubicBezTo>
                    <a:pt x="566109" y="293893"/>
                    <a:pt x="564858" y="292642"/>
                    <a:pt x="564025" y="292226"/>
                  </a:cubicBezTo>
                  <a:lnTo>
                    <a:pt x="564025" y="13340"/>
                  </a:lnTo>
                  <a:cubicBezTo>
                    <a:pt x="564025" y="5836"/>
                    <a:pt x="557772" y="0"/>
                    <a:pt x="550685" y="0"/>
                  </a:cubicBezTo>
                  <a:cubicBezTo>
                    <a:pt x="543598" y="0"/>
                    <a:pt x="537345" y="6253"/>
                    <a:pt x="537345" y="13340"/>
                  </a:cubicBezTo>
                  <a:lnTo>
                    <a:pt x="537345" y="290558"/>
                  </a:lnTo>
                  <a:lnTo>
                    <a:pt x="438130" y="389773"/>
                  </a:lnTo>
                  <a:lnTo>
                    <a:pt x="438130" y="255124"/>
                  </a:lnTo>
                  <a:cubicBezTo>
                    <a:pt x="438130" y="203849"/>
                    <a:pt x="398527" y="160495"/>
                    <a:pt x="347669" y="156326"/>
                  </a:cubicBezTo>
                  <a:lnTo>
                    <a:pt x="346419" y="156326"/>
                  </a:lnTo>
                  <a:cubicBezTo>
                    <a:pt x="315570" y="156326"/>
                    <a:pt x="155492" y="251789"/>
                    <a:pt x="64615" y="423540"/>
                  </a:cubicBezTo>
                  <a:cubicBezTo>
                    <a:pt x="21677" y="504412"/>
                    <a:pt x="0" y="591121"/>
                    <a:pt x="0" y="680331"/>
                  </a:cubicBezTo>
                  <a:cubicBezTo>
                    <a:pt x="0" y="809978"/>
                    <a:pt x="47523" y="923783"/>
                    <a:pt x="75037" y="952130"/>
                  </a:cubicBezTo>
                  <a:cubicBezTo>
                    <a:pt x="85875" y="962969"/>
                    <a:pt x="95880" y="973391"/>
                    <a:pt x="115890" y="973807"/>
                  </a:cubicBezTo>
                  <a:cubicBezTo>
                    <a:pt x="116723" y="973807"/>
                    <a:pt x="117557" y="973807"/>
                    <a:pt x="118391" y="973807"/>
                  </a:cubicBezTo>
                  <a:cubicBezTo>
                    <a:pt x="146321" y="973807"/>
                    <a:pt x="175085" y="959634"/>
                    <a:pt x="187591" y="939207"/>
                  </a:cubicBezTo>
                  <a:cubicBezTo>
                    <a:pt x="193427" y="929619"/>
                    <a:pt x="203432" y="923783"/>
                    <a:pt x="214271" y="924200"/>
                  </a:cubicBezTo>
                  <a:lnTo>
                    <a:pt x="218857" y="924200"/>
                  </a:lnTo>
                  <a:cubicBezTo>
                    <a:pt x="269298" y="924200"/>
                    <a:pt x="437713" y="839992"/>
                    <a:pt x="437713" y="746197"/>
                  </a:cubicBezTo>
                  <a:lnTo>
                    <a:pt x="437713" y="428542"/>
                  </a:lnTo>
                  <a:lnTo>
                    <a:pt x="549434" y="316821"/>
                  </a:lnTo>
                  <a:lnTo>
                    <a:pt x="663240" y="453554"/>
                  </a:lnTo>
                  <a:lnTo>
                    <a:pt x="663240" y="673244"/>
                  </a:lnTo>
                  <a:cubicBezTo>
                    <a:pt x="526506" y="812479"/>
                    <a:pt x="441882" y="1003405"/>
                    <a:pt x="441882" y="1213507"/>
                  </a:cubicBezTo>
                  <a:cubicBezTo>
                    <a:pt x="441882" y="1639548"/>
                    <a:pt x="788300" y="1985967"/>
                    <a:pt x="1214341" y="1985967"/>
                  </a:cubicBezTo>
                  <a:cubicBezTo>
                    <a:pt x="1640382" y="1985967"/>
                    <a:pt x="1986800" y="1639548"/>
                    <a:pt x="1986800" y="1213507"/>
                  </a:cubicBezTo>
                  <a:cubicBezTo>
                    <a:pt x="1986800" y="787467"/>
                    <a:pt x="1640382" y="440631"/>
                    <a:pt x="1214341" y="440631"/>
                  </a:cubicBezTo>
                  <a:close/>
                  <a:moveTo>
                    <a:pt x="410617" y="416870"/>
                  </a:moveTo>
                  <a:lnTo>
                    <a:pt x="323908" y="503995"/>
                  </a:lnTo>
                  <a:lnTo>
                    <a:pt x="171333" y="503995"/>
                  </a:lnTo>
                  <a:cubicBezTo>
                    <a:pt x="163830" y="503995"/>
                    <a:pt x="157994" y="510248"/>
                    <a:pt x="157994" y="517335"/>
                  </a:cubicBezTo>
                  <a:cubicBezTo>
                    <a:pt x="157994" y="524422"/>
                    <a:pt x="164247" y="530675"/>
                    <a:pt x="171333" y="530675"/>
                  </a:cubicBezTo>
                  <a:lnTo>
                    <a:pt x="296811" y="530675"/>
                  </a:lnTo>
                  <a:lnTo>
                    <a:pt x="288474" y="539012"/>
                  </a:lnTo>
                  <a:lnTo>
                    <a:pt x="162162" y="665324"/>
                  </a:lnTo>
                  <a:cubicBezTo>
                    <a:pt x="156743" y="670743"/>
                    <a:pt x="156743" y="679081"/>
                    <a:pt x="162162" y="684500"/>
                  </a:cubicBezTo>
                  <a:cubicBezTo>
                    <a:pt x="164663" y="687001"/>
                    <a:pt x="168415" y="688669"/>
                    <a:pt x="171750" y="688669"/>
                  </a:cubicBezTo>
                  <a:cubicBezTo>
                    <a:pt x="175085" y="688669"/>
                    <a:pt x="178837" y="687418"/>
                    <a:pt x="181338" y="684500"/>
                  </a:cubicBezTo>
                  <a:lnTo>
                    <a:pt x="284722" y="581116"/>
                  </a:lnTo>
                  <a:lnTo>
                    <a:pt x="284722" y="674912"/>
                  </a:lnTo>
                  <a:cubicBezTo>
                    <a:pt x="284722" y="682416"/>
                    <a:pt x="290975" y="688252"/>
                    <a:pt x="298062" y="688252"/>
                  </a:cubicBezTo>
                  <a:cubicBezTo>
                    <a:pt x="305149" y="688252"/>
                    <a:pt x="311402" y="681999"/>
                    <a:pt x="311402" y="674912"/>
                  </a:cubicBezTo>
                  <a:lnTo>
                    <a:pt x="311402" y="554020"/>
                  </a:lnTo>
                  <a:lnTo>
                    <a:pt x="338915" y="526506"/>
                  </a:lnTo>
                  <a:lnTo>
                    <a:pt x="410617" y="454805"/>
                  </a:lnTo>
                  <a:lnTo>
                    <a:pt x="410617" y="745363"/>
                  </a:lnTo>
                  <a:cubicBezTo>
                    <a:pt x="410617" y="817898"/>
                    <a:pt x="258042" y="896687"/>
                    <a:pt x="218440" y="896687"/>
                  </a:cubicBezTo>
                  <a:lnTo>
                    <a:pt x="214688" y="896687"/>
                  </a:lnTo>
                  <a:cubicBezTo>
                    <a:pt x="194261" y="895853"/>
                    <a:pt x="175085" y="906274"/>
                    <a:pt x="164247" y="924200"/>
                  </a:cubicBezTo>
                  <a:cubicBezTo>
                    <a:pt x="156326" y="936706"/>
                    <a:pt x="135066" y="947128"/>
                    <a:pt x="116307" y="945877"/>
                  </a:cubicBezTo>
                  <a:cubicBezTo>
                    <a:pt x="107552" y="945877"/>
                    <a:pt x="103801" y="942125"/>
                    <a:pt x="93379" y="931287"/>
                  </a:cubicBezTo>
                  <a:cubicBezTo>
                    <a:pt x="74620" y="911694"/>
                    <a:pt x="26680" y="808310"/>
                    <a:pt x="26680" y="679497"/>
                  </a:cubicBezTo>
                  <a:cubicBezTo>
                    <a:pt x="26680" y="594873"/>
                    <a:pt x="47523" y="512750"/>
                    <a:pt x="88376" y="435629"/>
                  </a:cubicBezTo>
                  <a:cubicBezTo>
                    <a:pt x="173835" y="274300"/>
                    <a:pt x="323074" y="185090"/>
                    <a:pt x="345585" y="183006"/>
                  </a:cubicBezTo>
                  <a:cubicBezTo>
                    <a:pt x="382269" y="186341"/>
                    <a:pt x="411033" y="217606"/>
                    <a:pt x="411033" y="255124"/>
                  </a:cubicBezTo>
                  <a:lnTo>
                    <a:pt x="411033" y="416870"/>
                  </a:lnTo>
                  <a:lnTo>
                    <a:pt x="410617" y="416870"/>
                  </a:lnTo>
                  <a:close/>
                  <a:moveTo>
                    <a:pt x="690753" y="485236"/>
                  </a:moveTo>
                  <a:lnTo>
                    <a:pt x="690753" y="255124"/>
                  </a:lnTo>
                  <a:cubicBezTo>
                    <a:pt x="690753" y="218023"/>
                    <a:pt x="719517" y="186341"/>
                    <a:pt x="756201" y="183006"/>
                  </a:cubicBezTo>
                  <a:cubicBezTo>
                    <a:pt x="778712" y="185090"/>
                    <a:pt x="927952" y="274300"/>
                    <a:pt x="1013410" y="435629"/>
                  </a:cubicBezTo>
                  <a:cubicBezTo>
                    <a:pt x="1018412" y="444800"/>
                    <a:pt x="1022998" y="453971"/>
                    <a:pt x="1027167" y="463559"/>
                  </a:cubicBezTo>
                  <a:cubicBezTo>
                    <a:pt x="899605" y="495658"/>
                    <a:pt x="784549" y="559439"/>
                    <a:pt x="691170" y="645731"/>
                  </a:cubicBezTo>
                  <a:lnTo>
                    <a:pt x="691170" y="484819"/>
                  </a:lnTo>
                  <a:lnTo>
                    <a:pt x="690753" y="485236"/>
                  </a:lnTo>
                  <a:close/>
                  <a:moveTo>
                    <a:pt x="1214758" y="1958037"/>
                  </a:moveTo>
                  <a:cubicBezTo>
                    <a:pt x="803725" y="1958037"/>
                    <a:pt x="469395" y="1623707"/>
                    <a:pt x="469395" y="1212674"/>
                  </a:cubicBezTo>
                  <a:cubicBezTo>
                    <a:pt x="469395" y="1019663"/>
                    <a:pt x="543181" y="843744"/>
                    <a:pt x="663656" y="711596"/>
                  </a:cubicBezTo>
                  <a:cubicBezTo>
                    <a:pt x="668242" y="706594"/>
                    <a:pt x="672828" y="702008"/>
                    <a:pt x="676996" y="697423"/>
                  </a:cubicBezTo>
                  <a:cubicBezTo>
                    <a:pt x="681582" y="692837"/>
                    <a:pt x="685750" y="688252"/>
                    <a:pt x="690336" y="683666"/>
                  </a:cubicBezTo>
                  <a:cubicBezTo>
                    <a:pt x="784965" y="590287"/>
                    <a:pt x="904190" y="521921"/>
                    <a:pt x="1037172" y="489405"/>
                  </a:cubicBezTo>
                  <a:cubicBezTo>
                    <a:pt x="1041757" y="488154"/>
                    <a:pt x="1045926" y="487321"/>
                    <a:pt x="1050511" y="486487"/>
                  </a:cubicBezTo>
                  <a:cubicBezTo>
                    <a:pt x="1055097" y="485653"/>
                    <a:pt x="1059266" y="484402"/>
                    <a:pt x="1063851" y="483569"/>
                  </a:cubicBezTo>
                  <a:cubicBezTo>
                    <a:pt x="1112208" y="473564"/>
                    <a:pt x="1162649" y="468145"/>
                    <a:pt x="1214341" y="468145"/>
                  </a:cubicBezTo>
                  <a:cubicBezTo>
                    <a:pt x="1625375" y="468145"/>
                    <a:pt x="1959704" y="802474"/>
                    <a:pt x="1959704" y="1213507"/>
                  </a:cubicBezTo>
                  <a:cubicBezTo>
                    <a:pt x="1959704" y="1624541"/>
                    <a:pt x="1625375" y="1958870"/>
                    <a:pt x="1214341" y="1958870"/>
                  </a:cubicBezTo>
                  <a:lnTo>
                    <a:pt x="1214758" y="1958037"/>
                  </a:lnTo>
                  <a:close/>
                </a:path>
              </a:pathLst>
            </a:custGeom>
            <a:solidFill>
              <a:schemeClr val="bg1"/>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grpSp>
          <p:nvGrpSpPr>
            <p:cNvPr id="9" name="Group 57">
              <a:extLst>
                <a:ext uri="{FF2B5EF4-FFF2-40B4-BE49-F238E27FC236}">
                  <a16:creationId xmlns:a16="http://schemas.microsoft.com/office/drawing/2014/main" id="{78F60711-2EC4-8B59-CD94-BE9DF71C0BBA}"/>
                </a:ext>
              </a:extLst>
            </p:cNvPr>
            <p:cNvGrpSpPr>
              <a:grpSpLocks/>
            </p:cNvGrpSpPr>
            <p:nvPr/>
          </p:nvGrpSpPr>
          <p:grpSpPr bwMode="auto">
            <a:xfrm>
              <a:off x="6612249" y="1823668"/>
              <a:ext cx="1038421" cy="1109706"/>
              <a:chOff x="7185216" y="3022315"/>
              <a:chExt cx="1038421" cy="1109706"/>
            </a:xfrm>
          </p:grpSpPr>
          <p:sp>
            <p:nvSpPr>
              <p:cNvPr id="10" name="Freeform: Shape 58">
                <a:extLst>
                  <a:ext uri="{FF2B5EF4-FFF2-40B4-BE49-F238E27FC236}">
                    <a16:creationId xmlns:a16="http://schemas.microsoft.com/office/drawing/2014/main" id="{D4818BD2-6460-9F3C-C86B-4257AAE58C9C}"/>
                  </a:ext>
                </a:extLst>
              </p:cNvPr>
              <p:cNvSpPr>
                <a:spLocks/>
              </p:cNvSpPr>
              <p:nvPr/>
            </p:nvSpPr>
            <p:spPr bwMode="auto">
              <a:xfrm>
                <a:off x="7403802" y="3022315"/>
                <a:ext cx="603731" cy="1109706"/>
              </a:xfrm>
              <a:custGeom>
                <a:avLst/>
                <a:gdLst>
                  <a:gd name="T0" fmla="*/ 530467 w 603731"/>
                  <a:gd name="T1" fmla="*/ 472313 h 1109706"/>
                  <a:gd name="T2" fmla="*/ 594248 w 603731"/>
                  <a:gd name="T3" fmla="*/ 267213 h 1109706"/>
                  <a:gd name="T4" fmla="*/ 473355 w 603731"/>
                  <a:gd name="T5" fmla="*/ 76704 h 1109706"/>
                  <a:gd name="T6" fmla="*/ 304523 w 603731"/>
                  <a:gd name="T7" fmla="*/ 0 h 1109706"/>
                  <a:gd name="T8" fmla="*/ 171125 w 603731"/>
                  <a:gd name="T9" fmla="*/ 45856 h 1109706"/>
                  <a:gd name="T10" fmla="*/ 136525 w 603731"/>
                  <a:gd name="T11" fmla="*/ 75036 h 1109706"/>
                  <a:gd name="T12" fmla="*/ 134857 w 603731"/>
                  <a:gd name="T13" fmla="*/ 77121 h 1109706"/>
                  <a:gd name="T14" fmla="*/ 7712 w 603731"/>
                  <a:gd name="T15" fmla="*/ 268047 h 1109706"/>
                  <a:gd name="T16" fmla="*/ 208 w 603731"/>
                  <a:gd name="T17" fmla="*/ 298896 h 1109706"/>
                  <a:gd name="T18" fmla="*/ 71910 w 603731"/>
                  <a:gd name="T19" fmla="*/ 471479 h 1109706"/>
                  <a:gd name="T20" fmla="*/ 1876 w 603731"/>
                  <a:gd name="T21" fmla="*/ 899605 h 1109706"/>
                  <a:gd name="T22" fmla="*/ 96922 w 603731"/>
                  <a:gd name="T23" fmla="*/ 1102203 h 1109706"/>
                  <a:gd name="T24" fmla="*/ 109011 w 603731"/>
                  <a:gd name="T25" fmla="*/ 1109707 h 1109706"/>
                  <a:gd name="T26" fmla="*/ 302022 w 603731"/>
                  <a:gd name="T27" fmla="*/ 824151 h 1109706"/>
                  <a:gd name="T28" fmla="*/ 495033 w 603731"/>
                  <a:gd name="T29" fmla="*/ 1109707 h 1109706"/>
                  <a:gd name="T30" fmla="*/ 507122 w 603731"/>
                  <a:gd name="T31" fmla="*/ 1102203 h 1109706"/>
                  <a:gd name="T32" fmla="*/ 602168 w 603731"/>
                  <a:gd name="T33" fmla="*/ 899605 h 1109706"/>
                  <a:gd name="T34" fmla="*/ 434587 w 603731"/>
                  <a:gd name="T35" fmla="*/ 619885 h 1109706"/>
                  <a:gd name="T36" fmla="*/ 159036 w 603731"/>
                  <a:gd name="T37" fmla="*/ 91294 h 1109706"/>
                  <a:gd name="T38" fmla="*/ 184882 w 603731"/>
                  <a:gd name="T39" fmla="*/ 69617 h 1109706"/>
                  <a:gd name="T40" fmla="*/ 450011 w 603731"/>
                  <a:gd name="T41" fmla="*/ 91294 h 1109706"/>
                  <a:gd name="T42" fmla="*/ 423748 w 603731"/>
                  <a:gd name="T43" fmla="*/ 200097 h 1109706"/>
                  <a:gd name="T44" fmla="*/ 180713 w 603731"/>
                  <a:gd name="T45" fmla="*/ 201348 h 1109706"/>
                  <a:gd name="T46" fmla="*/ 163621 w 603731"/>
                  <a:gd name="T47" fmla="*/ 152157 h 1109706"/>
                  <a:gd name="T48" fmla="*/ 412492 w 603731"/>
                  <a:gd name="T49" fmla="*/ 224693 h 1109706"/>
                  <a:gd name="T50" fmla="*/ 301605 w 603731"/>
                  <a:gd name="T51" fmla="*/ 404780 h 1109706"/>
                  <a:gd name="T52" fmla="*/ 192385 w 603731"/>
                  <a:gd name="T53" fmla="*/ 225943 h 1109706"/>
                  <a:gd name="T54" fmla="*/ 94421 w 603731"/>
                  <a:gd name="T55" fmla="*/ 455638 h 1109706"/>
                  <a:gd name="T56" fmla="*/ 30223 w 603731"/>
                  <a:gd name="T57" fmla="*/ 327660 h 1109706"/>
                  <a:gd name="T58" fmla="*/ 32307 w 603731"/>
                  <a:gd name="T59" fmla="*/ 280970 h 1109706"/>
                  <a:gd name="T60" fmla="*/ 131522 w 603731"/>
                  <a:gd name="T61" fmla="*/ 131731 h 1109706"/>
                  <a:gd name="T62" fmla="*/ 142361 w 603731"/>
                  <a:gd name="T63" fmla="*/ 175919 h 1109706"/>
                  <a:gd name="T64" fmla="*/ 152366 w 603731"/>
                  <a:gd name="T65" fmla="*/ 203015 h 1109706"/>
                  <a:gd name="T66" fmla="*/ 160703 w 603731"/>
                  <a:gd name="T67" fmla="*/ 222608 h 1109706"/>
                  <a:gd name="T68" fmla="*/ 230320 w 603731"/>
                  <a:gd name="T69" fmla="*/ 345168 h 1109706"/>
                  <a:gd name="T70" fmla="*/ 184465 w 603731"/>
                  <a:gd name="T71" fmla="*/ 594039 h 1109706"/>
                  <a:gd name="T72" fmla="*/ 301605 w 603731"/>
                  <a:gd name="T73" fmla="*/ 774544 h 1109706"/>
                  <a:gd name="T74" fmla="*/ 285764 w 603731"/>
                  <a:gd name="T75" fmla="*/ 799556 h 1109706"/>
                  <a:gd name="T76" fmla="*/ 29806 w 603731"/>
                  <a:gd name="T77" fmla="*/ 907108 h 1109706"/>
                  <a:gd name="T78" fmla="*/ 193636 w 603731"/>
                  <a:gd name="T79" fmla="*/ 631974 h 1109706"/>
                  <a:gd name="T80" fmla="*/ 302439 w 603731"/>
                  <a:gd name="T81" fmla="*/ 455222 h 1109706"/>
                  <a:gd name="T82" fmla="*/ 318280 w 603731"/>
                  <a:gd name="T83" fmla="*/ 430209 h 1109706"/>
                  <a:gd name="T84" fmla="*/ 439172 w 603731"/>
                  <a:gd name="T85" fmla="*/ 233447 h 1109706"/>
                  <a:gd name="T86" fmla="*/ 450428 w 603731"/>
                  <a:gd name="T87" fmla="*/ 208435 h 1109706"/>
                  <a:gd name="T88" fmla="*/ 474189 w 603731"/>
                  <a:gd name="T89" fmla="*/ 138818 h 1109706"/>
                  <a:gd name="T90" fmla="*/ 490447 w 603731"/>
                  <a:gd name="T91" fmla="*/ 152991 h 1109706"/>
                  <a:gd name="T92" fmla="*/ 507956 w 603731"/>
                  <a:gd name="T93" fmla="*/ 456055 h 1109706"/>
                  <a:gd name="T94" fmla="*/ 409991 w 603731"/>
                  <a:gd name="T95" fmla="*/ 606128 h 1109706"/>
                  <a:gd name="T96" fmla="*/ 300771 w 603731"/>
                  <a:gd name="T97" fmla="*/ 774127 h 1109706"/>
                  <a:gd name="T98" fmla="*/ 492948 w 603731"/>
                  <a:gd name="T99" fmla="*/ 1068854 h 1109706"/>
                  <a:gd name="T100" fmla="*/ 418329 w 603731"/>
                  <a:gd name="T101" fmla="*/ 644897 h 1109706"/>
                  <a:gd name="T102" fmla="*/ 493365 w 603731"/>
                  <a:gd name="T103" fmla="*/ 1069271 h 11097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3731" h="1109706">
                    <a:moveTo>
                      <a:pt x="434587" y="619885"/>
                    </a:moveTo>
                    <a:lnTo>
                      <a:pt x="530467" y="472313"/>
                    </a:lnTo>
                    <a:cubicBezTo>
                      <a:pt x="540888" y="458557"/>
                      <a:pt x="629265" y="337248"/>
                      <a:pt x="595081" y="268464"/>
                    </a:cubicBezTo>
                    <a:lnTo>
                      <a:pt x="594248" y="267213"/>
                    </a:lnTo>
                    <a:lnTo>
                      <a:pt x="474189" y="77538"/>
                    </a:lnTo>
                    <a:cubicBezTo>
                      <a:pt x="474189" y="77538"/>
                      <a:pt x="473772" y="77121"/>
                      <a:pt x="473355" y="76704"/>
                    </a:cubicBezTo>
                    <a:cubicBezTo>
                      <a:pt x="473355" y="76287"/>
                      <a:pt x="472522" y="75453"/>
                      <a:pt x="472105" y="75036"/>
                    </a:cubicBezTo>
                    <a:cubicBezTo>
                      <a:pt x="422914" y="25846"/>
                      <a:pt x="364969" y="0"/>
                      <a:pt x="304523" y="0"/>
                    </a:cubicBezTo>
                    <a:cubicBezTo>
                      <a:pt x="262419" y="0"/>
                      <a:pt x="221983" y="12923"/>
                      <a:pt x="184465" y="36685"/>
                    </a:cubicBezTo>
                    <a:cubicBezTo>
                      <a:pt x="179879" y="39603"/>
                      <a:pt x="175711" y="42521"/>
                      <a:pt x="171125" y="45856"/>
                    </a:cubicBezTo>
                    <a:cubicBezTo>
                      <a:pt x="166539" y="49191"/>
                      <a:pt x="162371" y="52526"/>
                      <a:pt x="157785" y="55861"/>
                    </a:cubicBezTo>
                    <a:cubicBezTo>
                      <a:pt x="150698" y="61697"/>
                      <a:pt x="143612" y="67950"/>
                      <a:pt x="136525" y="75036"/>
                    </a:cubicBezTo>
                    <a:cubicBezTo>
                      <a:pt x="136525" y="75453"/>
                      <a:pt x="135691" y="75870"/>
                      <a:pt x="135691" y="76287"/>
                    </a:cubicBezTo>
                    <a:cubicBezTo>
                      <a:pt x="135691" y="76287"/>
                      <a:pt x="135274" y="76287"/>
                      <a:pt x="134857" y="77121"/>
                    </a:cubicBezTo>
                    <a:lnTo>
                      <a:pt x="8546" y="266797"/>
                    </a:lnTo>
                    <a:cubicBezTo>
                      <a:pt x="8546" y="266797"/>
                      <a:pt x="8129" y="267630"/>
                      <a:pt x="7712" y="268047"/>
                    </a:cubicBezTo>
                    <a:cubicBezTo>
                      <a:pt x="5211" y="273050"/>
                      <a:pt x="3543" y="278052"/>
                      <a:pt x="2293" y="283471"/>
                    </a:cubicBezTo>
                    <a:cubicBezTo>
                      <a:pt x="1042" y="288474"/>
                      <a:pt x="208" y="293476"/>
                      <a:pt x="208" y="298896"/>
                    </a:cubicBezTo>
                    <a:cubicBezTo>
                      <a:pt x="208" y="305982"/>
                      <a:pt x="208" y="313486"/>
                      <a:pt x="1042" y="321406"/>
                    </a:cubicBezTo>
                    <a:cubicBezTo>
                      <a:pt x="9796" y="386438"/>
                      <a:pt x="64406" y="461475"/>
                      <a:pt x="71910" y="471479"/>
                    </a:cubicBezTo>
                    <a:lnTo>
                      <a:pt x="168624" y="619885"/>
                    </a:lnTo>
                    <a:cubicBezTo>
                      <a:pt x="80247" y="766206"/>
                      <a:pt x="3543" y="897520"/>
                      <a:pt x="1876" y="899605"/>
                    </a:cubicBezTo>
                    <a:cubicBezTo>
                      <a:pt x="-625" y="903356"/>
                      <a:pt x="-625" y="908359"/>
                      <a:pt x="1876" y="912528"/>
                    </a:cubicBezTo>
                    <a:lnTo>
                      <a:pt x="96922" y="1102203"/>
                    </a:lnTo>
                    <a:cubicBezTo>
                      <a:pt x="99007" y="1106372"/>
                      <a:pt x="103592" y="1109290"/>
                      <a:pt x="108178" y="1109707"/>
                    </a:cubicBezTo>
                    <a:lnTo>
                      <a:pt x="109011" y="1109707"/>
                    </a:lnTo>
                    <a:cubicBezTo>
                      <a:pt x="113597" y="1109707"/>
                      <a:pt x="117766" y="1107623"/>
                      <a:pt x="120267" y="1103454"/>
                    </a:cubicBezTo>
                    <a:lnTo>
                      <a:pt x="302022" y="824151"/>
                    </a:lnTo>
                    <a:lnTo>
                      <a:pt x="483777" y="1103454"/>
                    </a:lnTo>
                    <a:cubicBezTo>
                      <a:pt x="486278" y="1107206"/>
                      <a:pt x="490447" y="1109707"/>
                      <a:pt x="495033" y="1109707"/>
                    </a:cubicBezTo>
                    <a:lnTo>
                      <a:pt x="495866" y="1109707"/>
                    </a:lnTo>
                    <a:cubicBezTo>
                      <a:pt x="500869" y="1109707"/>
                      <a:pt x="505037" y="1106372"/>
                      <a:pt x="507122" y="1102203"/>
                    </a:cubicBezTo>
                    <a:lnTo>
                      <a:pt x="602168" y="912528"/>
                    </a:lnTo>
                    <a:cubicBezTo>
                      <a:pt x="604252" y="908359"/>
                      <a:pt x="604252" y="903773"/>
                      <a:pt x="602168" y="899605"/>
                    </a:cubicBezTo>
                    <a:cubicBezTo>
                      <a:pt x="600918" y="897520"/>
                      <a:pt x="524214" y="765789"/>
                      <a:pt x="435420" y="619468"/>
                    </a:cubicBezTo>
                    <a:lnTo>
                      <a:pt x="434587" y="619885"/>
                    </a:lnTo>
                    <a:close/>
                    <a:moveTo>
                      <a:pt x="156951" y="102550"/>
                    </a:moveTo>
                    <a:lnTo>
                      <a:pt x="159036" y="91294"/>
                    </a:lnTo>
                    <a:cubicBezTo>
                      <a:pt x="163204" y="87543"/>
                      <a:pt x="166956" y="83791"/>
                      <a:pt x="171125" y="80456"/>
                    </a:cubicBezTo>
                    <a:cubicBezTo>
                      <a:pt x="175711" y="76704"/>
                      <a:pt x="180296" y="72952"/>
                      <a:pt x="184882" y="69617"/>
                    </a:cubicBezTo>
                    <a:cubicBezTo>
                      <a:pt x="221983" y="42104"/>
                      <a:pt x="262419" y="27097"/>
                      <a:pt x="304523" y="27097"/>
                    </a:cubicBezTo>
                    <a:cubicBezTo>
                      <a:pt x="356632" y="27097"/>
                      <a:pt x="406656" y="49191"/>
                      <a:pt x="450011" y="91294"/>
                    </a:cubicBezTo>
                    <a:lnTo>
                      <a:pt x="450011" y="94213"/>
                    </a:lnTo>
                    <a:cubicBezTo>
                      <a:pt x="451678" y="105468"/>
                      <a:pt x="451261" y="137984"/>
                      <a:pt x="423748" y="200097"/>
                    </a:cubicBezTo>
                    <a:cubicBezTo>
                      <a:pt x="384145" y="188008"/>
                      <a:pt x="344126" y="181755"/>
                      <a:pt x="304523" y="181755"/>
                    </a:cubicBezTo>
                    <a:cubicBezTo>
                      <a:pt x="264921" y="181755"/>
                      <a:pt x="221983" y="188425"/>
                      <a:pt x="180713" y="201348"/>
                    </a:cubicBezTo>
                    <a:cubicBezTo>
                      <a:pt x="177378" y="193427"/>
                      <a:pt x="174460" y="185924"/>
                      <a:pt x="171959" y="178837"/>
                    </a:cubicBezTo>
                    <a:cubicBezTo>
                      <a:pt x="168624" y="169249"/>
                      <a:pt x="165706" y="160078"/>
                      <a:pt x="163621" y="152157"/>
                    </a:cubicBezTo>
                    <a:cubicBezTo>
                      <a:pt x="157368" y="128396"/>
                      <a:pt x="156535" y="112138"/>
                      <a:pt x="156951" y="102550"/>
                    </a:cubicBezTo>
                    <a:close/>
                    <a:moveTo>
                      <a:pt x="412492" y="224693"/>
                    </a:moveTo>
                    <a:cubicBezTo>
                      <a:pt x="397902" y="254290"/>
                      <a:pt x="377892" y="288891"/>
                      <a:pt x="350379" y="329744"/>
                    </a:cubicBezTo>
                    <a:cubicBezTo>
                      <a:pt x="335372" y="352255"/>
                      <a:pt x="318697" y="377684"/>
                      <a:pt x="301605" y="404780"/>
                    </a:cubicBezTo>
                    <a:cubicBezTo>
                      <a:pt x="284513" y="377684"/>
                      <a:pt x="267839" y="352255"/>
                      <a:pt x="252831" y="329744"/>
                    </a:cubicBezTo>
                    <a:cubicBezTo>
                      <a:pt x="225735" y="289308"/>
                      <a:pt x="206559" y="255124"/>
                      <a:pt x="192385" y="225943"/>
                    </a:cubicBezTo>
                    <a:cubicBezTo>
                      <a:pt x="265754" y="203849"/>
                      <a:pt x="339123" y="203432"/>
                      <a:pt x="412492" y="224693"/>
                    </a:cubicBezTo>
                    <a:close/>
                    <a:moveTo>
                      <a:pt x="94421" y="455638"/>
                    </a:moveTo>
                    <a:cubicBezTo>
                      <a:pt x="78580" y="434378"/>
                      <a:pt x="48565" y="387689"/>
                      <a:pt x="34809" y="344751"/>
                    </a:cubicBezTo>
                    <a:cubicBezTo>
                      <a:pt x="33141" y="338915"/>
                      <a:pt x="31474" y="333079"/>
                      <a:pt x="30223" y="327660"/>
                    </a:cubicBezTo>
                    <a:cubicBezTo>
                      <a:pt x="28972" y="321406"/>
                      <a:pt x="28139" y="315570"/>
                      <a:pt x="27722" y="309734"/>
                    </a:cubicBezTo>
                    <a:cubicBezTo>
                      <a:pt x="27305" y="298896"/>
                      <a:pt x="28556" y="289308"/>
                      <a:pt x="32307" y="280970"/>
                    </a:cubicBezTo>
                    <a:lnTo>
                      <a:pt x="120267" y="148822"/>
                    </a:lnTo>
                    <a:lnTo>
                      <a:pt x="131522" y="131731"/>
                    </a:lnTo>
                    <a:cubicBezTo>
                      <a:pt x="132356" y="136316"/>
                      <a:pt x="133190" y="141319"/>
                      <a:pt x="134440" y="146738"/>
                    </a:cubicBezTo>
                    <a:cubicBezTo>
                      <a:pt x="136525" y="155492"/>
                      <a:pt x="139026" y="165080"/>
                      <a:pt x="142361" y="175919"/>
                    </a:cubicBezTo>
                    <a:cubicBezTo>
                      <a:pt x="142778" y="177586"/>
                      <a:pt x="143612" y="179254"/>
                      <a:pt x="144028" y="180921"/>
                    </a:cubicBezTo>
                    <a:cubicBezTo>
                      <a:pt x="146530" y="188008"/>
                      <a:pt x="149031" y="195512"/>
                      <a:pt x="152366" y="203015"/>
                    </a:cubicBezTo>
                    <a:cubicBezTo>
                      <a:pt x="153200" y="205100"/>
                      <a:pt x="154450" y="207601"/>
                      <a:pt x="155284" y="210102"/>
                    </a:cubicBezTo>
                    <a:cubicBezTo>
                      <a:pt x="156951" y="214271"/>
                      <a:pt x="158619" y="218440"/>
                      <a:pt x="160703" y="222608"/>
                    </a:cubicBezTo>
                    <a:cubicBezTo>
                      <a:pt x="162371" y="226777"/>
                      <a:pt x="164455" y="230946"/>
                      <a:pt x="166539" y="235114"/>
                    </a:cubicBezTo>
                    <a:cubicBezTo>
                      <a:pt x="181547" y="266380"/>
                      <a:pt x="201973" y="302647"/>
                      <a:pt x="230320" y="345168"/>
                    </a:cubicBezTo>
                    <a:cubicBezTo>
                      <a:pt x="247412" y="370597"/>
                      <a:pt x="265754" y="399361"/>
                      <a:pt x="285764" y="430209"/>
                    </a:cubicBezTo>
                    <a:cubicBezTo>
                      <a:pt x="253248" y="481901"/>
                      <a:pt x="218231" y="538596"/>
                      <a:pt x="184465" y="594039"/>
                    </a:cubicBezTo>
                    <a:lnTo>
                      <a:pt x="94421" y="455638"/>
                    </a:lnTo>
                    <a:close/>
                    <a:moveTo>
                      <a:pt x="301605" y="774544"/>
                    </a:moveTo>
                    <a:lnTo>
                      <a:pt x="293685" y="787050"/>
                    </a:lnTo>
                    <a:lnTo>
                      <a:pt x="285764" y="799556"/>
                    </a:lnTo>
                    <a:lnTo>
                      <a:pt x="110679" y="1069271"/>
                    </a:lnTo>
                    <a:lnTo>
                      <a:pt x="29806" y="907108"/>
                    </a:lnTo>
                    <a:cubicBezTo>
                      <a:pt x="45647" y="880012"/>
                      <a:pt x="110679" y="768707"/>
                      <a:pt x="185715" y="644897"/>
                    </a:cubicBezTo>
                    <a:lnTo>
                      <a:pt x="193636" y="631974"/>
                    </a:lnTo>
                    <a:cubicBezTo>
                      <a:pt x="196137" y="627806"/>
                      <a:pt x="198638" y="623637"/>
                      <a:pt x="201556" y="619051"/>
                    </a:cubicBezTo>
                    <a:cubicBezTo>
                      <a:pt x="234906" y="564025"/>
                      <a:pt x="269923" y="507330"/>
                      <a:pt x="302439" y="455222"/>
                    </a:cubicBezTo>
                    <a:cubicBezTo>
                      <a:pt x="304940" y="451053"/>
                      <a:pt x="307858" y="446884"/>
                      <a:pt x="310359" y="442715"/>
                    </a:cubicBezTo>
                    <a:cubicBezTo>
                      <a:pt x="312861" y="438547"/>
                      <a:pt x="315779" y="434378"/>
                      <a:pt x="318280" y="430209"/>
                    </a:cubicBezTo>
                    <a:cubicBezTo>
                      <a:pt x="337873" y="399361"/>
                      <a:pt x="356632" y="370180"/>
                      <a:pt x="373724" y="345168"/>
                    </a:cubicBezTo>
                    <a:cubicBezTo>
                      <a:pt x="402488" y="301814"/>
                      <a:pt x="423748" y="264712"/>
                      <a:pt x="439172" y="233447"/>
                    </a:cubicBezTo>
                    <a:cubicBezTo>
                      <a:pt x="441256" y="229278"/>
                      <a:pt x="443341" y="225110"/>
                      <a:pt x="445008" y="220941"/>
                    </a:cubicBezTo>
                    <a:cubicBezTo>
                      <a:pt x="447093" y="216772"/>
                      <a:pt x="448760" y="212604"/>
                      <a:pt x="450428" y="208435"/>
                    </a:cubicBezTo>
                    <a:cubicBezTo>
                      <a:pt x="457098" y="193427"/>
                      <a:pt x="462100" y="179671"/>
                      <a:pt x="466269" y="167582"/>
                    </a:cubicBezTo>
                    <a:cubicBezTo>
                      <a:pt x="469604" y="156743"/>
                      <a:pt x="472522" y="147572"/>
                      <a:pt x="474189" y="138818"/>
                    </a:cubicBezTo>
                    <a:cubicBezTo>
                      <a:pt x="475023" y="135483"/>
                      <a:pt x="475440" y="132565"/>
                      <a:pt x="475857" y="129646"/>
                    </a:cubicBezTo>
                    <a:lnTo>
                      <a:pt x="490447" y="152991"/>
                    </a:lnTo>
                    <a:lnTo>
                      <a:pt x="570903" y="280553"/>
                    </a:lnTo>
                    <a:cubicBezTo>
                      <a:pt x="592997" y="326409"/>
                      <a:pt x="533385" y="422289"/>
                      <a:pt x="507956" y="456055"/>
                    </a:cubicBezTo>
                    <a:lnTo>
                      <a:pt x="418329" y="593622"/>
                    </a:lnTo>
                    <a:lnTo>
                      <a:pt x="409991" y="606128"/>
                    </a:lnTo>
                    <a:lnTo>
                      <a:pt x="401654" y="618634"/>
                    </a:lnTo>
                    <a:lnTo>
                      <a:pt x="300771" y="774127"/>
                    </a:lnTo>
                    <a:lnTo>
                      <a:pt x="301605" y="774544"/>
                    </a:lnTo>
                    <a:close/>
                    <a:moveTo>
                      <a:pt x="492948" y="1068854"/>
                    </a:moveTo>
                    <a:lnTo>
                      <a:pt x="317863" y="799139"/>
                    </a:lnTo>
                    <a:lnTo>
                      <a:pt x="418329" y="644897"/>
                    </a:lnTo>
                    <a:cubicBezTo>
                      <a:pt x="492948" y="768707"/>
                      <a:pt x="558397" y="879595"/>
                      <a:pt x="574238" y="907108"/>
                    </a:cubicBezTo>
                    <a:lnTo>
                      <a:pt x="493365" y="1069271"/>
                    </a:lnTo>
                    <a:lnTo>
                      <a:pt x="492948" y="1068854"/>
                    </a:ln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1" name="Freeform: Shape 59">
                <a:extLst>
                  <a:ext uri="{FF2B5EF4-FFF2-40B4-BE49-F238E27FC236}">
                    <a16:creationId xmlns:a16="http://schemas.microsoft.com/office/drawing/2014/main" id="{D5F4C2AF-C4D2-0FB9-E1C0-562B12B98BF7}"/>
                  </a:ext>
                </a:extLst>
              </p:cNvPr>
              <p:cNvSpPr>
                <a:spLocks/>
              </p:cNvSpPr>
              <p:nvPr/>
            </p:nvSpPr>
            <p:spPr bwMode="auto">
              <a:xfrm>
                <a:off x="8142765" y="3450856"/>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2" y="26680"/>
                      <a:pt x="0" y="20707"/>
                      <a:pt x="0" y="13340"/>
                    </a:cubicBezTo>
                    <a:cubicBezTo>
                      <a:pt x="0" y="5972"/>
                      <a:pt x="5972"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2" name="Freeform: Shape 60">
                <a:extLst>
                  <a:ext uri="{FF2B5EF4-FFF2-40B4-BE49-F238E27FC236}">
                    <a16:creationId xmlns:a16="http://schemas.microsoft.com/office/drawing/2014/main" id="{466C2C4A-CC36-E371-60C5-7AC2A443CA95}"/>
                  </a:ext>
                </a:extLst>
              </p:cNvPr>
              <p:cNvSpPr>
                <a:spLocks/>
              </p:cNvSpPr>
              <p:nvPr/>
            </p:nvSpPr>
            <p:spPr bwMode="auto">
              <a:xfrm>
                <a:off x="8088572" y="3450439"/>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843"/>
                      <a:pt x="26680" y="13340"/>
                    </a:cubicBezTo>
                    <a:cubicBezTo>
                      <a:pt x="26680" y="5836"/>
                      <a:pt x="20843"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3" name="Freeform: Shape 61">
                <a:extLst>
                  <a:ext uri="{FF2B5EF4-FFF2-40B4-BE49-F238E27FC236}">
                    <a16:creationId xmlns:a16="http://schemas.microsoft.com/office/drawing/2014/main" id="{A9E9EA93-5377-9AE1-4DAE-D7DA025946F1}"/>
                  </a:ext>
                </a:extLst>
              </p:cNvPr>
              <p:cNvSpPr>
                <a:spLocks/>
              </p:cNvSpPr>
              <p:nvPr/>
            </p:nvSpPr>
            <p:spPr bwMode="auto">
              <a:xfrm>
                <a:off x="8196958" y="3450856"/>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3" y="26680"/>
                      <a:pt x="0" y="20707"/>
                      <a:pt x="0" y="13340"/>
                    </a:cubicBezTo>
                    <a:cubicBezTo>
                      <a:pt x="0" y="5972"/>
                      <a:pt x="5973"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4" name="Freeform: Shape 62">
                <a:extLst>
                  <a:ext uri="{FF2B5EF4-FFF2-40B4-BE49-F238E27FC236}">
                    <a16:creationId xmlns:a16="http://schemas.microsoft.com/office/drawing/2014/main" id="{394D7D4C-7CCD-5B44-39DE-F4CFF7BF0287}"/>
                  </a:ext>
                </a:extLst>
              </p:cNvPr>
              <p:cNvSpPr>
                <a:spLocks/>
              </p:cNvSpPr>
              <p:nvPr/>
            </p:nvSpPr>
            <p:spPr bwMode="auto">
              <a:xfrm>
                <a:off x="8196958" y="3324128"/>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5836"/>
                      <a:pt x="0" y="13340"/>
                    </a:cubicBezTo>
                    <a:cubicBezTo>
                      <a:pt x="0" y="20843"/>
                      <a:pt x="6253" y="26680"/>
                      <a:pt x="13340" y="26680"/>
                    </a:cubicBezTo>
                    <a:cubicBezTo>
                      <a:pt x="20427" y="26680"/>
                      <a:pt x="26680" y="20427"/>
                      <a:pt x="26680" y="13340"/>
                    </a:cubicBezTo>
                    <a:cubicBezTo>
                      <a:pt x="26680" y="6253"/>
                      <a:pt x="20843"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5" name="Freeform: Shape 63">
                <a:extLst>
                  <a:ext uri="{FF2B5EF4-FFF2-40B4-BE49-F238E27FC236}">
                    <a16:creationId xmlns:a16="http://schemas.microsoft.com/office/drawing/2014/main" id="{08F44189-FE43-EBC5-5EE3-45C0A78294F3}"/>
                  </a:ext>
                </a:extLst>
              </p:cNvPr>
              <p:cNvSpPr>
                <a:spLocks/>
              </p:cNvSpPr>
              <p:nvPr/>
            </p:nvSpPr>
            <p:spPr bwMode="auto">
              <a:xfrm>
                <a:off x="8196958" y="3577168"/>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3" y="26680"/>
                      <a:pt x="0" y="20707"/>
                      <a:pt x="0" y="13340"/>
                    </a:cubicBezTo>
                    <a:cubicBezTo>
                      <a:pt x="0" y="5972"/>
                      <a:pt x="5973"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6" name="Freeform: Shape 64">
                <a:extLst>
                  <a:ext uri="{FF2B5EF4-FFF2-40B4-BE49-F238E27FC236}">
                    <a16:creationId xmlns:a16="http://schemas.microsoft.com/office/drawing/2014/main" id="{9E0AC17A-2F0F-4DBA-15EB-3CD967FFC61D}"/>
                  </a:ext>
                </a:extLst>
              </p:cNvPr>
              <p:cNvSpPr>
                <a:spLocks/>
              </p:cNvSpPr>
              <p:nvPr/>
            </p:nvSpPr>
            <p:spPr bwMode="auto">
              <a:xfrm>
                <a:off x="7293602" y="3450439"/>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843"/>
                      <a:pt x="26680" y="13340"/>
                    </a:cubicBezTo>
                    <a:cubicBezTo>
                      <a:pt x="26680" y="5836"/>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7" name="Freeform: Shape 65">
                <a:extLst>
                  <a:ext uri="{FF2B5EF4-FFF2-40B4-BE49-F238E27FC236}">
                    <a16:creationId xmlns:a16="http://schemas.microsoft.com/office/drawing/2014/main" id="{011CFD42-581C-FA03-FC29-1B84BC69B1D6}"/>
                  </a:ext>
                </a:extLst>
              </p:cNvPr>
              <p:cNvSpPr>
                <a:spLocks/>
              </p:cNvSpPr>
              <p:nvPr/>
            </p:nvSpPr>
            <p:spPr bwMode="auto">
              <a:xfrm>
                <a:off x="7239409" y="3450856"/>
                <a:ext cx="26679" cy="26679"/>
              </a:xfrm>
              <a:custGeom>
                <a:avLst/>
                <a:gdLst>
                  <a:gd name="T0" fmla="*/ 26680 w 26679"/>
                  <a:gd name="T1" fmla="*/ 13340 h 26679"/>
                  <a:gd name="T2" fmla="*/ 13340 w 26679"/>
                  <a:gd name="T3" fmla="*/ 26680 h 26679"/>
                  <a:gd name="T4" fmla="*/ 0 w 26679"/>
                  <a:gd name="T5" fmla="*/ 13340 h 26679"/>
                  <a:gd name="T6" fmla="*/ 13340 w 26679"/>
                  <a:gd name="T7" fmla="*/ 0 h 26679"/>
                  <a:gd name="T8" fmla="*/ 26680 w 26679"/>
                  <a:gd name="T9" fmla="*/ 1334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26680" y="13340"/>
                    </a:moveTo>
                    <a:cubicBezTo>
                      <a:pt x="26680" y="20707"/>
                      <a:pt x="20707" y="26680"/>
                      <a:pt x="13340" y="26680"/>
                    </a:cubicBezTo>
                    <a:cubicBezTo>
                      <a:pt x="5972" y="26680"/>
                      <a:pt x="0" y="20707"/>
                      <a:pt x="0" y="13340"/>
                    </a:cubicBezTo>
                    <a:cubicBezTo>
                      <a:pt x="0" y="5972"/>
                      <a:pt x="5972" y="0"/>
                      <a:pt x="13340" y="0"/>
                    </a:cubicBezTo>
                    <a:cubicBezTo>
                      <a:pt x="20707" y="0"/>
                      <a:pt x="26680" y="5972"/>
                      <a:pt x="26680" y="1334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8" name="Freeform: Shape 66">
                <a:extLst>
                  <a:ext uri="{FF2B5EF4-FFF2-40B4-BE49-F238E27FC236}">
                    <a16:creationId xmlns:a16="http://schemas.microsoft.com/office/drawing/2014/main" id="{2048603C-9547-96FE-E6ED-124238711C22}"/>
                  </a:ext>
                </a:extLst>
              </p:cNvPr>
              <p:cNvSpPr>
                <a:spLocks/>
              </p:cNvSpPr>
              <p:nvPr/>
            </p:nvSpPr>
            <p:spPr bwMode="auto">
              <a:xfrm>
                <a:off x="7185216" y="3450439"/>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843"/>
                      <a:pt x="26680" y="13340"/>
                    </a:cubicBezTo>
                    <a:cubicBezTo>
                      <a:pt x="26680" y="5836"/>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19" name="Freeform: Shape 67">
                <a:extLst>
                  <a:ext uri="{FF2B5EF4-FFF2-40B4-BE49-F238E27FC236}">
                    <a16:creationId xmlns:a16="http://schemas.microsoft.com/office/drawing/2014/main" id="{D42A29DF-64AE-430D-4943-27746C183D55}"/>
                  </a:ext>
                </a:extLst>
              </p:cNvPr>
              <p:cNvSpPr>
                <a:spLocks/>
              </p:cNvSpPr>
              <p:nvPr/>
            </p:nvSpPr>
            <p:spPr bwMode="auto">
              <a:xfrm>
                <a:off x="7185216" y="3324128"/>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5836"/>
                      <a:pt x="0" y="13340"/>
                    </a:cubicBezTo>
                    <a:cubicBezTo>
                      <a:pt x="0" y="20843"/>
                      <a:pt x="6253" y="26680"/>
                      <a:pt x="13340" y="26680"/>
                    </a:cubicBezTo>
                    <a:cubicBezTo>
                      <a:pt x="20427" y="26680"/>
                      <a:pt x="26680" y="20427"/>
                      <a:pt x="26680" y="13340"/>
                    </a:cubicBezTo>
                    <a:cubicBezTo>
                      <a:pt x="26680" y="6253"/>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sp>
            <p:nvSpPr>
              <p:cNvPr id="20" name="Freeform: Shape 68">
                <a:extLst>
                  <a:ext uri="{FF2B5EF4-FFF2-40B4-BE49-F238E27FC236}">
                    <a16:creationId xmlns:a16="http://schemas.microsoft.com/office/drawing/2014/main" id="{C76CAC78-AB96-A910-76A6-F0E1DE0D0361}"/>
                  </a:ext>
                </a:extLst>
              </p:cNvPr>
              <p:cNvSpPr>
                <a:spLocks/>
              </p:cNvSpPr>
              <p:nvPr/>
            </p:nvSpPr>
            <p:spPr bwMode="auto">
              <a:xfrm>
                <a:off x="7185216" y="3577168"/>
                <a:ext cx="26679" cy="26679"/>
              </a:xfrm>
              <a:custGeom>
                <a:avLst/>
                <a:gdLst>
                  <a:gd name="T0" fmla="*/ 13340 w 26679"/>
                  <a:gd name="T1" fmla="*/ 0 h 26679"/>
                  <a:gd name="T2" fmla="*/ 0 w 26679"/>
                  <a:gd name="T3" fmla="*/ 13340 h 26679"/>
                  <a:gd name="T4" fmla="*/ 13340 w 26679"/>
                  <a:gd name="T5" fmla="*/ 26680 h 26679"/>
                  <a:gd name="T6" fmla="*/ 26680 w 26679"/>
                  <a:gd name="T7" fmla="*/ 13340 h 26679"/>
                  <a:gd name="T8" fmla="*/ 13340 w 26679"/>
                  <a:gd name="T9" fmla="*/ 0 h 26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79" h="26679">
                    <a:moveTo>
                      <a:pt x="13340" y="0"/>
                    </a:moveTo>
                    <a:cubicBezTo>
                      <a:pt x="5836" y="0"/>
                      <a:pt x="0" y="6253"/>
                      <a:pt x="0" y="13340"/>
                    </a:cubicBezTo>
                    <a:cubicBezTo>
                      <a:pt x="0" y="20427"/>
                      <a:pt x="6253" y="26680"/>
                      <a:pt x="13340" y="26680"/>
                    </a:cubicBezTo>
                    <a:cubicBezTo>
                      <a:pt x="20427" y="26680"/>
                      <a:pt x="26680" y="20427"/>
                      <a:pt x="26680" y="13340"/>
                    </a:cubicBezTo>
                    <a:cubicBezTo>
                      <a:pt x="26680" y="6253"/>
                      <a:pt x="20427" y="0"/>
                      <a:pt x="13340" y="0"/>
                    </a:cubicBezTo>
                    <a:close/>
                  </a:path>
                </a:pathLst>
              </a:custGeom>
              <a:solidFill>
                <a:srgbClr val="D44102"/>
              </a:solidFill>
              <a:ln>
                <a:noFill/>
              </a:ln>
              <a:extLst>
                <a:ext uri="{91240B29-F687-4F45-9708-019B960494DF}">
                  <a14:hiddenLine xmlns:a14="http://schemas.microsoft.com/office/drawing/2010/main" w="41672" cap="flat">
                    <a:solidFill>
                      <a:srgbClr val="000000"/>
                    </a:solidFill>
                    <a:prstDash val="solid"/>
                    <a:miter lim="800000"/>
                    <a:headEnd/>
                    <a:tailEnd/>
                  </a14:hiddenLine>
                </a:ext>
              </a:extLst>
            </p:spPr>
            <p:txBody>
              <a:bodyPr anchor="ctr"/>
              <a:lstStyle/>
              <a:p>
                <a:endParaRPr lang="en-US" dirty="0"/>
              </a:p>
            </p:txBody>
          </p:sp>
        </p:grpSp>
      </p:grpSp>
      <p:sp>
        <p:nvSpPr>
          <p:cNvPr id="5" name="Content Placeholder 4">
            <a:extLst>
              <a:ext uri="{FF2B5EF4-FFF2-40B4-BE49-F238E27FC236}">
                <a16:creationId xmlns:a16="http://schemas.microsoft.com/office/drawing/2014/main" id="{8A1991D4-841E-7686-397D-A7F0237BEAC3}"/>
              </a:ext>
            </a:extLst>
          </p:cNvPr>
          <p:cNvSpPr>
            <a:spLocks noGrp="1"/>
          </p:cNvSpPr>
          <p:nvPr>
            <p:ph idx="1"/>
          </p:nvPr>
        </p:nvSpPr>
        <p:spPr>
          <a:xfrm>
            <a:off x="345507" y="645459"/>
            <a:ext cx="8008189" cy="4149377"/>
          </a:xfrm>
        </p:spPr>
        <p:txBody>
          <a:bodyPr>
            <a:normAutofit lnSpcReduction="10000"/>
          </a:bodyPr>
          <a:lstStyle/>
          <a:p>
            <a:pPr>
              <a:lnSpc>
                <a:spcPct val="100000"/>
              </a:lnSpc>
              <a:spcBef>
                <a:spcPts val="600"/>
              </a:spcBef>
              <a:spcAft>
                <a:spcPts val="600"/>
              </a:spcAft>
              <a:buSzPct val="100000"/>
              <a:buFont typeface="Wingdings" panose="05000000000000000000" pitchFamily="2" charset="2"/>
              <a:buChar char="ü"/>
            </a:pPr>
            <a:r>
              <a:rPr lang="en-US" sz="1600" dirty="0"/>
              <a:t>Explain what TB is and its global prevalence</a:t>
            </a:r>
          </a:p>
          <a:p>
            <a:pPr>
              <a:lnSpc>
                <a:spcPct val="100000"/>
              </a:lnSpc>
              <a:spcBef>
                <a:spcPts val="600"/>
              </a:spcBef>
              <a:spcAft>
                <a:spcPts val="600"/>
              </a:spcAft>
              <a:buSzPct val="100000"/>
              <a:buFont typeface="Wingdings" panose="05000000000000000000" pitchFamily="2" charset="2"/>
              <a:buChar char="ü"/>
            </a:pPr>
            <a:r>
              <a:rPr lang="en-US" sz="1600" dirty="0"/>
              <a:t>Discuss TB/HIV co-infection and why it is essential to identify TB cases among PLHIV</a:t>
            </a:r>
          </a:p>
          <a:p>
            <a:pPr lvl="0">
              <a:lnSpc>
                <a:spcPct val="100000"/>
              </a:lnSpc>
              <a:spcBef>
                <a:spcPts val="600"/>
              </a:spcBef>
              <a:spcAft>
                <a:spcPts val="600"/>
              </a:spcAft>
              <a:buSzPct val="100000"/>
              <a:buFont typeface="Wingdings" panose="05000000000000000000" pitchFamily="2" charset="2"/>
              <a:buChar char="ü"/>
            </a:pPr>
            <a:r>
              <a:rPr lang="en-US" sz="1600" dirty="0"/>
              <a:t>List and describe tools and instruments for TB screening, testing, </a:t>
            </a:r>
            <a:r>
              <a:rPr lang="en-US" sz="1600" dirty="0">
                <a:solidFill>
                  <a:srgbClr val="FF00FF"/>
                </a:solidFill>
              </a:rPr>
              <a:t> </a:t>
            </a:r>
            <a:r>
              <a:rPr lang="en-US" sz="1600" dirty="0"/>
              <a:t>and diagnosis, especially for PLHIV</a:t>
            </a:r>
          </a:p>
          <a:p>
            <a:pPr lvl="0">
              <a:lnSpc>
                <a:spcPct val="100000"/>
              </a:lnSpc>
              <a:spcBef>
                <a:spcPts val="600"/>
              </a:spcBef>
              <a:spcAft>
                <a:spcPts val="600"/>
              </a:spcAft>
              <a:buSzPct val="100000"/>
              <a:buFont typeface="Wingdings" panose="05000000000000000000" pitchFamily="2" charset="2"/>
              <a:buChar char="ü"/>
            </a:pPr>
            <a:r>
              <a:rPr lang="en-US" sz="1600" dirty="0"/>
              <a:t>Explain TB preventive treatment for TB infection and curative treatment </a:t>
            </a:r>
            <a:br>
              <a:rPr lang="en-US" sz="1600" dirty="0">
                <a:solidFill>
                  <a:srgbClr val="FF00FF"/>
                </a:solidFill>
              </a:rPr>
            </a:br>
            <a:r>
              <a:rPr lang="en-US" sz="1600" dirty="0"/>
              <a:t>for TB disease</a:t>
            </a:r>
          </a:p>
          <a:p>
            <a:pPr lvl="0">
              <a:lnSpc>
                <a:spcPct val="100000"/>
              </a:lnSpc>
              <a:spcBef>
                <a:spcPts val="600"/>
              </a:spcBef>
              <a:spcAft>
                <a:spcPts val="600"/>
              </a:spcAft>
              <a:buSzPct val="100000"/>
              <a:buFont typeface="Wingdings" panose="05000000000000000000" pitchFamily="2" charset="2"/>
              <a:buChar char="ü"/>
            </a:pPr>
            <a:r>
              <a:rPr lang="en-US" sz="1600" dirty="0"/>
              <a:t>List benefits of integrating TB case finding within decentralized </a:t>
            </a:r>
            <a:br>
              <a:rPr lang="en-US" sz="1600" dirty="0">
                <a:solidFill>
                  <a:srgbClr val="FF00FF"/>
                </a:solidFill>
              </a:rPr>
            </a:br>
            <a:r>
              <a:rPr lang="en-US" sz="1600" dirty="0"/>
              <a:t>HIV health care services </a:t>
            </a:r>
          </a:p>
          <a:p>
            <a:pPr lvl="0">
              <a:lnSpc>
                <a:spcPct val="100000"/>
              </a:lnSpc>
              <a:spcBef>
                <a:spcPts val="600"/>
              </a:spcBef>
              <a:spcAft>
                <a:spcPts val="600"/>
              </a:spcAft>
              <a:buSzPct val="100000"/>
              <a:buFont typeface="Wingdings" panose="05000000000000000000" pitchFamily="2" charset="2"/>
              <a:buChar char="ü"/>
            </a:pPr>
            <a:r>
              <a:rPr lang="en-US" sz="1600" dirty="0"/>
              <a:t>Define M&amp;E principles and concepts for TB and HIV programs, </a:t>
            </a:r>
            <a:br>
              <a:rPr lang="en-US" sz="1600" dirty="0">
                <a:solidFill>
                  <a:srgbClr val="FF00FF"/>
                </a:solidFill>
              </a:rPr>
            </a:br>
            <a:r>
              <a:rPr lang="en-US" sz="1600" dirty="0"/>
              <a:t>and for TB cases among PLHIV</a:t>
            </a:r>
          </a:p>
          <a:p>
            <a:pPr lvl="0">
              <a:lnSpc>
                <a:spcPct val="100000"/>
              </a:lnSpc>
              <a:spcBef>
                <a:spcPts val="600"/>
              </a:spcBef>
              <a:spcAft>
                <a:spcPts val="600"/>
              </a:spcAft>
              <a:buSzPct val="100000"/>
              <a:buFont typeface="Wingdings" panose="05000000000000000000" pitchFamily="2" charset="2"/>
              <a:buChar char="ü"/>
            </a:pPr>
            <a:r>
              <a:rPr lang="en-US" sz="1600" dirty="0"/>
              <a:t>Discuss importance of recording and reporting data, maintaining data quality, and using M&amp;E data in TB/HIV programs</a:t>
            </a:r>
          </a:p>
          <a:p>
            <a:pPr lvl="0">
              <a:lnSpc>
                <a:spcPct val="100000"/>
              </a:lnSpc>
              <a:spcBef>
                <a:spcPts val="600"/>
              </a:spcBef>
              <a:spcAft>
                <a:spcPts val="600"/>
              </a:spcAft>
              <a:buSzPct val="100000"/>
              <a:buFont typeface="Wingdings" panose="05000000000000000000" pitchFamily="2" charset="2"/>
              <a:buChar char="ü"/>
            </a:pPr>
            <a:r>
              <a:rPr lang="en-US" sz="1600" dirty="0"/>
              <a:t>Explain key program management principles for TB/HIV programs.</a:t>
            </a:r>
          </a:p>
        </p:txBody>
      </p:sp>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19</a:t>
            </a:fld>
            <a:endParaRPr lang="en-US"/>
          </a:p>
        </p:txBody>
      </p:sp>
      <p:sp>
        <p:nvSpPr>
          <p:cNvPr id="4" name="Title 3">
            <a:extLst>
              <a:ext uri="{FF2B5EF4-FFF2-40B4-BE49-F238E27FC236}">
                <a16:creationId xmlns:a16="http://schemas.microsoft.com/office/drawing/2014/main" id="{0F228123-8755-47D2-A7A1-582B8F2862F4}"/>
              </a:ext>
            </a:extLst>
          </p:cNvPr>
          <p:cNvSpPr>
            <a:spLocks noGrp="1"/>
          </p:cNvSpPr>
          <p:nvPr>
            <p:ph type="title"/>
          </p:nvPr>
        </p:nvSpPr>
        <p:spPr/>
        <p:txBody>
          <a:bodyPr/>
          <a:lstStyle/>
          <a:p>
            <a:r>
              <a:rPr lang="en-US" dirty="0">
                <a:solidFill>
                  <a:schemeClr val="bg1"/>
                </a:solidFill>
              </a:rPr>
              <a:t>TB/HIV: Course Objectives</a:t>
            </a:r>
          </a:p>
        </p:txBody>
      </p:sp>
    </p:spTree>
    <p:custDataLst>
      <p:tags r:id="rId1"/>
    </p:custDataLst>
    <p:extLst>
      <p:ext uri="{BB962C8B-B14F-4D97-AF65-F5344CB8AC3E}">
        <p14:creationId xmlns:p14="http://schemas.microsoft.com/office/powerpoint/2010/main" val="200278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A7FE03-3BAB-30B8-4CF2-63A743662FD3}"/>
              </a:ext>
              <a:ext uri="{C183D7F6-B498-43B3-948B-1728B52AA6E4}">
                <adec:decorative xmlns:adec="http://schemas.microsoft.com/office/drawing/2017/decorative" val="1"/>
              </a:ext>
            </a:extLst>
          </p:cNvPr>
          <p:cNvSpPr/>
          <p:nvPr/>
        </p:nvSpPr>
        <p:spPr>
          <a:xfrm>
            <a:off x="4886325" y="1"/>
            <a:ext cx="4257675" cy="5107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AD258CE-1BB3-45E8-9397-31066A75178B}"/>
              </a:ext>
            </a:extLst>
          </p:cNvPr>
          <p:cNvSpPr>
            <a:spLocks noGrp="1"/>
          </p:cNvSpPr>
          <p:nvPr>
            <p:ph type="title" idx="4294967295"/>
          </p:nvPr>
        </p:nvSpPr>
        <p:spPr>
          <a:xfrm>
            <a:off x="315913" y="1395413"/>
            <a:ext cx="4300537" cy="33289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30188" marR="0" lvl="0" indent="-230188" algn="l" defTabSz="457200" rtl="0" eaLnBrk="1" fontAlgn="auto" latinLnBrk="0" hangingPunct="1">
              <a:lnSpc>
                <a:spcPct val="100000"/>
              </a:lnSpc>
              <a:spcBef>
                <a:spcPts val="0"/>
              </a:spcBef>
              <a:spcAft>
                <a:spcPts val="1200"/>
              </a:spcAft>
              <a:buClr>
                <a:schemeClr val="tx2"/>
              </a:buClr>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4E4A49"/>
                </a:solidFill>
                <a:effectLst/>
                <a:uLnTx/>
                <a:uFillTx/>
                <a:latin typeface="+mn-lt"/>
                <a:ea typeface="+mn-ea"/>
                <a:cs typeface="Gill Sans MT"/>
                <a:sym typeface="Century Gothic"/>
              </a:rPr>
              <a:t>Part of the Global Accelerator to End TB</a:t>
            </a:r>
            <a:endParaRPr kumimoji="0" lang="en-US" sz="1800" b="0" i="0" u="none" strike="noStrike" kern="1200" cap="none" spc="0" normalizeH="0" baseline="0" noProof="0" dirty="0">
              <a:ln>
                <a:noFill/>
              </a:ln>
              <a:solidFill>
                <a:srgbClr val="4E4A49"/>
              </a:solidFill>
              <a:effectLst/>
              <a:uLnTx/>
              <a:uFillTx/>
              <a:latin typeface="+mn-lt"/>
              <a:ea typeface="+mn-ea"/>
              <a:cs typeface="Gill Sans MT"/>
            </a:endParaRPr>
          </a:p>
          <a:p>
            <a:pPr marL="230188" marR="0" lvl="0" indent="-230188" algn="l" defTabSz="457200" rtl="0" eaLnBrk="1" fontAlgn="auto" latinLnBrk="0" hangingPunct="1">
              <a:lnSpc>
                <a:spcPct val="100000"/>
              </a:lnSpc>
              <a:spcBef>
                <a:spcPts val="0"/>
              </a:spcBef>
              <a:spcAft>
                <a:spcPts val="1200"/>
              </a:spcAft>
              <a:buClr>
                <a:schemeClr val="tx2"/>
              </a:buClr>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4E4A49"/>
                </a:solidFill>
                <a:effectLst/>
                <a:uLnTx/>
                <a:uFillTx/>
                <a:latin typeface="+mn-lt"/>
                <a:ea typeface="+mn-ea"/>
                <a:cs typeface="Gill Sans MT"/>
                <a:sym typeface="Century Gothic"/>
              </a:rPr>
              <a:t>Global, five-year (2018-2023) associate award, $36M cooperative agreement</a:t>
            </a:r>
            <a:endParaRPr kumimoji="0" lang="en-US" sz="1800" b="0" i="0" u="none" strike="noStrike" kern="1200" cap="none" spc="0" normalizeH="0" baseline="0" noProof="0" dirty="0">
              <a:ln>
                <a:noFill/>
              </a:ln>
              <a:solidFill>
                <a:srgbClr val="4E4A49"/>
              </a:solidFill>
              <a:effectLst/>
              <a:uLnTx/>
              <a:uFillTx/>
              <a:latin typeface="+mn-lt"/>
              <a:ea typeface="+mn-ea"/>
              <a:cs typeface="Gill Sans MT"/>
            </a:endParaRPr>
          </a:p>
          <a:p>
            <a:pPr marL="230188" marR="0" lvl="0" indent="-230188" algn="l" defTabSz="457200" rtl="0" eaLnBrk="1" fontAlgn="auto" latinLnBrk="0" hangingPunct="1">
              <a:lnSpc>
                <a:spcPct val="100000"/>
              </a:lnSpc>
              <a:spcBef>
                <a:spcPts val="0"/>
              </a:spcBef>
              <a:spcAft>
                <a:spcPts val="1200"/>
              </a:spcAft>
              <a:buClr>
                <a:schemeClr val="tx2"/>
              </a:buClr>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4E4A49"/>
                </a:solidFill>
                <a:effectLst/>
                <a:uLnTx/>
                <a:uFillTx/>
                <a:latin typeface="+mn-lt"/>
                <a:ea typeface="+mn-ea"/>
                <a:cs typeface="Gill Sans MT"/>
                <a:sym typeface="Century Gothic"/>
              </a:rPr>
              <a:t>Small team of M&amp;E and TB experts working to clarify TB data in way that helps USAID monitor its TB investments in its TB priority countries </a:t>
            </a:r>
          </a:p>
          <a:p>
            <a:pPr marL="230188" marR="0" lvl="0" indent="-230188" algn="l" defTabSz="457200" rtl="0" eaLnBrk="1" fontAlgn="auto" latinLnBrk="0" hangingPunct="1">
              <a:lnSpc>
                <a:spcPct val="100000"/>
              </a:lnSpc>
              <a:spcBef>
                <a:spcPts val="0"/>
              </a:spcBef>
              <a:spcAft>
                <a:spcPts val="1200"/>
              </a:spcAft>
              <a:buClr>
                <a:schemeClr val="tx2"/>
              </a:buClr>
              <a:buSzPct val="90000"/>
              <a:buFont typeface="Wingdings" panose="05000000000000000000" pitchFamily="2" charset="2"/>
              <a:buChar char="§"/>
              <a:tabLst/>
              <a:defRPr/>
            </a:pPr>
            <a:r>
              <a:rPr kumimoji="0" lang="en-US" sz="1800" b="0" i="0" u="none" strike="noStrike" kern="1200" cap="none" spc="0" normalizeH="0" baseline="0" noProof="0" dirty="0">
                <a:ln>
                  <a:noFill/>
                </a:ln>
                <a:solidFill>
                  <a:srgbClr val="4E4A49"/>
                </a:solidFill>
                <a:effectLst/>
                <a:uLnTx/>
                <a:uFillTx/>
                <a:latin typeface="+mn-lt"/>
                <a:ea typeface="+mn-ea"/>
                <a:cs typeface="Gill Sans MT"/>
                <a:sym typeface="Century Gothic"/>
              </a:rPr>
              <a:t>Helps countries use data to share their story</a:t>
            </a:r>
          </a:p>
        </p:txBody>
      </p:sp>
      <p:pic>
        <p:nvPicPr>
          <p:cNvPr id="31" name="Picture 30">
            <a:extLst>
              <a:ext uri="{FF2B5EF4-FFF2-40B4-BE49-F238E27FC236}">
                <a16:creationId xmlns:a16="http://schemas.microsoft.com/office/drawing/2014/main" id="{0773738D-AB17-4973-7AAA-234243497366}"/>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1377" y="55910"/>
            <a:ext cx="3144283" cy="1097280"/>
          </a:xfrm>
          <a:prstGeom prst="rect">
            <a:avLst/>
          </a:prstGeom>
        </p:spPr>
      </p:pic>
      <p:pic>
        <p:nvPicPr>
          <p:cNvPr id="2" name="Picture 1" descr="Photo by TB DIAH, Ghana 2022; D2AC discussion by 4 men at a flipboard">
            <a:extLst>
              <a:ext uri="{FF2B5EF4-FFF2-40B4-BE49-F238E27FC236}">
                <a16:creationId xmlns:a16="http://schemas.microsoft.com/office/drawing/2014/main" id="{C03E21D5-2CBD-1B17-9877-28237F77626F}"/>
              </a:ext>
            </a:extLst>
          </p:cNvPr>
          <p:cNvPicPr>
            <a:picLocks noChangeAspect="1"/>
          </p:cNvPicPr>
          <p:nvPr/>
        </p:nvPicPr>
        <p:blipFill rotWithShape="1">
          <a:blip r:embed="rId5"/>
          <a:srcRect l="1275"/>
          <a:stretch/>
        </p:blipFill>
        <p:spPr>
          <a:xfrm>
            <a:off x="4886169" y="1620928"/>
            <a:ext cx="3064946" cy="1942918"/>
          </a:xfrm>
          <a:prstGeom prst="rect">
            <a:avLst/>
          </a:prstGeom>
          <a:ln w="38100">
            <a:solidFill>
              <a:schemeClr val="bg1"/>
            </a:solidFill>
          </a:ln>
        </p:spPr>
      </p:pic>
      <p:sp>
        <p:nvSpPr>
          <p:cNvPr id="13" name="Rectangle 12">
            <a:extLst>
              <a:ext uri="{FF2B5EF4-FFF2-40B4-BE49-F238E27FC236}">
                <a16:creationId xmlns:a16="http://schemas.microsoft.com/office/drawing/2014/main" id="{2D54E55F-0117-B001-7512-F081CD5E499A}"/>
              </a:ext>
              <a:ext uri="{C183D7F6-B498-43B3-948B-1728B52AA6E4}">
                <adec:decorative xmlns:adec="http://schemas.microsoft.com/office/drawing/2017/decorative" val="1"/>
              </a:ext>
            </a:extLst>
          </p:cNvPr>
          <p:cNvSpPr/>
          <p:nvPr/>
        </p:nvSpPr>
        <p:spPr>
          <a:xfrm>
            <a:off x="4886168" y="3612504"/>
            <a:ext cx="1774103" cy="148743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81F83ABD-6233-AFB8-DB98-75A896AE1A35}"/>
              </a:ext>
              <a:ext uri="{C183D7F6-B498-43B3-948B-1728B52AA6E4}">
                <adec:decorative xmlns:adec="http://schemas.microsoft.com/office/drawing/2017/decorative" val="1"/>
              </a:ext>
            </a:extLst>
          </p:cNvPr>
          <p:cNvSpPr/>
          <p:nvPr/>
        </p:nvSpPr>
        <p:spPr>
          <a:xfrm>
            <a:off x="8003523" y="1620928"/>
            <a:ext cx="1090013" cy="194291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 name="Picture 9" descr="Photo by TB DIAH, Vietnam 2023; a man and 2 women discussing some TB data">
            <a:extLst>
              <a:ext uri="{FF2B5EF4-FFF2-40B4-BE49-F238E27FC236}">
                <a16:creationId xmlns:a16="http://schemas.microsoft.com/office/drawing/2014/main" id="{CEF0B4CD-62F3-F1E2-FC3C-482B1F60F2D6}"/>
              </a:ext>
            </a:extLst>
          </p:cNvPr>
          <p:cNvPicPr>
            <a:picLocks noChangeAspect="1"/>
          </p:cNvPicPr>
          <p:nvPr/>
        </p:nvPicPr>
        <p:blipFill rotWithShape="1">
          <a:blip r:embed="rId6"/>
          <a:srcRect l="23842" t="24904" r="25325" b="30900"/>
          <a:stretch/>
        </p:blipFill>
        <p:spPr>
          <a:xfrm>
            <a:off x="4886169" y="0"/>
            <a:ext cx="2411144" cy="1572269"/>
          </a:xfrm>
          <a:prstGeom prst="rect">
            <a:avLst/>
          </a:prstGeom>
        </p:spPr>
      </p:pic>
      <p:pic>
        <p:nvPicPr>
          <p:cNvPr id="12" name="Picture 11" descr="Photo by TB DIAH, Vietnam 2023; 2 TB researchers wearing masks">
            <a:extLst>
              <a:ext uri="{FF2B5EF4-FFF2-40B4-BE49-F238E27FC236}">
                <a16:creationId xmlns:a16="http://schemas.microsoft.com/office/drawing/2014/main" id="{3CD5D559-639F-62C0-2E62-24132EBDFADF}"/>
              </a:ext>
            </a:extLst>
          </p:cNvPr>
          <p:cNvPicPr>
            <a:picLocks noChangeAspect="1"/>
          </p:cNvPicPr>
          <p:nvPr/>
        </p:nvPicPr>
        <p:blipFill rotWithShape="1">
          <a:blip r:embed="rId7"/>
          <a:srcRect l="922" r="20353"/>
          <a:stretch/>
        </p:blipFill>
        <p:spPr>
          <a:xfrm>
            <a:off x="6710736" y="3612504"/>
            <a:ext cx="2382800" cy="1487436"/>
          </a:xfrm>
          <a:prstGeom prst="rect">
            <a:avLst/>
          </a:prstGeom>
          <a:ln w="38100">
            <a:noFill/>
          </a:ln>
        </p:spPr>
      </p:pic>
      <p:sp>
        <p:nvSpPr>
          <p:cNvPr id="5" name="Rectangle 4">
            <a:extLst>
              <a:ext uri="{FF2B5EF4-FFF2-40B4-BE49-F238E27FC236}">
                <a16:creationId xmlns:a16="http://schemas.microsoft.com/office/drawing/2014/main" id="{0B0A8976-F06D-9F1A-3619-B5669907B27C}"/>
              </a:ext>
              <a:ext uri="{C183D7F6-B498-43B3-948B-1728B52AA6E4}">
                <adec:decorative xmlns:adec="http://schemas.microsoft.com/office/drawing/2017/decorative" val="1"/>
              </a:ext>
            </a:extLst>
          </p:cNvPr>
          <p:cNvSpPr/>
          <p:nvPr/>
        </p:nvSpPr>
        <p:spPr>
          <a:xfrm>
            <a:off x="7350101" y="0"/>
            <a:ext cx="1743435" cy="15722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924529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1C9DFF-455A-08AF-DBE9-8F99CE137089}"/>
              </a:ext>
            </a:extLst>
          </p:cNvPr>
          <p:cNvSpPr>
            <a:spLocks noGrp="1"/>
          </p:cNvSpPr>
          <p:nvPr>
            <p:ph type="sldNum" sz="quarter" idx="4"/>
          </p:nvPr>
        </p:nvSpPr>
        <p:spPr/>
        <p:txBody>
          <a:bodyPr/>
          <a:lstStyle/>
          <a:p>
            <a:fld id="{42782948-4DBE-204D-AB9E-B65E067054AE}" type="slidenum">
              <a:rPr lang="en-US" smtClean="0"/>
              <a:pPr/>
              <a:t>20</a:t>
            </a:fld>
            <a:endParaRPr lang="en-US"/>
          </a:p>
        </p:txBody>
      </p:sp>
      <p:sp>
        <p:nvSpPr>
          <p:cNvPr id="6" name="Title 5">
            <a:extLst>
              <a:ext uri="{FF2B5EF4-FFF2-40B4-BE49-F238E27FC236}">
                <a16:creationId xmlns:a16="http://schemas.microsoft.com/office/drawing/2014/main" id="{C6578033-AA20-D094-4732-6F971A62EA08}"/>
              </a:ext>
            </a:extLst>
          </p:cNvPr>
          <p:cNvSpPr>
            <a:spLocks noGrp="1"/>
          </p:cNvSpPr>
          <p:nvPr>
            <p:ph type="title"/>
          </p:nvPr>
        </p:nvSpPr>
        <p:spPr>
          <a:xfrm>
            <a:off x="305718" y="978192"/>
            <a:ext cx="3849785" cy="461665"/>
          </a:xfrm>
        </p:spPr>
        <p:txBody>
          <a:bodyPr/>
          <a:lstStyle/>
          <a:p>
            <a:r>
              <a:rPr lang="en-US" dirty="0"/>
              <a:t>Facilitator’s Guide</a:t>
            </a:r>
          </a:p>
        </p:txBody>
      </p:sp>
      <p:sp>
        <p:nvSpPr>
          <p:cNvPr id="3" name="TextBox 2">
            <a:extLst>
              <a:ext uri="{FF2B5EF4-FFF2-40B4-BE49-F238E27FC236}">
                <a16:creationId xmlns:a16="http://schemas.microsoft.com/office/drawing/2014/main" id="{6B022FFC-D8AE-3CBE-9E57-0CB2D8645EAE}"/>
              </a:ext>
            </a:extLst>
          </p:cNvPr>
          <p:cNvSpPr txBox="1"/>
          <p:nvPr/>
        </p:nvSpPr>
        <p:spPr>
          <a:xfrm>
            <a:off x="5009615" y="4331768"/>
            <a:ext cx="3772720" cy="430887"/>
          </a:xfrm>
          <a:prstGeom prst="rect">
            <a:avLst/>
          </a:prstGeom>
          <a:noFill/>
        </p:spPr>
        <p:txBody>
          <a:bodyPr wrap="square" rtlCol="0">
            <a:spAutoFit/>
          </a:bodyPr>
          <a:lstStyle/>
          <a:p>
            <a:r>
              <a:rPr lang="en-US" sz="1100" dirty="0"/>
              <a:t>Download Guide at: </a:t>
            </a:r>
            <a:br>
              <a:rPr lang="en-US" sz="1100" dirty="0"/>
            </a:br>
            <a:r>
              <a:rPr lang="en-US" sz="1100" dirty="0">
                <a:hlinkClick r:id="rId3"/>
              </a:rPr>
              <a:t>https://tbdiah.github.io/learning/TBCI-Facilitator-Guide.pdf</a:t>
            </a:r>
            <a:endParaRPr lang="en-US" sz="1100" dirty="0"/>
          </a:p>
        </p:txBody>
      </p:sp>
      <p:grpSp>
        <p:nvGrpSpPr>
          <p:cNvPr id="12" name="Group 11">
            <a:extLst>
              <a:ext uri="{FF2B5EF4-FFF2-40B4-BE49-F238E27FC236}">
                <a16:creationId xmlns:a16="http://schemas.microsoft.com/office/drawing/2014/main" id="{7F048FD1-1E65-17EC-E1AC-CCDB52A86559}"/>
              </a:ext>
            </a:extLst>
          </p:cNvPr>
          <p:cNvGrpSpPr/>
          <p:nvPr/>
        </p:nvGrpSpPr>
        <p:grpSpPr>
          <a:xfrm>
            <a:off x="5159740" y="203153"/>
            <a:ext cx="3201548" cy="4014006"/>
            <a:chOff x="5139345" y="239263"/>
            <a:chExt cx="3264159" cy="4092505"/>
          </a:xfrm>
        </p:grpSpPr>
        <p:pic>
          <p:nvPicPr>
            <p:cNvPr id="9" name="Picture 8">
              <a:extLst>
                <a:ext uri="{FF2B5EF4-FFF2-40B4-BE49-F238E27FC236}">
                  <a16:creationId xmlns:a16="http://schemas.microsoft.com/office/drawing/2014/main" id="{D1DB7900-CE2A-72BF-7AD5-921DE3DE11E7}"/>
                </a:ext>
              </a:extLst>
            </p:cNvPr>
            <p:cNvPicPr>
              <a:picLocks noChangeAspect="1"/>
            </p:cNvPicPr>
            <p:nvPr/>
          </p:nvPicPr>
          <p:blipFill>
            <a:blip r:embed="rId4"/>
            <a:stretch>
              <a:fillRect/>
            </a:stretch>
          </p:blipFill>
          <p:spPr>
            <a:xfrm>
              <a:off x="5388445" y="399083"/>
              <a:ext cx="3015059" cy="3932685"/>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120B81AF-BC4F-F3B4-0C72-B3B144D0F559}"/>
                </a:ext>
              </a:extLst>
            </p:cNvPr>
            <p:cNvPicPr>
              <a:picLocks noChangeAspect="1"/>
            </p:cNvPicPr>
            <p:nvPr/>
          </p:nvPicPr>
          <p:blipFill rotWithShape="1">
            <a:blip r:embed="rId5"/>
            <a:srcRect t="986"/>
            <a:stretch/>
          </p:blipFill>
          <p:spPr>
            <a:xfrm>
              <a:off x="5139345" y="239263"/>
              <a:ext cx="3140540" cy="3982484"/>
            </a:xfrm>
            <a:prstGeom prst="rect">
              <a:avLst/>
            </a:prstGeom>
            <a:ln>
              <a:solidFill>
                <a:schemeClr val="tx1"/>
              </a:solidFill>
            </a:ln>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C551FFD2-7A83-8578-A3D2-A6C896B94D11}"/>
              </a:ext>
            </a:extLst>
          </p:cNvPr>
          <p:cNvSpPr txBox="1"/>
          <p:nvPr/>
        </p:nvSpPr>
        <p:spPr>
          <a:xfrm>
            <a:off x="361665" y="1746445"/>
            <a:ext cx="4003102" cy="2585323"/>
          </a:xfrm>
          <a:prstGeom prst="rect">
            <a:avLst/>
          </a:prstGeom>
          <a:noFill/>
        </p:spPr>
        <p:txBody>
          <a:bodyPr wrap="square">
            <a:spAutoFit/>
          </a:bodyPr>
          <a:lstStyle/>
          <a:p>
            <a:pPr marR="2800"/>
            <a:r>
              <a:rPr lang="en-US" sz="1800" b="0" i="0" u="none" strike="noStrike" baseline="0" dirty="0">
                <a:solidFill>
                  <a:schemeClr val="bg1"/>
                </a:solidFill>
              </a:rPr>
              <a:t>Available to help program managers and healthcare providers support to frontline workers as they complete the TBCI </a:t>
            </a:r>
            <a:br>
              <a:rPr lang="en-US" sz="1800" b="0" i="0" u="none" strike="noStrike" baseline="0" dirty="0">
                <a:solidFill>
                  <a:schemeClr val="bg1"/>
                </a:solidFill>
              </a:rPr>
            </a:br>
            <a:r>
              <a:rPr lang="en-US" dirty="0">
                <a:solidFill>
                  <a:schemeClr val="bg1"/>
                </a:solidFill>
              </a:rPr>
              <a:t>e-learning </a:t>
            </a:r>
            <a:r>
              <a:rPr lang="en-US" sz="1800" b="0" i="0" u="none" strike="noStrike" baseline="0" dirty="0">
                <a:solidFill>
                  <a:schemeClr val="bg1"/>
                </a:solidFill>
              </a:rPr>
              <a:t>courses. </a:t>
            </a:r>
          </a:p>
          <a:p>
            <a:pPr marR="2800"/>
            <a:endParaRPr lang="en-US" dirty="0">
              <a:solidFill>
                <a:schemeClr val="bg1"/>
              </a:solidFill>
            </a:endParaRPr>
          </a:p>
          <a:p>
            <a:pPr marR="2800"/>
            <a:r>
              <a:rPr lang="en-US" sz="1800" b="0" i="0" u="none" strike="noStrike" baseline="0" dirty="0">
                <a:solidFill>
                  <a:schemeClr val="bg1"/>
                </a:solidFill>
              </a:rPr>
              <a:t>The guide covers a brief description of e-learning and its advantages, an orientation to the TBCI courses, and how to facilitate the learning experience. </a:t>
            </a:r>
            <a:endParaRPr lang="en-US" dirty="0">
              <a:solidFill>
                <a:schemeClr val="bg1"/>
              </a:solidFill>
            </a:endParaRPr>
          </a:p>
        </p:txBody>
      </p:sp>
    </p:spTree>
    <p:custDataLst>
      <p:tags r:id="rId1"/>
    </p:custDataLst>
    <p:extLst>
      <p:ext uri="{BB962C8B-B14F-4D97-AF65-F5344CB8AC3E}">
        <p14:creationId xmlns:p14="http://schemas.microsoft.com/office/powerpoint/2010/main" val="34737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21</a:t>
            </a:fld>
            <a:endParaRPr lang="en-US"/>
          </a:p>
        </p:txBody>
      </p:sp>
      <p:pic>
        <p:nvPicPr>
          <p:cNvPr id="7" name="Picture 6">
            <a:extLst>
              <a:ext uri="{FF2B5EF4-FFF2-40B4-BE49-F238E27FC236}">
                <a16:creationId xmlns:a16="http://schemas.microsoft.com/office/drawing/2014/main" id="{257A63C0-E035-B08C-13B4-844F15079FD2}"/>
              </a:ext>
            </a:extLst>
          </p:cNvPr>
          <p:cNvPicPr>
            <a:picLocks noChangeAspect="1"/>
          </p:cNvPicPr>
          <p:nvPr/>
        </p:nvPicPr>
        <p:blipFill rotWithShape="1">
          <a:blip r:embed="rId3"/>
          <a:srcRect l="8267" t="9435" b="4602"/>
          <a:stretch/>
        </p:blipFill>
        <p:spPr>
          <a:xfrm>
            <a:off x="5035483" y="435731"/>
            <a:ext cx="3269959" cy="1770935"/>
          </a:xfrm>
          <a:prstGeom prst="rect">
            <a:avLst/>
          </a:prstGeom>
        </p:spPr>
      </p:pic>
      <p:sp>
        <p:nvSpPr>
          <p:cNvPr id="13" name="Rectangle: Rounded Corners 12">
            <a:extLst>
              <a:ext uri="{FF2B5EF4-FFF2-40B4-BE49-F238E27FC236}">
                <a16:creationId xmlns:a16="http://schemas.microsoft.com/office/drawing/2014/main" id="{AC5ADD50-9AE6-E072-FCC8-E6C3F7C79DA8}"/>
              </a:ext>
            </a:extLst>
          </p:cNvPr>
          <p:cNvSpPr/>
          <p:nvPr/>
        </p:nvSpPr>
        <p:spPr>
          <a:xfrm>
            <a:off x="285669" y="1883543"/>
            <a:ext cx="2399350" cy="941694"/>
          </a:xfrm>
          <a:prstGeom prst="roundRect">
            <a:avLst>
              <a:gd name="adj" fmla="val 59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527</a:t>
            </a:r>
            <a:r>
              <a:rPr lang="en-US" sz="1100" dirty="0"/>
              <a:t>total learners</a:t>
            </a:r>
          </a:p>
          <a:p>
            <a:pPr algn="ctr"/>
            <a:r>
              <a:rPr lang="en-US" sz="1100" dirty="0"/>
              <a:t>received a course certificate</a:t>
            </a:r>
          </a:p>
        </p:txBody>
      </p:sp>
      <p:sp>
        <p:nvSpPr>
          <p:cNvPr id="29" name="Rectangle: Rounded Corners 28">
            <a:extLst>
              <a:ext uri="{FF2B5EF4-FFF2-40B4-BE49-F238E27FC236}">
                <a16:creationId xmlns:a16="http://schemas.microsoft.com/office/drawing/2014/main" id="{47B991AF-2F16-D1D9-AFB1-484141AF0345}"/>
              </a:ext>
            </a:extLst>
          </p:cNvPr>
          <p:cNvSpPr/>
          <p:nvPr/>
        </p:nvSpPr>
        <p:spPr>
          <a:xfrm>
            <a:off x="310132" y="984897"/>
            <a:ext cx="2399350" cy="789048"/>
          </a:xfrm>
          <a:prstGeom prst="roundRect">
            <a:avLst>
              <a:gd name="adj" fmla="val 5989"/>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1,326 </a:t>
            </a:r>
            <a:r>
              <a:rPr lang="en-US" sz="1100" dirty="0"/>
              <a:t>total learners</a:t>
            </a:r>
          </a:p>
          <a:p>
            <a:pPr algn="ctr"/>
            <a:r>
              <a:rPr lang="en-US" sz="1100" dirty="0"/>
              <a:t>enrolled in the TBCI course</a:t>
            </a:r>
          </a:p>
        </p:txBody>
      </p:sp>
      <p:sp>
        <p:nvSpPr>
          <p:cNvPr id="31" name="TextBox 30">
            <a:extLst>
              <a:ext uri="{FF2B5EF4-FFF2-40B4-BE49-F238E27FC236}">
                <a16:creationId xmlns:a16="http://schemas.microsoft.com/office/drawing/2014/main" id="{CA5EA2B5-BB9D-B090-6607-CE4C4BA308A5}"/>
              </a:ext>
            </a:extLst>
          </p:cNvPr>
          <p:cNvSpPr txBox="1"/>
          <p:nvPr/>
        </p:nvSpPr>
        <p:spPr>
          <a:xfrm>
            <a:off x="2764072" y="1036957"/>
            <a:ext cx="1173709" cy="769441"/>
          </a:xfrm>
          <a:prstGeom prst="rect">
            <a:avLst/>
          </a:prstGeom>
          <a:noFill/>
        </p:spPr>
        <p:txBody>
          <a:bodyPr wrap="square">
            <a:spAutoFit/>
          </a:bodyPr>
          <a:lstStyle/>
          <a:p>
            <a:r>
              <a:rPr lang="en-US" sz="1100" dirty="0"/>
              <a:t>English: 1072</a:t>
            </a:r>
            <a:br>
              <a:rPr lang="en-US" sz="1100" dirty="0"/>
            </a:br>
            <a:r>
              <a:rPr lang="en-US" sz="1100" dirty="0"/>
              <a:t>Portuguese: 87</a:t>
            </a:r>
          </a:p>
          <a:p>
            <a:r>
              <a:rPr lang="en-US" sz="1100" dirty="0"/>
              <a:t>French: 80</a:t>
            </a:r>
            <a:br>
              <a:rPr lang="en-US" sz="1100" dirty="0"/>
            </a:br>
            <a:r>
              <a:rPr lang="en-US" sz="1100" dirty="0"/>
              <a:t>Russian: 88</a:t>
            </a:r>
          </a:p>
        </p:txBody>
      </p:sp>
      <p:graphicFrame>
        <p:nvGraphicFramePr>
          <p:cNvPr id="36" name="Table 36">
            <a:extLst>
              <a:ext uri="{FF2B5EF4-FFF2-40B4-BE49-F238E27FC236}">
                <a16:creationId xmlns:a16="http://schemas.microsoft.com/office/drawing/2014/main" id="{E00EF27C-2C55-F846-CCA5-AE5EE0322291}"/>
              </a:ext>
            </a:extLst>
          </p:cNvPr>
          <p:cNvGraphicFramePr>
            <a:graphicFrameLocks noGrp="1"/>
          </p:cNvGraphicFramePr>
          <p:nvPr/>
        </p:nvGraphicFramePr>
        <p:xfrm>
          <a:off x="5035483" y="2556572"/>
          <a:ext cx="3063923" cy="1203520"/>
        </p:xfrm>
        <a:graphic>
          <a:graphicData uri="http://schemas.openxmlformats.org/drawingml/2006/table">
            <a:tbl>
              <a:tblPr firstRow="1" bandRow="1">
                <a:tableStyleId>{5940675A-B579-460E-94D1-54222C63F5DA}</a:tableStyleId>
              </a:tblPr>
              <a:tblGrid>
                <a:gridCol w="219731">
                  <a:extLst>
                    <a:ext uri="{9D8B030D-6E8A-4147-A177-3AD203B41FA5}">
                      <a16:colId xmlns:a16="http://schemas.microsoft.com/office/drawing/2014/main" val="2809832284"/>
                    </a:ext>
                  </a:extLst>
                </a:gridCol>
                <a:gridCol w="1378554">
                  <a:extLst>
                    <a:ext uri="{9D8B030D-6E8A-4147-A177-3AD203B41FA5}">
                      <a16:colId xmlns:a16="http://schemas.microsoft.com/office/drawing/2014/main" val="2250054074"/>
                    </a:ext>
                  </a:extLst>
                </a:gridCol>
                <a:gridCol w="216026">
                  <a:extLst>
                    <a:ext uri="{9D8B030D-6E8A-4147-A177-3AD203B41FA5}">
                      <a16:colId xmlns:a16="http://schemas.microsoft.com/office/drawing/2014/main" val="324653512"/>
                    </a:ext>
                  </a:extLst>
                </a:gridCol>
                <a:gridCol w="1249612">
                  <a:extLst>
                    <a:ext uri="{9D8B030D-6E8A-4147-A177-3AD203B41FA5}">
                      <a16:colId xmlns:a16="http://schemas.microsoft.com/office/drawing/2014/main" val="1123566906"/>
                    </a:ext>
                  </a:extLst>
                </a:gridCol>
              </a:tblGrid>
              <a:tr h="145104">
                <a:tc>
                  <a:txBody>
                    <a:bodyPr/>
                    <a:lstStyle/>
                    <a:p>
                      <a:r>
                        <a:rPr lang="en-US" sz="1000" b="1" dirty="0">
                          <a:solidFill>
                            <a:schemeClr val="bg1"/>
                          </a:solidFill>
                          <a:latin typeface="Century Gothic" panose="020B0502020202020204" pitchFamily="34" charset="0"/>
                        </a:rPr>
                        <a:t>1</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US" sz="1000" dirty="0">
                          <a:latin typeface="+mj-lt"/>
                        </a:rPr>
                        <a:t>Nigeria  </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1" dirty="0">
                          <a:solidFill>
                            <a:schemeClr val="bg1"/>
                          </a:solidFill>
                          <a:latin typeface="+mj-lt"/>
                        </a:rPr>
                        <a:t>6</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dirty="0">
                          <a:latin typeface="+mj-lt"/>
                        </a:rPr>
                        <a:t>Bangladesh</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2799267"/>
                  </a:ext>
                </a:extLst>
              </a:tr>
              <a:tr h="236976">
                <a:tc>
                  <a:txBody>
                    <a:bodyPr/>
                    <a:lstStyle/>
                    <a:p>
                      <a:r>
                        <a:rPr lang="en-US" sz="1000" b="1" dirty="0">
                          <a:solidFill>
                            <a:schemeClr val="bg1"/>
                          </a:solidFill>
                          <a:latin typeface="Century Gothic" panose="020B0502020202020204" pitchFamily="34" charset="0"/>
                        </a:rPr>
                        <a:t>2</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mj-lt"/>
                        </a:rPr>
                        <a:t>Mozambique  </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1" dirty="0">
                          <a:solidFill>
                            <a:schemeClr val="bg1"/>
                          </a:solidFill>
                          <a:latin typeface="+mj-lt"/>
                        </a:rPr>
                        <a:t>7</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dirty="0">
                          <a:latin typeface="+mj-lt"/>
                        </a:rPr>
                        <a:t>Tanzania</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6996807"/>
                  </a:ext>
                </a:extLst>
              </a:tr>
              <a:tr h="236976">
                <a:tc>
                  <a:txBody>
                    <a:bodyPr/>
                    <a:lstStyle/>
                    <a:p>
                      <a:r>
                        <a:rPr lang="en-US" sz="1000" b="1" dirty="0">
                          <a:solidFill>
                            <a:schemeClr val="bg1"/>
                          </a:solidFill>
                          <a:latin typeface="Century Gothic" panose="020B0502020202020204" pitchFamily="34" charset="0"/>
                        </a:rPr>
                        <a:t>3</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Tajikistan </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1" dirty="0">
                          <a:solidFill>
                            <a:schemeClr val="bg1"/>
                          </a:solidFill>
                          <a:latin typeface="+mj-lt"/>
                        </a:rPr>
                        <a:t>8</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mj-lt"/>
                        </a:rPr>
                        <a:t>Lesotho</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4030348"/>
                  </a:ext>
                </a:extLst>
              </a:tr>
              <a:tr h="236976">
                <a:tc>
                  <a:txBody>
                    <a:bodyPr/>
                    <a:lstStyle/>
                    <a:p>
                      <a:r>
                        <a:rPr lang="en-US" sz="1000" b="1" dirty="0">
                          <a:solidFill>
                            <a:schemeClr val="bg1"/>
                          </a:solidFill>
                          <a:latin typeface="Century Gothic" panose="020B0502020202020204" pitchFamily="34" charset="0"/>
                        </a:rPr>
                        <a:t>4</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dirty="0">
                          <a:latin typeface="+mj-lt"/>
                        </a:rPr>
                        <a:t>DRC  </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b="1" dirty="0">
                          <a:solidFill>
                            <a:schemeClr val="bg1"/>
                          </a:solidFill>
                          <a:latin typeface="+mj-lt"/>
                        </a:rPr>
                        <a:t>9</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dirty="0">
                          <a:latin typeface="+mj-lt"/>
                        </a:rPr>
                        <a:t>Kenya</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9594846"/>
                  </a:ext>
                </a:extLst>
              </a:tr>
              <a:tr h="145104">
                <a:tc>
                  <a:txBody>
                    <a:bodyPr/>
                    <a:lstStyle/>
                    <a:p>
                      <a:r>
                        <a:rPr lang="en-US" sz="1000" b="1" dirty="0">
                          <a:solidFill>
                            <a:schemeClr val="bg1"/>
                          </a:solidFill>
                          <a:latin typeface="Century Gothic" panose="020B0502020202020204" pitchFamily="34" charset="0"/>
                        </a:rPr>
                        <a:t>5</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Uganda  </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1" dirty="0">
                          <a:solidFill>
                            <a:schemeClr val="bg1"/>
                          </a:solidFill>
                          <a:latin typeface="+mj-lt"/>
                        </a:rPr>
                        <a:t>10</a:t>
                      </a:r>
                    </a:p>
                  </a:txBody>
                  <a:tcPr marL="0" marR="0"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mj-lt"/>
                        </a:rPr>
                        <a:t>Malawi</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780812"/>
                  </a:ext>
                </a:extLst>
              </a:tr>
            </a:tbl>
          </a:graphicData>
        </a:graphic>
      </p:graphicFrame>
      <p:sp>
        <p:nvSpPr>
          <p:cNvPr id="37" name="TextBox 36">
            <a:extLst>
              <a:ext uri="{FF2B5EF4-FFF2-40B4-BE49-F238E27FC236}">
                <a16:creationId xmlns:a16="http://schemas.microsoft.com/office/drawing/2014/main" id="{5A5538C1-E0EC-6B6E-5DB5-5423CB8CF40A}"/>
              </a:ext>
            </a:extLst>
          </p:cNvPr>
          <p:cNvSpPr txBox="1"/>
          <p:nvPr/>
        </p:nvSpPr>
        <p:spPr>
          <a:xfrm>
            <a:off x="4926301" y="2243824"/>
            <a:ext cx="3173105" cy="261610"/>
          </a:xfrm>
          <a:prstGeom prst="rect">
            <a:avLst/>
          </a:prstGeom>
          <a:noFill/>
        </p:spPr>
        <p:txBody>
          <a:bodyPr wrap="square">
            <a:spAutoFit/>
          </a:bodyPr>
          <a:lstStyle/>
          <a:p>
            <a:r>
              <a:rPr lang="en-US" sz="1100" dirty="0"/>
              <a:t>Top 10 countries with the most course participation</a:t>
            </a:r>
          </a:p>
        </p:txBody>
      </p:sp>
      <p:grpSp>
        <p:nvGrpSpPr>
          <p:cNvPr id="38" name="Group 37">
            <a:extLst>
              <a:ext uri="{FF2B5EF4-FFF2-40B4-BE49-F238E27FC236}">
                <a16:creationId xmlns:a16="http://schemas.microsoft.com/office/drawing/2014/main" id="{847F1776-682B-CABE-959B-6B605527E322}"/>
              </a:ext>
            </a:extLst>
          </p:cNvPr>
          <p:cNvGrpSpPr/>
          <p:nvPr/>
        </p:nvGrpSpPr>
        <p:grpSpPr>
          <a:xfrm>
            <a:off x="237137" y="3747241"/>
            <a:ext cx="3589129" cy="1220002"/>
            <a:chOff x="500530" y="7281758"/>
            <a:chExt cx="3589129" cy="1220002"/>
          </a:xfrm>
        </p:grpSpPr>
        <p:sp>
          <p:nvSpPr>
            <p:cNvPr id="39" name="Rectangle 38">
              <a:extLst>
                <a:ext uri="{FF2B5EF4-FFF2-40B4-BE49-F238E27FC236}">
                  <a16:creationId xmlns:a16="http://schemas.microsoft.com/office/drawing/2014/main" id="{8F219173-D7CB-C3AA-068F-45C7DE744D26}"/>
                </a:ext>
              </a:extLst>
            </p:cNvPr>
            <p:cNvSpPr/>
            <p:nvPr/>
          </p:nvSpPr>
          <p:spPr>
            <a:xfrm>
              <a:off x="500530" y="7562021"/>
              <a:ext cx="1350673" cy="307777"/>
            </a:xfrm>
            <a:prstGeom prst="rect">
              <a:avLst/>
            </a:prstGeom>
          </p:spPr>
          <p:txBody>
            <a:bodyPr wrap="square" lIns="0" tIns="0" rIns="0" bIns="0">
              <a:spAutoFit/>
            </a:bodyPr>
            <a:lstStyle/>
            <a:p>
              <a:pPr lvl="0" algn="ctr" defTabSz="777240">
                <a:spcBef>
                  <a:spcPts val="1200"/>
                </a:spcBef>
                <a:defRPr/>
              </a:pPr>
              <a:r>
                <a:rPr lang="en-US" sz="1000" dirty="0">
                  <a:solidFill>
                    <a:schemeClr val="accent3">
                      <a:lumMod val="50000"/>
                    </a:schemeClr>
                  </a:solidFill>
                </a:rPr>
                <a:t>AVERAGE </a:t>
              </a:r>
              <a:br>
                <a:rPr lang="en-US" sz="1000" dirty="0">
                  <a:solidFill>
                    <a:schemeClr val="accent3">
                      <a:lumMod val="50000"/>
                    </a:schemeClr>
                  </a:solidFill>
                </a:rPr>
              </a:br>
              <a:r>
                <a:rPr lang="en-US" sz="1000" dirty="0">
                  <a:solidFill>
                    <a:schemeClr val="accent3">
                      <a:lumMod val="50000"/>
                    </a:schemeClr>
                  </a:solidFill>
                </a:rPr>
                <a:t>PRE-TEST SCORE</a:t>
              </a:r>
              <a:endParaRPr lang="en-US" sz="1000" b="1" dirty="0">
                <a:solidFill>
                  <a:schemeClr val="accent3">
                    <a:lumMod val="50000"/>
                  </a:schemeClr>
                </a:solidFill>
              </a:endParaRPr>
            </a:p>
          </p:txBody>
        </p:sp>
        <p:sp>
          <p:nvSpPr>
            <p:cNvPr id="40" name="Rectangle 39">
              <a:extLst>
                <a:ext uri="{FF2B5EF4-FFF2-40B4-BE49-F238E27FC236}">
                  <a16:creationId xmlns:a16="http://schemas.microsoft.com/office/drawing/2014/main" id="{888EF997-0684-FC2E-C6C2-F32338658B31}"/>
                </a:ext>
              </a:extLst>
            </p:cNvPr>
            <p:cNvSpPr/>
            <p:nvPr/>
          </p:nvSpPr>
          <p:spPr>
            <a:xfrm>
              <a:off x="2554405" y="7432974"/>
              <a:ext cx="1535254" cy="307777"/>
            </a:xfrm>
            <a:prstGeom prst="rect">
              <a:avLst/>
            </a:prstGeom>
          </p:spPr>
          <p:txBody>
            <a:bodyPr wrap="square" lIns="0" tIns="0" rIns="0" bIns="0">
              <a:spAutoFit/>
            </a:bodyPr>
            <a:lstStyle/>
            <a:p>
              <a:pPr lvl="0" algn="ctr" defTabSz="777240">
                <a:spcBef>
                  <a:spcPts val="1200"/>
                </a:spcBef>
                <a:defRPr/>
              </a:pPr>
              <a:r>
                <a:rPr lang="en-US" sz="1000" dirty="0">
                  <a:solidFill>
                    <a:schemeClr val="accent3">
                      <a:lumMod val="50000"/>
                    </a:schemeClr>
                  </a:solidFill>
                </a:rPr>
                <a:t>AVERAGE</a:t>
              </a:r>
              <a:br>
                <a:rPr lang="en-US" sz="1000" dirty="0">
                  <a:solidFill>
                    <a:schemeClr val="accent3">
                      <a:lumMod val="50000"/>
                    </a:schemeClr>
                  </a:solidFill>
                </a:rPr>
              </a:br>
              <a:r>
                <a:rPr lang="en-US" sz="1000" dirty="0">
                  <a:solidFill>
                    <a:schemeClr val="accent3">
                      <a:lumMod val="50000"/>
                    </a:schemeClr>
                  </a:solidFill>
                </a:rPr>
                <a:t> POST-TEST SCORE</a:t>
              </a:r>
              <a:endParaRPr lang="en-US" sz="1000" b="1" dirty="0">
                <a:solidFill>
                  <a:schemeClr val="accent3">
                    <a:lumMod val="50000"/>
                  </a:schemeClr>
                </a:solidFill>
              </a:endParaRPr>
            </a:p>
          </p:txBody>
        </p:sp>
        <p:sp>
          <p:nvSpPr>
            <p:cNvPr id="41" name="Freeform: Shape 40">
              <a:extLst>
                <a:ext uri="{FF2B5EF4-FFF2-40B4-BE49-F238E27FC236}">
                  <a16:creationId xmlns:a16="http://schemas.microsoft.com/office/drawing/2014/main" id="{0BD2895E-4AA3-CCD9-1CD4-5451B9F4C7C2}"/>
                </a:ext>
              </a:extLst>
            </p:cNvPr>
            <p:cNvSpPr/>
            <p:nvPr/>
          </p:nvSpPr>
          <p:spPr>
            <a:xfrm rot="20042142">
              <a:off x="1546120" y="7662615"/>
              <a:ext cx="831811" cy="468552"/>
            </a:xfrm>
            <a:custGeom>
              <a:avLst/>
              <a:gdLst>
                <a:gd name="connsiteX0" fmla="*/ 0 w 962025"/>
                <a:gd name="connsiteY0" fmla="*/ 333375 h 461014"/>
                <a:gd name="connsiteX1" fmla="*/ 476250 w 962025"/>
                <a:gd name="connsiteY1" fmla="*/ 442912 h 461014"/>
                <a:gd name="connsiteX2" fmla="*/ 962025 w 962025"/>
                <a:gd name="connsiteY2" fmla="*/ 0 h 461014"/>
              </a:gdLst>
              <a:ahLst/>
              <a:cxnLst>
                <a:cxn ang="0">
                  <a:pos x="connsiteX0" y="connsiteY0"/>
                </a:cxn>
                <a:cxn ang="0">
                  <a:pos x="connsiteX1" y="connsiteY1"/>
                </a:cxn>
                <a:cxn ang="0">
                  <a:pos x="connsiteX2" y="connsiteY2"/>
                </a:cxn>
              </a:cxnLst>
              <a:rect l="l" t="t" r="r" b="b"/>
              <a:pathLst>
                <a:path w="962025" h="461014">
                  <a:moveTo>
                    <a:pt x="0" y="333375"/>
                  </a:moveTo>
                  <a:cubicBezTo>
                    <a:pt x="157956" y="415924"/>
                    <a:pt x="315913" y="498474"/>
                    <a:pt x="476250" y="442912"/>
                  </a:cubicBezTo>
                  <a:cubicBezTo>
                    <a:pt x="636587" y="387350"/>
                    <a:pt x="799306" y="193675"/>
                    <a:pt x="962025" y="0"/>
                  </a:cubicBezTo>
                </a:path>
              </a:pathLst>
            </a:custGeom>
            <a:noFill/>
            <a:ln w="76200">
              <a:solidFill>
                <a:schemeClr val="accent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D9C9AF4-A3C3-2AFE-5C8D-8639538C5C38}"/>
                </a:ext>
              </a:extLst>
            </p:cNvPr>
            <p:cNvSpPr txBox="1"/>
            <p:nvPr/>
          </p:nvSpPr>
          <p:spPr>
            <a:xfrm>
              <a:off x="993298" y="7959051"/>
              <a:ext cx="614271" cy="400110"/>
            </a:xfrm>
            <a:prstGeom prst="rect">
              <a:avLst/>
            </a:prstGeom>
            <a:noFill/>
          </p:spPr>
          <p:txBody>
            <a:bodyPr wrap="none" rtlCol="0">
              <a:spAutoFit/>
            </a:bodyPr>
            <a:lstStyle/>
            <a:p>
              <a:r>
                <a:rPr lang="en-US" sz="2000" dirty="0"/>
                <a:t>51%</a:t>
              </a:r>
            </a:p>
          </p:txBody>
        </p:sp>
        <p:sp>
          <p:nvSpPr>
            <p:cNvPr id="43" name="TextBox 42">
              <a:extLst>
                <a:ext uri="{FF2B5EF4-FFF2-40B4-BE49-F238E27FC236}">
                  <a16:creationId xmlns:a16="http://schemas.microsoft.com/office/drawing/2014/main" id="{BB22D44C-B126-A1B5-DC47-39BBCC55D77F}"/>
                </a:ext>
              </a:extLst>
            </p:cNvPr>
            <p:cNvSpPr txBox="1"/>
            <p:nvPr/>
          </p:nvSpPr>
          <p:spPr>
            <a:xfrm>
              <a:off x="2391855" y="7281758"/>
              <a:ext cx="614271" cy="400110"/>
            </a:xfrm>
            <a:prstGeom prst="rect">
              <a:avLst/>
            </a:prstGeom>
            <a:noFill/>
          </p:spPr>
          <p:txBody>
            <a:bodyPr wrap="none" rtlCol="0">
              <a:spAutoFit/>
            </a:bodyPr>
            <a:lstStyle/>
            <a:p>
              <a:r>
                <a:rPr lang="en-US" sz="2000" dirty="0"/>
                <a:t>88%</a:t>
              </a:r>
            </a:p>
          </p:txBody>
        </p:sp>
        <p:sp>
          <p:nvSpPr>
            <p:cNvPr id="44" name="TextBox 43">
              <a:extLst>
                <a:ext uri="{FF2B5EF4-FFF2-40B4-BE49-F238E27FC236}">
                  <a16:creationId xmlns:a16="http://schemas.microsoft.com/office/drawing/2014/main" id="{723BF906-96B7-9FBA-FAA8-96E1F89C2A64}"/>
                </a:ext>
              </a:extLst>
            </p:cNvPr>
            <p:cNvSpPr txBox="1"/>
            <p:nvPr/>
          </p:nvSpPr>
          <p:spPr>
            <a:xfrm>
              <a:off x="2178872" y="7916985"/>
              <a:ext cx="1298304" cy="584775"/>
            </a:xfrm>
            <a:prstGeom prst="rect">
              <a:avLst/>
            </a:prstGeom>
            <a:noFill/>
          </p:spPr>
          <p:txBody>
            <a:bodyPr wrap="none" rtlCol="0">
              <a:spAutoFit/>
            </a:bodyPr>
            <a:lstStyle/>
            <a:p>
              <a:r>
                <a:rPr lang="en-US" sz="2000" b="1" dirty="0">
                  <a:solidFill>
                    <a:schemeClr val="accent1"/>
                  </a:solidFill>
                </a:rPr>
                <a:t>+37% </a:t>
              </a:r>
              <a:br>
                <a:rPr lang="en-US" sz="2000" b="1" dirty="0">
                  <a:solidFill>
                    <a:schemeClr val="accent6"/>
                  </a:solidFill>
                </a:rPr>
              </a:br>
              <a:r>
                <a:rPr lang="en-US" sz="1200" i="1" dirty="0"/>
                <a:t>knowledge increase</a:t>
              </a:r>
            </a:p>
          </p:txBody>
        </p:sp>
      </p:grpSp>
      <p:pic>
        <p:nvPicPr>
          <p:cNvPr id="53" name="Graphic 52" descr="Checkbox Checked with solid fill">
            <a:extLst>
              <a:ext uri="{FF2B5EF4-FFF2-40B4-BE49-F238E27FC236}">
                <a16:creationId xmlns:a16="http://schemas.microsoft.com/office/drawing/2014/main" id="{E0CBF13E-88DF-CA4E-691B-D4A12B2D64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98635" y="1009330"/>
            <a:ext cx="392800" cy="392800"/>
          </a:xfrm>
          <a:prstGeom prst="rect">
            <a:avLst/>
          </a:prstGeom>
        </p:spPr>
      </p:pic>
      <p:pic>
        <p:nvPicPr>
          <p:cNvPr id="54" name="Graphic 53" descr="Diploma with solid fill">
            <a:extLst>
              <a:ext uri="{FF2B5EF4-FFF2-40B4-BE49-F238E27FC236}">
                <a16:creationId xmlns:a16="http://schemas.microsoft.com/office/drawing/2014/main" id="{ADFA9983-9BEF-F605-F475-AB65CAEAAA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5507" y="1876621"/>
            <a:ext cx="387247" cy="387247"/>
          </a:xfrm>
          <a:prstGeom prst="rect">
            <a:avLst/>
          </a:prstGeom>
        </p:spPr>
      </p:pic>
      <p:sp>
        <p:nvSpPr>
          <p:cNvPr id="55" name="TextBox 54">
            <a:extLst>
              <a:ext uri="{FF2B5EF4-FFF2-40B4-BE49-F238E27FC236}">
                <a16:creationId xmlns:a16="http://schemas.microsoft.com/office/drawing/2014/main" id="{A5CFC5BF-5524-AE95-36FC-C932A6A6DA7B}"/>
              </a:ext>
            </a:extLst>
          </p:cNvPr>
          <p:cNvSpPr txBox="1"/>
          <p:nvPr/>
        </p:nvSpPr>
        <p:spPr>
          <a:xfrm>
            <a:off x="345507" y="3409307"/>
            <a:ext cx="1959575" cy="276999"/>
          </a:xfrm>
          <a:prstGeom prst="rect">
            <a:avLst/>
          </a:prstGeom>
          <a:noFill/>
        </p:spPr>
        <p:txBody>
          <a:bodyPr wrap="none" rtlCol="0">
            <a:spAutoFit/>
          </a:bodyPr>
          <a:lstStyle/>
          <a:p>
            <a:r>
              <a:rPr lang="en-US" sz="1200" b="1" dirty="0">
                <a:solidFill>
                  <a:schemeClr val="accent3">
                    <a:lumMod val="75000"/>
                  </a:schemeClr>
                </a:solidFill>
              </a:rPr>
              <a:t>KNOWLEDGE GAINED</a:t>
            </a:r>
          </a:p>
        </p:txBody>
      </p:sp>
      <p:sp>
        <p:nvSpPr>
          <p:cNvPr id="56" name="TextBox 55">
            <a:extLst>
              <a:ext uri="{FF2B5EF4-FFF2-40B4-BE49-F238E27FC236}">
                <a16:creationId xmlns:a16="http://schemas.microsoft.com/office/drawing/2014/main" id="{D7AD36FD-0EC6-284D-767C-24B3C4BB189E}"/>
              </a:ext>
            </a:extLst>
          </p:cNvPr>
          <p:cNvSpPr txBox="1"/>
          <p:nvPr/>
        </p:nvSpPr>
        <p:spPr>
          <a:xfrm>
            <a:off x="318294" y="673448"/>
            <a:ext cx="2146100" cy="276999"/>
          </a:xfrm>
          <a:prstGeom prst="rect">
            <a:avLst/>
          </a:prstGeom>
          <a:noFill/>
        </p:spPr>
        <p:txBody>
          <a:bodyPr wrap="none" rtlCol="0">
            <a:spAutoFit/>
          </a:bodyPr>
          <a:lstStyle/>
          <a:p>
            <a:r>
              <a:rPr lang="en-US" sz="1200" b="1" dirty="0">
                <a:solidFill>
                  <a:schemeClr val="accent3">
                    <a:lumMod val="75000"/>
                  </a:schemeClr>
                </a:solidFill>
              </a:rPr>
              <a:t>COURSE PARTICIPATION</a:t>
            </a:r>
          </a:p>
        </p:txBody>
      </p:sp>
      <p:sp>
        <p:nvSpPr>
          <p:cNvPr id="57" name="TextBox 56">
            <a:extLst>
              <a:ext uri="{FF2B5EF4-FFF2-40B4-BE49-F238E27FC236}">
                <a16:creationId xmlns:a16="http://schemas.microsoft.com/office/drawing/2014/main" id="{B1B295EE-2C70-B7A4-C80D-E229EE1DACF3}"/>
              </a:ext>
            </a:extLst>
          </p:cNvPr>
          <p:cNvSpPr txBox="1"/>
          <p:nvPr/>
        </p:nvSpPr>
        <p:spPr>
          <a:xfrm>
            <a:off x="4964409" y="89368"/>
            <a:ext cx="1467325" cy="276999"/>
          </a:xfrm>
          <a:prstGeom prst="rect">
            <a:avLst/>
          </a:prstGeom>
          <a:noFill/>
        </p:spPr>
        <p:txBody>
          <a:bodyPr wrap="none" rtlCol="0">
            <a:spAutoFit/>
          </a:bodyPr>
          <a:lstStyle/>
          <a:p>
            <a:r>
              <a:rPr lang="en-US" sz="1200" b="1" dirty="0">
                <a:solidFill>
                  <a:schemeClr val="accent3">
                    <a:lumMod val="75000"/>
                  </a:schemeClr>
                </a:solidFill>
              </a:rPr>
              <a:t>GLOBAL REACH</a:t>
            </a:r>
          </a:p>
        </p:txBody>
      </p:sp>
      <p:sp>
        <p:nvSpPr>
          <p:cNvPr id="58" name="Rectangle 57">
            <a:extLst>
              <a:ext uri="{FF2B5EF4-FFF2-40B4-BE49-F238E27FC236}">
                <a16:creationId xmlns:a16="http://schemas.microsoft.com/office/drawing/2014/main" id="{ED22531E-3A14-D1D9-07A5-E6BE2FB8FA38}"/>
              </a:ext>
            </a:extLst>
          </p:cNvPr>
          <p:cNvSpPr/>
          <p:nvPr/>
        </p:nvSpPr>
        <p:spPr>
          <a:xfrm>
            <a:off x="685" y="-9407"/>
            <a:ext cx="4409949" cy="418704"/>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rPr>
              <a:t>  TBCI for FLW : Course Statistics (2024)</a:t>
            </a:r>
          </a:p>
        </p:txBody>
      </p:sp>
      <p:sp>
        <p:nvSpPr>
          <p:cNvPr id="60" name="TextBox 59">
            <a:extLst>
              <a:ext uri="{FF2B5EF4-FFF2-40B4-BE49-F238E27FC236}">
                <a16:creationId xmlns:a16="http://schemas.microsoft.com/office/drawing/2014/main" id="{4BC80A05-7C99-FE68-3546-F32FB6E03D04}"/>
              </a:ext>
            </a:extLst>
          </p:cNvPr>
          <p:cNvSpPr txBox="1"/>
          <p:nvPr/>
        </p:nvSpPr>
        <p:spPr>
          <a:xfrm>
            <a:off x="4890877" y="4199211"/>
            <a:ext cx="3932401" cy="707886"/>
          </a:xfrm>
          <a:prstGeom prst="rect">
            <a:avLst/>
          </a:prstGeom>
          <a:noFill/>
        </p:spPr>
        <p:txBody>
          <a:bodyPr wrap="square">
            <a:spAutoFit/>
          </a:bodyPr>
          <a:lstStyle/>
          <a:p>
            <a:r>
              <a:rPr lang="en-US" sz="1200" dirty="0"/>
              <a:t>Over </a:t>
            </a:r>
            <a:r>
              <a:rPr lang="en-US" sz="1600" b="1" dirty="0">
                <a:solidFill>
                  <a:schemeClr val="accent6"/>
                </a:solidFill>
              </a:rPr>
              <a:t>95% </a:t>
            </a:r>
            <a:r>
              <a:rPr lang="en-US" sz="1100" dirty="0"/>
              <a:t>of learners </a:t>
            </a:r>
            <a:r>
              <a:rPr lang="en-US" sz="1200" b="1" dirty="0"/>
              <a:t>agreed</a:t>
            </a:r>
            <a:r>
              <a:rPr lang="en-US" sz="1200" dirty="0"/>
              <a:t> or </a:t>
            </a:r>
            <a:r>
              <a:rPr lang="en-US" sz="1200" b="1" dirty="0"/>
              <a:t>strongly agreed </a:t>
            </a:r>
            <a:r>
              <a:rPr lang="en-US" sz="1200" dirty="0"/>
              <a:t>that: </a:t>
            </a:r>
            <a:r>
              <a:rPr lang="en-US" sz="1200" i="1" dirty="0"/>
              <a:t>“The online course was an effective way for me to learn this content and was a worthwhile investment of my time.” </a:t>
            </a:r>
          </a:p>
        </p:txBody>
      </p:sp>
      <p:sp>
        <p:nvSpPr>
          <p:cNvPr id="61" name="TextBox 60">
            <a:extLst>
              <a:ext uri="{FF2B5EF4-FFF2-40B4-BE49-F238E27FC236}">
                <a16:creationId xmlns:a16="http://schemas.microsoft.com/office/drawing/2014/main" id="{508D0D5B-1C76-EF4C-06BE-143E610990C4}"/>
              </a:ext>
            </a:extLst>
          </p:cNvPr>
          <p:cNvSpPr txBox="1"/>
          <p:nvPr/>
        </p:nvSpPr>
        <p:spPr>
          <a:xfrm>
            <a:off x="4890877" y="311600"/>
            <a:ext cx="3572172" cy="261610"/>
          </a:xfrm>
          <a:prstGeom prst="rect">
            <a:avLst/>
          </a:prstGeom>
          <a:noFill/>
        </p:spPr>
        <p:txBody>
          <a:bodyPr wrap="square">
            <a:spAutoFit/>
          </a:bodyPr>
          <a:lstStyle/>
          <a:p>
            <a:pPr algn="ctr"/>
            <a:r>
              <a:rPr lang="en-US" sz="1100" dirty="0"/>
              <a:t>Learners came from over 33 countries around the world</a:t>
            </a:r>
          </a:p>
        </p:txBody>
      </p:sp>
      <p:sp>
        <p:nvSpPr>
          <p:cNvPr id="63" name="TextBox 62">
            <a:extLst>
              <a:ext uri="{FF2B5EF4-FFF2-40B4-BE49-F238E27FC236}">
                <a16:creationId xmlns:a16="http://schemas.microsoft.com/office/drawing/2014/main" id="{0F08463E-F53A-E5A9-EECA-48BD84C8A79E}"/>
              </a:ext>
            </a:extLst>
          </p:cNvPr>
          <p:cNvSpPr txBox="1"/>
          <p:nvPr/>
        </p:nvSpPr>
        <p:spPr>
          <a:xfrm>
            <a:off x="4890877" y="3939178"/>
            <a:ext cx="2013045" cy="276999"/>
          </a:xfrm>
          <a:prstGeom prst="rect">
            <a:avLst/>
          </a:prstGeom>
          <a:noFill/>
        </p:spPr>
        <p:txBody>
          <a:bodyPr wrap="square" rtlCol="0">
            <a:spAutoFit/>
          </a:bodyPr>
          <a:lstStyle/>
          <a:p>
            <a:r>
              <a:rPr lang="en-US" sz="1200" b="1" dirty="0">
                <a:solidFill>
                  <a:schemeClr val="accent3">
                    <a:lumMod val="75000"/>
                  </a:schemeClr>
                </a:solidFill>
              </a:rPr>
              <a:t>COURSE FEEDBACK</a:t>
            </a:r>
          </a:p>
        </p:txBody>
      </p:sp>
    </p:spTree>
    <p:custDataLst>
      <p:tags r:id="rId1"/>
    </p:custDataLst>
    <p:extLst>
      <p:ext uri="{BB962C8B-B14F-4D97-AF65-F5344CB8AC3E}">
        <p14:creationId xmlns:p14="http://schemas.microsoft.com/office/powerpoint/2010/main" val="363780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C5ADD50-9AE6-E072-FCC8-E6C3F7C79DA8}"/>
              </a:ext>
            </a:extLst>
          </p:cNvPr>
          <p:cNvSpPr/>
          <p:nvPr/>
        </p:nvSpPr>
        <p:spPr>
          <a:xfrm>
            <a:off x="2676957" y="1294717"/>
            <a:ext cx="2287922" cy="822960"/>
          </a:xfrm>
          <a:prstGeom prst="roundRect">
            <a:avLst>
              <a:gd name="adj" fmla="val 59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  41 </a:t>
            </a:r>
            <a:r>
              <a:rPr lang="en-US" sz="1100" dirty="0"/>
              <a:t>total learners</a:t>
            </a:r>
          </a:p>
          <a:p>
            <a:pPr algn="ctr"/>
            <a:r>
              <a:rPr lang="en-US" sz="1100" dirty="0"/>
              <a:t>received a course certificate</a:t>
            </a:r>
          </a:p>
        </p:txBody>
      </p:sp>
      <p:sp>
        <p:nvSpPr>
          <p:cNvPr id="29" name="Rectangle: Rounded Corners 28">
            <a:extLst>
              <a:ext uri="{FF2B5EF4-FFF2-40B4-BE49-F238E27FC236}">
                <a16:creationId xmlns:a16="http://schemas.microsoft.com/office/drawing/2014/main" id="{47B991AF-2F16-D1D9-AFB1-484141AF0345}"/>
              </a:ext>
            </a:extLst>
          </p:cNvPr>
          <p:cNvSpPr/>
          <p:nvPr/>
        </p:nvSpPr>
        <p:spPr>
          <a:xfrm>
            <a:off x="345150" y="1294717"/>
            <a:ext cx="2287922" cy="822960"/>
          </a:xfrm>
          <a:prstGeom prst="roundRect">
            <a:avLst>
              <a:gd name="adj" fmla="val 5989"/>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187 </a:t>
            </a:r>
            <a:r>
              <a:rPr lang="en-US" sz="1100" dirty="0"/>
              <a:t>learners</a:t>
            </a:r>
          </a:p>
          <a:p>
            <a:pPr algn="ctr"/>
            <a:r>
              <a:rPr lang="en-US" sz="1100" dirty="0"/>
              <a:t>enrolled in the TB/HIV course</a:t>
            </a:r>
          </a:p>
        </p:txBody>
      </p:sp>
      <p:sp>
        <p:nvSpPr>
          <p:cNvPr id="56" name="TextBox 55">
            <a:extLst>
              <a:ext uri="{FF2B5EF4-FFF2-40B4-BE49-F238E27FC236}">
                <a16:creationId xmlns:a16="http://schemas.microsoft.com/office/drawing/2014/main" id="{D7AD36FD-0EC6-284D-767C-24B3C4BB189E}"/>
              </a:ext>
            </a:extLst>
          </p:cNvPr>
          <p:cNvSpPr txBox="1"/>
          <p:nvPr/>
        </p:nvSpPr>
        <p:spPr>
          <a:xfrm>
            <a:off x="329371" y="990545"/>
            <a:ext cx="2146100" cy="276999"/>
          </a:xfrm>
          <a:prstGeom prst="rect">
            <a:avLst/>
          </a:prstGeom>
          <a:noFill/>
        </p:spPr>
        <p:txBody>
          <a:bodyPr wrap="none" rtlCol="0">
            <a:spAutoFit/>
          </a:bodyPr>
          <a:lstStyle/>
          <a:p>
            <a:r>
              <a:rPr lang="en-US" sz="1200" b="1" dirty="0">
                <a:solidFill>
                  <a:schemeClr val="accent3">
                    <a:lumMod val="75000"/>
                  </a:schemeClr>
                </a:solidFill>
              </a:rPr>
              <a:t>COURSE PARTICIPATION</a:t>
            </a:r>
          </a:p>
        </p:txBody>
      </p:sp>
      <p:sp>
        <p:nvSpPr>
          <p:cNvPr id="3" name="Slide Number Placeholder 2">
            <a:extLst>
              <a:ext uri="{FF2B5EF4-FFF2-40B4-BE49-F238E27FC236}">
                <a16:creationId xmlns:a16="http://schemas.microsoft.com/office/drawing/2014/main" id="{CF0F6473-32D0-41E2-9B58-FCA07009D401}"/>
              </a:ext>
            </a:extLst>
          </p:cNvPr>
          <p:cNvSpPr>
            <a:spLocks noGrp="1"/>
          </p:cNvSpPr>
          <p:nvPr>
            <p:ph type="sldNum" sz="quarter" idx="4"/>
          </p:nvPr>
        </p:nvSpPr>
        <p:spPr/>
        <p:txBody>
          <a:bodyPr/>
          <a:lstStyle/>
          <a:p>
            <a:fld id="{42782948-4DBE-204D-AB9E-B65E067054AE}" type="slidenum">
              <a:rPr lang="en-US" smtClean="0"/>
              <a:pPr/>
              <a:t>22</a:t>
            </a:fld>
            <a:endParaRPr lang="en-US"/>
          </a:p>
        </p:txBody>
      </p:sp>
      <p:graphicFrame>
        <p:nvGraphicFramePr>
          <p:cNvPr id="36" name="Table 36">
            <a:extLst>
              <a:ext uri="{FF2B5EF4-FFF2-40B4-BE49-F238E27FC236}">
                <a16:creationId xmlns:a16="http://schemas.microsoft.com/office/drawing/2014/main" id="{E00EF27C-2C55-F846-CCA5-AE5EE0322291}"/>
              </a:ext>
            </a:extLst>
          </p:cNvPr>
          <p:cNvGraphicFramePr>
            <a:graphicFrameLocks noGrp="1"/>
          </p:cNvGraphicFramePr>
          <p:nvPr/>
        </p:nvGraphicFramePr>
        <p:xfrm>
          <a:off x="5544216" y="2592387"/>
          <a:ext cx="3063923" cy="1203520"/>
        </p:xfrm>
        <a:graphic>
          <a:graphicData uri="http://schemas.openxmlformats.org/drawingml/2006/table">
            <a:tbl>
              <a:tblPr firstRow="1" bandRow="1">
                <a:tableStyleId>{5940675A-B579-460E-94D1-54222C63F5DA}</a:tableStyleId>
              </a:tblPr>
              <a:tblGrid>
                <a:gridCol w="219731">
                  <a:extLst>
                    <a:ext uri="{9D8B030D-6E8A-4147-A177-3AD203B41FA5}">
                      <a16:colId xmlns:a16="http://schemas.microsoft.com/office/drawing/2014/main" val="2809832284"/>
                    </a:ext>
                  </a:extLst>
                </a:gridCol>
                <a:gridCol w="1378554">
                  <a:extLst>
                    <a:ext uri="{9D8B030D-6E8A-4147-A177-3AD203B41FA5}">
                      <a16:colId xmlns:a16="http://schemas.microsoft.com/office/drawing/2014/main" val="2250054074"/>
                    </a:ext>
                  </a:extLst>
                </a:gridCol>
                <a:gridCol w="216026">
                  <a:extLst>
                    <a:ext uri="{9D8B030D-6E8A-4147-A177-3AD203B41FA5}">
                      <a16:colId xmlns:a16="http://schemas.microsoft.com/office/drawing/2014/main" val="324653512"/>
                    </a:ext>
                  </a:extLst>
                </a:gridCol>
                <a:gridCol w="1249612">
                  <a:extLst>
                    <a:ext uri="{9D8B030D-6E8A-4147-A177-3AD203B41FA5}">
                      <a16:colId xmlns:a16="http://schemas.microsoft.com/office/drawing/2014/main" val="1123566906"/>
                    </a:ext>
                  </a:extLst>
                </a:gridCol>
              </a:tblGrid>
              <a:tr h="145104">
                <a:tc>
                  <a:txBody>
                    <a:bodyPr/>
                    <a:lstStyle/>
                    <a:p>
                      <a:r>
                        <a:rPr lang="en-US" sz="1000" b="1" dirty="0">
                          <a:solidFill>
                            <a:schemeClr val="bg1"/>
                          </a:solidFill>
                          <a:latin typeface="Century Gothic" panose="020B0502020202020204" pitchFamily="34" charset="0"/>
                        </a:rPr>
                        <a:t>1</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US" sz="1000" dirty="0">
                          <a:latin typeface="+mj-lt"/>
                        </a:rPr>
                        <a:t>Nigeria  </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1" dirty="0">
                          <a:solidFill>
                            <a:schemeClr val="bg1"/>
                          </a:solidFill>
                          <a:latin typeface="+mj-lt"/>
                        </a:rPr>
                        <a:t>6</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dirty="0">
                          <a:latin typeface="+mj-lt"/>
                        </a:rPr>
                        <a:t>Tajikistan</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2799267"/>
                  </a:ext>
                </a:extLst>
              </a:tr>
              <a:tr h="236976">
                <a:tc>
                  <a:txBody>
                    <a:bodyPr/>
                    <a:lstStyle/>
                    <a:p>
                      <a:r>
                        <a:rPr lang="en-US" sz="1000" b="1" dirty="0">
                          <a:solidFill>
                            <a:schemeClr val="bg1"/>
                          </a:solidFill>
                          <a:latin typeface="Century Gothic" panose="020B0502020202020204" pitchFamily="34" charset="0"/>
                        </a:rPr>
                        <a:t>2</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mj-lt"/>
                        </a:rPr>
                        <a:t>Kenya</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1" dirty="0">
                          <a:solidFill>
                            <a:schemeClr val="bg1"/>
                          </a:solidFill>
                          <a:latin typeface="+mj-lt"/>
                        </a:rPr>
                        <a:t>7</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dirty="0">
                          <a:latin typeface="+mj-lt"/>
                        </a:rPr>
                        <a:t>Indonesia</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6996807"/>
                  </a:ext>
                </a:extLst>
              </a:tr>
              <a:tr h="236976">
                <a:tc>
                  <a:txBody>
                    <a:bodyPr/>
                    <a:lstStyle/>
                    <a:p>
                      <a:r>
                        <a:rPr lang="en-US" sz="1000" b="1" dirty="0">
                          <a:solidFill>
                            <a:schemeClr val="bg1"/>
                          </a:solidFill>
                          <a:latin typeface="Century Gothic" panose="020B0502020202020204" pitchFamily="34" charset="0"/>
                        </a:rPr>
                        <a:t>3</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Tanzania</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1" dirty="0">
                          <a:solidFill>
                            <a:schemeClr val="bg1"/>
                          </a:solidFill>
                          <a:latin typeface="+mj-lt"/>
                        </a:rPr>
                        <a:t>8</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mj-lt"/>
                        </a:rPr>
                        <a:t>Uganda</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4030348"/>
                  </a:ext>
                </a:extLst>
              </a:tr>
              <a:tr h="236976">
                <a:tc>
                  <a:txBody>
                    <a:bodyPr/>
                    <a:lstStyle/>
                    <a:p>
                      <a:r>
                        <a:rPr lang="en-US" sz="1000" b="1" dirty="0">
                          <a:solidFill>
                            <a:schemeClr val="bg1"/>
                          </a:solidFill>
                          <a:latin typeface="Century Gothic" panose="020B0502020202020204" pitchFamily="34" charset="0"/>
                        </a:rPr>
                        <a:t>4</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dirty="0">
                          <a:latin typeface="+mj-lt"/>
                        </a:rPr>
                        <a:t>DRC  </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b="1" dirty="0">
                          <a:solidFill>
                            <a:schemeClr val="bg1"/>
                          </a:solidFill>
                          <a:latin typeface="+mj-lt"/>
                        </a:rPr>
                        <a:t>9</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dirty="0">
                          <a:latin typeface="+mj-lt"/>
                        </a:rPr>
                        <a:t>Myanmar</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9594846"/>
                  </a:ext>
                </a:extLst>
              </a:tr>
              <a:tr h="145104">
                <a:tc>
                  <a:txBody>
                    <a:bodyPr/>
                    <a:lstStyle/>
                    <a:p>
                      <a:r>
                        <a:rPr lang="en-US" sz="1000" b="1" dirty="0">
                          <a:solidFill>
                            <a:schemeClr val="bg1"/>
                          </a:solidFill>
                          <a:latin typeface="Century Gothic" panose="020B0502020202020204" pitchFamily="34" charset="0"/>
                        </a:rPr>
                        <a:t>5</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Cameroon</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1" dirty="0">
                          <a:solidFill>
                            <a:schemeClr val="bg1"/>
                          </a:solidFill>
                          <a:latin typeface="+mj-lt"/>
                        </a:rPr>
                        <a:t>10</a:t>
                      </a:r>
                    </a:p>
                  </a:txBody>
                  <a:tcPr marL="0" marR="0"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mj-lt"/>
                        </a:rPr>
                        <a:t>Malawi</a:t>
                      </a:r>
                    </a:p>
                  </a:txBody>
                  <a:tcPr marL="88304" marR="88304" marT="44152" marB="4415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780812"/>
                  </a:ext>
                </a:extLst>
              </a:tr>
            </a:tbl>
          </a:graphicData>
        </a:graphic>
      </p:graphicFrame>
      <p:sp>
        <p:nvSpPr>
          <p:cNvPr id="37" name="TextBox 36">
            <a:extLst>
              <a:ext uri="{FF2B5EF4-FFF2-40B4-BE49-F238E27FC236}">
                <a16:creationId xmlns:a16="http://schemas.microsoft.com/office/drawing/2014/main" id="{5A5538C1-E0EC-6B6E-5DB5-5423CB8CF40A}"/>
              </a:ext>
            </a:extLst>
          </p:cNvPr>
          <p:cNvSpPr txBox="1"/>
          <p:nvPr/>
        </p:nvSpPr>
        <p:spPr>
          <a:xfrm>
            <a:off x="5435034" y="2279639"/>
            <a:ext cx="3173105" cy="261610"/>
          </a:xfrm>
          <a:prstGeom prst="rect">
            <a:avLst/>
          </a:prstGeom>
          <a:noFill/>
        </p:spPr>
        <p:txBody>
          <a:bodyPr wrap="square">
            <a:spAutoFit/>
          </a:bodyPr>
          <a:lstStyle/>
          <a:p>
            <a:r>
              <a:rPr lang="en-US" sz="1100" dirty="0"/>
              <a:t>Top 10 countries with the most course participation</a:t>
            </a:r>
          </a:p>
        </p:txBody>
      </p:sp>
      <p:grpSp>
        <p:nvGrpSpPr>
          <p:cNvPr id="38" name="Group 37">
            <a:extLst>
              <a:ext uri="{FF2B5EF4-FFF2-40B4-BE49-F238E27FC236}">
                <a16:creationId xmlns:a16="http://schemas.microsoft.com/office/drawing/2014/main" id="{847F1776-682B-CABE-959B-6B605527E322}"/>
              </a:ext>
            </a:extLst>
          </p:cNvPr>
          <p:cNvGrpSpPr/>
          <p:nvPr/>
        </p:nvGrpSpPr>
        <p:grpSpPr>
          <a:xfrm>
            <a:off x="329371" y="2756851"/>
            <a:ext cx="3589129" cy="1220002"/>
            <a:chOff x="500530" y="7281758"/>
            <a:chExt cx="3589129" cy="1220002"/>
          </a:xfrm>
        </p:grpSpPr>
        <p:sp>
          <p:nvSpPr>
            <p:cNvPr id="39" name="Rectangle 38">
              <a:extLst>
                <a:ext uri="{FF2B5EF4-FFF2-40B4-BE49-F238E27FC236}">
                  <a16:creationId xmlns:a16="http://schemas.microsoft.com/office/drawing/2014/main" id="{8F219173-D7CB-C3AA-068F-45C7DE744D26}"/>
                </a:ext>
              </a:extLst>
            </p:cNvPr>
            <p:cNvSpPr/>
            <p:nvPr/>
          </p:nvSpPr>
          <p:spPr>
            <a:xfrm>
              <a:off x="500530" y="7562021"/>
              <a:ext cx="1350673" cy="307777"/>
            </a:xfrm>
            <a:prstGeom prst="rect">
              <a:avLst/>
            </a:prstGeom>
          </p:spPr>
          <p:txBody>
            <a:bodyPr wrap="square" lIns="0" tIns="0" rIns="0" bIns="0">
              <a:spAutoFit/>
            </a:bodyPr>
            <a:lstStyle/>
            <a:p>
              <a:pPr lvl="0" algn="ctr" defTabSz="777240">
                <a:spcBef>
                  <a:spcPts val="1200"/>
                </a:spcBef>
                <a:defRPr/>
              </a:pPr>
              <a:r>
                <a:rPr lang="en-US" sz="1000" dirty="0">
                  <a:solidFill>
                    <a:schemeClr val="accent3">
                      <a:lumMod val="50000"/>
                    </a:schemeClr>
                  </a:solidFill>
                </a:rPr>
                <a:t>AVERAGE </a:t>
              </a:r>
              <a:br>
                <a:rPr lang="en-US" sz="1000" dirty="0">
                  <a:solidFill>
                    <a:schemeClr val="accent3">
                      <a:lumMod val="50000"/>
                    </a:schemeClr>
                  </a:solidFill>
                </a:rPr>
              </a:br>
              <a:r>
                <a:rPr lang="en-US" sz="1000" dirty="0">
                  <a:solidFill>
                    <a:schemeClr val="accent3">
                      <a:lumMod val="50000"/>
                    </a:schemeClr>
                  </a:solidFill>
                </a:rPr>
                <a:t>PRE-TEST SCORE</a:t>
              </a:r>
              <a:endParaRPr lang="en-US" sz="1000" b="1" dirty="0">
                <a:solidFill>
                  <a:schemeClr val="accent3">
                    <a:lumMod val="50000"/>
                  </a:schemeClr>
                </a:solidFill>
              </a:endParaRPr>
            </a:p>
          </p:txBody>
        </p:sp>
        <p:sp>
          <p:nvSpPr>
            <p:cNvPr id="40" name="Rectangle 39">
              <a:extLst>
                <a:ext uri="{FF2B5EF4-FFF2-40B4-BE49-F238E27FC236}">
                  <a16:creationId xmlns:a16="http://schemas.microsoft.com/office/drawing/2014/main" id="{888EF997-0684-FC2E-C6C2-F32338658B31}"/>
                </a:ext>
              </a:extLst>
            </p:cNvPr>
            <p:cNvSpPr/>
            <p:nvPr/>
          </p:nvSpPr>
          <p:spPr>
            <a:xfrm>
              <a:off x="2554405" y="7432974"/>
              <a:ext cx="1535254" cy="307777"/>
            </a:xfrm>
            <a:prstGeom prst="rect">
              <a:avLst/>
            </a:prstGeom>
          </p:spPr>
          <p:txBody>
            <a:bodyPr wrap="square" lIns="0" tIns="0" rIns="0" bIns="0">
              <a:spAutoFit/>
            </a:bodyPr>
            <a:lstStyle/>
            <a:p>
              <a:pPr lvl="0" algn="ctr" defTabSz="777240">
                <a:spcBef>
                  <a:spcPts val="1200"/>
                </a:spcBef>
                <a:defRPr/>
              </a:pPr>
              <a:r>
                <a:rPr lang="en-US" sz="1000" dirty="0">
                  <a:solidFill>
                    <a:schemeClr val="accent3">
                      <a:lumMod val="50000"/>
                    </a:schemeClr>
                  </a:solidFill>
                </a:rPr>
                <a:t>AVERAGE</a:t>
              </a:r>
              <a:br>
                <a:rPr lang="en-US" sz="1000" dirty="0">
                  <a:solidFill>
                    <a:schemeClr val="accent3">
                      <a:lumMod val="50000"/>
                    </a:schemeClr>
                  </a:solidFill>
                </a:rPr>
              </a:br>
              <a:r>
                <a:rPr lang="en-US" sz="1000" dirty="0">
                  <a:solidFill>
                    <a:schemeClr val="accent3">
                      <a:lumMod val="50000"/>
                    </a:schemeClr>
                  </a:solidFill>
                </a:rPr>
                <a:t> POST-TEST SCORE</a:t>
              </a:r>
              <a:endParaRPr lang="en-US" sz="1000" b="1" dirty="0">
                <a:solidFill>
                  <a:schemeClr val="accent3">
                    <a:lumMod val="50000"/>
                  </a:schemeClr>
                </a:solidFill>
              </a:endParaRPr>
            </a:p>
          </p:txBody>
        </p:sp>
        <p:sp>
          <p:nvSpPr>
            <p:cNvPr id="41" name="Freeform: Shape 40">
              <a:extLst>
                <a:ext uri="{FF2B5EF4-FFF2-40B4-BE49-F238E27FC236}">
                  <a16:creationId xmlns:a16="http://schemas.microsoft.com/office/drawing/2014/main" id="{0BD2895E-4AA3-CCD9-1CD4-5451B9F4C7C2}"/>
                </a:ext>
              </a:extLst>
            </p:cNvPr>
            <p:cNvSpPr/>
            <p:nvPr/>
          </p:nvSpPr>
          <p:spPr>
            <a:xfrm rot="20042142">
              <a:off x="1546120" y="7662615"/>
              <a:ext cx="831811" cy="468552"/>
            </a:xfrm>
            <a:custGeom>
              <a:avLst/>
              <a:gdLst>
                <a:gd name="connsiteX0" fmla="*/ 0 w 962025"/>
                <a:gd name="connsiteY0" fmla="*/ 333375 h 461014"/>
                <a:gd name="connsiteX1" fmla="*/ 476250 w 962025"/>
                <a:gd name="connsiteY1" fmla="*/ 442912 h 461014"/>
                <a:gd name="connsiteX2" fmla="*/ 962025 w 962025"/>
                <a:gd name="connsiteY2" fmla="*/ 0 h 461014"/>
              </a:gdLst>
              <a:ahLst/>
              <a:cxnLst>
                <a:cxn ang="0">
                  <a:pos x="connsiteX0" y="connsiteY0"/>
                </a:cxn>
                <a:cxn ang="0">
                  <a:pos x="connsiteX1" y="connsiteY1"/>
                </a:cxn>
                <a:cxn ang="0">
                  <a:pos x="connsiteX2" y="connsiteY2"/>
                </a:cxn>
              </a:cxnLst>
              <a:rect l="l" t="t" r="r" b="b"/>
              <a:pathLst>
                <a:path w="962025" h="461014">
                  <a:moveTo>
                    <a:pt x="0" y="333375"/>
                  </a:moveTo>
                  <a:cubicBezTo>
                    <a:pt x="157956" y="415924"/>
                    <a:pt x="315913" y="498474"/>
                    <a:pt x="476250" y="442912"/>
                  </a:cubicBezTo>
                  <a:cubicBezTo>
                    <a:pt x="636587" y="387350"/>
                    <a:pt x="799306" y="193675"/>
                    <a:pt x="962025" y="0"/>
                  </a:cubicBezTo>
                </a:path>
              </a:pathLst>
            </a:custGeom>
            <a:noFill/>
            <a:ln w="76200">
              <a:solidFill>
                <a:schemeClr val="accent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D9C9AF4-A3C3-2AFE-5C8D-8639538C5C38}"/>
                </a:ext>
              </a:extLst>
            </p:cNvPr>
            <p:cNvSpPr txBox="1"/>
            <p:nvPr/>
          </p:nvSpPr>
          <p:spPr>
            <a:xfrm>
              <a:off x="993298" y="7959051"/>
              <a:ext cx="614271" cy="400110"/>
            </a:xfrm>
            <a:prstGeom prst="rect">
              <a:avLst/>
            </a:prstGeom>
            <a:noFill/>
          </p:spPr>
          <p:txBody>
            <a:bodyPr wrap="none" rtlCol="0">
              <a:spAutoFit/>
            </a:bodyPr>
            <a:lstStyle/>
            <a:p>
              <a:r>
                <a:rPr lang="en-US" sz="2000" dirty="0"/>
                <a:t>44%</a:t>
              </a:r>
            </a:p>
          </p:txBody>
        </p:sp>
        <p:sp>
          <p:nvSpPr>
            <p:cNvPr id="43" name="TextBox 42">
              <a:extLst>
                <a:ext uri="{FF2B5EF4-FFF2-40B4-BE49-F238E27FC236}">
                  <a16:creationId xmlns:a16="http://schemas.microsoft.com/office/drawing/2014/main" id="{BB22D44C-B126-A1B5-DC47-39BBCC55D77F}"/>
                </a:ext>
              </a:extLst>
            </p:cNvPr>
            <p:cNvSpPr txBox="1"/>
            <p:nvPr/>
          </p:nvSpPr>
          <p:spPr>
            <a:xfrm>
              <a:off x="2391855" y="7281758"/>
              <a:ext cx="614271" cy="400110"/>
            </a:xfrm>
            <a:prstGeom prst="rect">
              <a:avLst/>
            </a:prstGeom>
            <a:noFill/>
          </p:spPr>
          <p:txBody>
            <a:bodyPr wrap="none" rtlCol="0">
              <a:spAutoFit/>
            </a:bodyPr>
            <a:lstStyle/>
            <a:p>
              <a:r>
                <a:rPr lang="en-US" sz="2000" dirty="0"/>
                <a:t>92%</a:t>
              </a:r>
            </a:p>
          </p:txBody>
        </p:sp>
        <p:sp>
          <p:nvSpPr>
            <p:cNvPr id="44" name="TextBox 43">
              <a:extLst>
                <a:ext uri="{FF2B5EF4-FFF2-40B4-BE49-F238E27FC236}">
                  <a16:creationId xmlns:a16="http://schemas.microsoft.com/office/drawing/2014/main" id="{723BF906-96B7-9FBA-FAA8-96E1F89C2A64}"/>
                </a:ext>
              </a:extLst>
            </p:cNvPr>
            <p:cNvSpPr txBox="1"/>
            <p:nvPr/>
          </p:nvSpPr>
          <p:spPr>
            <a:xfrm>
              <a:off x="2178872" y="7916985"/>
              <a:ext cx="1298304" cy="584775"/>
            </a:xfrm>
            <a:prstGeom prst="rect">
              <a:avLst/>
            </a:prstGeom>
            <a:noFill/>
          </p:spPr>
          <p:txBody>
            <a:bodyPr wrap="none" rtlCol="0">
              <a:spAutoFit/>
            </a:bodyPr>
            <a:lstStyle/>
            <a:p>
              <a:r>
                <a:rPr lang="en-US" sz="2000" b="1" dirty="0">
                  <a:solidFill>
                    <a:schemeClr val="accent1"/>
                  </a:solidFill>
                </a:rPr>
                <a:t>+48% </a:t>
              </a:r>
              <a:br>
                <a:rPr lang="en-US" sz="2000" b="1" dirty="0">
                  <a:solidFill>
                    <a:schemeClr val="accent6"/>
                  </a:solidFill>
                </a:rPr>
              </a:br>
              <a:r>
                <a:rPr lang="en-US" sz="1200" i="1" dirty="0"/>
                <a:t>knowledge increase</a:t>
              </a:r>
            </a:p>
          </p:txBody>
        </p:sp>
      </p:grpSp>
      <p:pic>
        <p:nvPicPr>
          <p:cNvPr id="53" name="Graphic 52" descr="Checkbox Checked with solid fill">
            <a:extLst>
              <a:ext uri="{FF2B5EF4-FFF2-40B4-BE49-F238E27FC236}">
                <a16:creationId xmlns:a16="http://schemas.microsoft.com/office/drawing/2014/main" id="{E0CBF13E-88DF-CA4E-691B-D4A12B2D64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70704" y="1304800"/>
            <a:ext cx="392800" cy="392800"/>
          </a:xfrm>
          <a:prstGeom prst="rect">
            <a:avLst/>
          </a:prstGeom>
        </p:spPr>
      </p:pic>
      <p:pic>
        <p:nvPicPr>
          <p:cNvPr id="54" name="Graphic 53" descr="Diploma with solid fill">
            <a:extLst>
              <a:ext uri="{FF2B5EF4-FFF2-40B4-BE49-F238E27FC236}">
                <a16:creationId xmlns:a16="http://schemas.microsoft.com/office/drawing/2014/main" id="{ADFA9983-9BEF-F605-F475-AB65CAEAAA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2103" y="1318643"/>
            <a:ext cx="387247" cy="387247"/>
          </a:xfrm>
          <a:prstGeom prst="rect">
            <a:avLst/>
          </a:prstGeom>
        </p:spPr>
      </p:pic>
      <p:sp>
        <p:nvSpPr>
          <p:cNvPr id="55" name="TextBox 54">
            <a:extLst>
              <a:ext uri="{FF2B5EF4-FFF2-40B4-BE49-F238E27FC236}">
                <a16:creationId xmlns:a16="http://schemas.microsoft.com/office/drawing/2014/main" id="{A5CFC5BF-5524-AE95-36FC-C932A6A6DA7B}"/>
              </a:ext>
            </a:extLst>
          </p:cNvPr>
          <p:cNvSpPr txBox="1"/>
          <p:nvPr/>
        </p:nvSpPr>
        <p:spPr>
          <a:xfrm>
            <a:off x="396051" y="2435225"/>
            <a:ext cx="1959575" cy="276999"/>
          </a:xfrm>
          <a:prstGeom prst="rect">
            <a:avLst/>
          </a:prstGeom>
          <a:noFill/>
        </p:spPr>
        <p:txBody>
          <a:bodyPr wrap="none" rtlCol="0">
            <a:spAutoFit/>
          </a:bodyPr>
          <a:lstStyle/>
          <a:p>
            <a:r>
              <a:rPr lang="en-US" sz="1200" b="1" dirty="0">
                <a:solidFill>
                  <a:schemeClr val="accent3">
                    <a:lumMod val="75000"/>
                  </a:schemeClr>
                </a:solidFill>
              </a:rPr>
              <a:t>KNOWLEDGE GAINED</a:t>
            </a:r>
          </a:p>
        </p:txBody>
      </p:sp>
      <p:sp>
        <p:nvSpPr>
          <p:cNvPr id="57" name="TextBox 56">
            <a:extLst>
              <a:ext uri="{FF2B5EF4-FFF2-40B4-BE49-F238E27FC236}">
                <a16:creationId xmlns:a16="http://schemas.microsoft.com/office/drawing/2014/main" id="{B1B295EE-2C70-B7A4-C80D-E229EE1DACF3}"/>
              </a:ext>
            </a:extLst>
          </p:cNvPr>
          <p:cNvSpPr txBox="1"/>
          <p:nvPr/>
        </p:nvSpPr>
        <p:spPr>
          <a:xfrm>
            <a:off x="5363960" y="50950"/>
            <a:ext cx="1467325" cy="276999"/>
          </a:xfrm>
          <a:prstGeom prst="rect">
            <a:avLst/>
          </a:prstGeom>
          <a:noFill/>
        </p:spPr>
        <p:txBody>
          <a:bodyPr wrap="none" rtlCol="0">
            <a:spAutoFit/>
          </a:bodyPr>
          <a:lstStyle/>
          <a:p>
            <a:r>
              <a:rPr lang="en-US" sz="1200" b="1" dirty="0">
                <a:solidFill>
                  <a:schemeClr val="accent3">
                    <a:lumMod val="75000"/>
                  </a:schemeClr>
                </a:solidFill>
              </a:rPr>
              <a:t>GLOBAL REACH</a:t>
            </a:r>
          </a:p>
        </p:txBody>
      </p:sp>
      <p:sp>
        <p:nvSpPr>
          <p:cNvPr id="58" name="Rectangle 57">
            <a:extLst>
              <a:ext uri="{FF2B5EF4-FFF2-40B4-BE49-F238E27FC236}">
                <a16:creationId xmlns:a16="http://schemas.microsoft.com/office/drawing/2014/main" id="{ED22531E-3A14-D1D9-07A5-E6BE2FB8FA38}"/>
              </a:ext>
            </a:extLst>
          </p:cNvPr>
          <p:cNvSpPr/>
          <p:nvPr/>
        </p:nvSpPr>
        <p:spPr>
          <a:xfrm>
            <a:off x="685" y="-9407"/>
            <a:ext cx="5132136" cy="418704"/>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rPr>
              <a:t>  Finding TB among PLHIV : Course Statistics (2024)</a:t>
            </a:r>
          </a:p>
        </p:txBody>
      </p:sp>
      <p:sp>
        <p:nvSpPr>
          <p:cNvPr id="60" name="TextBox 59">
            <a:extLst>
              <a:ext uri="{FF2B5EF4-FFF2-40B4-BE49-F238E27FC236}">
                <a16:creationId xmlns:a16="http://schemas.microsoft.com/office/drawing/2014/main" id="{4BC80A05-7C99-FE68-3546-F32FB6E03D04}"/>
              </a:ext>
            </a:extLst>
          </p:cNvPr>
          <p:cNvSpPr txBox="1"/>
          <p:nvPr/>
        </p:nvSpPr>
        <p:spPr>
          <a:xfrm>
            <a:off x="5132821" y="4270646"/>
            <a:ext cx="3932401" cy="707886"/>
          </a:xfrm>
          <a:prstGeom prst="rect">
            <a:avLst/>
          </a:prstGeom>
          <a:noFill/>
        </p:spPr>
        <p:txBody>
          <a:bodyPr wrap="square">
            <a:spAutoFit/>
          </a:bodyPr>
          <a:lstStyle/>
          <a:p>
            <a:r>
              <a:rPr lang="en-US" sz="1200" dirty="0"/>
              <a:t>Over </a:t>
            </a:r>
            <a:r>
              <a:rPr lang="en-US" sz="1600" b="1" dirty="0">
                <a:solidFill>
                  <a:schemeClr val="accent6"/>
                </a:solidFill>
              </a:rPr>
              <a:t>95% </a:t>
            </a:r>
            <a:r>
              <a:rPr lang="en-US" sz="1100" dirty="0"/>
              <a:t>of learners </a:t>
            </a:r>
            <a:r>
              <a:rPr lang="en-US" sz="1200" b="1" dirty="0"/>
              <a:t>agreed</a:t>
            </a:r>
            <a:r>
              <a:rPr lang="en-US" sz="1200" dirty="0"/>
              <a:t> or </a:t>
            </a:r>
            <a:r>
              <a:rPr lang="en-US" sz="1200" b="1" dirty="0"/>
              <a:t>strongly agreed </a:t>
            </a:r>
            <a:r>
              <a:rPr lang="en-US" sz="1200" dirty="0"/>
              <a:t>that: </a:t>
            </a:r>
            <a:r>
              <a:rPr lang="en-US" sz="1200" i="1" dirty="0"/>
              <a:t>“The online course was an effective way for me to learn this content and was a worthwhile investment of my time.” </a:t>
            </a:r>
          </a:p>
        </p:txBody>
      </p:sp>
      <p:sp>
        <p:nvSpPr>
          <p:cNvPr id="61" name="TextBox 60">
            <a:extLst>
              <a:ext uri="{FF2B5EF4-FFF2-40B4-BE49-F238E27FC236}">
                <a16:creationId xmlns:a16="http://schemas.microsoft.com/office/drawing/2014/main" id="{508D0D5B-1C76-EF4C-06BE-143E610990C4}"/>
              </a:ext>
            </a:extLst>
          </p:cNvPr>
          <p:cNvSpPr txBox="1"/>
          <p:nvPr/>
        </p:nvSpPr>
        <p:spPr>
          <a:xfrm>
            <a:off x="5352928" y="326372"/>
            <a:ext cx="3426062" cy="261610"/>
          </a:xfrm>
          <a:prstGeom prst="rect">
            <a:avLst/>
          </a:prstGeom>
          <a:noFill/>
        </p:spPr>
        <p:txBody>
          <a:bodyPr wrap="square">
            <a:spAutoFit/>
          </a:bodyPr>
          <a:lstStyle/>
          <a:p>
            <a:pPr algn="ctr"/>
            <a:r>
              <a:rPr lang="en-US" sz="1100" dirty="0"/>
              <a:t>Learners came from 22 countries around the world</a:t>
            </a:r>
          </a:p>
        </p:txBody>
      </p:sp>
      <p:sp>
        <p:nvSpPr>
          <p:cNvPr id="63" name="TextBox 62">
            <a:extLst>
              <a:ext uri="{FF2B5EF4-FFF2-40B4-BE49-F238E27FC236}">
                <a16:creationId xmlns:a16="http://schemas.microsoft.com/office/drawing/2014/main" id="{0F08463E-F53A-E5A9-EECA-48BD84C8A79E}"/>
              </a:ext>
            </a:extLst>
          </p:cNvPr>
          <p:cNvSpPr txBox="1"/>
          <p:nvPr/>
        </p:nvSpPr>
        <p:spPr>
          <a:xfrm>
            <a:off x="5132821" y="3976853"/>
            <a:ext cx="2013045" cy="276999"/>
          </a:xfrm>
          <a:prstGeom prst="rect">
            <a:avLst/>
          </a:prstGeom>
          <a:noFill/>
        </p:spPr>
        <p:txBody>
          <a:bodyPr wrap="square" rtlCol="0">
            <a:spAutoFit/>
          </a:bodyPr>
          <a:lstStyle/>
          <a:p>
            <a:r>
              <a:rPr lang="en-US" sz="1200" b="1" dirty="0">
                <a:solidFill>
                  <a:schemeClr val="accent3">
                    <a:lumMod val="75000"/>
                  </a:schemeClr>
                </a:solidFill>
              </a:rPr>
              <a:t>COURSE FEEDBACK</a:t>
            </a:r>
          </a:p>
        </p:txBody>
      </p:sp>
      <p:pic>
        <p:nvPicPr>
          <p:cNvPr id="8" name="Picture 7">
            <a:extLst>
              <a:ext uri="{FF2B5EF4-FFF2-40B4-BE49-F238E27FC236}">
                <a16:creationId xmlns:a16="http://schemas.microsoft.com/office/drawing/2014/main" id="{35280DAF-8A95-ACB1-8520-DC73E71FA128}"/>
              </a:ext>
            </a:extLst>
          </p:cNvPr>
          <p:cNvPicPr>
            <a:picLocks noChangeAspect="1"/>
          </p:cNvPicPr>
          <p:nvPr/>
        </p:nvPicPr>
        <p:blipFill rotWithShape="1">
          <a:blip r:embed="rId7"/>
          <a:srcRect t="5261" r="4271" b="16661"/>
          <a:stretch/>
        </p:blipFill>
        <p:spPr>
          <a:xfrm>
            <a:off x="5544216" y="639120"/>
            <a:ext cx="2830090" cy="1582118"/>
          </a:xfrm>
          <a:prstGeom prst="rect">
            <a:avLst/>
          </a:prstGeom>
        </p:spPr>
      </p:pic>
      <p:sp>
        <p:nvSpPr>
          <p:cNvPr id="2" name="TextBox 1">
            <a:extLst>
              <a:ext uri="{FF2B5EF4-FFF2-40B4-BE49-F238E27FC236}">
                <a16:creationId xmlns:a16="http://schemas.microsoft.com/office/drawing/2014/main" id="{F15C2585-C88D-4235-68F4-7B6CDC6321AE}"/>
              </a:ext>
            </a:extLst>
          </p:cNvPr>
          <p:cNvSpPr txBox="1"/>
          <p:nvPr/>
        </p:nvSpPr>
        <p:spPr>
          <a:xfrm>
            <a:off x="345150" y="537312"/>
            <a:ext cx="2191497" cy="276999"/>
          </a:xfrm>
          <a:prstGeom prst="rect">
            <a:avLst/>
          </a:prstGeom>
          <a:noFill/>
        </p:spPr>
        <p:txBody>
          <a:bodyPr wrap="none" rtlCol="0">
            <a:spAutoFit/>
          </a:bodyPr>
          <a:lstStyle/>
          <a:p>
            <a:r>
              <a:rPr lang="en-US" sz="1200" b="1" i="1" dirty="0">
                <a:solidFill>
                  <a:schemeClr val="accent3">
                    <a:lumMod val="75000"/>
                  </a:schemeClr>
                </a:solidFill>
              </a:rPr>
              <a:t>Course launched in June 2023</a:t>
            </a:r>
          </a:p>
        </p:txBody>
      </p:sp>
    </p:spTree>
    <p:custDataLst>
      <p:tags r:id="rId1"/>
    </p:custDataLst>
    <p:extLst>
      <p:ext uri="{BB962C8B-B14F-4D97-AF65-F5344CB8AC3E}">
        <p14:creationId xmlns:p14="http://schemas.microsoft.com/office/powerpoint/2010/main" val="25787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1029FFA-8B35-16C6-A6C1-5DA682023849}"/>
              </a:ext>
            </a:extLst>
          </p:cNvPr>
          <p:cNvSpPr>
            <a:spLocks noGrp="1"/>
          </p:cNvSpPr>
          <p:nvPr>
            <p:ph idx="1"/>
          </p:nvPr>
        </p:nvSpPr>
        <p:spPr>
          <a:xfrm>
            <a:off x="718562" y="764275"/>
            <a:ext cx="6951482" cy="3657600"/>
          </a:xfrm>
        </p:spPr>
        <p:txBody>
          <a:bodyPr vert="horz" lIns="91440" tIns="45720" rIns="91440" bIns="45720" rtlCol="0" anchor="t">
            <a:normAutofit/>
          </a:bodyPr>
          <a:lstStyle/>
          <a:p>
            <a:pPr marL="229870" indent="-229870">
              <a:spcBef>
                <a:spcPts val="3600"/>
              </a:spcBef>
              <a:spcAft>
                <a:spcPts val="3600"/>
              </a:spcAft>
            </a:pPr>
            <a:r>
              <a:rPr lang="en-US" dirty="0"/>
              <a:t>TB Contact Investigation for Program Managers </a:t>
            </a:r>
            <a:endParaRPr lang="en-US"/>
          </a:p>
          <a:p>
            <a:pPr marL="229870" indent="-229870">
              <a:spcBef>
                <a:spcPts val="3600"/>
              </a:spcBef>
              <a:spcAft>
                <a:spcPts val="3600"/>
              </a:spcAft>
            </a:pPr>
            <a:r>
              <a:rPr lang="en-US" dirty="0"/>
              <a:t>TB M&amp;E: Using the PBMEF to Strengthen TB Programs</a:t>
            </a:r>
          </a:p>
        </p:txBody>
      </p:sp>
      <p:sp>
        <p:nvSpPr>
          <p:cNvPr id="2" name="Slide Number Placeholder 1">
            <a:extLst>
              <a:ext uri="{FF2B5EF4-FFF2-40B4-BE49-F238E27FC236}">
                <a16:creationId xmlns:a16="http://schemas.microsoft.com/office/drawing/2014/main" id="{810B45FA-71D8-D631-C71A-A88804C5131C}"/>
              </a:ext>
            </a:extLst>
          </p:cNvPr>
          <p:cNvSpPr>
            <a:spLocks noGrp="1"/>
          </p:cNvSpPr>
          <p:nvPr>
            <p:ph type="sldNum" sz="quarter" idx="4"/>
          </p:nvPr>
        </p:nvSpPr>
        <p:spPr/>
        <p:txBody>
          <a:bodyPr/>
          <a:lstStyle/>
          <a:p>
            <a:fld id="{42782948-4DBE-204D-AB9E-B65E067054AE}" type="slidenum">
              <a:rPr lang="en-US" smtClean="0"/>
              <a:pPr/>
              <a:t>23</a:t>
            </a:fld>
            <a:endParaRPr lang="en-US"/>
          </a:p>
        </p:txBody>
      </p:sp>
      <p:sp>
        <p:nvSpPr>
          <p:cNvPr id="4" name="Title 3">
            <a:extLst>
              <a:ext uri="{FF2B5EF4-FFF2-40B4-BE49-F238E27FC236}">
                <a16:creationId xmlns:a16="http://schemas.microsoft.com/office/drawing/2014/main" id="{DF687E3A-F84B-AFDC-B0F7-FD4195AE8514}"/>
              </a:ext>
            </a:extLst>
          </p:cNvPr>
          <p:cNvSpPr>
            <a:spLocks noGrp="1"/>
          </p:cNvSpPr>
          <p:nvPr>
            <p:ph type="title"/>
          </p:nvPr>
        </p:nvSpPr>
        <p:spPr/>
        <p:txBody>
          <a:bodyPr/>
          <a:lstStyle/>
          <a:p>
            <a:r>
              <a:rPr lang="en-US"/>
              <a:t>New e-Learning Courses Coming Soon</a:t>
            </a:r>
          </a:p>
        </p:txBody>
      </p:sp>
      <p:sp>
        <p:nvSpPr>
          <p:cNvPr id="6" name="Rectangle: Rounded Corners 5">
            <a:extLst>
              <a:ext uri="{FF2B5EF4-FFF2-40B4-BE49-F238E27FC236}">
                <a16:creationId xmlns:a16="http://schemas.microsoft.com/office/drawing/2014/main" id="{E27412ED-42BE-9980-34E9-DAF79E3CB1DB}"/>
              </a:ext>
            </a:extLst>
          </p:cNvPr>
          <p:cNvSpPr/>
          <p:nvPr/>
        </p:nvSpPr>
        <p:spPr>
          <a:xfrm>
            <a:off x="1079424" y="1308933"/>
            <a:ext cx="2547440" cy="292433"/>
          </a:xfrm>
          <a:custGeom>
            <a:avLst/>
            <a:gdLst>
              <a:gd name="connsiteX0" fmla="*/ 0 w 2547440"/>
              <a:gd name="connsiteY0" fmla="*/ 48740 h 292433"/>
              <a:gd name="connsiteX1" fmla="*/ 48740 w 2547440"/>
              <a:gd name="connsiteY1" fmla="*/ 0 h 292433"/>
              <a:gd name="connsiteX2" fmla="*/ 612231 w 2547440"/>
              <a:gd name="connsiteY2" fmla="*/ 0 h 292433"/>
              <a:gd name="connsiteX3" fmla="*/ 1151222 w 2547440"/>
              <a:gd name="connsiteY3" fmla="*/ 0 h 292433"/>
              <a:gd name="connsiteX4" fmla="*/ 1763712 w 2547440"/>
              <a:gd name="connsiteY4" fmla="*/ 0 h 292433"/>
              <a:gd name="connsiteX5" fmla="*/ 2498700 w 2547440"/>
              <a:gd name="connsiteY5" fmla="*/ 0 h 292433"/>
              <a:gd name="connsiteX6" fmla="*/ 2547440 w 2547440"/>
              <a:gd name="connsiteY6" fmla="*/ 48740 h 292433"/>
              <a:gd name="connsiteX7" fmla="*/ 2547440 w 2547440"/>
              <a:gd name="connsiteY7" fmla="*/ 243693 h 292433"/>
              <a:gd name="connsiteX8" fmla="*/ 2498700 w 2547440"/>
              <a:gd name="connsiteY8" fmla="*/ 292433 h 292433"/>
              <a:gd name="connsiteX9" fmla="*/ 1935209 w 2547440"/>
              <a:gd name="connsiteY9" fmla="*/ 292433 h 292433"/>
              <a:gd name="connsiteX10" fmla="*/ 1396218 w 2547440"/>
              <a:gd name="connsiteY10" fmla="*/ 292433 h 292433"/>
              <a:gd name="connsiteX11" fmla="*/ 759228 w 2547440"/>
              <a:gd name="connsiteY11" fmla="*/ 292433 h 292433"/>
              <a:gd name="connsiteX12" fmla="*/ 48740 w 2547440"/>
              <a:gd name="connsiteY12" fmla="*/ 292433 h 292433"/>
              <a:gd name="connsiteX13" fmla="*/ 0 w 2547440"/>
              <a:gd name="connsiteY13" fmla="*/ 243693 h 292433"/>
              <a:gd name="connsiteX14" fmla="*/ 0 w 2547440"/>
              <a:gd name="connsiteY14" fmla="*/ 48740 h 29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7440" h="292433" fill="none" extrusionOk="0">
                <a:moveTo>
                  <a:pt x="0" y="48740"/>
                </a:moveTo>
                <a:cubicBezTo>
                  <a:pt x="1080" y="22337"/>
                  <a:pt x="18620" y="3478"/>
                  <a:pt x="48740" y="0"/>
                </a:cubicBezTo>
                <a:cubicBezTo>
                  <a:pt x="293259" y="-17091"/>
                  <a:pt x="450779" y="2460"/>
                  <a:pt x="612231" y="0"/>
                </a:cubicBezTo>
                <a:cubicBezTo>
                  <a:pt x="773683" y="-2460"/>
                  <a:pt x="971851" y="10812"/>
                  <a:pt x="1151222" y="0"/>
                </a:cubicBezTo>
                <a:cubicBezTo>
                  <a:pt x="1330593" y="-10812"/>
                  <a:pt x="1617024" y="19867"/>
                  <a:pt x="1763712" y="0"/>
                </a:cubicBezTo>
                <a:cubicBezTo>
                  <a:pt x="1910400" y="-19867"/>
                  <a:pt x="2251576" y="-23386"/>
                  <a:pt x="2498700" y="0"/>
                </a:cubicBezTo>
                <a:cubicBezTo>
                  <a:pt x="2526786" y="215"/>
                  <a:pt x="2545360" y="19175"/>
                  <a:pt x="2547440" y="48740"/>
                </a:cubicBezTo>
                <a:cubicBezTo>
                  <a:pt x="2555925" y="116904"/>
                  <a:pt x="2549486" y="202680"/>
                  <a:pt x="2547440" y="243693"/>
                </a:cubicBezTo>
                <a:cubicBezTo>
                  <a:pt x="2541367" y="270049"/>
                  <a:pt x="2526190" y="296025"/>
                  <a:pt x="2498700" y="292433"/>
                </a:cubicBezTo>
                <a:cubicBezTo>
                  <a:pt x="2284031" y="309457"/>
                  <a:pt x="2136016" y="316567"/>
                  <a:pt x="1935209" y="292433"/>
                </a:cubicBezTo>
                <a:cubicBezTo>
                  <a:pt x="1734402" y="268299"/>
                  <a:pt x="1627979" y="296150"/>
                  <a:pt x="1396218" y="292433"/>
                </a:cubicBezTo>
                <a:cubicBezTo>
                  <a:pt x="1164457" y="288716"/>
                  <a:pt x="968201" y="295626"/>
                  <a:pt x="759228" y="292433"/>
                </a:cubicBezTo>
                <a:cubicBezTo>
                  <a:pt x="550255" y="289241"/>
                  <a:pt x="274862" y="258776"/>
                  <a:pt x="48740" y="292433"/>
                </a:cubicBezTo>
                <a:cubicBezTo>
                  <a:pt x="27014" y="295736"/>
                  <a:pt x="619" y="275147"/>
                  <a:pt x="0" y="243693"/>
                </a:cubicBezTo>
                <a:cubicBezTo>
                  <a:pt x="8945" y="149263"/>
                  <a:pt x="2821" y="137022"/>
                  <a:pt x="0" y="48740"/>
                </a:cubicBezTo>
                <a:close/>
              </a:path>
              <a:path w="2547440" h="292433" stroke="0" extrusionOk="0">
                <a:moveTo>
                  <a:pt x="0" y="48740"/>
                </a:moveTo>
                <a:cubicBezTo>
                  <a:pt x="4556" y="19749"/>
                  <a:pt x="20861" y="4247"/>
                  <a:pt x="48740" y="0"/>
                </a:cubicBezTo>
                <a:cubicBezTo>
                  <a:pt x="323148" y="-17879"/>
                  <a:pt x="490373" y="404"/>
                  <a:pt x="685730" y="0"/>
                </a:cubicBezTo>
                <a:cubicBezTo>
                  <a:pt x="881087" y="-404"/>
                  <a:pt x="1126879" y="4581"/>
                  <a:pt x="1298220" y="0"/>
                </a:cubicBezTo>
                <a:cubicBezTo>
                  <a:pt x="1469561" y="-4581"/>
                  <a:pt x="1717461" y="18773"/>
                  <a:pt x="1886210" y="0"/>
                </a:cubicBezTo>
                <a:cubicBezTo>
                  <a:pt x="2054959" y="-18773"/>
                  <a:pt x="2280911" y="-25386"/>
                  <a:pt x="2498700" y="0"/>
                </a:cubicBezTo>
                <a:cubicBezTo>
                  <a:pt x="2519499" y="2263"/>
                  <a:pt x="2552782" y="20188"/>
                  <a:pt x="2547440" y="48740"/>
                </a:cubicBezTo>
                <a:cubicBezTo>
                  <a:pt x="2556721" y="100674"/>
                  <a:pt x="2541020" y="170688"/>
                  <a:pt x="2547440" y="243693"/>
                </a:cubicBezTo>
                <a:cubicBezTo>
                  <a:pt x="2546694" y="270367"/>
                  <a:pt x="2530110" y="289591"/>
                  <a:pt x="2498700" y="292433"/>
                </a:cubicBezTo>
                <a:cubicBezTo>
                  <a:pt x="2343386" y="291710"/>
                  <a:pt x="2086146" y="261733"/>
                  <a:pt x="1861710" y="292433"/>
                </a:cubicBezTo>
                <a:cubicBezTo>
                  <a:pt x="1637274" y="323134"/>
                  <a:pt x="1488771" y="294245"/>
                  <a:pt x="1249220" y="292433"/>
                </a:cubicBezTo>
                <a:cubicBezTo>
                  <a:pt x="1009669" y="290622"/>
                  <a:pt x="937290" y="271519"/>
                  <a:pt x="685730" y="292433"/>
                </a:cubicBezTo>
                <a:cubicBezTo>
                  <a:pt x="434170" y="313348"/>
                  <a:pt x="314158" y="292651"/>
                  <a:pt x="48740" y="292433"/>
                </a:cubicBezTo>
                <a:cubicBezTo>
                  <a:pt x="16906" y="295338"/>
                  <a:pt x="3702" y="272105"/>
                  <a:pt x="0" y="243693"/>
                </a:cubicBezTo>
                <a:cubicBezTo>
                  <a:pt x="-1360" y="194861"/>
                  <a:pt x="-4712" y="146157"/>
                  <a:pt x="0" y="48740"/>
                </a:cubicBezTo>
                <a:close/>
              </a:path>
            </a:pathLst>
          </a:custGeom>
          <a:solidFill>
            <a:schemeClr val="accent4"/>
          </a:solidFill>
          <a:ln>
            <a:solidFill>
              <a:schemeClr val="accent4"/>
            </a:solidFill>
            <a:extLst>
              <a:ext uri="{C807C97D-BFC1-408E-A445-0C87EB9F89A2}">
                <ask:lineSketchStyleProps xmlns:ask="http://schemas.microsoft.com/office/drawing/2018/sketchyshapes" sd="3736306631">
                  <a:prstGeom prst="roundRect">
                    <a:avLst/>
                  </a:prstGeom>
                  <ask:type>
                    <ask:lineSketchFreehan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2400"/>
              </a:spcBef>
              <a:spcAft>
                <a:spcPts val="2400"/>
              </a:spcAft>
            </a:pPr>
            <a:r>
              <a:rPr lang="en-US" sz="1400"/>
              <a:t>English coming in April 2024…</a:t>
            </a:r>
          </a:p>
        </p:txBody>
      </p:sp>
      <p:sp>
        <p:nvSpPr>
          <p:cNvPr id="11" name="Rectangle: Rounded Corners 10">
            <a:extLst>
              <a:ext uri="{FF2B5EF4-FFF2-40B4-BE49-F238E27FC236}">
                <a16:creationId xmlns:a16="http://schemas.microsoft.com/office/drawing/2014/main" id="{3C8732CB-7500-7025-F7AE-E7B7A9729168}"/>
              </a:ext>
            </a:extLst>
          </p:cNvPr>
          <p:cNvSpPr/>
          <p:nvPr/>
        </p:nvSpPr>
        <p:spPr>
          <a:xfrm>
            <a:off x="1079423" y="2587866"/>
            <a:ext cx="2355339" cy="292433"/>
          </a:xfrm>
          <a:custGeom>
            <a:avLst/>
            <a:gdLst>
              <a:gd name="connsiteX0" fmla="*/ 0 w 2355339"/>
              <a:gd name="connsiteY0" fmla="*/ 48740 h 292433"/>
              <a:gd name="connsiteX1" fmla="*/ 48740 w 2355339"/>
              <a:gd name="connsiteY1" fmla="*/ 0 h 292433"/>
              <a:gd name="connsiteX2" fmla="*/ 568048 w 2355339"/>
              <a:gd name="connsiteY2" fmla="*/ 0 h 292433"/>
              <a:gd name="connsiteX3" fmla="*/ 1064777 w 2355339"/>
              <a:gd name="connsiteY3" fmla="*/ 0 h 292433"/>
              <a:gd name="connsiteX4" fmla="*/ 1629241 w 2355339"/>
              <a:gd name="connsiteY4" fmla="*/ 0 h 292433"/>
              <a:gd name="connsiteX5" fmla="*/ 2306599 w 2355339"/>
              <a:gd name="connsiteY5" fmla="*/ 0 h 292433"/>
              <a:gd name="connsiteX6" fmla="*/ 2355339 w 2355339"/>
              <a:gd name="connsiteY6" fmla="*/ 48740 h 292433"/>
              <a:gd name="connsiteX7" fmla="*/ 2355339 w 2355339"/>
              <a:gd name="connsiteY7" fmla="*/ 243693 h 292433"/>
              <a:gd name="connsiteX8" fmla="*/ 2306599 w 2355339"/>
              <a:gd name="connsiteY8" fmla="*/ 292433 h 292433"/>
              <a:gd name="connsiteX9" fmla="*/ 1787291 w 2355339"/>
              <a:gd name="connsiteY9" fmla="*/ 292433 h 292433"/>
              <a:gd name="connsiteX10" fmla="*/ 1290562 w 2355339"/>
              <a:gd name="connsiteY10" fmla="*/ 292433 h 292433"/>
              <a:gd name="connsiteX11" fmla="*/ 703519 w 2355339"/>
              <a:gd name="connsiteY11" fmla="*/ 292433 h 292433"/>
              <a:gd name="connsiteX12" fmla="*/ 48740 w 2355339"/>
              <a:gd name="connsiteY12" fmla="*/ 292433 h 292433"/>
              <a:gd name="connsiteX13" fmla="*/ 0 w 2355339"/>
              <a:gd name="connsiteY13" fmla="*/ 243693 h 292433"/>
              <a:gd name="connsiteX14" fmla="*/ 0 w 2355339"/>
              <a:gd name="connsiteY14" fmla="*/ 48740 h 29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5339" h="292433" fill="none" extrusionOk="0">
                <a:moveTo>
                  <a:pt x="0" y="48740"/>
                </a:moveTo>
                <a:cubicBezTo>
                  <a:pt x="1080" y="22337"/>
                  <a:pt x="18620" y="3478"/>
                  <a:pt x="48740" y="0"/>
                </a:cubicBezTo>
                <a:cubicBezTo>
                  <a:pt x="159171" y="-19263"/>
                  <a:pt x="314841" y="3995"/>
                  <a:pt x="568048" y="0"/>
                </a:cubicBezTo>
                <a:cubicBezTo>
                  <a:pt x="821255" y="-3995"/>
                  <a:pt x="892818" y="19874"/>
                  <a:pt x="1064777" y="0"/>
                </a:cubicBezTo>
                <a:cubicBezTo>
                  <a:pt x="1236736" y="-19874"/>
                  <a:pt x="1485572" y="7254"/>
                  <a:pt x="1629241" y="0"/>
                </a:cubicBezTo>
                <a:cubicBezTo>
                  <a:pt x="1772910" y="-7254"/>
                  <a:pt x="2168462" y="-619"/>
                  <a:pt x="2306599" y="0"/>
                </a:cubicBezTo>
                <a:cubicBezTo>
                  <a:pt x="2334685" y="215"/>
                  <a:pt x="2353259" y="19175"/>
                  <a:pt x="2355339" y="48740"/>
                </a:cubicBezTo>
                <a:cubicBezTo>
                  <a:pt x="2363824" y="116904"/>
                  <a:pt x="2357385" y="202680"/>
                  <a:pt x="2355339" y="243693"/>
                </a:cubicBezTo>
                <a:cubicBezTo>
                  <a:pt x="2349266" y="270049"/>
                  <a:pt x="2334089" y="296025"/>
                  <a:pt x="2306599" y="292433"/>
                </a:cubicBezTo>
                <a:cubicBezTo>
                  <a:pt x="2157452" y="288831"/>
                  <a:pt x="1924840" y="303910"/>
                  <a:pt x="1787291" y="292433"/>
                </a:cubicBezTo>
                <a:cubicBezTo>
                  <a:pt x="1649742" y="280956"/>
                  <a:pt x="1510856" y="276548"/>
                  <a:pt x="1290562" y="292433"/>
                </a:cubicBezTo>
                <a:cubicBezTo>
                  <a:pt x="1070268" y="308318"/>
                  <a:pt x="950750" y="316858"/>
                  <a:pt x="703519" y="292433"/>
                </a:cubicBezTo>
                <a:cubicBezTo>
                  <a:pt x="456288" y="268008"/>
                  <a:pt x="320293" y="275622"/>
                  <a:pt x="48740" y="292433"/>
                </a:cubicBezTo>
                <a:cubicBezTo>
                  <a:pt x="27014" y="295736"/>
                  <a:pt x="619" y="275147"/>
                  <a:pt x="0" y="243693"/>
                </a:cubicBezTo>
                <a:cubicBezTo>
                  <a:pt x="8945" y="149263"/>
                  <a:pt x="2821" y="137022"/>
                  <a:pt x="0" y="48740"/>
                </a:cubicBezTo>
                <a:close/>
              </a:path>
              <a:path w="2355339" h="292433" stroke="0" extrusionOk="0">
                <a:moveTo>
                  <a:pt x="0" y="48740"/>
                </a:moveTo>
                <a:cubicBezTo>
                  <a:pt x="4556" y="19749"/>
                  <a:pt x="20861" y="4247"/>
                  <a:pt x="48740" y="0"/>
                </a:cubicBezTo>
                <a:cubicBezTo>
                  <a:pt x="319296" y="-2761"/>
                  <a:pt x="512271" y="-25337"/>
                  <a:pt x="635783" y="0"/>
                </a:cubicBezTo>
                <a:cubicBezTo>
                  <a:pt x="759295" y="25337"/>
                  <a:pt x="1031209" y="11559"/>
                  <a:pt x="1200248" y="0"/>
                </a:cubicBezTo>
                <a:cubicBezTo>
                  <a:pt x="1369287" y="-11559"/>
                  <a:pt x="1583957" y="807"/>
                  <a:pt x="1742134" y="0"/>
                </a:cubicBezTo>
                <a:cubicBezTo>
                  <a:pt x="1900311" y="-807"/>
                  <a:pt x="2029508" y="-17221"/>
                  <a:pt x="2306599" y="0"/>
                </a:cubicBezTo>
                <a:cubicBezTo>
                  <a:pt x="2327398" y="2263"/>
                  <a:pt x="2360681" y="20188"/>
                  <a:pt x="2355339" y="48740"/>
                </a:cubicBezTo>
                <a:cubicBezTo>
                  <a:pt x="2364620" y="100674"/>
                  <a:pt x="2348919" y="170688"/>
                  <a:pt x="2355339" y="243693"/>
                </a:cubicBezTo>
                <a:cubicBezTo>
                  <a:pt x="2354593" y="270367"/>
                  <a:pt x="2338009" y="289591"/>
                  <a:pt x="2306599" y="292433"/>
                </a:cubicBezTo>
                <a:cubicBezTo>
                  <a:pt x="2033580" y="315283"/>
                  <a:pt x="1844116" y="316419"/>
                  <a:pt x="1719556" y="292433"/>
                </a:cubicBezTo>
                <a:cubicBezTo>
                  <a:pt x="1594996" y="268447"/>
                  <a:pt x="1352200" y="281713"/>
                  <a:pt x="1155091" y="292433"/>
                </a:cubicBezTo>
                <a:cubicBezTo>
                  <a:pt x="957982" y="303153"/>
                  <a:pt x="757877" y="285210"/>
                  <a:pt x="635783" y="292433"/>
                </a:cubicBezTo>
                <a:cubicBezTo>
                  <a:pt x="513689" y="299656"/>
                  <a:pt x="204598" y="316866"/>
                  <a:pt x="48740" y="292433"/>
                </a:cubicBezTo>
                <a:cubicBezTo>
                  <a:pt x="16906" y="295338"/>
                  <a:pt x="3702" y="272105"/>
                  <a:pt x="0" y="243693"/>
                </a:cubicBezTo>
                <a:cubicBezTo>
                  <a:pt x="-1360" y="194861"/>
                  <a:pt x="-4712" y="146157"/>
                  <a:pt x="0" y="48740"/>
                </a:cubicBezTo>
                <a:close/>
              </a:path>
            </a:pathLst>
          </a:custGeom>
          <a:solidFill>
            <a:schemeClr val="accent4"/>
          </a:solidFill>
          <a:ln>
            <a:solidFill>
              <a:schemeClr val="accent4"/>
            </a:solidFill>
            <a:extLst>
              <a:ext uri="{C807C97D-BFC1-408E-A445-0C87EB9F89A2}">
                <ask:lineSketchStyleProps xmlns:ask="http://schemas.microsoft.com/office/drawing/2018/sketchyshapes" sd="3736306631">
                  <a:prstGeom prst="roundRect">
                    <a:avLst/>
                  </a:prstGeom>
                  <ask:type>
                    <ask:lineSketchFreehan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2400"/>
              </a:spcBef>
              <a:spcAft>
                <a:spcPts val="2400"/>
              </a:spcAft>
            </a:pPr>
            <a:r>
              <a:rPr lang="en-US" sz="1400"/>
              <a:t>English coming soon…</a:t>
            </a:r>
          </a:p>
        </p:txBody>
      </p:sp>
    </p:spTree>
    <p:custDataLst>
      <p:tags r:id="rId1"/>
    </p:custDataLst>
    <p:extLst>
      <p:ext uri="{BB962C8B-B14F-4D97-AF65-F5344CB8AC3E}">
        <p14:creationId xmlns:p14="http://schemas.microsoft.com/office/powerpoint/2010/main" val="412047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E8ADA4-A4DC-46CD-8483-A57B9DB8D52A}"/>
              </a:ext>
            </a:extLst>
          </p:cNvPr>
          <p:cNvSpPr>
            <a:spLocks noGrp="1"/>
          </p:cNvSpPr>
          <p:nvPr>
            <p:ph type="sldNum" sz="quarter" idx="4"/>
          </p:nvPr>
        </p:nvSpPr>
        <p:spPr/>
        <p:txBody>
          <a:bodyPr/>
          <a:lstStyle/>
          <a:p>
            <a:fld id="{42782948-4DBE-204D-AB9E-B65E067054AE}" type="slidenum">
              <a:rPr lang="en-US" smtClean="0"/>
              <a:pPr/>
              <a:t>24</a:t>
            </a:fld>
            <a:endParaRPr lang="en-US"/>
          </a:p>
        </p:txBody>
      </p:sp>
      <p:sp>
        <p:nvSpPr>
          <p:cNvPr id="4" name="Title 3">
            <a:extLst>
              <a:ext uri="{FF2B5EF4-FFF2-40B4-BE49-F238E27FC236}">
                <a16:creationId xmlns:a16="http://schemas.microsoft.com/office/drawing/2014/main" id="{30E1E074-C4E2-48E8-B546-20AF0FB34020}"/>
              </a:ext>
            </a:extLst>
          </p:cNvPr>
          <p:cNvSpPr>
            <a:spLocks noGrp="1"/>
          </p:cNvSpPr>
          <p:nvPr>
            <p:ph type="title" idx="4294967295"/>
          </p:nvPr>
        </p:nvSpPr>
        <p:spPr>
          <a:xfrm>
            <a:off x="1374819" y="4430145"/>
            <a:ext cx="3197181" cy="508635"/>
          </a:xfrm>
          <a:prstGeom prst="roundRect">
            <a:avLst>
              <a:gd name="adj" fmla="val 47395"/>
            </a:avLst>
          </a:prstGeom>
          <a:solidFill>
            <a:schemeClr val="tx2"/>
          </a:solidFill>
        </p:spPr>
        <p:txBody>
          <a:bodyPr/>
          <a:lstStyle/>
          <a:p>
            <a:pPr algn="ctr"/>
            <a:r>
              <a:rPr lang="en-US" sz="1800" dirty="0">
                <a:solidFill>
                  <a:schemeClr val="bg1"/>
                </a:solidFill>
              </a:rPr>
              <a:t>https://training.tbdiah.org/</a:t>
            </a:r>
          </a:p>
        </p:txBody>
      </p:sp>
      <p:pic>
        <p:nvPicPr>
          <p:cNvPr id="7" name="Picture 6" descr="QR code">
            <a:extLst>
              <a:ext uri="{FF2B5EF4-FFF2-40B4-BE49-F238E27FC236}">
                <a16:creationId xmlns:a16="http://schemas.microsoft.com/office/drawing/2014/main" id="{041F5614-73DF-36C9-3F34-565105C2EBFE}"/>
              </a:ext>
            </a:extLst>
          </p:cNvPr>
          <p:cNvPicPr>
            <a:picLocks noChangeAspect="1"/>
          </p:cNvPicPr>
          <p:nvPr/>
        </p:nvPicPr>
        <p:blipFill>
          <a:blip r:embed="rId4"/>
          <a:stretch>
            <a:fillRect/>
          </a:stretch>
        </p:blipFill>
        <p:spPr>
          <a:xfrm>
            <a:off x="541612" y="4287063"/>
            <a:ext cx="720274" cy="730527"/>
          </a:xfrm>
          <a:prstGeom prst="roundRect">
            <a:avLst>
              <a:gd name="adj" fmla="val 7251"/>
            </a:avLst>
          </a:prstGeom>
        </p:spPr>
      </p:pic>
      <p:grpSp>
        <p:nvGrpSpPr>
          <p:cNvPr id="9" name="Group 8">
            <a:extLst>
              <a:ext uri="{FF2B5EF4-FFF2-40B4-BE49-F238E27FC236}">
                <a16:creationId xmlns:a16="http://schemas.microsoft.com/office/drawing/2014/main" id="{A60103E3-AC29-6A20-BB61-87CAB8F0CB73}"/>
              </a:ext>
              <a:ext uri="{C183D7F6-B498-43B3-948B-1728B52AA6E4}">
                <adec:decorative xmlns:adec="http://schemas.microsoft.com/office/drawing/2017/decorative" val="1"/>
              </a:ext>
            </a:extLst>
          </p:cNvPr>
          <p:cNvGrpSpPr/>
          <p:nvPr/>
        </p:nvGrpSpPr>
        <p:grpSpPr>
          <a:xfrm>
            <a:off x="6209731" y="4305845"/>
            <a:ext cx="2240778" cy="610883"/>
            <a:chOff x="4797137" y="6399863"/>
            <a:chExt cx="2347875" cy="640080"/>
          </a:xfrm>
        </p:grpSpPr>
        <p:grpSp>
          <p:nvGrpSpPr>
            <p:cNvPr id="10" name="Group 9">
              <a:extLst>
                <a:ext uri="{FF2B5EF4-FFF2-40B4-BE49-F238E27FC236}">
                  <a16:creationId xmlns:a16="http://schemas.microsoft.com/office/drawing/2014/main" id="{3261164E-1194-52DF-263A-CE19B8DBA4A8}"/>
                </a:ext>
              </a:extLst>
            </p:cNvPr>
            <p:cNvGrpSpPr/>
            <p:nvPr/>
          </p:nvGrpSpPr>
          <p:grpSpPr>
            <a:xfrm>
              <a:off x="4797137" y="6399863"/>
              <a:ext cx="640080" cy="640080"/>
              <a:chOff x="1084953" y="3774176"/>
              <a:chExt cx="822960" cy="822960"/>
            </a:xfrm>
          </p:grpSpPr>
          <p:sp>
            <p:nvSpPr>
              <p:cNvPr id="17" name="Oval 16">
                <a:extLst>
                  <a:ext uri="{FF2B5EF4-FFF2-40B4-BE49-F238E27FC236}">
                    <a16:creationId xmlns:a16="http://schemas.microsoft.com/office/drawing/2014/main" id="{69C950DE-0707-33F9-3E69-3CDBA8CB72AC}"/>
                  </a:ext>
                </a:extLst>
              </p:cNvPr>
              <p:cNvSpPr/>
              <p:nvPr/>
            </p:nvSpPr>
            <p:spPr>
              <a:xfrm>
                <a:off x="1084953" y="3774176"/>
                <a:ext cx="822960" cy="82296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Laptop with solid fill">
                <a:extLst>
                  <a:ext uri="{FF2B5EF4-FFF2-40B4-BE49-F238E27FC236}">
                    <a16:creationId xmlns:a16="http://schemas.microsoft.com/office/drawing/2014/main" id="{65666CB0-B442-6A95-6190-0B02767AB9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1827" y="3927577"/>
                <a:ext cx="512686" cy="512686"/>
              </a:xfrm>
              <a:prstGeom prst="rect">
                <a:avLst/>
              </a:prstGeom>
            </p:spPr>
          </p:pic>
        </p:grpSp>
        <p:grpSp>
          <p:nvGrpSpPr>
            <p:cNvPr id="11" name="Group 10">
              <a:extLst>
                <a:ext uri="{FF2B5EF4-FFF2-40B4-BE49-F238E27FC236}">
                  <a16:creationId xmlns:a16="http://schemas.microsoft.com/office/drawing/2014/main" id="{9D1B33C1-F189-4165-1539-7E94F1901E47}"/>
                </a:ext>
              </a:extLst>
            </p:cNvPr>
            <p:cNvGrpSpPr/>
            <p:nvPr/>
          </p:nvGrpSpPr>
          <p:grpSpPr>
            <a:xfrm>
              <a:off x="5651034" y="6399863"/>
              <a:ext cx="640080" cy="640080"/>
              <a:chOff x="1979474" y="4552707"/>
              <a:chExt cx="822960" cy="822960"/>
            </a:xfrm>
          </p:grpSpPr>
          <p:sp>
            <p:nvSpPr>
              <p:cNvPr id="15" name="Oval 14">
                <a:extLst>
                  <a:ext uri="{FF2B5EF4-FFF2-40B4-BE49-F238E27FC236}">
                    <a16:creationId xmlns:a16="http://schemas.microsoft.com/office/drawing/2014/main" id="{79A674EE-6ACC-56AA-8B03-1D9152709914}"/>
                  </a:ext>
                </a:extLst>
              </p:cNvPr>
              <p:cNvSpPr/>
              <p:nvPr/>
            </p:nvSpPr>
            <p:spPr>
              <a:xfrm>
                <a:off x="1979474" y="4552707"/>
                <a:ext cx="822960" cy="82296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10;&#10;Description automatically generated with low confidence">
                <a:extLst>
                  <a:ext uri="{FF2B5EF4-FFF2-40B4-BE49-F238E27FC236}">
                    <a16:creationId xmlns:a16="http://schemas.microsoft.com/office/drawing/2014/main" id="{B591DFC3-0596-57D4-B640-DE908158E7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1613" y="4686479"/>
                <a:ext cx="518681" cy="518681"/>
              </a:xfrm>
              <a:prstGeom prst="rect">
                <a:avLst/>
              </a:prstGeom>
              <a:ln>
                <a:noFill/>
              </a:ln>
            </p:spPr>
          </p:pic>
        </p:grpSp>
        <p:grpSp>
          <p:nvGrpSpPr>
            <p:cNvPr id="12" name="Group 11">
              <a:extLst>
                <a:ext uri="{FF2B5EF4-FFF2-40B4-BE49-F238E27FC236}">
                  <a16:creationId xmlns:a16="http://schemas.microsoft.com/office/drawing/2014/main" id="{B73706FC-D003-017F-062F-4F6B615E98EB}"/>
                </a:ext>
              </a:extLst>
            </p:cNvPr>
            <p:cNvGrpSpPr/>
            <p:nvPr/>
          </p:nvGrpSpPr>
          <p:grpSpPr>
            <a:xfrm>
              <a:off x="6504932" y="6399863"/>
              <a:ext cx="640080" cy="640080"/>
              <a:chOff x="1926195" y="5752364"/>
              <a:chExt cx="822960" cy="822960"/>
            </a:xfrm>
          </p:grpSpPr>
          <p:sp>
            <p:nvSpPr>
              <p:cNvPr id="13" name="Oval 12">
                <a:extLst>
                  <a:ext uri="{FF2B5EF4-FFF2-40B4-BE49-F238E27FC236}">
                    <a16:creationId xmlns:a16="http://schemas.microsoft.com/office/drawing/2014/main" id="{B6F4AAB4-8B3E-FCEB-1C76-1D73741699DC}"/>
                  </a:ext>
                </a:extLst>
              </p:cNvPr>
              <p:cNvSpPr/>
              <p:nvPr/>
            </p:nvSpPr>
            <p:spPr>
              <a:xfrm>
                <a:off x="1926195" y="5752364"/>
                <a:ext cx="822960" cy="82296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Smart Phone with solid fill">
                <a:extLst>
                  <a:ext uri="{FF2B5EF4-FFF2-40B4-BE49-F238E27FC236}">
                    <a16:creationId xmlns:a16="http://schemas.microsoft.com/office/drawing/2014/main" id="{A0B77E4F-9421-AE20-F014-031C61CB5E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081087" y="5907256"/>
                <a:ext cx="513177" cy="513177"/>
              </a:xfrm>
              <a:prstGeom prst="rect">
                <a:avLst/>
              </a:prstGeom>
            </p:spPr>
          </p:pic>
        </p:grpSp>
      </p:grpSp>
      <p:sp>
        <p:nvSpPr>
          <p:cNvPr id="19" name="TextBox 18">
            <a:extLst>
              <a:ext uri="{FF2B5EF4-FFF2-40B4-BE49-F238E27FC236}">
                <a16:creationId xmlns:a16="http://schemas.microsoft.com/office/drawing/2014/main" id="{9EDCFBC6-01EB-9203-0540-228B4CBDA84E}"/>
              </a:ext>
            </a:extLst>
          </p:cNvPr>
          <p:cNvSpPr txBox="1"/>
          <p:nvPr/>
        </p:nvSpPr>
        <p:spPr>
          <a:xfrm>
            <a:off x="5750691" y="3859880"/>
            <a:ext cx="3158855" cy="307777"/>
          </a:xfrm>
          <a:prstGeom prst="rect">
            <a:avLst/>
          </a:prstGeom>
          <a:noFill/>
        </p:spPr>
        <p:txBody>
          <a:bodyPr wrap="square">
            <a:spAutoFit/>
          </a:bodyPr>
          <a:lstStyle/>
          <a:p>
            <a:pPr algn="ctr"/>
            <a:r>
              <a:rPr lang="en-US" sz="1400">
                <a:solidFill>
                  <a:schemeClr val="tx2"/>
                </a:solidFill>
              </a:rPr>
              <a:t>Access on your laptop, tablet, or phone</a:t>
            </a:r>
          </a:p>
        </p:txBody>
      </p:sp>
      <p:pic>
        <p:nvPicPr>
          <p:cNvPr id="23" name="Picture 22">
            <a:extLst>
              <a:ext uri="{FF2B5EF4-FFF2-40B4-BE49-F238E27FC236}">
                <a16:creationId xmlns:a16="http://schemas.microsoft.com/office/drawing/2014/main" id="{5EAFCB14-04AE-FCD3-80D7-51474DE2360B}"/>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802108" y="407388"/>
            <a:ext cx="3056019" cy="3325925"/>
          </a:xfrm>
          <a:prstGeom prst="rect">
            <a:avLst/>
          </a:prstGeom>
        </p:spPr>
      </p:pic>
      <p:sp>
        <p:nvSpPr>
          <p:cNvPr id="24" name="Rectangle 23">
            <a:extLst>
              <a:ext uri="{FF2B5EF4-FFF2-40B4-BE49-F238E27FC236}">
                <a16:creationId xmlns:a16="http://schemas.microsoft.com/office/drawing/2014/main" id="{873997FB-00DB-F7C8-6EF3-54642CFEF24F}"/>
              </a:ext>
            </a:extLst>
          </p:cNvPr>
          <p:cNvSpPr/>
          <p:nvPr/>
        </p:nvSpPr>
        <p:spPr>
          <a:xfrm>
            <a:off x="-1" y="0"/>
            <a:ext cx="2961249" cy="418704"/>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bg1"/>
                </a:solidFill>
              </a:rPr>
              <a:t>How to Access Courses:</a:t>
            </a:r>
          </a:p>
        </p:txBody>
      </p:sp>
      <p:pic>
        <p:nvPicPr>
          <p:cNvPr id="21" name="Picture 20" descr="A computer and phone with a screen on&#10;&#10;">
            <a:extLst>
              <a:ext uri="{FF2B5EF4-FFF2-40B4-BE49-F238E27FC236}">
                <a16:creationId xmlns:a16="http://schemas.microsoft.com/office/drawing/2014/main" id="{07D4A0C0-EED2-1FE6-A28F-EC1605D41EFF}"/>
              </a:ext>
            </a:extLst>
          </p:cNvPr>
          <p:cNvPicPr>
            <a:picLocks noChangeAspect="1"/>
          </p:cNvPicPr>
          <p:nvPr/>
        </p:nvPicPr>
        <p:blipFill rotWithShape="1">
          <a:blip r:embed="rId11"/>
          <a:srcRect l="3530" t="7031" r="7542" b="4571"/>
          <a:stretch/>
        </p:blipFill>
        <p:spPr>
          <a:xfrm>
            <a:off x="135805" y="518391"/>
            <a:ext cx="5905543" cy="3668984"/>
          </a:xfrm>
          <a:prstGeom prst="rect">
            <a:avLst/>
          </a:prstGeom>
        </p:spPr>
      </p:pic>
    </p:spTree>
    <p:custDataLst>
      <p:tags r:id="rId1"/>
    </p:custDataLst>
    <p:extLst>
      <p:ext uri="{BB962C8B-B14F-4D97-AF65-F5344CB8AC3E}">
        <p14:creationId xmlns:p14="http://schemas.microsoft.com/office/powerpoint/2010/main" val="220527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3" name="Picture 2" descr="D2AC tool graphic">
            <a:extLst>
              <a:ext uri="{FF2B5EF4-FFF2-40B4-BE49-F238E27FC236}">
                <a16:creationId xmlns:a16="http://schemas.microsoft.com/office/drawing/2014/main" id="{8568E9F5-B105-01B3-6DBA-B9B607E08133}"/>
              </a:ext>
            </a:extLst>
          </p:cNvPr>
          <p:cNvPicPr>
            <a:picLocks noChangeAspect="1"/>
          </p:cNvPicPr>
          <p:nvPr/>
        </p:nvPicPr>
        <p:blipFill>
          <a:blip r:embed="rId4"/>
          <a:stretch>
            <a:fillRect/>
          </a:stretch>
        </p:blipFill>
        <p:spPr>
          <a:xfrm>
            <a:off x="368364" y="847231"/>
            <a:ext cx="8301162" cy="3912788"/>
          </a:xfrm>
          <a:prstGeom prst="rect">
            <a:avLst/>
          </a:prstGeom>
        </p:spPr>
      </p:pic>
      <p:sp>
        <p:nvSpPr>
          <p:cNvPr id="771" name="Google Shape;771;p51"/>
          <p:cNvSpPr txBox="1">
            <a:spLocks noGrp="1"/>
          </p:cNvSpPr>
          <p:nvPr>
            <p:ph idx="1"/>
          </p:nvPr>
        </p:nvSpPr>
        <p:spPr>
          <a:xfrm>
            <a:off x="4597308" y="847231"/>
            <a:ext cx="4014243" cy="20726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20"/>
              <a:buNone/>
            </a:pPr>
            <a:r>
              <a:rPr lang="en-US" sz="1800" dirty="0"/>
              <a:t>Measuring the progress of countries as they work toward improved use of TB data for programmatic decision making</a:t>
            </a:r>
          </a:p>
          <a:p>
            <a:pPr marL="0" indent="0">
              <a:spcAft>
                <a:spcPts val="0"/>
              </a:spcAft>
              <a:buSzPts val="1620"/>
              <a:buNone/>
            </a:pPr>
            <a:endParaRPr lang="en-US" sz="1800" dirty="0"/>
          </a:p>
        </p:txBody>
      </p:sp>
      <p:sp>
        <p:nvSpPr>
          <p:cNvPr id="772" name="Google Shape;772;p51"/>
          <p:cNvSpPr txBox="1">
            <a:spLocks noGrp="1"/>
          </p:cNvSpPr>
          <p:nvPr>
            <p:ph type="sldNum" sz="quarter" idx="4"/>
          </p:nvPr>
        </p:nvSpPr>
        <p:spPr>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25</a:t>
            </a:fld>
            <a:endParaRPr/>
          </a:p>
        </p:txBody>
      </p:sp>
      <p:sp>
        <p:nvSpPr>
          <p:cNvPr id="773" name="Google Shape;773;p51"/>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a:spcBef>
                <a:spcPts val="0"/>
              </a:spcBef>
              <a:buClr>
                <a:schemeClr val="lt1"/>
              </a:buClr>
              <a:buSzPts val="2400"/>
            </a:pPr>
            <a:r>
              <a:rPr lang="en-US" dirty="0">
                <a:hlinkClick r:id="rId5"/>
              </a:rPr>
              <a:t>Data-to-Action Continuum </a:t>
            </a:r>
            <a:r>
              <a:rPr lang="en-US" dirty="0"/>
              <a:t>(D2AC) Tool</a:t>
            </a:r>
            <a:endParaRPr dirty="0"/>
          </a:p>
        </p:txBody>
      </p:sp>
      <p:pic>
        <p:nvPicPr>
          <p:cNvPr id="2" name="Picture 1" descr="A group of people wearing face masks&#10;&#10;">
            <a:extLst>
              <a:ext uri="{FF2B5EF4-FFF2-40B4-BE49-F238E27FC236}">
                <a16:creationId xmlns:a16="http://schemas.microsoft.com/office/drawing/2014/main" id="{3A650755-81F7-B3B5-431B-CB131FAF5B73}"/>
              </a:ext>
            </a:extLst>
          </p:cNvPr>
          <p:cNvPicPr>
            <a:picLocks noChangeAspect="1"/>
          </p:cNvPicPr>
          <p:nvPr/>
        </p:nvPicPr>
        <p:blipFill>
          <a:blip r:embed="rId6"/>
          <a:stretch>
            <a:fillRect/>
          </a:stretch>
        </p:blipFill>
        <p:spPr>
          <a:xfrm>
            <a:off x="4682419" y="1832474"/>
            <a:ext cx="2174007" cy="1449338"/>
          </a:xfrm>
          <a:prstGeom prst="rect">
            <a:avLst/>
          </a:prstGeom>
        </p:spPr>
      </p:pic>
    </p:spTree>
    <p:custDataLst>
      <p:tags r:id="rId1"/>
    </p:custDataLst>
    <p:extLst>
      <p:ext uri="{BB962C8B-B14F-4D97-AF65-F5344CB8AC3E}">
        <p14:creationId xmlns:p14="http://schemas.microsoft.com/office/powerpoint/2010/main" val="320723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50"/>
          <p:cNvSpPr txBox="1">
            <a:spLocks noGrp="1"/>
          </p:cNvSpPr>
          <p:nvPr>
            <p:ph idx="1"/>
          </p:nvPr>
        </p:nvSpPr>
        <p:spPr>
          <a:xfrm>
            <a:off x="281897" y="539003"/>
            <a:ext cx="4657496" cy="3992872"/>
          </a:xfrm>
          <a:prstGeom prst="rect">
            <a:avLst/>
          </a:prstGeom>
          <a:noFill/>
          <a:ln>
            <a:noFill/>
          </a:ln>
        </p:spPr>
        <p:txBody>
          <a:bodyPr spcFirstLastPara="1" wrap="square" lIns="91425" tIns="45700" rIns="91425" bIns="45700" anchor="t" anchorCtr="0">
            <a:noAutofit/>
          </a:bodyPr>
          <a:lstStyle/>
          <a:p>
            <a:pPr marL="317500" indent="-285750">
              <a:spcAft>
                <a:spcPts val="0"/>
              </a:spcAft>
              <a:buSzPts val="1120"/>
            </a:pPr>
            <a:r>
              <a:rPr lang="en-US" sz="1600" dirty="0"/>
              <a:t>A comprehensive health facility assessment to identify where services are of high quality, where there are gaps, and ensure that TB patients receive high-quality care.</a:t>
            </a:r>
          </a:p>
          <a:p>
            <a:pPr marL="31750" indent="0">
              <a:spcAft>
                <a:spcPts val="0"/>
              </a:spcAft>
              <a:buSzPts val="1120"/>
              <a:buNone/>
            </a:pPr>
            <a:endParaRPr lang="en-US" sz="1600" dirty="0"/>
          </a:p>
          <a:p>
            <a:pPr marL="317500" indent="-285750">
              <a:spcAft>
                <a:spcPts val="0"/>
              </a:spcAft>
              <a:buSzPts val="1120"/>
            </a:pPr>
            <a:r>
              <a:rPr lang="en-US" sz="1600" dirty="0"/>
              <a:t>Employs facility audits, extraction of TB data from facility-based registers and records, interviews with TB service providers, and interviews with TB patients</a:t>
            </a:r>
          </a:p>
          <a:p>
            <a:pPr marL="31750" indent="0">
              <a:spcAft>
                <a:spcPts val="0"/>
              </a:spcAft>
              <a:buSzPts val="1120"/>
              <a:buNone/>
            </a:pPr>
            <a:endParaRPr lang="en-US" sz="1600" dirty="0"/>
          </a:p>
          <a:p>
            <a:pPr marL="317500" indent="-285750">
              <a:spcAft>
                <a:spcPts val="0"/>
              </a:spcAft>
              <a:buSzPts val="1120"/>
            </a:pPr>
            <a:r>
              <a:rPr lang="en-US" sz="1600" dirty="0"/>
              <a:t>Informs NTPs, USAID Missions, and other stakeholders of the current state of quality of TB care and strategic investments and actions for improvement</a:t>
            </a:r>
          </a:p>
          <a:p>
            <a:pPr marL="317500" indent="-285750">
              <a:spcBef>
                <a:spcPts val="800"/>
              </a:spcBef>
              <a:spcAft>
                <a:spcPts val="0"/>
              </a:spcAft>
              <a:buSzPts val="1120"/>
            </a:pPr>
            <a:r>
              <a:rPr lang="en-US" sz="1600" dirty="0"/>
              <a:t>Completed or ongoing QTSAs:  Afghanistan, DRC, Ethiopia, Kyrgyzstan, Nigeria, Philippines, Uganda, and Vietnam</a:t>
            </a:r>
            <a:endParaRPr sz="1600" dirty="0"/>
          </a:p>
        </p:txBody>
      </p:sp>
      <p:sp>
        <p:nvSpPr>
          <p:cNvPr id="762" name="Google Shape;762;p50"/>
          <p:cNvSpPr txBox="1">
            <a:spLocks noGrp="1"/>
          </p:cNvSpPr>
          <p:nvPr>
            <p:ph type="sldNum" sz="quarter" idx="4"/>
          </p:nvPr>
        </p:nvSpPr>
        <p:spPr>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26</a:t>
            </a:fld>
            <a:endParaRPr/>
          </a:p>
        </p:txBody>
      </p:sp>
      <p:sp>
        <p:nvSpPr>
          <p:cNvPr id="763" name="Google Shape;763;p50"/>
          <p:cNvSpPr txBox="1">
            <a:spLocks noGrp="1"/>
          </p:cNvSpPr>
          <p:nvPr>
            <p:ph type="title"/>
          </p:nvPr>
        </p:nvSpPr>
        <p:spPr>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chemeClr val="lt1"/>
              </a:buClr>
              <a:buSzPts val="2400"/>
              <a:buFont typeface="Gill Sans"/>
              <a:buNone/>
            </a:pPr>
            <a:r>
              <a:rPr lang="en-US">
                <a:hlinkClick r:id="rId4"/>
              </a:rPr>
              <a:t>Quality of TB Services Assessment </a:t>
            </a:r>
            <a:r>
              <a:rPr lang="en-US"/>
              <a:t>(QTSA)</a:t>
            </a:r>
            <a:endParaRPr/>
          </a:p>
        </p:txBody>
      </p:sp>
      <p:pic>
        <p:nvPicPr>
          <p:cNvPr id="764" name="Google Shape;764;p50" descr="QTSA covers">
            <a:hlinkClick r:id="rId4"/>
          </p:cNvPr>
          <p:cNvPicPr preferRelativeResize="0"/>
          <p:nvPr/>
        </p:nvPicPr>
        <p:blipFill>
          <a:blip r:embed="rId5">
            <a:alphaModFix/>
          </a:blip>
          <a:stretch>
            <a:fillRect/>
          </a:stretch>
        </p:blipFill>
        <p:spPr>
          <a:xfrm>
            <a:off x="5028357" y="539003"/>
            <a:ext cx="3833746" cy="4379274"/>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9836F0-6E67-93F8-3E27-3381774F0A0A}"/>
              </a:ext>
            </a:extLst>
          </p:cNvPr>
          <p:cNvSpPr>
            <a:spLocks noGrp="1"/>
          </p:cNvSpPr>
          <p:nvPr>
            <p:ph type="sldNum" sz="quarter" idx="10"/>
          </p:nvPr>
        </p:nvSpPr>
        <p:spPr/>
        <p:txBody>
          <a:bodyPr/>
          <a:lstStyle/>
          <a:p>
            <a:fld id="{42782948-4DBE-204D-AB9E-B65E067054AE}" type="slidenum">
              <a:rPr lang="en-US" smtClean="0"/>
              <a:pPr/>
              <a:t>27</a:t>
            </a:fld>
            <a:endParaRPr lang="en-US"/>
          </a:p>
        </p:txBody>
      </p:sp>
      <p:sp>
        <p:nvSpPr>
          <p:cNvPr id="3" name="Title 2">
            <a:extLst>
              <a:ext uri="{FF2B5EF4-FFF2-40B4-BE49-F238E27FC236}">
                <a16:creationId xmlns:a16="http://schemas.microsoft.com/office/drawing/2014/main" id="{99993BA0-6DD4-7D43-CC38-1C75262F6E9B}"/>
              </a:ext>
            </a:extLst>
          </p:cNvPr>
          <p:cNvSpPr>
            <a:spLocks noGrp="1"/>
          </p:cNvSpPr>
          <p:nvPr>
            <p:ph type="title"/>
          </p:nvPr>
        </p:nvSpPr>
        <p:spPr>
          <a:xfrm>
            <a:off x="685800" y="1220388"/>
            <a:ext cx="7772400" cy="2616101"/>
          </a:xfrm>
        </p:spPr>
        <p:txBody>
          <a:bodyPr/>
          <a:lstStyle/>
          <a:p>
            <a:r>
              <a:rPr lang="en-US" sz="4400" dirty="0"/>
              <a:t>COE</a:t>
            </a:r>
            <a:br>
              <a:rPr lang="en-US" b="0" dirty="0"/>
            </a:br>
            <a:br>
              <a:rPr lang="en-US" b="0" dirty="0"/>
            </a:br>
            <a:r>
              <a:rPr lang="en-US" sz="2800" b="0" dirty="0"/>
              <a:t>Center of Excellence</a:t>
            </a:r>
            <a:br>
              <a:rPr lang="en-US" sz="2800" b="0" dirty="0"/>
            </a:br>
            <a:br>
              <a:rPr lang="en-US" sz="2800" b="0" dirty="0"/>
            </a:br>
            <a:r>
              <a:rPr lang="en-US" sz="2800" b="0" dirty="0">
                <a:hlinkClick r:id="rId3"/>
              </a:rPr>
              <a:t>https://coe.tbdiah.org/</a:t>
            </a:r>
            <a:r>
              <a:rPr lang="en-US" sz="2800" b="0" dirty="0"/>
              <a:t> </a:t>
            </a:r>
            <a:endParaRPr lang="en-US" b="0" dirty="0"/>
          </a:p>
        </p:txBody>
      </p:sp>
    </p:spTree>
    <p:extLst>
      <p:ext uri="{BB962C8B-B14F-4D97-AF65-F5344CB8AC3E}">
        <p14:creationId xmlns:p14="http://schemas.microsoft.com/office/powerpoint/2010/main" val="122907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49254A-1976-4AA9-B166-9C25AED37C8C}"/>
              </a:ext>
            </a:extLst>
          </p:cNvPr>
          <p:cNvSpPr>
            <a:spLocks noGrp="1"/>
          </p:cNvSpPr>
          <p:nvPr>
            <p:ph idx="1"/>
          </p:nvPr>
        </p:nvSpPr>
        <p:spPr>
          <a:xfrm>
            <a:off x="341076" y="485510"/>
            <a:ext cx="8306685" cy="4463240"/>
          </a:xfrm>
        </p:spPr>
        <p:txBody>
          <a:bodyPr vert="horz" lIns="91440" tIns="45720" rIns="91440" bIns="45720" rtlCol="0" anchor="t">
            <a:normAutofit/>
          </a:bodyPr>
          <a:lstStyle/>
          <a:p>
            <a:pPr marL="0" indent="0">
              <a:buNone/>
            </a:pPr>
            <a:r>
              <a:rPr lang="en-US" dirty="0"/>
              <a:t>The COE is the hub for TB DIAH support in the EEE region to ensure synergy, sustainability, and effective use of resources. </a:t>
            </a:r>
          </a:p>
          <a:p>
            <a:pPr marL="0" indent="0">
              <a:buNone/>
            </a:pPr>
            <a:r>
              <a:rPr lang="en-US" sz="2000" dirty="0"/>
              <a:t>TB DIAH's approach in the region builds upon the COE model as a means of providing technical assistance to five EEE priority countries that USAID provides bilateral and regional TB support to:</a:t>
            </a:r>
            <a:endParaRPr lang="en-US" dirty="0"/>
          </a:p>
        </p:txBody>
      </p:sp>
      <p:sp>
        <p:nvSpPr>
          <p:cNvPr id="4" name="Slide Number Placeholder 3">
            <a:extLst>
              <a:ext uri="{FF2B5EF4-FFF2-40B4-BE49-F238E27FC236}">
                <a16:creationId xmlns:a16="http://schemas.microsoft.com/office/drawing/2014/main" id="{5AEDEBBD-0DDE-4599-B48C-66B4A3833E6B}"/>
              </a:ext>
            </a:extLst>
          </p:cNvPr>
          <p:cNvSpPr>
            <a:spLocks noGrp="1"/>
          </p:cNvSpPr>
          <p:nvPr>
            <p:ph type="sldNum" sz="quarter" idx="4"/>
          </p:nvPr>
        </p:nvSpPr>
        <p:spPr/>
        <p:txBody>
          <a:bodyPr/>
          <a:lstStyle/>
          <a:p>
            <a:fld id="{42782948-4DBE-204D-AB9E-B65E067054AE}" type="slidenum">
              <a:rPr lang="en-US" smtClean="0"/>
              <a:pPr/>
              <a:t>28</a:t>
            </a:fld>
            <a:endParaRPr lang="en-US"/>
          </a:p>
        </p:txBody>
      </p:sp>
      <p:sp>
        <p:nvSpPr>
          <p:cNvPr id="5" name="Title 4">
            <a:extLst>
              <a:ext uri="{FF2B5EF4-FFF2-40B4-BE49-F238E27FC236}">
                <a16:creationId xmlns:a16="http://schemas.microsoft.com/office/drawing/2014/main" id="{7AA404A1-5522-4F37-9668-F1F5A9E9D221}"/>
              </a:ext>
            </a:extLst>
          </p:cNvPr>
          <p:cNvSpPr>
            <a:spLocks noGrp="1"/>
          </p:cNvSpPr>
          <p:nvPr>
            <p:ph type="title"/>
          </p:nvPr>
        </p:nvSpPr>
        <p:spPr/>
        <p:txBody>
          <a:bodyPr/>
          <a:lstStyle/>
          <a:p>
            <a:r>
              <a:rPr lang="en-US">
                <a:sym typeface="Century Gothic"/>
              </a:rPr>
              <a:t>TB DIAH in Eastern Europe and Eurasia (EEE)</a:t>
            </a:r>
            <a:endParaRPr lang="en-US"/>
          </a:p>
        </p:txBody>
      </p:sp>
      <p:pic>
        <p:nvPicPr>
          <p:cNvPr id="8" name="Picture 7" descr="Flag of Armenia">
            <a:extLst>
              <a:ext uri="{FF2B5EF4-FFF2-40B4-BE49-F238E27FC236}">
                <a16:creationId xmlns:a16="http://schemas.microsoft.com/office/drawing/2014/main" id="{F4963486-A8E3-01CD-3410-1BF58371D61C}"/>
              </a:ext>
            </a:extLst>
          </p:cNvPr>
          <p:cNvPicPr>
            <a:picLocks noChangeAspect="1"/>
          </p:cNvPicPr>
          <p:nvPr/>
        </p:nvPicPr>
        <p:blipFill>
          <a:blip r:embed="rId3"/>
          <a:stretch>
            <a:fillRect/>
          </a:stretch>
        </p:blipFill>
        <p:spPr>
          <a:xfrm>
            <a:off x="634081" y="3183689"/>
            <a:ext cx="1844276" cy="981631"/>
          </a:xfrm>
          <a:prstGeom prst="rect">
            <a:avLst/>
          </a:prstGeom>
        </p:spPr>
      </p:pic>
      <p:sp>
        <p:nvSpPr>
          <p:cNvPr id="10" name="Content Placeholder 1">
            <a:extLst>
              <a:ext uri="{FF2B5EF4-FFF2-40B4-BE49-F238E27FC236}">
                <a16:creationId xmlns:a16="http://schemas.microsoft.com/office/drawing/2014/main" id="{8DA34DB4-C592-2122-3F85-FF76CEB284FD}"/>
              </a:ext>
            </a:extLst>
          </p:cNvPr>
          <p:cNvSpPr txBox="1">
            <a:spLocks/>
          </p:cNvSpPr>
          <p:nvPr/>
        </p:nvSpPr>
        <p:spPr>
          <a:xfrm>
            <a:off x="653815" y="2798753"/>
            <a:ext cx="1820305" cy="581713"/>
          </a:xfrm>
          <a:prstGeom prst="rect">
            <a:avLst/>
          </a:prstGeom>
        </p:spPr>
        <p:txBody>
          <a:bodyPr vert="horz" lIns="91440" tIns="45720" rIns="91440" bIns="45720" rtlCol="0">
            <a:normAutofit/>
          </a:bodyPr>
          <a:lst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1600" b="0" i="0" kern="1200">
                <a:solidFill>
                  <a:srgbClr val="6C6463"/>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SzPct val="90000"/>
              <a:buFont typeface="Wingdings" panose="05000000000000000000" pitchFamily="2" charset="2"/>
              <a:buChar char="ü"/>
              <a:defRPr sz="1600" b="0" i="0" kern="1200">
                <a:solidFill>
                  <a:srgbClr val="6C6463"/>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FFFFFF"/>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4B95CF"/>
              </a:buClr>
              <a:buFont typeface="Wingdings" panose="05000000000000000000" pitchFamily="2" charset="2"/>
              <a:buNone/>
            </a:pPr>
            <a:r>
              <a:rPr lang="en-US" sz="2000"/>
              <a:t>Armenia</a:t>
            </a:r>
          </a:p>
        </p:txBody>
      </p:sp>
      <p:pic>
        <p:nvPicPr>
          <p:cNvPr id="39" name="Picture 38" descr="Flag of Azerbaijan ">
            <a:extLst>
              <a:ext uri="{FF2B5EF4-FFF2-40B4-BE49-F238E27FC236}">
                <a16:creationId xmlns:a16="http://schemas.microsoft.com/office/drawing/2014/main" id="{0D1CCB66-F638-A4CB-78C8-F5C34141372B}"/>
              </a:ext>
            </a:extLst>
          </p:cNvPr>
          <p:cNvPicPr>
            <a:picLocks noChangeAspect="1"/>
          </p:cNvPicPr>
          <p:nvPr/>
        </p:nvPicPr>
        <p:blipFill rotWithShape="1">
          <a:blip r:embed="rId4">
            <a:extLst>
              <a:ext uri="{28A0092B-C50C-407E-A947-70E740481C1C}">
                <a14:useLocalDpi xmlns:a14="http://schemas.microsoft.com/office/drawing/2010/main"/>
              </a:ext>
            </a:extLst>
          </a:blip>
          <a:srcRect r="3523"/>
          <a:stretch/>
        </p:blipFill>
        <p:spPr>
          <a:xfrm>
            <a:off x="2314615" y="2398835"/>
            <a:ext cx="1860615" cy="981631"/>
          </a:xfrm>
          <a:prstGeom prst="rect">
            <a:avLst/>
          </a:prstGeom>
        </p:spPr>
      </p:pic>
      <p:pic>
        <p:nvPicPr>
          <p:cNvPr id="43" name="Picture 42" descr="Flag of Moldova">
            <a:extLst>
              <a:ext uri="{FF2B5EF4-FFF2-40B4-BE49-F238E27FC236}">
                <a16:creationId xmlns:a16="http://schemas.microsoft.com/office/drawing/2014/main" id="{90DDBBBF-0A14-CFA7-5075-36EA35125C6C}"/>
              </a:ext>
            </a:extLst>
          </p:cNvPr>
          <p:cNvPicPr>
            <a:picLocks noChangeAspect="1"/>
          </p:cNvPicPr>
          <p:nvPr/>
        </p:nvPicPr>
        <p:blipFill>
          <a:blip r:embed="rId5"/>
          <a:stretch>
            <a:fillRect/>
          </a:stretch>
        </p:blipFill>
        <p:spPr>
          <a:xfrm>
            <a:off x="5521413" y="2407072"/>
            <a:ext cx="1744201" cy="890175"/>
          </a:xfrm>
          <a:prstGeom prst="rect">
            <a:avLst/>
          </a:prstGeom>
        </p:spPr>
      </p:pic>
      <p:pic>
        <p:nvPicPr>
          <p:cNvPr id="45" name="Picture 44" descr="Flag of Ukraine">
            <a:extLst>
              <a:ext uri="{FF2B5EF4-FFF2-40B4-BE49-F238E27FC236}">
                <a16:creationId xmlns:a16="http://schemas.microsoft.com/office/drawing/2014/main" id="{D758FEAD-9551-80D1-DD8A-358743C699E7}"/>
              </a:ext>
            </a:extLst>
          </p:cNvPr>
          <p:cNvPicPr>
            <a:picLocks noChangeAspect="1"/>
          </p:cNvPicPr>
          <p:nvPr/>
        </p:nvPicPr>
        <p:blipFill>
          <a:blip r:embed="rId6"/>
          <a:stretch>
            <a:fillRect/>
          </a:stretch>
        </p:blipFill>
        <p:spPr>
          <a:xfrm>
            <a:off x="7075441" y="3226589"/>
            <a:ext cx="1617606" cy="1044598"/>
          </a:xfrm>
          <a:prstGeom prst="rect">
            <a:avLst/>
          </a:prstGeom>
        </p:spPr>
      </p:pic>
      <p:sp>
        <p:nvSpPr>
          <p:cNvPr id="46" name="Content Placeholder 1">
            <a:extLst>
              <a:ext uri="{FF2B5EF4-FFF2-40B4-BE49-F238E27FC236}">
                <a16:creationId xmlns:a16="http://schemas.microsoft.com/office/drawing/2014/main" id="{7FB7E4D4-667A-6AB2-3CD4-E779B937F9C0}"/>
              </a:ext>
            </a:extLst>
          </p:cNvPr>
          <p:cNvSpPr txBox="1">
            <a:spLocks/>
          </p:cNvSpPr>
          <p:nvPr/>
        </p:nvSpPr>
        <p:spPr>
          <a:xfrm>
            <a:off x="2315388" y="3325655"/>
            <a:ext cx="1820305" cy="581713"/>
          </a:xfrm>
          <a:prstGeom prst="rect">
            <a:avLst/>
          </a:prstGeom>
        </p:spPr>
        <p:txBody>
          <a:bodyPr vert="horz" lIns="91440" tIns="45720" rIns="91440" bIns="45720" rtlCol="0">
            <a:normAutofit/>
          </a:bodyPr>
          <a:lst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1600" b="0" i="0" kern="1200">
                <a:solidFill>
                  <a:srgbClr val="6C6463"/>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SzPct val="90000"/>
              <a:buFont typeface="Wingdings" panose="05000000000000000000" pitchFamily="2" charset="2"/>
              <a:buChar char="ü"/>
              <a:defRPr sz="1600" b="0" i="0" kern="1200">
                <a:solidFill>
                  <a:srgbClr val="6C6463"/>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FFFFFF"/>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4B95CF"/>
              </a:buClr>
              <a:buFont typeface="Wingdings" panose="05000000000000000000" pitchFamily="2" charset="2"/>
              <a:buNone/>
            </a:pPr>
            <a:r>
              <a:rPr lang="en-US" sz="2000"/>
              <a:t>Azerbaijan</a:t>
            </a:r>
          </a:p>
        </p:txBody>
      </p:sp>
      <p:sp>
        <p:nvSpPr>
          <p:cNvPr id="47" name="Content Placeholder 1">
            <a:extLst>
              <a:ext uri="{FF2B5EF4-FFF2-40B4-BE49-F238E27FC236}">
                <a16:creationId xmlns:a16="http://schemas.microsoft.com/office/drawing/2014/main" id="{EC5189D3-122F-0FF6-97B2-3D8C9973F5C5}"/>
              </a:ext>
            </a:extLst>
          </p:cNvPr>
          <p:cNvSpPr txBox="1">
            <a:spLocks/>
          </p:cNvSpPr>
          <p:nvPr/>
        </p:nvSpPr>
        <p:spPr>
          <a:xfrm>
            <a:off x="3995009" y="2852159"/>
            <a:ext cx="1820305" cy="581713"/>
          </a:xfrm>
          <a:prstGeom prst="rect">
            <a:avLst/>
          </a:prstGeom>
        </p:spPr>
        <p:txBody>
          <a:bodyPr vert="horz" lIns="91440" tIns="45720" rIns="91440" bIns="45720" rtlCol="0">
            <a:normAutofit/>
          </a:bodyPr>
          <a:lst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1600" b="0" i="0" kern="1200">
                <a:solidFill>
                  <a:srgbClr val="6C6463"/>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SzPct val="90000"/>
              <a:buFont typeface="Wingdings" panose="05000000000000000000" pitchFamily="2" charset="2"/>
              <a:buChar char="ü"/>
              <a:defRPr sz="1600" b="0" i="0" kern="1200">
                <a:solidFill>
                  <a:srgbClr val="6C6463"/>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FFFFFF"/>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4B95CF"/>
              </a:buClr>
              <a:buFont typeface="Wingdings" panose="05000000000000000000" pitchFamily="2" charset="2"/>
              <a:buNone/>
            </a:pPr>
            <a:r>
              <a:rPr lang="en-US" sz="2000"/>
              <a:t>Georgia</a:t>
            </a:r>
          </a:p>
        </p:txBody>
      </p:sp>
      <p:sp>
        <p:nvSpPr>
          <p:cNvPr id="48" name="Content Placeholder 1">
            <a:extLst>
              <a:ext uri="{FF2B5EF4-FFF2-40B4-BE49-F238E27FC236}">
                <a16:creationId xmlns:a16="http://schemas.microsoft.com/office/drawing/2014/main" id="{A8EB333A-091D-0302-4C20-E34744F9E490}"/>
              </a:ext>
            </a:extLst>
          </p:cNvPr>
          <p:cNvSpPr txBox="1">
            <a:spLocks/>
          </p:cNvSpPr>
          <p:nvPr/>
        </p:nvSpPr>
        <p:spPr>
          <a:xfrm>
            <a:off x="5521413" y="3232183"/>
            <a:ext cx="1820305" cy="581713"/>
          </a:xfrm>
          <a:prstGeom prst="rect">
            <a:avLst/>
          </a:prstGeom>
        </p:spPr>
        <p:txBody>
          <a:bodyPr vert="horz" lIns="91440" tIns="45720" rIns="91440" bIns="45720" rtlCol="0">
            <a:normAutofit/>
          </a:bodyPr>
          <a:lst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1600" b="0" i="0" kern="1200">
                <a:solidFill>
                  <a:srgbClr val="6C6463"/>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SzPct val="90000"/>
              <a:buFont typeface="Wingdings" panose="05000000000000000000" pitchFamily="2" charset="2"/>
              <a:buChar char="ü"/>
              <a:defRPr sz="1600" b="0" i="0" kern="1200">
                <a:solidFill>
                  <a:srgbClr val="6C6463"/>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FFFFFF"/>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4B95CF"/>
              </a:buClr>
              <a:buFont typeface="Wingdings" panose="05000000000000000000" pitchFamily="2" charset="2"/>
              <a:buNone/>
            </a:pPr>
            <a:r>
              <a:rPr lang="en-US" sz="2000"/>
              <a:t>Moldova</a:t>
            </a:r>
          </a:p>
        </p:txBody>
      </p:sp>
      <p:sp>
        <p:nvSpPr>
          <p:cNvPr id="49" name="Content Placeholder 1">
            <a:extLst>
              <a:ext uri="{FF2B5EF4-FFF2-40B4-BE49-F238E27FC236}">
                <a16:creationId xmlns:a16="http://schemas.microsoft.com/office/drawing/2014/main" id="{EA1AE385-A195-2058-8C57-BB268AA1106A}"/>
              </a:ext>
            </a:extLst>
          </p:cNvPr>
          <p:cNvSpPr txBox="1">
            <a:spLocks/>
          </p:cNvSpPr>
          <p:nvPr/>
        </p:nvSpPr>
        <p:spPr>
          <a:xfrm>
            <a:off x="7213932" y="2879090"/>
            <a:ext cx="1820305" cy="581713"/>
          </a:xfrm>
          <a:prstGeom prst="rect">
            <a:avLst/>
          </a:prstGeom>
        </p:spPr>
        <p:txBody>
          <a:bodyPr vert="horz" lIns="91440" tIns="45720" rIns="91440" bIns="45720" rtlCol="0">
            <a:normAutofit/>
          </a:bodyPr>
          <a:lst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1600" b="0" i="0" kern="1200">
                <a:solidFill>
                  <a:srgbClr val="6C6463"/>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SzPct val="90000"/>
              <a:buFont typeface="Wingdings" panose="05000000000000000000" pitchFamily="2" charset="2"/>
              <a:buChar char="ü"/>
              <a:defRPr sz="1600" b="0" i="0" kern="1200">
                <a:solidFill>
                  <a:srgbClr val="6C6463"/>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FFFFFF"/>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4B95CF"/>
              </a:buClr>
              <a:buFont typeface="Wingdings" panose="05000000000000000000" pitchFamily="2" charset="2"/>
              <a:buNone/>
            </a:pPr>
            <a:r>
              <a:rPr lang="en-US" sz="2000"/>
              <a:t>Ukraine</a:t>
            </a:r>
          </a:p>
        </p:txBody>
      </p:sp>
      <p:pic>
        <p:nvPicPr>
          <p:cNvPr id="53" name="Picture 52" descr="Flag of Georgia">
            <a:extLst>
              <a:ext uri="{FF2B5EF4-FFF2-40B4-BE49-F238E27FC236}">
                <a16:creationId xmlns:a16="http://schemas.microsoft.com/office/drawing/2014/main" id="{ADFAB8EA-3158-7A17-55FC-DD505FD2B4E6}"/>
              </a:ext>
            </a:extLst>
          </p:cNvPr>
          <p:cNvPicPr>
            <a:picLocks noChangeAspect="1"/>
          </p:cNvPicPr>
          <p:nvPr/>
        </p:nvPicPr>
        <p:blipFill>
          <a:blip r:embed="rId7"/>
          <a:stretch>
            <a:fillRect/>
          </a:stretch>
        </p:blipFill>
        <p:spPr>
          <a:xfrm>
            <a:off x="4006550" y="3226589"/>
            <a:ext cx="1617606" cy="1075214"/>
          </a:xfrm>
          <a:prstGeom prst="rect">
            <a:avLst/>
          </a:prstGeom>
        </p:spPr>
      </p:pic>
    </p:spTree>
    <p:extLst>
      <p:ext uri="{BB962C8B-B14F-4D97-AF65-F5344CB8AC3E}">
        <p14:creationId xmlns:p14="http://schemas.microsoft.com/office/powerpoint/2010/main" val="261740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C00BDA77-37A5-43D5-48F4-C7A2A164DC90}"/>
              </a:ext>
            </a:extLst>
          </p:cNvPr>
          <p:cNvSpPr>
            <a:spLocks noGrp="1"/>
          </p:cNvSpPr>
          <p:nvPr>
            <p:ph idx="1"/>
          </p:nvPr>
        </p:nvSpPr>
        <p:spPr>
          <a:xfrm>
            <a:off x="345506" y="601133"/>
            <a:ext cx="8502593" cy="4216400"/>
          </a:xfrm>
        </p:spPr>
        <p:txBody>
          <a:bodyPr vert="horz" lIns="91440" tIns="45720" rIns="91440" bIns="45720" rtlCol="0" anchor="t">
            <a:normAutofit fontScale="62500" lnSpcReduction="20000"/>
          </a:bodyPr>
          <a:lstStyle/>
          <a:p>
            <a:pPr marL="0" indent="0">
              <a:spcBef>
                <a:spcPts val="600"/>
              </a:spcBef>
              <a:spcAft>
                <a:spcPts val="600"/>
              </a:spcAft>
              <a:buNone/>
            </a:pPr>
            <a:r>
              <a:rPr lang="en-US" sz="2900" b="1" dirty="0"/>
              <a:t>What is the COE?</a:t>
            </a:r>
          </a:p>
          <a:p>
            <a:pPr marL="575945" indent="-288925">
              <a:lnSpc>
                <a:spcPct val="120000"/>
              </a:lnSpc>
              <a:buFont typeface="Wingdings" panose="05000000000000000000" pitchFamily="2" charset="2"/>
              <a:buChar char="ü"/>
            </a:pPr>
            <a:r>
              <a:rPr lang="en-US" sz="2900" dirty="0"/>
              <a:t>Virtual COE in TB M&amp;E that was established in the Republic of Georgia in 2022</a:t>
            </a:r>
          </a:p>
          <a:p>
            <a:pPr marL="575945" indent="-288925">
              <a:lnSpc>
                <a:spcPct val="120000"/>
              </a:lnSpc>
              <a:buFont typeface="Wingdings" panose="05000000000000000000" pitchFamily="2" charset="2"/>
              <a:buChar char="ü"/>
            </a:pPr>
            <a:r>
              <a:rPr lang="en-US" sz="2900" dirty="0"/>
              <a:t>Team of dedicated TB M&amp;E individuals managed from </a:t>
            </a:r>
            <a:r>
              <a:rPr lang="en-US" sz="2900" b="1" dirty="0"/>
              <a:t>a common central point</a:t>
            </a:r>
            <a:endParaRPr lang="en-US" sz="2900" dirty="0"/>
          </a:p>
          <a:p>
            <a:pPr marL="575945" lvl="1" indent="-288925">
              <a:lnSpc>
                <a:spcPct val="120000"/>
              </a:lnSpc>
              <a:spcAft>
                <a:spcPts val="1200"/>
              </a:spcAft>
            </a:pPr>
            <a:r>
              <a:rPr lang="en-US" sz="2900" dirty="0"/>
              <a:t>Leads the way in exploring and adopting new approaches, technologies, tools, techniques, or practices</a:t>
            </a:r>
          </a:p>
          <a:p>
            <a:pPr marL="0" indent="0">
              <a:lnSpc>
                <a:spcPct val="120000"/>
              </a:lnSpc>
              <a:spcBef>
                <a:spcPts val="600"/>
              </a:spcBef>
              <a:spcAft>
                <a:spcPts val="600"/>
              </a:spcAft>
              <a:buNone/>
            </a:pPr>
            <a:r>
              <a:rPr lang="en-US" sz="2900" b="1" dirty="0"/>
              <a:t>What is the goal of the COE?</a:t>
            </a:r>
          </a:p>
          <a:p>
            <a:pPr marL="0" indent="0">
              <a:lnSpc>
                <a:spcPct val="120000"/>
              </a:lnSpc>
              <a:buNone/>
            </a:pPr>
            <a:r>
              <a:rPr lang="en-US" sz="2900" dirty="0"/>
              <a:t>To establish a COE in the EEE region to serve as a model for best practices in TB M&amp;E and surveillance and to strengthen the TB M&amp;E system in the COE host country to:</a:t>
            </a:r>
          </a:p>
          <a:p>
            <a:pPr marL="969645" lvl="1" indent="-285750">
              <a:spcAft>
                <a:spcPts val="1200"/>
              </a:spcAft>
              <a:buFont typeface="Wingdings"/>
              <a:buChar char="ü"/>
            </a:pPr>
            <a:r>
              <a:rPr lang="en-US" sz="2400" dirty="0"/>
              <a:t>Document successful practices and experiences addressing identified areas for improvement</a:t>
            </a:r>
            <a:endParaRPr lang="en-US" sz="2400" dirty="0">
              <a:solidFill>
                <a:srgbClr val="222222"/>
              </a:solidFill>
            </a:endParaRPr>
          </a:p>
          <a:p>
            <a:pPr marL="969645" lvl="1" indent="-285750">
              <a:spcAft>
                <a:spcPts val="1200"/>
              </a:spcAft>
              <a:buFont typeface="Wingdings"/>
              <a:buChar char="ü"/>
            </a:pPr>
            <a:r>
              <a:rPr lang="en-US" sz="2400" dirty="0"/>
              <a:t>Promote intercountry collaboration</a:t>
            </a:r>
            <a:endParaRPr lang="en-US" sz="2400" dirty="0">
              <a:solidFill>
                <a:srgbClr val="222222"/>
              </a:solidFill>
            </a:endParaRPr>
          </a:p>
          <a:p>
            <a:pPr marL="969645" lvl="1" indent="-285750">
              <a:buFont typeface="Wingdings"/>
              <a:buChar char="ü"/>
            </a:pPr>
            <a:r>
              <a:rPr lang="en-US" sz="2400" dirty="0"/>
              <a:t>Foster cross-fertilization of knowledge</a:t>
            </a:r>
            <a:endParaRPr lang="en-US" sz="2400" dirty="0">
              <a:solidFill>
                <a:srgbClr val="222222"/>
              </a:solidFill>
            </a:endParaRPr>
          </a:p>
          <a:p>
            <a:pPr marL="0" indent="0">
              <a:buNone/>
            </a:pPr>
            <a:endParaRPr lang="en-US" sz="2900" dirty="0"/>
          </a:p>
          <a:p>
            <a:pPr marL="0" indent="0">
              <a:lnSpc>
                <a:spcPct val="120000"/>
              </a:lnSpc>
              <a:spcBef>
                <a:spcPts val="600"/>
              </a:spcBef>
              <a:spcAft>
                <a:spcPts val="600"/>
              </a:spcAft>
              <a:buNone/>
            </a:pPr>
            <a:endParaRPr lang="en-US" dirty="0"/>
          </a:p>
        </p:txBody>
      </p:sp>
      <p:sp>
        <p:nvSpPr>
          <p:cNvPr id="3" name="Title 2">
            <a:extLst>
              <a:ext uri="{FF2B5EF4-FFF2-40B4-BE49-F238E27FC236}">
                <a16:creationId xmlns:a16="http://schemas.microsoft.com/office/drawing/2014/main" id="{31B024F9-F626-4617-9653-8828FA36B5D4}"/>
              </a:ext>
            </a:extLst>
          </p:cNvPr>
          <p:cNvSpPr>
            <a:spLocks noGrp="1"/>
          </p:cNvSpPr>
          <p:nvPr>
            <p:ph type="title"/>
          </p:nvPr>
        </p:nvSpPr>
        <p:spPr/>
        <p:txBody>
          <a:bodyPr/>
          <a:lstStyle/>
          <a:p>
            <a:r>
              <a:rPr lang="en-US"/>
              <a:t>COE Concept</a:t>
            </a:r>
          </a:p>
        </p:txBody>
      </p:sp>
    </p:spTree>
    <p:extLst>
      <p:ext uri="{BB962C8B-B14F-4D97-AF65-F5344CB8AC3E}">
        <p14:creationId xmlns:p14="http://schemas.microsoft.com/office/powerpoint/2010/main" val="121324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65759F-E581-B338-B856-21801A95D5F8}"/>
              </a:ext>
              <a:ext uri="{C183D7F6-B498-43B3-948B-1728B52AA6E4}">
                <adec:decorative xmlns:adec="http://schemas.microsoft.com/office/drawing/2017/decorative" val="1"/>
              </a:ext>
            </a:extLst>
          </p:cNvPr>
          <p:cNvSpPr/>
          <p:nvPr/>
        </p:nvSpPr>
        <p:spPr>
          <a:xfrm>
            <a:off x="0" y="486137"/>
            <a:ext cx="9143999" cy="4698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20" name="Group 119">
            <a:extLst>
              <a:ext uri="{FF2B5EF4-FFF2-40B4-BE49-F238E27FC236}">
                <a16:creationId xmlns:a16="http://schemas.microsoft.com/office/drawing/2014/main" id="{56F11ABB-ED7B-4F50-9B46-1F396FB55875}"/>
              </a:ext>
              <a:ext uri="{C183D7F6-B498-43B3-948B-1728B52AA6E4}">
                <adec:decorative xmlns:adec="http://schemas.microsoft.com/office/drawing/2017/decorative" val="1"/>
              </a:ext>
            </a:extLst>
          </p:cNvPr>
          <p:cNvGrpSpPr/>
          <p:nvPr/>
        </p:nvGrpSpPr>
        <p:grpSpPr>
          <a:xfrm>
            <a:off x="573595" y="1367172"/>
            <a:ext cx="2743200" cy="2743200"/>
            <a:chOff x="573595" y="1367172"/>
            <a:chExt cx="2743200" cy="2743200"/>
          </a:xfrm>
        </p:grpSpPr>
        <p:sp>
          <p:nvSpPr>
            <p:cNvPr id="130" name="Arc 129">
              <a:extLst>
                <a:ext uri="{FF2B5EF4-FFF2-40B4-BE49-F238E27FC236}">
                  <a16:creationId xmlns:a16="http://schemas.microsoft.com/office/drawing/2014/main" id="{651C1473-9605-422A-ADEE-A8AF679A5258}"/>
                </a:ext>
              </a:extLst>
            </p:cNvPr>
            <p:cNvSpPr/>
            <p:nvPr/>
          </p:nvSpPr>
          <p:spPr>
            <a:xfrm flipV="1">
              <a:off x="573595" y="1367172"/>
              <a:ext cx="2743200" cy="2743200"/>
            </a:xfrm>
            <a:prstGeom prst="arc">
              <a:avLst>
                <a:gd name="adj1" fmla="val 1443324"/>
                <a:gd name="adj2" fmla="val 21316562"/>
              </a:avLst>
            </a:prstGeom>
            <a:noFill/>
            <a:ln w="19050">
              <a:solidFill>
                <a:schemeClr val="accent3"/>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Arc 130">
              <a:extLst>
                <a:ext uri="{FF2B5EF4-FFF2-40B4-BE49-F238E27FC236}">
                  <a16:creationId xmlns:a16="http://schemas.microsoft.com/office/drawing/2014/main" id="{78A9C234-C20B-4317-B48C-5E7A4B065FFC}"/>
                </a:ext>
              </a:extLst>
            </p:cNvPr>
            <p:cNvSpPr/>
            <p:nvPr/>
          </p:nvSpPr>
          <p:spPr>
            <a:xfrm>
              <a:off x="573595" y="1367172"/>
              <a:ext cx="2743200" cy="2743200"/>
            </a:xfrm>
            <a:prstGeom prst="arc">
              <a:avLst>
                <a:gd name="adj1" fmla="val 10440847"/>
                <a:gd name="adj2" fmla="val 20632758"/>
              </a:avLst>
            </a:prstGeom>
            <a:ln w="76200">
              <a:solidFill>
                <a:schemeClr val="accent3"/>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2" name="Google Shape;219;p5">
            <a:extLst>
              <a:ext uri="{FF2B5EF4-FFF2-40B4-BE49-F238E27FC236}">
                <a16:creationId xmlns:a16="http://schemas.microsoft.com/office/drawing/2014/main" id="{E1FD330F-F8A2-4D06-8F20-4A7F08244FBE}"/>
              </a:ext>
            </a:extLst>
          </p:cNvPr>
          <p:cNvSpPr txBox="1"/>
          <p:nvPr/>
        </p:nvSpPr>
        <p:spPr>
          <a:xfrm>
            <a:off x="883712" y="2498989"/>
            <a:ext cx="2050124" cy="589267"/>
          </a:xfrm>
          <a:prstGeom prst="rect">
            <a:avLst/>
          </a:prstGeom>
          <a:noFill/>
          <a:ln>
            <a:noFill/>
          </a:ln>
        </p:spPr>
        <p:txBody>
          <a:bodyPr spcFirstLastPara="1" wrap="square" lIns="80669" tIns="40324" rIns="80669" bIns="40324" anchor="t" anchorCtr="0">
            <a:spAutoFit/>
          </a:bodyPr>
          <a:lstStyle/>
          <a:p>
            <a:r>
              <a:rPr lang="en-US" sz="1100" b="1">
                <a:solidFill>
                  <a:schemeClr val="bg1"/>
                </a:solidFill>
                <a:latin typeface="+mj-lt"/>
                <a:ea typeface="Calibri"/>
                <a:cs typeface="Calibri"/>
                <a:sym typeface="Calibri"/>
              </a:rPr>
              <a:t>Result 1</a:t>
            </a:r>
            <a:r>
              <a:rPr lang="en-US" sz="1100">
                <a:solidFill>
                  <a:schemeClr val="bg1"/>
                </a:solidFill>
                <a:latin typeface="+mj-lt"/>
                <a:ea typeface="Calibri"/>
                <a:cs typeface="Calibri"/>
                <a:sym typeface="Calibri"/>
              </a:rPr>
              <a:t>: Strengthen the collection, analysis, and use of routine and surveillance TB data </a:t>
            </a:r>
            <a:endParaRPr sz="1100">
              <a:solidFill>
                <a:schemeClr val="bg1"/>
              </a:solidFill>
              <a:latin typeface="+mj-lt"/>
            </a:endParaRPr>
          </a:p>
        </p:txBody>
      </p:sp>
      <p:sp>
        <p:nvSpPr>
          <p:cNvPr id="123" name="TextBox 122">
            <a:extLst>
              <a:ext uri="{FF2B5EF4-FFF2-40B4-BE49-F238E27FC236}">
                <a16:creationId xmlns:a16="http://schemas.microsoft.com/office/drawing/2014/main" id="{9580127F-34D8-4CAA-9373-001038343BEF}"/>
              </a:ext>
            </a:extLst>
          </p:cNvPr>
          <p:cNvSpPr txBox="1"/>
          <p:nvPr/>
        </p:nvSpPr>
        <p:spPr>
          <a:xfrm>
            <a:off x="929561" y="1822228"/>
            <a:ext cx="2087375" cy="646331"/>
          </a:xfrm>
          <a:prstGeom prst="rect">
            <a:avLst/>
          </a:prstGeom>
          <a:noFill/>
        </p:spPr>
        <p:txBody>
          <a:bodyPr wrap="square">
            <a:spAutoFit/>
          </a:bodyPr>
          <a:lstStyle/>
          <a:p>
            <a:pPr algn="ctr"/>
            <a:r>
              <a:rPr lang="en-US" b="1">
                <a:solidFill>
                  <a:schemeClr val="bg1"/>
                </a:solidFill>
                <a:latin typeface="Century Gothic"/>
                <a:ea typeface="Century Gothic"/>
                <a:cs typeface="Century Gothic"/>
                <a:sym typeface="Century Gothic"/>
              </a:rPr>
              <a:t>Surveillance </a:t>
            </a:r>
            <a:br>
              <a:rPr lang="en-US" b="1">
                <a:solidFill>
                  <a:schemeClr val="bg1"/>
                </a:solidFill>
                <a:latin typeface="Century Gothic"/>
                <a:ea typeface="Century Gothic"/>
                <a:cs typeface="Century Gothic"/>
                <a:sym typeface="Century Gothic"/>
              </a:rPr>
            </a:br>
            <a:r>
              <a:rPr lang="en-US" b="1">
                <a:solidFill>
                  <a:schemeClr val="bg1"/>
                </a:solidFill>
                <a:latin typeface="Century Gothic"/>
                <a:ea typeface="Century Gothic"/>
                <a:cs typeface="Century Gothic"/>
                <a:sym typeface="Century Gothic"/>
              </a:rPr>
              <a:t>(Data)</a:t>
            </a:r>
            <a:endParaRPr lang="en-US">
              <a:solidFill>
                <a:schemeClr val="bg1"/>
              </a:solidFill>
            </a:endParaRPr>
          </a:p>
        </p:txBody>
      </p:sp>
      <p:sp>
        <p:nvSpPr>
          <p:cNvPr id="124" name="Oval 123">
            <a:extLst>
              <a:ext uri="{FF2B5EF4-FFF2-40B4-BE49-F238E27FC236}">
                <a16:creationId xmlns:a16="http://schemas.microsoft.com/office/drawing/2014/main" id="{47D031B4-01E9-46A0-82B6-CAB12176F997}"/>
              </a:ext>
            </a:extLst>
          </p:cNvPr>
          <p:cNvSpPr/>
          <p:nvPr/>
        </p:nvSpPr>
        <p:spPr>
          <a:xfrm>
            <a:off x="421573" y="2573701"/>
            <a:ext cx="341871" cy="341871"/>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accent3"/>
                </a:solidFill>
                <a:latin typeface="Arial" panose="020B0604020202020204" pitchFamily="34" charset="0"/>
                <a:cs typeface="Arial" panose="020B0604020202020204" pitchFamily="34" charset="0"/>
              </a:rPr>
              <a:t>1</a:t>
            </a:r>
          </a:p>
        </p:txBody>
      </p:sp>
      <p:grpSp>
        <p:nvGrpSpPr>
          <p:cNvPr id="6" name="Group 5">
            <a:extLst>
              <a:ext uri="{FF2B5EF4-FFF2-40B4-BE49-F238E27FC236}">
                <a16:creationId xmlns:a16="http://schemas.microsoft.com/office/drawing/2014/main" id="{C433D5D7-A010-4EEB-8E00-AA76FFCB155F}"/>
              </a:ext>
              <a:ext uri="{C183D7F6-B498-43B3-948B-1728B52AA6E4}">
                <adec:decorative xmlns:adec="http://schemas.microsoft.com/office/drawing/2017/decorative" val="1"/>
              </a:ext>
            </a:extLst>
          </p:cNvPr>
          <p:cNvGrpSpPr/>
          <p:nvPr/>
        </p:nvGrpSpPr>
        <p:grpSpPr>
          <a:xfrm>
            <a:off x="5865343" y="1407726"/>
            <a:ext cx="2906160" cy="3261101"/>
            <a:chOff x="5865343" y="1407726"/>
            <a:chExt cx="2906160" cy="3261101"/>
          </a:xfrm>
        </p:grpSpPr>
        <p:sp>
          <p:nvSpPr>
            <p:cNvPr id="152" name="Arc 151">
              <a:extLst>
                <a:ext uri="{FF2B5EF4-FFF2-40B4-BE49-F238E27FC236}">
                  <a16:creationId xmlns:a16="http://schemas.microsoft.com/office/drawing/2014/main" id="{8995BFEE-7A98-4677-976B-8EA5CF5DDDD2}"/>
                </a:ext>
              </a:extLst>
            </p:cNvPr>
            <p:cNvSpPr/>
            <p:nvPr/>
          </p:nvSpPr>
          <p:spPr>
            <a:xfrm flipV="1">
              <a:off x="6028303" y="1407726"/>
              <a:ext cx="2743200" cy="2743200"/>
            </a:xfrm>
            <a:prstGeom prst="arc">
              <a:avLst>
                <a:gd name="adj1" fmla="val 10807984"/>
                <a:gd name="adj2" fmla="val 1583035"/>
              </a:avLst>
            </a:prstGeom>
            <a:noFill/>
            <a:ln w="19050">
              <a:solidFill>
                <a:schemeClr val="bg1">
                  <a:lumMod val="95000"/>
                </a:schemeClr>
              </a:solidFill>
              <a:prstDash val="sysDash"/>
              <a:headEnd type="none" w="med" len="med"/>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Google Shape;221;p5">
              <a:extLst>
                <a:ext uri="{FF2B5EF4-FFF2-40B4-BE49-F238E27FC236}">
                  <a16:creationId xmlns:a16="http://schemas.microsoft.com/office/drawing/2014/main" id="{461522C8-5A55-4C31-8202-F4D1C64F0571}"/>
                </a:ext>
              </a:extLst>
            </p:cNvPr>
            <p:cNvSpPr txBox="1"/>
            <p:nvPr/>
          </p:nvSpPr>
          <p:spPr>
            <a:xfrm>
              <a:off x="6627777" y="2498989"/>
              <a:ext cx="1942628" cy="927821"/>
            </a:xfrm>
            <a:prstGeom prst="rect">
              <a:avLst/>
            </a:prstGeom>
            <a:noFill/>
            <a:ln>
              <a:noFill/>
            </a:ln>
          </p:spPr>
          <p:txBody>
            <a:bodyPr spcFirstLastPara="1" wrap="square" lIns="80669" tIns="40324" rIns="80669" bIns="40324" anchor="t" anchorCtr="0">
              <a:spAutoFit/>
            </a:bodyPr>
            <a:lstStyle/>
            <a:p>
              <a:r>
                <a:rPr lang="en-US" sz="1100" b="1">
                  <a:solidFill>
                    <a:schemeClr val="bg1"/>
                  </a:solidFill>
                  <a:latin typeface="+mj-lt"/>
                  <a:ea typeface="Calibri"/>
                  <a:cs typeface="Calibri"/>
                  <a:sym typeface="Calibri"/>
                </a:rPr>
                <a:t>Result 3</a:t>
              </a:r>
              <a:r>
                <a:rPr lang="en-US" sz="1100">
                  <a:solidFill>
                    <a:schemeClr val="bg1"/>
                  </a:solidFill>
                  <a:latin typeface="+mj-lt"/>
                  <a:ea typeface="Calibri"/>
                  <a:cs typeface="Calibri"/>
                  <a:sym typeface="Calibri"/>
                </a:rPr>
                <a:t>: Strengthen reporting and communication to address knowledge gaps and share methods, tools, and approaches</a:t>
              </a:r>
              <a:endParaRPr sz="1100">
                <a:solidFill>
                  <a:schemeClr val="bg1"/>
                </a:solidFill>
                <a:latin typeface="+mj-lt"/>
                <a:ea typeface="Calibri"/>
                <a:cs typeface="Calibri"/>
                <a:sym typeface="Calibri"/>
              </a:endParaRPr>
            </a:p>
          </p:txBody>
        </p:sp>
        <p:sp>
          <p:nvSpPr>
            <p:cNvPr id="155" name="Arc 154">
              <a:extLst>
                <a:ext uri="{FF2B5EF4-FFF2-40B4-BE49-F238E27FC236}">
                  <a16:creationId xmlns:a16="http://schemas.microsoft.com/office/drawing/2014/main" id="{C6F3E77E-B05D-44D9-94C0-E9780D39C1DA}"/>
                </a:ext>
              </a:extLst>
            </p:cNvPr>
            <p:cNvSpPr/>
            <p:nvPr/>
          </p:nvSpPr>
          <p:spPr>
            <a:xfrm>
              <a:off x="6028303" y="1407726"/>
              <a:ext cx="2743200" cy="2743200"/>
            </a:xfrm>
            <a:prstGeom prst="arc">
              <a:avLst>
                <a:gd name="adj1" fmla="val 10758379"/>
                <a:gd name="adj2" fmla="val 970757"/>
              </a:avLst>
            </a:prstGeom>
            <a:ln w="76200">
              <a:solidFill>
                <a:schemeClr val="accent3"/>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Oval 156">
              <a:extLst>
                <a:ext uri="{FF2B5EF4-FFF2-40B4-BE49-F238E27FC236}">
                  <a16:creationId xmlns:a16="http://schemas.microsoft.com/office/drawing/2014/main" id="{4EAF8E54-1114-4460-90B8-27106521DE8F}"/>
                </a:ext>
              </a:extLst>
            </p:cNvPr>
            <p:cNvSpPr/>
            <p:nvPr/>
          </p:nvSpPr>
          <p:spPr>
            <a:xfrm>
              <a:off x="5865343" y="2573701"/>
              <a:ext cx="341871" cy="341871"/>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accent3"/>
                  </a:solidFill>
                </a:rPr>
                <a:t>3</a:t>
              </a:r>
            </a:p>
          </p:txBody>
        </p:sp>
        <p:sp>
          <p:nvSpPr>
            <p:cNvPr id="178" name="TextBox 177">
              <a:extLst>
                <a:ext uri="{FF2B5EF4-FFF2-40B4-BE49-F238E27FC236}">
                  <a16:creationId xmlns:a16="http://schemas.microsoft.com/office/drawing/2014/main" id="{848B3990-6BCC-45C0-9896-5286475908C4}"/>
                </a:ext>
              </a:extLst>
            </p:cNvPr>
            <p:cNvSpPr txBox="1"/>
            <p:nvPr/>
          </p:nvSpPr>
          <p:spPr>
            <a:xfrm>
              <a:off x="6312066" y="1822228"/>
              <a:ext cx="2191639" cy="646331"/>
            </a:xfrm>
            <a:prstGeom prst="rect">
              <a:avLst/>
            </a:prstGeom>
            <a:noFill/>
          </p:spPr>
          <p:txBody>
            <a:bodyPr wrap="square">
              <a:spAutoFit/>
            </a:bodyPr>
            <a:lstStyle/>
            <a:p>
              <a:pPr algn="ctr"/>
              <a:r>
                <a:rPr lang="en-US" b="1">
                  <a:solidFill>
                    <a:schemeClr val="bg1"/>
                  </a:solidFill>
                  <a:latin typeface="Century Gothic"/>
                  <a:ea typeface="Century Gothic"/>
                  <a:cs typeface="Century Gothic"/>
                  <a:sym typeface="Century Gothic"/>
                </a:rPr>
                <a:t>Communications (Knowledge)</a:t>
              </a:r>
              <a:endParaRPr lang="en-US">
                <a:solidFill>
                  <a:schemeClr val="bg1"/>
                </a:solidFill>
              </a:endParaRPr>
            </a:p>
          </p:txBody>
        </p:sp>
        <p:grpSp>
          <p:nvGrpSpPr>
            <p:cNvPr id="180" name="Group 179">
              <a:extLst>
                <a:ext uri="{FF2B5EF4-FFF2-40B4-BE49-F238E27FC236}">
                  <a16:creationId xmlns:a16="http://schemas.microsoft.com/office/drawing/2014/main" id="{0ED5D78B-890A-45BD-BAD9-5AFAE9E6A60C}"/>
                </a:ext>
              </a:extLst>
            </p:cNvPr>
            <p:cNvGrpSpPr/>
            <p:nvPr/>
          </p:nvGrpSpPr>
          <p:grpSpPr>
            <a:xfrm>
              <a:off x="6904455" y="3705917"/>
              <a:ext cx="990896" cy="962910"/>
              <a:chOff x="4057458" y="3724421"/>
              <a:chExt cx="990896" cy="962910"/>
            </a:xfrm>
            <a:effectLst/>
          </p:grpSpPr>
          <p:sp>
            <p:nvSpPr>
              <p:cNvPr id="182" name="Rectangle: Rounded Corners 181">
                <a:extLst>
                  <a:ext uri="{FF2B5EF4-FFF2-40B4-BE49-F238E27FC236}">
                    <a16:creationId xmlns:a16="http://schemas.microsoft.com/office/drawing/2014/main" id="{517AFF07-BA8E-4CCB-8B99-BE9E17234962}"/>
                  </a:ext>
                </a:extLst>
              </p:cNvPr>
              <p:cNvSpPr/>
              <p:nvPr/>
            </p:nvSpPr>
            <p:spPr>
              <a:xfrm>
                <a:off x="4057458" y="3724421"/>
                <a:ext cx="990896" cy="962910"/>
              </a:xfrm>
              <a:prstGeom prst="roundRect">
                <a:avLst>
                  <a:gd name="adj" fmla="val 12622"/>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3" name="Graphic 5">
                <a:extLst>
                  <a:ext uri="{FF2B5EF4-FFF2-40B4-BE49-F238E27FC236}">
                    <a16:creationId xmlns:a16="http://schemas.microsoft.com/office/drawing/2014/main" id="{3975191F-A126-46C4-8C1F-1CF3F4F121B8}"/>
                  </a:ext>
                </a:extLst>
              </p:cNvPr>
              <p:cNvGrpSpPr/>
              <p:nvPr/>
            </p:nvGrpSpPr>
            <p:grpSpPr>
              <a:xfrm>
                <a:off x="4231707" y="3804548"/>
                <a:ext cx="688621" cy="734965"/>
                <a:chOff x="5715576" y="4183418"/>
                <a:chExt cx="848711" cy="905830"/>
              </a:xfrm>
              <a:solidFill>
                <a:schemeClr val="bg1"/>
              </a:solidFill>
            </p:grpSpPr>
            <p:sp>
              <p:nvSpPr>
                <p:cNvPr id="184" name="Freeform: Shape 183">
                  <a:extLst>
                    <a:ext uri="{FF2B5EF4-FFF2-40B4-BE49-F238E27FC236}">
                      <a16:creationId xmlns:a16="http://schemas.microsoft.com/office/drawing/2014/main" id="{D68FCDE2-0E84-475A-8444-87AEE317B014}"/>
                    </a:ext>
                  </a:extLst>
                </p:cNvPr>
                <p:cNvSpPr/>
                <p:nvPr/>
              </p:nvSpPr>
              <p:spPr>
                <a:xfrm>
                  <a:off x="6309936" y="4348079"/>
                  <a:ext cx="95371" cy="95371"/>
                </a:xfrm>
                <a:custGeom>
                  <a:avLst/>
                  <a:gdLst>
                    <a:gd name="connsiteX0" fmla="*/ 10478 w 95371"/>
                    <a:gd name="connsiteY0" fmla="*/ 95371 h 95371"/>
                    <a:gd name="connsiteX1" fmla="*/ 84773 w 95371"/>
                    <a:gd name="connsiteY1" fmla="*/ 95371 h 95371"/>
                    <a:gd name="connsiteX2" fmla="*/ 95250 w 95371"/>
                    <a:gd name="connsiteY2" fmla="*/ 83941 h 95371"/>
                    <a:gd name="connsiteX3" fmla="*/ 11430 w 95371"/>
                    <a:gd name="connsiteY3" fmla="*/ 121 h 95371"/>
                    <a:gd name="connsiteX4" fmla="*/ 0 w 95371"/>
                    <a:gd name="connsiteY4" fmla="*/ 10599 h 95371"/>
                    <a:gd name="connsiteX5" fmla="*/ 0 w 95371"/>
                    <a:gd name="connsiteY5" fmla="*/ 84894 h 95371"/>
                    <a:gd name="connsiteX6" fmla="*/ 10478 w 95371"/>
                    <a:gd name="connsiteY6" fmla="*/ 95371 h 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71" h="95371">
                      <a:moveTo>
                        <a:pt x="10478" y="95371"/>
                      </a:moveTo>
                      <a:lnTo>
                        <a:pt x="84773" y="95371"/>
                      </a:lnTo>
                      <a:cubicBezTo>
                        <a:pt x="91440" y="95371"/>
                        <a:pt x="96203" y="89656"/>
                        <a:pt x="95250" y="83941"/>
                      </a:cubicBezTo>
                      <a:cubicBezTo>
                        <a:pt x="89535" y="40126"/>
                        <a:pt x="55245" y="5836"/>
                        <a:pt x="11430" y="121"/>
                      </a:cubicBezTo>
                      <a:cubicBezTo>
                        <a:pt x="4763" y="-831"/>
                        <a:pt x="0" y="3931"/>
                        <a:pt x="0" y="10599"/>
                      </a:cubicBezTo>
                      <a:lnTo>
                        <a:pt x="0" y="84894"/>
                      </a:lnTo>
                      <a:cubicBezTo>
                        <a:pt x="0" y="90609"/>
                        <a:pt x="4763" y="95371"/>
                        <a:pt x="10478" y="9537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58110553-0003-489B-829B-A37E28B6C0DF}"/>
                    </a:ext>
                  </a:extLst>
                </p:cNvPr>
                <p:cNvSpPr/>
                <p:nvPr/>
              </p:nvSpPr>
              <p:spPr>
                <a:xfrm>
                  <a:off x="6204190" y="4375823"/>
                  <a:ext cx="173373" cy="173373"/>
                </a:xfrm>
                <a:custGeom>
                  <a:avLst/>
                  <a:gdLst>
                    <a:gd name="connsiteX0" fmla="*/ 84791 w 173373"/>
                    <a:gd name="connsiteY0" fmla="*/ 173355 h 173373"/>
                    <a:gd name="connsiteX1" fmla="*/ 173373 w 173373"/>
                    <a:gd name="connsiteY1" fmla="*/ 91440 h 173373"/>
                    <a:gd name="connsiteX2" fmla="*/ 168611 w 173373"/>
                    <a:gd name="connsiteY2" fmla="*/ 86677 h 173373"/>
                    <a:gd name="connsiteX3" fmla="*/ 96221 w 173373"/>
                    <a:gd name="connsiteY3" fmla="*/ 86677 h 173373"/>
                    <a:gd name="connsiteX4" fmla="*/ 86696 w 173373"/>
                    <a:gd name="connsiteY4" fmla="*/ 77152 h 173373"/>
                    <a:gd name="connsiteX5" fmla="*/ 86696 w 173373"/>
                    <a:gd name="connsiteY5" fmla="*/ 4763 h 173373"/>
                    <a:gd name="connsiteX6" fmla="*/ 81933 w 173373"/>
                    <a:gd name="connsiteY6" fmla="*/ 0 h 173373"/>
                    <a:gd name="connsiteX7" fmla="*/ 18 w 173373"/>
                    <a:gd name="connsiteY7" fmla="*/ 88582 h 173373"/>
                    <a:gd name="connsiteX8" fmla="*/ 84791 w 173373"/>
                    <a:gd name="connsiteY8" fmla="*/ 173355 h 1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73" h="173373">
                      <a:moveTo>
                        <a:pt x="84791" y="173355"/>
                      </a:moveTo>
                      <a:cubicBezTo>
                        <a:pt x="132416" y="174308"/>
                        <a:pt x="171468" y="138113"/>
                        <a:pt x="173373" y="91440"/>
                      </a:cubicBezTo>
                      <a:cubicBezTo>
                        <a:pt x="173373" y="88582"/>
                        <a:pt x="171468" y="86677"/>
                        <a:pt x="168611" y="86677"/>
                      </a:cubicBezTo>
                      <a:cubicBezTo>
                        <a:pt x="154323" y="86677"/>
                        <a:pt x="114318" y="86677"/>
                        <a:pt x="96221" y="86677"/>
                      </a:cubicBezTo>
                      <a:cubicBezTo>
                        <a:pt x="91458" y="86677"/>
                        <a:pt x="86696" y="82867"/>
                        <a:pt x="86696" y="77152"/>
                      </a:cubicBezTo>
                      <a:lnTo>
                        <a:pt x="86696" y="4763"/>
                      </a:lnTo>
                      <a:cubicBezTo>
                        <a:pt x="86696" y="1905"/>
                        <a:pt x="84791" y="0"/>
                        <a:pt x="81933" y="0"/>
                      </a:cubicBezTo>
                      <a:cubicBezTo>
                        <a:pt x="35261" y="2857"/>
                        <a:pt x="-934" y="41910"/>
                        <a:pt x="18" y="88582"/>
                      </a:cubicBezTo>
                      <a:cubicBezTo>
                        <a:pt x="1923" y="134302"/>
                        <a:pt x="40023" y="171450"/>
                        <a:pt x="84791" y="173355"/>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A8FFF7D4-D456-4E8D-82CE-29B5D59A360B}"/>
                    </a:ext>
                  </a:extLst>
                </p:cNvPr>
                <p:cNvSpPr/>
                <p:nvPr/>
              </p:nvSpPr>
              <p:spPr>
                <a:xfrm>
                  <a:off x="5877501" y="4473931"/>
                  <a:ext cx="69532" cy="75247"/>
                </a:xfrm>
                <a:custGeom>
                  <a:avLst/>
                  <a:gdLst>
                    <a:gd name="connsiteX0" fmla="*/ 11430 w 69532"/>
                    <a:gd name="connsiteY0" fmla="*/ 75248 h 75247"/>
                    <a:gd name="connsiteX1" fmla="*/ 58103 w 69532"/>
                    <a:gd name="connsiteY1" fmla="*/ 75248 h 75247"/>
                    <a:gd name="connsiteX2" fmla="*/ 69533 w 69532"/>
                    <a:gd name="connsiteY2" fmla="*/ 63818 h 75247"/>
                    <a:gd name="connsiteX3" fmla="*/ 69533 w 69532"/>
                    <a:gd name="connsiteY3" fmla="*/ 11430 h 75247"/>
                    <a:gd name="connsiteX4" fmla="*/ 58103 w 69532"/>
                    <a:gd name="connsiteY4" fmla="*/ 0 h 75247"/>
                    <a:gd name="connsiteX5" fmla="*/ 11430 w 69532"/>
                    <a:gd name="connsiteY5" fmla="*/ 0 h 75247"/>
                    <a:gd name="connsiteX6" fmla="*/ 0 w 69532"/>
                    <a:gd name="connsiteY6" fmla="*/ 11430 h 75247"/>
                    <a:gd name="connsiteX7" fmla="*/ 0 w 69532"/>
                    <a:gd name="connsiteY7" fmla="*/ 63818 h 75247"/>
                    <a:gd name="connsiteX8" fmla="*/ 11430 w 69532"/>
                    <a:gd name="connsiteY8" fmla="*/ 75248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 h="75247">
                      <a:moveTo>
                        <a:pt x="11430" y="75248"/>
                      </a:moveTo>
                      <a:lnTo>
                        <a:pt x="58103" y="75248"/>
                      </a:lnTo>
                      <a:cubicBezTo>
                        <a:pt x="64770" y="75248"/>
                        <a:pt x="69533" y="69532"/>
                        <a:pt x="69533" y="63818"/>
                      </a:cubicBezTo>
                      <a:lnTo>
                        <a:pt x="69533" y="11430"/>
                      </a:lnTo>
                      <a:cubicBezTo>
                        <a:pt x="69533" y="4763"/>
                        <a:pt x="63818" y="0"/>
                        <a:pt x="58103" y="0"/>
                      </a:cubicBezTo>
                      <a:lnTo>
                        <a:pt x="11430" y="0"/>
                      </a:lnTo>
                      <a:cubicBezTo>
                        <a:pt x="4763" y="0"/>
                        <a:pt x="0" y="5715"/>
                        <a:pt x="0" y="11430"/>
                      </a:cubicBezTo>
                      <a:lnTo>
                        <a:pt x="0" y="63818"/>
                      </a:lnTo>
                      <a:cubicBezTo>
                        <a:pt x="0" y="69532"/>
                        <a:pt x="4763" y="75248"/>
                        <a:pt x="11430" y="752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446E1F91-6220-4B68-BDDD-85BE479621BF}"/>
                    </a:ext>
                  </a:extLst>
                </p:cNvPr>
                <p:cNvSpPr/>
                <p:nvPr/>
              </p:nvSpPr>
              <p:spPr>
                <a:xfrm>
                  <a:off x="5980371" y="4443450"/>
                  <a:ext cx="69532" cy="104775"/>
                </a:xfrm>
                <a:custGeom>
                  <a:avLst/>
                  <a:gdLst>
                    <a:gd name="connsiteX0" fmla="*/ 58103 w 69532"/>
                    <a:gd name="connsiteY0" fmla="*/ 0 h 104775"/>
                    <a:gd name="connsiteX1" fmla="*/ 11430 w 69532"/>
                    <a:gd name="connsiteY1" fmla="*/ 0 h 104775"/>
                    <a:gd name="connsiteX2" fmla="*/ 0 w 69532"/>
                    <a:gd name="connsiteY2" fmla="*/ 11430 h 104775"/>
                    <a:gd name="connsiteX3" fmla="*/ 0 w 69532"/>
                    <a:gd name="connsiteY3" fmla="*/ 93345 h 104775"/>
                    <a:gd name="connsiteX4" fmla="*/ 11430 w 69532"/>
                    <a:gd name="connsiteY4" fmla="*/ 104775 h 104775"/>
                    <a:gd name="connsiteX5" fmla="*/ 58103 w 69532"/>
                    <a:gd name="connsiteY5" fmla="*/ 104775 h 104775"/>
                    <a:gd name="connsiteX6" fmla="*/ 69533 w 69532"/>
                    <a:gd name="connsiteY6" fmla="*/ 93345 h 104775"/>
                    <a:gd name="connsiteX7" fmla="*/ 69533 w 69532"/>
                    <a:gd name="connsiteY7" fmla="*/ 11430 h 104775"/>
                    <a:gd name="connsiteX8" fmla="*/ 58103 w 69532"/>
                    <a:gd name="connsiteY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 h="104775">
                      <a:moveTo>
                        <a:pt x="58103" y="0"/>
                      </a:moveTo>
                      <a:lnTo>
                        <a:pt x="11430" y="0"/>
                      </a:lnTo>
                      <a:cubicBezTo>
                        <a:pt x="4763" y="0"/>
                        <a:pt x="0" y="5715"/>
                        <a:pt x="0" y="11430"/>
                      </a:cubicBezTo>
                      <a:lnTo>
                        <a:pt x="0" y="93345"/>
                      </a:lnTo>
                      <a:cubicBezTo>
                        <a:pt x="0" y="100013"/>
                        <a:pt x="5715" y="104775"/>
                        <a:pt x="11430" y="104775"/>
                      </a:cubicBezTo>
                      <a:lnTo>
                        <a:pt x="58103" y="104775"/>
                      </a:lnTo>
                      <a:cubicBezTo>
                        <a:pt x="64770" y="104775"/>
                        <a:pt x="69533" y="99060"/>
                        <a:pt x="69533" y="93345"/>
                      </a:cubicBezTo>
                      <a:lnTo>
                        <a:pt x="69533" y="11430"/>
                      </a:lnTo>
                      <a:cubicBezTo>
                        <a:pt x="69533" y="4763"/>
                        <a:pt x="64770" y="0"/>
                        <a:pt x="58103" y="0"/>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0B78FC2F-AA0B-43C2-A4BB-553B3E522A6D}"/>
                    </a:ext>
                  </a:extLst>
                </p:cNvPr>
                <p:cNvSpPr/>
                <p:nvPr/>
              </p:nvSpPr>
              <p:spPr>
                <a:xfrm>
                  <a:off x="6082288" y="4361536"/>
                  <a:ext cx="69532" cy="187642"/>
                </a:xfrm>
                <a:custGeom>
                  <a:avLst/>
                  <a:gdLst>
                    <a:gd name="connsiteX0" fmla="*/ 11430 w 69532"/>
                    <a:gd name="connsiteY0" fmla="*/ 187643 h 187642"/>
                    <a:gd name="connsiteX1" fmla="*/ 58103 w 69532"/>
                    <a:gd name="connsiteY1" fmla="*/ 187643 h 187642"/>
                    <a:gd name="connsiteX2" fmla="*/ 69532 w 69532"/>
                    <a:gd name="connsiteY2" fmla="*/ 176213 h 187642"/>
                    <a:gd name="connsiteX3" fmla="*/ 69532 w 69532"/>
                    <a:gd name="connsiteY3" fmla="*/ 11430 h 187642"/>
                    <a:gd name="connsiteX4" fmla="*/ 58103 w 69532"/>
                    <a:gd name="connsiteY4" fmla="*/ 0 h 187642"/>
                    <a:gd name="connsiteX5" fmla="*/ 11430 w 69532"/>
                    <a:gd name="connsiteY5" fmla="*/ 0 h 187642"/>
                    <a:gd name="connsiteX6" fmla="*/ 0 w 69532"/>
                    <a:gd name="connsiteY6" fmla="*/ 11430 h 187642"/>
                    <a:gd name="connsiteX7" fmla="*/ 0 w 69532"/>
                    <a:gd name="connsiteY7" fmla="*/ 175260 h 187642"/>
                    <a:gd name="connsiteX8" fmla="*/ 11430 w 69532"/>
                    <a:gd name="connsiteY8" fmla="*/ 187643 h 18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 h="187642">
                      <a:moveTo>
                        <a:pt x="11430" y="187643"/>
                      </a:moveTo>
                      <a:lnTo>
                        <a:pt x="58103" y="187643"/>
                      </a:lnTo>
                      <a:cubicBezTo>
                        <a:pt x="64770" y="187643"/>
                        <a:pt x="69532" y="181927"/>
                        <a:pt x="69532" y="176213"/>
                      </a:cubicBezTo>
                      <a:lnTo>
                        <a:pt x="69532" y="11430"/>
                      </a:lnTo>
                      <a:cubicBezTo>
                        <a:pt x="69532" y="4763"/>
                        <a:pt x="63818" y="0"/>
                        <a:pt x="58103" y="0"/>
                      </a:cubicBezTo>
                      <a:lnTo>
                        <a:pt x="11430" y="0"/>
                      </a:lnTo>
                      <a:cubicBezTo>
                        <a:pt x="4763" y="0"/>
                        <a:pt x="0" y="5715"/>
                        <a:pt x="0" y="11430"/>
                      </a:cubicBezTo>
                      <a:lnTo>
                        <a:pt x="0" y="175260"/>
                      </a:lnTo>
                      <a:cubicBezTo>
                        <a:pt x="0" y="181927"/>
                        <a:pt x="4763" y="187643"/>
                        <a:pt x="11430" y="187643"/>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C1C0A1E-72C7-491F-BF96-66CB8C6A8988}"/>
                    </a:ext>
                  </a:extLst>
                </p:cNvPr>
                <p:cNvSpPr/>
                <p:nvPr/>
              </p:nvSpPr>
              <p:spPr>
                <a:xfrm>
                  <a:off x="5896075" y="4284383"/>
                  <a:ext cx="156686" cy="156686"/>
                </a:xfrm>
                <a:custGeom>
                  <a:avLst/>
                  <a:gdLst>
                    <a:gd name="connsiteX0" fmla="*/ 25241 w 156686"/>
                    <a:gd name="connsiteY0" fmla="*/ 152400 h 156686"/>
                    <a:gd name="connsiteX1" fmla="*/ 61436 w 156686"/>
                    <a:gd name="connsiteY1" fmla="*/ 116205 h 156686"/>
                    <a:gd name="connsiteX2" fmla="*/ 93821 w 156686"/>
                    <a:gd name="connsiteY2" fmla="*/ 125730 h 156686"/>
                    <a:gd name="connsiteX3" fmla="*/ 156686 w 156686"/>
                    <a:gd name="connsiteY3" fmla="*/ 62865 h 156686"/>
                    <a:gd name="connsiteX4" fmla="*/ 93821 w 156686"/>
                    <a:gd name="connsiteY4" fmla="*/ 0 h 156686"/>
                    <a:gd name="connsiteX5" fmla="*/ 30956 w 156686"/>
                    <a:gd name="connsiteY5" fmla="*/ 62865 h 156686"/>
                    <a:gd name="connsiteX6" fmla="*/ 40481 w 156686"/>
                    <a:gd name="connsiteY6" fmla="*/ 95250 h 156686"/>
                    <a:gd name="connsiteX7" fmla="*/ 4286 w 156686"/>
                    <a:gd name="connsiteY7" fmla="*/ 131445 h 156686"/>
                    <a:gd name="connsiteX8" fmla="*/ 4286 w 156686"/>
                    <a:gd name="connsiteY8" fmla="*/ 152400 h 156686"/>
                    <a:gd name="connsiteX9" fmla="*/ 25241 w 156686"/>
                    <a:gd name="connsiteY9" fmla="*/ 152400 h 156686"/>
                    <a:gd name="connsiteX10" fmla="*/ 92869 w 156686"/>
                    <a:gd name="connsiteY10" fmla="*/ 30480 h 156686"/>
                    <a:gd name="connsiteX11" fmla="*/ 125254 w 156686"/>
                    <a:gd name="connsiteY11" fmla="*/ 62865 h 156686"/>
                    <a:gd name="connsiteX12" fmla="*/ 92869 w 156686"/>
                    <a:gd name="connsiteY12" fmla="*/ 95250 h 156686"/>
                    <a:gd name="connsiteX13" fmla="*/ 60484 w 156686"/>
                    <a:gd name="connsiteY13" fmla="*/ 62865 h 156686"/>
                    <a:gd name="connsiteX14" fmla="*/ 92869 w 156686"/>
                    <a:gd name="connsiteY14" fmla="*/ 30480 h 1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686" h="156686">
                      <a:moveTo>
                        <a:pt x="25241" y="152400"/>
                      </a:moveTo>
                      <a:lnTo>
                        <a:pt x="61436" y="116205"/>
                      </a:lnTo>
                      <a:cubicBezTo>
                        <a:pt x="70961" y="121920"/>
                        <a:pt x="81439" y="125730"/>
                        <a:pt x="93821" y="125730"/>
                      </a:cubicBezTo>
                      <a:cubicBezTo>
                        <a:pt x="128111" y="125730"/>
                        <a:pt x="156686" y="98107"/>
                        <a:pt x="156686" y="62865"/>
                      </a:cubicBezTo>
                      <a:cubicBezTo>
                        <a:pt x="156686" y="28575"/>
                        <a:pt x="129064" y="0"/>
                        <a:pt x="93821" y="0"/>
                      </a:cubicBezTo>
                      <a:cubicBezTo>
                        <a:pt x="59531" y="0"/>
                        <a:pt x="30956" y="27622"/>
                        <a:pt x="30956" y="62865"/>
                      </a:cubicBezTo>
                      <a:cubicBezTo>
                        <a:pt x="30956" y="74295"/>
                        <a:pt x="34766" y="85725"/>
                        <a:pt x="40481" y="95250"/>
                      </a:cubicBezTo>
                      <a:lnTo>
                        <a:pt x="4286" y="131445"/>
                      </a:lnTo>
                      <a:cubicBezTo>
                        <a:pt x="-1429" y="137160"/>
                        <a:pt x="-1429" y="146685"/>
                        <a:pt x="4286" y="152400"/>
                      </a:cubicBezTo>
                      <a:cubicBezTo>
                        <a:pt x="10001" y="158115"/>
                        <a:pt x="18574" y="158115"/>
                        <a:pt x="25241" y="152400"/>
                      </a:cubicBezTo>
                      <a:close/>
                      <a:moveTo>
                        <a:pt x="92869" y="30480"/>
                      </a:moveTo>
                      <a:cubicBezTo>
                        <a:pt x="110966" y="30480"/>
                        <a:pt x="125254" y="44767"/>
                        <a:pt x="125254" y="62865"/>
                      </a:cubicBezTo>
                      <a:cubicBezTo>
                        <a:pt x="125254" y="80963"/>
                        <a:pt x="110966" y="95250"/>
                        <a:pt x="92869" y="95250"/>
                      </a:cubicBezTo>
                      <a:cubicBezTo>
                        <a:pt x="74771" y="95250"/>
                        <a:pt x="60484" y="80963"/>
                        <a:pt x="60484" y="62865"/>
                      </a:cubicBezTo>
                      <a:cubicBezTo>
                        <a:pt x="60484" y="44767"/>
                        <a:pt x="75724" y="30480"/>
                        <a:pt x="92869" y="30480"/>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1633507F-CAAB-48A7-8718-557C7865F679}"/>
                    </a:ext>
                  </a:extLst>
                </p:cNvPr>
                <p:cNvSpPr/>
                <p:nvPr/>
              </p:nvSpPr>
              <p:spPr>
                <a:xfrm>
                  <a:off x="5771773" y="4183418"/>
                  <a:ext cx="739140" cy="550581"/>
                </a:xfrm>
                <a:custGeom>
                  <a:avLst/>
                  <a:gdLst>
                    <a:gd name="connsiteX0" fmla="*/ 39053 w 739140"/>
                    <a:gd name="connsiteY0" fmla="*/ 476250 h 550581"/>
                    <a:gd name="connsiteX1" fmla="*/ 64770 w 739140"/>
                    <a:gd name="connsiteY1" fmla="*/ 476250 h 550581"/>
                    <a:gd name="connsiteX2" fmla="*/ 64770 w 739140"/>
                    <a:gd name="connsiteY2" fmla="*/ 513398 h 550581"/>
                    <a:gd name="connsiteX3" fmla="*/ 87630 w 739140"/>
                    <a:gd name="connsiteY3" fmla="*/ 547688 h 550581"/>
                    <a:gd name="connsiteX4" fmla="*/ 101918 w 739140"/>
                    <a:gd name="connsiteY4" fmla="*/ 550545 h 550581"/>
                    <a:gd name="connsiteX5" fmla="*/ 127635 w 739140"/>
                    <a:gd name="connsiteY5" fmla="*/ 540068 h 550581"/>
                    <a:gd name="connsiteX6" fmla="*/ 190500 w 739140"/>
                    <a:gd name="connsiteY6" fmla="*/ 477203 h 550581"/>
                    <a:gd name="connsiteX7" fmla="*/ 315278 w 739140"/>
                    <a:gd name="connsiteY7" fmla="*/ 477203 h 550581"/>
                    <a:gd name="connsiteX8" fmla="*/ 337185 w 739140"/>
                    <a:gd name="connsiteY8" fmla="*/ 528638 h 550581"/>
                    <a:gd name="connsiteX9" fmla="*/ 369570 w 739140"/>
                    <a:gd name="connsiteY9" fmla="*/ 549593 h 550581"/>
                    <a:gd name="connsiteX10" fmla="*/ 369570 w 739140"/>
                    <a:gd name="connsiteY10" fmla="*/ 549593 h 550581"/>
                    <a:gd name="connsiteX11" fmla="*/ 401955 w 739140"/>
                    <a:gd name="connsiteY11" fmla="*/ 528638 h 550581"/>
                    <a:gd name="connsiteX12" fmla="*/ 423863 w 739140"/>
                    <a:gd name="connsiteY12" fmla="*/ 477203 h 550581"/>
                    <a:gd name="connsiteX13" fmla="*/ 548640 w 739140"/>
                    <a:gd name="connsiteY13" fmla="*/ 477203 h 550581"/>
                    <a:gd name="connsiteX14" fmla="*/ 611505 w 739140"/>
                    <a:gd name="connsiteY14" fmla="*/ 540068 h 550581"/>
                    <a:gd name="connsiteX15" fmla="*/ 651510 w 739140"/>
                    <a:gd name="connsiteY15" fmla="*/ 547688 h 550581"/>
                    <a:gd name="connsiteX16" fmla="*/ 674370 w 739140"/>
                    <a:gd name="connsiteY16" fmla="*/ 513398 h 550581"/>
                    <a:gd name="connsiteX17" fmla="*/ 674370 w 739140"/>
                    <a:gd name="connsiteY17" fmla="*/ 476250 h 550581"/>
                    <a:gd name="connsiteX18" fmla="*/ 700088 w 739140"/>
                    <a:gd name="connsiteY18" fmla="*/ 476250 h 550581"/>
                    <a:gd name="connsiteX19" fmla="*/ 739140 w 739140"/>
                    <a:gd name="connsiteY19" fmla="*/ 437198 h 550581"/>
                    <a:gd name="connsiteX20" fmla="*/ 739140 w 739140"/>
                    <a:gd name="connsiteY20" fmla="*/ 39053 h 550581"/>
                    <a:gd name="connsiteX21" fmla="*/ 700088 w 739140"/>
                    <a:gd name="connsiteY21" fmla="*/ 0 h 550581"/>
                    <a:gd name="connsiteX22" fmla="*/ 39053 w 739140"/>
                    <a:gd name="connsiteY22" fmla="*/ 0 h 550581"/>
                    <a:gd name="connsiteX23" fmla="*/ 0 w 739140"/>
                    <a:gd name="connsiteY23" fmla="*/ 39053 h 550581"/>
                    <a:gd name="connsiteX24" fmla="*/ 0 w 739140"/>
                    <a:gd name="connsiteY24" fmla="*/ 438150 h 550581"/>
                    <a:gd name="connsiteX25" fmla="*/ 39053 w 739140"/>
                    <a:gd name="connsiteY25" fmla="*/ 476250 h 550581"/>
                    <a:gd name="connsiteX26" fmla="*/ 36195 w 739140"/>
                    <a:gd name="connsiteY26" fmla="*/ 39053 h 550581"/>
                    <a:gd name="connsiteX27" fmla="*/ 39053 w 739140"/>
                    <a:gd name="connsiteY27" fmla="*/ 36195 h 550581"/>
                    <a:gd name="connsiteX28" fmla="*/ 700088 w 739140"/>
                    <a:gd name="connsiteY28" fmla="*/ 36195 h 550581"/>
                    <a:gd name="connsiteX29" fmla="*/ 702945 w 739140"/>
                    <a:gd name="connsiteY29" fmla="*/ 39053 h 550581"/>
                    <a:gd name="connsiteX30" fmla="*/ 702945 w 739140"/>
                    <a:gd name="connsiteY30" fmla="*/ 438150 h 550581"/>
                    <a:gd name="connsiteX31" fmla="*/ 700088 w 739140"/>
                    <a:gd name="connsiteY31" fmla="*/ 441008 h 550581"/>
                    <a:gd name="connsiteX32" fmla="*/ 656273 w 739140"/>
                    <a:gd name="connsiteY32" fmla="*/ 441008 h 550581"/>
                    <a:gd name="connsiteX33" fmla="*/ 638175 w 739140"/>
                    <a:gd name="connsiteY33" fmla="*/ 459105 h 550581"/>
                    <a:gd name="connsiteX34" fmla="*/ 637223 w 739140"/>
                    <a:gd name="connsiteY34" fmla="*/ 514350 h 550581"/>
                    <a:gd name="connsiteX35" fmla="*/ 569595 w 739140"/>
                    <a:gd name="connsiteY35" fmla="*/ 445770 h 550581"/>
                    <a:gd name="connsiteX36" fmla="*/ 557213 w 739140"/>
                    <a:gd name="connsiteY36" fmla="*/ 440055 h 550581"/>
                    <a:gd name="connsiteX37" fmla="*/ 412433 w 739140"/>
                    <a:gd name="connsiteY37" fmla="*/ 440055 h 550581"/>
                    <a:gd name="connsiteX38" fmla="*/ 396240 w 739140"/>
                    <a:gd name="connsiteY38" fmla="*/ 450533 h 550581"/>
                    <a:gd name="connsiteX39" fmla="*/ 370523 w 739140"/>
                    <a:gd name="connsiteY39" fmla="*/ 512445 h 550581"/>
                    <a:gd name="connsiteX40" fmla="*/ 343853 w 739140"/>
                    <a:gd name="connsiteY40" fmla="*/ 450533 h 550581"/>
                    <a:gd name="connsiteX41" fmla="*/ 327660 w 739140"/>
                    <a:gd name="connsiteY41" fmla="*/ 440055 h 550581"/>
                    <a:gd name="connsiteX42" fmla="*/ 182880 w 739140"/>
                    <a:gd name="connsiteY42" fmla="*/ 440055 h 550581"/>
                    <a:gd name="connsiteX43" fmla="*/ 170498 w 739140"/>
                    <a:gd name="connsiteY43" fmla="*/ 445770 h 550581"/>
                    <a:gd name="connsiteX44" fmla="*/ 101918 w 739140"/>
                    <a:gd name="connsiteY44" fmla="*/ 513398 h 550581"/>
                    <a:gd name="connsiteX45" fmla="*/ 101918 w 739140"/>
                    <a:gd name="connsiteY45" fmla="*/ 458153 h 550581"/>
                    <a:gd name="connsiteX46" fmla="*/ 83820 w 739140"/>
                    <a:gd name="connsiteY46" fmla="*/ 440055 h 550581"/>
                    <a:gd name="connsiteX47" fmla="*/ 40005 w 739140"/>
                    <a:gd name="connsiteY47" fmla="*/ 440055 h 550581"/>
                    <a:gd name="connsiteX48" fmla="*/ 37148 w 739140"/>
                    <a:gd name="connsiteY48" fmla="*/ 437198 h 550581"/>
                    <a:gd name="connsiteX49" fmla="*/ 37148 w 739140"/>
                    <a:gd name="connsiteY49" fmla="*/ 39053 h 55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39140" h="550581">
                      <a:moveTo>
                        <a:pt x="39053" y="476250"/>
                      </a:moveTo>
                      <a:lnTo>
                        <a:pt x="64770" y="476250"/>
                      </a:lnTo>
                      <a:lnTo>
                        <a:pt x="64770" y="513398"/>
                      </a:lnTo>
                      <a:cubicBezTo>
                        <a:pt x="64770" y="528638"/>
                        <a:pt x="73343" y="541973"/>
                        <a:pt x="87630" y="547688"/>
                      </a:cubicBezTo>
                      <a:cubicBezTo>
                        <a:pt x="92393" y="549593"/>
                        <a:pt x="97155" y="550545"/>
                        <a:pt x="101918" y="550545"/>
                      </a:cubicBezTo>
                      <a:cubicBezTo>
                        <a:pt x="111443" y="550545"/>
                        <a:pt x="120968" y="546735"/>
                        <a:pt x="127635" y="540068"/>
                      </a:cubicBezTo>
                      <a:lnTo>
                        <a:pt x="190500" y="477203"/>
                      </a:lnTo>
                      <a:lnTo>
                        <a:pt x="315278" y="477203"/>
                      </a:lnTo>
                      <a:lnTo>
                        <a:pt x="337185" y="528638"/>
                      </a:lnTo>
                      <a:cubicBezTo>
                        <a:pt x="342900" y="541973"/>
                        <a:pt x="355283" y="549593"/>
                        <a:pt x="369570" y="549593"/>
                      </a:cubicBezTo>
                      <a:lnTo>
                        <a:pt x="369570" y="549593"/>
                      </a:lnTo>
                      <a:cubicBezTo>
                        <a:pt x="383858" y="549593"/>
                        <a:pt x="396240" y="541020"/>
                        <a:pt x="401955" y="528638"/>
                      </a:cubicBezTo>
                      <a:lnTo>
                        <a:pt x="423863" y="477203"/>
                      </a:lnTo>
                      <a:lnTo>
                        <a:pt x="548640" y="477203"/>
                      </a:lnTo>
                      <a:lnTo>
                        <a:pt x="611505" y="540068"/>
                      </a:lnTo>
                      <a:cubicBezTo>
                        <a:pt x="621983" y="550545"/>
                        <a:pt x="638175" y="553403"/>
                        <a:pt x="651510" y="547688"/>
                      </a:cubicBezTo>
                      <a:cubicBezTo>
                        <a:pt x="664845" y="541973"/>
                        <a:pt x="674370" y="528638"/>
                        <a:pt x="674370" y="513398"/>
                      </a:cubicBezTo>
                      <a:lnTo>
                        <a:pt x="674370" y="476250"/>
                      </a:lnTo>
                      <a:lnTo>
                        <a:pt x="700088" y="476250"/>
                      </a:lnTo>
                      <a:cubicBezTo>
                        <a:pt x="721043" y="476250"/>
                        <a:pt x="739140" y="459105"/>
                        <a:pt x="739140" y="437198"/>
                      </a:cubicBezTo>
                      <a:lnTo>
                        <a:pt x="739140" y="39053"/>
                      </a:lnTo>
                      <a:cubicBezTo>
                        <a:pt x="739140" y="18098"/>
                        <a:pt x="721995" y="0"/>
                        <a:pt x="700088" y="0"/>
                      </a:cubicBezTo>
                      <a:lnTo>
                        <a:pt x="39053" y="0"/>
                      </a:lnTo>
                      <a:cubicBezTo>
                        <a:pt x="18098" y="0"/>
                        <a:pt x="0" y="17145"/>
                        <a:pt x="0" y="39053"/>
                      </a:cubicBezTo>
                      <a:lnTo>
                        <a:pt x="0" y="438150"/>
                      </a:lnTo>
                      <a:cubicBezTo>
                        <a:pt x="0" y="459105"/>
                        <a:pt x="18098" y="476250"/>
                        <a:pt x="39053" y="476250"/>
                      </a:cubicBezTo>
                      <a:close/>
                      <a:moveTo>
                        <a:pt x="36195" y="39053"/>
                      </a:moveTo>
                      <a:cubicBezTo>
                        <a:pt x="36195" y="37148"/>
                        <a:pt x="37148" y="36195"/>
                        <a:pt x="39053" y="36195"/>
                      </a:cubicBezTo>
                      <a:lnTo>
                        <a:pt x="700088" y="36195"/>
                      </a:lnTo>
                      <a:cubicBezTo>
                        <a:pt x="701993" y="36195"/>
                        <a:pt x="702945" y="37148"/>
                        <a:pt x="702945" y="39053"/>
                      </a:cubicBezTo>
                      <a:lnTo>
                        <a:pt x="702945" y="438150"/>
                      </a:lnTo>
                      <a:cubicBezTo>
                        <a:pt x="702945" y="440055"/>
                        <a:pt x="701993" y="441008"/>
                        <a:pt x="700088" y="441008"/>
                      </a:cubicBezTo>
                      <a:lnTo>
                        <a:pt x="656273" y="441008"/>
                      </a:lnTo>
                      <a:cubicBezTo>
                        <a:pt x="646748" y="441008"/>
                        <a:pt x="638175" y="448628"/>
                        <a:pt x="638175" y="459105"/>
                      </a:cubicBezTo>
                      <a:lnTo>
                        <a:pt x="637223" y="514350"/>
                      </a:lnTo>
                      <a:lnTo>
                        <a:pt x="569595" y="445770"/>
                      </a:lnTo>
                      <a:cubicBezTo>
                        <a:pt x="565785" y="441960"/>
                        <a:pt x="561975" y="440055"/>
                        <a:pt x="557213" y="440055"/>
                      </a:cubicBezTo>
                      <a:lnTo>
                        <a:pt x="412433" y="440055"/>
                      </a:lnTo>
                      <a:cubicBezTo>
                        <a:pt x="404813" y="440055"/>
                        <a:pt x="399098" y="443865"/>
                        <a:pt x="396240" y="450533"/>
                      </a:cubicBezTo>
                      <a:lnTo>
                        <a:pt x="370523" y="512445"/>
                      </a:lnTo>
                      <a:lnTo>
                        <a:pt x="343853" y="450533"/>
                      </a:lnTo>
                      <a:cubicBezTo>
                        <a:pt x="340995" y="443865"/>
                        <a:pt x="334328" y="440055"/>
                        <a:pt x="327660" y="440055"/>
                      </a:cubicBezTo>
                      <a:lnTo>
                        <a:pt x="182880" y="440055"/>
                      </a:lnTo>
                      <a:cubicBezTo>
                        <a:pt x="178118" y="440055"/>
                        <a:pt x="173355" y="441960"/>
                        <a:pt x="170498" y="445770"/>
                      </a:cubicBezTo>
                      <a:lnTo>
                        <a:pt x="101918" y="513398"/>
                      </a:lnTo>
                      <a:lnTo>
                        <a:pt x="101918" y="458153"/>
                      </a:lnTo>
                      <a:cubicBezTo>
                        <a:pt x="101918" y="448628"/>
                        <a:pt x="94298" y="440055"/>
                        <a:pt x="83820" y="440055"/>
                      </a:cubicBezTo>
                      <a:lnTo>
                        <a:pt x="40005" y="440055"/>
                      </a:lnTo>
                      <a:cubicBezTo>
                        <a:pt x="38100" y="440055"/>
                        <a:pt x="37148" y="439103"/>
                        <a:pt x="37148" y="437198"/>
                      </a:cubicBezTo>
                      <a:lnTo>
                        <a:pt x="37148" y="39053"/>
                      </a:ln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5913CE12-B445-4687-B056-DA7E4FEC357D}"/>
                    </a:ext>
                  </a:extLst>
                </p:cNvPr>
                <p:cNvSpPr/>
                <p:nvPr/>
              </p:nvSpPr>
              <p:spPr>
                <a:xfrm>
                  <a:off x="5715576" y="4760633"/>
                  <a:ext cx="251494" cy="328612"/>
                </a:xfrm>
                <a:custGeom>
                  <a:avLst/>
                  <a:gdLst>
                    <a:gd name="connsiteX0" fmla="*/ 199073 w 251494"/>
                    <a:gd name="connsiteY0" fmla="*/ 137160 h 328612"/>
                    <a:gd name="connsiteX1" fmla="*/ 214312 w 251494"/>
                    <a:gd name="connsiteY1" fmla="*/ 87630 h 328612"/>
                    <a:gd name="connsiteX2" fmla="*/ 126683 w 251494"/>
                    <a:gd name="connsiteY2" fmla="*/ 0 h 328612"/>
                    <a:gd name="connsiteX3" fmla="*/ 39052 w 251494"/>
                    <a:gd name="connsiteY3" fmla="*/ 87630 h 328612"/>
                    <a:gd name="connsiteX4" fmla="*/ 54293 w 251494"/>
                    <a:gd name="connsiteY4" fmla="*/ 137160 h 328612"/>
                    <a:gd name="connsiteX5" fmla="*/ 0 w 251494"/>
                    <a:gd name="connsiteY5" fmla="*/ 278130 h 328612"/>
                    <a:gd name="connsiteX6" fmla="*/ 46672 w 251494"/>
                    <a:gd name="connsiteY6" fmla="*/ 320040 h 328612"/>
                    <a:gd name="connsiteX7" fmla="*/ 125730 w 251494"/>
                    <a:gd name="connsiteY7" fmla="*/ 328613 h 328612"/>
                    <a:gd name="connsiteX8" fmla="*/ 251460 w 251494"/>
                    <a:gd name="connsiteY8" fmla="*/ 278130 h 328612"/>
                    <a:gd name="connsiteX9" fmla="*/ 199073 w 251494"/>
                    <a:gd name="connsiteY9" fmla="*/ 137160 h 328612"/>
                    <a:gd name="connsiteX10" fmla="*/ 127635 w 251494"/>
                    <a:gd name="connsiteY10" fmla="*/ 36195 h 328612"/>
                    <a:gd name="connsiteX11" fmla="*/ 179070 w 251494"/>
                    <a:gd name="connsiteY11" fmla="*/ 87630 h 328612"/>
                    <a:gd name="connsiteX12" fmla="*/ 127635 w 251494"/>
                    <a:gd name="connsiteY12" fmla="*/ 139065 h 328612"/>
                    <a:gd name="connsiteX13" fmla="*/ 76200 w 251494"/>
                    <a:gd name="connsiteY13" fmla="*/ 87630 h 328612"/>
                    <a:gd name="connsiteX14" fmla="*/ 127635 w 251494"/>
                    <a:gd name="connsiteY14" fmla="*/ 36195 h 328612"/>
                    <a:gd name="connsiteX15" fmla="*/ 127635 w 251494"/>
                    <a:gd name="connsiteY15" fmla="*/ 291465 h 328612"/>
                    <a:gd name="connsiteX16" fmla="*/ 38100 w 251494"/>
                    <a:gd name="connsiteY16" fmla="*/ 277178 h 328612"/>
                    <a:gd name="connsiteX17" fmla="*/ 81915 w 251494"/>
                    <a:gd name="connsiteY17" fmla="*/ 160973 h 328612"/>
                    <a:gd name="connsiteX18" fmla="*/ 127635 w 251494"/>
                    <a:gd name="connsiteY18" fmla="*/ 174308 h 328612"/>
                    <a:gd name="connsiteX19" fmla="*/ 173355 w 251494"/>
                    <a:gd name="connsiteY19" fmla="*/ 160973 h 328612"/>
                    <a:gd name="connsiteX20" fmla="*/ 218123 w 251494"/>
                    <a:gd name="connsiteY20" fmla="*/ 274320 h 328612"/>
                    <a:gd name="connsiteX21" fmla="*/ 127635 w 251494"/>
                    <a:gd name="connsiteY21" fmla="*/ 291465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494" h="328612">
                      <a:moveTo>
                        <a:pt x="199073" y="137160"/>
                      </a:moveTo>
                      <a:cubicBezTo>
                        <a:pt x="208598" y="122873"/>
                        <a:pt x="214312" y="105727"/>
                        <a:pt x="214312" y="87630"/>
                      </a:cubicBezTo>
                      <a:cubicBezTo>
                        <a:pt x="214312" y="40005"/>
                        <a:pt x="175260" y="0"/>
                        <a:pt x="126683" y="0"/>
                      </a:cubicBezTo>
                      <a:cubicBezTo>
                        <a:pt x="78105" y="0"/>
                        <a:pt x="39052" y="39052"/>
                        <a:pt x="39052" y="87630"/>
                      </a:cubicBezTo>
                      <a:cubicBezTo>
                        <a:pt x="39052" y="105727"/>
                        <a:pt x="44768" y="122873"/>
                        <a:pt x="54293" y="137160"/>
                      </a:cubicBezTo>
                      <a:cubicBezTo>
                        <a:pt x="20003" y="172402"/>
                        <a:pt x="0" y="222885"/>
                        <a:pt x="0" y="278130"/>
                      </a:cubicBezTo>
                      <a:cubicBezTo>
                        <a:pt x="0" y="297180"/>
                        <a:pt x="16192" y="311468"/>
                        <a:pt x="46672" y="320040"/>
                      </a:cubicBezTo>
                      <a:cubicBezTo>
                        <a:pt x="67627" y="325755"/>
                        <a:pt x="95250" y="328613"/>
                        <a:pt x="125730" y="328613"/>
                      </a:cubicBezTo>
                      <a:cubicBezTo>
                        <a:pt x="163830" y="328613"/>
                        <a:pt x="251460" y="323850"/>
                        <a:pt x="251460" y="278130"/>
                      </a:cubicBezTo>
                      <a:cubicBezTo>
                        <a:pt x="252412" y="222885"/>
                        <a:pt x="233362" y="172402"/>
                        <a:pt x="199073" y="137160"/>
                      </a:cubicBezTo>
                      <a:close/>
                      <a:moveTo>
                        <a:pt x="127635" y="36195"/>
                      </a:moveTo>
                      <a:cubicBezTo>
                        <a:pt x="156210" y="36195"/>
                        <a:pt x="179070" y="59055"/>
                        <a:pt x="179070" y="87630"/>
                      </a:cubicBezTo>
                      <a:cubicBezTo>
                        <a:pt x="179070" y="116205"/>
                        <a:pt x="156210" y="139065"/>
                        <a:pt x="127635" y="139065"/>
                      </a:cubicBezTo>
                      <a:cubicBezTo>
                        <a:pt x="99060" y="139065"/>
                        <a:pt x="76200" y="116205"/>
                        <a:pt x="76200" y="87630"/>
                      </a:cubicBezTo>
                      <a:cubicBezTo>
                        <a:pt x="76200" y="59055"/>
                        <a:pt x="99060" y="36195"/>
                        <a:pt x="127635" y="36195"/>
                      </a:cubicBezTo>
                      <a:close/>
                      <a:moveTo>
                        <a:pt x="127635" y="291465"/>
                      </a:moveTo>
                      <a:cubicBezTo>
                        <a:pt x="72390" y="291465"/>
                        <a:pt x="41910" y="280988"/>
                        <a:pt x="38100" y="277178"/>
                      </a:cubicBezTo>
                      <a:cubicBezTo>
                        <a:pt x="37147" y="217170"/>
                        <a:pt x="63818" y="180023"/>
                        <a:pt x="81915" y="160973"/>
                      </a:cubicBezTo>
                      <a:cubicBezTo>
                        <a:pt x="95250" y="169545"/>
                        <a:pt x="110490" y="174308"/>
                        <a:pt x="127635" y="174308"/>
                      </a:cubicBezTo>
                      <a:cubicBezTo>
                        <a:pt x="144780" y="174308"/>
                        <a:pt x="160020" y="169545"/>
                        <a:pt x="173355" y="160973"/>
                      </a:cubicBezTo>
                      <a:cubicBezTo>
                        <a:pt x="191453" y="180023"/>
                        <a:pt x="218123" y="216218"/>
                        <a:pt x="218123" y="274320"/>
                      </a:cubicBezTo>
                      <a:cubicBezTo>
                        <a:pt x="213360" y="280988"/>
                        <a:pt x="182880" y="291465"/>
                        <a:pt x="127635" y="291465"/>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5D7FFD3E-9C4C-42E7-B8D0-9C982DE40F36}"/>
                    </a:ext>
                  </a:extLst>
                </p:cNvPr>
                <p:cNvSpPr/>
                <p:nvPr/>
              </p:nvSpPr>
              <p:spPr>
                <a:xfrm>
                  <a:off x="6013708" y="4760633"/>
                  <a:ext cx="251584" cy="328612"/>
                </a:xfrm>
                <a:custGeom>
                  <a:avLst/>
                  <a:gdLst>
                    <a:gd name="connsiteX0" fmla="*/ 199073 w 251584"/>
                    <a:gd name="connsiteY0" fmla="*/ 137160 h 328612"/>
                    <a:gd name="connsiteX1" fmla="*/ 214313 w 251584"/>
                    <a:gd name="connsiteY1" fmla="*/ 87630 h 328612"/>
                    <a:gd name="connsiteX2" fmla="*/ 126683 w 251584"/>
                    <a:gd name="connsiteY2" fmla="*/ 0 h 328612"/>
                    <a:gd name="connsiteX3" fmla="*/ 39053 w 251584"/>
                    <a:gd name="connsiteY3" fmla="*/ 87630 h 328612"/>
                    <a:gd name="connsiteX4" fmla="*/ 54293 w 251584"/>
                    <a:gd name="connsiteY4" fmla="*/ 137160 h 328612"/>
                    <a:gd name="connsiteX5" fmla="*/ 0 w 251584"/>
                    <a:gd name="connsiteY5" fmla="*/ 278130 h 328612"/>
                    <a:gd name="connsiteX6" fmla="*/ 46673 w 251584"/>
                    <a:gd name="connsiteY6" fmla="*/ 320040 h 328612"/>
                    <a:gd name="connsiteX7" fmla="*/ 125730 w 251584"/>
                    <a:gd name="connsiteY7" fmla="*/ 328613 h 328612"/>
                    <a:gd name="connsiteX8" fmla="*/ 251460 w 251584"/>
                    <a:gd name="connsiteY8" fmla="*/ 278130 h 328612"/>
                    <a:gd name="connsiteX9" fmla="*/ 199073 w 251584"/>
                    <a:gd name="connsiteY9" fmla="*/ 137160 h 328612"/>
                    <a:gd name="connsiteX10" fmla="*/ 127635 w 251584"/>
                    <a:gd name="connsiteY10" fmla="*/ 36195 h 328612"/>
                    <a:gd name="connsiteX11" fmla="*/ 179070 w 251584"/>
                    <a:gd name="connsiteY11" fmla="*/ 87630 h 328612"/>
                    <a:gd name="connsiteX12" fmla="*/ 127635 w 251584"/>
                    <a:gd name="connsiteY12" fmla="*/ 139065 h 328612"/>
                    <a:gd name="connsiteX13" fmla="*/ 76200 w 251584"/>
                    <a:gd name="connsiteY13" fmla="*/ 87630 h 328612"/>
                    <a:gd name="connsiteX14" fmla="*/ 127635 w 251584"/>
                    <a:gd name="connsiteY14" fmla="*/ 36195 h 328612"/>
                    <a:gd name="connsiteX15" fmla="*/ 127635 w 251584"/>
                    <a:gd name="connsiteY15" fmla="*/ 291465 h 328612"/>
                    <a:gd name="connsiteX16" fmla="*/ 38100 w 251584"/>
                    <a:gd name="connsiteY16" fmla="*/ 277178 h 328612"/>
                    <a:gd name="connsiteX17" fmla="*/ 81915 w 251584"/>
                    <a:gd name="connsiteY17" fmla="*/ 160973 h 328612"/>
                    <a:gd name="connsiteX18" fmla="*/ 127635 w 251584"/>
                    <a:gd name="connsiteY18" fmla="*/ 174308 h 328612"/>
                    <a:gd name="connsiteX19" fmla="*/ 173355 w 251584"/>
                    <a:gd name="connsiteY19" fmla="*/ 160973 h 328612"/>
                    <a:gd name="connsiteX20" fmla="*/ 218123 w 251584"/>
                    <a:gd name="connsiteY20" fmla="*/ 274320 h 328612"/>
                    <a:gd name="connsiteX21" fmla="*/ 127635 w 251584"/>
                    <a:gd name="connsiteY21" fmla="*/ 291465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584" h="328612">
                      <a:moveTo>
                        <a:pt x="199073" y="137160"/>
                      </a:moveTo>
                      <a:cubicBezTo>
                        <a:pt x="208598" y="122873"/>
                        <a:pt x="214313" y="105727"/>
                        <a:pt x="214313" y="87630"/>
                      </a:cubicBezTo>
                      <a:cubicBezTo>
                        <a:pt x="214313" y="40005"/>
                        <a:pt x="175260" y="0"/>
                        <a:pt x="126683" y="0"/>
                      </a:cubicBezTo>
                      <a:cubicBezTo>
                        <a:pt x="78105" y="0"/>
                        <a:pt x="39053" y="39052"/>
                        <a:pt x="39053" y="87630"/>
                      </a:cubicBezTo>
                      <a:cubicBezTo>
                        <a:pt x="39053" y="105727"/>
                        <a:pt x="44768" y="122873"/>
                        <a:pt x="54293" y="137160"/>
                      </a:cubicBezTo>
                      <a:cubicBezTo>
                        <a:pt x="20003" y="172402"/>
                        <a:pt x="0" y="222885"/>
                        <a:pt x="0" y="278130"/>
                      </a:cubicBezTo>
                      <a:cubicBezTo>
                        <a:pt x="0" y="297180"/>
                        <a:pt x="16193" y="311468"/>
                        <a:pt x="46673" y="320040"/>
                      </a:cubicBezTo>
                      <a:cubicBezTo>
                        <a:pt x="67628" y="325755"/>
                        <a:pt x="95250" y="328613"/>
                        <a:pt x="125730" y="328613"/>
                      </a:cubicBezTo>
                      <a:cubicBezTo>
                        <a:pt x="163830" y="328613"/>
                        <a:pt x="251460" y="323850"/>
                        <a:pt x="251460" y="278130"/>
                      </a:cubicBezTo>
                      <a:cubicBezTo>
                        <a:pt x="253365" y="222885"/>
                        <a:pt x="233363" y="172402"/>
                        <a:pt x="199073" y="137160"/>
                      </a:cubicBezTo>
                      <a:close/>
                      <a:moveTo>
                        <a:pt x="127635" y="36195"/>
                      </a:moveTo>
                      <a:cubicBezTo>
                        <a:pt x="156210" y="36195"/>
                        <a:pt x="179070" y="59055"/>
                        <a:pt x="179070" y="87630"/>
                      </a:cubicBezTo>
                      <a:cubicBezTo>
                        <a:pt x="179070" y="116205"/>
                        <a:pt x="156210" y="139065"/>
                        <a:pt x="127635" y="139065"/>
                      </a:cubicBezTo>
                      <a:cubicBezTo>
                        <a:pt x="99060" y="139065"/>
                        <a:pt x="76200" y="116205"/>
                        <a:pt x="76200" y="87630"/>
                      </a:cubicBezTo>
                      <a:cubicBezTo>
                        <a:pt x="76200" y="59055"/>
                        <a:pt x="99060" y="36195"/>
                        <a:pt x="127635" y="36195"/>
                      </a:cubicBezTo>
                      <a:close/>
                      <a:moveTo>
                        <a:pt x="127635" y="291465"/>
                      </a:moveTo>
                      <a:cubicBezTo>
                        <a:pt x="72390" y="291465"/>
                        <a:pt x="41910" y="280988"/>
                        <a:pt x="38100" y="277178"/>
                      </a:cubicBezTo>
                      <a:cubicBezTo>
                        <a:pt x="38100" y="217170"/>
                        <a:pt x="64770" y="180023"/>
                        <a:pt x="81915" y="160973"/>
                      </a:cubicBezTo>
                      <a:cubicBezTo>
                        <a:pt x="95250" y="169545"/>
                        <a:pt x="110490" y="174308"/>
                        <a:pt x="127635" y="174308"/>
                      </a:cubicBezTo>
                      <a:cubicBezTo>
                        <a:pt x="144780" y="174308"/>
                        <a:pt x="160020" y="169545"/>
                        <a:pt x="173355" y="160973"/>
                      </a:cubicBezTo>
                      <a:cubicBezTo>
                        <a:pt x="191453" y="180023"/>
                        <a:pt x="218123" y="216218"/>
                        <a:pt x="218123" y="274320"/>
                      </a:cubicBezTo>
                      <a:cubicBezTo>
                        <a:pt x="213360" y="280988"/>
                        <a:pt x="182880" y="291465"/>
                        <a:pt x="127635" y="291465"/>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2FD4A96-0EAD-46D6-B943-867E09A05BC1}"/>
                    </a:ext>
                  </a:extLst>
                </p:cNvPr>
                <p:cNvSpPr/>
                <p:nvPr/>
              </p:nvSpPr>
              <p:spPr>
                <a:xfrm>
                  <a:off x="6312793" y="4760635"/>
                  <a:ext cx="251494" cy="328613"/>
                </a:xfrm>
                <a:custGeom>
                  <a:avLst/>
                  <a:gdLst>
                    <a:gd name="connsiteX0" fmla="*/ 199073 w 251494"/>
                    <a:gd name="connsiteY0" fmla="*/ 137160 h 328612"/>
                    <a:gd name="connsiteX1" fmla="*/ 214313 w 251494"/>
                    <a:gd name="connsiteY1" fmla="*/ 87630 h 328612"/>
                    <a:gd name="connsiteX2" fmla="*/ 126683 w 251494"/>
                    <a:gd name="connsiteY2" fmla="*/ 0 h 328612"/>
                    <a:gd name="connsiteX3" fmla="*/ 39052 w 251494"/>
                    <a:gd name="connsiteY3" fmla="*/ 87630 h 328612"/>
                    <a:gd name="connsiteX4" fmla="*/ 54292 w 251494"/>
                    <a:gd name="connsiteY4" fmla="*/ 137160 h 328612"/>
                    <a:gd name="connsiteX5" fmla="*/ 0 w 251494"/>
                    <a:gd name="connsiteY5" fmla="*/ 278130 h 328612"/>
                    <a:gd name="connsiteX6" fmla="*/ 46673 w 251494"/>
                    <a:gd name="connsiteY6" fmla="*/ 320040 h 328612"/>
                    <a:gd name="connsiteX7" fmla="*/ 125730 w 251494"/>
                    <a:gd name="connsiteY7" fmla="*/ 328613 h 328612"/>
                    <a:gd name="connsiteX8" fmla="*/ 251460 w 251494"/>
                    <a:gd name="connsiteY8" fmla="*/ 278130 h 328612"/>
                    <a:gd name="connsiteX9" fmla="*/ 199073 w 251494"/>
                    <a:gd name="connsiteY9" fmla="*/ 137160 h 328612"/>
                    <a:gd name="connsiteX10" fmla="*/ 126683 w 251494"/>
                    <a:gd name="connsiteY10" fmla="*/ 36195 h 328612"/>
                    <a:gd name="connsiteX11" fmla="*/ 178117 w 251494"/>
                    <a:gd name="connsiteY11" fmla="*/ 87630 h 328612"/>
                    <a:gd name="connsiteX12" fmla="*/ 126683 w 251494"/>
                    <a:gd name="connsiteY12" fmla="*/ 139065 h 328612"/>
                    <a:gd name="connsiteX13" fmla="*/ 75248 w 251494"/>
                    <a:gd name="connsiteY13" fmla="*/ 87630 h 328612"/>
                    <a:gd name="connsiteX14" fmla="*/ 126683 w 251494"/>
                    <a:gd name="connsiteY14" fmla="*/ 36195 h 328612"/>
                    <a:gd name="connsiteX15" fmla="*/ 126683 w 251494"/>
                    <a:gd name="connsiteY15" fmla="*/ 291465 h 328612"/>
                    <a:gd name="connsiteX16" fmla="*/ 37148 w 251494"/>
                    <a:gd name="connsiteY16" fmla="*/ 277178 h 328612"/>
                    <a:gd name="connsiteX17" fmla="*/ 80963 w 251494"/>
                    <a:gd name="connsiteY17" fmla="*/ 160973 h 328612"/>
                    <a:gd name="connsiteX18" fmla="*/ 126683 w 251494"/>
                    <a:gd name="connsiteY18" fmla="*/ 174308 h 328612"/>
                    <a:gd name="connsiteX19" fmla="*/ 172402 w 251494"/>
                    <a:gd name="connsiteY19" fmla="*/ 160973 h 328612"/>
                    <a:gd name="connsiteX20" fmla="*/ 217170 w 251494"/>
                    <a:gd name="connsiteY20" fmla="*/ 274320 h 328612"/>
                    <a:gd name="connsiteX21" fmla="*/ 126683 w 251494"/>
                    <a:gd name="connsiteY21" fmla="*/ 291465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494" h="328612">
                      <a:moveTo>
                        <a:pt x="199073" y="137160"/>
                      </a:moveTo>
                      <a:cubicBezTo>
                        <a:pt x="208598" y="122873"/>
                        <a:pt x="214313" y="105727"/>
                        <a:pt x="214313" y="87630"/>
                      </a:cubicBezTo>
                      <a:cubicBezTo>
                        <a:pt x="214313" y="40005"/>
                        <a:pt x="175260" y="0"/>
                        <a:pt x="126683" y="0"/>
                      </a:cubicBezTo>
                      <a:cubicBezTo>
                        <a:pt x="78105" y="0"/>
                        <a:pt x="39052" y="39052"/>
                        <a:pt x="39052" y="87630"/>
                      </a:cubicBezTo>
                      <a:cubicBezTo>
                        <a:pt x="39052" y="105727"/>
                        <a:pt x="44767" y="122873"/>
                        <a:pt x="54292" y="137160"/>
                      </a:cubicBezTo>
                      <a:cubicBezTo>
                        <a:pt x="20002" y="172402"/>
                        <a:pt x="0" y="222885"/>
                        <a:pt x="0" y="278130"/>
                      </a:cubicBezTo>
                      <a:cubicBezTo>
                        <a:pt x="0" y="297180"/>
                        <a:pt x="16192" y="311468"/>
                        <a:pt x="46673" y="320040"/>
                      </a:cubicBezTo>
                      <a:cubicBezTo>
                        <a:pt x="67627" y="325755"/>
                        <a:pt x="95250" y="328613"/>
                        <a:pt x="125730" y="328613"/>
                      </a:cubicBezTo>
                      <a:cubicBezTo>
                        <a:pt x="163830" y="328613"/>
                        <a:pt x="251460" y="323850"/>
                        <a:pt x="251460" y="278130"/>
                      </a:cubicBezTo>
                      <a:cubicBezTo>
                        <a:pt x="252413" y="222885"/>
                        <a:pt x="233363" y="172402"/>
                        <a:pt x="199073" y="137160"/>
                      </a:cubicBezTo>
                      <a:close/>
                      <a:moveTo>
                        <a:pt x="126683" y="36195"/>
                      </a:moveTo>
                      <a:cubicBezTo>
                        <a:pt x="155258" y="36195"/>
                        <a:pt x="178117" y="59055"/>
                        <a:pt x="178117" y="87630"/>
                      </a:cubicBezTo>
                      <a:cubicBezTo>
                        <a:pt x="178117" y="116205"/>
                        <a:pt x="155258" y="139065"/>
                        <a:pt x="126683" y="139065"/>
                      </a:cubicBezTo>
                      <a:cubicBezTo>
                        <a:pt x="98108" y="139065"/>
                        <a:pt x="75248" y="116205"/>
                        <a:pt x="75248" y="87630"/>
                      </a:cubicBezTo>
                      <a:cubicBezTo>
                        <a:pt x="76200" y="59055"/>
                        <a:pt x="99060" y="36195"/>
                        <a:pt x="126683" y="36195"/>
                      </a:cubicBezTo>
                      <a:close/>
                      <a:moveTo>
                        <a:pt x="126683" y="291465"/>
                      </a:moveTo>
                      <a:cubicBezTo>
                        <a:pt x="71438" y="291465"/>
                        <a:pt x="40958" y="280988"/>
                        <a:pt x="37148" y="277178"/>
                      </a:cubicBezTo>
                      <a:cubicBezTo>
                        <a:pt x="37148" y="217170"/>
                        <a:pt x="62865" y="180023"/>
                        <a:pt x="80963" y="160973"/>
                      </a:cubicBezTo>
                      <a:cubicBezTo>
                        <a:pt x="94298" y="169545"/>
                        <a:pt x="109538" y="174308"/>
                        <a:pt x="126683" y="174308"/>
                      </a:cubicBezTo>
                      <a:cubicBezTo>
                        <a:pt x="143827" y="174308"/>
                        <a:pt x="159067" y="169545"/>
                        <a:pt x="172402" y="160973"/>
                      </a:cubicBezTo>
                      <a:cubicBezTo>
                        <a:pt x="190500" y="180023"/>
                        <a:pt x="217170" y="216218"/>
                        <a:pt x="217170" y="274320"/>
                      </a:cubicBezTo>
                      <a:cubicBezTo>
                        <a:pt x="213360" y="280988"/>
                        <a:pt x="181927" y="291465"/>
                        <a:pt x="126683" y="291465"/>
                      </a:cubicBezTo>
                      <a:close/>
                    </a:path>
                  </a:pathLst>
                </a:custGeom>
                <a:grpFill/>
                <a:ln w="9525" cap="flat">
                  <a:noFill/>
                  <a:prstDash val="solid"/>
                  <a:miter/>
                </a:ln>
              </p:spPr>
              <p:txBody>
                <a:bodyPr rtlCol="0" anchor="ctr"/>
                <a:lstStyle/>
                <a:p>
                  <a:endParaRPr lang="en-US"/>
                </a:p>
              </p:txBody>
            </p:sp>
          </p:grpSp>
        </p:grpSp>
      </p:grpSp>
      <p:grpSp>
        <p:nvGrpSpPr>
          <p:cNvPr id="7" name="Group 6">
            <a:extLst>
              <a:ext uri="{FF2B5EF4-FFF2-40B4-BE49-F238E27FC236}">
                <a16:creationId xmlns:a16="http://schemas.microsoft.com/office/drawing/2014/main" id="{22F697CE-6C23-4F17-81E6-1FE4972677AD}"/>
              </a:ext>
              <a:ext uri="{C183D7F6-B498-43B3-948B-1728B52AA6E4}">
                <adec:decorative xmlns:adec="http://schemas.microsoft.com/office/drawing/2017/decorative" val="1"/>
              </a:ext>
            </a:extLst>
          </p:cNvPr>
          <p:cNvGrpSpPr/>
          <p:nvPr/>
        </p:nvGrpSpPr>
        <p:grpSpPr>
          <a:xfrm>
            <a:off x="3135117" y="1324026"/>
            <a:ext cx="2892817" cy="3350655"/>
            <a:chOff x="3135117" y="1324026"/>
            <a:chExt cx="2892817" cy="3350655"/>
          </a:xfrm>
        </p:grpSpPr>
        <p:sp>
          <p:nvSpPr>
            <p:cNvPr id="179" name="Arc 178">
              <a:extLst>
                <a:ext uri="{FF2B5EF4-FFF2-40B4-BE49-F238E27FC236}">
                  <a16:creationId xmlns:a16="http://schemas.microsoft.com/office/drawing/2014/main" id="{5B07EDD0-F57B-4D77-A35B-316B09FB2285}"/>
                </a:ext>
              </a:extLst>
            </p:cNvPr>
            <p:cNvSpPr/>
            <p:nvPr/>
          </p:nvSpPr>
          <p:spPr>
            <a:xfrm flipV="1">
              <a:off x="3265865" y="1324026"/>
              <a:ext cx="2743200" cy="2743200"/>
            </a:xfrm>
            <a:prstGeom prst="arc">
              <a:avLst>
                <a:gd name="adj1" fmla="val 261135"/>
                <a:gd name="adj2" fmla="val 20545403"/>
              </a:avLst>
            </a:prstGeom>
            <a:noFill/>
            <a:ln w="19050">
              <a:solidFill>
                <a:schemeClr val="bg1">
                  <a:lumMod val="95000"/>
                </a:schemeClr>
              </a:solidFill>
              <a:prstDash val="sysDash"/>
              <a:headEnd type="none" w="med" len="med"/>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Arc 174">
              <a:extLst>
                <a:ext uri="{FF2B5EF4-FFF2-40B4-BE49-F238E27FC236}">
                  <a16:creationId xmlns:a16="http://schemas.microsoft.com/office/drawing/2014/main" id="{27EF39CC-936A-40A3-9172-277F9AF91943}"/>
                </a:ext>
              </a:extLst>
            </p:cNvPr>
            <p:cNvSpPr/>
            <p:nvPr/>
          </p:nvSpPr>
          <p:spPr>
            <a:xfrm flipV="1">
              <a:off x="3284734" y="1336340"/>
              <a:ext cx="2743200" cy="2743200"/>
            </a:xfrm>
            <a:prstGeom prst="arc">
              <a:avLst>
                <a:gd name="adj1" fmla="val 10807984"/>
                <a:gd name="adj2" fmla="val 20867911"/>
              </a:avLst>
            </a:prstGeom>
            <a:noFill/>
            <a:ln w="76200">
              <a:solidFill>
                <a:schemeClr val="accent3"/>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TextBox 155">
              <a:extLst>
                <a:ext uri="{FF2B5EF4-FFF2-40B4-BE49-F238E27FC236}">
                  <a16:creationId xmlns:a16="http://schemas.microsoft.com/office/drawing/2014/main" id="{36131ECD-CC83-4C44-9A28-F3EA31BD0775}"/>
                </a:ext>
              </a:extLst>
            </p:cNvPr>
            <p:cNvSpPr txBox="1"/>
            <p:nvPr/>
          </p:nvSpPr>
          <p:spPr>
            <a:xfrm>
              <a:off x="3529265" y="1822228"/>
              <a:ext cx="2267262" cy="646331"/>
            </a:xfrm>
            <a:prstGeom prst="rect">
              <a:avLst/>
            </a:prstGeom>
            <a:noFill/>
          </p:spPr>
          <p:txBody>
            <a:bodyPr wrap="square">
              <a:spAutoFit/>
            </a:bodyPr>
            <a:lstStyle/>
            <a:p>
              <a:pPr algn="ctr"/>
              <a:r>
                <a:rPr lang="en-US" b="1">
                  <a:solidFill>
                    <a:schemeClr val="bg1"/>
                  </a:solidFill>
                  <a:latin typeface="Century Gothic"/>
                  <a:ea typeface="Century Gothic"/>
                  <a:cs typeface="Century Gothic"/>
                  <a:sym typeface="Century Gothic"/>
                </a:rPr>
                <a:t>Reporting </a:t>
              </a:r>
              <a:br>
                <a:rPr lang="en-US" b="1">
                  <a:solidFill>
                    <a:schemeClr val="bg1"/>
                  </a:solidFill>
                  <a:latin typeface="Century Gothic"/>
                  <a:ea typeface="Century Gothic"/>
                  <a:cs typeface="Century Gothic"/>
                  <a:sym typeface="Century Gothic"/>
                </a:rPr>
              </a:br>
              <a:r>
                <a:rPr lang="en-US" b="1">
                  <a:solidFill>
                    <a:schemeClr val="bg1"/>
                  </a:solidFill>
                  <a:latin typeface="Century Gothic"/>
                  <a:ea typeface="Century Gothic"/>
                  <a:cs typeface="Century Gothic"/>
                  <a:sym typeface="Century Gothic"/>
                </a:rPr>
                <a:t>(Information)</a:t>
              </a:r>
              <a:endParaRPr lang="en-US">
                <a:solidFill>
                  <a:schemeClr val="bg1"/>
                </a:solidFill>
              </a:endParaRPr>
            </a:p>
          </p:txBody>
        </p:sp>
        <p:sp>
          <p:nvSpPr>
            <p:cNvPr id="177" name="Google Shape;220;p5">
              <a:extLst>
                <a:ext uri="{FF2B5EF4-FFF2-40B4-BE49-F238E27FC236}">
                  <a16:creationId xmlns:a16="http://schemas.microsoft.com/office/drawing/2014/main" id="{579291A0-4785-4C86-9CE8-CBBF4FD09CEF}"/>
                </a:ext>
              </a:extLst>
            </p:cNvPr>
            <p:cNvSpPr txBox="1"/>
            <p:nvPr/>
          </p:nvSpPr>
          <p:spPr>
            <a:xfrm>
              <a:off x="3721695" y="2498989"/>
              <a:ext cx="2110288" cy="927821"/>
            </a:xfrm>
            <a:prstGeom prst="rect">
              <a:avLst/>
            </a:prstGeom>
            <a:noFill/>
            <a:ln>
              <a:noFill/>
            </a:ln>
          </p:spPr>
          <p:txBody>
            <a:bodyPr spcFirstLastPara="1" wrap="square" lIns="80669" tIns="40324" rIns="80669" bIns="40324" anchor="t" anchorCtr="0">
              <a:spAutoFit/>
            </a:bodyPr>
            <a:lstStyle/>
            <a:p>
              <a:pPr marL="11206"/>
              <a:r>
                <a:rPr lang="en-US" sz="1100" b="1">
                  <a:solidFill>
                    <a:schemeClr val="bg1"/>
                  </a:solidFill>
                  <a:latin typeface="+mj-lt"/>
                  <a:ea typeface="Calibri"/>
                  <a:cs typeface="Calibri"/>
                  <a:sym typeface="Calibri"/>
                </a:rPr>
                <a:t>Result 2:</a:t>
              </a:r>
              <a:r>
                <a:rPr lang="en-US" sz="1100">
                  <a:solidFill>
                    <a:schemeClr val="bg1"/>
                  </a:solidFill>
                  <a:latin typeface="+mj-lt"/>
                  <a:ea typeface="Calibri"/>
                  <a:cs typeface="Calibri"/>
                  <a:sym typeface="Calibri"/>
                </a:rPr>
                <a:t> Improve performance-based (M&amp;E) frameworks and information gathering processes: tools, methods, and technical guidance to meet user needs</a:t>
              </a:r>
              <a:endParaRPr sz="1100">
                <a:solidFill>
                  <a:schemeClr val="bg1"/>
                </a:solidFill>
                <a:latin typeface="+mj-lt"/>
                <a:ea typeface="Calibri"/>
                <a:cs typeface="Calibri"/>
                <a:sym typeface="Calibri"/>
              </a:endParaRPr>
            </a:p>
          </p:txBody>
        </p:sp>
        <p:sp>
          <p:nvSpPr>
            <p:cNvPr id="181" name="Oval 180">
              <a:extLst>
                <a:ext uri="{FF2B5EF4-FFF2-40B4-BE49-F238E27FC236}">
                  <a16:creationId xmlns:a16="http://schemas.microsoft.com/office/drawing/2014/main" id="{EC442EFB-A709-42C9-8F5D-DD39F149DFC1}"/>
                </a:ext>
              </a:extLst>
            </p:cNvPr>
            <p:cNvSpPr/>
            <p:nvPr/>
          </p:nvSpPr>
          <p:spPr>
            <a:xfrm>
              <a:off x="3135117" y="2573701"/>
              <a:ext cx="341871" cy="341871"/>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accent3"/>
                  </a:solidFill>
                </a:rPr>
                <a:t>2</a:t>
              </a:r>
            </a:p>
          </p:txBody>
        </p:sp>
        <p:grpSp>
          <p:nvGrpSpPr>
            <p:cNvPr id="57" name="Group 56">
              <a:extLst>
                <a:ext uri="{FF2B5EF4-FFF2-40B4-BE49-F238E27FC236}">
                  <a16:creationId xmlns:a16="http://schemas.microsoft.com/office/drawing/2014/main" id="{30BD620A-4CAA-4054-A9E7-185B92137A77}"/>
                </a:ext>
              </a:extLst>
            </p:cNvPr>
            <p:cNvGrpSpPr/>
            <p:nvPr/>
          </p:nvGrpSpPr>
          <p:grpSpPr>
            <a:xfrm>
              <a:off x="4157369" y="3711771"/>
              <a:ext cx="960192" cy="962910"/>
              <a:chOff x="7024871" y="3671260"/>
              <a:chExt cx="960192" cy="962910"/>
            </a:xfrm>
          </p:grpSpPr>
          <p:sp>
            <p:nvSpPr>
              <p:cNvPr id="58" name="Rectangle: Rounded Corners 57">
                <a:extLst>
                  <a:ext uri="{FF2B5EF4-FFF2-40B4-BE49-F238E27FC236}">
                    <a16:creationId xmlns:a16="http://schemas.microsoft.com/office/drawing/2014/main" id="{97DD306E-2E4F-4951-99AA-90AED54388B3}"/>
                  </a:ext>
                </a:extLst>
              </p:cNvPr>
              <p:cNvSpPr/>
              <p:nvPr/>
            </p:nvSpPr>
            <p:spPr>
              <a:xfrm>
                <a:off x="7024871" y="3671260"/>
                <a:ext cx="960192" cy="962910"/>
              </a:xfrm>
              <a:prstGeom prst="roundRect">
                <a:avLst>
                  <a:gd name="adj" fmla="val 12622"/>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9" name="Graphic 50">
                <a:extLst>
                  <a:ext uri="{FF2B5EF4-FFF2-40B4-BE49-F238E27FC236}">
                    <a16:creationId xmlns:a16="http://schemas.microsoft.com/office/drawing/2014/main" id="{FD40D40F-B56B-4ACB-A6E2-256479A01AAC}"/>
                  </a:ext>
                </a:extLst>
              </p:cNvPr>
              <p:cNvGrpSpPr/>
              <p:nvPr/>
            </p:nvGrpSpPr>
            <p:grpSpPr>
              <a:xfrm>
                <a:off x="7149690" y="3749600"/>
                <a:ext cx="645090" cy="771374"/>
                <a:chOff x="5893617" y="4237684"/>
                <a:chExt cx="787073" cy="941152"/>
              </a:xfrm>
              <a:solidFill>
                <a:schemeClr val="bg1"/>
              </a:solidFill>
            </p:grpSpPr>
            <p:sp>
              <p:nvSpPr>
                <p:cNvPr id="60" name="Freeform: Shape 59">
                  <a:extLst>
                    <a:ext uri="{FF2B5EF4-FFF2-40B4-BE49-F238E27FC236}">
                      <a16:creationId xmlns:a16="http://schemas.microsoft.com/office/drawing/2014/main" id="{52B06993-6818-4728-A6D8-03652C3B21A7}"/>
                    </a:ext>
                  </a:extLst>
                </p:cNvPr>
                <p:cNvSpPr/>
                <p:nvPr/>
              </p:nvSpPr>
              <p:spPr>
                <a:xfrm>
                  <a:off x="5893617" y="4237684"/>
                  <a:ext cx="787073" cy="941152"/>
                </a:xfrm>
                <a:custGeom>
                  <a:avLst/>
                  <a:gdLst>
                    <a:gd name="connsiteX0" fmla="*/ 765105 w 787073"/>
                    <a:gd name="connsiteY0" fmla="*/ 149615 h 903994"/>
                    <a:gd name="connsiteX1" fmla="*/ 611753 w 787073"/>
                    <a:gd name="connsiteY1" fmla="*/ 149615 h 903994"/>
                    <a:gd name="connsiteX2" fmla="*/ 598418 w 787073"/>
                    <a:gd name="connsiteY2" fmla="*/ 20075 h 903994"/>
                    <a:gd name="connsiteX3" fmla="*/ 573653 w 787073"/>
                    <a:gd name="connsiteY3" fmla="*/ 72 h 903994"/>
                    <a:gd name="connsiteX4" fmla="*/ 19298 w 787073"/>
                    <a:gd name="connsiteY4" fmla="*/ 56270 h 903994"/>
                    <a:gd name="connsiteX5" fmla="*/ 4058 w 787073"/>
                    <a:gd name="connsiteY5" fmla="*/ 64842 h 903994"/>
                    <a:gd name="connsiteX6" fmla="*/ 248 w 787073"/>
                    <a:gd name="connsiteY6" fmla="*/ 81035 h 903994"/>
                    <a:gd name="connsiteX7" fmla="*/ 71685 w 787073"/>
                    <a:gd name="connsiteY7" fmla="*/ 787790 h 903994"/>
                    <a:gd name="connsiteX8" fmla="*/ 93593 w 787073"/>
                    <a:gd name="connsiteY8" fmla="*/ 807792 h 903994"/>
                    <a:gd name="connsiteX9" fmla="*/ 96450 w 787073"/>
                    <a:gd name="connsiteY9" fmla="*/ 807792 h 903994"/>
                    <a:gd name="connsiteX10" fmla="*/ 185985 w 787073"/>
                    <a:gd name="connsiteY10" fmla="*/ 798267 h 903994"/>
                    <a:gd name="connsiteX11" fmla="*/ 185985 w 787073"/>
                    <a:gd name="connsiteY11" fmla="*/ 882087 h 903994"/>
                    <a:gd name="connsiteX12" fmla="*/ 207893 w 787073"/>
                    <a:gd name="connsiteY12" fmla="*/ 903995 h 903994"/>
                    <a:gd name="connsiteX13" fmla="*/ 765105 w 787073"/>
                    <a:gd name="connsiteY13" fmla="*/ 903995 h 903994"/>
                    <a:gd name="connsiteX14" fmla="*/ 787013 w 787073"/>
                    <a:gd name="connsiteY14" fmla="*/ 882087 h 903994"/>
                    <a:gd name="connsiteX15" fmla="*/ 787013 w 787073"/>
                    <a:gd name="connsiteY15" fmla="*/ 172475 h 903994"/>
                    <a:gd name="connsiteX16" fmla="*/ 765105 w 787073"/>
                    <a:gd name="connsiteY16" fmla="*/ 149615 h 903994"/>
                    <a:gd name="connsiteX17" fmla="*/ 113595 w 787073"/>
                    <a:gd name="connsiteY17" fmla="*/ 761120 h 903994"/>
                    <a:gd name="connsiteX18" fmla="*/ 45968 w 787073"/>
                    <a:gd name="connsiteY18" fmla="*/ 99132 h 903994"/>
                    <a:gd name="connsiteX19" fmla="*/ 555555 w 787073"/>
                    <a:gd name="connsiteY19" fmla="*/ 47697 h 903994"/>
                    <a:gd name="connsiteX20" fmla="*/ 566033 w 787073"/>
                    <a:gd name="connsiteY20" fmla="*/ 150567 h 903994"/>
                    <a:gd name="connsiteX21" fmla="*/ 207893 w 787073"/>
                    <a:gd name="connsiteY21" fmla="*/ 150567 h 903994"/>
                    <a:gd name="connsiteX22" fmla="*/ 185985 w 787073"/>
                    <a:gd name="connsiteY22" fmla="*/ 172475 h 903994"/>
                    <a:gd name="connsiteX23" fmla="*/ 185985 w 787073"/>
                    <a:gd name="connsiteY23" fmla="*/ 754452 h 903994"/>
                    <a:gd name="connsiteX24" fmla="*/ 113595 w 787073"/>
                    <a:gd name="connsiteY24" fmla="*/ 761120 h 903994"/>
                    <a:gd name="connsiteX25" fmla="*/ 743198 w 787073"/>
                    <a:gd name="connsiteY25" fmla="*/ 860180 h 903994"/>
                    <a:gd name="connsiteX26" fmla="*/ 230753 w 787073"/>
                    <a:gd name="connsiteY26" fmla="*/ 860180 h 903994"/>
                    <a:gd name="connsiteX27" fmla="*/ 230753 w 787073"/>
                    <a:gd name="connsiteY27" fmla="*/ 194382 h 903994"/>
                    <a:gd name="connsiteX28" fmla="*/ 743198 w 787073"/>
                    <a:gd name="connsiteY28" fmla="*/ 194382 h 903994"/>
                    <a:gd name="connsiteX29" fmla="*/ 743198 w 787073"/>
                    <a:gd name="connsiteY29" fmla="*/ 860180 h 90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7073" h="903994">
                      <a:moveTo>
                        <a:pt x="765105" y="149615"/>
                      </a:moveTo>
                      <a:lnTo>
                        <a:pt x="611753" y="149615"/>
                      </a:lnTo>
                      <a:lnTo>
                        <a:pt x="598418" y="20075"/>
                      </a:lnTo>
                      <a:cubicBezTo>
                        <a:pt x="597465" y="7692"/>
                        <a:pt x="586035" y="-880"/>
                        <a:pt x="573653" y="72"/>
                      </a:cubicBezTo>
                      <a:lnTo>
                        <a:pt x="19298" y="56270"/>
                      </a:lnTo>
                      <a:cubicBezTo>
                        <a:pt x="13583" y="57222"/>
                        <a:pt x="7868" y="60080"/>
                        <a:pt x="4058" y="64842"/>
                      </a:cubicBezTo>
                      <a:cubicBezTo>
                        <a:pt x="1200" y="69605"/>
                        <a:pt x="-705" y="75320"/>
                        <a:pt x="248" y="81035"/>
                      </a:cubicBezTo>
                      <a:lnTo>
                        <a:pt x="71685" y="787790"/>
                      </a:lnTo>
                      <a:cubicBezTo>
                        <a:pt x="72638" y="799220"/>
                        <a:pt x="82163" y="807792"/>
                        <a:pt x="93593" y="807792"/>
                      </a:cubicBezTo>
                      <a:cubicBezTo>
                        <a:pt x="94545" y="807792"/>
                        <a:pt x="95498" y="807792"/>
                        <a:pt x="96450" y="807792"/>
                      </a:cubicBezTo>
                      <a:lnTo>
                        <a:pt x="185985" y="798267"/>
                      </a:lnTo>
                      <a:lnTo>
                        <a:pt x="185985" y="882087"/>
                      </a:lnTo>
                      <a:cubicBezTo>
                        <a:pt x="185985" y="894470"/>
                        <a:pt x="196463" y="903995"/>
                        <a:pt x="207893" y="903995"/>
                      </a:cubicBezTo>
                      <a:lnTo>
                        <a:pt x="765105" y="903995"/>
                      </a:lnTo>
                      <a:cubicBezTo>
                        <a:pt x="777488" y="903995"/>
                        <a:pt x="787013" y="893517"/>
                        <a:pt x="787013" y="882087"/>
                      </a:cubicBezTo>
                      <a:lnTo>
                        <a:pt x="787013" y="172475"/>
                      </a:lnTo>
                      <a:cubicBezTo>
                        <a:pt x="787965" y="160092"/>
                        <a:pt x="777488" y="149615"/>
                        <a:pt x="765105" y="149615"/>
                      </a:cubicBezTo>
                      <a:close/>
                      <a:moveTo>
                        <a:pt x="113595" y="761120"/>
                      </a:moveTo>
                      <a:lnTo>
                        <a:pt x="45968" y="99132"/>
                      </a:lnTo>
                      <a:lnTo>
                        <a:pt x="555555" y="47697"/>
                      </a:lnTo>
                      <a:lnTo>
                        <a:pt x="566033" y="150567"/>
                      </a:lnTo>
                      <a:lnTo>
                        <a:pt x="207893" y="150567"/>
                      </a:lnTo>
                      <a:cubicBezTo>
                        <a:pt x="195510" y="150567"/>
                        <a:pt x="185985" y="161045"/>
                        <a:pt x="185985" y="172475"/>
                      </a:cubicBezTo>
                      <a:lnTo>
                        <a:pt x="185985" y="754452"/>
                      </a:lnTo>
                      <a:lnTo>
                        <a:pt x="113595" y="761120"/>
                      </a:lnTo>
                      <a:close/>
                      <a:moveTo>
                        <a:pt x="743198" y="860180"/>
                      </a:moveTo>
                      <a:lnTo>
                        <a:pt x="230753" y="860180"/>
                      </a:lnTo>
                      <a:lnTo>
                        <a:pt x="230753" y="194382"/>
                      </a:lnTo>
                      <a:lnTo>
                        <a:pt x="743198" y="194382"/>
                      </a:lnTo>
                      <a:lnTo>
                        <a:pt x="743198" y="860180"/>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173456A-5804-41C6-B14B-88FBB035E3CB}"/>
                    </a:ext>
                  </a:extLst>
                </p:cNvPr>
                <p:cNvSpPr/>
                <p:nvPr/>
              </p:nvSpPr>
              <p:spPr>
                <a:xfrm>
                  <a:off x="6278581" y="4855732"/>
                  <a:ext cx="234315" cy="43814"/>
                </a:xfrm>
                <a:custGeom>
                  <a:avLst/>
                  <a:gdLst>
                    <a:gd name="connsiteX0" fmla="*/ 9525 w 234315"/>
                    <a:gd name="connsiteY0" fmla="*/ 0 h 43814"/>
                    <a:gd name="connsiteX1" fmla="*/ 0 w 234315"/>
                    <a:gd name="connsiteY1" fmla="*/ 9525 h 43814"/>
                    <a:gd name="connsiteX2" fmla="*/ 0 w 234315"/>
                    <a:gd name="connsiteY2" fmla="*/ 34290 h 43814"/>
                    <a:gd name="connsiteX3" fmla="*/ 9525 w 234315"/>
                    <a:gd name="connsiteY3" fmla="*/ 43815 h 43814"/>
                    <a:gd name="connsiteX4" fmla="*/ 224790 w 234315"/>
                    <a:gd name="connsiteY4" fmla="*/ 43815 h 43814"/>
                    <a:gd name="connsiteX5" fmla="*/ 234315 w 234315"/>
                    <a:gd name="connsiteY5" fmla="*/ 34290 h 43814"/>
                    <a:gd name="connsiteX6" fmla="*/ 234315 w 234315"/>
                    <a:gd name="connsiteY6" fmla="*/ 9525 h 43814"/>
                    <a:gd name="connsiteX7" fmla="*/ 224790 w 234315"/>
                    <a:gd name="connsiteY7" fmla="*/ 0 h 43814"/>
                    <a:gd name="connsiteX8" fmla="*/ 9525 w 234315"/>
                    <a:gd name="connsiteY8" fmla="*/ 0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15" h="43814">
                      <a:moveTo>
                        <a:pt x="9525" y="0"/>
                      </a:moveTo>
                      <a:cubicBezTo>
                        <a:pt x="3810" y="0"/>
                        <a:pt x="0" y="4763"/>
                        <a:pt x="0" y="9525"/>
                      </a:cubicBezTo>
                      <a:lnTo>
                        <a:pt x="0" y="34290"/>
                      </a:lnTo>
                      <a:cubicBezTo>
                        <a:pt x="0" y="40005"/>
                        <a:pt x="4763" y="43815"/>
                        <a:pt x="9525" y="43815"/>
                      </a:cubicBezTo>
                      <a:lnTo>
                        <a:pt x="224790" y="43815"/>
                      </a:lnTo>
                      <a:cubicBezTo>
                        <a:pt x="230505" y="43815"/>
                        <a:pt x="234315" y="39052"/>
                        <a:pt x="234315" y="34290"/>
                      </a:cubicBezTo>
                      <a:lnTo>
                        <a:pt x="234315" y="9525"/>
                      </a:lnTo>
                      <a:cubicBezTo>
                        <a:pt x="234315" y="3810"/>
                        <a:pt x="229553" y="0"/>
                        <a:pt x="224790" y="0"/>
                      </a:cubicBezTo>
                      <a:lnTo>
                        <a:pt x="9525" y="0"/>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E705776-69F9-4B75-AC28-F3A64A6868C0}"/>
                    </a:ext>
                  </a:extLst>
                </p:cNvPr>
                <p:cNvSpPr/>
                <p:nvPr/>
              </p:nvSpPr>
              <p:spPr>
                <a:xfrm>
                  <a:off x="6278581" y="4968127"/>
                  <a:ext cx="234315" cy="43814"/>
                </a:xfrm>
                <a:custGeom>
                  <a:avLst/>
                  <a:gdLst>
                    <a:gd name="connsiteX0" fmla="*/ 224790 w 234315"/>
                    <a:gd name="connsiteY0" fmla="*/ 0 h 43814"/>
                    <a:gd name="connsiteX1" fmla="*/ 9525 w 234315"/>
                    <a:gd name="connsiteY1" fmla="*/ 0 h 43814"/>
                    <a:gd name="connsiteX2" fmla="*/ 0 w 234315"/>
                    <a:gd name="connsiteY2" fmla="*/ 9525 h 43814"/>
                    <a:gd name="connsiteX3" fmla="*/ 0 w 234315"/>
                    <a:gd name="connsiteY3" fmla="*/ 34290 h 43814"/>
                    <a:gd name="connsiteX4" fmla="*/ 9525 w 234315"/>
                    <a:gd name="connsiteY4" fmla="*/ 43815 h 43814"/>
                    <a:gd name="connsiteX5" fmla="*/ 224790 w 234315"/>
                    <a:gd name="connsiteY5" fmla="*/ 43815 h 43814"/>
                    <a:gd name="connsiteX6" fmla="*/ 234315 w 234315"/>
                    <a:gd name="connsiteY6" fmla="*/ 34290 h 43814"/>
                    <a:gd name="connsiteX7" fmla="*/ 234315 w 234315"/>
                    <a:gd name="connsiteY7" fmla="*/ 9525 h 43814"/>
                    <a:gd name="connsiteX8" fmla="*/ 224790 w 234315"/>
                    <a:gd name="connsiteY8" fmla="*/ 0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15" h="43814">
                      <a:moveTo>
                        <a:pt x="224790" y="0"/>
                      </a:moveTo>
                      <a:lnTo>
                        <a:pt x="9525" y="0"/>
                      </a:lnTo>
                      <a:cubicBezTo>
                        <a:pt x="3810" y="0"/>
                        <a:pt x="0" y="4763"/>
                        <a:pt x="0" y="9525"/>
                      </a:cubicBezTo>
                      <a:lnTo>
                        <a:pt x="0" y="34290"/>
                      </a:lnTo>
                      <a:cubicBezTo>
                        <a:pt x="0" y="40005"/>
                        <a:pt x="4763" y="43815"/>
                        <a:pt x="9525" y="43815"/>
                      </a:cubicBezTo>
                      <a:lnTo>
                        <a:pt x="224790" y="43815"/>
                      </a:lnTo>
                      <a:cubicBezTo>
                        <a:pt x="230505" y="43815"/>
                        <a:pt x="234315" y="39052"/>
                        <a:pt x="234315" y="34290"/>
                      </a:cubicBezTo>
                      <a:lnTo>
                        <a:pt x="234315" y="9525"/>
                      </a:lnTo>
                      <a:cubicBezTo>
                        <a:pt x="234315" y="4763"/>
                        <a:pt x="229553" y="0"/>
                        <a:pt x="224790" y="0"/>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6A8D5AC-B64A-49B2-A3A9-D5BAFCE2E459}"/>
                    </a:ext>
                  </a:extLst>
                </p:cNvPr>
                <p:cNvSpPr/>
                <p:nvPr/>
              </p:nvSpPr>
              <p:spPr>
                <a:xfrm>
                  <a:off x="6196667" y="4856685"/>
                  <a:ext cx="48577" cy="43814"/>
                </a:xfrm>
                <a:custGeom>
                  <a:avLst/>
                  <a:gdLst>
                    <a:gd name="connsiteX0" fmla="*/ 9525 w 48577"/>
                    <a:gd name="connsiteY0" fmla="*/ 43815 h 43814"/>
                    <a:gd name="connsiteX1" fmla="*/ 39052 w 48577"/>
                    <a:gd name="connsiteY1" fmla="*/ 43815 h 43814"/>
                    <a:gd name="connsiteX2" fmla="*/ 48577 w 48577"/>
                    <a:gd name="connsiteY2" fmla="*/ 34290 h 43814"/>
                    <a:gd name="connsiteX3" fmla="*/ 48577 w 48577"/>
                    <a:gd name="connsiteY3" fmla="*/ 9525 h 43814"/>
                    <a:gd name="connsiteX4" fmla="*/ 39052 w 48577"/>
                    <a:gd name="connsiteY4" fmla="*/ 0 h 43814"/>
                    <a:gd name="connsiteX5" fmla="*/ 9525 w 48577"/>
                    <a:gd name="connsiteY5" fmla="*/ 0 h 43814"/>
                    <a:gd name="connsiteX6" fmla="*/ 0 w 48577"/>
                    <a:gd name="connsiteY6" fmla="*/ 9525 h 43814"/>
                    <a:gd name="connsiteX7" fmla="*/ 0 w 48577"/>
                    <a:gd name="connsiteY7" fmla="*/ 34290 h 43814"/>
                    <a:gd name="connsiteX8" fmla="*/ 9525 w 48577"/>
                    <a:gd name="connsiteY8" fmla="*/ 43815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 h="43814">
                      <a:moveTo>
                        <a:pt x="9525" y="43815"/>
                      </a:moveTo>
                      <a:lnTo>
                        <a:pt x="39052" y="43815"/>
                      </a:lnTo>
                      <a:cubicBezTo>
                        <a:pt x="44768" y="43815"/>
                        <a:pt x="48577" y="39052"/>
                        <a:pt x="48577" y="34290"/>
                      </a:cubicBezTo>
                      <a:lnTo>
                        <a:pt x="48577" y="9525"/>
                      </a:lnTo>
                      <a:cubicBezTo>
                        <a:pt x="48577" y="3810"/>
                        <a:pt x="43815" y="0"/>
                        <a:pt x="39052" y="0"/>
                      </a:cubicBezTo>
                      <a:lnTo>
                        <a:pt x="9525" y="0"/>
                      </a:lnTo>
                      <a:cubicBezTo>
                        <a:pt x="3810" y="0"/>
                        <a:pt x="0" y="4763"/>
                        <a:pt x="0" y="9525"/>
                      </a:cubicBezTo>
                      <a:lnTo>
                        <a:pt x="0" y="34290"/>
                      </a:lnTo>
                      <a:cubicBezTo>
                        <a:pt x="0" y="39052"/>
                        <a:pt x="3810" y="43815"/>
                        <a:pt x="9525" y="43815"/>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DF65C6F-591D-4B06-8CE5-CF3C25FAE812}"/>
                    </a:ext>
                  </a:extLst>
                </p:cNvPr>
                <p:cNvSpPr/>
                <p:nvPr/>
              </p:nvSpPr>
              <p:spPr>
                <a:xfrm>
                  <a:off x="6196667" y="4969079"/>
                  <a:ext cx="48577" cy="43815"/>
                </a:xfrm>
                <a:custGeom>
                  <a:avLst/>
                  <a:gdLst>
                    <a:gd name="connsiteX0" fmla="*/ 9525 w 48577"/>
                    <a:gd name="connsiteY0" fmla="*/ 43815 h 43815"/>
                    <a:gd name="connsiteX1" fmla="*/ 39052 w 48577"/>
                    <a:gd name="connsiteY1" fmla="*/ 43815 h 43815"/>
                    <a:gd name="connsiteX2" fmla="*/ 48577 w 48577"/>
                    <a:gd name="connsiteY2" fmla="*/ 34290 h 43815"/>
                    <a:gd name="connsiteX3" fmla="*/ 48577 w 48577"/>
                    <a:gd name="connsiteY3" fmla="*/ 9525 h 43815"/>
                    <a:gd name="connsiteX4" fmla="*/ 39052 w 48577"/>
                    <a:gd name="connsiteY4" fmla="*/ 0 h 43815"/>
                    <a:gd name="connsiteX5" fmla="*/ 9525 w 48577"/>
                    <a:gd name="connsiteY5" fmla="*/ 0 h 43815"/>
                    <a:gd name="connsiteX6" fmla="*/ 0 w 48577"/>
                    <a:gd name="connsiteY6" fmla="*/ 9525 h 43815"/>
                    <a:gd name="connsiteX7" fmla="*/ 0 w 48577"/>
                    <a:gd name="connsiteY7" fmla="*/ 34290 h 43815"/>
                    <a:gd name="connsiteX8" fmla="*/ 9525 w 48577"/>
                    <a:gd name="connsiteY8" fmla="*/ 43815 h 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 h="43815">
                      <a:moveTo>
                        <a:pt x="9525" y="43815"/>
                      </a:moveTo>
                      <a:lnTo>
                        <a:pt x="39052" y="43815"/>
                      </a:lnTo>
                      <a:cubicBezTo>
                        <a:pt x="44768" y="43815"/>
                        <a:pt x="48577" y="39053"/>
                        <a:pt x="48577" y="34290"/>
                      </a:cubicBezTo>
                      <a:lnTo>
                        <a:pt x="48577" y="9525"/>
                      </a:lnTo>
                      <a:cubicBezTo>
                        <a:pt x="48577" y="3810"/>
                        <a:pt x="43815" y="0"/>
                        <a:pt x="39052" y="0"/>
                      </a:cubicBezTo>
                      <a:lnTo>
                        <a:pt x="9525" y="0"/>
                      </a:lnTo>
                      <a:cubicBezTo>
                        <a:pt x="3810" y="0"/>
                        <a:pt x="0" y="4763"/>
                        <a:pt x="0" y="9525"/>
                      </a:cubicBezTo>
                      <a:lnTo>
                        <a:pt x="0" y="34290"/>
                      </a:lnTo>
                      <a:cubicBezTo>
                        <a:pt x="0" y="39053"/>
                        <a:pt x="3810" y="43815"/>
                        <a:pt x="9525" y="43815"/>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69AE98EA-6BFA-4682-A7F9-C6E7E3FC579E}"/>
                    </a:ext>
                  </a:extLst>
                </p:cNvPr>
                <p:cNvSpPr/>
                <p:nvPr/>
              </p:nvSpPr>
              <p:spPr>
                <a:xfrm>
                  <a:off x="6202620" y="4722382"/>
                  <a:ext cx="51196" cy="67627"/>
                </a:xfrm>
                <a:custGeom>
                  <a:avLst/>
                  <a:gdLst>
                    <a:gd name="connsiteX0" fmla="*/ 714 w 51196"/>
                    <a:gd name="connsiteY0" fmla="*/ 33338 h 67627"/>
                    <a:gd name="connsiteX1" fmla="*/ 714 w 51196"/>
                    <a:gd name="connsiteY1" fmla="*/ 33338 h 67627"/>
                    <a:gd name="connsiteX2" fmla="*/ 714 w 51196"/>
                    <a:gd name="connsiteY2" fmla="*/ 60960 h 67627"/>
                    <a:gd name="connsiteX3" fmla="*/ 7382 w 51196"/>
                    <a:gd name="connsiteY3" fmla="*/ 67628 h 67627"/>
                    <a:gd name="connsiteX4" fmla="*/ 44529 w 51196"/>
                    <a:gd name="connsiteY4" fmla="*/ 67628 h 67627"/>
                    <a:gd name="connsiteX5" fmla="*/ 51197 w 51196"/>
                    <a:gd name="connsiteY5" fmla="*/ 60960 h 67627"/>
                    <a:gd name="connsiteX6" fmla="*/ 51197 w 51196"/>
                    <a:gd name="connsiteY6" fmla="*/ 0 h 67627"/>
                    <a:gd name="connsiteX7" fmla="*/ 21669 w 51196"/>
                    <a:gd name="connsiteY7" fmla="*/ 25718 h 67627"/>
                    <a:gd name="connsiteX8" fmla="*/ 714 w 51196"/>
                    <a:gd name="connsiteY8" fmla="*/ 33338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96" h="67627">
                      <a:moveTo>
                        <a:pt x="714" y="33338"/>
                      </a:moveTo>
                      <a:cubicBezTo>
                        <a:pt x="-238" y="33338"/>
                        <a:pt x="-238" y="33338"/>
                        <a:pt x="714" y="33338"/>
                      </a:cubicBezTo>
                      <a:lnTo>
                        <a:pt x="714" y="60960"/>
                      </a:lnTo>
                      <a:cubicBezTo>
                        <a:pt x="714" y="64770"/>
                        <a:pt x="3572" y="67628"/>
                        <a:pt x="7382" y="67628"/>
                      </a:cubicBezTo>
                      <a:lnTo>
                        <a:pt x="44529" y="67628"/>
                      </a:lnTo>
                      <a:cubicBezTo>
                        <a:pt x="48339" y="67628"/>
                        <a:pt x="51197" y="64770"/>
                        <a:pt x="51197" y="60960"/>
                      </a:cubicBezTo>
                      <a:lnTo>
                        <a:pt x="51197" y="0"/>
                      </a:lnTo>
                      <a:lnTo>
                        <a:pt x="21669" y="25718"/>
                      </a:lnTo>
                      <a:cubicBezTo>
                        <a:pt x="15954" y="31432"/>
                        <a:pt x="8334" y="33338"/>
                        <a:pt x="714" y="3333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52645E0-C249-47AF-A8C0-D47140E697EE}"/>
                    </a:ext>
                  </a:extLst>
                </p:cNvPr>
                <p:cNvSpPr/>
                <p:nvPr/>
              </p:nvSpPr>
              <p:spPr>
                <a:xfrm>
                  <a:off x="6287154" y="4660469"/>
                  <a:ext cx="50482" cy="130492"/>
                </a:xfrm>
                <a:custGeom>
                  <a:avLst/>
                  <a:gdLst>
                    <a:gd name="connsiteX0" fmla="*/ 6668 w 50482"/>
                    <a:gd name="connsiteY0" fmla="*/ 130493 h 130492"/>
                    <a:gd name="connsiteX1" fmla="*/ 43815 w 50482"/>
                    <a:gd name="connsiteY1" fmla="*/ 130493 h 130492"/>
                    <a:gd name="connsiteX2" fmla="*/ 50482 w 50482"/>
                    <a:gd name="connsiteY2" fmla="*/ 123825 h 130492"/>
                    <a:gd name="connsiteX3" fmla="*/ 50482 w 50482"/>
                    <a:gd name="connsiteY3" fmla="*/ 8573 h 130492"/>
                    <a:gd name="connsiteX4" fmla="*/ 41910 w 50482"/>
                    <a:gd name="connsiteY4" fmla="*/ 0 h 130492"/>
                    <a:gd name="connsiteX5" fmla="*/ 0 w 50482"/>
                    <a:gd name="connsiteY5" fmla="*/ 35243 h 130492"/>
                    <a:gd name="connsiteX6" fmla="*/ 0 w 50482"/>
                    <a:gd name="connsiteY6" fmla="*/ 123825 h 130492"/>
                    <a:gd name="connsiteX7" fmla="*/ 6668 w 50482"/>
                    <a:gd name="connsiteY7" fmla="*/ 130493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82" h="130492">
                      <a:moveTo>
                        <a:pt x="6668" y="130493"/>
                      </a:moveTo>
                      <a:lnTo>
                        <a:pt x="43815" y="130493"/>
                      </a:lnTo>
                      <a:cubicBezTo>
                        <a:pt x="47625" y="130493"/>
                        <a:pt x="50482" y="127635"/>
                        <a:pt x="50482" y="123825"/>
                      </a:cubicBezTo>
                      <a:lnTo>
                        <a:pt x="50482" y="8573"/>
                      </a:lnTo>
                      <a:lnTo>
                        <a:pt x="41910" y="0"/>
                      </a:lnTo>
                      <a:lnTo>
                        <a:pt x="0" y="35243"/>
                      </a:lnTo>
                      <a:lnTo>
                        <a:pt x="0" y="123825"/>
                      </a:lnTo>
                      <a:cubicBezTo>
                        <a:pt x="0" y="127635"/>
                        <a:pt x="2857" y="130493"/>
                        <a:pt x="6668" y="130493"/>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FE27E03-3658-4BB6-96DA-E5BB08DAAD24}"/>
                    </a:ext>
                  </a:extLst>
                </p:cNvPr>
                <p:cNvSpPr/>
                <p:nvPr/>
              </p:nvSpPr>
              <p:spPr>
                <a:xfrm>
                  <a:off x="6370974" y="4668089"/>
                  <a:ext cx="51435" cy="122872"/>
                </a:xfrm>
                <a:custGeom>
                  <a:avLst/>
                  <a:gdLst>
                    <a:gd name="connsiteX0" fmla="*/ 44767 w 51435"/>
                    <a:gd name="connsiteY0" fmla="*/ 122873 h 122872"/>
                    <a:gd name="connsiteX1" fmla="*/ 51435 w 51435"/>
                    <a:gd name="connsiteY1" fmla="*/ 116205 h 122872"/>
                    <a:gd name="connsiteX2" fmla="*/ 51435 w 51435"/>
                    <a:gd name="connsiteY2" fmla="*/ 0 h 122872"/>
                    <a:gd name="connsiteX3" fmla="*/ 40005 w 51435"/>
                    <a:gd name="connsiteY3" fmla="*/ 9525 h 122872"/>
                    <a:gd name="connsiteX4" fmla="*/ 8573 w 51435"/>
                    <a:gd name="connsiteY4" fmla="*/ 20955 h 122872"/>
                    <a:gd name="connsiteX5" fmla="*/ 0 w 51435"/>
                    <a:gd name="connsiteY5" fmla="*/ 20003 h 122872"/>
                    <a:gd name="connsiteX6" fmla="*/ 0 w 51435"/>
                    <a:gd name="connsiteY6" fmla="*/ 115253 h 122872"/>
                    <a:gd name="connsiteX7" fmla="*/ 6668 w 51435"/>
                    <a:gd name="connsiteY7" fmla="*/ 121920 h 122872"/>
                    <a:gd name="connsiteX8" fmla="*/ 44767 w 51435"/>
                    <a:gd name="connsiteY8" fmla="*/ 121920 h 12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5" h="122872">
                      <a:moveTo>
                        <a:pt x="44767" y="122873"/>
                      </a:moveTo>
                      <a:cubicBezTo>
                        <a:pt x="48577" y="122873"/>
                        <a:pt x="51435" y="120015"/>
                        <a:pt x="51435" y="116205"/>
                      </a:cubicBezTo>
                      <a:lnTo>
                        <a:pt x="51435" y="0"/>
                      </a:lnTo>
                      <a:lnTo>
                        <a:pt x="40005" y="9525"/>
                      </a:lnTo>
                      <a:cubicBezTo>
                        <a:pt x="31433" y="17145"/>
                        <a:pt x="20002" y="20955"/>
                        <a:pt x="8573" y="20955"/>
                      </a:cubicBezTo>
                      <a:cubicBezTo>
                        <a:pt x="5715" y="20955"/>
                        <a:pt x="2857" y="20955"/>
                        <a:pt x="0" y="20003"/>
                      </a:cubicBezTo>
                      <a:lnTo>
                        <a:pt x="0" y="115253"/>
                      </a:lnTo>
                      <a:cubicBezTo>
                        <a:pt x="0" y="119063"/>
                        <a:pt x="2857" y="121920"/>
                        <a:pt x="6668" y="121920"/>
                      </a:cubicBezTo>
                      <a:lnTo>
                        <a:pt x="44767" y="121920"/>
                      </a:ln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C97D10C-965A-4040-B7ED-1427374E2524}"/>
                    </a:ext>
                  </a:extLst>
                </p:cNvPr>
                <p:cNvSpPr/>
                <p:nvPr/>
              </p:nvSpPr>
              <p:spPr>
                <a:xfrm>
                  <a:off x="6200715" y="4513784"/>
                  <a:ext cx="308371" cy="212169"/>
                </a:xfrm>
                <a:custGeom>
                  <a:avLst/>
                  <a:gdLst>
                    <a:gd name="connsiteX0" fmla="*/ 130254 w 308371"/>
                    <a:gd name="connsiteY0" fmla="*/ 104775 h 212169"/>
                    <a:gd name="connsiteX1" fmla="*/ 132159 w 308371"/>
                    <a:gd name="connsiteY1" fmla="*/ 106680 h 212169"/>
                    <a:gd name="connsiteX2" fmla="*/ 166449 w 308371"/>
                    <a:gd name="connsiteY2" fmla="*/ 140970 h 212169"/>
                    <a:gd name="connsiteX3" fmla="*/ 191214 w 308371"/>
                    <a:gd name="connsiteY3" fmla="*/ 141923 h 212169"/>
                    <a:gd name="connsiteX4" fmla="*/ 263604 w 308371"/>
                    <a:gd name="connsiteY4" fmla="*/ 80010 h 212169"/>
                    <a:gd name="connsiteX5" fmla="*/ 277892 w 308371"/>
                    <a:gd name="connsiteY5" fmla="*/ 107633 h 212169"/>
                    <a:gd name="connsiteX6" fmla="*/ 285512 w 308371"/>
                    <a:gd name="connsiteY6" fmla="*/ 111442 h 212169"/>
                    <a:gd name="connsiteX7" fmla="*/ 291227 w 308371"/>
                    <a:gd name="connsiteY7" fmla="*/ 105728 h 212169"/>
                    <a:gd name="connsiteX8" fmla="*/ 308372 w 308371"/>
                    <a:gd name="connsiteY8" fmla="*/ 8572 h 212169"/>
                    <a:gd name="connsiteX9" fmla="*/ 306467 w 308371"/>
                    <a:gd name="connsiteY9" fmla="*/ 1905 h 212169"/>
                    <a:gd name="connsiteX10" fmla="*/ 299799 w 308371"/>
                    <a:gd name="connsiteY10" fmla="*/ 0 h 212169"/>
                    <a:gd name="connsiteX11" fmla="*/ 299799 w 308371"/>
                    <a:gd name="connsiteY11" fmla="*/ 0 h 212169"/>
                    <a:gd name="connsiteX12" fmla="*/ 201692 w 308371"/>
                    <a:gd name="connsiteY12" fmla="*/ 15240 h 212169"/>
                    <a:gd name="connsiteX13" fmla="*/ 195977 w 308371"/>
                    <a:gd name="connsiteY13" fmla="*/ 20955 h 212169"/>
                    <a:gd name="connsiteX14" fmla="*/ 199787 w 308371"/>
                    <a:gd name="connsiteY14" fmla="*/ 28575 h 212169"/>
                    <a:gd name="connsiteX15" fmla="*/ 227409 w 308371"/>
                    <a:gd name="connsiteY15" fmla="*/ 42863 h 212169"/>
                    <a:gd name="connsiteX16" fmla="*/ 177879 w 308371"/>
                    <a:gd name="connsiteY16" fmla="*/ 100013 h 212169"/>
                    <a:gd name="connsiteX17" fmla="*/ 143589 w 308371"/>
                    <a:gd name="connsiteY17" fmla="*/ 65723 h 212169"/>
                    <a:gd name="connsiteX18" fmla="*/ 142637 w 308371"/>
                    <a:gd name="connsiteY18" fmla="*/ 64770 h 212169"/>
                    <a:gd name="connsiteX19" fmla="*/ 132159 w 308371"/>
                    <a:gd name="connsiteY19" fmla="*/ 60960 h 212169"/>
                    <a:gd name="connsiteX20" fmla="*/ 130254 w 308371"/>
                    <a:gd name="connsiteY20" fmla="*/ 60960 h 212169"/>
                    <a:gd name="connsiteX21" fmla="*/ 118824 w 308371"/>
                    <a:gd name="connsiteY21" fmla="*/ 66675 h 212169"/>
                    <a:gd name="connsiteX22" fmla="*/ 714 w 308371"/>
                    <a:gd name="connsiteY22" fmla="*/ 208598 h 212169"/>
                    <a:gd name="connsiteX23" fmla="*/ 714 w 308371"/>
                    <a:gd name="connsiteY23" fmla="*/ 211455 h 212169"/>
                    <a:gd name="connsiteX24" fmla="*/ 3572 w 308371"/>
                    <a:gd name="connsiteY24" fmla="*/ 211455 h 212169"/>
                    <a:gd name="connsiteX25" fmla="*/ 130254 w 308371"/>
                    <a:gd name="connsiteY25" fmla="*/ 104775 h 21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371" h="212169">
                      <a:moveTo>
                        <a:pt x="130254" y="104775"/>
                      </a:moveTo>
                      <a:lnTo>
                        <a:pt x="132159" y="106680"/>
                      </a:lnTo>
                      <a:lnTo>
                        <a:pt x="166449" y="140970"/>
                      </a:lnTo>
                      <a:cubicBezTo>
                        <a:pt x="173117" y="147638"/>
                        <a:pt x="183594" y="147638"/>
                        <a:pt x="191214" y="141923"/>
                      </a:cubicBezTo>
                      <a:lnTo>
                        <a:pt x="263604" y="80010"/>
                      </a:lnTo>
                      <a:lnTo>
                        <a:pt x="277892" y="107633"/>
                      </a:lnTo>
                      <a:cubicBezTo>
                        <a:pt x="279797" y="111442"/>
                        <a:pt x="282654" y="111442"/>
                        <a:pt x="285512" y="111442"/>
                      </a:cubicBezTo>
                      <a:cubicBezTo>
                        <a:pt x="288369" y="111442"/>
                        <a:pt x="291227" y="109538"/>
                        <a:pt x="291227" y="105728"/>
                      </a:cubicBezTo>
                      <a:lnTo>
                        <a:pt x="308372" y="8572"/>
                      </a:lnTo>
                      <a:cubicBezTo>
                        <a:pt x="308372" y="6667"/>
                        <a:pt x="308372" y="3810"/>
                        <a:pt x="306467" y="1905"/>
                      </a:cubicBezTo>
                      <a:cubicBezTo>
                        <a:pt x="304562" y="0"/>
                        <a:pt x="302657" y="0"/>
                        <a:pt x="299799" y="0"/>
                      </a:cubicBezTo>
                      <a:lnTo>
                        <a:pt x="299799" y="0"/>
                      </a:lnTo>
                      <a:lnTo>
                        <a:pt x="201692" y="15240"/>
                      </a:lnTo>
                      <a:cubicBezTo>
                        <a:pt x="197882" y="16192"/>
                        <a:pt x="195977" y="19050"/>
                        <a:pt x="195977" y="20955"/>
                      </a:cubicBezTo>
                      <a:cubicBezTo>
                        <a:pt x="195977" y="23813"/>
                        <a:pt x="195977" y="26670"/>
                        <a:pt x="199787" y="28575"/>
                      </a:cubicBezTo>
                      <a:lnTo>
                        <a:pt x="227409" y="42863"/>
                      </a:lnTo>
                      <a:lnTo>
                        <a:pt x="177879" y="100013"/>
                      </a:lnTo>
                      <a:lnTo>
                        <a:pt x="143589" y="65723"/>
                      </a:lnTo>
                      <a:cubicBezTo>
                        <a:pt x="143589" y="65723"/>
                        <a:pt x="142637" y="64770"/>
                        <a:pt x="142637" y="64770"/>
                      </a:cubicBezTo>
                      <a:cubicBezTo>
                        <a:pt x="139779" y="61913"/>
                        <a:pt x="135969" y="60960"/>
                        <a:pt x="132159" y="60960"/>
                      </a:cubicBezTo>
                      <a:cubicBezTo>
                        <a:pt x="131207" y="60960"/>
                        <a:pt x="131207" y="60960"/>
                        <a:pt x="130254" y="60960"/>
                      </a:cubicBezTo>
                      <a:cubicBezTo>
                        <a:pt x="125492" y="60960"/>
                        <a:pt x="121682" y="63817"/>
                        <a:pt x="118824" y="66675"/>
                      </a:cubicBezTo>
                      <a:lnTo>
                        <a:pt x="714" y="208598"/>
                      </a:lnTo>
                      <a:cubicBezTo>
                        <a:pt x="-238" y="209550"/>
                        <a:pt x="-238" y="210503"/>
                        <a:pt x="714" y="211455"/>
                      </a:cubicBezTo>
                      <a:cubicBezTo>
                        <a:pt x="1667" y="212408"/>
                        <a:pt x="2619" y="212408"/>
                        <a:pt x="3572" y="211455"/>
                      </a:cubicBezTo>
                      <a:lnTo>
                        <a:pt x="130254" y="104775"/>
                      </a:lnTo>
                      <a:close/>
                    </a:path>
                  </a:pathLst>
                </a:custGeom>
                <a:grpFill/>
                <a:ln w="9525" cap="flat">
                  <a:noFill/>
                  <a:prstDash val="solid"/>
                  <a:miter/>
                </a:ln>
              </p:spPr>
              <p:txBody>
                <a:bodyPr rtlCol="0" anchor="ctr"/>
                <a:lstStyle/>
                <a:p>
                  <a:endParaRPr lang="en-US"/>
                </a:p>
              </p:txBody>
            </p:sp>
          </p:grpSp>
        </p:grpSp>
      </p:grpSp>
      <p:grpSp>
        <p:nvGrpSpPr>
          <p:cNvPr id="5" name="Group 4">
            <a:extLst>
              <a:ext uri="{FF2B5EF4-FFF2-40B4-BE49-F238E27FC236}">
                <a16:creationId xmlns:a16="http://schemas.microsoft.com/office/drawing/2014/main" id="{2EFFBBDB-59B4-84D9-B7F7-31B7835DC652}"/>
              </a:ext>
              <a:ext uri="{C183D7F6-B498-43B3-948B-1728B52AA6E4}">
                <adec:decorative xmlns:adec="http://schemas.microsoft.com/office/drawing/2017/decorative" val="1"/>
              </a:ext>
            </a:extLst>
          </p:cNvPr>
          <p:cNvGrpSpPr/>
          <p:nvPr/>
        </p:nvGrpSpPr>
        <p:grpSpPr>
          <a:xfrm>
            <a:off x="1419250" y="3588494"/>
            <a:ext cx="982091" cy="982091"/>
            <a:chOff x="1442057" y="3561238"/>
            <a:chExt cx="982091" cy="982091"/>
          </a:xfrm>
        </p:grpSpPr>
        <p:sp>
          <p:nvSpPr>
            <p:cNvPr id="56" name="Oval 55">
              <a:extLst>
                <a:ext uri="{FF2B5EF4-FFF2-40B4-BE49-F238E27FC236}">
                  <a16:creationId xmlns:a16="http://schemas.microsoft.com/office/drawing/2014/main" id="{6A0F8B06-B4CC-7A82-44F1-176D4EB85E44}"/>
                </a:ext>
              </a:extLst>
            </p:cNvPr>
            <p:cNvSpPr/>
            <p:nvPr/>
          </p:nvSpPr>
          <p:spPr>
            <a:xfrm>
              <a:off x="1442057" y="3561238"/>
              <a:ext cx="982091" cy="98209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9" name="Graphic 80">
              <a:extLst>
                <a:ext uri="{FF2B5EF4-FFF2-40B4-BE49-F238E27FC236}">
                  <a16:creationId xmlns:a16="http://schemas.microsoft.com/office/drawing/2014/main" id="{4E4D67BB-404E-DA87-17F4-034EC01BF32D}"/>
                </a:ext>
              </a:extLst>
            </p:cNvPr>
            <p:cNvGrpSpPr/>
            <p:nvPr/>
          </p:nvGrpSpPr>
          <p:grpSpPr>
            <a:xfrm>
              <a:off x="1560622" y="3833026"/>
              <a:ext cx="769145" cy="554692"/>
              <a:chOff x="2727760" y="3812105"/>
              <a:chExt cx="906035" cy="653413"/>
            </a:xfrm>
            <a:solidFill>
              <a:schemeClr val="bg1"/>
            </a:solidFill>
          </p:grpSpPr>
          <p:sp>
            <p:nvSpPr>
              <p:cNvPr id="70" name="Freeform: Shape 69">
                <a:extLst>
                  <a:ext uri="{FF2B5EF4-FFF2-40B4-BE49-F238E27FC236}">
                    <a16:creationId xmlns:a16="http://schemas.microsoft.com/office/drawing/2014/main" id="{339A07DE-187C-6B45-5A36-1D894E06CFA3}"/>
                  </a:ext>
                </a:extLst>
              </p:cNvPr>
              <p:cNvSpPr/>
              <p:nvPr/>
            </p:nvSpPr>
            <p:spPr>
              <a:xfrm>
                <a:off x="2883896" y="3832108"/>
                <a:ext cx="328612" cy="328612"/>
              </a:xfrm>
              <a:custGeom>
                <a:avLst/>
                <a:gdLst>
                  <a:gd name="connsiteX0" fmla="*/ 7620 w 328612"/>
                  <a:gd name="connsiteY0" fmla="*/ 190500 h 328612"/>
                  <a:gd name="connsiteX1" fmla="*/ 40958 w 328612"/>
                  <a:gd name="connsiteY1" fmla="*/ 200025 h 328612"/>
                  <a:gd name="connsiteX2" fmla="*/ 52388 w 328612"/>
                  <a:gd name="connsiteY2" fmla="*/ 227648 h 328612"/>
                  <a:gd name="connsiteX3" fmla="*/ 35243 w 328612"/>
                  <a:gd name="connsiteY3" fmla="*/ 257175 h 328612"/>
                  <a:gd name="connsiteX4" fmla="*/ 37147 w 328612"/>
                  <a:gd name="connsiteY4" fmla="*/ 269558 h 328612"/>
                  <a:gd name="connsiteX5" fmla="*/ 59055 w 328612"/>
                  <a:gd name="connsiteY5" fmla="*/ 291465 h 328612"/>
                  <a:gd name="connsiteX6" fmla="*/ 71438 w 328612"/>
                  <a:gd name="connsiteY6" fmla="*/ 293370 h 328612"/>
                  <a:gd name="connsiteX7" fmla="*/ 100965 w 328612"/>
                  <a:gd name="connsiteY7" fmla="*/ 276225 h 328612"/>
                  <a:gd name="connsiteX8" fmla="*/ 128588 w 328612"/>
                  <a:gd name="connsiteY8" fmla="*/ 287655 h 328612"/>
                  <a:gd name="connsiteX9" fmla="*/ 138113 w 328612"/>
                  <a:gd name="connsiteY9" fmla="*/ 320993 h 328612"/>
                  <a:gd name="connsiteX10" fmla="*/ 148590 w 328612"/>
                  <a:gd name="connsiteY10" fmla="*/ 328612 h 328612"/>
                  <a:gd name="connsiteX11" fmla="*/ 180023 w 328612"/>
                  <a:gd name="connsiteY11" fmla="*/ 328612 h 328612"/>
                  <a:gd name="connsiteX12" fmla="*/ 190500 w 328612"/>
                  <a:gd name="connsiteY12" fmla="*/ 320993 h 328612"/>
                  <a:gd name="connsiteX13" fmla="*/ 200025 w 328612"/>
                  <a:gd name="connsiteY13" fmla="*/ 287655 h 328612"/>
                  <a:gd name="connsiteX14" fmla="*/ 227648 w 328612"/>
                  <a:gd name="connsiteY14" fmla="*/ 276225 h 328612"/>
                  <a:gd name="connsiteX15" fmla="*/ 257175 w 328612"/>
                  <a:gd name="connsiteY15" fmla="*/ 293370 h 328612"/>
                  <a:gd name="connsiteX16" fmla="*/ 269558 w 328612"/>
                  <a:gd name="connsiteY16" fmla="*/ 291465 h 328612"/>
                  <a:gd name="connsiteX17" fmla="*/ 291465 w 328612"/>
                  <a:gd name="connsiteY17" fmla="*/ 269558 h 328612"/>
                  <a:gd name="connsiteX18" fmla="*/ 293370 w 328612"/>
                  <a:gd name="connsiteY18" fmla="*/ 257175 h 328612"/>
                  <a:gd name="connsiteX19" fmla="*/ 276225 w 328612"/>
                  <a:gd name="connsiteY19" fmla="*/ 227648 h 328612"/>
                  <a:gd name="connsiteX20" fmla="*/ 287655 w 328612"/>
                  <a:gd name="connsiteY20" fmla="*/ 200025 h 328612"/>
                  <a:gd name="connsiteX21" fmla="*/ 320993 w 328612"/>
                  <a:gd name="connsiteY21" fmla="*/ 190500 h 328612"/>
                  <a:gd name="connsiteX22" fmla="*/ 328613 w 328612"/>
                  <a:gd name="connsiteY22" fmla="*/ 180023 h 328612"/>
                  <a:gd name="connsiteX23" fmla="*/ 328613 w 328612"/>
                  <a:gd name="connsiteY23" fmla="*/ 148590 h 328612"/>
                  <a:gd name="connsiteX24" fmla="*/ 320993 w 328612"/>
                  <a:gd name="connsiteY24" fmla="*/ 138112 h 328612"/>
                  <a:gd name="connsiteX25" fmla="*/ 287655 w 328612"/>
                  <a:gd name="connsiteY25" fmla="*/ 128588 h 328612"/>
                  <a:gd name="connsiteX26" fmla="*/ 276225 w 328612"/>
                  <a:gd name="connsiteY26" fmla="*/ 100965 h 328612"/>
                  <a:gd name="connsiteX27" fmla="*/ 293370 w 328612"/>
                  <a:gd name="connsiteY27" fmla="*/ 71438 h 328612"/>
                  <a:gd name="connsiteX28" fmla="*/ 291465 w 328612"/>
                  <a:gd name="connsiteY28" fmla="*/ 59055 h 328612"/>
                  <a:gd name="connsiteX29" fmla="*/ 269558 w 328612"/>
                  <a:gd name="connsiteY29" fmla="*/ 37147 h 328612"/>
                  <a:gd name="connsiteX30" fmla="*/ 257175 w 328612"/>
                  <a:gd name="connsiteY30" fmla="*/ 35242 h 328612"/>
                  <a:gd name="connsiteX31" fmla="*/ 227648 w 328612"/>
                  <a:gd name="connsiteY31" fmla="*/ 52388 h 328612"/>
                  <a:gd name="connsiteX32" fmla="*/ 200025 w 328612"/>
                  <a:gd name="connsiteY32" fmla="*/ 40957 h 328612"/>
                  <a:gd name="connsiteX33" fmla="*/ 190500 w 328612"/>
                  <a:gd name="connsiteY33" fmla="*/ 7620 h 328612"/>
                  <a:gd name="connsiteX34" fmla="*/ 180023 w 328612"/>
                  <a:gd name="connsiteY34" fmla="*/ 0 h 328612"/>
                  <a:gd name="connsiteX35" fmla="*/ 148590 w 328612"/>
                  <a:gd name="connsiteY35" fmla="*/ 0 h 328612"/>
                  <a:gd name="connsiteX36" fmla="*/ 138113 w 328612"/>
                  <a:gd name="connsiteY36" fmla="*/ 7620 h 328612"/>
                  <a:gd name="connsiteX37" fmla="*/ 128588 w 328612"/>
                  <a:gd name="connsiteY37" fmla="*/ 40957 h 328612"/>
                  <a:gd name="connsiteX38" fmla="*/ 100965 w 328612"/>
                  <a:gd name="connsiteY38" fmla="*/ 52388 h 328612"/>
                  <a:gd name="connsiteX39" fmla="*/ 71438 w 328612"/>
                  <a:gd name="connsiteY39" fmla="*/ 35242 h 328612"/>
                  <a:gd name="connsiteX40" fmla="*/ 59055 w 328612"/>
                  <a:gd name="connsiteY40" fmla="*/ 37147 h 328612"/>
                  <a:gd name="connsiteX41" fmla="*/ 37147 w 328612"/>
                  <a:gd name="connsiteY41" fmla="*/ 59055 h 328612"/>
                  <a:gd name="connsiteX42" fmla="*/ 35243 w 328612"/>
                  <a:gd name="connsiteY42" fmla="*/ 71438 h 328612"/>
                  <a:gd name="connsiteX43" fmla="*/ 52388 w 328612"/>
                  <a:gd name="connsiteY43" fmla="*/ 100965 h 328612"/>
                  <a:gd name="connsiteX44" fmla="*/ 40958 w 328612"/>
                  <a:gd name="connsiteY44" fmla="*/ 128588 h 328612"/>
                  <a:gd name="connsiteX45" fmla="*/ 7620 w 328612"/>
                  <a:gd name="connsiteY45" fmla="*/ 138112 h 328612"/>
                  <a:gd name="connsiteX46" fmla="*/ 0 w 328612"/>
                  <a:gd name="connsiteY46" fmla="*/ 148590 h 328612"/>
                  <a:gd name="connsiteX47" fmla="*/ 0 w 328612"/>
                  <a:gd name="connsiteY47" fmla="*/ 180023 h 328612"/>
                  <a:gd name="connsiteX48" fmla="*/ 7620 w 328612"/>
                  <a:gd name="connsiteY48" fmla="*/ 190500 h 328612"/>
                  <a:gd name="connsiteX49" fmla="*/ 163830 w 328612"/>
                  <a:gd name="connsiteY49" fmla="*/ 92392 h 328612"/>
                  <a:gd name="connsiteX50" fmla="*/ 236220 w 328612"/>
                  <a:gd name="connsiteY50" fmla="*/ 164783 h 328612"/>
                  <a:gd name="connsiteX51" fmla="*/ 163830 w 328612"/>
                  <a:gd name="connsiteY51" fmla="*/ 237173 h 328612"/>
                  <a:gd name="connsiteX52" fmla="*/ 91440 w 328612"/>
                  <a:gd name="connsiteY52" fmla="*/ 164783 h 328612"/>
                  <a:gd name="connsiteX53" fmla="*/ 163830 w 328612"/>
                  <a:gd name="connsiteY53" fmla="*/ 92392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8612" h="328612">
                    <a:moveTo>
                      <a:pt x="7620" y="190500"/>
                    </a:moveTo>
                    <a:lnTo>
                      <a:pt x="40958" y="200025"/>
                    </a:lnTo>
                    <a:cubicBezTo>
                      <a:pt x="45720" y="211455"/>
                      <a:pt x="47625" y="216217"/>
                      <a:pt x="52388" y="227648"/>
                    </a:cubicBezTo>
                    <a:lnTo>
                      <a:pt x="35243" y="257175"/>
                    </a:lnTo>
                    <a:cubicBezTo>
                      <a:pt x="33338" y="260985"/>
                      <a:pt x="33338" y="266700"/>
                      <a:pt x="37147" y="269558"/>
                    </a:cubicBezTo>
                    <a:lnTo>
                      <a:pt x="59055" y="291465"/>
                    </a:lnTo>
                    <a:cubicBezTo>
                      <a:pt x="62865" y="295275"/>
                      <a:pt x="67628" y="295275"/>
                      <a:pt x="71438" y="293370"/>
                    </a:cubicBezTo>
                    <a:lnTo>
                      <a:pt x="100965" y="276225"/>
                    </a:lnTo>
                    <a:cubicBezTo>
                      <a:pt x="112395" y="280987"/>
                      <a:pt x="117158" y="282893"/>
                      <a:pt x="128588" y="287655"/>
                    </a:cubicBezTo>
                    <a:lnTo>
                      <a:pt x="138113" y="320993"/>
                    </a:lnTo>
                    <a:cubicBezTo>
                      <a:pt x="139065" y="325755"/>
                      <a:pt x="143828" y="328612"/>
                      <a:pt x="148590" y="328612"/>
                    </a:cubicBezTo>
                    <a:lnTo>
                      <a:pt x="180023" y="328612"/>
                    </a:lnTo>
                    <a:cubicBezTo>
                      <a:pt x="184785" y="328612"/>
                      <a:pt x="188595" y="325755"/>
                      <a:pt x="190500" y="320993"/>
                    </a:cubicBezTo>
                    <a:lnTo>
                      <a:pt x="200025" y="287655"/>
                    </a:lnTo>
                    <a:cubicBezTo>
                      <a:pt x="211455" y="282893"/>
                      <a:pt x="216217" y="280987"/>
                      <a:pt x="227648" y="276225"/>
                    </a:cubicBezTo>
                    <a:lnTo>
                      <a:pt x="257175" y="293370"/>
                    </a:lnTo>
                    <a:cubicBezTo>
                      <a:pt x="260985" y="295275"/>
                      <a:pt x="266700" y="295275"/>
                      <a:pt x="269558" y="291465"/>
                    </a:cubicBezTo>
                    <a:lnTo>
                      <a:pt x="291465" y="269558"/>
                    </a:lnTo>
                    <a:cubicBezTo>
                      <a:pt x="295275" y="265748"/>
                      <a:pt x="295275" y="260985"/>
                      <a:pt x="293370" y="257175"/>
                    </a:cubicBezTo>
                    <a:lnTo>
                      <a:pt x="276225" y="227648"/>
                    </a:lnTo>
                    <a:cubicBezTo>
                      <a:pt x="280988" y="216217"/>
                      <a:pt x="282893" y="211455"/>
                      <a:pt x="287655" y="200025"/>
                    </a:cubicBezTo>
                    <a:lnTo>
                      <a:pt x="320993" y="190500"/>
                    </a:lnTo>
                    <a:cubicBezTo>
                      <a:pt x="325755" y="189548"/>
                      <a:pt x="328613" y="184785"/>
                      <a:pt x="328613" y="180023"/>
                    </a:cubicBezTo>
                    <a:lnTo>
                      <a:pt x="328613" y="148590"/>
                    </a:lnTo>
                    <a:cubicBezTo>
                      <a:pt x="328613" y="143828"/>
                      <a:pt x="325755" y="140017"/>
                      <a:pt x="320993" y="138112"/>
                    </a:cubicBezTo>
                    <a:lnTo>
                      <a:pt x="287655" y="128588"/>
                    </a:lnTo>
                    <a:cubicBezTo>
                      <a:pt x="282893" y="117157"/>
                      <a:pt x="280988" y="112395"/>
                      <a:pt x="276225" y="100965"/>
                    </a:cubicBezTo>
                    <a:lnTo>
                      <a:pt x="293370" y="71438"/>
                    </a:lnTo>
                    <a:cubicBezTo>
                      <a:pt x="295275" y="67628"/>
                      <a:pt x="295275" y="61913"/>
                      <a:pt x="291465" y="59055"/>
                    </a:cubicBezTo>
                    <a:lnTo>
                      <a:pt x="269558" y="37147"/>
                    </a:lnTo>
                    <a:cubicBezTo>
                      <a:pt x="265748" y="33338"/>
                      <a:pt x="260985" y="33338"/>
                      <a:pt x="257175" y="35242"/>
                    </a:cubicBezTo>
                    <a:lnTo>
                      <a:pt x="227648" y="52388"/>
                    </a:lnTo>
                    <a:cubicBezTo>
                      <a:pt x="216217" y="47625"/>
                      <a:pt x="211455" y="45720"/>
                      <a:pt x="200025" y="40957"/>
                    </a:cubicBezTo>
                    <a:lnTo>
                      <a:pt x="190500" y="7620"/>
                    </a:lnTo>
                    <a:cubicBezTo>
                      <a:pt x="189548" y="2857"/>
                      <a:pt x="184785" y="0"/>
                      <a:pt x="180023" y="0"/>
                    </a:cubicBezTo>
                    <a:lnTo>
                      <a:pt x="148590" y="0"/>
                    </a:lnTo>
                    <a:cubicBezTo>
                      <a:pt x="143828" y="0"/>
                      <a:pt x="140017" y="2857"/>
                      <a:pt x="138113" y="7620"/>
                    </a:cubicBezTo>
                    <a:lnTo>
                      <a:pt x="128588" y="40957"/>
                    </a:lnTo>
                    <a:cubicBezTo>
                      <a:pt x="117158" y="45720"/>
                      <a:pt x="112395" y="47625"/>
                      <a:pt x="100965" y="52388"/>
                    </a:cubicBezTo>
                    <a:lnTo>
                      <a:pt x="71438" y="35242"/>
                    </a:lnTo>
                    <a:cubicBezTo>
                      <a:pt x="67628" y="33338"/>
                      <a:pt x="61913" y="33338"/>
                      <a:pt x="59055" y="37147"/>
                    </a:cubicBezTo>
                    <a:lnTo>
                      <a:pt x="37147" y="59055"/>
                    </a:lnTo>
                    <a:cubicBezTo>
                      <a:pt x="33338" y="62865"/>
                      <a:pt x="33338" y="67628"/>
                      <a:pt x="35243" y="71438"/>
                    </a:cubicBezTo>
                    <a:lnTo>
                      <a:pt x="52388" y="100965"/>
                    </a:lnTo>
                    <a:cubicBezTo>
                      <a:pt x="47625" y="112395"/>
                      <a:pt x="45720" y="117157"/>
                      <a:pt x="40958" y="128588"/>
                    </a:cubicBezTo>
                    <a:lnTo>
                      <a:pt x="7620" y="138112"/>
                    </a:lnTo>
                    <a:cubicBezTo>
                      <a:pt x="2858" y="139065"/>
                      <a:pt x="0" y="143828"/>
                      <a:pt x="0" y="148590"/>
                    </a:cubicBezTo>
                    <a:lnTo>
                      <a:pt x="0" y="180023"/>
                    </a:lnTo>
                    <a:cubicBezTo>
                      <a:pt x="0" y="184785"/>
                      <a:pt x="2858" y="189548"/>
                      <a:pt x="7620" y="190500"/>
                    </a:cubicBezTo>
                    <a:close/>
                    <a:moveTo>
                      <a:pt x="163830" y="92392"/>
                    </a:moveTo>
                    <a:cubicBezTo>
                      <a:pt x="203835" y="92392"/>
                      <a:pt x="236220" y="124778"/>
                      <a:pt x="236220" y="164783"/>
                    </a:cubicBezTo>
                    <a:cubicBezTo>
                      <a:pt x="236220" y="204787"/>
                      <a:pt x="203835" y="237173"/>
                      <a:pt x="163830" y="237173"/>
                    </a:cubicBezTo>
                    <a:cubicBezTo>
                      <a:pt x="123825" y="237173"/>
                      <a:pt x="91440" y="204787"/>
                      <a:pt x="91440" y="164783"/>
                    </a:cubicBezTo>
                    <a:cubicBezTo>
                      <a:pt x="91440" y="124778"/>
                      <a:pt x="123825" y="92392"/>
                      <a:pt x="163830" y="92392"/>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C223238-7E65-E6AB-195C-43676AE6E46C}"/>
                  </a:ext>
                </a:extLst>
              </p:cNvPr>
              <p:cNvSpPr/>
              <p:nvPr/>
            </p:nvSpPr>
            <p:spPr>
              <a:xfrm>
                <a:off x="3009629" y="3958785"/>
                <a:ext cx="76200" cy="76200"/>
              </a:xfrm>
              <a:custGeom>
                <a:avLst/>
                <a:gdLst>
                  <a:gd name="connsiteX0" fmla="*/ 76200 w 76200"/>
                  <a:gd name="connsiteY0" fmla="*/ 38100 h 76200"/>
                  <a:gd name="connsiteX1" fmla="*/ 38100 w 76200"/>
                  <a:gd name="connsiteY1" fmla="*/ 76200 h 76200"/>
                  <a:gd name="connsiteX2" fmla="*/ 0 w 76200"/>
                  <a:gd name="connsiteY2" fmla="*/ 38100 h 76200"/>
                  <a:gd name="connsiteX3" fmla="*/ 38100 w 76200"/>
                  <a:gd name="connsiteY3" fmla="*/ 0 h 76200"/>
                  <a:gd name="connsiteX4" fmla="*/ 76200 w 76200"/>
                  <a:gd name="connsiteY4" fmla="*/ 381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6200" y="38100"/>
                    </a:moveTo>
                    <a:cubicBezTo>
                      <a:pt x="76200" y="59142"/>
                      <a:pt x="59142" y="76200"/>
                      <a:pt x="38100" y="76200"/>
                    </a:cubicBezTo>
                    <a:cubicBezTo>
                      <a:pt x="17058" y="76200"/>
                      <a:pt x="0" y="59142"/>
                      <a:pt x="0" y="38100"/>
                    </a:cubicBezTo>
                    <a:cubicBezTo>
                      <a:pt x="0" y="17058"/>
                      <a:pt x="17058" y="0"/>
                      <a:pt x="38100" y="0"/>
                    </a:cubicBezTo>
                    <a:cubicBezTo>
                      <a:pt x="59142" y="0"/>
                      <a:pt x="76200" y="17058"/>
                      <a:pt x="76200" y="38100"/>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56587B5-E81F-4210-80BB-1B455ABB7D87}"/>
                  </a:ext>
                </a:extLst>
              </p:cNvPr>
              <p:cNvSpPr/>
              <p:nvPr/>
            </p:nvSpPr>
            <p:spPr>
              <a:xfrm>
                <a:off x="2727760" y="3812105"/>
                <a:ext cx="906035" cy="653413"/>
              </a:xfrm>
              <a:custGeom>
                <a:avLst/>
                <a:gdLst>
                  <a:gd name="connsiteX0" fmla="*/ 882015 w 906035"/>
                  <a:gd name="connsiteY0" fmla="*/ 603885 h 653414"/>
                  <a:gd name="connsiteX1" fmla="*/ 832485 w 906035"/>
                  <a:gd name="connsiteY1" fmla="*/ 603885 h 653414"/>
                  <a:gd name="connsiteX2" fmla="*/ 832485 w 906035"/>
                  <a:gd name="connsiteY2" fmla="*/ 121920 h 653414"/>
                  <a:gd name="connsiteX3" fmla="*/ 806768 w 906035"/>
                  <a:gd name="connsiteY3" fmla="*/ 96203 h 653414"/>
                  <a:gd name="connsiteX4" fmla="*/ 734378 w 906035"/>
                  <a:gd name="connsiteY4" fmla="*/ 96203 h 653414"/>
                  <a:gd name="connsiteX5" fmla="*/ 708660 w 906035"/>
                  <a:gd name="connsiteY5" fmla="*/ 121920 h 653414"/>
                  <a:gd name="connsiteX6" fmla="*/ 708660 w 906035"/>
                  <a:gd name="connsiteY6" fmla="*/ 603885 h 653414"/>
                  <a:gd name="connsiteX7" fmla="*/ 655320 w 906035"/>
                  <a:gd name="connsiteY7" fmla="*/ 603885 h 653414"/>
                  <a:gd name="connsiteX8" fmla="*/ 655320 w 906035"/>
                  <a:gd name="connsiteY8" fmla="*/ 291465 h 653414"/>
                  <a:gd name="connsiteX9" fmla="*/ 629603 w 906035"/>
                  <a:gd name="connsiteY9" fmla="*/ 265748 h 653414"/>
                  <a:gd name="connsiteX10" fmla="*/ 557213 w 906035"/>
                  <a:gd name="connsiteY10" fmla="*/ 265748 h 653414"/>
                  <a:gd name="connsiteX11" fmla="*/ 531495 w 906035"/>
                  <a:gd name="connsiteY11" fmla="*/ 291465 h 653414"/>
                  <a:gd name="connsiteX12" fmla="*/ 531495 w 906035"/>
                  <a:gd name="connsiteY12" fmla="*/ 603885 h 653414"/>
                  <a:gd name="connsiteX13" fmla="*/ 477203 w 906035"/>
                  <a:gd name="connsiteY13" fmla="*/ 603885 h 653414"/>
                  <a:gd name="connsiteX14" fmla="*/ 477203 w 906035"/>
                  <a:gd name="connsiteY14" fmla="*/ 426720 h 653414"/>
                  <a:gd name="connsiteX15" fmla="*/ 451485 w 906035"/>
                  <a:gd name="connsiteY15" fmla="*/ 401003 h 653414"/>
                  <a:gd name="connsiteX16" fmla="*/ 379095 w 906035"/>
                  <a:gd name="connsiteY16" fmla="*/ 401003 h 653414"/>
                  <a:gd name="connsiteX17" fmla="*/ 353378 w 906035"/>
                  <a:gd name="connsiteY17" fmla="*/ 426720 h 653414"/>
                  <a:gd name="connsiteX18" fmla="*/ 353378 w 906035"/>
                  <a:gd name="connsiteY18" fmla="*/ 604838 h 653414"/>
                  <a:gd name="connsiteX19" fmla="*/ 299085 w 906035"/>
                  <a:gd name="connsiteY19" fmla="*/ 604838 h 653414"/>
                  <a:gd name="connsiteX20" fmla="*/ 299085 w 906035"/>
                  <a:gd name="connsiteY20" fmla="*/ 467678 h 653414"/>
                  <a:gd name="connsiteX21" fmla="*/ 273368 w 906035"/>
                  <a:gd name="connsiteY21" fmla="*/ 441960 h 653414"/>
                  <a:gd name="connsiteX22" fmla="*/ 200978 w 906035"/>
                  <a:gd name="connsiteY22" fmla="*/ 441960 h 653414"/>
                  <a:gd name="connsiteX23" fmla="*/ 175260 w 906035"/>
                  <a:gd name="connsiteY23" fmla="*/ 467678 h 653414"/>
                  <a:gd name="connsiteX24" fmla="*/ 175260 w 906035"/>
                  <a:gd name="connsiteY24" fmla="*/ 604838 h 653414"/>
                  <a:gd name="connsiteX25" fmla="*/ 51435 w 906035"/>
                  <a:gd name="connsiteY25" fmla="*/ 604838 h 653414"/>
                  <a:gd name="connsiteX26" fmla="*/ 51435 w 906035"/>
                  <a:gd name="connsiteY26" fmla="*/ 524828 h 653414"/>
                  <a:gd name="connsiteX27" fmla="*/ 99060 w 906035"/>
                  <a:gd name="connsiteY27" fmla="*/ 524828 h 653414"/>
                  <a:gd name="connsiteX28" fmla="*/ 124778 w 906035"/>
                  <a:gd name="connsiteY28" fmla="*/ 499110 h 653414"/>
                  <a:gd name="connsiteX29" fmla="*/ 99060 w 906035"/>
                  <a:gd name="connsiteY29" fmla="*/ 473392 h 653414"/>
                  <a:gd name="connsiteX30" fmla="*/ 51435 w 906035"/>
                  <a:gd name="connsiteY30" fmla="*/ 473392 h 653414"/>
                  <a:gd name="connsiteX31" fmla="*/ 51435 w 906035"/>
                  <a:gd name="connsiteY31" fmla="*/ 393383 h 653414"/>
                  <a:gd name="connsiteX32" fmla="*/ 99060 w 906035"/>
                  <a:gd name="connsiteY32" fmla="*/ 393383 h 653414"/>
                  <a:gd name="connsiteX33" fmla="*/ 124778 w 906035"/>
                  <a:gd name="connsiteY33" fmla="*/ 367665 h 653414"/>
                  <a:gd name="connsiteX34" fmla="*/ 99060 w 906035"/>
                  <a:gd name="connsiteY34" fmla="*/ 341948 h 653414"/>
                  <a:gd name="connsiteX35" fmla="*/ 51435 w 906035"/>
                  <a:gd name="connsiteY35" fmla="*/ 341948 h 653414"/>
                  <a:gd name="connsiteX36" fmla="*/ 51435 w 906035"/>
                  <a:gd name="connsiteY36" fmla="*/ 261938 h 653414"/>
                  <a:gd name="connsiteX37" fmla="*/ 99060 w 906035"/>
                  <a:gd name="connsiteY37" fmla="*/ 261938 h 653414"/>
                  <a:gd name="connsiteX38" fmla="*/ 124778 w 906035"/>
                  <a:gd name="connsiteY38" fmla="*/ 236220 h 653414"/>
                  <a:gd name="connsiteX39" fmla="*/ 99060 w 906035"/>
                  <a:gd name="connsiteY39" fmla="*/ 210502 h 653414"/>
                  <a:gd name="connsiteX40" fmla="*/ 51435 w 906035"/>
                  <a:gd name="connsiteY40" fmla="*/ 210502 h 653414"/>
                  <a:gd name="connsiteX41" fmla="*/ 51435 w 906035"/>
                  <a:gd name="connsiteY41" fmla="*/ 130493 h 653414"/>
                  <a:gd name="connsiteX42" fmla="*/ 99060 w 906035"/>
                  <a:gd name="connsiteY42" fmla="*/ 130493 h 653414"/>
                  <a:gd name="connsiteX43" fmla="*/ 124778 w 906035"/>
                  <a:gd name="connsiteY43" fmla="*/ 104775 h 653414"/>
                  <a:gd name="connsiteX44" fmla="*/ 99060 w 906035"/>
                  <a:gd name="connsiteY44" fmla="*/ 79057 h 653414"/>
                  <a:gd name="connsiteX45" fmla="*/ 51435 w 906035"/>
                  <a:gd name="connsiteY45" fmla="*/ 79057 h 653414"/>
                  <a:gd name="connsiteX46" fmla="*/ 51435 w 906035"/>
                  <a:gd name="connsiteY46" fmla="*/ 25718 h 653414"/>
                  <a:gd name="connsiteX47" fmla="*/ 25718 w 906035"/>
                  <a:gd name="connsiteY47" fmla="*/ 0 h 653414"/>
                  <a:gd name="connsiteX48" fmla="*/ 0 w 906035"/>
                  <a:gd name="connsiteY48" fmla="*/ 25718 h 653414"/>
                  <a:gd name="connsiteX49" fmla="*/ 0 w 906035"/>
                  <a:gd name="connsiteY49" fmla="*/ 627698 h 653414"/>
                  <a:gd name="connsiteX50" fmla="*/ 25718 w 906035"/>
                  <a:gd name="connsiteY50" fmla="*/ 653415 h 653414"/>
                  <a:gd name="connsiteX51" fmla="*/ 880110 w 906035"/>
                  <a:gd name="connsiteY51" fmla="*/ 653415 h 653414"/>
                  <a:gd name="connsiteX52" fmla="*/ 905828 w 906035"/>
                  <a:gd name="connsiteY52" fmla="*/ 627698 h 653414"/>
                  <a:gd name="connsiteX53" fmla="*/ 882015 w 906035"/>
                  <a:gd name="connsiteY53" fmla="*/ 603885 h 65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6035" h="653414">
                    <a:moveTo>
                      <a:pt x="882015" y="603885"/>
                    </a:moveTo>
                    <a:lnTo>
                      <a:pt x="832485" y="603885"/>
                    </a:lnTo>
                    <a:lnTo>
                      <a:pt x="832485" y="121920"/>
                    </a:lnTo>
                    <a:cubicBezTo>
                      <a:pt x="832485" y="107632"/>
                      <a:pt x="821055" y="96203"/>
                      <a:pt x="806768" y="96203"/>
                    </a:cubicBezTo>
                    <a:lnTo>
                      <a:pt x="734378" y="96203"/>
                    </a:lnTo>
                    <a:cubicBezTo>
                      <a:pt x="720090" y="96203"/>
                      <a:pt x="708660" y="107632"/>
                      <a:pt x="708660" y="121920"/>
                    </a:cubicBezTo>
                    <a:lnTo>
                      <a:pt x="708660" y="603885"/>
                    </a:lnTo>
                    <a:lnTo>
                      <a:pt x="655320" y="603885"/>
                    </a:lnTo>
                    <a:lnTo>
                      <a:pt x="655320" y="291465"/>
                    </a:lnTo>
                    <a:cubicBezTo>
                      <a:pt x="655320" y="277178"/>
                      <a:pt x="643890" y="265748"/>
                      <a:pt x="629603" y="265748"/>
                    </a:cubicBezTo>
                    <a:lnTo>
                      <a:pt x="557213" y="265748"/>
                    </a:lnTo>
                    <a:cubicBezTo>
                      <a:pt x="542925" y="265748"/>
                      <a:pt x="531495" y="277178"/>
                      <a:pt x="531495" y="291465"/>
                    </a:cubicBezTo>
                    <a:lnTo>
                      <a:pt x="531495" y="603885"/>
                    </a:lnTo>
                    <a:lnTo>
                      <a:pt x="477203" y="603885"/>
                    </a:lnTo>
                    <a:lnTo>
                      <a:pt x="477203" y="426720"/>
                    </a:lnTo>
                    <a:cubicBezTo>
                      <a:pt x="477203" y="412433"/>
                      <a:pt x="465773" y="401003"/>
                      <a:pt x="451485" y="401003"/>
                    </a:cubicBezTo>
                    <a:lnTo>
                      <a:pt x="379095" y="401003"/>
                    </a:lnTo>
                    <a:cubicBezTo>
                      <a:pt x="364808" y="401003"/>
                      <a:pt x="353378" y="412433"/>
                      <a:pt x="353378" y="426720"/>
                    </a:cubicBezTo>
                    <a:lnTo>
                      <a:pt x="353378" y="604838"/>
                    </a:lnTo>
                    <a:lnTo>
                      <a:pt x="299085" y="604838"/>
                    </a:lnTo>
                    <a:lnTo>
                      <a:pt x="299085" y="467678"/>
                    </a:lnTo>
                    <a:cubicBezTo>
                      <a:pt x="299085" y="453390"/>
                      <a:pt x="287655" y="441960"/>
                      <a:pt x="273368" y="441960"/>
                    </a:cubicBezTo>
                    <a:lnTo>
                      <a:pt x="200978" y="441960"/>
                    </a:lnTo>
                    <a:cubicBezTo>
                      <a:pt x="186690" y="441960"/>
                      <a:pt x="175260" y="453390"/>
                      <a:pt x="175260" y="467678"/>
                    </a:cubicBezTo>
                    <a:lnTo>
                      <a:pt x="175260" y="604838"/>
                    </a:lnTo>
                    <a:lnTo>
                      <a:pt x="51435" y="604838"/>
                    </a:lnTo>
                    <a:lnTo>
                      <a:pt x="51435" y="524828"/>
                    </a:lnTo>
                    <a:lnTo>
                      <a:pt x="99060" y="524828"/>
                    </a:lnTo>
                    <a:cubicBezTo>
                      <a:pt x="113348" y="524828"/>
                      <a:pt x="124778" y="513398"/>
                      <a:pt x="124778" y="499110"/>
                    </a:cubicBezTo>
                    <a:cubicBezTo>
                      <a:pt x="124778" y="484823"/>
                      <a:pt x="113348" y="473392"/>
                      <a:pt x="99060" y="473392"/>
                    </a:cubicBezTo>
                    <a:lnTo>
                      <a:pt x="51435" y="473392"/>
                    </a:lnTo>
                    <a:lnTo>
                      <a:pt x="51435" y="393383"/>
                    </a:lnTo>
                    <a:lnTo>
                      <a:pt x="99060" y="393383"/>
                    </a:lnTo>
                    <a:cubicBezTo>
                      <a:pt x="113348" y="393383"/>
                      <a:pt x="124778" y="381953"/>
                      <a:pt x="124778" y="367665"/>
                    </a:cubicBezTo>
                    <a:cubicBezTo>
                      <a:pt x="124778" y="353378"/>
                      <a:pt x="113348" y="341948"/>
                      <a:pt x="99060" y="341948"/>
                    </a:cubicBezTo>
                    <a:lnTo>
                      <a:pt x="51435" y="341948"/>
                    </a:lnTo>
                    <a:lnTo>
                      <a:pt x="51435" y="261938"/>
                    </a:lnTo>
                    <a:lnTo>
                      <a:pt x="99060" y="261938"/>
                    </a:lnTo>
                    <a:cubicBezTo>
                      <a:pt x="113348" y="261938"/>
                      <a:pt x="124778" y="250508"/>
                      <a:pt x="124778" y="236220"/>
                    </a:cubicBezTo>
                    <a:cubicBezTo>
                      <a:pt x="124778" y="221933"/>
                      <a:pt x="113348" y="210502"/>
                      <a:pt x="99060" y="210502"/>
                    </a:cubicBezTo>
                    <a:lnTo>
                      <a:pt x="51435" y="210502"/>
                    </a:lnTo>
                    <a:lnTo>
                      <a:pt x="51435" y="130493"/>
                    </a:lnTo>
                    <a:lnTo>
                      <a:pt x="99060" y="130493"/>
                    </a:lnTo>
                    <a:cubicBezTo>
                      <a:pt x="113348" y="130493"/>
                      <a:pt x="124778" y="119063"/>
                      <a:pt x="124778" y="104775"/>
                    </a:cubicBezTo>
                    <a:cubicBezTo>
                      <a:pt x="124778" y="90488"/>
                      <a:pt x="113348" y="79057"/>
                      <a:pt x="99060" y="79057"/>
                    </a:cubicBezTo>
                    <a:lnTo>
                      <a:pt x="51435" y="79057"/>
                    </a:lnTo>
                    <a:lnTo>
                      <a:pt x="51435" y="25718"/>
                    </a:lnTo>
                    <a:cubicBezTo>
                      <a:pt x="51435" y="11430"/>
                      <a:pt x="40005" y="0"/>
                      <a:pt x="25718" y="0"/>
                    </a:cubicBezTo>
                    <a:cubicBezTo>
                      <a:pt x="11430" y="0"/>
                      <a:pt x="0" y="11430"/>
                      <a:pt x="0" y="25718"/>
                    </a:cubicBezTo>
                    <a:lnTo>
                      <a:pt x="0" y="627698"/>
                    </a:lnTo>
                    <a:cubicBezTo>
                      <a:pt x="0" y="641985"/>
                      <a:pt x="11430" y="653415"/>
                      <a:pt x="25718" y="653415"/>
                    </a:cubicBezTo>
                    <a:lnTo>
                      <a:pt x="880110" y="653415"/>
                    </a:lnTo>
                    <a:cubicBezTo>
                      <a:pt x="894398" y="653415"/>
                      <a:pt x="905828" y="641985"/>
                      <a:pt x="905828" y="627698"/>
                    </a:cubicBezTo>
                    <a:cubicBezTo>
                      <a:pt x="907733" y="615315"/>
                      <a:pt x="896303" y="603885"/>
                      <a:pt x="882015" y="603885"/>
                    </a:cubicBezTo>
                    <a:close/>
                  </a:path>
                </a:pathLst>
              </a:custGeom>
              <a:grpFill/>
              <a:ln w="9525"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850185D-A23E-C18A-AE7D-48009705525E}"/>
              </a:ext>
            </a:extLst>
          </p:cNvPr>
          <p:cNvSpPr>
            <a:spLocks noGrp="1"/>
          </p:cNvSpPr>
          <p:nvPr>
            <p:ph type="title"/>
          </p:nvPr>
        </p:nvSpPr>
        <p:spPr/>
        <p:txBody>
          <a:bodyPr/>
          <a:lstStyle/>
          <a:p>
            <a:r>
              <a:rPr lang="en-US">
                <a:solidFill>
                  <a:schemeClr val="tx2"/>
                </a:solidFill>
              </a:rPr>
              <a:t>What does TB DIAH do?</a:t>
            </a:r>
            <a:endParaRPr lang="en-US"/>
          </a:p>
        </p:txBody>
      </p:sp>
    </p:spTree>
    <p:custDataLst>
      <p:tags r:id="rId1"/>
    </p:custDataLst>
    <p:extLst>
      <p:ext uri="{BB962C8B-B14F-4D97-AF65-F5344CB8AC3E}">
        <p14:creationId xmlns:p14="http://schemas.microsoft.com/office/powerpoint/2010/main" val="1186637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2603AD-CAB8-4A1F-A754-162A671E414E}"/>
              </a:ext>
            </a:extLst>
          </p:cNvPr>
          <p:cNvSpPr>
            <a:spLocks noGrp="1"/>
          </p:cNvSpPr>
          <p:nvPr>
            <p:ph idx="1"/>
          </p:nvPr>
        </p:nvSpPr>
        <p:spPr>
          <a:xfrm>
            <a:off x="345507" y="540237"/>
            <a:ext cx="7772400" cy="3789355"/>
          </a:xfrm>
        </p:spPr>
        <p:txBody>
          <a:bodyPr vert="horz" lIns="91440" tIns="45720" rIns="91440" bIns="45720" rtlCol="0" anchor="t">
            <a:normAutofit/>
          </a:bodyPr>
          <a:lstStyle/>
          <a:p>
            <a:pPr marL="0" indent="0">
              <a:buNone/>
            </a:pPr>
            <a:r>
              <a:rPr lang="en-US" dirty="0"/>
              <a:t>The COE team functions as follows:</a:t>
            </a:r>
          </a:p>
          <a:p>
            <a:pPr marL="229870" lvl="0" indent="-229870">
              <a:spcAft>
                <a:spcPts val="600"/>
              </a:spcAft>
            </a:pPr>
            <a:r>
              <a:rPr lang="en-US" sz="1400" b="1" dirty="0"/>
              <a:t>Documents best practices </a:t>
            </a:r>
            <a:r>
              <a:rPr lang="en-US" sz="1400" dirty="0"/>
              <a:t>with TB data collection, reporting, visualization, analysis, and use</a:t>
            </a:r>
          </a:p>
          <a:p>
            <a:pPr marL="229870" lvl="0" indent="-229870">
              <a:spcAft>
                <a:spcPts val="600"/>
              </a:spcAft>
            </a:pPr>
            <a:r>
              <a:rPr lang="en-US" sz="1400" b="1" dirty="0"/>
              <a:t>Engages NTPs</a:t>
            </a:r>
            <a:r>
              <a:rPr lang="en-US" sz="1400" dirty="0"/>
              <a:t> with necessary support and assistance</a:t>
            </a:r>
          </a:p>
          <a:p>
            <a:pPr marL="229870" lvl="0" indent="-229870">
              <a:spcAft>
                <a:spcPts val="600"/>
              </a:spcAft>
            </a:pPr>
            <a:r>
              <a:rPr lang="en-US" sz="1400" b="1" dirty="0"/>
              <a:t>Develops tools and templates</a:t>
            </a:r>
            <a:r>
              <a:rPr lang="en-US" sz="1400" dirty="0"/>
              <a:t> as well as reports and publications</a:t>
            </a:r>
            <a:endParaRPr lang="en-US" sz="1400" b="1" dirty="0"/>
          </a:p>
          <a:p>
            <a:pPr marL="229870" indent="-229870">
              <a:spcAft>
                <a:spcPts val="600"/>
              </a:spcAft>
            </a:pPr>
            <a:r>
              <a:rPr lang="en-US" sz="1400" b="1" dirty="0"/>
              <a:t>Organizes regional workshops </a:t>
            </a:r>
            <a:r>
              <a:rPr lang="en-US" sz="1400" dirty="0"/>
              <a:t>for networking, experience sharing, and learning </a:t>
            </a:r>
          </a:p>
          <a:p>
            <a:pPr marL="229870" lvl="0" indent="-229870">
              <a:spcAft>
                <a:spcPts val="600"/>
              </a:spcAft>
            </a:pPr>
            <a:r>
              <a:rPr lang="en-US" sz="1400" b="1" dirty="0"/>
              <a:t>Conducts trainings </a:t>
            </a:r>
            <a:r>
              <a:rPr lang="en-US" sz="1400" dirty="0"/>
              <a:t>on TB M&amp;E and surveillance</a:t>
            </a:r>
          </a:p>
          <a:p>
            <a:pPr marL="229870" indent="-229870">
              <a:spcAft>
                <a:spcPts val="600"/>
              </a:spcAft>
            </a:pPr>
            <a:r>
              <a:rPr lang="en-US" sz="1400" b="1" dirty="0"/>
              <a:t>Established a COE virtual platform </a:t>
            </a:r>
          </a:p>
        </p:txBody>
      </p:sp>
      <p:sp>
        <p:nvSpPr>
          <p:cNvPr id="3" name="Slide Number Placeholder 2">
            <a:extLst>
              <a:ext uri="{FF2B5EF4-FFF2-40B4-BE49-F238E27FC236}">
                <a16:creationId xmlns:a16="http://schemas.microsoft.com/office/drawing/2014/main" id="{8809E26A-19F1-4704-9CDE-7FAA810F9A6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4" name="Title 3">
            <a:extLst>
              <a:ext uri="{FF2B5EF4-FFF2-40B4-BE49-F238E27FC236}">
                <a16:creationId xmlns:a16="http://schemas.microsoft.com/office/drawing/2014/main" id="{D6A513C5-15F6-4057-BC83-CE5898936E32}"/>
              </a:ext>
            </a:extLst>
          </p:cNvPr>
          <p:cNvSpPr>
            <a:spLocks noGrp="1"/>
          </p:cNvSpPr>
          <p:nvPr>
            <p:ph type="title"/>
          </p:nvPr>
        </p:nvSpPr>
        <p:spPr/>
        <p:txBody>
          <a:bodyPr/>
          <a:lstStyle/>
          <a:p>
            <a:r>
              <a:rPr lang="en-US"/>
              <a:t>COE Functions</a:t>
            </a:r>
          </a:p>
        </p:txBody>
      </p:sp>
      <p:pic>
        <p:nvPicPr>
          <p:cNvPr id="5" name="Picture 5" descr="COE responsibilities graphic">
            <a:extLst>
              <a:ext uri="{FF2B5EF4-FFF2-40B4-BE49-F238E27FC236}">
                <a16:creationId xmlns:a16="http://schemas.microsoft.com/office/drawing/2014/main" id="{7104C735-5706-3CE2-1B82-D2BD73690A71}"/>
              </a:ext>
            </a:extLst>
          </p:cNvPr>
          <p:cNvPicPr>
            <a:picLocks noChangeAspect="1"/>
          </p:cNvPicPr>
          <p:nvPr/>
        </p:nvPicPr>
        <p:blipFill>
          <a:blip r:embed="rId2"/>
          <a:stretch>
            <a:fillRect/>
          </a:stretch>
        </p:blipFill>
        <p:spPr>
          <a:xfrm>
            <a:off x="1045095" y="2733547"/>
            <a:ext cx="6723460" cy="2157714"/>
          </a:xfrm>
          <a:prstGeom prst="rect">
            <a:avLst/>
          </a:prstGeom>
        </p:spPr>
      </p:pic>
    </p:spTree>
    <p:extLst>
      <p:ext uri="{BB962C8B-B14F-4D97-AF65-F5344CB8AC3E}">
        <p14:creationId xmlns:p14="http://schemas.microsoft.com/office/powerpoint/2010/main" val="338437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B024F9-F626-4617-9653-8828FA36B5D4}"/>
              </a:ext>
            </a:extLst>
          </p:cNvPr>
          <p:cNvSpPr>
            <a:spLocks noGrp="1"/>
          </p:cNvSpPr>
          <p:nvPr>
            <p:ph type="title"/>
          </p:nvPr>
        </p:nvSpPr>
        <p:spPr/>
        <p:txBody>
          <a:bodyPr/>
          <a:lstStyle/>
          <a:p>
            <a:r>
              <a:rPr lang="en-US" dirty="0"/>
              <a:t>Key Feature of the COE Website</a:t>
            </a:r>
          </a:p>
        </p:txBody>
      </p:sp>
      <p:sp>
        <p:nvSpPr>
          <p:cNvPr id="6" name="Google Shape;269;p14">
            <a:extLst>
              <a:ext uri="{FF2B5EF4-FFF2-40B4-BE49-F238E27FC236}">
                <a16:creationId xmlns:a16="http://schemas.microsoft.com/office/drawing/2014/main" id="{A255CA58-8650-6951-2126-083CCA4E2BA4}"/>
              </a:ext>
            </a:extLst>
          </p:cNvPr>
          <p:cNvSpPr txBox="1">
            <a:spLocks/>
          </p:cNvSpPr>
          <p:nvPr/>
        </p:nvSpPr>
        <p:spPr>
          <a:xfrm>
            <a:off x="3979664" y="598628"/>
            <a:ext cx="4805805" cy="3726531"/>
          </a:xfrm>
          <a:prstGeom prst="rect">
            <a:avLst/>
          </a:prstGeom>
          <a:noFill/>
          <a:ln>
            <a:noFill/>
          </a:ln>
        </p:spPr>
        <p:txBody>
          <a:bodyPr spcFirstLastPara="1" vert="horz" wrap="square" lIns="60987" tIns="30485" rIns="60987" bIns="30485" rtlCol="0" anchor="t" anchorCtr="0">
            <a:noAutofit/>
          </a:bodyPr>
          <a:lstStyle>
            <a:lvl1pPr marL="230188" indent="-230188" algn="l" defTabSz="457200" rtl="0" eaLnBrk="1" latinLnBrk="0" hangingPunct="1">
              <a:spcBef>
                <a:spcPts val="0"/>
              </a:spcBef>
              <a:spcAft>
                <a:spcPts val="800"/>
              </a:spcAft>
              <a:buClr>
                <a:schemeClr val="tx2"/>
              </a:buClr>
              <a:buSzPct val="90000"/>
              <a:buFont typeface="Wingdings" panose="05000000000000000000" pitchFamily="2" charset="2"/>
              <a:buChar char="§"/>
              <a:defRPr sz="2000" b="0" i="0" kern="1200">
                <a:solidFill>
                  <a:srgbClr val="4E4A49"/>
                </a:solidFill>
                <a:latin typeface="+mn-lt"/>
                <a:ea typeface="+mn-ea"/>
                <a:cs typeface="Gill Sans MT"/>
              </a:defRPr>
            </a:lvl1pPr>
            <a:lvl2pPr marL="684213" indent="-230188" algn="l" defTabSz="457200" rtl="0" eaLnBrk="1" latinLnBrk="0" hangingPunct="1">
              <a:spcBef>
                <a:spcPts val="0"/>
              </a:spcBef>
              <a:spcAft>
                <a:spcPts val="800"/>
              </a:spcAft>
              <a:buClr>
                <a:schemeClr val="tx2"/>
              </a:buClr>
              <a:buSzPct val="90000"/>
              <a:buFont typeface="Wingdings" panose="05000000000000000000" pitchFamily="2" charset="2"/>
              <a:buChar char="ü"/>
              <a:defRPr sz="2000" b="0" i="0" kern="1200">
                <a:solidFill>
                  <a:srgbClr val="4E4A49"/>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FFFFFF"/>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0"/>
              </a:spcAft>
              <a:buNone/>
            </a:pPr>
            <a:r>
              <a:rPr lang="en-US" sz="1600" b="1" dirty="0"/>
              <a:t>MELVIN</a:t>
            </a:r>
            <a:r>
              <a:rPr lang="en-US" sz="1600" dirty="0"/>
              <a:t> is a conversational AI chatbot aimed at expanding </a:t>
            </a:r>
            <a:r>
              <a:rPr lang="en-US" sz="1600" b="1" dirty="0"/>
              <a:t>M</a:t>
            </a:r>
            <a:r>
              <a:rPr lang="en-US" sz="1600" dirty="0"/>
              <a:t>onitoring and </a:t>
            </a:r>
            <a:r>
              <a:rPr lang="en-US" sz="1600" b="1" dirty="0"/>
              <a:t>E</a:t>
            </a:r>
            <a:r>
              <a:rPr lang="en-US" sz="1600" dirty="0"/>
              <a:t>valuation knowledge and enhancing </a:t>
            </a:r>
            <a:r>
              <a:rPr lang="en-US" sz="1600" b="1" dirty="0"/>
              <a:t>L</a:t>
            </a:r>
            <a:r>
              <a:rPr lang="en-US" sz="1600" dirty="0"/>
              <a:t>earning experiences in the field of TB. It’s our </a:t>
            </a:r>
            <a:r>
              <a:rPr lang="en-US" sz="1600" b="1" dirty="0"/>
              <a:t>V</a:t>
            </a:r>
            <a:r>
              <a:rPr lang="en-US" sz="1600" dirty="0"/>
              <a:t>ision to harness the power of emerging technology to navigate professionals toward relevant resources and </a:t>
            </a:r>
            <a:r>
              <a:rPr lang="en-US" sz="1600" b="1" dirty="0"/>
              <a:t>In</a:t>
            </a:r>
            <a:r>
              <a:rPr lang="en-US" sz="1600" dirty="0"/>
              <a:t>formation.</a:t>
            </a:r>
            <a:endParaRPr lang="en-US" sz="1600" dirty="0">
              <a:solidFill>
                <a:srgbClr val="222222"/>
              </a:solidFill>
            </a:endParaRPr>
          </a:p>
          <a:p>
            <a:pPr marL="0" indent="0">
              <a:spcAft>
                <a:spcPts val="0"/>
              </a:spcAft>
              <a:buNone/>
            </a:pPr>
            <a:endParaRPr lang="en-US" sz="1600" dirty="0">
              <a:solidFill>
                <a:srgbClr val="222222"/>
              </a:solidFill>
            </a:endParaRPr>
          </a:p>
          <a:p>
            <a:pPr marL="0" indent="0">
              <a:spcAft>
                <a:spcPts val="0"/>
              </a:spcAft>
              <a:buNone/>
            </a:pPr>
            <a:r>
              <a:rPr lang="en-US" sz="1600" b="1" dirty="0"/>
              <a:t>ASK MELVIN: </a:t>
            </a:r>
            <a:r>
              <a:rPr lang="en-US" sz="1600" dirty="0">
                <a:solidFill>
                  <a:srgbClr val="222222"/>
                </a:solidFill>
                <a:hlinkClick r:id="rId3"/>
              </a:rPr>
              <a:t>https://melvintb.ai/</a:t>
            </a:r>
            <a:endParaRPr lang="en-US" sz="1600">
              <a:solidFill>
                <a:srgbClr val="222222"/>
              </a:solidFill>
            </a:endParaRPr>
          </a:p>
          <a:p>
            <a:pPr marL="0" indent="0">
              <a:spcAft>
                <a:spcPts val="600"/>
              </a:spcAft>
              <a:buFont typeface="Wingdings" panose="05000000000000000000" pitchFamily="2" charset="2"/>
              <a:buNone/>
            </a:pPr>
            <a:endParaRPr lang="en-US" sz="1800" dirty="0"/>
          </a:p>
          <a:p>
            <a:pPr marL="229870" indent="-229870" algn="ctr">
              <a:buNone/>
            </a:pPr>
            <a:r>
              <a:rPr lang="en-US" sz="2800" b="1" dirty="0">
                <a:solidFill>
                  <a:schemeClr val="accent6">
                    <a:lumMod val="75000"/>
                  </a:schemeClr>
                </a:solidFill>
              </a:rPr>
              <a:t>MELVINTB.AI</a:t>
            </a:r>
            <a:endParaRPr lang="en-US" sz="2800" dirty="0">
              <a:solidFill>
                <a:srgbClr val="000000"/>
              </a:solidFill>
            </a:endParaRPr>
          </a:p>
          <a:p>
            <a:pPr marL="0" indent="0">
              <a:spcAft>
                <a:spcPts val="600"/>
              </a:spcAft>
              <a:buNone/>
            </a:pPr>
            <a:endParaRPr lang="en-US" sz="1800" dirty="0"/>
          </a:p>
        </p:txBody>
      </p:sp>
      <p:pic>
        <p:nvPicPr>
          <p:cNvPr id="7" name="Picture 6" descr="MELVIN graphic">
            <a:extLst>
              <a:ext uri="{FF2B5EF4-FFF2-40B4-BE49-F238E27FC236}">
                <a16:creationId xmlns:a16="http://schemas.microsoft.com/office/drawing/2014/main" id="{85098EC8-4787-00B6-D9C3-73DB89257A64}"/>
              </a:ext>
            </a:extLst>
          </p:cNvPr>
          <p:cNvPicPr>
            <a:picLocks noChangeAspect="1"/>
          </p:cNvPicPr>
          <p:nvPr/>
        </p:nvPicPr>
        <p:blipFill>
          <a:blip r:embed="rId4"/>
          <a:stretch>
            <a:fillRect/>
          </a:stretch>
        </p:blipFill>
        <p:spPr>
          <a:xfrm>
            <a:off x="347636" y="760498"/>
            <a:ext cx="3404512" cy="3404512"/>
          </a:xfrm>
          <a:prstGeom prst="rect">
            <a:avLst/>
          </a:prstGeom>
        </p:spPr>
      </p:pic>
      <p:pic>
        <p:nvPicPr>
          <p:cNvPr id="9" name="Picture 8" descr="QR code">
            <a:extLst>
              <a:ext uri="{FF2B5EF4-FFF2-40B4-BE49-F238E27FC236}">
                <a16:creationId xmlns:a16="http://schemas.microsoft.com/office/drawing/2014/main" id="{0142423D-5747-76D6-4FE0-4A8F33C57121}"/>
              </a:ext>
            </a:extLst>
          </p:cNvPr>
          <p:cNvPicPr>
            <a:picLocks noChangeAspect="1"/>
          </p:cNvPicPr>
          <p:nvPr/>
        </p:nvPicPr>
        <p:blipFill>
          <a:blip r:embed="rId5"/>
          <a:stretch>
            <a:fillRect/>
          </a:stretch>
        </p:blipFill>
        <p:spPr>
          <a:xfrm>
            <a:off x="5867003" y="3503889"/>
            <a:ext cx="1302871" cy="1302871"/>
          </a:xfrm>
          <a:prstGeom prst="rect">
            <a:avLst/>
          </a:prstGeom>
        </p:spPr>
      </p:pic>
    </p:spTree>
    <p:extLst>
      <p:ext uri="{BB962C8B-B14F-4D97-AF65-F5344CB8AC3E}">
        <p14:creationId xmlns:p14="http://schemas.microsoft.com/office/powerpoint/2010/main" val="413246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07FA96-C74B-EC94-755F-36088C6C4C83}"/>
              </a:ext>
            </a:extLst>
          </p:cNvPr>
          <p:cNvSpPr>
            <a:spLocks noGrp="1"/>
          </p:cNvSpPr>
          <p:nvPr>
            <p:ph type="sldNum" sz="quarter" idx="4"/>
          </p:nvPr>
        </p:nvSpPr>
        <p:spPr/>
        <p:txBody>
          <a:bodyPr/>
          <a:lstStyle/>
          <a:p>
            <a:fld id="{42782948-4DBE-204D-AB9E-B65E067054AE}" type="slidenum">
              <a:rPr lang="en-US" smtClean="0"/>
              <a:pPr/>
              <a:t>32</a:t>
            </a:fld>
            <a:endParaRPr lang="en-US"/>
          </a:p>
        </p:txBody>
      </p:sp>
      <p:sp>
        <p:nvSpPr>
          <p:cNvPr id="7" name="Title 6">
            <a:extLst>
              <a:ext uri="{FF2B5EF4-FFF2-40B4-BE49-F238E27FC236}">
                <a16:creationId xmlns:a16="http://schemas.microsoft.com/office/drawing/2014/main" id="{75486A9C-155C-5FBC-13F5-A7209CCB0BC8}"/>
              </a:ext>
            </a:extLst>
          </p:cNvPr>
          <p:cNvSpPr>
            <a:spLocks noGrp="1"/>
          </p:cNvSpPr>
          <p:nvPr>
            <p:ph type="title"/>
          </p:nvPr>
        </p:nvSpPr>
        <p:spPr/>
        <p:txBody>
          <a:bodyPr/>
          <a:lstStyle/>
          <a:p>
            <a:pPr algn="ctr"/>
            <a:r>
              <a:rPr lang="en-US" dirty="0"/>
              <a:t>Asante Sana! </a:t>
            </a:r>
          </a:p>
        </p:txBody>
      </p:sp>
      <p:pic>
        <p:nvPicPr>
          <p:cNvPr id="5" name="Picture 4" descr="A group of people wearing face masks&#10;&#10;">
            <a:extLst>
              <a:ext uri="{FF2B5EF4-FFF2-40B4-BE49-F238E27FC236}">
                <a16:creationId xmlns:a16="http://schemas.microsoft.com/office/drawing/2014/main" id="{CE4F92C9-83DC-2BB9-163D-602A2BADEEEE}"/>
              </a:ext>
            </a:extLst>
          </p:cNvPr>
          <p:cNvPicPr>
            <a:picLocks noChangeAspect="1"/>
          </p:cNvPicPr>
          <p:nvPr/>
        </p:nvPicPr>
        <p:blipFill>
          <a:blip r:embed="rId4"/>
          <a:stretch>
            <a:fillRect/>
          </a:stretch>
        </p:blipFill>
        <p:spPr>
          <a:xfrm>
            <a:off x="1264444" y="1026856"/>
            <a:ext cx="5907881" cy="3437988"/>
          </a:xfrm>
          <a:prstGeom prst="rect">
            <a:avLst/>
          </a:prstGeom>
        </p:spPr>
      </p:pic>
      <p:sp>
        <p:nvSpPr>
          <p:cNvPr id="4" name="TextBox 3">
            <a:extLst>
              <a:ext uri="{FF2B5EF4-FFF2-40B4-BE49-F238E27FC236}">
                <a16:creationId xmlns:a16="http://schemas.microsoft.com/office/drawing/2014/main" id="{75A814E6-63A4-35FE-E9F6-8FC302115436}"/>
              </a:ext>
            </a:extLst>
          </p:cNvPr>
          <p:cNvSpPr txBox="1"/>
          <p:nvPr/>
        </p:nvSpPr>
        <p:spPr>
          <a:xfrm>
            <a:off x="3307556" y="4280178"/>
            <a:ext cx="3864769" cy="369332"/>
          </a:xfrm>
          <a:prstGeom prst="rect">
            <a:avLst/>
          </a:prstGeom>
          <a:noFill/>
        </p:spPr>
        <p:txBody>
          <a:bodyPr wrap="square">
            <a:spAutoFit/>
          </a:bodyPr>
          <a:lstStyle/>
          <a:p>
            <a:endParaRPr lang="en-US" sz="900" dirty="0"/>
          </a:p>
          <a:p>
            <a:r>
              <a:rPr lang="en-US" sz="900" dirty="0">
                <a:effectLst/>
                <a:latin typeface="Aptos" panose="020B0004020202020204" pitchFamily="34" charset="0"/>
                <a:ea typeface="Aptos" panose="020B0004020202020204" pitchFamily="34" charset="0"/>
                <a:cs typeface="Aptos" panose="020B0004020202020204" pitchFamily="34" charset="0"/>
              </a:rPr>
              <a:t>Photo by Emmanuel Owusu, at the TB DIAH D2AC workshop, Ghana, 2022</a:t>
            </a:r>
            <a:endParaRPr lang="en-US" sz="900" dirty="0"/>
          </a:p>
        </p:txBody>
      </p:sp>
    </p:spTree>
    <p:custDataLst>
      <p:tags r:id="rId1"/>
    </p:custDataLst>
    <p:extLst>
      <p:ext uri="{BB962C8B-B14F-4D97-AF65-F5344CB8AC3E}">
        <p14:creationId xmlns:p14="http://schemas.microsoft.com/office/powerpoint/2010/main" val="15698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822D43-4807-4334-BCAE-773473176D19}"/>
              </a:ext>
            </a:extLst>
          </p:cNvPr>
          <p:cNvSpPr>
            <a:spLocks noGrp="1"/>
          </p:cNvSpPr>
          <p:nvPr>
            <p:ph idx="1"/>
          </p:nvPr>
        </p:nvSpPr>
        <p:spPr/>
        <p:txBody>
          <a:bodyPr>
            <a:normAutofit/>
          </a:bodyPr>
          <a:lstStyle/>
          <a:p>
            <a:pPr marL="0" indent="0">
              <a:buNone/>
            </a:pPr>
            <a:r>
              <a:rPr lang="en-US" sz="2000">
                <a:solidFill>
                  <a:schemeClr val="tx1"/>
                </a:solidFill>
              </a:rPr>
              <a:t>TBDIAH.org</a:t>
            </a:r>
          </a:p>
        </p:txBody>
      </p:sp>
      <p:sp>
        <p:nvSpPr>
          <p:cNvPr id="6" name="Title 5">
            <a:extLst>
              <a:ext uri="{FF2B5EF4-FFF2-40B4-BE49-F238E27FC236}">
                <a16:creationId xmlns:a16="http://schemas.microsoft.com/office/drawing/2014/main" id="{B7A893B8-44F5-47ED-8845-3777D75CAA9E}"/>
              </a:ext>
            </a:extLst>
          </p:cNvPr>
          <p:cNvSpPr>
            <a:spLocks noGrp="1"/>
          </p:cNvSpPr>
          <p:nvPr>
            <p:ph type="title"/>
          </p:nvPr>
        </p:nvSpPr>
        <p:spPr/>
        <p:txBody>
          <a:bodyPr/>
          <a:lstStyle/>
          <a:p>
            <a:r>
              <a:rPr lang="en-US" dirty="0"/>
              <a:t>Key Links</a:t>
            </a:r>
          </a:p>
        </p:txBody>
      </p:sp>
      <p:sp>
        <p:nvSpPr>
          <p:cNvPr id="16" name="TextBox 15">
            <a:extLst>
              <a:ext uri="{FF2B5EF4-FFF2-40B4-BE49-F238E27FC236}">
                <a16:creationId xmlns:a16="http://schemas.microsoft.com/office/drawing/2014/main" id="{31A90A60-F03A-47CE-9414-1B54DEAE8839}"/>
              </a:ext>
            </a:extLst>
          </p:cNvPr>
          <p:cNvSpPr txBox="1"/>
          <p:nvPr/>
        </p:nvSpPr>
        <p:spPr>
          <a:xfrm>
            <a:off x="345507" y="1698137"/>
            <a:ext cx="173765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22222"/>
                </a:solidFill>
                <a:effectLst/>
                <a:uLnTx/>
                <a:uFillTx/>
                <a:latin typeface="Gill Sans MT"/>
                <a:ea typeface="+mn-ea"/>
                <a:cs typeface="+mn-cs"/>
              </a:rPr>
              <a:t>PBMEF</a:t>
            </a:r>
          </a:p>
        </p:txBody>
      </p:sp>
      <p:sp>
        <p:nvSpPr>
          <p:cNvPr id="19" name="TextBox 18">
            <a:extLst>
              <a:ext uri="{FF2B5EF4-FFF2-40B4-BE49-F238E27FC236}">
                <a16:creationId xmlns:a16="http://schemas.microsoft.com/office/drawing/2014/main" id="{D1BCF59A-C338-4356-BBB9-61A991CF7D35}"/>
              </a:ext>
            </a:extLst>
          </p:cNvPr>
          <p:cNvSpPr txBox="1"/>
          <p:nvPr/>
        </p:nvSpPr>
        <p:spPr>
          <a:xfrm>
            <a:off x="345508" y="2719379"/>
            <a:ext cx="1836994"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22222"/>
                </a:solidFill>
                <a:effectLst/>
                <a:uLnTx/>
                <a:uFillTx/>
                <a:latin typeface="Gill Sans MT"/>
                <a:ea typeface="+mn-ea"/>
                <a:cs typeface="+mn-cs"/>
              </a:rPr>
              <a:t>E-Learning</a:t>
            </a:r>
          </a:p>
        </p:txBody>
      </p:sp>
      <p:sp>
        <p:nvSpPr>
          <p:cNvPr id="20" name="TextBox 19">
            <a:extLst>
              <a:ext uri="{FF2B5EF4-FFF2-40B4-BE49-F238E27FC236}">
                <a16:creationId xmlns:a16="http://schemas.microsoft.com/office/drawing/2014/main" id="{1E3B0DFB-4A26-47A9-8FE2-48890B6693AF}"/>
              </a:ext>
            </a:extLst>
          </p:cNvPr>
          <p:cNvSpPr txBox="1"/>
          <p:nvPr/>
        </p:nvSpPr>
        <p:spPr>
          <a:xfrm>
            <a:off x="345506" y="3656524"/>
            <a:ext cx="208403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22222"/>
                </a:solidFill>
                <a:effectLst/>
                <a:uLnTx/>
                <a:uFillTx/>
                <a:latin typeface="Gill Sans MT"/>
                <a:ea typeface="+mn-ea"/>
                <a:cs typeface="+mn-cs"/>
              </a:rPr>
              <a:t>Data Analysis &amp; Visualizations</a:t>
            </a:r>
          </a:p>
        </p:txBody>
      </p:sp>
      <p:grpSp>
        <p:nvGrpSpPr>
          <p:cNvPr id="2" name="Group 1">
            <a:extLst>
              <a:ext uri="{FF2B5EF4-FFF2-40B4-BE49-F238E27FC236}">
                <a16:creationId xmlns:a16="http://schemas.microsoft.com/office/drawing/2014/main" id="{472C2F02-726A-46DF-B4F4-E9FFFC2143CB}"/>
              </a:ext>
              <a:ext uri="{C183D7F6-B498-43B3-948B-1728B52AA6E4}">
                <adec:decorative xmlns:adec="http://schemas.microsoft.com/office/drawing/2017/decorative" val="1"/>
              </a:ext>
            </a:extLst>
          </p:cNvPr>
          <p:cNvGrpSpPr/>
          <p:nvPr/>
        </p:nvGrpSpPr>
        <p:grpSpPr>
          <a:xfrm>
            <a:off x="2490256" y="820365"/>
            <a:ext cx="6102497" cy="3391502"/>
            <a:chOff x="2695996" y="820365"/>
            <a:chExt cx="6102497" cy="3391502"/>
          </a:xfrm>
        </p:grpSpPr>
        <p:sp>
          <p:nvSpPr>
            <p:cNvPr id="8" name="TextBox 7">
              <a:extLst>
                <a:ext uri="{FF2B5EF4-FFF2-40B4-BE49-F238E27FC236}">
                  <a16:creationId xmlns:a16="http://schemas.microsoft.com/office/drawing/2014/main" id="{735F0540-0586-4526-99B7-1CF8BDF643C3}"/>
                </a:ext>
              </a:extLst>
            </p:cNvPr>
            <p:cNvSpPr txBox="1"/>
            <p:nvPr/>
          </p:nvSpPr>
          <p:spPr>
            <a:xfrm>
              <a:off x="3123340" y="826491"/>
              <a:ext cx="457200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44106"/>
                  </a:solidFill>
                  <a:effectLst/>
                  <a:uLnTx/>
                  <a:uFillTx/>
                  <a:latin typeface="Gill Sans MT"/>
                  <a:ea typeface="+mn-ea"/>
                  <a:cs typeface="+mn-cs"/>
                  <a:hlinkClick r:id="rId3">
                    <a:extLst>
                      <a:ext uri="{A12FA001-AC4F-418D-AE19-62706E023703}">
                        <ahyp:hlinkClr xmlns:ahyp="http://schemas.microsoft.com/office/drawing/2018/hyperlinkcolor" val="tx"/>
                      </a:ext>
                    </a:extLst>
                  </a:hlinkClick>
                </a:rPr>
                <a:t>http://www.tbdiah.org</a:t>
              </a:r>
              <a:endParaRPr kumimoji="0" lang="en-US" sz="1600" b="0" i="0" u="none" strike="noStrike" kern="1200" cap="none" spc="0" normalizeH="0" baseline="0" noProof="0">
                <a:ln>
                  <a:noFill/>
                </a:ln>
                <a:solidFill>
                  <a:srgbClr val="D44106"/>
                </a:solidFill>
                <a:effectLst/>
                <a:uLnTx/>
                <a:uFillTx/>
                <a:latin typeface="Gill Sans MT"/>
                <a:ea typeface="+mn-ea"/>
                <a:cs typeface="+mn-cs"/>
              </a:endParaRPr>
            </a:p>
          </p:txBody>
        </p:sp>
        <p:sp>
          <p:nvSpPr>
            <p:cNvPr id="10" name="TextBox 9">
              <a:extLst>
                <a:ext uri="{FF2B5EF4-FFF2-40B4-BE49-F238E27FC236}">
                  <a16:creationId xmlns:a16="http://schemas.microsoft.com/office/drawing/2014/main" id="{2CF1B5CB-D2F5-4D87-9C7C-0A7EC8C1AE69}"/>
                </a:ext>
              </a:extLst>
            </p:cNvPr>
            <p:cNvSpPr txBox="1"/>
            <p:nvPr/>
          </p:nvSpPr>
          <p:spPr>
            <a:xfrm>
              <a:off x="3123340" y="1559637"/>
              <a:ext cx="5675153"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44106"/>
                  </a:solidFill>
                  <a:effectLst/>
                  <a:uLnTx/>
                  <a:uFillTx/>
                  <a:latin typeface="Gill Sans MT"/>
                  <a:ea typeface="+mn-ea"/>
                  <a:cs typeface="+mn-cs"/>
                  <a:hlinkClick r:id="rId4">
                    <a:extLst>
                      <a:ext uri="{A12FA001-AC4F-418D-AE19-62706E023703}">
                        <ahyp:hlinkClr xmlns:ahyp="http://schemas.microsoft.com/office/drawing/2018/hyperlinkcolor" val="tx"/>
                      </a:ext>
                    </a:extLst>
                  </a:hlinkClick>
                </a:rPr>
                <a:t>https://www.tbdiah.org/resources/publications/navigating-tuberculosis-indicators-a-guide-for-tb-programs/</a:t>
              </a:r>
              <a:endParaRPr kumimoji="0" lang="en-US" sz="1600" b="0" i="0" u="none" strike="noStrike" kern="1200" cap="none" spc="0" normalizeH="0" baseline="0" noProof="0">
                <a:ln>
                  <a:noFill/>
                </a:ln>
                <a:solidFill>
                  <a:srgbClr val="D44106"/>
                </a:solidFill>
                <a:effectLst/>
                <a:uLnTx/>
                <a:uFillTx/>
                <a:latin typeface="Gill Sans MT"/>
                <a:ea typeface="+mn-ea"/>
                <a:cs typeface="+mn-cs"/>
              </a:endParaRPr>
            </a:p>
          </p:txBody>
        </p:sp>
        <p:sp>
          <p:nvSpPr>
            <p:cNvPr id="12" name="TextBox 11">
              <a:extLst>
                <a:ext uri="{FF2B5EF4-FFF2-40B4-BE49-F238E27FC236}">
                  <a16:creationId xmlns:a16="http://schemas.microsoft.com/office/drawing/2014/main" id="{8FFF9B89-8C97-4BA4-B354-B9E9D17767BD}"/>
                </a:ext>
              </a:extLst>
            </p:cNvPr>
            <p:cNvSpPr txBox="1"/>
            <p:nvPr/>
          </p:nvSpPr>
          <p:spPr>
            <a:xfrm>
              <a:off x="3123340" y="2633564"/>
              <a:ext cx="5503763"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D44106"/>
                </a:solidFill>
                <a:effectLst/>
                <a:uLnTx/>
                <a:uFillTx/>
                <a:latin typeface="Gill Sans MT"/>
                <a:ea typeface="+mn-ea"/>
                <a:cs typeface="+mn-cs"/>
              </a:endParaRPr>
            </a:p>
          </p:txBody>
        </p:sp>
        <p:sp>
          <p:nvSpPr>
            <p:cNvPr id="14" name="TextBox 13">
              <a:extLst>
                <a:ext uri="{FF2B5EF4-FFF2-40B4-BE49-F238E27FC236}">
                  <a16:creationId xmlns:a16="http://schemas.microsoft.com/office/drawing/2014/main" id="{FD8DDC52-C6BC-4D99-B537-CE8E6BFE3C9A}"/>
                </a:ext>
              </a:extLst>
            </p:cNvPr>
            <p:cNvSpPr txBox="1"/>
            <p:nvPr/>
          </p:nvSpPr>
          <p:spPr>
            <a:xfrm>
              <a:off x="3123340" y="3850453"/>
              <a:ext cx="2228935"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44106"/>
                  </a:solidFill>
                  <a:effectLst/>
                  <a:uLnTx/>
                  <a:uFillTx/>
                  <a:latin typeface="Gill Sans MT"/>
                  <a:ea typeface="+mn-ea"/>
                  <a:cs typeface="+mn-cs"/>
                  <a:hlinkClick r:id="rId5">
                    <a:extLst>
                      <a:ext uri="{A12FA001-AC4F-418D-AE19-62706E023703}">
                        <ahyp:hlinkClr xmlns:ahyp="http://schemas.microsoft.com/office/drawing/2018/hyperlinkcolor" val="tx"/>
                      </a:ext>
                    </a:extLst>
                  </a:hlinkClick>
                </a:rPr>
                <a:t>http://hub.tbdiah.org</a:t>
              </a:r>
              <a:endParaRPr kumimoji="0" lang="en-US" sz="1600" b="0" i="0" u="none" strike="noStrike" kern="1200" cap="none" spc="0" normalizeH="0" baseline="0" noProof="0">
                <a:ln>
                  <a:noFill/>
                </a:ln>
                <a:solidFill>
                  <a:srgbClr val="D44106"/>
                </a:solidFill>
                <a:effectLst/>
                <a:uLnTx/>
                <a:uFillTx/>
                <a:latin typeface="Gill Sans MT"/>
                <a:ea typeface="+mn-ea"/>
                <a:cs typeface="+mn-cs"/>
              </a:endParaRPr>
            </a:p>
          </p:txBody>
        </p:sp>
        <p:pic>
          <p:nvPicPr>
            <p:cNvPr id="3" name="Graphic 2" descr="Internet with solid fill">
              <a:extLst>
                <a:ext uri="{FF2B5EF4-FFF2-40B4-BE49-F238E27FC236}">
                  <a16:creationId xmlns:a16="http://schemas.microsoft.com/office/drawing/2014/main" id="{E80329D5-6275-4E55-87B0-9EFA936E97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996" y="820365"/>
              <a:ext cx="398487" cy="398487"/>
            </a:xfrm>
            <a:prstGeom prst="rect">
              <a:avLst/>
            </a:prstGeom>
          </p:spPr>
        </p:pic>
        <p:pic>
          <p:nvPicPr>
            <p:cNvPr id="13" name="Graphic 12" descr="Internet with solid fill">
              <a:extLst>
                <a:ext uri="{FF2B5EF4-FFF2-40B4-BE49-F238E27FC236}">
                  <a16:creationId xmlns:a16="http://schemas.microsoft.com/office/drawing/2014/main" id="{51797BFF-ACEE-4BE4-BC75-63195372C9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996" y="1655182"/>
              <a:ext cx="398487" cy="398487"/>
            </a:xfrm>
            <a:prstGeom prst="rect">
              <a:avLst/>
            </a:prstGeom>
          </p:spPr>
        </p:pic>
        <p:pic>
          <p:nvPicPr>
            <p:cNvPr id="15" name="Graphic 14" descr="Internet with solid fill">
              <a:extLst>
                <a:ext uri="{FF2B5EF4-FFF2-40B4-BE49-F238E27FC236}">
                  <a16:creationId xmlns:a16="http://schemas.microsoft.com/office/drawing/2014/main" id="{6E1EB04A-C33C-4BE6-8497-5B1DE8F582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996" y="2633564"/>
              <a:ext cx="398487" cy="398487"/>
            </a:xfrm>
            <a:prstGeom prst="rect">
              <a:avLst/>
            </a:prstGeom>
          </p:spPr>
        </p:pic>
        <p:pic>
          <p:nvPicPr>
            <p:cNvPr id="17" name="Graphic 16" descr="Internet with solid fill">
              <a:extLst>
                <a:ext uri="{FF2B5EF4-FFF2-40B4-BE49-F238E27FC236}">
                  <a16:creationId xmlns:a16="http://schemas.microsoft.com/office/drawing/2014/main" id="{E3A61F0F-61F0-487F-9AD2-A207CFD486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996" y="3813380"/>
              <a:ext cx="398487" cy="398487"/>
            </a:xfrm>
            <a:prstGeom prst="rect">
              <a:avLst/>
            </a:prstGeom>
          </p:spPr>
        </p:pic>
      </p:grpSp>
      <p:sp>
        <p:nvSpPr>
          <p:cNvPr id="11" name="TextBox 10">
            <a:hlinkClick r:id="rId8"/>
            <a:extLst>
              <a:ext uri="{FF2B5EF4-FFF2-40B4-BE49-F238E27FC236}">
                <a16:creationId xmlns:a16="http://schemas.microsoft.com/office/drawing/2014/main" id="{0A845EDE-EF9E-D798-FADA-A01D1F4550E6}"/>
              </a:ext>
            </a:extLst>
          </p:cNvPr>
          <p:cNvSpPr txBox="1"/>
          <p:nvPr/>
        </p:nvSpPr>
        <p:spPr>
          <a:xfrm>
            <a:off x="2917600" y="2662719"/>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D44106"/>
                </a:solidFill>
                <a:effectLst/>
                <a:uLnTx/>
                <a:uFillTx/>
                <a:latin typeface="Gill Sans MT"/>
                <a:ea typeface="+mn-ea"/>
                <a:cs typeface="+mn-cs"/>
                <a:hlinkClick r:id="rId8"/>
              </a:rPr>
              <a:t>https://training.tbdiah.org/</a:t>
            </a:r>
            <a:r>
              <a:rPr kumimoji="0" lang="en-US" sz="1800" b="0" i="0" u="none" strike="noStrike" kern="1200" cap="none" spc="0" normalizeH="0" baseline="0" noProof="0">
                <a:ln>
                  <a:noFill/>
                </a:ln>
                <a:solidFill>
                  <a:srgbClr val="D44106"/>
                </a:solidFill>
                <a:effectLst/>
                <a:uLnTx/>
                <a:uFillTx/>
                <a:latin typeface="Gill Sans MT"/>
                <a:ea typeface="+mn-ea"/>
                <a:cs typeface="+mn-cs"/>
              </a:rPr>
              <a:t> </a:t>
            </a:r>
          </a:p>
        </p:txBody>
      </p:sp>
      <p:pic>
        <p:nvPicPr>
          <p:cNvPr id="9" name="Picture 8" descr="QR code">
            <a:extLst>
              <a:ext uri="{FF2B5EF4-FFF2-40B4-BE49-F238E27FC236}">
                <a16:creationId xmlns:a16="http://schemas.microsoft.com/office/drawing/2014/main" id="{D5C8B9B4-8F70-EB03-23D8-E0044E0CF80C}"/>
              </a:ext>
            </a:extLst>
          </p:cNvPr>
          <p:cNvPicPr>
            <a:picLocks noChangeAspect="1"/>
          </p:cNvPicPr>
          <p:nvPr/>
        </p:nvPicPr>
        <p:blipFill>
          <a:blip r:embed="rId9"/>
          <a:stretch>
            <a:fillRect/>
          </a:stretch>
        </p:blipFill>
        <p:spPr>
          <a:xfrm>
            <a:off x="8146764" y="678868"/>
            <a:ext cx="687184" cy="687184"/>
          </a:xfrm>
          <a:prstGeom prst="rect">
            <a:avLst/>
          </a:prstGeom>
        </p:spPr>
      </p:pic>
      <p:pic>
        <p:nvPicPr>
          <p:cNvPr id="21" name="Picture 20" descr="QR code">
            <a:extLst>
              <a:ext uri="{FF2B5EF4-FFF2-40B4-BE49-F238E27FC236}">
                <a16:creationId xmlns:a16="http://schemas.microsoft.com/office/drawing/2014/main" id="{F67DA63A-9227-9983-6E14-DA1A96F7F0FB}"/>
              </a:ext>
              <a:ext uri="{C183D7F6-B498-43B3-948B-1728B52AA6E4}">
                <adec:decorative xmlns:adec="http://schemas.microsoft.com/office/drawing/2017/decorative" val="0"/>
              </a:ext>
            </a:extLst>
          </p:cNvPr>
          <p:cNvPicPr>
            <a:picLocks noChangeAspect="1"/>
          </p:cNvPicPr>
          <p:nvPr/>
        </p:nvPicPr>
        <p:blipFill>
          <a:blip r:embed="rId10"/>
          <a:stretch>
            <a:fillRect/>
          </a:stretch>
        </p:blipFill>
        <p:spPr>
          <a:xfrm>
            <a:off x="8146764" y="1554600"/>
            <a:ext cx="687184" cy="687184"/>
          </a:xfrm>
          <a:prstGeom prst="rect">
            <a:avLst/>
          </a:prstGeom>
        </p:spPr>
      </p:pic>
      <p:pic>
        <p:nvPicPr>
          <p:cNvPr id="23" name="Picture 22" descr="QR code">
            <a:extLst>
              <a:ext uri="{FF2B5EF4-FFF2-40B4-BE49-F238E27FC236}">
                <a16:creationId xmlns:a16="http://schemas.microsoft.com/office/drawing/2014/main" id="{31B98CFA-0A22-2587-64CD-6A8798C2B5B1}"/>
              </a:ext>
            </a:extLst>
          </p:cNvPr>
          <p:cNvPicPr>
            <a:picLocks noChangeAspect="1"/>
          </p:cNvPicPr>
          <p:nvPr/>
        </p:nvPicPr>
        <p:blipFill>
          <a:blip r:embed="rId11"/>
          <a:stretch>
            <a:fillRect/>
          </a:stretch>
        </p:blipFill>
        <p:spPr>
          <a:xfrm flipH="1">
            <a:off x="8146763" y="2503792"/>
            <a:ext cx="687186" cy="687186"/>
          </a:xfrm>
          <a:prstGeom prst="rect">
            <a:avLst/>
          </a:prstGeom>
        </p:spPr>
      </p:pic>
      <p:pic>
        <p:nvPicPr>
          <p:cNvPr id="25" name="Picture 24" descr="QR code">
            <a:extLst>
              <a:ext uri="{FF2B5EF4-FFF2-40B4-BE49-F238E27FC236}">
                <a16:creationId xmlns:a16="http://schemas.microsoft.com/office/drawing/2014/main" id="{34BBC8E1-A710-9E89-9A4C-251C1E8472A2}"/>
              </a:ext>
            </a:extLst>
          </p:cNvPr>
          <p:cNvPicPr>
            <a:picLocks noChangeAspect="1"/>
          </p:cNvPicPr>
          <p:nvPr/>
        </p:nvPicPr>
        <p:blipFill>
          <a:blip r:embed="rId12"/>
          <a:stretch>
            <a:fillRect/>
          </a:stretch>
        </p:blipFill>
        <p:spPr>
          <a:xfrm>
            <a:off x="8146763" y="3680130"/>
            <a:ext cx="687187" cy="687187"/>
          </a:xfrm>
          <a:prstGeom prst="rect">
            <a:avLst/>
          </a:prstGeom>
        </p:spPr>
      </p:pic>
    </p:spTree>
    <p:extLst>
      <p:ext uri="{BB962C8B-B14F-4D97-AF65-F5344CB8AC3E}">
        <p14:creationId xmlns:p14="http://schemas.microsoft.com/office/powerpoint/2010/main" val="356012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85BDF66-B389-4813-B347-24FF3B47CE09}"/>
              </a:ext>
            </a:extLst>
          </p:cNvPr>
          <p:cNvSpPr txBox="1">
            <a:spLocks/>
          </p:cNvSpPr>
          <p:nvPr/>
        </p:nvSpPr>
        <p:spPr>
          <a:xfrm>
            <a:off x="600794" y="813566"/>
            <a:ext cx="5325356" cy="1229635"/>
          </a:xfrm>
          <a:prstGeom prst="rect">
            <a:avLst/>
          </a:prstGeom>
        </p:spPr>
        <p:txBody>
          <a:bodyPr vert="horz" lIns="91440" tIns="45720" rIns="91440" bIns="45720" rtlCol="0">
            <a:normAutofit/>
          </a:bodyPr>
          <a:lstStyle>
            <a:lvl1pPr marL="230188" indent="-230188" algn="l" defTabSz="457200" rtl="0" eaLnBrk="1" latinLnBrk="0" hangingPunct="1">
              <a:spcBef>
                <a:spcPts val="0"/>
              </a:spcBef>
              <a:spcAft>
                <a:spcPts val="800"/>
              </a:spcAft>
              <a:buClr>
                <a:schemeClr val="accent3"/>
              </a:buClr>
              <a:buSzPct val="90000"/>
              <a:buFont typeface="Wingdings" panose="05000000000000000000" pitchFamily="2" charset="2"/>
              <a:buChar char="§"/>
              <a:defRPr sz="1600" b="0" i="0" kern="1200">
                <a:solidFill>
                  <a:srgbClr val="6C6463"/>
                </a:solidFill>
                <a:latin typeface="+mn-lt"/>
                <a:ea typeface="+mn-ea"/>
                <a:cs typeface="Gill Sans MT"/>
              </a:defRPr>
            </a:lvl1pPr>
            <a:lvl2pPr marL="684213" indent="-230188" algn="l" defTabSz="457200" rtl="0" eaLnBrk="1" latinLnBrk="0" hangingPunct="1">
              <a:spcBef>
                <a:spcPts val="0"/>
              </a:spcBef>
              <a:spcAft>
                <a:spcPts val="800"/>
              </a:spcAft>
              <a:buClr>
                <a:schemeClr val="accent3"/>
              </a:buClr>
              <a:buSzPct val="90000"/>
              <a:buFont typeface="Wingdings" panose="05000000000000000000" pitchFamily="2" charset="2"/>
              <a:buChar char="ü"/>
              <a:defRPr sz="1600" b="0" i="0" kern="1200">
                <a:solidFill>
                  <a:srgbClr val="6C6463"/>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FFFFFF"/>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2000" err="1"/>
              <a:t>Sevim</a:t>
            </a:r>
            <a:r>
              <a:rPr lang="en-US" sz="2000"/>
              <a:t> </a:t>
            </a:r>
            <a:r>
              <a:rPr lang="en-US" sz="2000" err="1"/>
              <a:t>Ahmedov</a:t>
            </a:r>
            <a:br>
              <a:rPr lang="en-US" sz="2000"/>
            </a:br>
            <a:r>
              <a:rPr lang="en-US" sz="2000"/>
              <a:t>TB/HIV, Prevention and M&amp;E Team Lead</a:t>
            </a:r>
            <a:br>
              <a:rPr lang="en-US" sz="2000"/>
            </a:br>
            <a:r>
              <a:rPr lang="en-US" sz="2000"/>
              <a:t>AOR TB DIAH</a:t>
            </a:r>
          </a:p>
        </p:txBody>
      </p:sp>
      <p:sp>
        <p:nvSpPr>
          <p:cNvPr id="3" name="Slide Number Placeholder 2">
            <a:extLst>
              <a:ext uri="{FF2B5EF4-FFF2-40B4-BE49-F238E27FC236}">
                <a16:creationId xmlns:a16="http://schemas.microsoft.com/office/drawing/2014/main" id="{20A4C136-8EAA-470F-A284-4418FC96C193}"/>
              </a:ext>
            </a:extLst>
          </p:cNvPr>
          <p:cNvSpPr>
            <a:spLocks noGrp="1"/>
          </p:cNvSpPr>
          <p:nvPr>
            <p:ph type="sldNum" sz="quarter" idx="4"/>
          </p:nvPr>
        </p:nvSpPr>
        <p:spPr/>
        <p:txBody>
          <a:bodyPr/>
          <a:lstStyle/>
          <a:p>
            <a:fld id="{42782948-4DBE-204D-AB9E-B65E067054AE}" type="slidenum">
              <a:rPr lang="en-US" smtClean="0"/>
              <a:pPr/>
              <a:t>34</a:t>
            </a:fld>
            <a:endParaRPr lang="en-US"/>
          </a:p>
        </p:txBody>
      </p:sp>
      <p:sp>
        <p:nvSpPr>
          <p:cNvPr id="18" name="Title 17">
            <a:extLst>
              <a:ext uri="{FF2B5EF4-FFF2-40B4-BE49-F238E27FC236}">
                <a16:creationId xmlns:a16="http://schemas.microsoft.com/office/drawing/2014/main" id="{F354B462-4FC9-477D-BA4C-642428D3D496}"/>
              </a:ext>
            </a:extLst>
          </p:cNvPr>
          <p:cNvSpPr>
            <a:spLocks noGrp="1"/>
          </p:cNvSpPr>
          <p:nvPr>
            <p:ph type="title"/>
          </p:nvPr>
        </p:nvSpPr>
        <p:spPr/>
        <p:txBody>
          <a:bodyPr/>
          <a:lstStyle/>
          <a:p>
            <a:r>
              <a:rPr lang="en-US"/>
              <a:t>For more information</a:t>
            </a:r>
          </a:p>
        </p:txBody>
      </p:sp>
      <p:pic>
        <p:nvPicPr>
          <p:cNvPr id="8" name="Graphic 7" descr="Address Book with solid fill">
            <a:extLst>
              <a:ext uri="{FF2B5EF4-FFF2-40B4-BE49-F238E27FC236}">
                <a16:creationId xmlns:a16="http://schemas.microsoft.com/office/drawing/2014/main" id="{616CD07B-7292-4969-8421-22D5F2EAA8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794" y="2149306"/>
            <a:ext cx="510577" cy="510577"/>
          </a:xfrm>
          <a:prstGeom prst="rect">
            <a:avLst/>
          </a:prstGeom>
        </p:spPr>
      </p:pic>
      <p:sp>
        <p:nvSpPr>
          <p:cNvPr id="11" name="TextBox 10">
            <a:extLst>
              <a:ext uri="{FF2B5EF4-FFF2-40B4-BE49-F238E27FC236}">
                <a16:creationId xmlns:a16="http://schemas.microsoft.com/office/drawing/2014/main" id="{FA8136A3-046E-288F-51CD-78B4349DF10F}"/>
              </a:ext>
            </a:extLst>
          </p:cNvPr>
          <p:cNvSpPr txBox="1"/>
          <p:nvPr/>
        </p:nvSpPr>
        <p:spPr>
          <a:xfrm>
            <a:off x="1111371" y="2184446"/>
            <a:ext cx="4572000" cy="369332"/>
          </a:xfrm>
          <a:prstGeom prst="rect">
            <a:avLst/>
          </a:prstGeom>
          <a:noFill/>
        </p:spPr>
        <p:txBody>
          <a:bodyPr wrap="square">
            <a:spAutoFit/>
          </a:bodyPr>
          <a:lstStyle/>
          <a:p>
            <a:pPr indent="-3175"/>
            <a:r>
              <a:rPr lang="en-US">
                <a:solidFill>
                  <a:schemeClr val="tx2"/>
                </a:solidFill>
                <a:hlinkClick r:id="rId5">
                  <a:extLst>
                    <a:ext uri="{A12FA001-AC4F-418D-AE19-62706E023703}">
                      <ahyp:hlinkClr xmlns:ahyp="http://schemas.microsoft.com/office/drawing/2018/hyperlinkcolor" val="tx"/>
                    </a:ext>
                  </a:extLst>
                </a:hlinkClick>
              </a:rPr>
              <a:t>sahmedov@usaid.gov</a:t>
            </a:r>
            <a:endParaRPr lang="en-US">
              <a:solidFill>
                <a:schemeClr val="tx2"/>
              </a:solidFill>
            </a:endParaRPr>
          </a:p>
        </p:txBody>
      </p:sp>
    </p:spTree>
    <p:custDataLst>
      <p:tags r:id="rId1"/>
    </p:custDataLst>
    <p:extLst>
      <p:ext uri="{BB962C8B-B14F-4D97-AF65-F5344CB8AC3E}">
        <p14:creationId xmlns:p14="http://schemas.microsoft.com/office/powerpoint/2010/main" val="12514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4B60-720E-A7A7-7932-EB4D2FBD0B01}"/>
              </a:ext>
            </a:extLst>
          </p:cNvPr>
          <p:cNvSpPr>
            <a:spLocks noGrp="1"/>
          </p:cNvSpPr>
          <p:nvPr>
            <p:ph type="title" idx="4294967295"/>
          </p:nvPr>
        </p:nvSpPr>
        <p:spPr>
          <a:xfrm>
            <a:off x="345507" y="-461665"/>
            <a:ext cx="7772400" cy="461665"/>
          </a:xfrm>
        </p:spPr>
        <p:txBody>
          <a:bodyPr vert="horz" lIns="91440" tIns="45720" rIns="91440" bIns="45720" rtlCol="0" anchor="b" anchorCtr="0">
            <a:spAutoFit/>
          </a:bodyPr>
          <a:lstStyle/>
          <a:p>
            <a:r>
              <a:rPr lang="en-US" dirty="0"/>
              <a:t>Boilerplate</a:t>
            </a:r>
          </a:p>
        </p:txBody>
      </p:sp>
    </p:spTree>
    <p:custDataLst>
      <p:tags r:id="rId1"/>
    </p:custDataLst>
    <p:extLst>
      <p:ext uri="{BB962C8B-B14F-4D97-AF65-F5344CB8AC3E}">
        <p14:creationId xmlns:p14="http://schemas.microsoft.com/office/powerpoint/2010/main" val="368373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CFDDB-C345-9717-360A-BECCE23237DF}"/>
              </a:ext>
            </a:extLst>
          </p:cNvPr>
          <p:cNvSpPr>
            <a:spLocks noGrp="1"/>
          </p:cNvSpPr>
          <p:nvPr>
            <p:ph type="title" idx="4294967295"/>
          </p:nvPr>
        </p:nvSpPr>
        <p:spPr>
          <a:xfrm>
            <a:off x="204788" y="0"/>
            <a:ext cx="7772400" cy="461962"/>
          </a:xfrm>
        </p:spPr>
        <p:txBody>
          <a:bodyPr/>
          <a:lstStyle/>
          <a:p>
            <a:r>
              <a:rPr lang="en-US" b="1">
                <a:solidFill>
                  <a:schemeClr val="tx2"/>
                </a:solidFill>
              </a:rPr>
              <a:t>Country Engagement Activities</a:t>
            </a:r>
          </a:p>
        </p:txBody>
      </p:sp>
      <p:graphicFrame>
        <p:nvGraphicFramePr>
          <p:cNvPr id="10" name="Table 9">
            <a:extLst>
              <a:ext uri="{FF2B5EF4-FFF2-40B4-BE49-F238E27FC236}">
                <a16:creationId xmlns:a16="http://schemas.microsoft.com/office/drawing/2014/main" id="{56B8879A-AA97-4CDE-3D43-773858550658}"/>
              </a:ext>
            </a:extLst>
          </p:cNvPr>
          <p:cNvGraphicFramePr>
            <a:graphicFrameLocks noGrp="1"/>
          </p:cNvGraphicFramePr>
          <p:nvPr>
            <p:extLst>
              <p:ext uri="{D42A27DB-BD31-4B8C-83A1-F6EECF244321}">
                <p14:modId xmlns:p14="http://schemas.microsoft.com/office/powerpoint/2010/main" val="2941199350"/>
              </p:ext>
            </p:extLst>
          </p:nvPr>
        </p:nvGraphicFramePr>
        <p:xfrm>
          <a:off x="204788" y="461962"/>
          <a:ext cx="8601075" cy="4594610"/>
        </p:xfrm>
        <a:graphic>
          <a:graphicData uri="http://schemas.openxmlformats.org/drawingml/2006/table">
            <a:tbl>
              <a:tblPr firstRow="1" bandRow="1">
                <a:tableStyleId>{F5AB1C69-6EDB-4FF4-983F-18BD219EF322}</a:tableStyleId>
              </a:tblPr>
              <a:tblGrid>
                <a:gridCol w="1636193">
                  <a:extLst>
                    <a:ext uri="{9D8B030D-6E8A-4147-A177-3AD203B41FA5}">
                      <a16:colId xmlns:a16="http://schemas.microsoft.com/office/drawing/2014/main" val="682636005"/>
                    </a:ext>
                  </a:extLst>
                </a:gridCol>
                <a:gridCol w="6964882">
                  <a:extLst>
                    <a:ext uri="{9D8B030D-6E8A-4147-A177-3AD203B41FA5}">
                      <a16:colId xmlns:a16="http://schemas.microsoft.com/office/drawing/2014/main" val="140012914"/>
                    </a:ext>
                  </a:extLst>
                </a:gridCol>
              </a:tblGrid>
              <a:tr h="248142">
                <a:tc>
                  <a:txBody>
                    <a:bodyPr/>
                    <a:lstStyle/>
                    <a:p>
                      <a:r>
                        <a:rPr lang="en-US" sz="1100">
                          <a:latin typeface="+mn-lt"/>
                        </a:rPr>
                        <a:t>Country</a:t>
                      </a:r>
                    </a:p>
                  </a:txBody>
                  <a:tcPr marT="36576" marB="36576">
                    <a:solidFill>
                      <a:schemeClr val="tx2"/>
                    </a:solidFill>
                  </a:tcPr>
                </a:tc>
                <a:tc>
                  <a:txBody>
                    <a:bodyPr/>
                    <a:lstStyle/>
                    <a:p>
                      <a:r>
                        <a:rPr lang="en-US" sz="1100">
                          <a:latin typeface="+mn-lt"/>
                        </a:rPr>
                        <a:t>Principle Workstreams </a:t>
                      </a:r>
                    </a:p>
                  </a:txBody>
                  <a:tcPr marT="36576" marB="36576">
                    <a:solidFill>
                      <a:schemeClr val="tx2"/>
                    </a:solidFill>
                  </a:tcPr>
                </a:tc>
                <a:extLst>
                  <a:ext uri="{0D108BD9-81ED-4DB2-BD59-A6C34878D82A}">
                    <a16:rowId xmlns:a16="http://schemas.microsoft.com/office/drawing/2014/main" val="1843104717"/>
                  </a:ext>
                </a:extLst>
              </a:tr>
              <a:tr h="226181">
                <a:tc>
                  <a:txBody>
                    <a:bodyPr/>
                    <a:lstStyle/>
                    <a:p>
                      <a:r>
                        <a:rPr lang="en-US" sz="1100" b="1">
                          <a:solidFill>
                            <a:schemeClr val="tx2"/>
                          </a:solidFill>
                          <a:latin typeface="+mn-lt"/>
                        </a:rPr>
                        <a:t>Afghanistan</a:t>
                      </a:r>
                    </a:p>
                  </a:txBody>
                  <a:tcPr marT="36576" marB="36576"/>
                </a:tc>
                <a:tc>
                  <a:txBody>
                    <a:bodyPr/>
                    <a:lstStyle/>
                    <a:p>
                      <a:pPr marL="173038" indent="-112713">
                        <a:spcAft>
                          <a:spcPts val="200"/>
                        </a:spcAft>
                        <a:buFont typeface="Arial" panose="020B0604020202020204" pitchFamily="34" charset="0"/>
                        <a:buChar char="•"/>
                      </a:pPr>
                      <a:r>
                        <a:rPr lang="en-US" sz="1100" dirty="0">
                          <a:latin typeface="+mn-lt"/>
                        </a:rPr>
                        <a:t>QTSA conducted and completed. Data has been shared for future planning. </a:t>
                      </a:r>
                    </a:p>
                  </a:txBody>
                  <a:tcPr marT="36576" marB="36576"/>
                </a:tc>
                <a:extLst>
                  <a:ext uri="{0D108BD9-81ED-4DB2-BD59-A6C34878D82A}">
                    <a16:rowId xmlns:a16="http://schemas.microsoft.com/office/drawing/2014/main" val="3352870773"/>
                  </a:ext>
                </a:extLst>
              </a:tr>
              <a:tr h="478769">
                <a:tc>
                  <a:txBody>
                    <a:bodyPr/>
                    <a:lstStyle/>
                    <a:p>
                      <a:r>
                        <a:rPr lang="en-US" sz="1100" b="1">
                          <a:solidFill>
                            <a:schemeClr val="tx2"/>
                          </a:solidFill>
                          <a:latin typeface="+mn-lt"/>
                        </a:rPr>
                        <a:t>Cambodia</a:t>
                      </a:r>
                    </a:p>
                  </a:txBody>
                  <a:tcPr marT="36576" marB="36576"/>
                </a:tc>
                <a:tc>
                  <a:txBody>
                    <a:bodyPr/>
                    <a:lstStyle/>
                    <a:p>
                      <a:pPr marL="173038" indent="-112713">
                        <a:spcAft>
                          <a:spcPts val="200"/>
                        </a:spcAft>
                        <a:buFont typeface="Arial" panose="020B0604020202020204" pitchFamily="34" charset="0"/>
                        <a:buChar char="•"/>
                      </a:pPr>
                      <a:r>
                        <a:rPr lang="en-US" sz="1100" dirty="0">
                          <a:latin typeface="+mn-lt"/>
                        </a:rPr>
                        <a:t>Strengthen the TB M&amp;E and Surveillance systems: support implementation of Cambodia’s TB M&amp;E plan, Support DQR process at national and subnational levels, training and TB M&amp; e-Learning modules</a:t>
                      </a:r>
                    </a:p>
                    <a:p>
                      <a:pPr marL="173038" indent="-112713">
                        <a:spcAft>
                          <a:spcPts val="200"/>
                        </a:spcAft>
                        <a:buFont typeface="Arial" panose="020B0604020202020204" pitchFamily="34" charset="0"/>
                        <a:buChar char="•"/>
                      </a:pPr>
                      <a:r>
                        <a:rPr lang="en-US" sz="1100" dirty="0">
                          <a:latin typeface="+mn-lt"/>
                        </a:rPr>
                        <a:t>Strengthen research capacity:  through situation analysis report, TB Research Guidelines and protocol , TB research capacity building training (5 modules) Developed 2 working manuscripts and support to CENAT research unit. </a:t>
                      </a:r>
                    </a:p>
                  </a:txBody>
                  <a:tcPr marT="36576" marB="36576"/>
                </a:tc>
                <a:extLst>
                  <a:ext uri="{0D108BD9-81ED-4DB2-BD59-A6C34878D82A}">
                    <a16:rowId xmlns:a16="http://schemas.microsoft.com/office/drawing/2014/main" val="1267348403"/>
                  </a:ext>
                </a:extLst>
              </a:tr>
              <a:tr h="770160">
                <a:tc>
                  <a:txBody>
                    <a:bodyPr/>
                    <a:lstStyle/>
                    <a:p>
                      <a:r>
                        <a:rPr lang="en-US" sz="1100" b="1">
                          <a:solidFill>
                            <a:schemeClr val="tx2"/>
                          </a:solidFill>
                          <a:latin typeface="+mn-lt"/>
                        </a:rPr>
                        <a:t>DRC</a:t>
                      </a:r>
                    </a:p>
                  </a:txBody>
                  <a:tcPr marT="36576" marB="36576"/>
                </a:tc>
                <a:tc>
                  <a:txBody>
                    <a:bodyPr/>
                    <a:lstStyle/>
                    <a:p>
                      <a:pPr marL="173038" indent="-112713">
                        <a:spcAft>
                          <a:spcPts val="200"/>
                        </a:spcAft>
                        <a:buFont typeface="Arial" panose="020B0604020202020204" pitchFamily="34" charset="0"/>
                        <a:buChar char="•"/>
                      </a:pPr>
                      <a:r>
                        <a:rPr lang="en-US" sz="1100" dirty="0">
                          <a:latin typeface="+mn-lt"/>
                        </a:rPr>
                        <a:t>QTSA </a:t>
                      </a:r>
                    </a:p>
                    <a:p>
                      <a:pPr marL="173038" indent="-112713">
                        <a:spcAft>
                          <a:spcPts val="200"/>
                        </a:spcAft>
                        <a:buFont typeface="Arial" panose="020B0604020202020204" pitchFamily="34" charset="0"/>
                        <a:buChar char="•"/>
                      </a:pPr>
                      <a:r>
                        <a:rPr lang="en-US" sz="1100" dirty="0">
                          <a:latin typeface="+mn-lt"/>
                        </a:rPr>
                        <a:t>Harmonize TB M&amp;E surveillance system; ARC assessment; facilitate data review meetings</a:t>
                      </a:r>
                    </a:p>
                    <a:p>
                      <a:pPr marL="173038" indent="-112713">
                        <a:spcAft>
                          <a:spcPts val="200"/>
                        </a:spcAft>
                        <a:buFont typeface="Arial" panose="020B0604020202020204" pitchFamily="34" charset="0"/>
                        <a:buChar char="•"/>
                      </a:pPr>
                      <a:r>
                        <a:rPr lang="en-US" sz="1100" dirty="0">
                          <a:latin typeface="+mn-lt"/>
                        </a:rPr>
                        <a:t>Strengthen M&amp;E capacity; conduct TOTs in TB surveillance; support provincial step-down trainings</a:t>
                      </a:r>
                    </a:p>
                    <a:p>
                      <a:pPr marL="173038" indent="-112713">
                        <a:spcAft>
                          <a:spcPts val="200"/>
                        </a:spcAft>
                        <a:buFont typeface="Arial" panose="020B0604020202020204" pitchFamily="34" charset="0"/>
                        <a:buChar char="•"/>
                      </a:pPr>
                      <a:r>
                        <a:rPr lang="en-US" sz="1100" dirty="0">
                          <a:latin typeface="+mn-lt"/>
                        </a:rPr>
                        <a:t>Operations research agenda and implementation of 2 OP research exercises</a:t>
                      </a:r>
                    </a:p>
                  </a:txBody>
                  <a:tcPr marT="36576" marB="36576"/>
                </a:tc>
                <a:extLst>
                  <a:ext uri="{0D108BD9-81ED-4DB2-BD59-A6C34878D82A}">
                    <a16:rowId xmlns:a16="http://schemas.microsoft.com/office/drawing/2014/main" val="3441957522"/>
                  </a:ext>
                </a:extLst>
              </a:tr>
              <a:tr h="927628">
                <a:tc>
                  <a:txBody>
                    <a:bodyPr/>
                    <a:lstStyle/>
                    <a:p>
                      <a:r>
                        <a:rPr lang="en-US" sz="1100" b="1">
                          <a:solidFill>
                            <a:schemeClr val="tx2"/>
                          </a:solidFill>
                          <a:latin typeface="+mn-lt"/>
                        </a:rPr>
                        <a:t>Nigeria</a:t>
                      </a:r>
                    </a:p>
                  </a:txBody>
                  <a:tcPr marT="36576" marB="36576"/>
                </a:tc>
                <a:tc>
                  <a:txBody>
                    <a:bodyPr/>
                    <a:lstStyle/>
                    <a:p>
                      <a:pPr marL="173038" indent="-112713">
                        <a:spcAft>
                          <a:spcPts val="200"/>
                        </a:spcAft>
                        <a:buFont typeface="Arial" panose="020B0604020202020204" pitchFamily="34" charset="0"/>
                        <a:buChar char="•"/>
                      </a:pPr>
                      <a:r>
                        <a:rPr lang="en-US" sz="1100" dirty="0">
                          <a:latin typeface="+mn-lt"/>
                        </a:rPr>
                        <a:t>Assessment of current TB M&amp;E surveillance system conducted with the NTP</a:t>
                      </a:r>
                    </a:p>
                    <a:p>
                      <a:pPr marL="173038" marR="0" lvl="0" indent="-112713"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100" dirty="0">
                          <a:latin typeface="+mn-lt"/>
                        </a:rPr>
                        <a:t>Support routine operations and maintenance of TBSR in 5 states and 1 national TBSR;  </a:t>
                      </a:r>
                    </a:p>
                    <a:p>
                      <a:pPr marL="173038" indent="-112713">
                        <a:spcAft>
                          <a:spcPts val="200"/>
                        </a:spcAft>
                        <a:buFont typeface="Arial" panose="020B0604020202020204" pitchFamily="34" charset="0"/>
                        <a:buChar char="•"/>
                      </a:pPr>
                      <a:r>
                        <a:rPr lang="en-US" sz="1100" dirty="0">
                          <a:latin typeface="+mn-lt"/>
                        </a:rPr>
                        <a:t>Strengthen M&amp;E capacity through mentoring</a:t>
                      </a:r>
                    </a:p>
                    <a:p>
                      <a:pPr marL="173038" indent="-112713">
                        <a:spcAft>
                          <a:spcPts val="200"/>
                        </a:spcAft>
                        <a:buFont typeface="Arial" panose="020B0604020202020204" pitchFamily="34" charset="0"/>
                        <a:buChar char="•"/>
                      </a:pPr>
                      <a:r>
                        <a:rPr lang="en-US" sz="1100" dirty="0">
                          <a:latin typeface="+mn-lt"/>
                        </a:rPr>
                        <a:t>Support and Strengthen TB IP’s reporting and monitoring system to promote data use</a:t>
                      </a:r>
                    </a:p>
                  </a:txBody>
                  <a:tcPr marT="36576" marB="36576"/>
                </a:tc>
                <a:extLst>
                  <a:ext uri="{0D108BD9-81ED-4DB2-BD59-A6C34878D82A}">
                    <a16:rowId xmlns:a16="http://schemas.microsoft.com/office/drawing/2014/main" val="1747985652"/>
                  </a:ext>
                </a:extLst>
              </a:tr>
              <a:tr h="541116">
                <a:tc>
                  <a:txBody>
                    <a:bodyPr/>
                    <a:lstStyle/>
                    <a:p>
                      <a:r>
                        <a:rPr lang="en-US" sz="1100" b="1">
                          <a:solidFill>
                            <a:schemeClr val="tx2"/>
                          </a:solidFill>
                          <a:latin typeface="+mn-lt"/>
                        </a:rPr>
                        <a:t>Kyrgyz Republic</a:t>
                      </a:r>
                    </a:p>
                  </a:txBody>
                  <a:tcPr marT="36576" marB="36576"/>
                </a:tc>
                <a:tc>
                  <a:txBody>
                    <a:bodyPr/>
                    <a:lstStyle/>
                    <a:p>
                      <a:pPr marL="173038" indent="-112713">
                        <a:spcAft>
                          <a:spcPts val="200"/>
                        </a:spcAft>
                        <a:buFont typeface="Arial" panose="020B0604020202020204" pitchFamily="34" charset="0"/>
                        <a:buChar char="•"/>
                      </a:pPr>
                      <a:r>
                        <a:rPr lang="en-US" sz="1100" dirty="0">
                          <a:latin typeface="+mn-lt"/>
                        </a:rPr>
                        <a:t> Support NTP to strengthen the TB Surveillance system – finalize TB M&amp;E guidelines, Support the new Dept of strategic development; develops rayon level dashboards for all 9 oblast rayon level staff; </a:t>
                      </a:r>
                    </a:p>
                    <a:p>
                      <a:pPr marL="173038" indent="-112713">
                        <a:spcAft>
                          <a:spcPts val="200"/>
                        </a:spcAft>
                        <a:buFont typeface="Arial" panose="020B0604020202020204" pitchFamily="34" charset="0"/>
                        <a:buChar char="•"/>
                      </a:pPr>
                      <a:r>
                        <a:rPr lang="en-US" sz="1100" dirty="0">
                          <a:latin typeface="+mn-lt"/>
                        </a:rPr>
                        <a:t>Build capacity to report and use country ad PBMEF core TB indicators</a:t>
                      </a:r>
                    </a:p>
                  </a:txBody>
                  <a:tcPr marT="36576" marB="36576"/>
                </a:tc>
                <a:extLst>
                  <a:ext uri="{0D108BD9-81ED-4DB2-BD59-A6C34878D82A}">
                    <a16:rowId xmlns:a16="http://schemas.microsoft.com/office/drawing/2014/main" val="3297663322"/>
                  </a:ext>
                </a:extLst>
              </a:tr>
              <a:tr h="629607">
                <a:tc>
                  <a:txBody>
                    <a:bodyPr/>
                    <a:lstStyle/>
                    <a:p>
                      <a:r>
                        <a:rPr lang="en-US" sz="1100" b="1">
                          <a:solidFill>
                            <a:schemeClr val="tx2"/>
                          </a:solidFill>
                          <a:latin typeface="+mn-lt"/>
                        </a:rPr>
                        <a:t>Eastern Europe/ Eurasia regional office</a:t>
                      </a:r>
                    </a:p>
                  </a:txBody>
                  <a:tcPr marT="36576" marB="36576"/>
                </a:tc>
                <a:tc>
                  <a:txBody>
                    <a:bodyPr/>
                    <a:lstStyle/>
                    <a:p>
                      <a:pPr marL="173038" indent="-169863">
                        <a:spcAft>
                          <a:spcPts val="200"/>
                        </a:spcAft>
                        <a:buFont typeface="Arial" panose="020B0604020202020204" pitchFamily="34" charset="0"/>
                        <a:buChar char="•"/>
                      </a:pPr>
                      <a:r>
                        <a:rPr lang="en-US" sz="1100" dirty="0">
                          <a:latin typeface="+mn-lt"/>
                        </a:rPr>
                        <a:t>Support and streamline functioning of the EEE regional Center of Excellence</a:t>
                      </a:r>
                    </a:p>
                    <a:p>
                      <a:pPr marL="173038" indent="-169863">
                        <a:spcAft>
                          <a:spcPts val="200"/>
                        </a:spcAft>
                        <a:buFont typeface="Arial" panose="020B0604020202020204" pitchFamily="34" charset="0"/>
                        <a:buChar char="•"/>
                      </a:pPr>
                      <a:r>
                        <a:rPr lang="en-US" sz="1100" dirty="0">
                          <a:latin typeface="+mn-lt"/>
                        </a:rPr>
                        <a:t>Synthesize the finding of the regional M&amp;E and Surveillance system assessments.</a:t>
                      </a:r>
                    </a:p>
                    <a:p>
                      <a:pPr marL="173038" indent="-169863">
                        <a:spcAft>
                          <a:spcPts val="200"/>
                        </a:spcAft>
                        <a:buFont typeface="Arial" panose="020B0604020202020204" pitchFamily="34" charset="0"/>
                        <a:buChar char="•"/>
                      </a:pPr>
                      <a:r>
                        <a:rPr lang="en-US" sz="1100" dirty="0">
                          <a:latin typeface="+mn-lt"/>
                        </a:rPr>
                        <a:t>Strengthen TB M&amp;E Surveillance systems through regional M&amp;E curriculum; Support Georgia’s M&amp;E plan development</a:t>
                      </a:r>
                    </a:p>
                    <a:p>
                      <a:pPr marL="173038" indent="-169863">
                        <a:spcAft>
                          <a:spcPts val="200"/>
                        </a:spcAft>
                        <a:buFont typeface="Arial" panose="020B0604020202020204" pitchFamily="34" charset="0"/>
                        <a:buChar char="•"/>
                      </a:pPr>
                      <a:r>
                        <a:rPr lang="en-US" sz="1100" dirty="0">
                          <a:latin typeface="+mn-lt"/>
                        </a:rPr>
                        <a:t>2024 Regional Conference on TB data reporting, analysis and use</a:t>
                      </a:r>
                    </a:p>
                  </a:txBody>
                  <a:tcPr marT="36576" marB="36576"/>
                </a:tc>
                <a:extLst>
                  <a:ext uri="{0D108BD9-81ED-4DB2-BD59-A6C34878D82A}">
                    <a16:rowId xmlns:a16="http://schemas.microsoft.com/office/drawing/2014/main" val="1192437244"/>
                  </a:ext>
                </a:extLst>
              </a:tr>
            </a:tbl>
          </a:graphicData>
        </a:graphic>
      </p:graphicFrame>
    </p:spTree>
    <p:custDataLst>
      <p:tags r:id="rId1"/>
    </p:custDataLst>
    <p:extLst>
      <p:ext uri="{BB962C8B-B14F-4D97-AF65-F5344CB8AC3E}">
        <p14:creationId xmlns:p14="http://schemas.microsoft.com/office/powerpoint/2010/main" val="135042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1DA990C4-FB19-421C-8E7E-0C63015F01B0}"/>
              </a:ext>
            </a:extLst>
          </p:cNvPr>
          <p:cNvSpPr>
            <a:spLocks noGrp="1"/>
          </p:cNvSpPr>
          <p:nvPr>
            <p:ph type="title"/>
          </p:nvPr>
        </p:nvSpPr>
        <p:spPr/>
        <p:txBody>
          <a:bodyPr/>
          <a:lstStyle/>
          <a:p>
            <a:r>
              <a:rPr lang="en-US">
                <a:solidFill>
                  <a:schemeClr val="tx2"/>
                </a:solidFill>
              </a:rPr>
              <a:t>What does TB DIAH do? – Core Activities</a:t>
            </a:r>
          </a:p>
        </p:txBody>
      </p:sp>
      <p:grpSp>
        <p:nvGrpSpPr>
          <p:cNvPr id="22" name="Group 21">
            <a:extLst>
              <a:ext uri="{FF2B5EF4-FFF2-40B4-BE49-F238E27FC236}">
                <a16:creationId xmlns:a16="http://schemas.microsoft.com/office/drawing/2014/main" id="{E58BF2D1-ABE6-9D2A-C83D-5E921DE9CF0D}"/>
              </a:ext>
              <a:ext uri="{C183D7F6-B498-43B3-948B-1728B52AA6E4}">
                <adec:decorative xmlns:adec="http://schemas.microsoft.com/office/drawing/2017/decorative" val="1"/>
              </a:ext>
            </a:extLst>
          </p:cNvPr>
          <p:cNvGrpSpPr/>
          <p:nvPr/>
        </p:nvGrpSpPr>
        <p:grpSpPr>
          <a:xfrm>
            <a:off x="2559" y="637154"/>
            <a:ext cx="6402169" cy="731520"/>
            <a:chOff x="2559" y="637154"/>
            <a:chExt cx="6402169" cy="731520"/>
          </a:xfrm>
        </p:grpSpPr>
        <p:sp>
          <p:nvSpPr>
            <p:cNvPr id="94" name="Arrow: Right 93">
              <a:extLst>
                <a:ext uri="{FF2B5EF4-FFF2-40B4-BE49-F238E27FC236}">
                  <a16:creationId xmlns:a16="http://schemas.microsoft.com/office/drawing/2014/main" id="{8D2B0773-9EB3-ED16-51F5-728B330DEF6D}"/>
                </a:ext>
              </a:extLst>
            </p:cNvPr>
            <p:cNvSpPr/>
            <p:nvPr/>
          </p:nvSpPr>
          <p:spPr>
            <a:xfrm>
              <a:off x="2559" y="637154"/>
              <a:ext cx="1005840" cy="731520"/>
            </a:xfrm>
            <a:prstGeom prst="rightArrow">
              <a:avLst>
                <a:gd name="adj1" fmla="val 100000"/>
                <a:gd name="adj2" fmla="val 33835"/>
              </a:avLst>
            </a:prstGeom>
            <a:solidFill>
              <a:schemeClr val="bg1">
                <a:lumMod val="95000"/>
              </a:schemeClr>
            </a:solidFill>
            <a:ln w="12700">
              <a:noFill/>
              <a:extLst>
                <a:ext uri="{C807C97D-BFC1-408E-A445-0C87EB9F89A2}">
                  <ask:lineSketchStyleProps xmlns:ask="http://schemas.microsoft.com/office/drawing/2018/sketchyshapes" sd="1996517912">
                    <a:custGeom>
                      <a:avLst/>
                      <a:gdLst>
                        <a:gd name="connsiteX0" fmla="*/ 0 w 7912049"/>
                        <a:gd name="connsiteY0" fmla="*/ 0 h 796878"/>
                        <a:gd name="connsiteX1" fmla="*/ 7513610 w 7912049"/>
                        <a:gd name="connsiteY1" fmla="*/ 0 h 796878"/>
                        <a:gd name="connsiteX2" fmla="*/ 7513610 w 7912049"/>
                        <a:gd name="connsiteY2" fmla="*/ 0 h 796878"/>
                        <a:gd name="connsiteX3" fmla="*/ 7912049 w 7912049"/>
                        <a:gd name="connsiteY3" fmla="*/ 398439 h 796878"/>
                        <a:gd name="connsiteX4" fmla="*/ 7513610 w 7912049"/>
                        <a:gd name="connsiteY4" fmla="*/ 796878 h 796878"/>
                        <a:gd name="connsiteX5" fmla="*/ 7513610 w 7912049"/>
                        <a:gd name="connsiteY5" fmla="*/ 796878 h 796878"/>
                        <a:gd name="connsiteX6" fmla="*/ 0 w 7912049"/>
                        <a:gd name="connsiteY6" fmla="*/ 796878 h 796878"/>
                        <a:gd name="connsiteX7" fmla="*/ 0 w 7912049"/>
                        <a:gd name="connsiteY7" fmla="*/ 0 h 79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2049" h="796878" fill="none" extrusionOk="0">
                          <a:moveTo>
                            <a:pt x="0" y="0"/>
                          </a:moveTo>
                          <a:cubicBezTo>
                            <a:pt x="2150243" y="-151529"/>
                            <a:pt x="4404766" y="16294"/>
                            <a:pt x="7513610" y="0"/>
                          </a:cubicBezTo>
                          <a:lnTo>
                            <a:pt x="7513610" y="0"/>
                          </a:lnTo>
                          <a:cubicBezTo>
                            <a:pt x="7537228" y="57582"/>
                            <a:pt x="7797498" y="232258"/>
                            <a:pt x="7912049" y="398439"/>
                          </a:cubicBezTo>
                          <a:cubicBezTo>
                            <a:pt x="7830286" y="463677"/>
                            <a:pt x="7581770" y="670262"/>
                            <a:pt x="7513610" y="796878"/>
                          </a:cubicBezTo>
                          <a:lnTo>
                            <a:pt x="7513610" y="796878"/>
                          </a:lnTo>
                          <a:cubicBezTo>
                            <a:pt x="5611961" y="769196"/>
                            <a:pt x="2742528" y="947044"/>
                            <a:pt x="0" y="796878"/>
                          </a:cubicBezTo>
                          <a:cubicBezTo>
                            <a:pt x="-70090" y="479644"/>
                            <a:pt x="-17488" y="174387"/>
                            <a:pt x="0" y="0"/>
                          </a:cubicBezTo>
                          <a:close/>
                        </a:path>
                        <a:path w="7912049" h="796878" stroke="0" extrusionOk="0">
                          <a:moveTo>
                            <a:pt x="0" y="0"/>
                          </a:moveTo>
                          <a:cubicBezTo>
                            <a:pt x="1930886" y="-53878"/>
                            <a:pt x="5430873" y="13952"/>
                            <a:pt x="7513610" y="0"/>
                          </a:cubicBezTo>
                          <a:lnTo>
                            <a:pt x="7513610" y="0"/>
                          </a:lnTo>
                          <a:cubicBezTo>
                            <a:pt x="7596687" y="87341"/>
                            <a:pt x="7848473" y="341384"/>
                            <a:pt x="7912049" y="398439"/>
                          </a:cubicBezTo>
                          <a:cubicBezTo>
                            <a:pt x="7831954" y="492450"/>
                            <a:pt x="7678505" y="581142"/>
                            <a:pt x="7513610" y="796878"/>
                          </a:cubicBezTo>
                          <a:lnTo>
                            <a:pt x="7513610" y="796878"/>
                          </a:lnTo>
                          <a:cubicBezTo>
                            <a:pt x="5224106" y="726044"/>
                            <a:pt x="1147704" y="859341"/>
                            <a:pt x="0" y="796878"/>
                          </a:cubicBezTo>
                          <a:cubicBezTo>
                            <a:pt x="68134" y="665550"/>
                            <a:pt x="52441" y="333710"/>
                            <a:pt x="0" y="0"/>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DE63418B-455C-4E2B-885C-72CF1C0C4D3A}"/>
                </a:ext>
              </a:extLst>
            </p:cNvPr>
            <p:cNvSpPr txBox="1"/>
            <p:nvPr/>
          </p:nvSpPr>
          <p:spPr>
            <a:xfrm>
              <a:off x="1141941" y="685200"/>
              <a:ext cx="5262787" cy="602729"/>
            </a:xfrm>
            <a:prstGeom prst="rect">
              <a:avLst/>
            </a:prstGeom>
            <a:noFill/>
          </p:spPr>
          <p:txBody>
            <a:bodyPr wrap="square">
              <a:spAutoFit/>
            </a:bodyPr>
            <a:lstStyle/>
            <a:p>
              <a:pPr marR="0" lvl="0" algn="l" rtl="0">
                <a:spcBef>
                  <a:spcPts val="0"/>
                </a:spcBef>
                <a:spcAft>
                  <a:spcPts val="0"/>
                </a:spcAft>
                <a:buClr>
                  <a:schemeClr val="tx1"/>
                </a:buClr>
                <a:buSzPct val="90000"/>
              </a:pPr>
              <a:r>
                <a:rPr lang="en-US" sz="1050" b="1" dirty="0">
                  <a:solidFill>
                    <a:schemeClr val="accent5"/>
                  </a:solidFill>
                  <a:latin typeface="+mj-lt"/>
                  <a:ea typeface="Calibri"/>
                  <a:cs typeface="Calibri"/>
                  <a:sym typeface="Calibri"/>
                </a:rPr>
                <a:t>Performance-based M&amp;E Framework </a:t>
              </a:r>
            </a:p>
            <a:p>
              <a:pPr marL="171450" marR="0" lvl="0" indent="-171450" algn="l" rtl="0">
                <a:spcBef>
                  <a:spcPts val="200"/>
                </a:spcBef>
                <a:spcAft>
                  <a:spcPts val="0"/>
                </a:spcAft>
                <a:buClr>
                  <a:schemeClr val="tx1"/>
                </a:buClr>
                <a:buSzPct val="90000"/>
                <a:buFont typeface="Wingdings" panose="05000000000000000000" pitchFamily="2" charset="2"/>
                <a:buChar char="§"/>
              </a:pPr>
              <a:r>
                <a:rPr lang="en-US" sz="1050" dirty="0">
                  <a:ea typeface="Calibri"/>
                  <a:cs typeface="Calibri"/>
                  <a:sym typeface="Calibri"/>
                </a:rPr>
                <a:t>Contains the essential and extended indicators to help Missions </a:t>
              </a:r>
              <a:r>
                <a:rPr lang="en-US" sz="1050" dirty="0">
                  <a:solidFill>
                    <a:schemeClr val="dk1"/>
                  </a:solidFill>
                  <a:ea typeface="Calibri"/>
                  <a:cs typeface="Calibri"/>
                  <a:sym typeface="Calibri"/>
                </a:rPr>
                <a:t>track progress against TB targets and manage USAID’s TB investments—all in one place</a:t>
              </a:r>
            </a:p>
          </p:txBody>
        </p:sp>
      </p:grpSp>
      <p:grpSp>
        <p:nvGrpSpPr>
          <p:cNvPr id="20" name="Group 19">
            <a:extLst>
              <a:ext uri="{FF2B5EF4-FFF2-40B4-BE49-F238E27FC236}">
                <a16:creationId xmlns:a16="http://schemas.microsoft.com/office/drawing/2014/main" id="{0D5A6605-844F-8112-18CC-8B2A9102181D}"/>
              </a:ext>
              <a:ext uri="{C183D7F6-B498-43B3-948B-1728B52AA6E4}">
                <adec:decorative xmlns:adec="http://schemas.microsoft.com/office/drawing/2017/decorative" val="1"/>
              </a:ext>
            </a:extLst>
          </p:cNvPr>
          <p:cNvGrpSpPr/>
          <p:nvPr/>
        </p:nvGrpSpPr>
        <p:grpSpPr>
          <a:xfrm>
            <a:off x="73714" y="732007"/>
            <a:ext cx="714829" cy="669739"/>
            <a:chOff x="60558" y="732007"/>
            <a:chExt cx="714829" cy="669739"/>
          </a:xfrm>
        </p:grpSpPr>
        <p:grpSp>
          <p:nvGrpSpPr>
            <p:cNvPr id="5" name="Group 4">
              <a:extLst>
                <a:ext uri="{FF2B5EF4-FFF2-40B4-BE49-F238E27FC236}">
                  <a16:creationId xmlns:a16="http://schemas.microsoft.com/office/drawing/2014/main" id="{FE2FCDDF-DE6E-4C59-8101-250ABD00E202}"/>
                </a:ext>
              </a:extLst>
            </p:cNvPr>
            <p:cNvGrpSpPr/>
            <p:nvPr/>
          </p:nvGrpSpPr>
          <p:grpSpPr>
            <a:xfrm>
              <a:off x="189372" y="732007"/>
              <a:ext cx="457200" cy="384048"/>
              <a:chOff x="502167" y="1474726"/>
              <a:chExt cx="571584" cy="481020"/>
            </a:xfrm>
          </p:grpSpPr>
          <p:sp>
            <p:nvSpPr>
              <p:cNvPr id="6" name="Rectangle: Rounded Corners 5">
                <a:extLst>
                  <a:ext uri="{FF2B5EF4-FFF2-40B4-BE49-F238E27FC236}">
                    <a16:creationId xmlns:a16="http://schemas.microsoft.com/office/drawing/2014/main" id="{A6067600-9452-4BE3-862F-73E10CAECAB2}"/>
                  </a:ext>
                </a:extLst>
              </p:cNvPr>
              <p:cNvSpPr/>
              <p:nvPr/>
            </p:nvSpPr>
            <p:spPr>
              <a:xfrm>
                <a:off x="502167" y="1474726"/>
                <a:ext cx="571584" cy="481020"/>
              </a:xfrm>
              <a:prstGeom prst="roundRect">
                <a:avLst/>
              </a:prstGeom>
              <a:solidFill>
                <a:schemeClr val="accent5"/>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aphic 72">
                <a:extLst>
                  <a:ext uri="{FF2B5EF4-FFF2-40B4-BE49-F238E27FC236}">
                    <a16:creationId xmlns:a16="http://schemas.microsoft.com/office/drawing/2014/main" id="{25FF2A45-B563-499D-BD9D-4A014BEB27F5}"/>
                  </a:ext>
                </a:extLst>
              </p:cNvPr>
              <p:cNvGrpSpPr/>
              <p:nvPr/>
            </p:nvGrpSpPr>
            <p:grpSpPr>
              <a:xfrm>
                <a:off x="586898" y="1519890"/>
                <a:ext cx="394686" cy="395577"/>
                <a:chOff x="1086229" y="1113942"/>
                <a:chExt cx="1335632" cy="1338647"/>
              </a:xfrm>
              <a:solidFill>
                <a:schemeClr val="bg1"/>
              </a:solidFill>
            </p:grpSpPr>
            <p:sp>
              <p:nvSpPr>
                <p:cNvPr id="8" name="Freeform: Shape 7">
                  <a:extLst>
                    <a:ext uri="{FF2B5EF4-FFF2-40B4-BE49-F238E27FC236}">
                      <a16:creationId xmlns:a16="http://schemas.microsoft.com/office/drawing/2014/main" id="{82EED286-6D0A-47C5-8FD6-D7AA6E1A4D3E}"/>
                    </a:ext>
                  </a:extLst>
                </p:cNvPr>
                <p:cNvSpPr/>
                <p:nvPr/>
              </p:nvSpPr>
              <p:spPr>
                <a:xfrm>
                  <a:off x="1086229" y="1113942"/>
                  <a:ext cx="1335632" cy="1338647"/>
                </a:xfrm>
                <a:custGeom>
                  <a:avLst/>
                  <a:gdLst>
                    <a:gd name="connsiteX0" fmla="*/ 1335632 w 1335632"/>
                    <a:gd name="connsiteY0" fmla="*/ 667816 h 1338647"/>
                    <a:gd name="connsiteX1" fmla="*/ 1210511 w 1335632"/>
                    <a:gd name="connsiteY1" fmla="*/ 532143 h 1338647"/>
                    <a:gd name="connsiteX2" fmla="*/ 1147197 w 1335632"/>
                    <a:gd name="connsiteY2" fmla="*/ 378379 h 1338647"/>
                    <a:gd name="connsiteX3" fmla="*/ 1180361 w 1335632"/>
                    <a:gd name="connsiteY3" fmla="*/ 290945 h 1338647"/>
                    <a:gd name="connsiteX4" fmla="*/ 1141167 w 1335632"/>
                    <a:gd name="connsiteY4" fmla="*/ 194466 h 1338647"/>
                    <a:gd name="connsiteX5" fmla="*/ 957253 w 1335632"/>
                    <a:gd name="connsiteY5" fmla="*/ 188436 h 1338647"/>
                    <a:gd name="connsiteX6" fmla="*/ 803490 w 1335632"/>
                    <a:gd name="connsiteY6" fmla="*/ 125121 h 1338647"/>
                    <a:gd name="connsiteX7" fmla="*/ 667816 w 1335632"/>
                    <a:gd name="connsiteY7" fmla="*/ 0 h 1338647"/>
                    <a:gd name="connsiteX8" fmla="*/ 532142 w 1335632"/>
                    <a:gd name="connsiteY8" fmla="*/ 125121 h 1338647"/>
                    <a:gd name="connsiteX9" fmla="*/ 378379 w 1335632"/>
                    <a:gd name="connsiteY9" fmla="*/ 188436 h 1338647"/>
                    <a:gd name="connsiteX10" fmla="*/ 290945 w 1335632"/>
                    <a:gd name="connsiteY10" fmla="*/ 155271 h 1338647"/>
                    <a:gd name="connsiteX11" fmla="*/ 194466 w 1335632"/>
                    <a:gd name="connsiteY11" fmla="*/ 195973 h 1338647"/>
                    <a:gd name="connsiteX12" fmla="*/ 188436 w 1335632"/>
                    <a:gd name="connsiteY12" fmla="*/ 379886 h 1338647"/>
                    <a:gd name="connsiteX13" fmla="*/ 125121 w 1335632"/>
                    <a:gd name="connsiteY13" fmla="*/ 533650 h 1338647"/>
                    <a:gd name="connsiteX14" fmla="*/ 0 w 1335632"/>
                    <a:gd name="connsiteY14" fmla="*/ 669324 h 1338647"/>
                    <a:gd name="connsiteX15" fmla="*/ 125121 w 1335632"/>
                    <a:gd name="connsiteY15" fmla="*/ 804998 h 1338647"/>
                    <a:gd name="connsiteX16" fmla="*/ 188436 w 1335632"/>
                    <a:gd name="connsiteY16" fmla="*/ 958761 h 1338647"/>
                    <a:gd name="connsiteX17" fmla="*/ 155271 w 1335632"/>
                    <a:gd name="connsiteY17" fmla="*/ 1046195 h 1338647"/>
                    <a:gd name="connsiteX18" fmla="*/ 194466 w 1335632"/>
                    <a:gd name="connsiteY18" fmla="*/ 1142674 h 1338647"/>
                    <a:gd name="connsiteX19" fmla="*/ 290945 w 1335632"/>
                    <a:gd name="connsiteY19" fmla="*/ 1183377 h 1338647"/>
                    <a:gd name="connsiteX20" fmla="*/ 290945 w 1335632"/>
                    <a:gd name="connsiteY20" fmla="*/ 1183377 h 1338647"/>
                    <a:gd name="connsiteX21" fmla="*/ 378379 w 1335632"/>
                    <a:gd name="connsiteY21" fmla="*/ 1150212 h 1338647"/>
                    <a:gd name="connsiteX22" fmla="*/ 532142 w 1335632"/>
                    <a:gd name="connsiteY22" fmla="*/ 1213526 h 1338647"/>
                    <a:gd name="connsiteX23" fmla="*/ 667816 w 1335632"/>
                    <a:gd name="connsiteY23" fmla="*/ 1338648 h 1338647"/>
                    <a:gd name="connsiteX24" fmla="*/ 803490 w 1335632"/>
                    <a:gd name="connsiteY24" fmla="*/ 1213526 h 1338647"/>
                    <a:gd name="connsiteX25" fmla="*/ 957253 w 1335632"/>
                    <a:gd name="connsiteY25" fmla="*/ 1150212 h 1338647"/>
                    <a:gd name="connsiteX26" fmla="*/ 1044688 w 1335632"/>
                    <a:gd name="connsiteY26" fmla="*/ 1183377 h 1338647"/>
                    <a:gd name="connsiteX27" fmla="*/ 1141167 w 1335632"/>
                    <a:gd name="connsiteY27" fmla="*/ 1142674 h 1338647"/>
                    <a:gd name="connsiteX28" fmla="*/ 1147197 w 1335632"/>
                    <a:gd name="connsiteY28" fmla="*/ 958761 h 1338647"/>
                    <a:gd name="connsiteX29" fmla="*/ 1210511 w 1335632"/>
                    <a:gd name="connsiteY29" fmla="*/ 804998 h 1338647"/>
                    <a:gd name="connsiteX30" fmla="*/ 1335632 w 1335632"/>
                    <a:gd name="connsiteY30" fmla="*/ 667816 h 1338647"/>
                    <a:gd name="connsiteX31" fmla="*/ 1279855 w 1335632"/>
                    <a:gd name="connsiteY31" fmla="*/ 667816 h 1338647"/>
                    <a:gd name="connsiteX32" fmla="*/ 1198451 w 1335632"/>
                    <a:gd name="connsiteY32" fmla="*/ 749221 h 1338647"/>
                    <a:gd name="connsiteX33" fmla="*/ 1193929 w 1335632"/>
                    <a:gd name="connsiteY33" fmla="*/ 749221 h 1338647"/>
                    <a:gd name="connsiteX34" fmla="*/ 1193929 w 1335632"/>
                    <a:gd name="connsiteY34" fmla="*/ 749221 h 1338647"/>
                    <a:gd name="connsiteX35" fmla="*/ 1193929 w 1335632"/>
                    <a:gd name="connsiteY35" fmla="*/ 749221 h 1338647"/>
                    <a:gd name="connsiteX36" fmla="*/ 1118554 w 1335632"/>
                    <a:gd name="connsiteY36" fmla="*/ 669324 h 1338647"/>
                    <a:gd name="connsiteX37" fmla="*/ 1199959 w 1335632"/>
                    <a:gd name="connsiteY37" fmla="*/ 587920 h 1338647"/>
                    <a:gd name="connsiteX38" fmla="*/ 1279855 w 1335632"/>
                    <a:gd name="connsiteY38" fmla="*/ 667816 h 1338647"/>
                    <a:gd name="connsiteX39" fmla="*/ 946701 w 1335632"/>
                    <a:gd name="connsiteY39" fmla="*/ 949716 h 1338647"/>
                    <a:gd name="connsiteX40" fmla="*/ 907506 w 1335632"/>
                    <a:gd name="connsiteY40" fmla="*/ 1046195 h 1338647"/>
                    <a:gd name="connsiteX41" fmla="*/ 921074 w 1335632"/>
                    <a:gd name="connsiteY41" fmla="*/ 1104987 h 1338647"/>
                    <a:gd name="connsiteX42" fmla="*/ 794445 w 1335632"/>
                    <a:gd name="connsiteY42" fmla="*/ 1157749 h 1338647"/>
                    <a:gd name="connsiteX43" fmla="*/ 666309 w 1335632"/>
                    <a:gd name="connsiteY43" fmla="*/ 1065793 h 1338647"/>
                    <a:gd name="connsiteX44" fmla="*/ 538172 w 1335632"/>
                    <a:gd name="connsiteY44" fmla="*/ 1157749 h 1338647"/>
                    <a:gd name="connsiteX45" fmla="*/ 411544 w 1335632"/>
                    <a:gd name="connsiteY45" fmla="*/ 1104987 h 1338647"/>
                    <a:gd name="connsiteX46" fmla="*/ 425111 w 1335632"/>
                    <a:gd name="connsiteY46" fmla="*/ 1046195 h 1338647"/>
                    <a:gd name="connsiteX47" fmla="*/ 385916 w 1335632"/>
                    <a:gd name="connsiteY47" fmla="*/ 949716 h 1338647"/>
                    <a:gd name="connsiteX48" fmla="*/ 289437 w 1335632"/>
                    <a:gd name="connsiteY48" fmla="*/ 909014 h 1338647"/>
                    <a:gd name="connsiteX49" fmla="*/ 230645 w 1335632"/>
                    <a:gd name="connsiteY49" fmla="*/ 922581 h 1338647"/>
                    <a:gd name="connsiteX50" fmla="*/ 177883 w 1335632"/>
                    <a:gd name="connsiteY50" fmla="*/ 795953 h 1338647"/>
                    <a:gd name="connsiteX51" fmla="*/ 269840 w 1335632"/>
                    <a:gd name="connsiteY51" fmla="*/ 667816 h 1338647"/>
                    <a:gd name="connsiteX52" fmla="*/ 177883 w 1335632"/>
                    <a:gd name="connsiteY52" fmla="*/ 539680 h 1338647"/>
                    <a:gd name="connsiteX53" fmla="*/ 230645 w 1335632"/>
                    <a:gd name="connsiteY53" fmla="*/ 413051 h 1338647"/>
                    <a:gd name="connsiteX54" fmla="*/ 289437 w 1335632"/>
                    <a:gd name="connsiteY54" fmla="*/ 426619 h 1338647"/>
                    <a:gd name="connsiteX55" fmla="*/ 385916 w 1335632"/>
                    <a:gd name="connsiteY55" fmla="*/ 387424 h 1338647"/>
                    <a:gd name="connsiteX56" fmla="*/ 411544 w 1335632"/>
                    <a:gd name="connsiteY56" fmla="*/ 232153 h 1338647"/>
                    <a:gd name="connsiteX57" fmla="*/ 538172 w 1335632"/>
                    <a:gd name="connsiteY57" fmla="*/ 179391 h 1338647"/>
                    <a:gd name="connsiteX58" fmla="*/ 666309 w 1335632"/>
                    <a:gd name="connsiteY58" fmla="*/ 271347 h 1338647"/>
                    <a:gd name="connsiteX59" fmla="*/ 794445 w 1335632"/>
                    <a:gd name="connsiteY59" fmla="*/ 179391 h 1338647"/>
                    <a:gd name="connsiteX60" fmla="*/ 921074 w 1335632"/>
                    <a:gd name="connsiteY60" fmla="*/ 232153 h 1338647"/>
                    <a:gd name="connsiteX61" fmla="*/ 907506 w 1335632"/>
                    <a:gd name="connsiteY61" fmla="*/ 290945 h 1338647"/>
                    <a:gd name="connsiteX62" fmla="*/ 946701 w 1335632"/>
                    <a:gd name="connsiteY62" fmla="*/ 387424 h 1338647"/>
                    <a:gd name="connsiteX63" fmla="*/ 1043180 w 1335632"/>
                    <a:gd name="connsiteY63" fmla="*/ 428126 h 1338647"/>
                    <a:gd name="connsiteX64" fmla="*/ 1101972 w 1335632"/>
                    <a:gd name="connsiteY64" fmla="*/ 414559 h 1338647"/>
                    <a:gd name="connsiteX65" fmla="*/ 1154734 w 1335632"/>
                    <a:gd name="connsiteY65" fmla="*/ 541187 h 1338647"/>
                    <a:gd name="connsiteX66" fmla="*/ 1062777 w 1335632"/>
                    <a:gd name="connsiteY66" fmla="*/ 669324 h 1338647"/>
                    <a:gd name="connsiteX67" fmla="*/ 1154734 w 1335632"/>
                    <a:gd name="connsiteY67" fmla="*/ 797460 h 1338647"/>
                    <a:gd name="connsiteX68" fmla="*/ 1101972 w 1335632"/>
                    <a:gd name="connsiteY68" fmla="*/ 924089 h 1338647"/>
                    <a:gd name="connsiteX69" fmla="*/ 946701 w 1335632"/>
                    <a:gd name="connsiteY69" fmla="*/ 949716 h 1338647"/>
                    <a:gd name="connsiteX70" fmla="*/ 1100465 w 1335632"/>
                    <a:gd name="connsiteY70" fmla="*/ 233660 h 1338647"/>
                    <a:gd name="connsiteX71" fmla="*/ 1124584 w 1335632"/>
                    <a:gd name="connsiteY71" fmla="*/ 290945 h 1338647"/>
                    <a:gd name="connsiteX72" fmla="*/ 1100465 w 1335632"/>
                    <a:gd name="connsiteY72" fmla="*/ 348229 h 1338647"/>
                    <a:gd name="connsiteX73" fmla="*/ 1100465 w 1335632"/>
                    <a:gd name="connsiteY73" fmla="*/ 348229 h 1338647"/>
                    <a:gd name="connsiteX74" fmla="*/ 985896 w 1335632"/>
                    <a:gd name="connsiteY74" fmla="*/ 348229 h 1338647"/>
                    <a:gd name="connsiteX75" fmla="*/ 961776 w 1335632"/>
                    <a:gd name="connsiteY75" fmla="*/ 290945 h 1338647"/>
                    <a:gd name="connsiteX76" fmla="*/ 985896 w 1335632"/>
                    <a:gd name="connsiteY76" fmla="*/ 233660 h 1338647"/>
                    <a:gd name="connsiteX77" fmla="*/ 1043180 w 1335632"/>
                    <a:gd name="connsiteY77" fmla="*/ 209541 h 1338647"/>
                    <a:gd name="connsiteX78" fmla="*/ 1100465 w 1335632"/>
                    <a:gd name="connsiteY78" fmla="*/ 233660 h 1338647"/>
                    <a:gd name="connsiteX79" fmla="*/ 666309 w 1335632"/>
                    <a:gd name="connsiteY79" fmla="*/ 54269 h 1338647"/>
                    <a:gd name="connsiteX80" fmla="*/ 747713 w 1335632"/>
                    <a:gd name="connsiteY80" fmla="*/ 135674 h 1338647"/>
                    <a:gd name="connsiteX81" fmla="*/ 666309 w 1335632"/>
                    <a:gd name="connsiteY81" fmla="*/ 217078 h 1338647"/>
                    <a:gd name="connsiteX82" fmla="*/ 584904 w 1335632"/>
                    <a:gd name="connsiteY82" fmla="*/ 135674 h 1338647"/>
                    <a:gd name="connsiteX83" fmla="*/ 666309 w 1335632"/>
                    <a:gd name="connsiteY83" fmla="*/ 54269 h 1338647"/>
                    <a:gd name="connsiteX84" fmla="*/ 232153 w 1335632"/>
                    <a:gd name="connsiteY84" fmla="*/ 233660 h 1338647"/>
                    <a:gd name="connsiteX85" fmla="*/ 346722 w 1335632"/>
                    <a:gd name="connsiteY85" fmla="*/ 233660 h 1338647"/>
                    <a:gd name="connsiteX86" fmla="*/ 346722 w 1335632"/>
                    <a:gd name="connsiteY86" fmla="*/ 348229 h 1338647"/>
                    <a:gd name="connsiteX87" fmla="*/ 232153 w 1335632"/>
                    <a:gd name="connsiteY87" fmla="*/ 348229 h 1338647"/>
                    <a:gd name="connsiteX88" fmla="*/ 232153 w 1335632"/>
                    <a:gd name="connsiteY88" fmla="*/ 348229 h 1338647"/>
                    <a:gd name="connsiteX89" fmla="*/ 232153 w 1335632"/>
                    <a:gd name="connsiteY89" fmla="*/ 233660 h 1338647"/>
                    <a:gd name="connsiteX90" fmla="*/ 51255 w 1335632"/>
                    <a:gd name="connsiteY90" fmla="*/ 667816 h 1338647"/>
                    <a:gd name="connsiteX91" fmla="*/ 132659 w 1335632"/>
                    <a:gd name="connsiteY91" fmla="*/ 586412 h 1338647"/>
                    <a:gd name="connsiteX92" fmla="*/ 214063 w 1335632"/>
                    <a:gd name="connsiteY92" fmla="*/ 667816 h 1338647"/>
                    <a:gd name="connsiteX93" fmla="*/ 132659 w 1335632"/>
                    <a:gd name="connsiteY93" fmla="*/ 749221 h 1338647"/>
                    <a:gd name="connsiteX94" fmla="*/ 51255 w 1335632"/>
                    <a:gd name="connsiteY94" fmla="*/ 667816 h 1338647"/>
                    <a:gd name="connsiteX95" fmla="*/ 289437 w 1335632"/>
                    <a:gd name="connsiteY95" fmla="*/ 1126092 h 1338647"/>
                    <a:gd name="connsiteX96" fmla="*/ 232153 w 1335632"/>
                    <a:gd name="connsiteY96" fmla="*/ 1101972 h 1338647"/>
                    <a:gd name="connsiteX97" fmla="*/ 208033 w 1335632"/>
                    <a:gd name="connsiteY97" fmla="*/ 1044688 h 1338647"/>
                    <a:gd name="connsiteX98" fmla="*/ 232153 w 1335632"/>
                    <a:gd name="connsiteY98" fmla="*/ 987403 h 1338647"/>
                    <a:gd name="connsiteX99" fmla="*/ 289437 w 1335632"/>
                    <a:gd name="connsiteY99" fmla="*/ 963284 h 1338647"/>
                    <a:gd name="connsiteX100" fmla="*/ 346722 w 1335632"/>
                    <a:gd name="connsiteY100" fmla="*/ 987403 h 1338647"/>
                    <a:gd name="connsiteX101" fmla="*/ 370842 w 1335632"/>
                    <a:gd name="connsiteY101" fmla="*/ 1044688 h 1338647"/>
                    <a:gd name="connsiteX102" fmla="*/ 346722 w 1335632"/>
                    <a:gd name="connsiteY102" fmla="*/ 1101972 h 1338647"/>
                    <a:gd name="connsiteX103" fmla="*/ 346722 w 1335632"/>
                    <a:gd name="connsiteY103" fmla="*/ 1101972 h 1338647"/>
                    <a:gd name="connsiteX104" fmla="*/ 289437 w 1335632"/>
                    <a:gd name="connsiteY104" fmla="*/ 1126092 h 1338647"/>
                    <a:gd name="connsiteX105" fmla="*/ 289437 w 1335632"/>
                    <a:gd name="connsiteY105" fmla="*/ 1126092 h 1338647"/>
                    <a:gd name="connsiteX106" fmla="*/ 666309 w 1335632"/>
                    <a:gd name="connsiteY106" fmla="*/ 1282871 h 1338647"/>
                    <a:gd name="connsiteX107" fmla="*/ 584904 w 1335632"/>
                    <a:gd name="connsiteY107" fmla="*/ 1201466 h 1338647"/>
                    <a:gd name="connsiteX108" fmla="*/ 666309 w 1335632"/>
                    <a:gd name="connsiteY108" fmla="*/ 1120062 h 1338647"/>
                    <a:gd name="connsiteX109" fmla="*/ 747713 w 1335632"/>
                    <a:gd name="connsiteY109" fmla="*/ 1201466 h 1338647"/>
                    <a:gd name="connsiteX110" fmla="*/ 666309 w 1335632"/>
                    <a:gd name="connsiteY110" fmla="*/ 1282871 h 1338647"/>
                    <a:gd name="connsiteX111" fmla="*/ 1100465 w 1335632"/>
                    <a:gd name="connsiteY111" fmla="*/ 1103480 h 1338647"/>
                    <a:gd name="connsiteX112" fmla="*/ 985896 w 1335632"/>
                    <a:gd name="connsiteY112" fmla="*/ 1103480 h 1338647"/>
                    <a:gd name="connsiteX113" fmla="*/ 985896 w 1335632"/>
                    <a:gd name="connsiteY113" fmla="*/ 1103480 h 1338647"/>
                    <a:gd name="connsiteX114" fmla="*/ 961776 w 1335632"/>
                    <a:gd name="connsiteY114" fmla="*/ 1046195 h 1338647"/>
                    <a:gd name="connsiteX115" fmla="*/ 985896 w 1335632"/>
                    <a:gd name="connsiteY115" fmla="*/ 988911 h 1338647"/>
                    <a:gd name="connsiteX116" fmla="*/ 1043180 w 1335632"/>
                    <a:gd name="connsiteY116" fmla="*/ 964791 h 1338647"/>
                    <a:gd name="connsiteX117" fmla="*/ 1100465 w 1335632"/>
                    <a:gd name="connsiteY117" fmla="*/ 988911 h 1338647"/>
                    <a:gd name="connsiteX118" fmla="*/ 1100465 w 1335632"/>
                    <a:gd name="connsiteY118" fmla="*/ 1103480 h 133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335632" h="1338647">
                      <a:moveTo>
                        <a:pt x="1335632" y="667816"/>
                      </a:moveTo>
                      <a:cubicBezTo>
                        <a:pt x="1335632" y="596964"/>
                        <a:pt x="1279855" y="538172"/>
                        <a:pt x="1210511" y="532143"/>
                      </a:cubicBezTo>
                      <a:cubicBezTo>
                        <a:pt x="1196944" y="477873"/>
                        <a:pt x="1175839" y="426619"/>
                        <a:pt x="1147197" y="378379"/>
                      </a:cubicBezTo>
                      <a:cubicBezTo>
                        <a:pt x="1168301" y="354259"/>
                        <a:pt x="1180361" y="322602"/>
                        <a:pt x="1180361" y="290945"/>
                      </a:cubicBezTo>
                      <a:cubicBezTo>
                        <a:pt x="1180361" y="254765"/>
                        <a:pt x="1166794" y="220093"/>
                        <a:pt x="1141167" y="194466"/>
                      </a:cubicBezTo>
                      <a:cubicBezTo>
                        <a:pt x="1089912" y="143211"/>
                        <a:pt x="1010015" y="141704"/>
                        <a:pt x="957253" y="188436"/>
                      </a:cubicBezTo>
                      <a:cubicBezTo>
                        <a:pt x="909014" y="159794"/>
                        <a:pt x="857759" y="138689"/>
                        <a:pt x="803490" y="125121"/>
                      </a:cubicBezTo>
                      <a:cubicBezTo>
                        <a:pt x="797460" y="54269"/>
                        <a:pt x="738668" y="0"/>
                        <a:pt x="667816" y="0"/>
                      </a:cubicBezTo>
                      <a:cubicBezTo>
                        <a:pt x="596964" y="0"/>
                        <a:pt x="538172" y="55777"/>
                        <a:pt x="532142" y="125121"/>
                      </a:cubicBezTo>
                      <a:cubicBezTo>
                        <a:pt x="477873" y="138689"/>
                        <a:pt x="426618" y="159794"/>
                        <a:pt x="378379" y="188436"/>
                      </a:cubicBezTo>
                      <a:cubicBezTo>
                        <a:pt x="354259" y="167331"/>
                        <a:pt x="322602" y="155271"/>
                        <a:pt x="290945" y="155271"/>
                      </a:cubicBezTo>
                      <a:cubicBezTo>
                        <a:pt x="254765" y="155271"/>
                        <a:pt x="220093" y="168838"/>
                        <a:pt x="194466" y="195973"/>
                      </a:cubicBezTo>
                      <a:cubicBezTo>
                        <a:pt x="143211" y="247228"/>
                        <a:pt x="141704" y="327124"/>
                        <a:pt x="188436" y="379886"/>
                      </a:cubicBezTo>
                      <a:cubicBezTo>
                        <a:pt x="159793" y="428126"/>
                        <a:pt x="138689" y="479381"/>
                        <a:pt x="125121" y="533650"/>
                      </a:cubicBezTo>
                      <a:cubicBezTo>
                        <a:pt x="54269" y="539680"/>
                        <a:pt x="0" y="598472"/>
                        <a:pt x="0" y="669324"/>
                      </a:cubicBezTo>
                      <a:cubicBezTo>
                        <a:pt x="0" y="740176"/>
                        <a:pt x="55777" y="798968"/>
                        <a:pt x="125121" y="804998"/>
                      </a:cubicBezTo>
                      <a:cubicBezTo>
                        <a:pt x="138689" y="859267"/>
                        <a:pt x="159793" y="910522"/>
                        <a:pt x="188436" y="958761"/>
                      </a:cubicBezTo>
                      <a:cubicBezTo>
                        <a:pt x="167331" y="982881"/>
                        <a:pt x="155271" y="1014538"/>
                        <a:pt x="155271" y="1046195"/>
                      </a:cubicBezTo>
                      <a:cubicBezTo>
                        <a:pt x="155271" y="1082375"/>
                        <a:pt x="168838" y="1117047"/>
                        <a:pt x="194466" y="1142674"/>
                      </a:cubicBezTo>
                      <a:cubicBezTo>
                        <a:pt x="220093" y="1168302"/>
                        <a:pt x="254765" y="1183377"/>
                        <a:pt x="290945" y="1183377"/>
                      </a:cubicBezTo>
                      <a:lnTo>
                        <a:pt x="290945" y="1183377"/>
                      </a:lnTo>
                      <a:cubicBezTo>
                        <a:pt x="324109" y="1183377"/>
                        <a:pt x="354259" y="1171317"/>
                        <a:pt x="378379" y="1150212"/>
                      </a:cubicBezTo>
                      <a:cubicBezTo>
                        <a:pt x="426618" y="1178854"/>
                        <a:pt x="477873" y="1199959"/>
                        <a:pt x="532142" y="1213526"/>
                      </a:cubicBezTo>
                      <a:cubicBezTo>
                        <a:pt x="538172" y="1284378"/>
                        <a:pt x="596964" y="1338648"/>
                        <a:pt x="667816" y="1338648"/>
                      </a:cubicBezTo>
                      <a:cubicBezTo>
                        <a:pt x="738668" y="1338648"/>
                        <a:pt x="797460" y="1282871"/>
                        <a:pt x="803490" y="1213526"/>
                      </a:cubicBezTo>
                      <a:cubicBezTo>
                        <a:pt x="857759" y="1199959"/>
                        <a:pt x="909014" y="1178854"/>
                        <a:pt x="957253" y="1150212"/>
                      </a:cubicBezTo>
                      <a:cubicBezTo>
                        <a:pt x="981373" y="1171317"/>
                        <a:pt x="1013030" y="1183377"/>
                        <a:pt x="1044688" y="1183377"/>
                      </a:cubicBezTo>
                      <a:cubicBezTo>
                        <a:pt x="1080867" y="1183377"/>
                        <a:pt x="1115539" y="1169809"/>
                        <a:pt x="1141167" y="1142674"/>
                      </a:cubicBezTo>
                      <a:cubicBezTo>
                        <a:pt x="1192421" y="1091420"/>
                        <a:pt x="1193929" y="1011523"/>
                        <a:pt x="1147197" y="958761"/>
                      </a:cubicBezTo>
                      <a:cubicBezTo>
                        <a:pt x="1175839" y="910522"/>
                        <a:pt x="1196944" y="859267"/>
                        <a:pt x="1210511" y="804998"/>
                      </a:cubicBezTo>
                      <a:cubicBezTo>
                        <a:pt x="1279855" y="798968"/>
                        <a:pt x="1335632" y="740176"/>
                        <a:pt x="1335632" y="667816"/>
                      </a:cubicBezTo>
                      <a:close/>
                      <a:moveTo>
                        <a:pt x="1279855" y="667816"/>
                      </a:moveTo>
                      <a:cubicBezTo>
                        <a:pt x="1279855" y="713041"/>
                        <a:pt x="1243676" y="749221"/>
                        <a:pt x="1198451" y="749221"/>
                      </a:cubicBezTo>
                      <a:cubicBezTo>
                        <a:pt x="1196944" y="749221"/>
                        <a:pt x="1195436" y="749221"/>
                        <a:pt x="1193929" y="749221"/>
                      </a:cubicBezTo>
                      <a:lnTo>
                        <a:pt x="1193929" y="749221"/>
                      </a:lnTo>
                      <a:lnTo>
                        <a:pt x="1193929" y="749221"/>
                      </a:lnTo>
                      <a:cubicBezTo>
                        <a:pt x="1151719" y="746206"/>
                        <a:pt x="1118554" y="711533"/>
                        <a:pt x="1118554" y="669324"/>
                      </a:cubicBezTo>
                      <a:cubicBezTo>
                        <a:pt x="1118554" y="624099"/>
                        <a:pt x="1154734" y="587920"/>
                        <a:pt x="1199959" y="587920"/>
                      </a:cubicBezTo>
                      <a:cubicBezTo>
                        <a:pt x="1243676" y="587920"/>
                        <a:pt x="1279855" y="624099"/>
                        <a:pt x="1279855" y="667816"/>
                      </a:cubicBezTo>
                      <a:close/>
                      <a:moveTo>
                        <a:pt x="946701" y="949716"/>
                      </a:moveTo>
                      <a:cubicBezTo>
                        <a:pt x="921074" y="975343"/>
                        <a:pt x="907506" y="1010016"/>
                        <a:pt x="907506" y="1046195"/>
                      </a:cubicBezTo>
                      <a:cubicBezTo>
                        <a:pt x="907506" y="1067300"/>
                        <a:pt x="912029" y="1086897"/>
                        <a:pt x="921074" y="1104987"/>
                      </a:cubicBezTo>
                      <a:cubicBezTo>
                        <a:pt x="881879" y="1127600"/>
                        <a:pt x="839670" y="1145689"/>
                        <a:pt x="794445" y="1157749"/>
                      </a:cubicBezTo>
                      <a:cubicBezTo>
                        <a:pt x="776355" y="1104987"/>
                        <a:pt x="725101" y="1065793"/>
                        <a:pt x="666309" y="1065793"/>
                      </a:cubicBezTo>
                      <a:cubicBezTo>
                        <a:pt x="607517" y="1065793"/>
                        <a:pt x="556262" y="1103480"/>
                        <a:pt x="538172" y="1157749"/>
                      </a:cubicBezTo>
                      <a:cubicBezTo>
                        <a:pt x="494455" y="1145689"/>
                        <a:pt x="452246" y="1129107"/>
                        <a:pt x="411544" y="1104987"/>
                      </a:cubicBezTo>
                      <a:cubicBezTo>
                        <a:pt x="420589" y="1086897"/>
                        <a:pt x="425111" y="1067300"/>
                        <a:pt x="425111" y="1046195"/>
                      </a:cubicBezTo>
                      <a:cubicBezTo>
                        <a:pt x="425111" y="1010016"/>
                        <a:pt x="411544" y="975343"/>
                        <a:pt x="385916" y="949716"/>
                      </a:cubicBezTo>
                      <a:cubicBezTo>
                        <a:pt x="360289" y="924089"/>
                        <a:pt x="325617" y="909014"/>
                        <a:pt x="289437" y="909014"/>
                      </a:cubicBezTo>
                      <a:cubicBezTo>
                        <a:pt x="268332" y="909014"/>
                        <a:pt x="248735" y="913537"/>
                        <a:pt x="230645" y="922581"/>
                      </a:cubicBezTo>
                      <a:cubicBezTo>
                        <a:pt x="208033" y="883387"/>
                        <a:pt x="189943" y="841177"/>
                        <a:pt x="177883" y="795953"/>
                      </a:cubicBezTo>
                      <a:cubicBezTo>
                        <a:pt x="230645" y="777863"/>
                        <a:pt x="269840" y="726608"/>
                        <a:pt x="269840" y="667816"/>
                      </a:cubicBezTo>
                      <a:cubicBezTo>
                        <a:pt x="269840" y="609024"/>
                        <a:pt x="232153" y="557770"/>
                        <a:pt x="177883" y="539680"/>
                      </a:cubicBezTo>
                      <a:cubicBezTo>
                        <a:pt x="189943" y="495963"/>
                        <a:pt x="206526" y="452246"/>
                        <a:pt x="230645" y="413051"/>
                      </a:cubicBezTo>
                      <a:cubicBezTo>
                        <a:pt x="248735" y="422096"/>
                        <a:pt x="269840" y="426619"/>
                        <a:pt x="289437" y="426619"/>
                      </a:cubicBezTo>
                      <a:cubicBezTo>
                        <a:pt x="324109" y="426619"/>
                        <a:pt x="358782" y="413051"/>
                        <a:pt x="385916" y="387424"/>
                      </a:cubicBezTo>
                      <a:cubicBezTo>
                        <a:pt x="428126" y="345214"/>
                        <a:pt x="435663" y="283407"/>
                        <a:pt x="411544" y="232153"/>
                      </a:cubicBezTo>
                      <a:cubicBezTo>
                        <a:pt x="450738" y="209541"/>
                        <a:pt x="492948" y="191451"/>
                        <a:pt x="538172" y="179391"/>
                      </a:cubicBezTo>
                      <a:cubicBezTo>
                        <a:pt x="556262" y="232153"/>
                        <a:pt x="607517" y="271347"/>
                        <a:pt x="666309" y="271347"/>
                      </a:cubicBezTo>
                      <a:cubicBezTo>
                        <a:pt x="725101" y="271347"/>
                        <a:pt x="776355" y="233660"/>
                        <a:pt x="794445" y="179391"/>
                      </a:cubicBezTo>
                      <a:cubicBezTo>
                        <a:pt x="838162" y="191451"/>
                        <a:pt x="880372" y="208033"/>
                        <a:pt x="921074" y="232153"/>
                      </a:cubicBezTo>
                      <a:cubicBezTo>
                        <a:pt x="912029" y="250243"/>
                        <a:pt x="907506" y="269840"/>
                        <a:pt x="907506" y="290945"/>
                      </a:cubicBezTo>
                      <a:cubicBezTo>
                        <a:pt x="907506" y="327124"/>
                        <a:pt x="921074" y="361797"/>
                        <a:pt x="946701" y="387424"/>
                      </a:cubicBezTo>
                      <a:cubicBezTo>
                        <a:pt x="972328" y="413051"/>
                        <a:pt x="1007001" y="428126"/>
                        <a:pt x="1043180" y="428126"/>
                      </a:cubicBezTo>
                      <a:cubicBezTo>
                        <a:pt x="1064285" y="428126"/>
                        <a:pt x="1083882" y="423604"/>
                        <a:pt x="1101972" y="414559"/>
                      </a:cubicBezTo>
                      <a:cubicBezTo>
                        <a:pt x="1124584" y="453753"/>
                        <a:pt x="1142674" y="495963"/>
                        <a:pt x="1154734" y="541187"/>
                      </a:cubicBezTo>
                      <a:cubicBezTo>
                        <a:pt x="1101972" y="559277"/>
                        <a:pt x="1062777" y="610532"/>
                        <a:pt x="1062777" y="669324"/>
                      </a:cubicBezTo>
                      <a:cubicBezTo>
                        <a:pt x="1062777" y="728116"/>
                        <a:pt x="1100465" y="779370"/>
                        <a:pt x="1154734" y="797460"/>
                      </a:cubicBezTo>
                      <a:cubicBezTo>
                        <a:pt x="1142674" y="841177"/>
                        <a:pt x="1126092" y="884894"/>
                        <a:pt x="1101972" y="924089"/>
                      </a:cubicBezTo>
                      <a:cubicBezTo>
                        <a:pt x="1052225" y="898462"/>
                        <a:pt x="988911" y="907507"/>
                        <a:pt x="946701" y="949716"/>
                      </a:cubicBezTo>
                      <a:close/>
                      <a:moveTo>
                        <a:pt x="1100465" y="233660"/>
                      </a:moveTo>
                      <a:cubicBezTo>
                        <a:pt x="1115539" y="248735"/>
                        <a:pt x="1124584" y="269840"/>
                        <a:pt x="1124584" y="290945"/>
                      </a:cubicBezTo>
                      <a:cubicBezTo>
                        <a:pt x="1124584" y="312050"/>
                        <a:pt x="1115539" y="333154"/>
                        <a:pt x="1100465" y="348229"/>
                      </a:cubicBezTo>
                      <a:lnTo>
                        <a:pt x="1100465" y="348229"/>
                      </a:lnTo>
                      <a:cubicBezTo>
                        <a:pt x="1070315" y="378379"/>
                        <a:pt x="1016045" y="378379"/>
                        <a:pt x="985896" y="348229"/>
                      </a:cubicBezTo>
                      <a:cubicBezTo>
                        <a:pt x="970821" y="333154"/>
                        <a:pt x="961776" y="312050"/>
                        <a:pt x="961776" y="290945"/>
                      </a:cubicBezTo>
                      <a:cubicBezTo>
                        <a:pt x="961776" y="269840"/>
                        <a:pt x="970821" y="248735"/>
                        <a:pt x="985896" y="233660"/>
                      </a:cubicBezTo>
                      <a:cubicBezTo>
                        <a:pt x="1000971" y="218585"/>
                        <a:pt x="1022075" y="209541"/>
                        <a:pt x="1043180" y="209541"/>
                      </a:cubicBezTo>
                      <a:cubicBezTo>
                        <a:pt x="1064285" y="209541"/>
                        <a:pt x="1085390" y="218585"/>
                        <a:pt x="1100465" y="233660"/>
                      </a:cubicBezTo>
                      <a:close/>
                      <a:moveTo>
                        <a:pt x="666309" y="54269"/>
                      </a:moveTo>
                      <a:cubicBezTo>
                        <a:pt x="711533" y="54269"/>
                        <a:pt x="747713" y="90449"/>
                        <a:pt x="747713" y="135674"/>
                      </a:cubicBezTo>
                      <a:cubicBezTo>
                        <a:pt x="747713" y="180898"/>
                        <a:pt x="711533" y="217078"/>
                        <a:pt x="666309" y="217078"/>
                      </a:cubicBezTo>
                      <a:cubicBezTo>
                        <a:pt x="621084" y="217078"/>
                        <a:pt x="584904" y="180898"/>
                        <a:pt x="584904" y="135674"/>
                      </a:cubicBezTo>
                      <a:cubicBezTo>
                        <a:pt x="584904" y="90449"/>
                        <a:pt x="621084" y="54269"/>
                        <a:pt x="666309" y="54269"/>
                      </a:cubicBezTo>
                      <a:close/>
                      <a:moveTo>
                        <a:pt x="232153" y="233660"/>
                      </a:moveTo>
                      <a:cubicBezTo>
                        <a:pt x="262303" y="203511"/>
                        <a:pt x="316572" y="203511"/>
                        <a:pt x="346722" y="233660"/>
                      </a:cubicBezTo>
                      <a:cubicBezTo>
                        <a:pt x="378379" y="265318"/>
                        <a:pt x="378379" y="316572"/>
                        <a:pt x="346722" y="348229"/>
                      </a:cubicBezTo>
                      <a:cubicBezTo>
                        <a:pt x="315065" y="379886"/>
                        <a:pt x="263810" y="379886"/>
                        <a:pt x="232153" y="348229"/>
                      </a:cubicBezTo>
                      <a:lnTo>
                        <a:pt x="232153" y="348229"/>
                      </a:lnTo>
                      <a:cubicBezTo>
                        <a:pt x="200496" y="316572"/>
                        <a:pt x="200496" y="265318"/>
                        <a:pt x="232153" y="233660"/>
                      </a:cubicBezTo>
                      <a:close/>
                      <a:moveTo>
                        <a:pt x="51255" y="667816"/>
                      </a:moveTo>
                      <a:cubicBezTo>
                        <a:pt x="51255" y="622592"/>
                        <a:pt x="87434" y="586412"/>
                        <a:pt x="132659" y="586412"/>
                      </a:cubicBezTo>
                      <a:cubicBezTo>
                        <a:pt x="177883" y="586412"/>
                        <a:pt x="214063" y="622592"/>
                        <a:pt x="214063" y="667816"/>
                      </a:cubicBezTo>
                      <a:cubicBezTo>
                        <a:pt x="214063" y="713041"/>
                        <a:pt x="177883" y="749221"/>
                        <a:pt x="132659" y="749221"/>
                      </a:cubicBezTo>
                      <a:cubicBezTo>
                        <a:pt x="87434" y="749221"/>
                        <a:pt x="51255" y="713041"/>
                        <a:pt x="51255" y="667816"/>
                      </a:cubicBezTo>
                      <a:close/>
                      <a:moveTo>
                        <a:pt x="289437" y="1126092"/>
                      </a:moveTo>
                      <a:cubicBezTo>
                        <a:pt x="268332" y="1126092"/>
                        <a:pt x="247228" y="1117047"/>
                        <a:pt x="232153" y="1101972"/>
                      </a:cubicBezTo>
                      <a:cubicBezTo>
                        <a:pt x="217078" y="1086897"/>
                        <a:pt x="208033" y="1065793"/>
                        <a:pt x="208033" y="1044688"/>
                      </a:cubicBezTo>
                      <a:cubicBezTo>
                        <a:pt x="208033" y="1023583"/>
                        <a:pt x="217078" y="1002478"/>
                        <a:pt x="232153" y="987403"/>
                      </a:cubicBezTo>
                      <a:cubicBezTo>
                        <a:pt x="247228" y="972329"/>
                        <a:pt x="268332" y="963284"/>
                        <a:pt x="289437" y="963284"/>
                      </a:cubicBezTo>
                      <a:cubicBezTo>
                        <a:pt x="310542" y="963284"/>
                        <a:pt x="331647" y="972329"/>
                        <a:pt x="346722" y="987403"/>
                      </a:cubicBezTo>
                      <a:cubicBezTo>
                        <a:pt x="361797" y="1002478"/>
                        <a:pt x="370842" y="1023583"/>
                        <a:pt x="370842" y="1044688"/>
                      </a:cubicBezTo>
                      <a:cubicBezTo>
                        <a:pt x="370842" y="1065793"/>
                        <a:pt x="361797" y="1086897"/>
                        <a:pt x="346722" y="1101972"/>
                      </a:cubicBezTo>
                      <a:lnTo>
                        <a:pt x="346722" y="1101972"/>
                      </a:lnTo>
                      <a:cubicBezTo>
                        <a:pt x="330139" y="1118555"/>
                        <a:pt x="310542" y="1126092"/>
                        <a:pt x="289437" y="1126092"/>
                      </a:cubicBezTo>
                      <a:lnTo>
                        <a:pt x="289437" y="1126092"/>
                      </a:lnTo>
                      <a:close/>
                      <a:moveTo>
                        <a:pt x="666309" y="1282871"/>
                      </a:moveTo>
                      <a:cubicBezTo>
                        <a:pt x="621084" y="1282871"/>
                        <a:pt x="584904" y="1246691"/>
                        <a:pt x="584904" y="1201466"/>
                      </a:cubicBezTo>
                      <a:cubicBezTo>
                        <a:pt x="584904" y="1156242"/>
                        <a:pt x="621084" y="1120062"/>
                        <a:pt x="666309" y="1120062"/>
                      </a:cubicBezTo>
                      <a:cubicBezTo>
                        <a:pt x="711533" y="1120062"/>
                        <a:pt x="747713" y="1156242"/>
                        <a:pt x="747713" y="1201466"/>
                      </a:cubicBezTo>
                      <a:cubicBezTo>
                        <a:pt x="747713" y="1246691"/>
                        <a:pt x="710026" y="1282871"/>
                        <a:pt x="666309" y="1282871"/>
                      </a:cubicBezTo>
                      <a:close/>
                      <a:moveTo>
                        <a:pt x="1100465" y="1103480"/>
                      </a:moveTo>
                      <a:cubicBezTo>
                        <a:pt x="1070315" y="1133629"/>
                        <a:pt x="1016045" y="1133629"/>
                        <a:pt x="985896" y="1103480"/>
                      </a:cubicBezTo>
                      <a:lnTo>
                        <a:pt x="985896" y="1103480"/>
                      </a:lnTo>
                      <a:cubicBezTo>
                        <a:pt x="970821" y="1088405"/>
                        <a:pt x="961776" y="1067300"/>
                        <a:pt x="961776" y="1046195"/>
                      </a:cubicBezTo>
                      <a:cubicBezTo>
                        <a:pt x="961776" y="1025091"/>
                        <a:pt x="970821" y="1003986"/>
                        <a:pt x="985896" y="988911"/>
                      </a:cubicBezTo>
                      <a:cubicBezTo>
                        <a:pt x="1000971" y="973836"/>
                        <a:pt x="1022075" y="964791"/>
                        <a:pt x="1043180" y="964791"/>
                      </a:cubicBezTo>
                      <a:cubicBezTo>
                        <a:pt x="1064285" y="964791"/>
                        <a:pt x="1083882" y="972329"/>
                        <a:pt x="1100465" y="988911"/>
                      </a:cubicBezTo>
                      <a:cubicBezTo>
                        <a:pt x="1132122" y="1020568"/>
                        <a:pt x="1132122" y="1071823"/>
                        <a:pt x="1100465" y="1103480"/>
                      </a:cubicBezTo>
                      <a:close/>
                    </a:path>
                  </a:pathLst>
                </a:custGeom>
                <a:grpFill/>
                <a:ln w="1507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D916918-0CCF-4DC4-91D8-7B2A07D46F6B}"/>
                    </a:ext>
                  </a:extLst>
                </p:cNvPr>
                <p:cNvSpPr/>
                <p:nvPr/>
              </p:nvSpPr>
              <p:spPr>
                <a:xfrm>
                  <a:off x="1446517" y="1475739"/>
                  <a:ext cx="612040" cy="612040"/>
                </a:xfrm>
                <a:custGeom>
                  <a:avLst/>
                  <a:gdLst>
                    <a:gd name="connsiteX0" fmla="*/ 306020 w 612039"/>
                    <a:gd name="connsiteY0" fmla="*/ 0 h 612039"/>
                    <a:gd name="connsiteX1" fmla="*/ 0 w 612039"/>
                    <a:gd name="connsiteY1" fmla="*/ 306020 h 612039"/>
                    <a:gd name="connsiteX2" fmla="*/ 306020 w 612039"/>
                    <a:gd name="connsiteY2" fmla="*/ 612039 h 612039"/>
                    <a:gd name="connsiteX3" fmla="*/ 612039 w 612039"/>
                    <a:gd name="connsiteY3" fmla="*/ 306020 h 612039"/>
                    <a:gd name="connsiteX4" fmla="*/ 612039 w 612039"/>
                    <a:gd name="connsiteY4" fmla="*/ 306020 h 612039"/>
                    <a:gd name="connsiteX5" fmla="*/ 612039 w 612039"/>
                    <a:gd name="connsiteY5" fmla="*/ 306020 h 612039"/>
                    <a:gd name="connsiteX6" fmla="*/ 612039 w 612039"/>
                    <a:gd name="connsiteY6" fmla="*/ 306020 h 612039"/>
                    <a:gd name="connsiteX7" fmla="*/ 306020 w 612039"/>
                    <a:gd name="connsiteY7" fmla="*/ 0 h 612039"/>
                    <a:gd name="connsiteX8" fmla="*/ 548725 w 612039"/>
                    <a:gd name="connsiteY8" fmla="*/ 248735 h 612039"/>
                    <a:gd name="connsiteX9" fmla="*/ 532143 w 612039"/>
                    <a:gd name="connsiteY9" fmla="*/ 245720 h 612039"/>
                    <a:gd name="connsiteX10" fmla="*/ 494455 w 612039"/>
                    <a:gd name="connsiteY10" fmla="*/ 268333 h 612039"/>
                    <a:gd name="connsiteX11" fmla="*/ 495963 w 612039"/>
                    <a:gd name="connsiteY11" fmla="*/ 236675 h 612039"/>
                    <a:gd name="connsiteX12" fmla="*/ 473351 w 612039"/>
                    <a:gd name="connsiteY12" fmla="*/ 195973 h 612039"/>
                    <a:gd name="connsiteX13" fmla="*/ 449231 w 612039"/>
                    <a:gd name="connsiteY13" fmla="*/ 191451 h 612039"/>
                    <a:gd name="connsiteX14" fmla="*/ 440186 w 612039"/>
                    <a:gd name="connsiteY14" fmla="*/ 191451 h 612039"/>
                    <a:gd name="connsiteX15" fmla="*/ 483903 w 612039"/>
                    <a:gd name="connsiteY15" fmla="*/ 129644 h 612039"/>
                    <a:gd name="connsiteX16" fmla="*/ 548725 w 612039"/>
                    <a:gd name="connsiteY16" fmla="*/ 248735 h 612039"/>
                    <a:gd name="connsiteX17" fmla="*/ 90449 w 612039"/>
                    <a:gd name="connsiteY17" fmla="*/ 372349 h 612039"/>
                    <a:gd name="connsiteX18" fmla="*/ 94972 w 612039"/>
                    <a:gd name="connsiteY18" fmla="*/ 376872 h 612039"/>
                    <a:gd name="connsiteX19" fmla="*/ 96479 w 612039"/>
                    <a:gd name="connsiteY19" fmla="*/ 378379 h 612039"/>
                    <a:gd name="connsiteX20" fmla="*/ 96479 w 612039"/>
                    <a:gd name="connsiteY20" fmla="*/ 381394 h 612039"/>
                    <a:gd name="connsiteX21" fmla="*/ 90449 w 612039"/>
                    <a:gd name="connsiteY21" fmla="*/ 387424 h 612039"/>
                    <a:gd name="connsiteX22" fmla="*/ 75374 w 612039"/>
                    <a:gd name="connsiteY22" fmla="*/ 404006 h 612039"/>
                    <a:gd name="connsiteX23" fmla="*/ 55777 w 612039"/>
                    <a:gd name="connsiteY23" fmla="*/ 307527 h 612039"/>
                    <a:gd name="connsiteX24" fmla="*/ 57284 w 612039"/>
                    <a:gd name="connsiteY24" fmla="*/ 286422 h 612039"/>
                    <a:gd name="connsiteX25" fmla="*/ 94972 w 612039"/>
                    <a:gd name="connsiteY25" fmla="*/ 275870 h 612039"/>
                    <a:gd name="connsiteX26" fmla="*/ 90449 w 612039"/>
                    <a:gd name="connsiteY26" fmla="*/ 372349 h 612039"/>
                    <a:gd name="connsiteX27" fmla="*/ 105524 w 612039"/>
                    <a:gd name="connsiteY27" fmla="*/ 458276 h 612039"/>
                    <a:gd name="connsiteX28" fmla="*/ 128136 w 612039"/>
                    <a:gd name="connsiteY28" fmla="*/ 426619 h 612039"/>
                    <a:gd name="connsiteX29" fmla="*/ 144719 w 612039"/>
                    <a:gd name="connsiteY29" fmla="*/ 407021 h 612039"/>
                    <a:gd name="connsiteX30" fmla="*/ 149241 w 612039"/>
                    <a:gd name="connsiteY30" fmla="*/ 373857 h 612039"/>
                    <a:gd name="connsiteX31" fmla="*/ 135674 w 612039"/>
                    <a:gd name="connsiteY31" fmla="*/ 342199 h 612039"/>
                    <a:gd name="connsiteX32" fmla="*/ 134166 w 612039"/>
                    <a:gd name="connsiteY32" fmla="*/ 339184 h 612039"/>
                    <a:gd name="connsiteX33" fmla="*/ 146226 w 612039"/>
                    <a:gd name="connsiteY33" fmla="*/ 296975 h 612039"/>
                    <a:gd name="connsiteX34" fmla="*/ 162808 w 612039"/>
                    <a:gd name="connsiteY34" fmla="*/ 257780 h 612039"/>
                    <a:gd name="connsiteX35" fmla="*/ 132659 w 612039"/>
                    <a:gd name="connsiteY35" fmla="*/ 220093 h 612039"/>
                    <a:gd name="connsiteX36" fmla="*/ 88942 w 612039"/>
                    <a:gd name="connsiteY36" fmla="*/ 220093 h 612039"/>
                    <a:gd name="connsiteX37" fmla="*/ 70852 w 612039"/>
                    <a:gd name="connsiteY37" fmla="*/ 224615 h 612039"/>
                    <a:gd name="connsiteX38" fmla="*/ 307527 w 612039"/>
                    <a:gd name="connsiteY38" fmla="*/ 57284 h 612039"/>
                    <a:gd name="connsiteX39" fmla="*/ 309035 w 612039"/>
                    <a:gd name="connsiteY39" fmla="*/ 57284 h 612039"/>
                    <a:gd name="connsiteX40" fmla="*/ 309035 w 612039"/>
                    <a:gd name="connsiteY40" fmla="*/ 57284 h 612039"/>
                    <a:gd name="connsiteX41" fmla="*/ 327124 w 612039"/>
                    <a:gd name="connsiteY41" fmla="*/ 93464 h 612039"/>
                    <a:gd name="connsiteX42" fmla="*/ 295467 w 612039"/>
                    <a:gd name="connsiteY42" fmla="*/ 110046 h 612039"/>
                    <a:gd name="connsiteX43" fmla="*/ 233660 w 612039"/>
                    <a:gd name="connsiteY43" fmla="*/ 143211 h 612039"/>
                    <a:gd name="connsiteX44" fmla="*/ 203511 w 612039"/>
                    <a:gd name="connsiteY44" fmla="*/ 182406 h 612039"/>
                    <a:gd name="connsiteX45" fmla="*/ 226123 w 612039"/>
                    <a:gd name="connsiteY45" fmla="*/ 260795 h 612039"/>
                    <a:gd name="connsiteX46" fmla="*/ 233660 w 612039"/>
                    <a:gd name="connsiteY46" fmla="*/ 271348 h 612039"/>
                    <a:gd name="connsiteX47" fmla="*/ 242705 w 612039"/>
                    <a:gd name="connsiteY47" fmla="*/ 284915 h 612039"/>
                    <a:gd name="connsiteX48" fmla="*/ 227630 w 612039"/>
                    <a:gd name="connsiteY48" fmla="*/ 280392 h 612039"/>
                    <a:gd name="connsiteX49" fmla="*/ 176376 w 612039"/>
                    <a:gd name="connsiteY49" fmla="*/ 296975 h 612039"/>
                    <a:gd name="connsiteX50" fmla="*/ 164316 w 612039"/>
                    <a:gd name="connsiteY50" fmla="*/ 349737 h 612039"/>
                    <a:gd name="connsiteX51" fmla="*/ 238183 w 612039"/>
                    <a:gd name="connsiteY51" fmla="*/ 388931 h 612039"/>
                    <a:gd name="connsiteX52" fmla="*/ 229138 w 612039"/>
                    <a:gd name="connsiteY52" fmla="*/ 397976 h 612039"/>
                    <a:gd name="connsiteX53" fmla="*/ 203511 w 612039"/>
                    <a:gd name="connsiteY53" fmla="*/ 432648 h 612039"/>
                    <a:gd name="connsiteX54" fmla="*/ 211048 w 612039"/>
                    <a:gd name="connsiteY54" fmla="*/ 461291 h 612039"/>
                    <a:gd name="connsiteX55" fmla="*/ 315065 w 612039"/>
                    <a:gd name="connsiteY55" fmla="*/ 461291 h 612039"/>
                    <a:gd name="connsiteX56" fmla="*/ 342199 w 612039"/>
                    <a:gd name="connsiteY56" fmla="*/ 452246 h 612039"/>
                    <a:gd name="connsiteX57" fmla="*/ 330139 w 612039"/>
                    <a:gd name="connsiteY57" fmla="*/ 479381 h 612039"/>
                    <a:gd name="connsiteX58" fmla="*/ 324109 w 612039"/>
                    <a:gd name="connsiteY58" fmla="*/ 483903 h 612039"/>
                    <a:gd name="connsiteX59" fmla="*/ 309035 w 612039"/>
                    <a:gd name="connsiteY59" fmla="*/ 515560 h 612039"/>
                    <a:gd name="connsiteX60" fmla="*/ 319587 w 612039"/>
                    <a:gd name="connsiteY60" fmla="*/ 556262 h 612039"/>
                    <a:gd name="connsiteX61" fmla="*/ 306020 w 612039"/>
                    <a:gd name="connsiteY61" fmla="*/ 556262 h 612039"/>
                    <a:gd name="connsiteX62" fmla="*/ 105524 w 612039"/>
                    <a:gd name="connsiteY62" fmla="*/ 458276 h 612039"/>
                    <a:gd name="connsiteX63" fmla="*/ 402499 w 612039"/>
                    <a:gd name="connsiteY63" fmla="*/ 538173 h 612039"/>
                    <a:gd name="connsiteX64" fmla="*/ 367827 w 612039"/>
                    <a:gd name="connsiteY64" fmla="*/ 529128 h 612039"/>
                    <a:gd name="connsiteX65" fmla="*/ 363304 w 612039"/>
                    <a:gd name="connsiteY65" fmla="*/ 524605 h 612039"/>
                    <a:gd name="connsiteX66" fmla="*/ 369334 w 612039"/>
                    <a:gd name="connsiteY66" fmla="*/ 515560 h 612039"/>
                    <a:gd name="connsiteX67" fmla="*/ 372349 w 612039"/>
                    <a:gd name="connsiteY67" fmla="*/ 511038 h 612039"/>
                    <a:gd name="connsiteX68" fmla="*/ 396469 w 612039"/>
                    <a:gd name="connsiteY68" fmla="*/ 435663 h 612039"/>
                    <a:gd name="connsiteX69" fmla="*/ 391946 w 612039"/>
                    <a:gd name="connsiteY69" fmla="*/ 420589 h 612039"/>
                    <a:gd name="connsiteX70" fmla="*/ 290945 w 612039"/>
                    <a:gd name="connsiteY70" fmla="*/ 411544 h 612039"/>
                    <a:gd name="connsiteX71" fmla="*/ 284915 w 612039"/>
                    <a:gd name="connsiteY71" fmla="*/ 414559 h 612039"/>
                    <a:gd name="connsiteX72" fmla="*/ 290945 w 612039"/>
                    <a:gd name="connsiteY72" fmla="*/ 390439 h 612039"/>
                    <a:gd name="connsiteX73" fmla="*/ 257780 w 612039"/>
                    <a:gd name="connsiteY73" fmla="*/ 340692 h 612039"/>
                    <a:gd name="connsiteX74" fmla="*/ 287930 w 612039"/>
                    <a:gd name="connsiteY74" fmla="*/ 321095 h 612039"/>
                    <a:gd name="connsiteX75" fmla="*/ 274362 w 612039"/>
                    <a:gd name="connsiteY75" fmla="*/ 239690 h 612039"/>
                    <a:gd name="connsiteX76" fmla="*/ 266825 w 612039"/>
                    <a:gd name="connsiteY76" fmla="*/ 229138 h 612039"/>
                    <a:gd name="connsiteX77" fmla="*/ 253258 w 612039"/>
                    <a:gd name="connsiteY77" fmla="*/ 198988 h 612039"/>
                    <a:gd name="connsiteX78" fmla="*/ 263810 w 612039"/>
                    <a:gd name="connsiteY78" fmla="*/ 186928 h 612039"/>
                    <a:gd name="connsiteX79" fmla="*/ 312050 w 612039"/>
                    <a:gd name="connsiteY79" fmla="*/ 161301 h 612039"/>
                    <a:gd name="connsiteX80" fmla="*/ 379886 w 612039"/>
                    <a:gd name="connsiteY80" fmla="*/ 97987 h 612039"/>
                    <a:gd name="connsiteX81" fmla="*/ 376871 w 612039"/>
                    <a:gd name="connsiteY81" fmla="*/ 67837 h 612039"/>
                    <a:gd name="connsiteX82" fmla="*/ 440186 w 612039"/>
                    <a:gd name="connsiteY82" fmla="*/ 96479 h 612039"/>
                    <a:gd name="connsiteX83" fmla="*/ 390439 w 612039"/>
                    <a:gd name="connsiteY83" fmla="*/ 167331 h 612039"/>
                    <a:gd name="connsiteX84" fmla="*/ 390439 w 612039"/>
                    <a:gd name="connsiteY84" fmla="*/ 233660 h 612039"/>
                    <a:gd name="connsiteX85" fmla="*/ 414559 w 612039"/>
                    <a:gd name="connsiteY85" fmla="*/ 245720 h 612039"/>
                    <a:gd name="connsiteX86" fmla="*/ 441693 w 612039"/>
                    <a:gd name="connsiteY86" fmla="*/ 248735 h 612039"/>
                    <a:gd name="connsiteX87" fmla="*/ 437171 w 612039"/>
                    <a:gd name="connsiteY87" fmla="*/ 280392 h 612039"/>
                    <a:gd name="connsiteX88" fmla="*/ 441693 w 612039"/>
                    <a:gd name="connsiteY88" fmla="*/ 307527 h 612039"/>
                    <a:gd name="connsiteX89" fmla="*/ 492948 w 612039"/>
                    <a:gd name="connsiteY89" fmla="*/ 337677 h 612039"/>
                    <a:gd name="connsiteX90" fmla="*/ 508023 w 612039"/>
                    <a:gd name="connsiteY90" fmla="*/ 333154 h 612039"/>
                    <a:gd name="connsiteX91" fmla="*/ 527620 w 612039"/>
                    <a:gd name="connsiteY91" fmla="*/ 316572 h 612039"/>
                    <a:gd name="connsiteX92" fmla="*/ 536665 w 612039"/>
                    <a:gd name="connsiteY92" fmla="*/ 307527 h 612039"/>
                    <a:gd name="connsiteX93" fmla="*/ 541187 w 612039"/>
                    <a:gd name="connsiteY93" fmla="*/ 312050 h 612039"/>
                    <a:gd name="connsiteX94" fmla="*/ 556262 w 612039"/>
                    <a:gd name="connsiteY94" fmla="*/ 325617 h 612039"/>
                    <a:gd name="connsiteX95" fmla="*/ 402499 w 612039"/>
                    <a:gd name="connsiteY95" fmla="*/ 538173 h 6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12039" h="612039">
                      <a:moveTo>
                        <a:pt x="306020" y="0"/>
                      </a:moveTo>
                      <a:cubicBezTo>
                        <a:pt x="137181" y="0"/>
                        <a:pt x="0" y="137181"/>
                        <a:pt x="0" y="306020"/>
                      </a:cubicBezTo>
                      <a:cubicBezTo>
                        <a:pt x="0" y="474858"/>
                        <a:pt x="137181" y="612039"/>
                        <a:pt x="306020" y="612039"/>
                      </a:cubicBezTo>
                      <a:cubicBezTo>
                        <a:pt x="474858" y="612039"/>
                        <a:pt x="612039" y="474858"/>
                        <a:pt x="612039" y="306020"/>
                      </a:cubicBezTo>
                      <a:lnTo>
                        <a:pt x="612039" y="306020"/>
                      </a:lnTo>
                      <a:lnTo>
                        <a:pt x="612039" y="306020"/>
                      </a:lnTo>
                      <a:lnTo>
                        <a:pt x="612039" y="306020"/>
                      </a:lnTo>
                      <a:cubicBezTo>
                        <a:pt x="612039" y="137181"/>
                        <a:pt x="474858" y="0"/>
                        <a:pt x="306020" y="0"/>
                      </a:cubicBezTo>
                      <a:close/>
                      <a:moveTo>
                        <a:pt x="548725" y="248735"/>
                      </a:moveTo>
                      <a:cubicBezTo>
                        <a:pt x="544202" y="247228"/>
                        <a:pt x="538172" y="245720"/>
                        <a:pt x="532143" y="245720"/>
                      </a:cubicBezTo>
                      <a:cubicBezTo>
                        <a:pt x="518575" y="245720"/>
                        <a:pt x="509530" y="254765"/>
                        <a:pt x="494455" y="268333"/>
                      </a:cubicBezTo>
                      <a:cubicBezTo>
                        <a:pt x="495963" y="257780"/>
                        <a:pt x="495963" y="247228"/>
                        <a:pt x="495963" y="236675"/>
                      </a:cubicBezTo>
                      <a:cubicBezTo>
                        <a:pt x="494455" y="212556"/>
                        <a:pt x="482395" y="202003"/>
                        <a:pt x="473351" y="195973"/>
                      </a:cubicBezTo>
                      <a:cubicBezTo>
                        <a:pt x="464306" y="191451"/>
                        <a:pt x="455261" y="191451"/>
                        <a:pt x="449231" y="191451"/>
                      </a:cubicBezTo>
                      <a:cubicBezTo>
                        <a:pt x="446216" y="191451"/>
                        <a:pt x="443201" y="191451"/>
                        <a:pt x="440186" y="191451"/>
                      </a:cubicBezTo>
                      <a:lnTo>
                        <a:pt x="483903" y="129644"/>
                      </a:lnTo>
                      <a:cubicBezTo>
                        <a:pt x="515560" y="161301"/>
                        <a:pt x="538172" y="202003"/>
                        <a:pt x="548725" y="248735"/>
                      </a:cubicBezTo>
                      <a:close/>
                      <a:moveTo>
                        <a:pt x="90449" y="372349"/>
                      </a:moveTo>
                      <a:cubicBezTo>
                        <a:pt x="91957" y="373857"/>
                        <a:pt x="93464" y="375364"/>
                        <a:pt x="94972" y="376872"/>
                      </a:cubicBezTo>
                      <a:lnTo>
                        <a:pt x="96479" y="378379"/>
                      </a:lnTo>
                      <a:cubicBezTo>
                        <a:pt x="96479" y="379886"/>
                        <a:pt x="96479" y="379886"/>
                        <a:pt x="96479" y="381394"/>
                      </a:cubicBezTo>
                      <a:cubicBezTo>
                        <a:pt x="94972" y="382901"/>
                        <a:pt x="91957" y="385916"/>
                        <a:pt x="90449" y="387424"/>
                      </a:cubicBezTo>
                      <a:cubicBezTo>
                        <a:pt x="85927" y="391946"/>
                        <a:pt x="79897" y="397976"/>
                        <a:pt x="75374" y="404006"/>
                      </a:cubicBezTo>
                      <a:cubicBezTo>
                        <a:pt x="63314" y="373857"/>
                        <a:pt x="55777" y="342199"/>
                        <a:pt x="55777" y="307527"/>
                      </a:cubicBezTo>
                      <a:cubicBezTo>
                        <a:pt x="55777" y="299990"/>
                        <a:pt x="55777" y="293960"/>
                        <a:pt x="57284" y="286422"/>
                      </a:cubicBezTo>
                      <a:cubicBezTo>
                        <a:pt x="69344" y="281900"/>
                        <a:pt x="81404" y="277377"/>
                        <a:pt x="94972" y="275870"/>
                      </a:cubicBezTo>
                      <a:cubicBezTo>
                        <a:pt x="75374" y="303005"/>
                        <a:pt x="69344" y="342199"/>
                        <a:pt x="90449" y="372349"/>
                      </a:cubicBezTo>
                      <a:close/>
                      <a:moveTo>
                        <a:pt x="105524" y="458276"/>
                      </a:moveTo>
                      <a:cubicBezTo>
                        <a:pt x="108539" y="447723"/>
                        <a:pt x="116076" y="438678"/>
                        <a:pt x="128136" y="426619"/>
                      </a:cubicBezTo>
                      <a:cubicBezTo>
                        <a:pt x="134166" y="420589"/>
                        <a:pt x="140196" y="414559"/>
                        <a:pt x="144719" y="407021"/>
                      </a:cubicBezTo>
                      <a:cubicBezTo>
                        <a:pt x="152256" y="394961"/>
                        <a:pt x="150749" y="382901"/>
                        <a:pt x="149241" y="373857"/>
                      </a:cubicBezTo>
                      <a:cubicBezTo>
                        <a:pt x="149241" y="358782"/>
                        <a:pt x="140196" y="348229"/>
                        <a:pt x="135674" y="342199"/>
                      </a:cubicBezTo>
                      <a:lnTo>
                        <a:pt x="134166" y="339184"/>
                      </a:lnTo>
                      <a:cubicBezTo>
                        <a:pt x="128136" y="331647"/>
                        <a:pt x="132659" y="312050"/>
                        <a:pt x="146226" y="296975"/>
                      </a:cubicBezTo>
                      <a:cubicBezTo>
                        <a:pt x="152256" y="289437"/>
                        <a:pt x="164316" y="277377"/>
                        <a:pt x="162808" y="257780"/>
                      </a:cubicBezTo>
                      <a:cubicBezTo>
                        <a:pt x="161301" y="239690"/>
                        <a:pt x="149241" y="224615"/>
                        <a:pt x="132659" y="220093"/>
                      </a:cubicBezTo>
                      <a:cubicBezTo>
                        <a:pt x="120599" y="215571"/>
                        <a:pt x="102509" y="217078"/>
                        <a:pt x="88942" y="220093"/>
                      </a:cubicBezTo>
                      <a:cubicBezTo>
                        <a:pt x="82912" y="221600"/>
                        <a:pt x="76882" y="223108"/>
                        <a:pt x="70852" y="224615"/>
                      </a:cubicBezTo>
                      <a:cubicBezTo>
                        <a:pt x="105524" y="126629"/>
                        <a:pt x="197481" y="57284"/>
                        <a:pt x="307527" y="57284"/>
                      </a:cubicBezTo>
                      <a:cubicBezTo>
                        <a:pt x="307527" y="57284"/>
                        <a:pt x="307527" y="57284"/>
                        <a:pt x="309035" y="57284"/>
                      </a:cubicBezTo>
                      <a:lnTo>
                        <a:pt x="309035" y="57284"/>
                      </a:lnTo>
                      <a:cubicBezTo>
                        <a:pt x="325617" y="73867"/>
                        <a:pt x="328632" y="84419"/>
                        <a:pt x="327124" y="93464"/>
                      </a:cubicBezTo>
                      <a:cubicBezTo>
                        <a:pt x="324109" y="97987"/>
                        <a:pt x="304512" y="105524"/>
                        <a:pt x="295467" y="110046"/>
                      </a:cubicBezTo>
                      <a:cubicBezTo>
                        <a:pt x="272855" y="117584"/>
                        <a:pt x="251750" y="129644"/>
                        <a:pt x="233660" y="143211"/>
                      </a:cubicBezTo>
                      <a:cubicBezTo>
                        <a:pt x="223108" y="152256"/>
                        <a:pt x="209541" y="164316"/>
                        <a:pt x="203511" y="182406"/>
                      </a:cubicBezTo>
                      <a:cubicBezTo>
                        <a:pt x="194466" y="214063"/>
                        <a:pt x="211048" y="239690"/>
                        <a:pt x="226123" y="260795"/>
                      </a:cubicBezTo>
                      <a:cubicBezTo>
                        <a:pt x="227630" y="263810"/>
                        <a:pt x="230645" y="268333"/>
                        <a:pt x="233660" y="271348"/>
                      </a:cubicBezTo>
                      <a:cubicBezTo>
                        <a:pt x="236675" y="274362"/>
                        <a:pt x="239690" y="280392"/>
                        <a:pt x="242705" y="284915"/>
                      </a:cubicBezTo>
                      <a:cubicBezTo>
                        <a:pt x="238183" y="283407"/>
                        <a:pt x="230645" y="281900"/>
                        <a:pt x="227630" y="280392"/>
                      </a:cubicBezTo>
                      <a:cubicBezTo>
                        <a:pt x="211048" y="274362"/>
                        <a:pt x="191451" y="281900"/>
                        <a:pt x="176376" y="296975"/>
                      </a:cubicBezTo>
                      <a:cubicBezTo>
                        <a:pt x="161301" y="312050"/>
                        <a:pt x="156779" y="333154"/>
                        <a:pt x="164316" y="349737"/>
                      </a:cubicBezTo>
                      <a:cubicBezTo>
                        <a:pt x="173361" y="372349"/>
                        <a:pt x="198988" y="385916"/>
                        <a:pt x="238183" y="388931"/>
                      </a:cubicBezTo>
                      <a:cubicBezTo>
                        <a:pt x="236675" y="391946"/>
                        <a:pt x="232153" y="394961"/>
                        <a:pt x="229138" y="397976"/>
                      </a:cubicBezTo>
                      <a:cubicBezTo>
                        <a:pt x="220093" y="407021"/>
                        <a:pt x="208033" y="417574"/>
                        <a:pt x="203511" y="432648"/>
                      </a:cubicBezTo>
                      <a:cubicBezTo>
                        <a:pt x="200496" y="443201"/>
                        <a:pt x="203511" y="453753"/>
                        <a:pt x="211048" y="461291"/>
                      </a:cubicBezTo>
                      <a:cubicBezTo>
                        <a:pt x="241198" y="489933"/>
                        <a:pt x="283407" y="473351"/>
                        <a:pt x="315065" y="461291"/>
                      </a:cubicBezTo>
                      <a:cubicBezTo>
                        <a:pt x="322602" y="458276"/>
                        <a:pt x="334662" y="453753"/>
                        <a:pt x="342199" y="452246"/>
                      </a:cubicBezTo>
                      <a:cubicBezTo>
                        <a:pt x="339184" y="461291"/>
                        <a:pt x="336169" y="470336"/>
                        <a:pt x="330139" y="479381"/>
                      </a:cubicBezTo>
                      <a:lnTo>
                        <a:pt x="324109" y="483903"/>
                      </a:lnTo>
                      <a:cubicBezTo>
                        <a:pt x="318080" y="491440"/>
                        <a:pt x="312050" y="501993"/>
                        <a:pt x="309035" y="515560"/>
                      </a:cubicBezTo>
                      <a:cubicBezTo>
                        <a:pt x="307527" y="529128"/>
                        <a:pt x="310542" y="544202"/>
                        <a:pt x="319587" y="556262"/>
                      </a:cubicBezTo>
                      <a:cubicBezTo>
                        <a:pt x="315065" y="556262"/>
                        <a:pt x="310542" y="556262"/>
                        <a:pt x="306020" y="556262"/>
                      </a:cubicBezTo>
                      <a:cubicBezTo>
                        <a:pt x="224615" y="557770"/>
                        <a:pt x="152256" y="518575"/>
                        <a:pt x="105524" y="458276"/>
                      </a:cubicBezTo>
                      <a:close/>
                      <a:moveTo>
                        <a:pt x="402499" y="538173"/>
                      </a:moveTo>
                      <a:cubicBezTo>
                        <a:pt x="379886" y="538173"/>
                        <a:pt x="373856" y="533650"/>
                        <a:pt x="367827" y="529128"/>
                      </a:cubicBezTo>
                      <a:cubicBezTo>
                        <a:pt x="364812" y="527620"/>
                        <a:pt x="364812" y="524605"/>
                        <a:pt x="363304" y="524605"/>
                      </a:cubicBezTo>
                      <a:cubicBezTo>
                        <a:pt x="363304" y="523098"/>
                        <a:pt x="366319" y="518575"/>
                        <a:pt x="369334" y="515560"/>
                      </a:cubicBezTo>
                      <a:lnTo>
                        <a:pt x="372349" y="511038"/>
                      </a:lnTo>
                      <a:cubicBezTo>
                        <a:pt x="387424" y="488425"/>
                        <a:pt x="396469" y="462798"/>
                        <a:pt x="396469" y="435663"/>
                      </a:cubicBezTo>
                      <a:cubicBezTo>
                        <a:pt x="396469" y="429634"/>
                        <a:pt x="394961" y="425111"/>
                        <a:pt x="391946" y="420589"/>
                      </a:cubicBezTo>
                      <a:cubicBezTo>
                        <a:pt x="367827" y="381394"/>
                        <a:pt x="321094" y="399484"/>
                        <a:pt x="290945" y="411544"/>
                      </a:cubicBezTo>
                      <a:cubicBezTo>
                        <a:pt x="289437" y="411544"/>
                        <a:pt x="286422" y="413051"/>
                        <a:pt x="284915" y="414559"/>
                      </a:cubicBezTo>
                      <a:cubicBezTo>
                        <a:pt x="287930" y="407021"/>
                        <a:pt x="290945" y="399484"/>
                        <a:pt x="290945" y="390439"/>
                      </a:cubicBezTo>
                      <a:cubicBezTo>
                        <a:pt x="290945" y="370842"/>
                        <a:pt x="277377" y="348229"/>
                        <a:pt x="257780" y="340692"/>
                      </a:cubicBezTo>
                      <a:cubicBezTo>
                        <a:pt x="268332" y="337677"/>
                        <a:pt x="278885" y="333154"/>
                        <a:pt x="287930" y="321095"/>
                      </a:cubicBezTo>
                      <a:cubicBezTo>
                        <a:pt x="312050" y="292452"/>
                        <a:pt x="287930" y="257780"/>
                        <a:pt x="274362" y="239690"/>
                      </a:cubicBezTo>
                      <a:cubicBezTo>
                        <a:pt x="272855" y="236675"/>
                        <a:pt x="269840" y="233660"/>
                        <a:pt x="266825" y="229138"/>
                      </a:cubicBezTo>
                      <a:cubicBezTo>
                        <a:pt x="260795" y="220093"/>
                        <a:pt x="251750" y="205018"/>
                        <a:pt x="253258" y="198988"/>
                      </a:cubicBezTo>
                      <a:cubicBezTo>
                        <a:pt x="253258" y="197481"/>
                        <a:pt x="256273" y="194466"/>
                        <a:pt x="263810" y="186928"/>
                      </a:cubicBezTo>
                      <a:cubicBezTo>
                        <a:pt x="278885" y="176376"/>
                        <a:pt x="293960" y="167331"/>
                        <a:pt x="312050" y="161301"/>
                      </a:cubicBezTo>
                      <a:cubicBezTo>
                        <a:pt x="336169" y="152256"/>
                        <a:pt x="376871" y="138689"/>
                        <a:pt x="379886" y="97987"/>
                      </a:cubicBezTo>
                      <a:cubicBezTo>
                        <a:pt x="381394" y="87434"/>
                        <a:pt x="378379" y="76882"/>
                        <a:pt x="376871" y="67837"/>
                      </a:cubicBezTo>
                      <a:cubicBezTo>
                        <a:pt x="399484" y="73867"/>
                        <a:pt x="420589" y="84419"/>
                        <a:pt x="440186" y="96479"/>
                      </a:cubicBezTo>
                      <a:lnTo>
                        <a:pt x="390439" y="167331"/>
                      </a:lnTo>
                      <a:cubicBezTo>
                        <a:pt x="369334" y="197481"/>
                        <a:pt x="376871" y="221600"/>
                        <a:pt x="390439" y="233660"/>
                      </a:cubicBezTo>
                      <a:cubicBezTo>
                        <a:pt x="399484" y="241198"/>
                        <a:pt x="408529" y="244213"/>
                        <a:pt x="414559" y="245720"/>
                      </a:cubicBezTo>
                      <a:cubicBezTo>
                        <a:pt x="423604" y="247228"/>
                        <a:pt x="432648" y="248735"/>
                        <a:pt x="441693" y="248735"/>
                      </a:cubicBezTo>
                      <a:cubicBezTo>
                        <a:pt x="441693" y="259288"/>
                        <a:pt x="440186" y="269840"/>
                        <a:pt x="437171" y="280392"/>
                      </a:cubicBezTo>
                      <a:cubicBezTo>
                        <a:pt x="434156" y="289437"/>
                        <a:pt x="435663" y="299990"/>
                        <a:pt x="441693" y="307527"/>
                      </a:cubicBezTo>
                      <a:cubicBezTo>
                        <a:pt x="444708" y="310542"/>
                        <a:pt x="468828" y="337677"/>
                        <a:pt x="492948" y="337677"/>
                      </a:cubicBezTo>
                      <a:cubicBezTo>
                        <a:pt x="497470" y="337677"/>
                        <a:pt x="503500" y="336169"/>
                        <a:pt x="508023" y="333154"/>
                      </a:cubicBezTo>
                      <a:cubicBezTo>
                        <a:pt x="514053" y="330139"/>
                        <a:pt x="518575" y="325617"/>
                        <a:pt x="527620" y="316572"/>
                      </a:cubicBezTo>
                      <a:cubicBezTo>
                        <a:pt x="530635" y="315065"/>
                        <a:pt x="533650" y="310542"/>
                        <a:pt x="536665" y="307527"/>
                      </a:cubicBezTo>
                      <a:cubicBezTo>
                        <a:pt x="538172" y="309035"/>
                        <a:pt x="539680" y="310542"/>
                        <a:pt x="541187" y="312050"/>
                      </a:cubicBezTo>
                      <a:cubicBezTo>
                        <a:pt x="545710" y="316572"/>
                        <a:pt x="551740" y="321095"/>
                        <a:pt x="556262" y="325617"/>
                      </a:cubicBezTo>
                      <a:cubicBezTo>
                        <a:pt x="548725" y="420589"/>
                        <a:pt x="488425" y="501993"/>
                        <a:pt x="402499" y="538173"/>
                      </a:cubicBezTo>
                      <a:close/>
                    </a:path>
                  </a:pathLst>
                </a:custGeom>
                <a:grpFill/>
                <a:ln w="15073" cap="flat">
                  <a:noFill/>
                  <a:prstDash val="solid"/>
                  <a:miter/>
                </a:ln>
              </p:spPr>
              <p:txBody>
                <a:bodyPr rtlCol="0" anchor="ctr"/>
                <a:lstStyle/>
                <a:p>
                  <a:endParaRPr lang="en-US"/>
                </a:p>
              </p:txBody>
            </p:sp>
          </p:grpSp>
        </p:grpSp>
        <p:sp>
          <p:nvSpPr>
            <p:cNvPr id="38" name="TextBox 37">
              <a:extLst>
                <a:ext uri="{FF2B5EF4-FFF2-40B4-BE49-F238E27FC236}">
                  <a16:creationId xmlns:a16="http://schemas.microsoft.com/office/drawing/2014/main" id="{6E703D0B-680B-4359-9FE3-903E9751ADF2}"/>
                </a:ext>
              </a:extLst>
            </p:cNvPr>
            <p:cNvSpPr txBox="1"/>
            <p:nvPr/>
          </p:nvSpPr>
          <p:spPr>
            <a:xfrm>
              <a:off x="60558" y="1140136"/>
              <a:ext cx="714829" cy="261610"/>
            </a:xfrm>
            <a:prstGeom prst="rect">
              <a:avLst/>
            </a:prstGeom>
            <a:noFill/>
          </p:spPr>
          <p:txBody>
            <a:bodyPr wrap="square" rtlCol="0">
              <a:spAutoFit/>
            </a:bodyPr>
            <a:lstStyle/>
            <a:p>
              <a:pPr algn="ctr"/>
              <a:r>
                <a:rPr lang="en-US" sz="1050"/>
                <a:t>PBMEF</a:t>
              </a:r>
            </a:p>
          </p:txBody>
        </p:sp>
      </p:grpSp>
      <p:sp>
        <p:nvSpPr>
          <p:cNvPr id="72" name="TextBox 71">
            <a:extLst>
              <a:ext uri="{FF2B5EF4-FFF2-40B4-BE49-F238E27FC236}">
                <a16:creationId xmlns:a16="http://schemas.microsoft.com/office/drawing/2014/main" id="{FF46C77C-8AEA-44A7-A0E1-FC4FEF9D0C58}"/>
              </a:ext>
            </a:extLst>
          </p:cNvPr>
          <p:cNvSpPr txBox="1"/>
          <p:nvPr/>
        </p:nvSpPr>
        <p:spPr>
          <a:xfrm rot="5400000">
            <a:off x="6407846" y="2479971"/>
            <a:ext cx="4564839" cy="646331"/>
          </a:xfrm>
          <a:prstGeom prst="rect">
            <a:avLst/>
          </a:prstGeom>
          <a:noFill/>
        </p:spPr>
        <p:txBody>
          <a:bodyPr wrap="none" rtlCol="0">
            <a:spAutoFit/>
          </a:bodyPr>
          <a:lstStyle/>
          <a:p>
            <a:r>
              <a:rPr lang="en-US" sz="3600" spc="600">
                <a:solidFill>
                  <a:schemeClr val="tx2"/>
                </a:solidFill>
              </a:rPr>
              <a:t>WORK STREAMS</a:t>
            </a:r>
          </a:p>
        </p:txBody>
      </p:sp>
      <p:grpSp>
        <p:nvGrpSpPr>
          <p:cNvPr id="24" name="Group 23">
            <a:extLst>
              <a:ext uri="{FF2B5EF4-FFF2-40B4-BE49-F238E27FC236}">
                <a16:creationId xmlns:a16="http://schemas.microsoft.com/office/drawing/2014/main" id="{1C323B49-29EE-8071-123D-56FB4F6B355C}"/>
              </a:ext>
              <a:ext uri="{C183D7F6-B498-43B3-948B-1728B52AA6E4}">
                <adec:decorative xmlns:adec="http://schemas.microsoft.com/office/drawing/2017/decorative" val="1"/>
              </a:ext>
            </a:extLst>
          </p:cNvPr>
          <p:cNvGrpSpPr/>
          <p:nvPr/>
        </p:nvGrpSpPr>
        <p:grpSpPr>
          <a:xfrm>
            <a:off x="0" y="3974440"/>
            <a:ext cx="7531002" cy="852418"/>
            <a:chOff x="0" y="4086578"/>
            <a:chExt cx="7531002" cy="852418"/>
          </a:xfrm>
        </p:grpSpPr>
        <p:sp>
          <p:nvSpPr>
            <p:cNvPr id="114" name="Arrow: Right 113">
              <a:extLst>
                <a:ext uri="{FF2B5EF4-FFF2-40B4-BE49-F238E27FC236}">
                  <a16:creationId xmlns:a16="http://schemas.microsoft.com/office/drawing/2014/main" id="{2C577DCB-1EBE-BC40-B6C9-1DEE4707F1B5}"/>
                </a:ext>
              </a:extLst>
            </p:cNvPr>
            <p:cNvSpPr/>
            <p:nvPr/>
          </p:nvSpPr>
          <p:spPr>
            <a:xfrm>
              <a:off x="2559" y="4187947"/>
              <a:ext cx="1005840" cy="731520"/>
            </a:xfrm>
            <a:prstGeom prst="rightArrow">
              <a:avLst>
                <a:gd name="adj1" fmla="val 100000"/>
                <a:gd name="adj2" fmla="val 33835"/>
              </a:avLst>
            </a:prstGeom>
            <a:solidFill>
              <a:schemeClr val="bg1">
                <a:lumMod val="95000"/>
              </a:schemeClr>
            </a:solidFill>
            <a:ln w="12700">
              <a:noFill/>
              <a:extLst>
                <a:ext uri="{C807C97D-BFC1-408E-A445-0C87EB9F89A2}">
                  <ask:lineSketchStyleProps xmlns:ask="http://schemas.microsoft.com/office/drawing/2018/sketchyshapes" sd="1996517912">
                    <a:custGeom>
                      <a:avLst/>
                      <a:gdLst>
                        <a:gd name="connsiteX0" fmla="*/ 0 w 7912049"/>
                        <a:gd name="connsiteY0" fmla="*/ 0 h 796878"/>
                        <a:gd name="connsiteX1" fmla="*/ 7513610 w 7912049"/>
                        <a:gd name="connsiteY1" fmla="*/ 0 h 796878"/>
                        <a:gd name="connsiteX2" fmla="*/ 7513610 w 7912049"/>
                        <a:gd name="connsiteY2" fmla="*/ 0 h 796878"/>
                        <a:gd name="connsiteX3" fmla="*/ 7912049 w 7912049"/>
                        <a:gd name="connsiteY3" fmla="*/ 398439 h 796878"/>
                        <a:gd name="connsiteX4" fmla="*/ 7513610 w 7912049"/>
                        <a:gd name="connsiteY4" fmla="*/ 796878 h 796878"/>
                        <a:gd name="connsiteX5" fmla="*/ 7513610 w 7912049"/>
                        <a:gd name="connsiteY5" fmla="*/ 796878 h 796878"/>
                        <a:gd name="connsiteX6" fmla="*/ 0 w 7912049"/>
                        <a:gd name="connsiteY6" fmla="*/ 796878 h 796878"/>
                        <a:gd name="connsiteX7" fmla="*/ 0 w 7912049"/>
                        <a:gd name="connsiteY7" fmla="*/ 0 h 79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2049" h="796878" fill="none" extrusionOk="0">
                          <a:moveTo>
                            <a:pt x="0" y="0"/>
                          </a:moveTo>
                          <a:cubicBezTo>
                            <a:pt x="2150243" y="-151529"/>
                            <a:pt x="4404766" y="16294"/>
                            <a:pt x="7513610" y="0"/>
                          </a:cubicBezTo>
                          <a:lnTo>
                            <a:pt x="7513610" y="0"/>
                          </a:lnTo>
                          <a:cubicBezTo>
                            <a:pt x="7537228" y="57582"/>
                            <a:pt x="7797498" y="232258"/>
                            <a:pt x="7912049" y="398439"/>
                          </a:cubicBezTo>
                          <a:cubicBezTo>
                            <a:pt x="7830286" y="463677"/>
                            <a:pt x="7581770" y="670262"/>
                            <a:pt x="7513610" y="796878"/>
                          </a:cubicBezTo>
                          <a:lnTo>
                            <a:pt x="7513610" y="796878"/>
                          </a:lnTo>
                          <a:cubicBezTo>
                            <a:pt x="5611961" y="769196"/>
                            <a:pt x="2742528" y="947044"/>
                            <a:pt x="0" y="796878"/>
                          </a:cubicBezTo>
                          <a:cubicBezTo>
                            <a:pt x="-70090" y="479644"/>
                            <a:pt x="-17488" y="174387"/>
                            <a:pt x="0" y="0"/>
                          </a:cubicBezTo>
                          <a:close/>
                        </a:path>
                        <a:path w="7912049" h="796878" stroke="0" extrusionOk="0">
                          <a:moveTo>
                            <a:pt x="0" y="0"/>
                          </a:moveTo>
                          <a:cubicBezTo>
                            <a:pt x="1930886" y="-53878"/>
                            <a:pt x="5430873" y="13952"/>
                            <a:pt x="7513610" y="0"/>
                          </a:cubicBezTo>
                          <a:lnTo>
                            <a:pt x="7513610" y="0"/>
                          </a:lnTo>
                          <a:cubicBezTo>
                            <a:pt x="7596687" y="87341"/>
                            <a:pt x="7848473" y="341384"/>
                            <a:pt x="7912049" y="398439"/>
                          </a:cubicBezTo>
                          <a:cubicBezTo>
                            <a:pt x="7831954" y="492450"/>
                            <a:pt x="7678505" y="581142"/>
                            <a:pt x="7513610" y="796878"/>
                          </a:cubicBezTo>
                          <a:lnTo>
                            <a:pt x="7513610" y="796878"/>
                          </a:lnTo>
                          <a:cubicBezTo>
                            <a:pt x="5224106" y="726044"/>
                            <a:pt x="1147704" y="859341"/>
                            <a:pt x="0" y="796878"/>
                          </a:cubicBezTo>
                          <a:cubicBezTo>
                            <a:pt x="68134" y="665550"/>
                            <a:pt x="52441" y="333710"/>
                            <a:pt x="0" y="0"/>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6E619CE7-CAC5-4F10-B9F9-11A7DED0D811}"/>
                </a:ext>
              </a:extLst>
            </p:cNvPr>
            <p:cNvSpPr txBox="1"/>
            <p:nvPr/>
          </p:nvSpPr>
          <p:spPr>
            <a:xfrm>
              <a:off x="1141941" y="4276502"/>
              <a:ext cx="6121160" cy="602729"/>
            </a:xfrm>
            <a:prstGeom prst="rect">
              <a:avLst/>
            </a:prstGeom>
            <a:noFill/>
          </p:spPr>
          <p:txBody>
            <a:bodyPr wrap="square">
              <a:spAutoFit/>
            </a:bodyPr>
            <a:lstStyle/>
            <a:p>
              <a:pPr marR="0" lvl="0" algn="l" rtl="0">
                <a:spcBef>
                  <a:spcPts val="0"/>
                </a:spcBef>
                <a:spcAft>
                  <a:spcPts val="0"/>
                </a:spcAft>
                <a:buClr>
                  <a:schemeClr val="tx1"/>
                </a:buClr>
                <a:buSzPct val="100000"/>
              </a:pPr>
              <a:r>
                <a:rPr lang="en-US" sz="1050" b="1">
                  <a:solidFill>
                    <a:schemeClr val="accent1">
                      <a:lumMod val="75000"/>
                    </a:schemeClr>
                  </a:solidFill>
                  <a:latin typeface="+mj-lt"/>
                  <a:ea typeface="Calibri"/>
                  <a:cs typeface="Calibri"/>
                  <a:sym typeface="Calibri"/>
                </a:rPr>
                <a:t>Quality of TB Services Assessment</a:t>
              </a:r>
              <a:endParaRPr lang="en-US" sz="1050" b="1">
                <a:solidFill>
                  <a:schemeClr val="accent1">
                    <a:lumMod val="75000"/>
                  </a:schemeClr>
                </a:solidFill>
                <a:latin typeface="+mj-lt"/>
              </a:endParaRPr>
            </a:p>
            <a:p>
              <a:pPr marL="171450" marR="0" lvl="0" indent="-171450" algn="l" rtl="0">
                <a:spcBef>
                  <a:spcPts val="200"/>
                </a:spcBef>
                <a:spcAft>
                  <a:spcPts val="0"/>
                </a:spcAft>
                <a:buClr>
                  <a:schemeClr val="tx1"/>
                </a:buClr>
                <a:buSzPct val="100000"/>
                <a:buFont typeface="Wingdings" panose="05000000000000000000" pitchFamily="2" charset="2"/>
                <a:buChar char="§"/>
              </a:pPr>
              <a:r>
                <a:rPr lang="en-US" sz="1050">
                  <a:solidFill>
                    <a:schemeClr val="dk1"/>
                  </a:solidFill>
                  <a:ea typeface="Calibri"/>
                  <a:cs typeface="Calibri"/>
                  <a:sym typeface="Calibri"/>
                </a:rPr>
                <a:t>Provides periodic data to inform NTP</a:t>
              </a:r>
              <a:r>
                <a:rPr lang="en-US" sz="1050">
                  <a:solidFill>
                    <a:schemeClr val="dk1"/>
                  </a:solidFill>
                </a:rPr>
                <a:t>s</a:t>
              </a:r>
              <a:r>
                <a:rPr lang="en-US" sz="1050">
                  <a:solidFill>
                    <a:schemeClr val="dk1"/>
                  </a:solidFill>
                  <a:ea typeface="Calibri"/>
                  <a:cs typeface="Calibri"/>
                  <a:sym typeface="Calibri"/>
                </a:rPr>
                <a:t>, USAID missions, and other stakeholders of the current state of quality of TB care and what strategic investments and actions may be needed to improve TB services</a:t>
              </a:r>
              <a:endParaRPr lang="en-US" sz="1050"/>
            </a:p>
          </p:txBody>
        </p:sp>
        <p:grpSp>
          <p:nvGrpSpPr>
            <p:cNvPr id="13" name="Group 12">
              <a:extLst>
                <a:ext uri="{FF2B5EF4-FFF2-40B4-BE49-F238E27FC236}">
                  <a16:creationId xmlns:a16="http://schemas.microsoft.com/office/drawing/2014/main" id="{59D7158B-40E3-1AC8-AC1C-4609D8854DD7}"/>
                </a:ext>
              </a:extLst>
            </p:cNvPr>
            <p:cNvGrpSpPr/>
            <p:nvPr/>
          </p:nvGrpSpPr>
          <p:grpSpPr>
            <a:xfrm>
              <a:off x="73714" y="4249834"/>
              <a:ext cx="570488" cy="689162"/>
              <a:chOff x="127092" y="4249834"/>
              <a:chExt cx="570488" cy="689162"/>
            </a:xfrm>
          </p:grpSpPr>
          <p:grpSp>
            <p:nvGrpSpPr>
              <p:cNvPr id="86" name="Group 85">
                <a:extLst>
                  <a:ext uri="{FF2B5EF4-FFF2-40B4-BE49-F238E27FC236}">
                    <a16:creationId xmlns:a16="http://schemas.microsoft.com/office/drawing/2014/main" id="{F916B6BB-E762-4D70-83B2-8AB33B32A80E}"/>
                  </a:ext>
                </a:extLst>
              </p:cNvPr>
              <p:cNvGrpSpPr/>
              <p:nvPr/>
            </p:nvGrpSpPr>
            <p:grpSpPr>
              <a:xfrm>
                <a:off x="183736" y="4249834"/>
                <a:ext cx="457200" cy="384048"/>
                <a:chOff x="527759" y="836851"/>
                <a:chExt cx="571584" cy="481020"/>
              </a:xfrm>
            </p:grpSpPr>
            <p:sp>
              <p:nvSpPr>
                <p:cNvPr id="88" name="Rectangle: Rounded Corners 87">
                  <a:extLst>
                    <a:ext uri="{FF2B5EF4-FFF2-40B4-BE49-F238E27FC236}">
                      <a16:creationId xmlns:a16="http://schemas.microsoft.com/office/drawing/2014/main" id="{3B358469-9D24-471C-9A85-27F984B086CA}"/>
                    </a:ext>
                  </a:extLst>
                </p:cNvPr>
                <p:cNvSpPr/>
                <p:nvPr/>
              </p:nvSpPr>
              <p:spPr>
                <a:xfrm>
                  <a:off x="527759" y="836851"/>
                  <a:ext cx="571584" cy="481020"/>
                </a:xfrm>
                <a:prstGeom prst="round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DA2F93E4-0361-429D-AA51-608E14267D99}"/>
                    </a:ext>
                  </a:extLst>
                </p:cNvPr>
                <p:cNvGrpSpPr/>
                <p:nvPr/>
              </p:nvGrpSpPr>
              <p:grpSpPr>
                <a:xfrm>
                  <a:off x="628053" y="914287"/>
                  <a:ext cx="370997" cy="312188"/>
                  <a:chOff x="4935545" y="1165352"/>
                  <a:chExt cx="1293118" cy="1088138"/>
                </a:xfrm>
              </p:grpSpPr>
              <p:sp>
                <p:nvSpPr>
                  <p:cNvPr id="93" name="Freeform: Shape 92">
                    <a:extLst>
                      <a:ext uri="{FF2B5EF4-FFF2-40B4-BE49-F238E27FC236}">
                        <a16:creationId xmlns:a16="http://schemas.microsoft.com/office/drawing/2014/main" id="{17ADC842-333A-4538-9196-CD4F90AF0FC9}"/>
                      </a:ext>
                    </a:extLst>
                  </p:cNvPr>
                  <p:cNvSpPr/>
                  <p:nvPr/>
                </p:nvSpPr>
                <p:spPr>
                  <a:xfrm>
                    <a:off x="4941173" y="1638844"/>
                    <a:ext cx="1287490" cy="614646"/>
                  </a:xfrm>
                  <a:custGeom>
                    <a:avLst/>
                    <a:gdLst>
                      <a:gd name="connsiteX0" fmla="*/ 598742 w 609622"/>
                      <a:gd name="connsiteY0" fmla="*/ 14669 h 284893"/>
                      <a:gd name="connsiteX1" fmla="*/ 569500 w 609622"/>
                      <a:gd name="connsiteY1" fmla="*/ 96 h 284893"/>
                      <a:gd name="connsiteX2" fmla="*/ 538734 w 609622"/>
                      <a:gd name="connsiteY2" fmla="*/ 10764 h 284893"/>
                      <a:gd name="connsiteX3" fmla="*/ 437579 w 609622"/>
                      <a:gd name="connsiteY3" fmla="*/ 101632 h 284893"/>
                      <a:gd name="connsiteX4" fmla="*/ 436436 w 609622"/>
                      <a:gd name="connsiteY4" fmla="*/ 95631 h 284893"/>
                      <a:gd name="connsiteX5" fmla="*/ 412242 w 609622"/>
                      <a:gd name="connsiteY5" fmla="*/ 66390 h 284893"/>
                      <a:gd name="connsiteX6" fmla="*/ 342233 w 609622"/>
                      <a:gd name="connsiteY6" fmla="*/ 65818 h 284893"/>
                      <a:gd name="connsiteX7" fmla="*/ 297466 w 609622"/>
                      <a:gd name="connsiteY7" fmla="*/ 68580 h 284893"/>
                      <a:gd name="connsiteX8" fmla="*/ 278225 w 609622"/>
                      <a:gd name="connsiteY8" fmla="*/ 61246 h 284893"/>
                      <a:gd name="connsiteX9" fmla="*/ 184118 w 609622"/>
                      <a:gd name="connsiteY9" fmla="*/ 51721 h 284893"/>
                      <a:gd name="connsiteX10" fmla="*/ 116872 w 609622"/>
                      <a:gd name="connsiteY10" fmla="*/ 88773 h 284893"/>
                      <a:gd name="connsiteX11" fmla="*/ 116872 w 609622"/>
                      <a:gd name="connsiteY11" fmla="*/ 62008 h 284893"/>
                      <a:gd name="connsiteX12" fmla="*/ 105918 w 609622"/>
                      <a:gd name="connsiteY12" fmla="*/ 51054 h 284893"/>
                      <a:gd name="connsiteX13" fmla="*/ 10954 w 609622"/>
                      <a:gd name="connsiteY13" fmla="*/ 51054 h 284893"/>
                      <a:gd name="connsiteX14" fmla="*/ 0 w 609622"/>
                      <a:gd name="connsiteY14" fmla="*/ 62199 h 284893"/>
                      <a:gd name="connsiteX15" fmla="*/ 0 w 609622"/>
                      <a:gd name="connsiteY15" fmla="*/ 273939 h 284893"/>
                      <a:gd name="connsiteX16" fmla="*/ 10954 w 609622"/>
                      <a:gd name="connsiteY16" fmla="*/ 284893 h 284893"/>
                      <a:gd name="connsiteX17" fmla="*/ 105823 w 609622"/>
                      <a:gd name="connsiteY17" fmla="*/ 284893 h 284893"/>
                      <a:gd name="connsiteX18" fmla="*/ 116777 w 609622"/>
                      <a:gd name="connsiteY18" fmla="*/ 273939 h 284893"/>
                      <a:gd name="connsiteX19" fmla="*/ 116777 w 609622"/>
                      <a:gd name="connsiteY19" fmla="*/ 258795 h 284893"/>
                      <a:gd name="connsiteX20" fmla="*/ 246698 w 609622"/>
                      <a:gd name="connsiteY20" fmla="*/ 277654 h 284893"/>
                      <a:gd name="connsiteX21" fmla="*/ 398812 w 609622"/>
                      <a:gd name="connsiteY21" fmla="*/ 249270 h 284893"/>
                      <a:gd name="connsiteX22" fmla="*/ 595979 w 609622"/>
                      <a:gd name="connsiteY22" fmla="*/ 75153 h 284893"/>
                      <a:gd name="connsiteX23" fmla="*/ 598742 w 609622"/>
                      <a:gd name="connsiteY23" fmla="*/ 14669 h 284893"/>
                      <a:gd name="connsiteX24" fmla="*/ 94869 w 609622"/>
                      <a:gd name="connsiteY24" fmla="*/ 262986 h 284893"/>
                      <a:gd name="connsiteX25" fmla="*/ 21908 w 609622"/>
                      <a:gd name="connsiteY25" fmla="*/ 262986 h 284893"/>
                      <a:gd name="connsiteX26" fmla="*/ 21908 w 609622"/>
                      <a:gd name="connsiteY26" fmla="*/ 73152 h 284893"/>
                      <a:gd name="connsiteX27" fmla="*/ 94964 w 609622"/>
                      <a:gd name="connsiteY27" fmla="*/ 73152 h 284893"/>
                      <a:gd name="connsiteX28" fmla="*/ 94964 w 609622"/>
                      <a:gd name="connsiteY28" fmla="*/ 262986 h 284893"/>
                      <a:gd name="connsiteX29" fmla="*/ 580739 w 609622"/>
                      <a:gd name="connsiteY29" fmla="*/ 59151 h 284893"/>
                      <a:gd name="connsiteX30" fmla="*/ 579692 w 609622"/>
                      <a:gd name="connsiteY30" fmla="*/ 60198 h 284893"/>
                      <a:gd name="connsiteX31" fmla="*/ 389858 w 609622"/>
                      <a:gd name="connsiteY31" fmla="*/ 229172 h 284893"/>
                      <a:gd name="connsiteX32" fmla="*/ 246698 w 609622"/>
                      <a:gd name="connsiteY32" fmla="*/ 255651 h 284893"/>
                      <a:gd name="connsiteX33" fmla="*/ 119444 w 609622"/>
                      <a:gd name="connsiteY33" fmla="*/ 236792 h 284893"/>
                      <a:gd name="connsiteX34" fmla="*/ 116777 w 609622"/>
                      <a:gd name="connsiteY34" fmla="*/ 236792 h 284893"/>
                      <a:gd name="connsiteX35" fmla="*/ 116777 w 609622"/>
                      <a:gd name="connsiteY35" fmla="*/ 120015 h 284893"/>
                      <a:gd name="connsiteX36" fmla="*/ 188786 w 609622"/>
                      <a:gd name="connsiteY36" fmla="*/ 73343 h 284893"/>
                      <a:gd name="connsiteX37" fmla="*/ 269081 w 609622"/>
                      <a:gd name="connsiteY37" fmla="*/ 81439 h 284893"/>
                      <a:gd name="connsiteX38" fmla="*/ 293465 w 609622"/>
                      <a:gd name="connsiteY38" fmla="*/ 89916 h 284893"/>
                      <a:gd name="connsiteX39" fmla="*/ 345091 w 609622"/>
                      <a:gd name="connsiteY39" fmla="*/ 87249 h 284893"/>
                      <a:gd name="connsiteX40" fmla="*/ 403479 w 609622"/>
                      <a:gd name="connsiteY40" fmla="*/ 86487 h 284893"/>
                      <a:gd name="connsiteX41" fmla="*/ 414909 w 609622"/>
                      <a:gd name="connsiteY41" fmla="*/ 101537 h 284893"/>
                      <a:gd name="connsiteX42" fmla="*/ 409004 w 609622"/>
                      <a:gd name="connsiteY42" fmla="*/ 126397 h 284893"/>
                      <a:gd name="connsiteX43" fmla="*/ 249555 w 609622"/>
                      <a:gd name="connsiteY43" fmla="*/ 178880 h 284893"/>
                      <a:gd name="connsiteX44" fmla="*/ 237744 w 609622"/>
                      <a:gd name="connsiteY44" fmla="*/ 188976 h 284893"/>
                      <a:gd name="connsiteX45" fmla="*/ 247841 w 609622"/>
                      <a:gd name="connsiteY45" fmla="*/ 200787 h 284893"/>
                      <a:gd name="connsiteX46" fmla="*/ 255175 w 609622"/>
                      <a:gd name="connsiteY46" fmla="*/ 200787 h 284893"/>
                      <a:gd name="connsiteX47" fmla="*/ 418814 w 609622"/>
                      <a:gd name="connsiteY47" fmla="*/ 147352 h 284893"/>
                      <a:gd name="connsiteX48" fmla="*/ 419576 w 609622"/>
                      <a:gd name="connsiteY48" fmla="*/ 146876 h 284893"/>
                      <a:gd name="connsiteX49" fmla="*/ 552736 w 609622"/>
                      <a:gd name="connsiteY49" fmla="*/ 27147 h 284893"/>
                      <a:gd name="connsiteX50" fmla="*/ 567309 w 609622"/>
                      <a:gd name="connsiteY50" fmla="*/ 22003 h 284893"/>
                      <a:gd name="connsiteX51" fmla="*/ 581882 w 609622"/>
                      <a:gd name="connsiteY51" fmla="*/ 29337 h 284893"/>
                      <a:gd name="connsiteX52" fmla="*/ 580739 w 609622"/>
                      <a:gd name="connsiteY52" fmla="*/ 59151 h 28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9622" h="284893">
                        <a:moveTo>
                          <a:pt x="598742" y="14669"/>
                        </a:moveTo>
                        <a:cubicBezTo>
                          <a:pt x="591312" y="6096"/>
                          <a:pt x="580835" y="858"/>
                          <a:pt x="569500" y="96"/>
                        </a:cubicBezTo>
                        <a:cubicBezTo>
                          <a:pt x="558165" y="-666"/>
                          <a:pt x="547116" y="3144"/>
                          <a:pt x="538734" y="10764"/>
                        </a:cubicBezTo>
                        <a:lnTo>
                          <a:pt x="437579" y="101632"/>
                        </a:lnTo>
                        <a:cubicBezTo>
                          <a:pt x="437293" y="99632"/>
                          <a:pt x="436912" y="97632"/>
                          <a:pt x="436436" y="95631"/>
                        </a:cubicBezTo>
                        <a:cubicBezTo>
                          <a:pt x="433007" y="82868"/>
                          <a:pt x="424148" y="72200"/>
                          <a:pt x="412242" y="66390"/>
                        </a:cubicBezTo>
                        <a:cubicBezTo>
                          <a:pt x="393478" y="58484"/>
                          <a:pt x="367379" y="62199"/>
                          <a:pt x="342233" y="65818"/>
                        </a:cubicBezTo>
                        <a:cubicBezTo>
                          <a:pt x="327470" y="68676"/>
                          <a:pt x="312420" y="69628"/>
                          <a:pt x="297466" y="68580"/>
                        </a:cubicBezTo>
                        <a:cubicBezTo>
                          <a:pt x="290798" y="66866"/>
                          <a:pt x="284321" y="64485"/>
                          <a:pt x="278225" y="61246"/>
                        </a:cubicBezTo>
                        <a:cubicBezTo>
                          <a:pt x="259080" y="52674"/>
                          <a:pt x="232886" y="41053"/>
                          <a:pt x="184118" y="51721"/>
                        </a:cubicBezTo>
                        <a:cubicBezTo>
                          <a:pt x="158972" y="58198"/>
                          <a:pt x="135827" y="70962"/>
                          <a:pt x="116872" y="88773"/>
                        </a:cubicBezTo>
                        <a:lnTo>
                          <a:pt x="116872" y="62008"/>
                        </a:lnTo>
                        <a:cubicBezTo>
                          <a:pt x="116872" y="56007"/>
                          <a:pt x="112014" y="51054"/>
                          <a:pt x="105918" y="51054"/>
                        </a:cubicBezTo>
                        <a:lnTo>
                          <a:pt x="10954" y="51054"/>
                        </a:lnTo>
                        <a:cubicBezTo>
                          <a:pt x="4858" y="51245"/>
                          <a:pt x="0" y="56103"/>
                          <a:pt x="0" y="62199"/>
                        </a:cubicBezTo>
                        <a:lnTo>
                          <a:pt x="0" y="273939"/>
                        </a:lnTo>
                        <a:cubicBezTo>
                          <a:pt x="0" y="279940"/>
                          <a:pt x="4858" y="284893"/>
                          <a:pt x="10954" y="284893"/>
                        </a:cubicBezTo>
                        <a:lnTo>
                          <a:pt x="105823" y="284893"/>
                        </a:lnTo>
                        <a:cubicBezTo>
                          <a:pt x="111919" y="284893"/>
                          <a:pt x="116777" y="280035"/>
                          <a:pt x="116777" y="273939"/>
                        </a:cubicBezTo>
                        <a:lnTo>
                          <a:pt x="116777" y="258795"/>
                        </a:lnTo>
                        <a:cubicBezTo>
                          <a:pt x="131350" y="262224"/>
                          <a:pt x="197644" y="277654"/>
                          <a:pt x="246698" y="277654"/>
                        </a:cubicBezTo>
                        <a:cubicBezTo>
                          <a:pt x="297847" y="277654"/>
                          <a:pt x="360331" y="265938"/>
                          <a:pt x="398812" y="249270"/>
                        </a:cubicBezTo>
                        <a:cubicBezTo>
                          <a:pt x="469678" y="218504"/>
                          <a:pt x="586454" y="85916"/>
                          <a:pt x="595979" y="75153"/>
                        </a:cubicBezTo>
                        <a:cubicBezTo>
                          <a:pt x="613029" y="58960"/>
                          <a:pt x="614267" y="32290"/>
                          <a:pt x="598742" y="14669"/>
                        </a:cubicBezTo>
                        <a:close/>
                        <a:moveTo>
                          <a:pt x="94869" y="262986"/>
                        </a:moveTo>
                        <a:lnTo>
                          <a:pt x="21908" y="262986"/>
                        </a:lnTo>
                        <a:lnTo>
                          <a:pt x="21908" y="73152"/>
                        </a:lnTo>
                        <a:lnTo>
                          <a:pt x="94964" y="73152"/>
                        </a:lnTo>
                        <a:lnTo>
                          <a:pt x="94964" y="262986"/>
                        </a:lnTo>
                        <a:close/>
                        <a:moveTo>
                          <a:pt x="580739" y="59151"/>
                        </a:moveTo>
                        <a:lnTo>
                          <a:pt x="579692" y="60198"/>
                        </a:lnTo>
                        <a:cubicBezTo>
                          <a:pt x="578453" y="61627"/>
                          <a:pt x="457867" y="199740"/>
                          <a:pt x="389858" y="229172"/>
                        </a:cubicBezTo>
                        <a:cubicBezTo>
                          <a:pt x="354044" y="244698"/>
                          <a:pt x="295085" y="255651"/>
                          <a:pt x="246698" y="255651"/>
                        </a:cubicBezTo>
                        <a:cubicBezTo>
                          <a:pt x="195548" y="255651"/>
                          <a:pt x="120206" y="236982"/>
                          <a:pt x="119444" y="236792"/>
                        </a:cubicBezTo>
                        <a:cubicBezTo>
                          <a:pt x="118586" y="236697"/>
                          <a:pt x="117729" y="236697"/>
                          <a:pt x="116777" y="236792"/>
                        </a:cubicBezTo>
                        <a:lnTo>
                          <a:pt x="116777" y="120015"/>
                        </a:lnTo>
                        <a:cubicBezTo>
                          <a:pt x="124778" y="110871"/>
                          <a:pt x="152876" y="81249"/>
                          <a:pt x="188786" y="73343"/>
                        </a:cubicBezTo>
                        <a:cubicBezTo>
                          <a:pt x="230505" y="64199"/>
                          <a:pt x="251174" y="73343"/>
                          <a:pt x="269081" y="81439"/>
                        </a:cubicBezTo>
                        <a:cubicBezTo>
                          <a:pt x="276797" y="85249"/>
                          <a:pt x="284988" y="88107"/>
                          <a:pt x="293465" y="89916"/>
                        </a:cubicBezTo>
                        <a:cubicBezTo>
                          <a:pt x="310706" y="91536"/>
                          <a:pt x="328136" y="90678"/>
                          <a:pt x="345091" y="87249"/>
                        </a:cubicBezTo>
                        <a:cubicBezTo>
                          <a:pt x="366332" y="84297"/>
                          <a:pt x="390430" y="80963"/>
                          <a:pt x="403479" y="86487"/>
                        </a:cubicBezTo>
                        <a:cubicBezTo>
                          <a:pt x="409194" y="89726"/>
                          <a:pt x="413290" y="95155"/>
                          <a:pt x="414909" y="101537"/>
                        </a:cubicBezTo>
                        <a:cubicBezTo>
                          <a:pt x="417100" y="110300"/>
                          <a:pt x="414814" y="119539"/>
                          <a:pt x="409004" y="126397"/>
                        </a:cubicBezTo>
                        <a:cubicBezTo>
                          <a:pt x="392335" y="148781"/>
                          <a:pt x="291084" y="182214"/>
                          <a:pt x="249555" y="178880"/>
                        </a:cubicBezTo>
                        <a:cubicBezTo>
                          <a:pt x="243554" y="178404"/>
                          <a:pt x="238220" y="182976"/>
                          <a:pt x="237744" y="188976"/>
                        </a:cubicBezTo>
                        <a:cubicBezTo>
                          <a:pt x="237268" y="195072"/>
                          <a:pt x="241840" y="200311"/>
                          <a:pt x="247841" y="200787"/>
                        </a:cubicBezTo>
                        <a:cubicBezTo>
                          <a:pt x="250127" y="200787"/>
                          <a:pt x="252603" y="200787"/>
                          <a:pt x="255175" y="200787"/>
                        </a:cubicBezTo>
                        <a:cubicBezTo>
                          <a:pt x="300514" y="200787"/>
                          <a:pt x="387096" y="174022"/>
                          <a:pt x="418814" y="147352"/>
                        </a:cubicBezTo>
                        <a:lnTo>
                          <a:pt x="419576" y="146876"/>
                        </a:lnTo>
                        <a:lnTo>
                          <a:pt x="552736" y="27147"/>
                        </a:lnTo>
                        <a:cubicBezTo>
                          <a:pt x="556736" y="23622"/>
                          <a:pt x="561975" y="21717"/>
                          <a:pt x="567309" y="22003"/>
                        </a:cubicBezTo>
                        <a:cubicBezTo>
                          <a:pt x="572929" y="22384"/>
                          <a:pt x="578263" y="24956"/>
                          <a:pt x="581882" y="29337"/>
                        </a:cubicBezTo>
                        <a:cubicBezTo>
                          <a:pt x="589788" y="37910"/>
                          <a:pt x="589217" y="51245"/>
                          <a:pt x="580739" y="59151"/>
                        </a:cubicBezTo>
                        <a:close/>
                      </a:path>
                    </a:pathLst>
                  </a:custGeom>
                  <a:solidFill>
                    <a:schemeClr val="bg1"/>
                  </a:solidFill>
                  <a:ln w="1270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CE691A7B-273E-4B8E-B35F-4AE6F21F2D68}"/>
                      </a:ext>
                    </a:extLst>
                  </p:cNvPr>
                  <p:cNvSpPr/>
                  <p:nvPr/>
                </p:nvSpPr>
                <p:spPr>
                  <a:xfrm>
                    <a:off x="4935545" y="1165352"/>
                    <a:ext cx="363041" cy="363955"/>
                  </a:xfrm>
                  <a:custGeom>
                    <a:avLst/>
                    <a:gdLst>
                      <a:gd name="connsiteX0" fmla="*/ 354671 w 363043"/>
                      <a:gd name="connsiteY0" fmla="*/ 160619 h 363955"/>
                      <a:gd name="connsiteX1" fmla="*/ 361506 w 363043"/>
                      <a:gd name="connsiteY1" fmla="*/ 133279 h 363955"/>
                      <a:gd name="connsiteX2" fmla="*/ 338723 w 363043"/>
                      <a:gd name="connsiteY2" fmla="*/ 116192 h 363955"/>
                      <a:gd name="connsiteX3" fmla="*/ 255566 w 363043"/>
                      <a:gd name="connsiteY3" fmla="*/ 116192 h 363955"/>
                      <a:gd name="connsiteX4" fmla="*/ 231644 w 363043"/>
                      <a:gd name="connsiteY4" fmla="*/ 99105 h 363955"/>
                      <a:gd name="connsiteX5" fmla="*/ 205444 w 363043"/>
                      <a:gd name="connsiteY5" fmla="*/ 17087 h 363955"/>
                      <a:gd name="connsiteX6" fmla="*/ 181522 w 363043"/>
                      <a:gd name="connsiteY6" fmla="*/ 0 h 363955"/>
                      <a:gd name="connsiteX7" fmla="*/ 157600 w 363043"/>
                      <a:gd name="connsiteY7" fmla="*/ 17087 h 363955"/>
                      <a:gd name="connsiteX8" fmla="*/ 131400 w 363043"/>
                      <a:gd name="connsiteY8" fmla="*/ 99105 h 363955"/>
                      <a:gd name="connsiteX9" fmla="*/ 107478 w 363043"/>
                      <a:gd name="connsiteY9" fmla="*/ 116192 h 363955"/>
                      <a:gd name="connsiteX10" fmla="*/ 24321 w 363043"/>
                      <a:gd name="connsiteY10" fmla="*/ 116192 h 363955"/>
                      <a:gd name="connsiteX11" fmla="*/ 1538 w 363043"/>
                      <a:gd name="connsiteY11" fmla="*/ 133279 h 363955"/>
                      <a:gd name="connsiteX12" fmla="*/ 8373 w 363043"/>
                      <a:gd name="connsiteY12" fmla="*/ 160619 h 363955"/>
                      <a:gd name="connsiteX13" fmla="*/ 37990 w 363043"/>
                      <a:gd name="connsiteY13" fmla="*/ 186819 h 363955"/>
                      <a:gd name="connsiteX14" fmla="*/ 75582 w 363043"/>
                      <a:gd name="connsiteY14" fmla="*/ 219854 h 363955"/>
                      <a:gd name="connsiteX15" fmla="*/ 83556 w 363043"/>
                      <a:gd name="connsiteY15" fmla="*/ 232385 h 363955"/>
                      <a:gd name="connsiteX16" fmla="*/ 83556 w 363043"/>
                      <a:gd name="connsiteY16" fmla="*/ 247193 h 363955"/>
                      <a:gd name="connsiteX17" fmla="*/ 56217 w 363043"/>
                      <a:gd name="connsiteY17" fmla="*/ 331490 h 363955"/>
                      <a:gd name="connsiteX18" fmla="*/ 65330 w 363043"/>
                      <a:gd name="connsiteY18" fmla="*/ 358829 h 363955"/>
                      <a:gd name="connsiteX19" fmla="*/ 93808 w 363043"/>
                      <a:gd name="connsiteY19" fmla="*/ 358829 h 363955"/>
                      <a:gd name="connsiteX20" fmla="*/ 166713 w 363043"/>
                      <a:gd name="connsiteY20" fmla="*/ 307568 h 363955"/>
                      <a:gd name="connsiteX21" fmla="*/ 195192 w 363043"/>
                      <a:gd name="connsiteY21" fmla="*/ 307568 h 363955"/>
                      <a:gd name="connsiteX22" fmla="*/ 268096 w 363043"/>
                      <a:gd name="connsiteY22" fmla="*/ 358829 h 363955"/>
                      <a:gd name="connsiteX23" fmla="*/ 297714 w 363043"/>
                      <a:gd name="connsiteY23" fmla="*/ 358829 h 363955"/>
                      <a:gd name="connsiteX24" fmla="*/ 306827 w 363043"/>
                      <a:gd name="connsiteY24" fmla="*/ 330350 h 363955"/>
                      <a:gd name="connsiteX25" fmla="*/ 281766 w 363043"/>
                      <a:gd name="connsiteY25" fmla="*/ 244915 h 363955"/>
                      <a:gd name="connsiteX26" fmla="*/ 289740 w 363043"/>
                      <a:gd name="connsiteY26" fmla="*/ 218715 h 363955"/>
                      <a:gd name="connsiteX27" fmla="*/ 354671 w 363043"/>
                      <a:gd name="connsiteY27" fmla="*/ 160619 h 36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3043" h="363955">
                        <a:moveTo>
                          <a:pt x="354671" y="160619"/>
                        </a:moveTo>
                        <a:cubicBezTo>
                          <a:pt x="362645" y="153784"/>
                          <a:pt x="364923" y="142392"/>
                          <a:pt x="361506" y="133279"/>
                        </a:cubicBezTo>
                        <a:cubicBezTo>
                          <a:pt x="358089" y="123027"/>
                          <a:pt x="348975" y="117331"/>
                          <a:pt x="338723" y="116192"/>
                        </a:cubicBezTo>
                        <a:lnTo>
                          <a:pt x="255566" y="116192"/>
                        </a:lnTo>
                        <a:cubicBezTo>
                          <a:pt x="245314" y="116192"/>
                          <a:pt x="235061" y="109357"/>
                          <a:pt x="231644" y="99105"/>
                        </a:cubicBezTo>
                        <a:lnTo>
                          <a:pt x="205444" y="17087"/>
                        </a:lnTo>
                        <a:cubicBezTo>
                          <a:pt x="202026" y="6835"/>
                          <a:pt x="192913" y="0"/>
                          <a:pt x="181522" y="0"/>
                        </a:cubicBezTo>
                        <a:cubicBezTo>
                          <a:pt x="171270" y="0"/>
                          <a:pt x="161017" y="6835"/>
                          <a:pt x="157600" y="17087"/>
                        </a:cubicBezTo>
                        <a:lnTo>
                          <a:pt x="131400" y="99105"/>
                        </a:lnTo>
                        <a:cubicBezTo>
                          <a:pt x="127982" y="109357"/>
                          <a:pt x="118869" y="116192"/>
                          <a:pt x="107478" y="116192"/>
                        </a:cubicBezTo>
                        <a:lnTo>
                          <a:pt x="24321" y="116192"/>
                        </a:lnTo>
                        <a:cubicBezTo>
                          <a:pt x="14068" y="116192"/>
                          <a:pt x="4955" y="123027"/>
                          <a:pt x="1538" y="133279"/>
                        </a:cubicBezTo>
                        <a:cubicBezTo>
                          <a:pt x="-1880" y="143532"/>
                          <a:pt x="399" y="153784"/>
                          <a:pt x="8373" y="160619"/>
                        </a:cubicBezTo>
                        <a:lnTo>
                          <a:pt x="37990" y="186819"/>
                        </a:lnTo>
                        <a:lnTo>
                          <a:pt x="75582" y="219854"/>
                        </a:lnTo>
                        <a:cubicBezTo>
                          <a:pt x="78999" y="223271"/>
                          <a:pt x="81278" y="227828"/>
                          <a:pt x="83556" y="232385"/>
                        </a:cubicBezTo>
                        <a:cubicBezTo>
                          <a:pt x="84695" y="236941"/>
                          <a:pt x="84695" y="241498"/>
                          <a:pt x="83556" y="247193"/>
                        </a:cubicBezTo>
                        <a:lnTo>
                          <a:pt x="56217" y="331490"/>
                        </a:lnTo>
                        <a:cubicBezTo>
                          <a:pt x="52799" y="341742"/>
                          <a:pt x="56217" y="353133"/>
                          <a:pt x="65330" y="358829"/>
                        </a:cubicBezTo>
                        <a:cubicBezTo>
                          <a:pt x="74443" y="365664"/>
                          <a:pt x="85834" y="365664"/>
                          <a:pt x="93808" y="358829"/>
                        </a:cubicBezTo>
                        <a:lnTo>
                          <a:pt x="166713" y="307568"/>
                        </a:lnTo>
                        <a:cubicBezTo>
                          <a:pt x="174687" y="301872"/>
                          <a:pt x="186078" y="301872"/>
                          <a:pt x="195192" y="307568"/>
                        </a:cubicBezTo>
                        <a:lnTo>
                          <a:pt x="268096" y="358829"/>
                        </a:lnTo>
                        <a:cubicBezTo>
                          <a:pt x="277210" y="365664"/>
                          <a:pt x="288601" y="365664"/>
                          <a:pt x="297714" y="358829"/>
                        </a:cubicBezTo>
                        <a:cubicBezTo>
                          <a:pt x="306827" y="351994"/>
                          <a:pt x="310245" y="340603"/>
                          <a:pt x="306827" y="330350"/>
                        </a:cubicBezTo>
                        <a:lnTo>
                          <a:pt x="281766" y="244915"/>
                        </a:lnTo>
                        <a:cubicBezTo>
                          <a:pt x="279488" y="235802"/>
                          <a:pt x="281766" y="225550"/>
                          <a:pt x="289740" y="218715"/>
                        </a:cubicBezTo>
                        <a:lnTo>
                          <a:pt x="354671" y="160619"/>
                        </a:lnTo>
                        <a:close/>
                      </a:path>
                    </a:pathLst>
                  </a:custGeom>
                  <a:solidFill>
                    <a:schemeClr val="bg1"/>
                  </a:solidFill>
                  <a:ln w="1270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D4E74A4-6D28-4138-A6FC-A4F183DDF82F}"/>
                      </a:ext>
                    </a:extLst>
                  </p:cNvPr>
                  <p:cNvSpPr/>
                  <p:nvPr/>
                </p:nvSpPr>
                <p:spPr>
                  <a:xfrm>
                    <a:off x="5363508" y="1165352"/>
                    <a:ext cx="363041" cy="363955"/>
                  </a:xfrm>
                  <a:custGeom>
                    <a:avLst/>
                    <a:gdLst>
                      <a:gd name="connsiteX0" fmla="*/ 354671 w 363043"/>
                      <a:gd name="connsiteY0" fmla="*/ 160619 h 363955"/>
                      <a:gd name="connsiteX1" fmla="*/ 361506 w 363043"/>
                      <a:gd name="connsiteY1" fmla="*/ 133279 h 363955"/>
                      <a:gd name="connsiteX2" fmla="*/ 338723 w 363043"/>
                      <a:gd name="connsiteY2" fmla="*/ 116192 h 363955"/>
                      <a:gd name="connsiteX3" fmla="*/ 255566 w 363043"/>
                      <a:gd name="connsiteY3" fmla="*/ 116192 h 363955"/>
                      <a:gd name="connsiteX4" fmla="*/ 231644 w 363043"/>
                      <a:gd name="connsiteY4" fmla="*/ 99105 h 363955"/>
                      <a:gd name="connsiteX5" fmla="*/ 205444 w 363043"/>
                      <a:gd name="connsiteY5" fmla="*/ 17087 h 363955"/>
                      <a:gd name="connsiteX6" fmla="*/ 181522 w 363043"/>
                      <a:gd name="connsiteY6" fmla="*/ 0 h 363955"/>
                      <a:gd name="connsiteX7" fmla="*/ 157600 w 363043"/>
                      <a:gd name="connsiteY7" fmla="*/ 17087 h 363955"/>
                      <a:gd name="connsiteX8" fmla="*/ 131400 w 363043"/>
                      <a:gd name="connsiteY8" fmla="*/ 99105 h 363955"/>
                      <a:gd name="connsiteX9" fmla="*/ 107478 w 363043"/>
                      <a:gd name="connsiteY9" fmla="*/ 116192 h 363955"/>
                      <a:gd name="connsiteX10" fmla="*/ 24321 w 363043"/>
                      <a:gd name="connsiteY10" fmla="*/ 116192 h 363955"/>
                      <a:gd name="connsiteX11" fmla="*/ 1538 w 363043"/>
                      <a:gd name="connsiteY11" fmla="*/ 133279 h 363955"/>
                      <a:gd name="connsiteX12" fmla="*/ 8373 w 363043"/>
                      <a:gd name="connsiteY12" fmla="*/ 160619 h 363955"/>
                      <a:gd name="connsiteX13" fmla="*/ 37990 w 363043"/>
                      <a:gd name="connsiteY13" fmla="*/ 186819 h 363955"/>
                      <a:gd name="connsiteX14" fmla="*/ 75582 w 363043"/>
                      <a:gd name="connsiteY14" fmla="*/ 219854 h 363955"/>
                      <a:gd name="connsiteX15" fmla="*/ 83556 w 363043"/>
                      <a:gd name="connsiteY15" fmla="*/ 232385 h 363955"/>
                      <a:gd name="connsiteX16" fmla="*/ 83556 w 363043"/>
                      <a:gd name="connsiteY16" fmla="*/ 247193 h 363955"/>
                      <a:gd name="connsiteX17" fmla="*/ 56217 w 363043"/>
                      <a:gd name="connsiteY17" fmla="*/ 331490 h 363955"/>
                      <a:gd name="connsiteX18" fmla="*/ 65330 w 363043"/>
                      <a:gd name="connsiteY18" fmla="*/ 358829 h 363955"/>
                      <a:gd name="connsiteX19" fmla="*/ 93808 w 363043"/>
                      <a:gd name="connsiteY19" fmla="*/ 358829 h 363955"/>
                      <a:gd name="connsiteX20" fmla="*/ 166713 w 363043"/>
                      <a:gd name="connsiteY20" fmla="*/ 307568 h 363955"/>
                      <a:gd name="connsiteX21" fmla="*/ 195192 w 363043"/>
                      <a:gd name="connsiteY21" fmla="*/ 307568 h 363955"/>
                      <a:gd name="connsiteX22" fmla="*/ 268096 w 363043"/>
                      <a:gd name="connsiteY22" fmla="*/ 358829 h 363955"/>
                      <a:gd name="connsiteX23" fmla="*/ 297714 w 363043"/>
                      <a:gd name="connsiteY23" fmla="*/ 358829 h 363955"/>
                      <a:gd name="connsiteX24" fmla="*/ 306827 w 363043"/>
                      <a:gd name="connsiteY24" fmla="*/ 330350 h 363955"/>
                      <a:gd name="connsiteX25" fmla="*/ 281766 w 363043"/>
                      <a:gd name="connsiteY25" fmla="*/ 244915 h 363955"/>
                      <a:gd name="connsiteX26" fmla="*/ 289740 w 363043"/>
                      <a:gd name="connsiteY26" fmla="*/ 218715 h 363955"/>
                      <a:gd name="connsiteX27" fmla="*/ 354671 w 363043"/>
                      <a:gd name="connsiteY27" fmla="*/ 160619 h 36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3043" h="363955">
                        <a:moveTo>
                          <a:pt x="354671" y="160619"/>
                        </a:moveTo>
                        <a:cubicBezTo>
                          <a:pt x="362645" y="153784"/>
                          <a:pt x="364923" y="142392"/>
                          <a:pt x="361506" y="133279"/>
                        </a:cubicBezTo>
                        <a:cubicBezTo>
                          <a:pt x="358089" y="123027"/>
                          <a:pt x="348975" y="117331"/>
                          <a:pt x="338723" y="116192"/>
                        </a:cubicBezTo>
                        <a:lnTo>
                          <a:pt x="255566" y="116192"/>
                        </a:lnTo>
                        <a:cubicBezTo>
                          <a:pt x="245314" y="116192"/>
                          <a:pt x="235061" y="109357"/>
                          <a:pt x="231644" y="99105"/>
                        </a:cubicBezTo>
                        <a:lnTo>
                          <a:pt x="205444" y="17087"/>
                        </a:lnTo>
                        <a:cubicBezTo>
                          <a:pt x="202026" y="6835"/>
                          <a:pt x="192913" y="0"/>
                          <a:pt x="181522" y="0"/>
                        </a:cubicBezTo>
                        <a:cubicBezTo>
                          <a:pt x="171270" y="0"/>
                          <a:pt x="161017" y="6835"/>
                          <a:pt x="157600" y="17087"/>
                        </a:cubicBezTo>
                        <a:lnTo>
                          <a:pt x="131400" y="99105"/>
                        </a:lnTo>
                        <a:cubicBezTo>
                          <a:pt x="127982" y="109357"/>
                          <a:pt x="118869" y="116192"/>
                          <a:pt x="107478" y="116192"/>
                        </a:cubicBezTo>
                        <a:lnTo>
                          <a:pt x="24321" y="116192"/>
                        </a:lnTo>
                        <a:cubicBezTo>
                          <a:pt x="14068" y="116192"/>
                          <a:pt x="4955" y="123027"/>
                          <a:pt x="1538" y="133279"/>
                        </a:cubicBezTo>
                        <a:cubicBezTo>
                          <a:pt x="-1880" y="143532"/>
                          <a:pt x="399" y="153784"/>
                          <a:pt x="8373" y="160619"/>
                        </a:cubicBezTo>
                        <a:lnTo>
                          <a:pt x="37990" y="186819"/>
                        </a:lnTo>
                        <a:lnTo>
                          <a:pt x="75582" y="219854"/>
                        </a:lnTo>
                        <a:cubicBezTo>
                          <a:pt x="78999" y="223271"/>
                          <a:pt x="81278" y="227828"/>
                          <a:pt x="83556" y="232385"/>
                        </a:cubicBezTo>
                        <a:cubicBezTo>
                          <a:pt x="84695" y="236941"/>
                          <a:pt x="84695" y="241498"/>
                          <a:pt x="83556" y="247193"/>
                        </a:cubicBezTo>
                        <a:lnTo>
                          <a:pt x="56217" y="331490"/>
                        </a:lnTo>
                        <a:cubicBezTo>
                          <a:pt x="52799" y="341742"/>
                          <a:pt x="56217" y="353133"/>
                          <a:pt x="65330" y="358829"/>
                        </a:cubicBezTo>
                        <a:cubicBezTo>
                          <a:pt x="74443" y="365664"/>
                          <a:pt x="85834" y="365664"/>
                          <a:pt x="93808" y="358829"/>
                        </a:cubicBezTo>
                        <a:lnTo>
                          <a:pt x="166713" y="307568"/>
                        </a:lnTo>
                        <a:cubicBezTo>
                          <a:pt x="174687" y="301872"/>
                          <a:pt x="186078" y="301872"/>
                          <a:pt x="195192" y="307568"/>
                        </a:cubicBezTo>
                        <a:lnTo>
                          <a:pt x="268096" y="358829"/>
                        </a:lnTo>
                        <a:cubicBezTo>
                          <a:pt x="277210" y="365664"/>
                          <a:pt x="288601" y="365664"/>
                          <a:pt x="297714" y="358829"/>
                        </a:cubicBezTo>
                        <a:cubicBezTo>
                          <a:pt x="306827" y="351994"/>
                          <a:pt x="310245" y="340603"/>
                          <a:pt x="306827" y="330350"/>
                        </a:cubicBezTo>
                        <a:lnTo>
                          <a:pt x="281766" y="244915"/>
                        </a:lnTo>
                        <a:cubicBezTo>
                          <a:pt x="279488" y="235802"/>
                          <a:pt x="281766" y="225550"/>
                          <a:pt x="289740" y="218715"/>
                        </a:cubicBezTo>
                        <a:lnTo>
                          <a:pt x="354671" y="160619"/>
                        </a:lnTo>
                        <a:close/>
                      </a:path>
                    </a:pathLst>
                  </a:custGeom>
                  <a:solidFill>
                    <a:schemeClr val="bg1"/>
                  </a:solidFill>
                  <a:ln w="1270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1A76FA7-4821-4FBB-99C9-F625AD96D460}"/>
                      </a:ext>
                    </a:extLst>
                  </p:cNvPr>
                  <p:cNvSpPr/>
                  <p:nvPr/>
                </p:nvSpPr>
                <p:spPr>
                  <a:xfrm>
                    <a:off x="5791471" y="1165352"/>
                    <a:ext cx="363041" cy="363955"/>
                  </a:xfrm>
                  <a:custGeom>
                    <a:avLst/>
                    <a:gdLst>
                      <a:gd name="connsiteX0" fmla="*/ 354671 w 363043"/>
                      <a:gd name="connsiteY0" fmla="*/ 160619 h 363955"/>
                      <a:gd name="connsiteX1" fmla="*/ 361506 w 363043"/>
                      <a:gd name="connsiteY1" fmla="*/ 133279 h 363955"/>
                      <a:gd name="connsiteX2" fmla="*/ 338723 w 363043"/>
                      <a:gd name="connsiteY2" fmla="*/ 116192 h 363955"/>
                      <a:gd name="connsiteX3" fmla="*/ 255566 w 363043"/>
                      <a:gd name="connsiteY3" fmla="*/ 116192 h 363955"/>
                      <a:gd name="connsiteX4" fmla="*/ 231644 w 363043"/>
                      <a:gd name="connsiteY4" fmla="*/ 99105 h 363955"/>
                      <a:gd name="connsiteX5" fmla="*/ 205444 w 363043"/>
                      <a:gd name="connsiteY5" fmla="*/ 17087 h 363955"/>
                      <a:gd name="connsiteX6" fmla="*/ 181522 w 363043"/>
                      <a:gd name="connsiteY6" fmla="*/ 0 h 363955"/>
                      <a:gd name="connsiteX7" fmla="*/ 157600 w 363043"/>
                      <a:gd name="connsiteY7" fmla="*/ 17087 h 363955"/>
                      <a:gd name="connsiteX8" fmla="*/ 131400 w 363043"/>
                      <a:gd name="connsiteY8" fmla="*/ 99105 h 363955"/>
                      <a:gd name="connsiteX9" fmla="*/ 107478 w 363043"/>
                      <a:gd name="connsiteY9" fmla="*/ 116192 h 363955"/>
                      <a:gd name="connsiteX10" fmla="*/ 24321 w 363043"/>
                      <a:gd name="connsiteY10" fmla="*/ 116192 h 363955"/>
                      <a:gd name="connsiteX11" fmla="*/ 1538 w 363043"/>
                      <a:gd name="connsiteY11" fmla="*/ 133279 h 363955"/>
                      <a:gd name="connsiteX12" fmla="*/ 8373 w 363043"/>
                      <a:gd name="connsiteY12" fmla="*/ 160619 h 363955"/>
                      <a:gd name="connsiteX13" fmla="*/ 37990 w 363043"/>
                      <a:gd name="connsiteY13" fmla="*/ 186819 h 363955"/>
                      <a:gd name="connsiteX14" fmla="*/ 75582 w 363043"/>
                      <a:gd name="connsiteY14" fmla="*/ 219854 h 363955"/>
                      <a:gd name="connsiteX15" fmla="*/ 83556 w 363043"/>
                      <a:gd name="connsiteY15" fmla="*/ 232385 h 363955"/>
                      <a:gd name="connsiteX16" fmla="*/ 83556 w 363043"/>
                      <a:gd name="connsiteY16" fmla="*/ 247193 h 363955"/>
                      <a:gd name="connsiteX17" fmla="*/ 56217 w 363043"/>
                      <a:gd name="connsiteY17" fmla="*/ 331490 h 363955"/>
                      <a:gd name="connsiteX18" fmla="*/ 65330 w 363043"/>
                      <a:gd name="connsiteY18" fmla="*/ 358829 h 363955"/>
                      <a:gd name="connsiteX19" fmla="*/ 93808 w 363043"/>
                      <a:gd name="connsiteY19" fmla="*/ 358829 h 363955"/>
                      <a:gd name="connsiteX20" fmla="*/ 166713 w 363043"/>
                      <a:gd name="connsiteY20" fmla="*/ 307568 h 363955"/>
                      <a:gd name="connsiteX21" fmla="*/ 195192 w 363043"/>
                      <a:gd name="connsiteY21" fmla="*/ 307568 h 363955"/>
                      <a:gd name="connsiteX22" fmla="*/ 268096 w 363043"/>
                      <a:gd name="connsiteY22" fmla="*/ 358829 h 363955"/>
                      <a:gd name="connsiteX23" fmla="*/ 297714 w 363043"/>
                      <a:gd name="connsiteY23" fmla="*/ 358829 h 363955"/>
                      <a:gd name="connsiteX24" fmla="*/ 306827 w 363043"/>
                      <a:gd name="connsiteY24" fmla="*/ 330350 h 363955"/>
                      <a:gd name="connsiteX25" fmla="*/ 281766 w 363043"/>
                      <a:gd name="connsiteY25" fmla="*/ 244915 h 363955"/>
                      <a:gd name="connsiteX26" fmla="*/ 289740 w 363043"/>
                      <a:gd name="connsiteY26" fmla="*/ 218715 h 363955"/>
                      <a:gd name="connsiteX27" fmla="*/ 354671 w 363043"/>
                      <a:gd name="connsiteY27" fmla="*/ 160619 h 36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3043" h="363955">
                        <a:moveTo>
                          <a:pt x="354671" y="160619"/>
                        </a:moveTo>
                        <a:cubicBezTo>
                          <a:pt x="362645" y="153784"/>
                          <a:pt x="364923" y="142392"/>
                          <a:pt x="361506" y="133279"/>
                        </a:cubicBezTo>
                        <a:cubicBezTo>
                          <a:pt x="358089" y="123027"/>
                          <a:pt x="348975" y="117331"/>
                          <a:pt x="338723" y="116192"/>
                        </a:cubicBezTo>
                        <a:lnTo>
                          <a:pt x="255566" y="116192"/>
                        </a:lnTo>
                        <a:cubicBezTo>
                          <a:pt x="245314" y="116192"/>
                          <a:pt x="235061" y="109357"/>
                          <a:pt x="231644" y="99105"/>
                        </a:cubicBezTo>
                        <a:lnTo>
                          <a:pt x="205444" y="17087"/>
                        </a:lnTo>
                        <a:cubicBezTo>
                          <a:pt x="202026" y="6835"/>
                          <a:pt x="192913" y="0"/>
                          <a:pt x="181522" y="0"/>
                        </a:cubicBezTo>
                        <a:cubicBezTo>
                          <a:pt x="171270" y="0"/>
                          <a:pt x="161017" y="6835"/>
                          <a:pt x="157600" y="17087"/>
                        </a:cubicBezTo>
                        <a:lnTo>
                          <a:pt x="131400" y="99105"/>
                        </a:lnTo>
                        <a:cubicBezTo>
                          <a:pt x="127982" y="109357"/>
                          <a:pt x="118869" y="116192"/>
                          <a:pt x="107478" y="116192"/>
                        </a:cubicBezTo>
                        <a:lnTo>
                          <a:pt x="24321" y="116192"/>
                        </a:lnTo>
                        <a:cubicBezTo>
                          <a:pt x="14068" y="116192"/>
                          <a:pt x="4955" y="123027"/>
                          <a:pt x="1538" y="133279"/>
                        </a:cubicBezTo>
                        <a:cubicBezTo>
                          <a:pt x="-1880" y="143532"/>
                          <a:pt x="399" y="153784"/>
                          <a:pt x="8373" y="160619"/>
                        </a:cubicBezTo>
                        <a:lnTo>
                          <a:pt x="37990" y="186819"/>
                        </a:lnTo>
                        <a:lnTo>
                          <a:pt x="75582" y="219854"/>
                        </a:lnTo>
                        <a:cubicBezTo>
                          <a:pt x="78999" y="223271"/>
                          <a:pt x="81278" y="227828"/>
                          <a:pt x="83556" y="232385"/>
                        </a:cubicBezTo>
                        <a:cubicBezTo>
                          <a:pt x="84695" y="236941"/>
                          <a:pt x="84695" y="241498"/>
                          <a:pt x="83556" y="247193"/>
                        </a:cubicBezTo>
                        <a:lnTo>
                          <a:pt x="56217" y="331490"/>
                        </a:lnTo>
                        <a:cubicBezTo>
                          <a:pt x="52799" y="341742"/>
                          <a:pt x="56217" y="353133"/>
                          <a:pt x="65330" y="358829"/>
                        </a:cubicBezTo>
                        <a:cubicBezTo>
                          <a:pt x="74443" y="365664"/>
                          <a:pt x="85834" y="365664"/>
                          <a:pt x="93808" y="358829"/>
                        </a:cubicBezTo>
                        <a:lnTo>
                          <a:pt x="166713" y="307568"/>
                        </a:lnTo>
                        <a:cubicBezTo>
                          <a:pt x="174687" y="301872"/>
                          <a:pt x="186078" y="301872"/>
                          <a:pt x="195192" y="307568"/>
                        </a:cubicBezTo>
                        <a:lnTo>
                          <a:pt x="268096" y="358829"/>
                        </a:lnTo>
                        <a:cubicBezTo>
                          <a:pt x="277210" y="365664"/>
                          <a:pt x="288601" y="365664"/>
                          <a:pt x="297714" y="358829"/>
                        </a:cubicBezTo>
                        <a:cubicBezTo>
                          <a:pt x="306827" y="351994"/>
                          <a:pt x="310245" y="340603"/>
                          <a:pt x="306827" y="330350"/>
                        </a:cubicBezTo>
                        <a:lnTo>
                          <a:pt x="281766" y="244915"/>
                        </a:lnTo>
                        <a:cubicBezTo>
                          <a:pt x="279488" y="235802"/>
                          <a:pt x="281766" y="225550"/>
                          <a:pt x="289740" y="218715"/>
                        </a:cubicBezTo>
                        <a:lnTo>
                          <a:pt x="354671" y="160619"/>
                        </a:lnTo>
                        <a:close/>
                      </a:path>
                    </a:pathLst>
                  </a:custGeom>
                  <a:solidFill>
                    <a:schemeClr val="bg1"/>
                  </a:solidFill>
                  <a:ln w="12700" cap="flat">
                    <a:noFill/>
                    <a:prstDash val="solid"/>
                    <a:miter/>
                  </a:ln>
                </p:spPr>
                <p:txBody>
                  <a:bodyPr rtlCol="0" anchor="ctr"/>
                  <a:lstStyle/>
                  <a:p>
                    <a:endParaRPr lang="en-US"/>
                  </a:p>
                </p:txBody>
              </p:sp>
            </p:grpSp>
          </p:grpSp>
          <p:sp>
            <p:nvSpPr>
              <p:cNvPr id="87" name="TextBox 86">
                <a:extLst>
                  <a:ext uri="{FF2B5EF4-FFF2-40B4-BE49-F238E27FC236}">
                    <a16:creationId xmlns:a16="http://schemas.microsoft.com/office/drawing/2014/main" id="{F642CB47-E272-4B96-931F-984729CCD615}"/>
                  </a:ext>
                </a:extLst>
              </p:cNvPr>
              <p:cNvSpPr txBox="1"/>
              <p:nvPr/>
            </p:nvSpPr>
            <p:spPr>
              <a:xfrm>
                <a:off x="127092" y="4677386"/>
                <a:ext cx="570488" cy="261610"/>
              </a:xfrm>
              <a:prstGeom prst="rect">
                <a:avLst/>
              </a:prstGeom>
              <a:noFill/>
            </p:spPr>
            <p:txBody>
              <a:bodyPr wrap="square" rtlCol="0">
                <a:spAutoFit/>
              </a:bodyPr>
              <a:lstStyle/>
              <a:p>
                <a:pPr algn="ctr"/>
                <a:r>
                  <a:rPr lang="en-US" sz="1050"/>
                  <a:t>QTSA</a:t>
                </a:r>
              </a:p>
            </p:txBody>
          </p:sp>
        </p:grpSp>
        <p:cxnSp>
          <p:nvCxnSpPr>
            <p:cNvPr id="78" name="Straight Connector 77">
              <a:extLst>
                <a:ext uri="{FF2B5EF4-FFF2-40B4-BE49-F238E27FC236}">
                  <a16:creationId xmlns:a16="http://schemas.microsoft.com/office/drawing/2014/main" id="{76F3B613-FBC2-4623-9964-D4989392FA52}"/>
                </a:ext>
              </a:extLst>
            </p:cNvPr>
            <p:cNvCxnSpPr/>
            <p:nvPr/>
          </p:nvCxnSpPr>
          <p:spPr>
            <a:xfrm>
              <a:off x="0" y="4086578"/>
              <a:ext cx="7531002"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C7F6A130-02F2-C99F-9412-FC130B3E1C59}"/>
              </a:ext>
              <a:ext uri="{C183D7F6-B498-43B3-948B-1728B52AA6E4}">
                <adec:decorative xmlns:adec="http://schemas.microsoft.com/office/drawing/2017/decorative" val="1"/>
              </a:ext>
            </a:extLst>
          </p:cNvPr>
          <p:cNvGrpSpPr/>
          <p:nvPr/>
        </p:nvGrpSpPr>
        <p:grpSpPr>
          <a:xfrm>
            <a:off x="2559" y="1454652"/>
            <a:ext cx="7534107" cy="2503447"/>
            <a:chOff x="2559" y="1454652"/>
            <a:chExt cx="7534107" cy="2503447"/>
          </a:xfrm>
        </p:grpSpPr>
        <p:cxnSp>
          <p:nvCxnSpPr>
            <p:cNvPr id="60" name="Straight Connector 59">
              <a:extLst>
                <a:ext uri="{FF2B5EF4-FFF2-40B4-BE49-F238E27FC236}">
                  <a16:creationId xmlns:a16="http://schemas.microsoft.com/office/drawing/2014/main" id="{7C4087EF-86C2-47B8-96B1-B3CF17E52995}"/>
                </a:ext>
              </a:extLst>
            </p:cNvPr>
            <p:cNvCxnSpPr/>
            <p:nvPr/>
          </p:nvCxnSpPr>
          <p:spPr>
            <a:xfrm>
              <a:off x="5664" y="1454652"/>
              <a:ext cx="7531002"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6" name="Arrow: Right 95">
              <a:extLst>
                <a:ext uri="{FF2B5EF4-FFF2-40B4-BE49-F238E27FC236}">
                  <a16:creationId xmlns:a16="http://schemas.microsoft.com/office/drawing/2014/main" id="{012C7958-7DB6-4216-3926-1B273A407B53}"/>
                </a:ext>
              </a:extLst>
            </p:cNvPr>
            <p:cNvSpPr/>
            <p:nvPr/>
          </p:nvSpPr>
          <p:spPr>
            <a:xfrm>
              <a:off x="2559" y="1597505"/>
              <a:ext cx="1005840" cy="822960"/>
            </a:xfrm>
            <a:prstGeom prst="rightArrow">
              <a:avLst>
                <a:gd name="adj1" fmla="val 100000"/>
                <a:gd name="adj2" fmla="val 33835"/>
              </a:avLst>
            </a:prstGeom>
            <a:solidFill>
              <a:schemeClr val="bg1">
                <a:lumMod val="95000"/>
              </a:schemeClr>
            </a:solidFill>
            <a:ln w="12700">
              <a:noFill/>
              <a:extLst>
                <a:ext uri="{C807C97D-BFC1-408E-A445-0C87EB9F89A2}">
                  <ask:lineSketchStyleProps xmlns:ask="http://schemas.microsoft.com/office/drawing/2018/sketchyshapes" sd="1996517912">
                    <a:custGeom>
                      <a:avLst/>
                      <a:gdLst>
                        <a:gd name="connsiteX0" fmla="*/ 0 w 7912049"/>
                        <a:gd name="connsiteY0" fmla="*/ 0 h 796878"/>
                        <a:gd name="connsiteX1" fmla="*/ 7513610 w 7912049"/>
                        <a:gd name="connsiteY1" fmla="*/ 0 h 796878"/>
                        <a:gd name="connsiteX2" fmla="*/ 7513610 w 7912049"/>
                        <a:gd name="connsiteY2" fmla="*/ 0 h 796878"/>
                        <a:gd name="connsiteX3" fmla="*/ 7912049 w 7912049"/>
                        <a:gd name="connsiteY3" fmla="*/ 398439 h 796878"/>
                        <a:gd name="connsiteX4" fmla="*/ 7513610 w 7912049"/>
                        <a:gd name="connsiteY4" fmla="*/ 796878 h 796878"/>
                        <a:gd name="connsiteX5" fmla="*/ 7513610 w 7912049"/>
                        <a:gd name="connsiteY5" fmla="*/ 796878 h 796878"/>
                        <a:gd name="connsiteX6" fmla="*/ 0 w 7912049"/>
                        <a:gd name="connsiteY6" fmla="*/ 796878 h 796878"/>
                        <a:gd name="connsiteX7" fmla="*/ 0 w 7912049"/>
                        <a:gd name="connsiteY7" fmla="*/ 0 h 79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2049" h="796878" fill="none" extrusionOk="0">
                          <a:moveTo>
                            <a:pt x="0" y="0"/>
                          </a:moveTo>
                          <a:cubicBezTo>
                            <a:pt x="2150243" y="-151529"/>
                            <a:pt x="4404766" y="16294"/>
                            <a:pt x="7513610" y="0"/>
                          </a:cubicBezTo>
                          <a:lnTo>
                            <a:pt x="7513610" y="0"/>
                          </a:lnTo>
                          <a:cubicBezTo>
                            <a:pt x="7537228" y="57582"/>
                            <a:pt x="7797498" y="232258"/>
                            <a:pt x="7912049" y="398439"/>
                          </a:cubicBezTo>
                          <a:cubicBezTo>
                            <a:pt x="7830286" y="463677"/>
                            <a:pt x="7581770" y="670262"/>
                            <a:pt x="7513610" y="796878"/>
                          </a:cubicBezTo>
                          <a:lnTo>
                            <a:pt x="7513610" y="796878"/>
                          </a:lnTo>
                          <a:cubicBezTo>
                            <a:pt x="5611961" y="769196"/>
                            <a:pt x="2742528" y="947044"/>
                            <a:pt x="0" y="796878"/>
                          </a:cubicBezTo>
                          <a:cubicBezTo>
                            <a:pt x="-70090" y="479644"/>
                            <a:pt x="-17488" y="174387"/>
                            <a:pt x="0" y="0"/>
                          </a:cubicBezTo>
                          <a:close/>
                        </a:path>
                        <a:path w="7912049" h="796878" stroke="0" extrusionOk="0">
                          <a:moveTo>
                            <a:pt x="0" y="0"/>
                          </a:moveTo>
                          <a:cubicBezTo>
                            <a:pt x="1930886" y="-53878"/>
                            <a:pt x="5430873" y="13952"/>
                            <a:pt x="7513610" y="0"/>
                          </a:cubicBezTo>
                          <a:lnTo>
                            <a:pt x="7513610" y="0"/>
                          </a:lnTo>
                          <a:cubicBezTo>
                            <a:pt x="7596687" y="87341"/>
                            <a:pt x="7848473" y="341384"/>
                            <a:pt x="7912049" y="398439"/>
                          </a:cubicBezTo>
                          <a:cubicBezTo>
                            <a:pt x="7831954" y="492450"/>
                            <a:pt x="7678505" y="581142"/>
                            <a:pt x="7513610" y="796878"/>
                          </a:cubicBezTo>
                          <a:lnTo>
                            <a:pt x="7513610" y="796878"/>
                          </a:lnTo>
                          <a:cubicBezTo>
                            <a:pt x="5224106" y="726044"/>
                            <a:pt x="1147704" y="859341"/>
                            <a:pt x="0" y="796878"/>
                          </a:cubicBezTo>
                          <a:cubicBezTo>
                            <a:pt x="68134" y="665550"/>
                            <a:pt x="52441" y="333710"/>
                            <a:pt x="0" y="0"/>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2" name="Arrow: Right 111">
              <a:extLst>
                <a:ext uri="{FF2B5EF4-FFF2-40B4-BE49-F238E27FC236}">
                  <a16:creationId xmlns:a16="http://schemas.microsoft.com/office/drawing/2014/main" id="{A8857328-113C-56BC-9F87-D9383E8757C5}"/>
                </a:ext>
              </a:extLst>
            </p:cNvPr>
            <p:cNvSpPr/>
            <p:nvPr/>
          </p:nvSpPr>
          <p:spPr>
            <a:xfrm>
              <a:off x="2559" y="2328349"/>
              <a:ext cx="1005840" cy="822960"/>
            </a:xfrm>
            <a:prstGeom prst="rightArrow">
              <a:avLst>
                <a:gd name="adj1" fmla="val 100000"/>
                <a:gd name="adj2" fmla="val 33835"/>
              </a:avLst>
            </a:prstGeom>
            <a:solidFill>
              <a:schemeClr val="bg1">
                <a:lumMod val="95000"/>
              </a:schemeClr>
            </a:solidFill>
            <a:ln w="12700">
              <a:noFill/>
              <a:extLst>
                <a:ext uri="{C807C97D-BFC1-408E-A445-0C87EB9F89A2}">
                  <ask:lineSketchStyleProps xmlns:ask="http://schemas.microsoft.com/office/drawing/2018/sketchyshapes" sd="1996517912">
                    <a:custGeom>
                      <a:avLst/>
                      <a:gdLst>
                        <a:gd name="connsiteX0" fmla="*/ 0 w 7912049"/>
                        <a:gd name="connsiteY0" fmla="*/ 0 h 796878"/>
                        <a:gd name="connsiteX1" fmla="*/ 7513610 w 7912049"/>
                        <a:gd name="connsiteY1" fmla="*/ 0 h 796878"/>
                        <a:gd name="connsiteX2" fmla="*/ 7513610 w 7912049"/>
                        <a:gd name="connsiteY2" fmla="*/ 0 h 796878"/>
                        <a:gd name="connsiteX3" fmla="*/ 7912049 w 7912049"/>
                        <a:gd name="connsiteY3" fmla="*/ 398439 h 796878"/>
                        <a:gd name="connsiteX4" fmla="*/ 7513610 w 7912049"/>
                        <a:gd name="connsiteY4" fmla="*/ 796878 h 796878"/>
                        <a:gd name="connsiteX5" fmla="*/ 7513610 w 7912049"/>
                        <a:gd name="connsiteY5" fmla="*/ 796878 h 796878"/>
                        <a:gd name="connsiteX6" fmla="*/ 0 w 7912049"/>
                        <a:gd name="connsiteY6" fmla="*/ 796878 h 796878"/>
                        <a:gd name="connsiteX7" fmla="*/ 0 w 7912049"/>
                        <a:gd name="connsiteY7" fmla="*/ 0 h 79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2049" h="796878" fill="none" extrusionOk="0">
                          <a:moveTo>
                            <a:pt x="0" y="0"/>
                          </a:moveTo>
                          <a:cubicBezTo>
                            <a:pt x="2150243" y="-151529"/>
                            <a:pt x="4404766" y="16294"/>
                            <a:pt x="7513610" y="0"/>
                          </a:cubicBezTo>
                          <a:lnTo>
                            <a:pt x="7513610" y="0"/>
                          </a:lnTo>
                          <a:cubicBezTo>
                            <a:pt x="7537228" y="57582"/>
                            <a:pt x="7797498" y="232258"/>
                            <a:pt x="7912049" y="398439"/>
                          </a:cubicBezTo>
                          <a:cubicBezTo>
                            <a:pt x="7830286" y="463677"/>
                            <a:pt x="7581770" y="670262"/>
                            <a:pt x="7513610" y="796878"/>
                          </a:cubicBezTo>
                          <a:lnTo>
                            <a:pt x="7513610" y="796878"/>
                          </a:lnTo>
                          <a:cubicBezTo>
                            <a:pt x="5611961" y="769196"/>
                            <a:pt x="2742528" y="947044"/>
                            <a:pt x="0" y="796878"/>
                          </a:cubicBezTo>
                          <a:cubicBezTo>
                            <a:pt x="-70090" y="479644"/>
                            <a:pt x="-17488" y="174387"/>
                            <a:pt x="0" y="0"/>
                          </a:cubicBezTo>
                          <a:close/>
                        </a:path>
                        <a:path w="7912049" h="796878" stroke="0" extrusionOk="0">
                          <a:moveTo>
                            <a:pt x="0" y="0"/>
                          </a:moveTo>
                          <a:cubicBezTo>
                            <a:pt x="1930886" y="-53878"/>
                            <a:pt x="5430873" y="13952"/>
                            <a:pt x="7513610" y="0"/>
                          </a:cubicBezTo>
                          <a:lnTo>
                            <a:pt x="7513610" y="0"/>
                          </a:lnTo>
                          <a:cubicBezTo>
                            <a:pt x="7596687" y="87341"/>
                            <a:pt x="7848473" y="341384"/>
                            <a:pt x="7912049" y="398439"/>
                          </a:cubicBezTo>
                          <a:cubicBezTo>
                            <a:pt x="7831954" y="492450"/>
                            <a:pt x="7678505" y="581142"/>
                            <a:pt x="7513610" y="796878"/>
                          </a:cubicBezTo>
                          <a:lnTo>
                            <a:pt x="7513610" y="796878"/>
                          </a:lnTo>
                          <a:cubicBezTo>
                            <a:pt x="5224106" y="726044"/>
                            <a:pt x="1147704" y="859341"/>
                            <a:pt x="0" y="796878"/>
                          </a:cubicBezTo>
                          <a:cubicBezTo>
                            <a:pt x="68134" y="665550"/>
                            <a:pt x="52441" y="333710"/>
                            <a:pt x="0" y="0"/>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3" name="Arrow: Right 112">
              <a:extLst>
                <a:ext uri="{FF2B5EF4-FFF2-40B4-BE49-F238E27FC236}">
                  <a16:creationId xmlns:a16="http://schemas.microsoft.com/office/drawing/2014/main" id="{55FD3615-5E70-7931-AA2E-9F2E1E89F993}"/>
                </a:ext>
              </a:extLst>
            </p:cNvPr>
            <p:cNvSpPr/>
            <p:nvPr/>
          </p:nvSpPr>
          <p:spPr>
            <a:xfrm>
              <a:off x="2559" y="3058223"/>
              <a:ext cx="1005840" cy="822960"/>
            </a:xfrm>
            <a:prstGeom prst="rightArrow">
              <a:avLst>
                <a:gd name="adj1" fmla="val 100000"/>
                <a:gd name="adj2" fmla="val 33835"/>
              </a:avLst>
            </a:prstGeom>
            <a:solidFill>
              <a:schemeClr val="bg1">
                <a:lumMod val="95000"/>
              </a:schemeClr>
            </a:solidFill>
            <a:ln w="12700">
              <a:noFill/>
              <a:extLst>
                <a:ext uri="{C807C97D-BFC1-408E-A445-0C87EB9F89A2}">
                  <ask:lineSketchStyleProps xmlns:ask="http://schemas.microsoft.com/office/drawing/2018/sketchyshapes" sd="1996517912">
                    <a:custGeom>
                      <a:avLst/>
                      <a:gdLst>
                        <a:gd name="connsiteX0" fmla="*/ 0 w 7912049"/>
                        <a:gd name="connsiteY0" fmla="*/ 0 h 796878"/>
                        <a:gd name="connsiteX1" fmla="*/ 7513610 w 7912049"/>
                        <a:gd name="connsiteY1" fmla="*/ 0 h 796878"/>
                        <a:gd name="connsiteX2" fmla="*/ 7513610 w 7912049"/>
                        <a:gd name="connsiteY2" fmla="*/ 0 h 796878"/>
                        <a:gd name="connsiteX3" fmla="*/ 7912049 w 7912049"/>
                        <a:gd name="connsiteY3" fmla="*/ 398439 h 796878"/>
                        <a:gd name="connsiteX4" fmla="*/ 7513610 w 7912049"/>
                        <a:gd name="connsiteY4" fmla="*/ 796878 h 796878"/>
                        <a:gd name="connsiteX5" fmla="*/ 7513610 w 7912049"/>
                        <a:gd name="connsiteY5" fmla="*/ 796878 h 796878"/>
                        <a:gd name="connsiteX6" fmla="*/ 0 w 7912049"/>
                        <a:gd name="connsiteY6" fmla="*/ 796878 h 796878"/>
                        <a:gd name="connsiteX7" fmla="*/ 0 w 7912049"/>
                        <a:gd name="connsiteY7" fmla="*/ 0 h 79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2049" h="796878" fill="none" extrusionOk="0">
                          <a:moveTo>
                            <a:pt x="0" y="0"/>
                          </a:moveTo>
                          <a:cubicBezTo>
                            <a:pt x="2150243" y="-151529"/>
                            <a:pt x="4404766" y="16294"/>
                            <a:pt x="7513610" y="0"/>
                          </a:cubicBezTo>
                          <a:lnTo>
                            <a:pt x="7513610" y="0"/>
                          </a:lnTo>
                          <a:cubicBezTo>
                            <a:pt x="7537228" y="57582"/>
                            <a:pt x="7797498" y="232258"/>
                            <a:pt x="7912049" y="398439"/>
                          </a:cubicBezTo>
                          <a:cubicBezTo>
                            <a:pt x="7830286" y="463677"/>
                            <a:pt x="7581770" y="670262"/>
                            <a:pt x="7513610" y="796878"/>
                          </a:cubicBezTo>
                          <a:lnTo>
                            <a:pt x="7513610" y="796878"/>
                          </a:lnTo>
                          <a:cubicBezTo>
                            <a:pt x="5611961" y="769196"/>
                            <a:pt x="2742528" y="947044"/>
                            <a:pt x="0" y="796878"/>
                          </a:cubicBezTo>
                          <a:cubicBezTo>
                            <a:pt x="-70090" y="479644"/>
                            <a:pt x="-17488" y="174387"/>
                            <a:pt x="0" y="0"/>
                          </a:cubicBezTo>
                          <a:close/>
                        </a:path>
                        <a:path w="7912049" h="796878" stroke="0" extrusionOk="0">
                          <a:moveTo>
                            <a:pt x="0" y="0"/>
                          </a:moveTo>
                          <a:cubicBezTo>
                            <a:pt x="1930886" y="-53878"/>
                            <a:pt x="5430873" y="13952"/>
                            <a:pt x="7513610" y="0"/>
                          </a:cubicBezTo>
                          <a:lnTo>
                            <a:pt x="7513610" y="0"/>
                          </a:lnTo>
                          <a:cubicBezTo>
                            <a:pt x="7596687" y="87341"/>
                            <a:pt x="7848473" y="341384"/>
                            <a:pt x="7912049" y="398439"/>
                          </a:cubicBezTo>
                          <a:cubicBezTo>
                            <a:pt x="7831954" y="492450"/>
                            <a:pt x="7678505" y="581142"/>
                            <a:pt x="7513610" y="796878"/>
                          </a:cubicBezTo>
                          <a:lnTo>
                            <a:pt x="7513610" y="796878"/>
                          </a:lnTo>
                          <a:cubicBezTo>
                            <a:pt x="5224106" y="726044"/>
                            <a:pt x="1147704" y="859341"/>
                            <a:pt x="0" y="796878"/>
                          </a:cubicBezTo>
                          <a:cubicBezTo>
                            <a:pt x="68134" y="665550"/>
                            <a:pt x="52441" y="333710"/>
                            <a:pt x="0" y="0"/>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55F99BB-A582-D155-2400-F312A2AA4469}"/>
                </a:ext>
              </a:extLst>
            </p:cNvPr>
            <p:cNvGrpSpPr/>
            <p:nvPr/>
          </p:nvGrpSpPr>
          <p:grpSpPr>
            <a:xfrm>
              <a:off x="73714" y="1664311"/>
              <a:ext cx="648055" cy="670748"/>
              <a:chOff x="117922" y="1618265"/>
              <a:chExt cx="648055" cy="670748"/>
            </a:xfrm>
          </p:grpSpPr>
          <p:grpSp>
            <p:nvGrpSpPr>
              <p:cNvPr id="11" name="Group 10">
                <a:extLst>
                  <a:ext uri="{FF2B5EF4-FFF2-40B4-BE49-F238E27FC236}">
                    <a16:creationId xmlns:a16="http://schemas.microsoft.com/office/drawing/2014/main" id="{2C0AA402-DB67-D81D-5334-543990122AD9}"/>
                  </a:ext>
                </a:extLst>
              </p:cNvPr>
              <p:cNvGrpSpPr/>
              <p:nvPr/>
            </p:nvGrpSpPr>
            <p:grpSpPr>
              <a:xfrm>
                <a:off x="213349" y="1618265"/>
                <a:ext cx="457200" cy="384048"/>
                <a:chOff x="233653" y="1644577"/>
                <a:chExt cx="457200" cy="384048"/>
              </a:xfrm>
            </p:grpSpPr>
            <p:sp>
              <p:nvSpPr>
                <p:cNvPr id="55" name="Rectangle: Rounded Corners 54">
                  <a:extLst>
                    <a:ext uri="{FF2B5EF4-FFF2-40B4-BE49-F238E27FC236}">
                      <a16:creationId xmlns:a16="http://schemas.microsoft.com/office/drawing/2014/main" id="{9BC21AE8-3892-47D5-9CDD-C134A023412A}"/>
                    </a:ext>
                  </a:extLst>
                </p:cNvPr>
                <p:cNvSpPr/>
                <p:nvPr/>
              </p:nvSpPr>
              <p:spPr>
                <a:xfrm>
                  <a:off x="233653" y="1644577"/>
                  <a:ext cx="457200" cy="384048"/>
                </a:xfrm>
                <a:prstGeom prst="roundRect">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C5BB6CDA-1C6D-4A63-92DB-FE43BB22183F}"/>
                    </a:ext>
                  </a:extLst>
                </p:cNvPr>
                <p:cNvGrpSpPr/>
                <p:nvPr/>
              </p:nvGrpSpPr>
              <p:grpSpPr>
                <a:xfrm>
                  <a:off x="324418" y="1693308"/>
                  <a:ext cx="305935" cy="305970"/>
                  <a:chOff x="6466966" y="2590413"/>
                  <a:chExt cx="965400" cy="965508"/>
                </a:xfrm>
                <a:solidFill>
                  <a:schemeClr val="bg1"/>
                </a:solidFill>
              </p:grpSpPr>
              <p:sp>
                <p:nvSpPr>
                  <p:cNvPr id="57" name="Freeform: Shape 56">
                    <a:extLst>
                      <a:ext uri="{FF2B5EF4-FFF2-40B4-BE49-F238E27FC236}">
                        <a16:creationId xmlns:a16="http://schemas.microsoft.com/office/drawing/2014/main" id="{EB6D8CFF-AAFA-4A81-9805-FAC9126791AE}"/>
                      </a:ext>
                    </a:extLst>
                  </p:cNvPr>
                  <p:cNvSpPr/>
                  <p:nvPr/>
                </p:nvSpPr>
                <p:spPr>
                  <a:xfrm>
                    <a:off x="6618141" y="2769844"/>
                    <a:ext cx="435121" cy="357515"/>
                  </a:xfrm>
                  <a:custGeom>
                    <a:avLst/>
                    <a:gdLst>
                      <a:gd name="connsiteX0" fmla="*/ 666185 w 740173"/>
                      <a:gd name="connsiteY0" fmla="*/ 185714 h 593511"/>
                      <a:gd name="connsiteX1" fmla="*/ 592612 w 740173"/>
                      <a:gd name="connsiteY1" fmla="*/ 260117 h 593511"/>
                      <a:gd name="connsiteX2" fmla="*/ 607549 w 740173"/>
                      <a:gd name="connsiteY2" fmla="*/ 304280 h 593511"/>
                      <a:gd name="connsiteX3" fmla="*/ 492311 w 740173"/>
                      <a:gd name="connsiteY3" fmla="*/ 450963 h 593511"/>
                      <a:gd name="connsiteX4" fmla="*/ 462716 w 740173"/>
                      <a:gd name="connsiteY4" fmla="*/ 444674 h 593511"/>
                      <a:gd name="connsiteX5" fmla="*/ 449768 w 740173"/>
                      <a:gd name="connsiteY5" fmla="*/ 445969 h 593511"/>
                      <a:gd name="connsiteX6" fmla="*/ 305675 w 740173"/>
                      <a:gd name="connsiteY6" fmla="*/ 131517 h 593511"/>
                      <a:gd name="connsiteX7" fmla="*/ 316670 w 740173"/>
                      <a:gd name="connsiteY7" fmla="*/ 27461 h 593511"/>
                      <a:gd name="connsiteX8" fmla="*/ 212614 w 740173"/>
                      <a:gd name="connsiteY8" fmla="*/ 16465 h 593511"/>
                      <a:gd name="connsiteX9" fmla="*/ 201619 w 740173"/>
                      <a:gd name="connsiteY9" fmla="*/ 120522 h 593511"/>
                      <a:gd name="connsiteX10" fmla="*/ 208380 w 740173"/>
                      <a:gd name="connsiteY10" fmla="*/ 127818 h 593511"/>
                      <a:gd name="connsiteX11" fmla="*/ 92773 w 740173"/>
                      <a:gd name="connsiteY11" fmla="*/ 336280 h 593511"/>
                      <a:gd name="connsiteX12" fmla="*/ 74276 w 740173"/>
                      <a:gd name="connsiteY12" fmla="*/ 333691 h 593511"/>
                      <a:gd name="connsiteX13" fmla="*/ 1 w 740173"/>
                      <a:gd name="connsiteY13" fmla="*/ 407393 h 593511"/>
                      <a:gd name="connsiteX14" fmla="*/ 73702 w 740173"/>
                      <a:gd name="connsiteY14" fmla="*/ 481666 h 593511"/>
                      <a:gd name="connsiteX15" fmla="*/ 147977 w 740173"/>
                      <a:gd name="connsiteY15" fmla="*/ 407966 h 593511"/>
                      <a:gd name="connsiteX16" fmla="*/ 125143 w 740173"/>
                      <a:gd name="connsiteY16" fmla="*/ 354223 h 593511"/>
                      <a:gd name="connsiteX17" fmla="*/ 240750 w 740173"/>
                      <a:gd name="connsiteY17" fmla="*/ 146130 h 593511"/>
                      <a:gd name="connsiteX18" fmla="*/ 272195 w 740173"/>
                      <a:gd name="connsiteY18" fmla="*/ 147425 h 593511"/>
                      <a:gd name="connsiteX19" fmla="*/ 416288 w 740173"/>
                      <a:gd name="connsiteY19" fmla="*/ 461876 h 593511"/>
                      <a:gd name="connsiteX20" fmla="*/ 405027 w 740173"/>
                      <a:gd name="connsiteY20" fmla="*/ 565904 h 593511"/>
                      <a:gd name="connsiteX21" fmla="*/ 509055 w 740173"/>
                      <a:gd name="connsiteY21" fmla="*/ 577165 h 593511"/>
                      <a:gd name="connsiteX22" fmla="*/ 521352 w 740173"/>
                      <a:gd name="connsiteY22" fmla="*/ 474454 h 593511"/>
                      <a:gd name="connsiteX23" fmla="*/ 636589 w 740173"/>
                      <a:gd name="connsiteY23" fmla="*/ 327772 h 593511"/>
                      <a:gd name="connsiteX24" fmla="*/ 666185 w 740173"/>
                      <a:gd name="connsiteY24" fmla="*/ 333691 h 593511"/>
                      <a:gd name="connsiteX25" fmla="*/ 740173 w 740173"/>
                      <a:gd name="connsiteY25" fmla="*/ 259702 h 593511"/>
                      <a:gd name="connsiteX26" fmla="*/ 666185 w 740173"/>
                      <a:gd name="connsiteY26" fmla="*/ 185714 h 593511"/>
                      <a:gd name="connsiteX27" fmla="*/ 74276 w 740173"/>
                      <a:gd name="connsiteY27" fmla="*/ 444674 h 593511"/>
                      <a:gd name="connsiteX28" fmla="*/ 37281 w 740173"/>
                      <a:gd name="connsiteY28" fmla="*/ 407680 h 593511"/>
                      <a:gd name="connsiteX29" fmla="*/ 74276 w 740173"/>
                      <a:gd name="connsiteY29" fmla="*/ 370685 h 593511"/>
                      <a:gd name="connsiteX30" fmla="*/ 111270 w 740173"/>
                      <a:gd name="connsiteY30" fmla="*/ 407680 h 593511"/>
                      <a:gd name="connsiteX31" fmla="*/ 74276 w 740173"/>
                      <a:gd name="connsiteY31" fmla="*/ 444674 h 593511"/>
                      <a:gd name="connsiteX32" fmla="*/ 222253 w 740173"/>
                      <a:gd name="connsiteY32" fmla="*/ 74731 h 593511"/>
                      <a:gd name="connsiteX33" fmla="*/ 259247 w 740173"/>
                      <a:gd name="connsiteY33" fmla="*/ 37736 h 593511"/>
                      <a:gd name="connsiteX34" fmla="*/ 296241 w 740173"/>
                      <a:gd name="connsiteY34" fmla="*/ 74731 h 593511"/>
                      <a:gd name="connsiteX35" fmla="*/ 259247 w 740173"/>
                      <a:gd name="connsiteY35" fmla="*/ 111725 h 593511"/>
                      <a:gd name="connsiteX36" fmla="*/ 222253 w 740173"/>
                      <a:gd name="connsiteY36" fmla="*/ 74731 h 593511"/>
                      <a:gd name="connsiteX37" fmla="*/ 462716 w 740173"/>
                      <a:gd name="connsiteY37" fmla="*/ 555657 h 593511"/>
                      <a:gd name="connsiteX38" fmla="*/ 425722 w 740173"/>
                      <a:gd name="connsiteY38" fmla="*/ 518662 h 593511"/>
                      <a:gd name="connsiteX39" fmla="*/ 462716 w 740173"/>
                      <a:gd name="connsiteY39" fmla="*/ 481668 h 593511"/>
                      <a:gd name="connsiteX40" fmla="*/ 499710 w 740173"/>
                      <a:gd name="connsiteY40" fmla="*/ 518662 h 593511"/>
                      <a:gd name="connsiteX41" fmla="*/ 462716 w 740173"/>
                      <a:gd name="connsiteY41" fmla="*/ 555657 h 593511"/>
                      <a:gd name="connsiteX42" fmla="*/ 666185 w 740173"/>
                      <a:gd name="connsiteY42" fmla="*/ 296697 h 593511"/>
                      <a:gd name="connsiteX43" fmla="*/ 629190 w 740173"/>
                      <a:gd name="connsiteY43" fmla="*/ 259702 h 593511"/>
                      <a:gd name="connsiteX44" fmla="*/ 666185 w 740173"/>
                      <a:gd name="connsiteY44" fmla="*/ 222708 h 593511"/>
                      <a:gd name="connsiteX45" fmla="*/ 703179 w 740173"/>
                      <a:gd name="connsiteY45" fmla="*/ 259702 h 593511"/>
                      <a:gd name="connsiteX46" fmla="*/ 666185 w 740173"/>
                      <a:gd name="connsiteY46" fmla="*/ 296697 h 5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0173" h="593511">
                        <a:moveTo>
                          <a:pt x="666185" y="185714"/>
                        </a:moveTo>
                        <a:cubicBezTo>
                          <a:pt x="625323" y="185943"/>
                          <a:pt x="592383" y="219255"/>
                          <a:pt x="592612" y="260117"/>
                        </a:cubicBezTo>
                        <a:cubicBezTo>
                          <a:pt x="592701" y="276063"/>
                          <a:pt x="597941" y="291553"/>
                          <a:pt x="607549" y="304280"/>
                        </a:cubicBezTo>
                        <a:lnTo>
                          <a:pt x="492311" y="450963"/>
                        </a:lnTo>
                        <a:cubicBezTo>
                          <a:pt x="483004" y="446792"/>
                          <a:pt x="472915" y="444650"/>
                          <a:pt x="462716" y="444674"/>
                        </a:cubicBezTo>
                        <a:cubicBezTo>
                          <a:pt x="458371" y="444729"/>
                          <a:pt x="454039" y="445162"/>
                          <a:pt x="449768" y="445969"/>
                        </a:cubicBezTo>
                        <a:lnTo>
                          <a:pt x="305675" y="131517"/>
                        </a:lnTo>
                        <a:cubicBezTo>
                          <a:pt x="337446" y="105819"/>
                          <a:pt x="342368" y="59232"/>
                          <a:pt x="316670" y="27461"/>
                        </a:cubicBezTo>
                        <a:cubicBezTo>
                          <a:pt x="290972" y="-4310"/>
                          <a:pt x="244385" y="-9233"/>
                          <a:pt x="212614" y="16465"/>
                        </a:cubicBezTo>
                        <a:cubicBezTo>
                          <a:pt x="180843" y="42163"/>
                          <a:pt x="175921" y="88752"/>
                          <a:pt x="201619" y="120522"/>
                        </a:cubicBezTo>
                        <a:cubicBezTo>
                          <a:pt x="203706" y="123103"/>
                          <a:pt x="205964" y="125540"/>
                          <a:pt x="208380" y="127818"/>
                        </a:cubicBezTo>
                        <a:lnTo>
                          <a:pt x="92773" y="336280"/>
                        </a:lnTo>
                        <a:cubicBezTo>
                          <a:pt x="86738" y="334656"/>
                          <a:pt x="80525" y="333787"/>
                          <a:pt x="74276" y="333691"/>
                        </a:cubicBezTo>
                        <a:cubicBezTo>
                          <a:pt x="33413" y="333532"/>
                          <a:pt x="159" y="366529"/>
                          <a:pt x="1" y="407393"/>
                        </a:cubicBezTo>
                        <a:cubicBezTo>
                          <a:pt x="-158" y="448255"/>
                          <a:pt x="32839" y="481509"/>
                          <a:pt x="73702" y="481666"/>
                        </a:cubicBezTo>
                        <a:cubicBezTo>
                          <a:pt x="114564" y="481825"/>
                          <a:pt x="147818" y="448828"/>
                          <a:pt x="147977" y="407966"/>
                        </a:cubicBezTo>
                        <a:cubicBezTo>
                          <a:pt x="148055" y="387679"/>
                          <a:pt x="139800" y="368249"/>
                          <a:pt x="125143" y="354223"/>
                        </a:cubicBezTo>
                        <a:lnTo>
                          <a:pt x="240750" y="146130"/>
                        </a:lnTo>
                        <a:cubicBezTo>
                          <a:pt x="250977" y="149067"/>
                          <a:pt x="261761" y="149511"/>
                          <a:pt x="272195" y="147425"/>
                        </a:cubicBezTo>
                        <a:lnTo>
                          <a:pt x="416288" y="461876"/>
                        </a:lnTo>
                        <a:cubicBezTo>
                          <a:pt x="384453" y="487493"/>
                          <a:pt x="379410" y="534069"/>
                          <a:pt x="405027" y="565904"/>
                        </a:cubicBezTo>
                        <a:cubicBezTo>
                          <a:pt x="430644" y="597740"/>
                          <a:pt x="477220" y="602782"/>
                          <a:pt x="509055" y="577165"/>
                        </a:cubicBezTo>
                        <a:cubicBezTo>
                          <a:pt x="540384" y="551957"/>
                          <a:pt x="545844" y="506345"/>
                          <a:pt x="521352" y="474454"/>
                        </a:cubicBezTo>
                        <a:lnTo>
                          <a:pt x="636589" y="327772"/>
                        </a:lnTo>
                        <a:cubicBezTo>
                          <a:pt x="645925" y="331815"/>
                          <a:pt x="656011" y="333831"/>
                          <a:pt x="666185" y="333691"/>
                        </a:cubicBezTo>
                        <a:cubicBezTo>
                          <a:pt x="707047" y="333691"/>
                          <a:pt x="740173" y="300564"/>
                          <a:pt x="740173" y="259702"/>
                        </a:cubicBezTo>
                        <a:cubicBezTo>
                          <a:pt x="740173" y="218840"/>
                          <a:pt x="707047" y="185714"/>
                          <a:pt x="666185" y="185714"/>
                        </a:cubicBezTo>
                        <a:close/>
                        <a:moveTo>
                          <a:pt x="74276" y="444674"/>
                        </a:moveTo>
                        <a:cubicBezTo>
                          <a:pt x="53844" y="444674"/>
                          <a:pt x="37281" y="428111"/>
                          <a:pt x="37281" y="407680"/>
                        </a:cubicBezTo>
                        <a:cubicBezTo>
                          <a:pt x="37281" y="387248"/>
                          <a:pt x="53844" y="370685"/>
                          <a:pt x="74276" y="370685"/>
                        </a:cubicBezTo>
                        <a:cubicBezTo>
                          <a:pt x="94708" y="370685"/>
                          <a:pt x="111270" y="387248"/>
                          <a:pt x="111270" y="407680"/>
                        </a:cubicBezTo>
                        <a:cubicBezTo>
                          <a:pt x="111270" y="428111"/>
                          <a:pt x="94708" y="444674"/>
                          <a:pt x="74276" y="444674"/>
                        </a:cubicBezTo>
                        <a:close/>
                        <a:moveTo>
                          <a:pt x="222253" y="74731"/>
                        </a:moveTo>
                        <a:cubicBezTo>
                          <a:pt x="222253" y="54299"/>
                          <a:pt x="238815" y="37736"/>
                          <a:pt x="259247" y="37736"/>
                        </a:cubicBezTo>
                        <a:cubicBezTo>
                          <a:pt x="279679" y="37736"/>
                          <a:pt x="296241" y="54299"/>
                          <a:pt x="296241" y="74731"/>
                        </a:cubicBezTo>
                        <a:cubicBezTo>
                          <a:pt x="296241" y="95163"/>
                          <a:pt x="279679" y="111725"/>
                          <a:pt x="259247" y="111725"/>
                        </a:cubicBezTo>
                        <a:cubicBezTo>
                          <a:pt x="238815" y="111725"/>
                          <a:pt x="222253" y="95163"/>
                          <a:pt x="222253" y="74731"/>
                        </a:cubicBezTo>
                        <a:close/>
                        <a:moveTo>
                          <a:pt x="462716" y="555657"/>
                        </a:moveTo>
                        <a:cubicBezTo>
                          <a:pt x="442284" y="555657"/>
                          <a:pt x="425722" y="539094"/>
                          <a:pt x="425722" y="518662"/>
                        </a:cubicBezTo>
                        <a:cubicBezTo>
                          <a:pt x="425722" y="498231"/>
                          <a:pt x="442284" y="481668"/>
                          <a:pt x="462716" y="481668"/>
                        </a:cubicBezTo>
                        <a:cubicBezTo>
                          <a:pt x="483148" y="481668"/>
                          <a:pt x="499710" y="498231"/>
                          <a:pt x="499710" y="518662"/>
                        </a:cubicBezTo>
                        <a:cubicBezTo>
                          <a:pt x="499710" y="539094"/>
                          <a:pt x="483148" y="555657"/>
                          <a:pt x="462716" y="555657"/>
                        </a:cubicBezTo>
                        <a:close/>
                        <a:moveTo>
                          <a:pt x="666185" y="296697"/>
                        </a:moveTo>
                        <a:cubicBezTo>
                          <a:pt x="645753" y="296697"/>
                          <a:pt x="629190" y="280134"/>
                          <a:pt x="629190" y="259702"/>
                        </a:cubicBezTo>
                        <a:cubicBezTo>
                          <a:pt x="629190" y="239270"/>
                          <a:pt x="645753" y="222708"/>
                          <a:pt x="666185" y="222708"/>
                        </a:cubicBezTo>
                        <a:cubicBezTo>
                          <a:pt x="686617" y="222708"/>
                          <a:pt x="703179" y="239270"/>
                          <a:pt x="703179" y="259702"/>
                        </a:cubicBezTo>
                        <a:cubicBezTo>
                          <a:pt x="703179" y="280134"/>
                          <a:pt x="686617" y="296697"/>
                          <a:pt x="666185" y="296697"/>
                        </a:cubicBezTo>
                        <a:close/>
                      </a:path>
                    </a:pathLst>
                  </a:custGeom>
                  <a:grpFill/>
                  <a:ln w="18479" cap="flat">
                    <a:noFill/>
                    <a:prstDash val="solid"/>
                    <a:miter/>
                  </a:ln>
                </p:spPr>
                <p:txBody>
                  <a:bodyPr rtlCol="0" anchor="ctr"/>
                  <a:lstStyle/>
                  <a:p>
                    <a:endParaRPr lang="en-US"/>
                  </a:p>
                </p:txBody>
              </p:sp>
              <p:grpSp>
                <p:nvGrpSpPr>
                  <p:cNvPr id="58" name="Group 57">
                    <a:extLst>
                      <a:ext uri="{FF2B5EF4-FFF2-40B4-BE49-F238E27FC236}">
                        <a16:creationId xmlns:a16="http://schemas.microsoft.com/office/drawing/2014/main" id="{C2A66D14-336C-4BF9-8095-D7261C19EA16}"/>
                      </a:ext>
                    </a:extLst>
                  </p:cNvPr>
                  <p:cNvGrpSpPr/>
                  <p:nvPr/>
                </p:nvGrpSpPr>
                <p:grpSpPr>
                  <a:xfrm>
                    <a:off x="6466966" y="2590413"/>
                    <a:ext cx="965400" cy="965508"/>
                    <a:chOff x="4267233" y="2211358"/>
                    <a:chExt cx="609560" cy="609628"/>
                  </a:xfrm>
                  <a:grpFill/>
                </p:grpSpPr>
                <p:sp>
                  <p:nvSpPr>
                    <p:cNvPr id="59" name="Freeform: Shape 58">
                      <a:extLst>
                        <a:ext uri="{FF2B5EF4-FFF2-40B4-BE49-F238E27FC236}">
                          <a16:creationId xmlns:a16="http://schemas.microsoft.com/office/drawing/2014/main" id="{8B8E34DC-55BD-4A19-8E4A-83998A261730}"/>
                        </a:ext>
                      </a:extLst>
                    </p:cNvPr>
                    <p:cNvSpPr/>
                    <p:nvPr/>
                  </p:nvSpPr>
                  <p:spPr>
                    <a:xfrm>
                      <a:off x="4267233" y="2211358"/>
                      <a:ext cx="457460" cy="457352"/>
                    </a:xfrm>
                    <a:custGeom>
                      <a:avLst/>
                      <a:gdLst>
                        <a:gd name="connsiteX0" fmla="*/ 228680 w 457460"/>
                        <a:gd name="connsiteY0" fmla="*/ 457352 h 457352"/>
                        <a:gd name="connsiteX1" fmla="*/ 0 w 457460"/>
                        <a:gd name="connsiteY1" fmla="*/ 228680 h 457352"/>
                        <a:gd name="connsiteX2" fmla="*/ 228672 w 457460"/>
                        <a:gd name="connsiteY2" fmla="*/ 0 h 457352"/>
                        <a:gd name="connsiteX3" fmla="*/ 390415 w 457460"/>
                        <a:gd name="connsiteY3" fmla="*/ 67018 h 457352"/>
                        <a:gd name="connsiteX4" fmla="*/ 390415 w 457460"/>
                        <a:gd name="connsiteY4" fmla="*/ 67018 h 457352"/>
                        <a:gd name="connsiteX5" fmla="*/ 390595 w 457460"/>
                        <a:gd name="connsiteY5" fmla="*/ 390307 h 457352"/>
                        <a:gd name="connsiteX6" fmla="*/ 228680 w 457460"/>
                        <a:gd name="connsiteY6" fmla="*/ 457352 h 457352"/>
                        <a:gd name="connsiteX7" fmla="*/ 228680 w 457460"/>
                        <a:gd name="connsiteY7" fmla="*/ 19202 h 457352"/>
                        <a:gd name="connsiteX8" fmla="*/ 19314 w 457460"/>
                        <a:gd name="connsiteY8" fmla="*/ 228936 h 457352"/>
                        <a:gd name="connsiteX9" fmla="*/ 229048 w 457460"/>
                        <a:gd name="connsiteY9" fmla="*/ 438302 h 457352"/>
                        <a:gd name="connsiteX10" fmla="*/ 438414 w 457460"/>
                        <a:gd name="connsiteY10" fmla="*/ 228569 h 457352"/>
                        <a:gd name="connsiteX11" fmla="*/ 376947 w 457460"/>
                        <a:gd name="connsiteY11" fmla="*/ 80486 h 457352"/>
                        <a:gd name="connsiteX12" fmla="*/ 228690 w 457460"/>
                        <a:gd name="connsiteY12" fmla="*/ 19183 h 4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460" h="457352">
                          <a:moveTo>
                            <a:pt x="228680" y="457352"/>
                          </a:moveTo>
                          <a:cubicBezTo>
                            <a:pt x="102386" y="457354"/>
                            <a:pt x="2" y="354975"/>
                            <a:pt x="0" y="228680"/>
                          </a:cubicBezTo>
                          <a:cubicBezTo>
                            <a:pt x="-2" y="102386"/>
                            <a:pt x="102378" y="2"/>
                            <a:pt x="228672" y="0"/>
                          </a:cubicBezTo>
                          <a:cubicBezTo>
                            <a:pt x="289342" y="-1"/>
                            <a:pt x="347526" y="24107"/>
                            <a:pt x="390415" y="67018"/>
                          </a:cubicBezTo>
                          <a:lnTo>
                            <a:pt x="390415" y="67018"/>
                          </a:lnTo>
                          <a:cubicBezTo>
                            <a:pt x="479738" y="156242"/>
                            <a:pt x="479819" y="300983"/>
                            <a:pt x="390595" y="390307"/>
                          </a:cubicBezTo>
                          <a:cubicBezTo>
                            <a:pt x="347672" y="433277"/>
                            <a:pt x="289416" y="457400"/>
                            <a:pt x="228680" y="457352"/>
                          </a:cubicBezTo>
                          <a:close/>
                          <a:moveTo>
                            <a:pt x="228680" y="19202"/>
                          </a:moveTo>
                          <a:cubicBezTo>
                            <a:pt x="112949" y="19304"/>
                            <a:pt x="19213" y="113205"/>
                            <a:pt x="19314" y="228936"/>
                          </a:cubicBezTo>
                          <a:cubicBezTo>
                            <a:pt x="19416" y="344668"/>
                            <a:pt x="113316" y="438403"/>
                            <a:pt x="229048" y="438302"/>
                          </a:cubicBezTo>
                          <a:cubicBezTo>
                            <a:pt x="344780" y="438201"/>
                            <a:pt x="438516" y="344300"/>
                            <a:pt x="438414" y="228569"/>
                          </a:cubicBezTo>
                          <a:cubicBezTo>
                            <a:pt x="438366" y="173011"/>
                            <a:pt x="416256" y="119747"/>
                            <a:pt x="376947" y="80486"/>
                          </a:cubicBezTo>
                          <a:cubicBezTo>
                            <a:pt x="337648" y="41146"/>
                            <a:pt x="284295" y="19085"/>
                            <a:pt x="228690" y="19183"/>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F2ADE4B-ACE2-41F4-A7EC-5626ED7732E6}"/>
                        </a:ext>
                      </a:extLst>
                    </p:cNvPr>
                    <p:cNvSpPr/>
                    <p:nvPr/>
                  </p:nvSpPr>
                  <p:spPr>
                    <a:xfrm>
                      <a:off x="4296180" y="2240285"/>
                      <a:ext cx="399725" cy="399726"/>
                    </a:xfrm>
                    <a:custGeom>
                      <a:avLst/>
                      <a:gdLst>
                        <a:gd name="connsiteX0" fmla="*/ 199734 w 399725"/>
                        <a:gd name="connsiteY0" fmla="*/ 399726 h 399726"/>
                        <a:gd name="connsiteX1" fmla="*/ 0 w 399725"/>
                        <a:gd name="connsiteY1" fmla="*/ 199733 h 399726"/>
                        <a:gd name="connsiteX2" fmla="*/ 199992 w 399725"/>
                        <a:gd name="connsiteY2" fmla="*/ 0 h 399726"/>
                        <a:gd name="connsiteX3" fmla="*/ 399726 w 399725"/>
                        <a:gd name="connsiteY3" fmla="*/ 199993 h 399726"/>
                        <a:gd name="connsiteX4" fmla="*/ 341123 w 399725"/>
                        <a:gd name="connsiteY4" fmla="*/ 341252 h 399726"/>
                        <a:gd name="connsiteX5" fmla="*/ 341123 w 399725"/>
                        <a:gd name="connsiteY5" fmla="*/ 341252 h 399726"/>
                        <a:gd name="connsiteX6" fmla="*/ 199734 w 399725"/>
                        <a:gd name="connsiteY6" fmla="*/ 399726 h 399726"/>
                        <a:gd name="connsiteX7" fmla="*/ 199734 w 399725"/>
                        <a:gd name="connsiteY7" fmla="*/ 19050 h 399726"/>
                        <a:gd name="connsiteX8" fmla="*/ 19022 w 399725"/>
                        <a:gd name="connsiteY8" fmla="*/ 199983 h 399726"/>
                        <a:gd name="connsiteX9" fmla="*/ 199954 w 399725"/>
                        <a:gd name="connsiteY9" fmla="*/ 380695 h 399726"/>
                        <a:gd name="connsiteX10" fmla="*/ 380667 w 399725"/>
                        <a:gd name="connsiteY10" fmla="*/ 199762 h 399726"/>
                        <a:gd name="connsiteX11" fmla="*/ 327645 w 399725"/>
                        <a:gd name="connsiteY11" fmla="*/ 71952 h 399726"/>
                        <a:gd name="connsiteX12" fmla="*/ 199743 w 399725"/>
                        <a:gd name="connsiteY12" fmla="*/ 19002 h 399726"/>
                        <a:gd name="connsiteX13" fmla="*/ 334379 w 399725"/>
                        <a:gd name="connsiteY13" fmla="*/ 334518 h 399726"/>
                        <a:gd name="connsiteX14" fmla="*/ 334379 w 399725"/>
                        <a:gd name="connsiteY14" fmla="*/ 334518 h 39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725" h="399726">
                          <a:moveTo>
                            <a:pt x="199734" y="399726"/>
                          </a:moveTo>
                          <a:cubicBezTo>
                            <a:pt x="89353" y="399655"/>
                            <a:pt x="-71" y="310115"/>
                            <a:pt x="0" y="199733"/>
                          </a:cubicBezTo>
                          <a:cubicBezTo>
                            <a:pt x="71" y="89353"/>
                            <a:pt x="89611" y="-71"/>
                            <a:pt x="199992" y="0"/>
                          </a:cubicBezTo>
                          <a:cubicBezTo>
                            <a:pt x="310374" y="71"/>
                            <a:pt x="399797" y="89611"/>
                            <a:pt x="399726" y="199993"/>
                          </a:cubicBezTo>
                          <a:cubicBezTo>
                            <a:pt x="399692" y="252986"/>
                            <a:pt x="378613" y="303797"/>
                            <a:pt x="341123" y="341252"/>
                          </a:cubicBezTo>
                          <a:lnTo>
                            <a:pt x="341123" y="341252"/>
                          </a:lnTo>
                          <a:cubicBezTo>
                            <a:pt x="303650" y="378779"/>
                            <a:pt x="252766" y="399822"/>
                            <a:pt x="199734" y="399726"/>
                          </a:cubicBezTo>
                          <a:close/>
                          <a:moveTo>
                            <a:pt x="199734" y="19050"/>
                          </a:moveTo>
                          <a:cubicBezTo>
                            <a:pt x="99868" y="19111"/>
                            <a:pt x="18961" y="100117"/>
                            <a:pt x="19022" y="199983"/>
                          </a:cubicBezTo>
                          <a:cubicBezTo>
                            <a:pt x="19082" y="299848"/>
                            <a:pt x="100089" y="380756"/>
                            <a:pt x="199954" y="380695"/>
                          </a:cubicBezTo>
                          <a:cubicBezTo>
                            <a:pt x="299820" y="380634"/>
                            <a:pt x="380728" y="299628"/>
                            <a:pt x="380667" y="199762"/>
                          </a:cubicBezTo>
                          <a:cubicBezTo>
                            <a:pt x="380638" y="151814"/>
                            <a:pt x="361566" y="105841"/>
                            <a:pt x="327645" y="71952"/>
                          </a:cubicBezTo>
                          <a:cubicBezTo>
                            <a:pt x="293754" y="37988"/>
                            <a:pt x="247724" y="18933"/>
                            <a:pt x="199743" y="19002"/>
                          </a:cubicBezTo>
                          <a:close/>
                          <a:moveTo>
                            <a:pt x="334379" y="334518"/>
                          </a:moveTo>
                          <a:lnTo>
                            <a:pt x="334379" y="334518"/>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B8A133C-F718-4430-AB18-7F8B559CF6A7}"/>
                        </a:ext>
                      </a:extLst>
                    </p:cNvPr>
                    <p:cNvSpPr/>
                    <p:nvPr/>
                  </p:nvSpPr>
                  <p:spPr>
                    <a:xfrm>
                      <a:off x="4629028" y="2573213"/>
                      <a:ext cx="75700" cy="75695"/>
                    </a:xfrm>
                    <a:custGeom>
                      <a:avLst/>
                      <a:gdLst>
                        <a:gd name="connsiteX0" fmla="*/ 41460 w 75700"/>
                        <a:gd name="connsiteY0" fmla="*/ 75695 h 75695"/>
                        <a:gd name="connsiteX1" fmla="*/ 34726 w 75700"/>
                        <a:gd name="connsiteY1" fmla="*/ 72904 h 75695"/>
                        <a:gd name="connsiteX2" fmla="*/ 2789 w 75700"/>
                        <a:gd name="connsiteY2" fmla="*/ 40977 h 75695"/>
                        <a:gd name="connsiteX3" fmla="*/ 2789 w 75700"/>
                        <a:gd name="connsiteY3" fmla="*/ 27508 h 75695"/>
                        <a:gd name="connsiteX4" fmla="*/ 27506 w 75700"/>
                        <a:gd name="connsiteY4" fmla="*/ 2791 h 75695"/>
                        <a:gd name="connsiteX5" fmla="*/ 34240 w 75700"/>
                        <a:gd name="connsiteY5" fmla="*/ 0 h 75695"/>
                        <a:gd name="connsiteX6" fmla="*/ 34240 w 75700"/>
                        <a:gd name="connsiteY6" fmla="*/ 0 h 75695"/>
                        <a:gd name="connsiteX7" fmla="*/ 40975 w 75700"/>
                        <a:gd name="connsiteY7" fmla="*/ 2791 h 75695"/>
                        <a:gd name="connsiteX8" fmla="*/ 72912 w 75700"/>
                        <a:gd name="connsiteY8" fmla="*/ 34738 h 75695"/>
                        <a:gd name="connsiteX9" fmla="*/ 72912 w 75700"/>
                        <a:gd name="connsiteY9" fmla="*/ 48206 h 75695"/>
                        <a:gd name="connsiteX10" fmla="*/ 48147 w 75700"/>
                        <a:gd name="connsiteY10" fmla="*/ 72904 h 75695"/>
                        <a:gd name="connsiteX11" fmla="*/ 41460 w 75700"/>
                        <a:gd name="connsiteY11" fmla="*/ 75695 h 75695"/>
                        <a:gd name="connsiteX12" fmla="*/ 22982 w 75700"/>
                        <a:gd name="connsiteY12" fmla="*/ 34242 h 75695"/>
                        <a:gd name="connsiteX13" fmla="*/ 41460 w 75700"/>
                        <a:gd name="connsiteY13" fmla="*/ 52702 h 75695"/>
                        <a:gd name="connsiteX14" fmla="*/ 52709 w 75700"/>
                        <a:gd name="connsiteY14" fmla="*/ 41472 h 75695"/>
                        <a:gd name="connsiteX15" fmla="*/ 34240 w 75700"/>
                        <a:gd name="connsiteY15" fmla="*/ 22984 h 7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00" h="75695">
                          <a:moveTo>
                            <a:pt x="41460" y="75695"/>
                          </a:moveTo>
                          <a:cubicBezTo>
                            <a:pt x="38933" y="75702"/>
                            <a:pt x="36508" y="74697"/>
                            <a:pt x="34726" y="72904"/>
                          </a:cubicBezTo>
                          <a:lnTo>
                            <a:pt x="2789" y="40977"/>
                          </a:lnTo>
                          <a:cubicBezTo>
                            <a:pt x="-930" y="37257"/>
                            <a:pt x="-930" y="31228"/>
                            <a:pt x="2789" y="27508"/>
                          </a:cubicBezTo>
                          <a:lnTo>
                            <a:pt x="27506" y="2791"/>
                          </a:lnTo>
                          <a:cubicBezTo>
                            <a:pt x="29292" y="1004"/>
                            <a:pt x="31714" y="1"/>
                            <a:pt x="34240" y="0"/>
                          </a:cubicBezTo>
                          <a:lnTo>
                            <a:pt x="34240" y="0"/>
                          </a:lnTo>
                          <a:cubicBezTo>
                            <a:pt x="36766" y="1"/>
                            <a:pt x="39189" y="1004"/>
                            <a:pt x="40975" y="2791"/>
                          </a:cubicBezTo>
                          <a:lnTo>
                            <a:pt x="72912" y="34738"/>
                          </a:lnTo>
                          <a:cubicBezTo>
                            <a:pt x="76631" y="38457"/>
                            <a:pt x="76631" y="44487"/>
                            <a:pt x="72912" y="48206"/>
                          </a:cubicBezTo>
                          <a:lnTo>
                            <a:pt x="48147" y="72904"/>
                          </a:lnTo>
                          <a:cubicBezTo>
                            <a:pt x="46377" y="74686"/>
                            <a:pt x="43971" y="75689"/>
                            <a:pt x="41460" y="75695"/>
                          </a:cubicBezTo>
                          <a:close/>
                          <a:moveTo>
                            <a:pt x="22982" y="34242"/>
                          </a:moveTo>
                          <a:lnTo>
                            <a:pt x="41460" y="52702"/>
                          </a:lnTo>
                          <a:lnTo>
                            <a:pt x="52709" y="41472"/>
                          </a:lnTo>
                          <a:lnTo>
                            <a:pt x="34240" y="22984"/>
                          </a:ln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67D2790-F1B3-425A-B686-24E4633B4242}"/>
                        </a:ext>
                      </a:extLst>
                    </p:cNvPr>
                    <p:cNvSpPr/>
                    <p:nvPr/>
                  </p:nvSpPr>
                  <p:spPr>
                    <a:xfrm>
                      <a:off x="4652437" y="2596856"/>
                      <a:ext cx="224356" cy="224130"/>
                    </a:xfrm>
                    <a:custGeom>
                      <a:avLst/>
                      <a:gdLst>
                        <a:gd name="connsiteX0" fmla="*/ 167098 w 224356"/>
                        <a:gd name="connsiteY0" fmla="*/ 224130 h 224130"/>
                        <a:gd name="connsiteX1" fmla="*/ 150191 w 224356"/>
                        <a:gd name="connsiteY1" fmla="*/ 217120 h 224130"/>
                        <a:gd name="connsiteX2" fmla="*/ 6992 w 224356"/>
                        <a:gd name="connsiteY2" fmla="*/ 73931 h 224130"/>
                        <a:gd name="connsiteX3" fmla="*/ 6992 w 224356"/>
                        <a:gd name="connsiteY3" fmla="*/ 40117 h 224130"/>
                        <a:gd name="connsiteX4" fmla="*/ 40330 w 224356"/>
                        <a:gd name="connsiteY4" fmla="*/ 6779 h 224130"/>
                        <a:gd name="connsiteX5" fmla="*/ 74134 w 224356"/>
                        <a:gd name="connsiteY5" fmla="*/ 6779 h 224130"/>
                        <a:gd name="connsiteX6" fmla="*/ 217361 w 224356"/>
                        <a:gd name="connsiteY6" fmla="*/ 149959 h 224130"/>
                        <a:gd name="connsiteX7" fmla="*/ 217361 w 224356"/>
                        <a:gd name="connsiteY7" fmla="*/ 183763 h 224130"/>
                        <a:gd name="connsiteX8" fmla="*/ 217361 w 224356"/>
                        <a:gd name="connsiteY8" fmla="*/ 183763 h 224130"/>
                        <a:gd name="connsiteX9" fmla="*/ 184024 w 224356"/>
                        <a:gd name="connsiteY9" fmla="*/ 217101 h 224130"/>
                        <a:gd name="connsiteX10" fmla="*/ 167098 w 224356"/>
                        <a:gd name="connsiteY10" fmla="*/ 224130 h 224130"/>
                        <a:gd name="connsiteX11" fmla="*/ 57256 w 224356"/>
                        <a:gd name="connsiteY11" fmla="*/ 18810 h 224130"/>
                        <a:gd name="connsiteX12" fmla="*/ 53827 w 224356"/>
                        <a:gd name="connsiteY12" fmla="*/ 20238 h 224130"/>
                        <a:gd name="connsiteX13" fmla="*/ 20489 w 224356"/>
                        <a:gd name="connsiteY13" fmla="*/ 53576 h 224130"/>
                        <a:gd name="connsiteX14" fmla="*/ 20489 w 224356"/>
                        <a:gd name="connsiteY14" fmla="*/ 60453 h 224130"/>
                        <a:gd name="connsiteX15" fmla="*/ 163660 w 224356"/>
                        <a:gd name="connsiteY15" fmla="*/ 203652 h 224130"/>
                        <a:gd name="connsiteX16" fmla="*/ 170502 w 224356"/>
                        <a:gd name="connsiteY16" fmla="*/ 203676 h 224130"/>
                        <a:gd name="connsiteX17" fmla="*/ 170527 w 224356"/>
                        <a:gd name="connsiteY17" fmla="*/ 203652 h 224130"/>
                        <a:gd name="connsiteX18" fmla="*/ 203865 w 224356"/>
                        <a:gd name="connsiteY18" fmla="*/ 170314 h 224130"/>
                        <a:gd name="connsiteX19" fmla="*/ 203865 w 224356"/>
                        <a:gd name="connsiteY19" fmla="*/ 163447 h 224130"/>
                        <a:gd name="connsiteX20" fmla="*/ 60694 w 224356"/>
                        <a:gd name="connsiteY20" fmla="*/ 20238 h 224130"/>
                        <a:gd name="connsiteX21" fmla="*/ 57256 w 224356"/>
                        <a:gd name="connsiteY21" fmla="*/ 18810 h 224130"/>
                        <a:gd name="connsiteX22" fmla="*/ 210608 w 224356"/>
                        <a:gd name="connsiteY22" fmla="*/ 177029 h 224130"/>
                        <a:gd name="connsiteX23" fmla="*/ 210608 w 224356"/>
                        <a:gd name="connsiteY23" fmla="*/ 177029 h 22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4356" h="224130">
                          <a:moveTo>
                            <a:pt x="167098" y="224130"/>
                          </a:moveTo>
                          <a:cubicBezTo>
                            <a:pt x="160752" y="224149"/>
                            <a:pt x="154662" y="221624"/>
                            <a:pt x="150191" y="217120"/>
                          </a:cubicBezTo>
                          <a:lnTo>
                            <a:pt x="6992" y="73931"/>
                          </a:lnTo>
                          <a:cubicBezTo>
                            <a:pt x="-2331" y="64588"/>
                            <a:pt x="-2331" y="49460"/>
                            <a:pt x="6992" y="40117"/>
                          </a:cubicBezTo>
                          <a:lnTo>
                            <a:pt x="40330" y="6779"/>
                          </a:lnTo>
                          <a:cubicBezTo>
                            <a:pt x="49785" y="-2260"/>
                            <a:pt x="64679" y="-2260"/>
                            <a:pt x="74134" y="6779"/>
                          </a:cubicBezTo>
                          <a:lnTo>
                            <a:pt x="217361" y="149959"/>
                          </a:lnTo>
                          <a:cubicBezTo>
                            <a:pt x="226688" y="159298"/>
                            <a:pt x="226688" y="174425"/>
                            <a:pt x="217361" y="183763"/>
                          </a:cubicBezTo>
                          <a:lnTo>
                            <a:pt x="217361" y="183763"/>
                          </a:lnTo>
                          <a:lnTo>
                            <a:pt x="184024" y="217101"/>
                          </a:lnTo>
                          <a:cubicBezTo>
                            <a:pt x="179551" y="221616"/>
                            <a:pt x="173453" y="224148"/>
                            <a:pt x="167098" y="224130"/>
                          </a:cubicBezTo>
                          <a:close/>
                          <a:moveTo>
                            <a:pt x="57256" y="18810"/>
                          </a:moveTo>
                          <a:cubicBezTo>
                            <a:pt x="55968" y="18810"/>
                            <a:pt x="54734" y="19325"/>
                            <a:pt x="53827" y="20238"/>
                          </a:cubicBezTo>
                          <a:lnTo>
                            <a:pt x="20489" y="53576"/>
                          </a:lnTo>
                          <a:cubicBezTo>
                            <a:pt x="18598" y="55478"/>
                            <a:pt x="18598" y="58551"/>
                            <a:pt x="20489" y="60453"/>
                          </a:cubicBezTo>
                          <a:lnTo>
                            <a:pt x="163660" y="203652"/>
                          </a:lnTo>
                          <a:cubicBezTo>
                            <a:pt x="165543" y="205548"/>
                            <a:pt x="168606" y="205560"/>
                            <a:pt x="170502" y="203676"/>
                          </a:cubicBezTo>
                          <a:cubicBezTo>
                            <a:pt x="170511" y="203668"/>
                            <a:pt x="170518" y="203660"/>
                            <a:pt x="170527" y="203652"/>
                          </a:cubicBezTo>
                          <a:lnTo>
                            <a:pt x="203865" y="170314"/>
                          </a:lnTo>
                          <a:cubicBezTo>
                            <a:pt x="205755" y="168415"/>
                            <a:pt x="205755" y="165346"/>
                            <a:pt x="203865" y="163447"/>
                          </a:cubicBezTo>
                          <a:lnTo>
                            <a:pt x="60694" y="20238"/>
                          </a:lnTo>
                          <a:cubicBezTo>
                            <a:pt x="59786" y="19322"/>
                            <a:pt x="58546" y="18807"/>
                            <a:pt x="57256" y="18810"/>
                          </a:cubicBezTo>
                          <a:close/>
                          <a:moveTo>
                            <a:pt x="210608" y="177029"/>
                          </a:moveTo>
                          <a:lnTo>
                            <a:pt x="210608" y="177029"/>
                          </a:lnTo>
                          <a:close/>
                        </a:path>
                      </a:pathLst>
                    </a:custGeom>
                    <a:grpFill/>
                    <a:ln w="9525" cap="flat">
                      <a:noFill/>
                      <a:prstDash val="solid"/>
                      <a:miter/>
                    </a:ln>
                  </p:spPr>
                  <p:txBody>
                    <a:bodyPr rtlCol="0" anchor="ctr"/>
                    <a:lstStyle/>
                    <a:p>
                      <a:endParaRPr lang="en-US"/>
                    </a:p>
                  </p:txBody>
                </p:sp>
              </p:grpSp>
            </p:grpSp>
          </p:grpSp>
          <p:sp>
            <p:nvSpPr>
              <p:cNvPr id="64" name="TextBox 63">
                <a:extLst>
                  <a:ext uri="{FF2B5EF4-FFF2-40B4-BE49-F238E27FC236}">
                    <a16:creationId xmlns:a16="http://schemas.microsoft.com/office/drawing/2014/main" id="{4FE33435-A281-4AA0-BBEE-872260B4A721}"/>
                  </a:ext>
                </a:extLst>
              </p:cNvPr>
              <p:cNvSpPr txBox="1"/>
              <p:nvPr/>
            </p:nvSpPr>
            <p:spPr>
              <a:xfrm>
                <a:off x="117922" y="2027403"/>
                <a:ext cx="648055" cy="261610"/>
              </a:xfrm>
              <a:prstGeom prst="rect">
                <a:avLst/>
              </a:prstGeom>
              <a:noFill/>
            </p:spPr>
            <p:txBody>
              <a:bodyPr wrap="square" rtlCol="0">
                <a:spAutoFit/>
              </a:bodyPr>
              <a:lstStyle/>
              <a:p>
                <a:pPr algn="ctr"/>
                <a:r>
                  <a:rPr lang="en-US" sz="1050"/>
                  <a:t>MESSA</a:t>
                </a:r>
              </a:p>
            </p:txBody>
          </p:sp>
        </p:grpSp>
        <p:sp>
          <p:nvSpPr>
            <p:cNvPr id="65" name="TextBox 64">
              <a:extLst>
                <a:ext uri="{FF2B5EF4-FFF2-40B4-BE49-F238E27FC236}">
                  <a16:creationId xmlns:a16="http://schemas.microsoft.com/office/drawing/2014/main" id="{69F81E60-2227-4BAE-BD72-B25A545B0660}"/>
                </a:ext>
              </a:extLst>
            </p:cNvPr>
            <p:cNvSpPr txBox="1"/>
            <p:nvPr/>
          </p:nvSpPr>
          <p:spPr>
            <a:xfrm>
              <a:off x="1141941" y="1617642"/>
              <a:ext cx="4572000" cy="602729"/>
            </a:xfrm>
            <a:prstGeom prst="rect">
              <a:avLst/>
            </a:prstGeom>
            <a:noFill/>
          </p:spPr>
          <p:txBody>
            <a:bodyPr wrap="square">
              <a:spAutoFit/>
            </a:bodyPr>
            <a:lstStyle/>
            <a:p>
              <a:pPr marR="0" lvl="0" algn="l" rtl="0">
                <a:lnSpc>
                  <a:spcPct val="100000"/>
                </a:lnSpc>
                <a:spcBef>
                  <a:spcPts val="0"/>
                </a:spcBef>
                <a:spcAft>
                  <a:spcPts val="0"/>
                </a:spcAft>
                <a:buClr>
                  <a:schemeClr val="tx1"/>
                </a:buClr>
                <a:buSzPct val="100000"/>
              </a:pPr>
              <a:r>
                <a:rPr lang="en-US" sz="1050" b="1">
                  <a:solidFill>
                    <a:schemeClr val="accent3">
                      <a:lumMod val="75000"/>
                    </a:schemeClr>
                  </a:solidFill>
                </a:rPr>
                <a:t>M&amp;E and Surveillance Systems Assessment</a:t>
              </a:r>
            </a:p>
            <a:p>
              <a:pPr marL="171450" marR="0" lvl="0" indent="-171450" algn="l" rtl="0">
                <a:lnSpc>
                  <a:spcPct val="100000"/>
                </a:lnSpc>
                <a:spcBef>
                  <a:spcPts val="200"/>
                </a:spcBef>
                <a:spcAft>
                  <a:spcPts val="0"/>
                </a:spcAft>
                <a:buClr>
                  <a:schemeClr val="tx1"/>
                </a:buClr>
                <a:buSzPct val="100000"/>
                <a:buFont typeface="Wingdings" panose="05000000000000000000" pitchFamily="2" charset="2"/>
                <a:buChar char="§"/>
              </a:pPr>
              <a:r>
                <a:rPr lang="en-US" sz="1050"/>
                <a:t>An overview of M&amp;E and surveillance systems in each USAID TB priority country</a:t>
              </a:r>
            </a:p>
          </p:txBody>
        </p:sp>
        <p:sp>
          <p:nvSpPr>
            <p:cNvPr id="74" name="TextBox 73">
              <a:extLst>
                <a:ext uri="{FF2B5EF4-FFF2-40B4-BE49-F238E27FC236}">
                  <a16:creationId xmlns:a16="http://schemas.microsoft.com/office/drawing/2014/main" id="{8CF6A992-C7A1-49CA-906F-732C41079461}"/>
                </a:ext>
              </a:extLst>
            </p:cNvPr>
            <p:cNvSpPr txBox="1"/>
            <p:nvPr/>
          </p:nvSpPr>
          <p:spPr>
            <a:xfrm>
              <a:off x="1141941" y="2365001"/>
              <a:ext cx="5373795" cy="441146"/>
            </a:xfrm>
            <a:prstGeom prst="rect">
              <a:avLst/>
            </a:prstGeom>
            <a:noFill/>
          </p:spPr>
          <p:txBody>
            <a:bodyPr wrap="square">
              <a:spAutoFit/>
            </a:bodyPr>
            <a:lstStyle/>
            <a:p>
              <a:pPr marR="0" lvl="0" algn="l" rtl="0">
                <a:spcBef>
                  <a:spcPts val="200"/>
                </a:spcBef>
                <a:spcAft>
                  <a:spcPts val="0"/>
                </a:spcAft>
                <a:buClr>
                  <a:schemeClr val="tx1"/>
                </a:buClr>
                <a:buSzPct val="90000"/>
              </a:pPr>
              <a:r>
                <a:rPr lang="en-US" sz="1050" b="1">
                  <a:solidFill>
                    <a:schemeClr val="accent6"/>
                  </a:solidFill>
                  <a:latin typeface="+mj-lt"/>
                  <a:cs typeface="Calibri"/>
                  <a:sym typeface="Calibri"/>
                </a:rPr>
                <a:t>Assessment of Data Collection, Reporting and Analysis Capacity </a:t>
              </a:r>
            </a:p>
            <a:p>
              <a:pPr marL="171450" marR="0" lvl="0" indent="-171450" algn="l" rtl="0">
                <a:spcBef>
                  <a:spcPts val="200"/>
                </a:spcBef>
                <a:spcAft>
                  <a:spcPts val="0"/>
                </a:spcAft>
                <a:buClr>
                  <a:schemeClr val="tx1"/>
                </a:buClr>
                <a:buSzPct val="90000"/>
                <a:buFont typeface="Wingdings" panose="05000000000000000000" pitchFamily="2" charset="2"/>
                <a:buChar char="§"/>
              </a:pPr>
              <a:r>
                <a:rPr lang="en-US" sz="1050">
                  <a:solidFill>
                    <a:schemeClr val="dk1"/>
                  </a:solidFill>
                  <a:cs typeface="Calibri"/>
                  <a:sym typeface="Calibri"/>
                </a:rPr>
                <a:t>Measures a country’s capacity to collect, report, and analyze PBMEF indicators</a:t>
              </a:r>
              <a:endParaRPr lang="en-US" sz="1050"/>
            </a:p>
          </p:txBody>
        </p:sp>
        <p:grpSp>
          <p:nvGrpSpPr>
            <p:cNvPr id="15" name="Group 14">
              <a:extLst>
                <a:ext uri="{FF2B5EF4-FFF2-40B4-BE49-F238E27FC236}">
                  <a16:creationId xmlns:a16="http://schemas.microsoft.com/office/drawing/2014/main" id="{47EAFFEB-DB88-2B93-7241-55DEFC9AA8C8}"/>
                </a:ext>
              </a:extLst>
            </p:cNvPr>
            <p:cNvGrpSpPr/>
            <p:nvPr/>
          </p:nvGrpSpPr>
          <p:grpSpPr>
            <a:xfrm>
              <a:off x="73714" y="2440728"/>
              <a:ext cx="678959" cy="647821"/>
              <a:chOff x="80395" y="2394682"/>
              <a:chExt cx="678959" cy="647821"/>
            </a:xfrm>
          </p:grpSpPr>
          <p:sp>
            <p:nvSpPr>
              <p:cNvPr id="75" name="TextBox 74">
                <a:extLst>
                  <a:ext uri="{FF2B5EF4-FFF2-40B4-BE49-F238E27FC236}">
                    <a16:creationId xmlns:a16="http://schemas.microsoft.com/office/drawing/2014/main" id="{1F82E739-7AC1-4D3C-AB10-2AA9E8BCD518}"/>
                  </a:ext>
                </a:extLst>
              </p:cNvPr>
              <p:cNvSpPr txBox="1"/>
              <p:nvPr/>
            </p:nvSpPr>
            <p:spPr>
              <a:xfrm>
                <a:off x="80395" y="2794021"/>
                <a:ext cx="678959" cy="248482"/>
              </a:xfrm>
              <a:prstGeom prst="rect">
                <a:avLst/>
              </a:prstGeom>
              <a:noFill/>
            </p:spPr>
            <p:txBody>
              <a:bodyPr wrap="square" rtlCol="0">
                <a:spAutoFit/>
              </a:bodyPr>
              <a:lstStyle/>
              <a:p>
                <a:pPr algn="ctr"/>
                <a:r>
                  <a:rPr lang="en-US" sz="1050"/>
                  <a:t>ARC</a:t>
                </a:r>
              </a:p>
            </p:txBody>
          </p:sp>
          <p:grpSp>
            <p:nvGrpSpPr>
              <p:cNvPr id="77" name="Group 76">
                <a:extLst>
                  <a:ext uri="{FF2B5EF4-FFF2-40B4-BE49-F238E27FC236}">
                    <a16:creationId xmlns:a16="http://schemas.microsoft.com/office/drawing/2014/main" id="{27D2C956-C6CE-4ADB-9C2F-765F2132114D}"/>
                  </a:ext>
                </a:extLst>
              </p:cNvPr>
              <p:cNvGrpSpPr/>
              <p:nvPr/>
            </p:nvGrpSpPr>
            <p:grpSpPr>
              <a:xfrm>
                <a:off x="191274" y="2394682"/>
                <a:ext cx="457200" cy="384048"/>
                <a:chOff x="355213" y="1491367"/>
                <a:chExt cx="571584" cy="481019"/>
              </a:xfrm>
            </p:grpSpPr>
            <p:sp>
              <p:nvSpPr>
                <p:cNvPr id="79" name="Rectangle: Rounded Corners 78">
                  <a:extLst>
                    <a:ext uri="{FF2B5EF4-FFF2-40B4-BE49-F238E27FC236}">
                      <a16:creationId xmlns:a16="http://schemas.microsoft.com/office/drawing/2014/main" id="{8083C465-1846-4513-985A-BFB17E111FF0}"/>
                    </a:ext>
                  </a:extLst>
                </p:cNvPr>
                <p:cNvSpPr/>
                <p:nvPr/>
              </p:nvSpPr>
              <p:spPr>
                <a:xfrm>
                  <a:off x="355213" y="1491367"/>
                  <a:ext cx="571584" cy="481019"/>
                </a:xfrm>
                <a:prstGeom prst="roundRect">
                  <a:avLst/>
                </a:prstGeom>
                <a:solidFill>
                  <a:schemeClr val="accent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5090FDBE-007D-4FDC-8919-963C4878365C}"/>
                    </a:ext>
                  </a:extLst>
                </p:cNvPr>
                <p:cNvSpPr/>
                <p:nvPr/>
              </p:nvSpPr>
              <p:spPr>
                <a:xfrm>
                  <a:off x="550575" y="1640893"/>
                  <a:ext cx="180861" cy="180861"/>
                </a:xfrm>
                <a:custGeom>
                  <a:avLst/>
                  <a:gdLst>
                    <a:gd name="connsiteX0" fmla="*/ 306020 w 612039"/>
                    <a:gd name="connsiteY0" fmla="*/ 0 h 612039"/>
                    <a:gd name="connsiteX1" fmla="*/ 0 w 612039"/>
                    <a:gd name="connsiteY1" fmla="*/ 306020 h 612039"/>
                    <a:gd name="connsiteX2" fmla="*/ 306020 w 612039"/>
                    <a:gd name="connsiteY2" fmla="*/ 612039 h 612039"/>
                    <a:gd name="connsiteX3" fmla="*/ 612039 w 612039"/>
                    <a:gd name="connsiteY3" fmla="*/ 306020 h 612039"/>
                    <a:gd name="connsiteX4" fmla="*/ 612039 w 612039"/>
                    <a:gd name="connsiteY4" fmla="*/ 306020 h 612039"/>
                    <a:gd name="connsiteX5" fmla="*/ 612039 w 612039"/>
                    <a:gd name="connsiteY5" fmla="*/ 306020 h 612039"/>
                    <a:gd name="connsiteX6" fmla="*/ 612039 w 612039"/>
                    <a:gd name="connsiteY6" fmla="*/ 306020 h 612039"/>
                    <a:gd name="connsiteX7" fmla="*/ 306020 w 612039"/>
                    <a:gd name="connsiteY7" fmla="*/ 0 h 612039"/>
                    <a:gd name="connsiteX8" fmla="*/ 548725 w 612039"/>
                    <a:gd name="connsiteY8" fmla="*/ 248735 h 612039"/>
                    <a:gd name="connsiteX9" fmla="*/ 532143 w 612039"/>
                    <a:gd name="connsiteY9" fmla="*/ 245720 h 612039"/>
                    <a:gd name="connsiteX10" fmla="*/ 494455 w 612039"/>
                    <a:gd name="connsiteY10" fmla="*/ 268333 h 612039"/>
                    <a:gd name="connsiteX11" fmla="*/ 495963 w 612039"/>
                    <a:gd name="connsiteY11" fmla="*/ 236675 h 612039"/>
                    <a:gd name="connsiteX12" fmla="*/ 473351 w 612039"/>
                    <a:gd name="connsiteY12" fmla="*/ 195973 h 612039"/>
                    <a:gd name="connsiteX13" fmla="*/ 449231 w 612039"/>
                    <a:gd name="connsiteY13" fmla="*/ 191451 h 612039"/>
                    <a:gd name="connsiteX14" fmla="*/ 440186 w 612039"/>
                    <a:gd name="connsiteY14" fmla="*/ 191451 h 612039"/>
                    <a:gd name="connsiteX15" fmla="*/ 483903 w 612039"/>
                    <a:gd name="connsiteY15" fmla="*/ 129644 h 612039"/>
                    <a:gd name="connsiteX16" fmla="*/ 548725 w 612039"/>
                    <a:gd name="connsiteY16" fmla="*/ 248735 h 612039"/>
                    <a:gd name="connsiteX17" fmla="*/ 90449 w 612039"/>
                    <a:gd name="connsiteY17" fmla="*/ 372349 h 612039"/>
                    <a:gd name="connsiteX18" fmla="*/ 94972 w 612039"/>
                    <a:gd name="connsiteY18" fmla="*/ 376872 h 612039"/>
                    <a:gd name="connsiteX19" fmla="*/ 96479 w 612039"/>
                    <a:gd name="connsiteY19" fmla="*/ 378379 h 612039"/>
                    <a:gd name="connsiteX20" fmla="*/ 96479 w 612039"/>
                    <a:gd name="connsiteY20" fmla="*/ 381394 h 612039"/>
                    <a:gd name="connsiteX21" fmla="*/ 90449 w 612039"/>
                    <a:gd name="connsiteY21" fmla="*/ 387424 h 612039"/>
                    <a:gd name="connsiteX22" fmla="*/ 75374 w 612039"/>
                    <a:gd name="connsiteY22" fmla="*/ 404006 h 612039"/>
                    <a:gd name="connsiteX23" fmla="*/ 55777 w 612039"/>
                    <a:gd name="connsiteY23" fmla="*/ 307527 h 612039"/>
                    <a:gd name="connsiteX24" fmla="*/ 57284 w 612039"/>
                    <a:gd name="connsiteY24" fmla="*/ 286422 h 612039"/>
                    <a:gd name="connsiteX25" fmla="*/ 94972 w 612039"/>
                    <a:gd name="connsiteY25" fmla="*/ 275870 h 612039"/>
                    <a:gd name="connsiteX26" fmla="*/ 90449 w 612039"/>
                    <a:gd name="connsiteY26" fmla="*/ 372349 h 612039"/>
                    <a:gd name="connsiteX27" fmla="*/ 105524 w 612039"/>
                    <a:gd name="connsiteY27" fmla="*/ 458276 h 612039"/>
                    <a:gd name="connsiteX28" fmla="*/ 128136 w 612039"/>
                    <a:gd name="connsiteY28" fmla="*/ 426619 h 612039"/>
                    <a:gd name="connsiteX29" fmla="*/ 144719 w 612039"/>
                    <a:gd name="connsiteY29" fmla="*/ 407021 h 612039"/>
                    <a:gd name="connsiteX30" fmla="*/ 149241 w 612039"/>
                    <a:gd name="connsiteY30" fmla="*/ 373857 h 612039"/>
                    <a:gd name="connsiteX31" fmla="*/ 135674 w 612039"/>
                    <a:gd name="connsiteY31" fmla="*/ 342199 h 612039"/>
                    <a:gd name="connsiteX32" fmla="*/ 134166 w 612039"/>
                    <a:gd name="connsiteY32" fmla="*/ 339184 h 612039"/>
                    <a:gd name="connsiteX33" fmla="*/ 146226 w 612039"/>
                    <a:gd name="connsiteY33" fmla="*/ 296975 h 612039"/>
                    <a:gd name="connsiteX34" fmla="*/ 162808 w 612039"/>
                    <a:gd name="connsiteY34" fmla="*/ 257780 h 612039"/>
                    <a:gd name="connsiteX35" fmla="*/ 132659 w 612039"/>
                    <a:gd name="connsiteY35" fmla="*/ 220093 h 612039"/>
                    <a:gd name="connsiteX36" fmla="*/ 88942 w 612039"/>
                    <a:gd name="connsiteY36" fmla="*/ 220093 h 612039"/>
                    <a:gd name="connsiteX37" fmla="*/ 70852 w 612039"/>
                    <a:gd name="connsiteY37" fmla="*/ 224615 h 612039"/>
                    <a:gd name="connsiteX38" fmla="*/ 307527 w 612039"/>
                    <a:gd name="connsiteY38" fmla="*/ 57284 h 612039"/>
                    <a:gd name="connsiteX39" fmla="*/ 309035 w 612039"/>
                    <a:gd name="connsiteY39" fmla="*/ 57284 h 612039"/>
                    <a:gd name="connsiteX40" fmla="*/ 309035 w 612039"/>
                    <a:gd name="connsiteY40" fmla="*/ 57284 h 612039"/>
                    <a:gd name="connsiteX41" fmla="*/ 327124 w 612039"/>
                    <a:gd name="connsiteY41" fmla="*/ 93464 h 612039"/>
                    <a:gd name="connsiteX42" fmla="*/ 295467 w 612039"/>
                    <a:gd name="connsiteY42" fmla="*/ 110046 h 612039"/>
                    <a:gd name="connsiteX43" fmla="*/ 233660 w 612039"/>
                    <a:gd name="connsiteY43" fmla="*/ 143211 h 612039"/>
                    <a:gd name="connsiteX44" fmla="*/ 203511 w 612039"/>
                    <a:gd name="connsiteY44" fmla="*/ 182406 h 612039"/>
                    <a:gd name="connsiteX45" fmla="*/ 226123 w 612039"/>
                    <a:gd name="connsiteY45" fmla="*/ 260795 h 612039"/>
                    <a:gd name="connsiteX46" fmla="*/ 233660 w 612039"/>
                    <a:gd name="connsiteY46" fmla="*/ 271348 h 612039"/>
                    <a:gd name="connsiteX47" fmla="*/ 242705 w 612039"/>
                    <a:gd name="connsiteY47" fmla="*/ 284915 h 612039"/>
                    <a:gd name="connsiteX48" fmla="*/ 227630 w 612039"/>
                    <a:gd name="connsiteY48" fmla="*/ 280392 h 612039"/>
                    <a:gd name="connsiteX49" fmla="*/ 176376 w 612039"/>
                    <a:gd name="connsiteY49" fmla="*/ 296975 h 612039"/>
                    <a:gd name="connsiteX50" fmla="*/ 164316 w 612039"/>
                    <a:gd name="connsiteY50" fmla="*/ 349737 h 612039"/>
                    <a:gd name="connsiteX51" fmla="*/ 238183 w 612039"/>
                    <a:gd name="connsiteY51" fmla="*/ 388931 h 612039"/>
                    <a:gd name="connsiteX52" fmla="*/ 229138 w 612039"/>
                    <a:gd name="connsiteY52" fmla="*/ 397976 h 612039"/>
                    <a:gd name="connsiteX53" fmla="*/ 203511 w 612039"/>
                    <a:gd name="connsiteY53" fmla="*/ 432648 h 612039"/>
                    <a:gd name="connsiteX54" fmla="*/ 211048 w 612039"/>
                    <a:gd name="connsiteY54" fmla="*/ 461291 h 612039"/>
                    <a:gd name="connsiteX55" fmla="*/ 315065 w 612039"/>
                    <a:gd name="connsiteY55" fmla="*/ 461291 h 612039"/>
                    <a:gd name="connsiteX56" fmla="*/ 342199 w 612039"/>
                    <a:gd name="connsiteY56" fmla="*/ 452246 h 612039"/>
                    <a:gd name="connsiteX57" fmla="*/ 330139 w 612039"/>
                    <a:gd name="connsiteY57" fmla="*/ 479381 h 612039"/>
                    <a:gd name="connsiteX58" fmla="*/ 324109 w 612039"/>
                    <a:gd name="connsiteY58" fmla="*/ 483903 h 612039"/>
                    <a:gd name="connsiteX59" fmla="*/ 309035 w 612039"/>
                    <a:gd name="connsiteY59" fmla="*/ 515560 h 612039"/>
                    <a:gd name="connsiteX60" fmla="*/ 319587 w 612039"/>
                    <a:gd name="connsiteY60" fmla="*/ 556262 h 612039"/>
                    <a:gd name="connsiteX61" fmla="*/ 306020 w 612039"/>
                    <a:gd name="connsiteY61" fmla="*/ 556262 h 612039"/>
                    <a:gd name="connsiteX62" fmla="*/ 105524 w 612039"/>
                    <a:gd name="connsiteY62" fmla="*/ 458276 h 612039"/>
                    <a:gd name="connsiteX63" fmla="*/ 402499 w 612039"/>
                    <a:gd name="connsiteY63" fmla="*/ 538173 h 612039"/>
                    <a:gd name="connsiteX64" fmla="*/ 367827 w 612039"/>
                    <a:gd name="connsiteY64" fmla="*/ 529128 h 612039"/>
                    <a:gd name="connsiteX65" fmla="*/ 363304 w 612039"/>
                    <a:gd name="connsiteY65" fmla="*/ 524605 h 612039"/>
                    <a:gd name="connsiteX66" fmla="*/ 369334 w 612039"/>
                    <a:gd name="connsiteY66" fmla="*/ 515560 h 612039"/>
                    <a:gd name="connsiteX67" fmla="*/ 372349 w 612039"/>
                    <a:gd name="connsiteY67" fmla="*/ 511038 h 612039"/>
                    <a:gd name="connsiteX68" fmla="*/ 396469 w 612039"/>
                    <a:gd name="connsiteY68" fmla="*/ 435663 h 612039"/>
                    <a:gd name="connsiteX69" fmla="*/ 391946 w 612039"/>
                    <a:gd name="connsiteY69" fmla="*/ 420589 h 612039"/>
                    <a:gd name="connsiteX70" fmla="*/ 290945 w 612039"/>
                    <a:gd name="connsiteY70" fmla="*/ 411544 h 612039"/>
                    <a:gd name="connsiteX71" fmla="*/ 284915 w 612039"/>
                    <a:gd name="connsiteY71" fmla="*/ 414559 h 612039"/>
                    <a:gd name="connsiteX72" fmla="*/ 290945 w 612039"/>
                    <a:gd name="connsiteY72" fmla="*/ 390439 h 612039"/>
                    <a:gd name="connsiteX73" fmla="*/ 257780 w 612039"/>
                    <a:gd name="connsiteY73" fmla="*/ 340692 h 612039"/>
                    <a:gd name="connsiteX74" fmla="*/ 287930 w 612039"/>
                    <a:gd name="connsiteY74" fmla="*/ 321095 h 612039"/>
                    <a:gd name="connsiteX75" fmla="*/ 274362 w 612039"/>
                    <a:gd name="connsiteY75" fmla="*/ 239690 h 612039"/>
                    <a:gd name="connsiteX76" fmla="*/ 266825 w 612039"/>
                    <a:gd name="connsiteY76" fmla="*/ 229138 h 612039"/>
                    <a:gd name="connsiteX77" fmla="*/ 253258 w 612039"/>
                    <a:gd name="connsiteY77" fmla="*/ 198988 h 612039"/>
                    <a:gd name="connsiteX78" fmla="*/ 263810 w 612039"/>
                    <a:gd name="connsiteY78" fmla="*/ 186928 h 612039"/>
                    <a:gd name="connsiteX79" fmla="*/ 312050 w 612039"/>
                    <a:gd name="connsiteY79" fmla="*/ 161301 h 612039"/>
                    <a:gd name="connsiteX80" fmla="*/ 379886 w 612039"/>
                    <a:gd name="connsiteY80" fmla="*/ 97987 h 612039"/>
                    <a:gd name="connsiteX81" fmla="*/ 376871 w 612039"/>
                    <a:gd name="connsiteY81" fmla="*/ 67837 h 612039"/>
                    <a:gd name="connsiteX82" fmla="*/ 440186 w 612039"/>
                    <a:gd name="connsiteY82" fmla="*/ 96479 h 612039"/>
                    <a:gd name="connsiteX83" fmla="*/ 390439 w 612039"/>
                    <a:gd name="connsiteY83" fmla="*/ 167331 h 612039"/>
                    <a:gd name="connsiteX84" fmla="*/ 390439 w 612039"/>
                    <a:gd name="connsiteY84" fmla="*/ 233660 h 612039"/>
                    <a:gd name="connsiteX85" fmla="*/ 414559 w 612039"/>
                    <a:gd name="connsiteY85" fmla="*/ 245720 h 612039"/>
                    <a:gd name="connsiteX86" fmla="*/ 441693 w 612039"/>
                    <a:gd name="connsiteY86" fmla="*/ 248735 h 612039"/>
                    <a:gd name="connsiteX87" fmla="*/ 437171 w 612039"/>
                    <a:gd name="connsiteY87" fmla="*/ 280392 h 612039"/>
                    <a:gd name="connsiteX88" fmla="*/ 441693 w 612039"/>
                    <a:gd name="connsiteY88" fmla="*/ 307527 h 612039"/>
                    <a:gd name="connsiteX89" fmla="*/ 492948 w 612039"/>
                    <a:gd name="connsiteY89" fmla="*/ 337677 h 612039"/>
                    <a:gd name="connsiteX90" fmla="*/ 508023 w 612039"/>
                    <a:gd name="connsiteY90" fmla="*/ 333154 h 612039"/>
                    <a:gd name="connsiteX91" fmla="*/ 527620 w 612039"/>
                    <a:gd name="connsiteY91" fmla="*/ 316572 h 612039"/>
                    <a:gd name="connsiteX92" fmla="*/ 536665 w 612039"/>
                    <a:gd name="connsiteY92" fmla="*/ 307527 h 612039"/>
                    <a:gd name="connsiteX93" fmla="*/ 541187 w 612039"/>
                    <a:gd name="connsiteY93" fmla="*/ 312050 h 612039"/>
                    <a:gd name="connsiteX94" fmla="*/ 556262 w 612039"/>
                    <a:gd name="connsiteY94" fmla="*/ 325617 h 612039"/>
                    <a:gd name="connsiteX95" fmla="*/ 402499 w 612039"/>
                    <a:gd name="connsiteY95" fmla="*/ 538173 h 6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12039" h="612039">
                      <a:moveTo>
                        <a:pt x="306020" y="0"/>
                      </a:moveTo>
                      <a:cubicBezTo>
                        <a:pt x="137181" y="0"/>
                        <a:pt x="0" y="137181"/>
                        <a:pt x="0" y="306020"/>
                      </a:cubicBezTo>
                      <a:cubicBezTo>
                        <a:pt x="0" y="474858"/>
                        <a:pt x="137181" y="612039"/>
                        <a:pt x="306020" y="612039"/>
                      </a:cubicBezTo>
                      <a:cubicBezTo>
                        <a:pt x="474858" y="612039"/>
                        <a:pt x="612039" y="474858"/>
                        <a:pt x="612039" y="306020"/>
                      </a:cubicBezTo>
                      <a:lnTo>
                        <a:pt x="612039" y="306020"/>
                      </a:lnTo>
                      <a:lnTo>
                        <a:pt x="612039" y="306020"/>
                      </a:lnTo>
                      <a:lnTo>
                        <a:pt x="612039" y="306020"/>
                      </a:lnTo>
                      <a:cubicBezTo>
                        <a:pt x="612039" y="137181"/>
                        <a:pt x="474858" y="0"/>
                        <a:pt x="306020" y="0"/>
                      </a:cubicBezTo>
                      <a:close/>
                      <a:moveTo>
                        <a:pt x="548725" y="248735"/>
                      </a:moveTo>
                      <a:cubicBezTo>
                        <a:pt x="544202" y="247228"/>
                        <a:pt x="538172" y="245720"/>
                        <a:pt x="532143" y="245720"/>
                      </a:cubicBezTo>
                      <a:cubicBezTo>
                        <a:pt x="518575" y="245720"/>
                        <a:pt x="509530" y="254765"/>
                        <a:pt x="494455" y="268333"/>
                      </a:cubicBezTo>
                      <a:cubicBezTo>
                        <a:pt x="495963" y="257780"/>
                        <a:pt x="495963" y="247228"/>
                        <a:pt x="495963" y="236675"/>
                      </a:cubicBezTo>
                      <a:cubicBezTo>
                        <a:pt x="494455" y="212556"/>
                        <a:pt x="482395" y="202003"/>
                        <a:pt x="473351" y="195973"/>
                      </a:cubicBezTo>
                      <a:cubicBezTo>
                        <a:pt x="464306" y="191451"/>
                        <a:pt x="455261" y="191451"/>
                        <a:pt x="449231" y="191451"/>
                      </a:cubicBezTo>
                      <a:cubicBezTo>
                        <a:pt x="446216" y="191451"/>
                        <a:pt x="443201" y="191451"/>
                        <a:pt x="440186" y="191451"/>
                      </a:cubicBezTo>
                      <a:lnTo>
                        <a:pt x="483903" y="129644"/>
                      </a:lnTo>
                      <a:cubicBezTo>
                        <a:pt x="515560" y="161301"/>
                        <a:pt x="538172" y="202003"/>
                        <a:pt x="548725" y="248735"/>
                      </a:cubicBezTo>
                      <a:close/>
                      <a:moveTo>
                        <a:pt x="90449" y="372349"/>
                      </a:moveTo>
                      <a:cubicBezTo>
                        <a:pt x="91957" y="373857"/>
                        <a:pt x="93464" y="375364"/>
                        <a:pt x="94972" y="376872"/>
                      </a:cubicBezTo>
                      <a:lnTo>
                        <a:pt x="96479" y="378379"/>
                      </a:lnTo>
                      <a:cubicBezTo>
                        <a:pt x="96479" y="379886"/>
                        <a:pt x="96479" y="379886"/>
                        <a:pt x="96479" y="381394"/>
                      </a:cubicBezTo>
                      <a:cubicBezTo>
                        <a:pt x="94972" y="382901"/>
                        <a:pt x="91957" y="385916"/>
                        <a:pt x="90449" y="387424"/>
                      </a:cubicBezTo>
                      <a:cubicBezTo>
                        <a:pt x="85927" y="391946"/>
                        <a:pt x="79897" y="397976"/>
                        <a:pt x="75374" y="404006"/>
                      </a:cubicBezTo>
                      <a:cubicBezTo>
                        <a:pt x="63314" y="373857"/>
                        <a:pt x="55777" y="342199"/>
                        <a:pt x="55777" y="307527"/>
                      </a:cubicBezTo>
                      <a:cubicBezTo>
                        <a:pt x="55777" y="299990"/>
                        <a:pt x="55777" y="293960"/>
                        <a:pt x="57284" y="286422"/>
                      </a:cubicBezTo>
                      <a:cubicBezTo>
                        <a:pt x="69344" y="281900"/>
                        <a:pt x="81404" y="277377"/>
                        <a:pt x="94972" y="275870"/>
                      </a:cubicBezTo>
                      <a:cubicBezTo>
                        <a:pt x="75374" y="303005"/>
                        <a:pt x="69344" y="342199"/>
                        <a:pt x="90449" y="372349"/>
                      </a:cubicBezTo>
                      <a:close/>
                      <a:moveTo>
                        <a:pt x="105524" y="458276"/>
                      </a:moveTo>
                      <a:cubicBezTo>
                        <a:pt x="108539" y="447723"/>
                        <a:pt x="116076" y="438678"/>
                        <a:pt x="128136" y="426619"/>
                      </a:cubicBezTo>
                      <a:cubicBezTo>
                        <a:pt x="134166" y="420589"/>
                        <a:pt x="140196" y="414559"/>
                        <a:pt x="144719" y="407021"/>
                      </a:cubicBezTo>
                      <a:cubicBezTo>
                        <a:pt x="152256" y="394961"/>
                        <a:pt x="150749" y="382901"/>
                        <a:pt x="149241" y="373857"/>
                      </a:cubicBezTo>
                      <a:cubicBezTo>
                        <a:pt x="149241" y="358782"/>
                        <a:pt x="140196" y="348229"/>
                        <a:pt x="135674" y="342199"/>
                      </a:cubicBezTo>
                      <a:lnTo>
                        <a:pt x="134166" y="339184"/>
                      </a:lnTo>
                      <a:cubicBezTo>
                        <a:pt x="128136" y="331647"/>
                        <a:pt x="132659" y="312050"/>
                        <a:pt x="146226" y="296975"/>
                      </a:cubicBezTo>
                      <a:cubicBezTo>
                        <a:pt x="152256" y="289437"/>
                        <a:pt x="164316" y="277377"/>
                        <a:pt x="162808" y="257780"/>
                      </a:cubicBezTo>
                      <a:cubicBezTo>
                        <a:pt x="161301" y="239690"/>
                        <a:pt x="149241" y="224615"/>
                        <a:pt x="132659" y="220093"/>
                      </a:cubicBezTo>
                      <a:cubicBezTo>
                        <a:pt x="120599" y="215571"/>
                        <a:pt x="102509" y="217078"/>
                        <a:pt x="88942" y="220093"/>
                      </a:cubicBezTo>
                      <a:cubicBezTo>
                        <a:pt x="82912" y="221600"/>
                        <a:pt x="76882" y="223108"/>
                        <a:pt x="70852" y="224615"/>
                      </a:cubicBezTo>
                      <a:cubicBezTo>
                        <a:pt x="105524" y="126629"/>
                        <a:pt x="197481" y="57284"/>
                        <a:pt x="307527" y="57284"/>
                      </a:cubicBezTo>
                      <a:cubicBezTo>
                        <a:pt x="307527" y="57284"/>
                        <a:pt x="307527" y="57284"/>
                        <a:pt x="309035" y="57284"/>
                      </a:cubicBezTo>
                      <a:lnTo>
                        <a:pt x="309035" y="57284"/>
                      </a:lnTo>
                      <a:cubicBezTo>
                        <a:pt x="325617" y="73867"/>
                        <a:pt x="328632" y="84419"/>
                        <a:pt x="327124" y="93464"/>
                      </a:cubicBezTo>
                      <a:cubicBezTo>
                        <a:pt x="324109" y="97987"/>
                        <a:pt x="304512" y="105524"/>
                        <a:pt x="295467" y="110046"/>
                      </a:cubicBezTo>
                      <a:cubicBezTo>
                        <a:pt x="272855" y="117584"/>
                        <a:pt x="251750" y="129644"/>
                        <a:pt x="233660" y="143211"/>
                      </a:cubicBezTo>
                      <a:cubicBezTo>
                        <a:pt x="223108" y="152256"/>
                        <a:pt x="209541" y="164316"/>
                        <a:pt x="203511" y="182406"/>
                      </a:cubicBezTo>
                      <a:cubicBezTo>
                        <a:pt x="194466" y="214063"/>
                        <a:pt x="211048" y="239690"/>
                        <a:pt x="226123" y="260795"/>
                      </a:cubicBezTo>
                      <a:cubicBezTo>
                        <a:pt x="227630" y="263810"/>
                        <a:pt x="230645" y="268333"/>
                        <a:pt x="233660" y="271348"/>
                      </a:cubicBezTo>
                      <a:cubicBezTo>
                        <a:pt x="236675" y="274362"/>
                        <a:pt x="239690" y="280392"/>
                        <a:pt x="242705" y="284915"/>
                      </a:cubicBezTo>
                      <a:cubicBezTo>
                        <a:pt x="238183" y="283407"/>
                        <a:pt x="230645" y="281900"/>
                        <a:pt x="227630" y="280392"/>
                      </a:cubicBezTo>
                      <a:cubicBezTo>
                        <a:pt x="211048" y="274362"/>
                        <a:pt x="191451" y="281900"/>
                        <a:pt x="176376" y="296975"/>
                      </a:cubicBezTo>
                      <a:cubicBezTo>
                        <a:pt x="161301" y="312050"/>
                        <a:pt x="156779" y="333154"/>
                        <a:pt x="164316" y="349737"/>
                      </a:cubicBezTo>
                      <a:cubicBezTo>
                        <a:pt x="173361" y="372349"/>
                        <a:pt x="198988" y="385916"/>
                        <a:pt x="238183" y="388931"/>
                      </a:cubicBezTo>
                      <a:cubicBezTo>
                        <a:pt x="236675" y="391946"/>
                        <a:pt x="232153" y="394961"/>
                        <a:pt x="229138" y="397976"/>
                      </a:cubicBezTo>
                      <a:cubicBezTo>
                        <a:pt x="220093" y="407021"/>
                        <a:pt x="208033" y="417574"/>
                        <a:pt x="203511" y="432648"/>
                      </a:cubicBezTo>
                      <a:cubicBezTo>
                        <a:pt x="200496" y="443201"/>
                        <a:pt x="203511" y="453753"/>
                        <a:pt x="211048" y="461291"/>
                      </a:cubicBezTo>
                      <a:cubicBezTo>
                        <a:pt x="241198" y="489933"/>
                        <a:pt x="283407" y="473351"/>
                        <a:pt x="315065" y="461291"/>
                      </a:cubicBezTo>
                      <a:cubicBezTo>
                        <a:pt x="322602" y="458276"/>
                        <a:pt x="334662" y="453753"/>
                        <a:pt x="342199" y="452246"/>
                      </a:cubicBezTo>
                      <a:cubicBezTo>
                        <a:pt x="339184" y="461291"/>
                        <a:pt x="336169" y="470336"/>
                        <a:pt x="330139" y="479381"/>
                      </a:cubicBezTo>
                      <a:lnTo>
                        <a:pt x="324109" y="483903"/>
                      </a:lnTo>
                      <a:cubicBezTo>
                        <a:pt x="318080" y="491440"/>
                        <a:pt x="312050" y="501993"/>
                        <a:pt x="309035" y="515560"/>
                      </a:cubicBezTo>
                      <a:cubicBezTo>
                        <a:pt x="307527" y="529128"/>
                        <a:pt x="310542" y="544202"/>
                        <a:pt x="319587" y="556262"/>
                      </a:cubicBezTo>
                      <a:cubicBezTo>
                        <a:pt x="315065" y="556262"/>
                        <a:pt x="310542" y="556262"/>
                        <a:pt x="306020" y="556262"/>
                      </a:cubicBezTo>
                      <a:cubicBezTo>
                        <a:pt x="224615" y="557770"/>
                        <a:pt x="152256" y="518575"/>
                        <a:pt x="105524" y="458276"/>
                      </a:cubicBezTo>
                      <a:close/>
                      <a:moveTo>
                        <a:pt x="402499" y="538173"/>
                      </a:moveTo>
                      <a:cubicBezTo>
                        <a:pt x="379886" y="538173"/>
                        <a:pt x="373856" y="533650"/>
                        <a:pt x="367827" y="529128"/>
                      </a:cubicBezTo>
                      <a:cubicBezTo>
                        <a:pt x="364812" y="527620"/>
                        <a:pt x="364812" y="524605"/>
                        <a:pt x="363304" y="524605"/>
                      </a:cubicBezTo>
                      <a:cubicBezTo>
                        <a:pt x="363304" y="523098"/>
                        <a:pt x="366319" y="518575"/>
                        <a:pt x="369334" y="515560"/>
                      </a:cubicBezTo>
                      <a:lnTo>
                        <a:pt x="372349" y="511038"/>
                      </a:lnTo>
                      <a:cubicBezTo>
                        <a:pt x="387424" y="488425"/>
                        <a:pt x="396469" y="462798"/>
                        <a:pt x="396469" y="435663"/>
                      </a:cubicBezTo>
                      <a:cubicBezTo>
                        <a:pt x="396469" y="429634"/>
                        <a:pt x="394961" y="425111"/>
                        <a:pt x="391946" y="420589"/>
                      </a:cubicBezTo>
                      <a:cubicBezTo>
                        <a:pt x="367827" y="381394"/>
                        <a:pt x="321094" y="399484"/>
                        <a:pt x="290945" y="411544"/>
                      </a:cubicBezTo>
                      <a:cubicBezTo>
                        <a:pt x="289437" y="411544"/>
                        <a:pt x="286422" y="413051"/>
                        <a:pt x="284915" y="414559"/>
                      </a:cubicBezTo>
                      <a:cubicBezTo>
                        <a:pt x="287930" y="407021"/>
                        <a:pt x="290945" y="399484"/>
                        <a:pt x="290945" y="390439"/>
                      </a:cubicBezTo>
                      <a:cubicBezTo>
                        <a:pt x="290945" y="370842"/>
                        <a:pt x="277377" y="348229"/>
                        <a:pt x="257780" y="340692"/>
                      </a:cubicBezTo>
                      <a:cubicBezTo>
                        <a:pt x="268332" y="337677"/>
                        <a:pt x="278885" y="333154"/>
                        <a:pt x="287930" y="321095"/>
                      </a:cubicBezTo>
                      <a:cubicBezTo>
                        <a:pt x="312050" y="292452"/>
                        <a:pt x="287930" y="257780"/>
                        <a:pt x="274362" y="239690"/>
                      </a:cubicBezTo>
                      <a:cubicBezTo>
                        <a:pt x="272855" y="236675"/>
                        <a:pt x="269840" y="233660"/>
                        <a:pt x="266825" y="229138"/>
                      </a:cubicBezTo>
                      <a:cubicBezTo>
                        <a:pt x="260795" y="220093"/>
                        <a:pt x="251750" y="205018"/>
                        <a:pt x="253258" y="198988"/>
                      </a:cubicBezTo>
                      <a:cubicBezTo>
                        <a:pt x="253258" y="197481"/>
                        <a:pt x="256273" y="194466"/>
                        <a:pt x="263810" y="186928"/>
                      </a:cubicBezTo>
                      <a:cubicBezTo>
                        <a:pt x="278885" y="176376"/>
                        <a:pt x="293960" y="167331"/>
                        <a:pt x="312050" y="161301"/>
                      </a:cubicBezTo>
                      <a:cubicBezTo>
                        <a:pt x="336169" y="152256"/>
                        <a:pt x="376871" y="138689"/>
                        <a:pt x="379886" y="97987"/>
                      </a:cubicBezTo>
                      <a:cubicBezTo>
                        <a:pt x="381394" y="87434"/>
                        <a:pt x="378379" y="76882"/>
                        <a:pt x="376871" y="67837"/>
                      </a:cubicBezTo>
                      <a:cubicBezTo>
                        <a:pt x="399484" y="73867"/>
                        <a:pt x="420589" y="84419"/>
                        <a:pt x="440186" y="96479"/>
                      </a:cubicBezTo>
                      <a:lnTo>
                        <a:pt x="390439" y="167331"/>
                      </a:lnTo>
                      <a:cubicBezTo>
                        <a:pt x="369334" y="197481"/>
                        <a:pt x="376871" y="221600"/>
                        <a:pt x="390439" y="233660"/>
                      </a:cubicBezTo>
                      <a:cubicBezTo>
                        <a:pt x="399484" y="241198"/>
                        <a:pt x="408529" y="244213"/>
                        <a:pt x="414559" y="245720"/>
                      </a:cubicBezTo>
                      <a:cubicBezTo>
                        <a:pt x="423604" y="247228"/>
                        <a:pt x="432648" y="248735"/>
                        <a:pt x="441693" y="248735"/>
                      </a:cubicBezTo>
                      <a:cubicBezTo>
                        <a:pt x="441693" y="259288"/>
                        <a:pt x="440186" y="269840"/>
                        <a:pt x="437171" y="280392"/>
                      </a:cubicBezTo>
                      <a:cubicBezTo>
                        <a:pt x="434156" y="289437"/>
                        <a:pt x="435663" y="299990"/>
                        <a:pt x="441693" y="307527"/>
                      </a:cubicBezTo>
                      <a:cubicBezTo>
                        <a:pt x="444708" y="310542"/>
                        <a:pt x="468828" y="337677"/>
                        <a:pt x="492948" y="337677"/>
                      </a:cubicBezTo>
                      <a:cubicBezTo>
                        <a:pt x="497470" y="337677"/>
                        <a:pt x="503500" y="336169"/>
                        <a:pt x="508023" y="333154"/>
                      </a:cubicBezTo>
                      <a:cubicBezTo>
                        <a:pt x="514053" y="330139"/>
                        <a:pt x="518575" y="325617"/>
                        <a:pt x="527620" y="316572"/>
                      </a:cubicBezTo>
                      <a:cubicBezTo>
                        <a:pt x="530635" y="315065"/>
                        <a:pt x="533650" y="310542"/>
                        <a:pt x="536665" y="307527"/>
                      </a:cubicBezTo>
                      <a:cubicBezTo>
                        <a:pt x="538172" y="309035"/>
                        <a:pt x="539680" y="310542"/>
                        <a:pt x="541187" y="312050"/>
                      </a:cubicBezTo>
                      <a:cubicBezTo>
                        <a:pt x="545710" y="316572"/>
                        <a:pt x="551740" y="321095"/>
                        <a:pt x="556262" y="325617"/>
                      </a:cubicBezTo>
                      <a:cubicBezTo>
                        <a:pt x="548725" y="420589"/>
                        <a:pt x="488425" y="501993"/>
                        <a:pt x="402499" y="538173"/>
                      </a:cubicBezTo>
                      <a:close/>
                    </a:path>
                  </a:pathLst>
                </a:custGeom>
                <a:solidFill>
                  <a:schemeClr val="bg1"/>
                </a:solidFill>
                <a:ln w="15073" cap="flat">
                  <a:noFill/>
                  <a:prstDash val="solid"/>
                  <a:miter/>
                </a:ln>
              </p:spPr>
              <p:txBody>
                <a:bodyPr rtlCol="0" anchor="ctr"/>
                <a:lstStyle/>
                <a:p>
                  <a:endParaRPr lang="en-US"/>
                </a:p>
              </p:txBody>
            </p:sp>
            <p:grpSp>
              <p:nvGrpSpPr>
                <p:cNvPr id="81" name="Group 80">
                  <a:extLst>
                    <a:ext uri="{FF2B5EF4-FFF2-40B4-BE49-F238E27FC236}">
                      <a16:creationId xmlns:a16="http://schemas.microsoft.com/office/drawing/2014/main" id="{7621F038-10AB-4933-A6B1-7F539041A147}"/>
                    </a:ext>
                  </a:extLst>
                </p:cNvPr>
                <p:cNvGrpSpPr/>
                <p:nvPr/>
              </p:nvGrpSpPr>
              <p:grpSpPr>
                <a:xfrm>
                  <a:off x="419365" y="1508151"/>
                  <a:ext cx="446848" cy="446495"/>
                  <a:chOff x="7001306" y="4172593"/>
                  <a:chExt cx="904160" cy="903446"/>
                </a:xfrm>
                <a:solidFill>
                  <a:schemeClr val="bg1"/>
                </a:solidFill>
              </p:grpSpPr>
              <p:sp>
                <p:nvSpPr>
                  <p:cNvPr id="84" name="Freeform: Shape 83">
                    <a:extLst>
                      <a:ext uri="{FF2B5EF4-FFF2-40B4-BE49-F238E27FC236}">
                        <a16:creationId xmlns:a16="http://schemas.microsoft.com/office/drawing/2014/main" id="{C77758D6-FA25-45DC-A30F-357A0EB02AA4}"/>
                      </a:ext>
                    </a:extLst>
                  </p:cNvPr>
                  <p:cNvSpPr/>
                  <p:nvPr/>
                </p:nvSpPr>
                <p:spPr>
                  <a:xfrm>
                    <a:off x="7001306" y="4532638"/>
                    <a:ext cx="259556" cy="184308"/>
                  </a:xfrm>
                  <a:custGeom>
                    <a:avLst/>
                    <a:gdLst>
                      <a:gd name="connsiteX0" fmla="*/ 234791 w 259556"/>
                      <a:gd name="connsiteY0" fmla="*/ 68104 h 184308"/>
                      <a:gd name="connsiteX1" fmla="*/ 81439 w 259556"/>
                      <a:gd name="connsiteY1" fmla="*/ 68104 h 184308"/>
                      <a:gd name="connsiteX2" fmla="*/ 109061 w 259556"/>
                      <a:gd name="connsiteY2" fmla="*/ 40481 h 184308"/>
                      <a:gd name="connsiteX3" fmla="*/ 109061 w 259556"/>
                      <a:gd name="connsiteY3" fmla="*/ 7144 h 184308"/>
                      <a:gd name="connsiteX4" fmla="*/ 75724 w 259556"/>
                      <a:gd name="connsiteY4" fmla="*/ 7144 h 184308"/>
                      <a:gd name="connsiteX5" fmla="*/ 7144 w 259556"/>
                      <a:gd name="connsiteY5" fmla="*/ 75724 h 184308"/>
                      <a:gd name="connsiteX6" fmla="*/ 7144 w 259556"/>
                      <a:gd name="connsiteY6" fmla="*/ 109061 h 184308"/>
                      <a:gd name="connsiteX7" fmla="*/ 75724 w 259556"/>
                      <a:gd name="connsiteY7" fmla="*/ 177641 h 184308"/>
                      <a:gd name="connsiteX8" fmla="*/ 92869 w 259556"/>
                      <a:gd name="connsiteY8" fmla="*/ 184309 h 184308"/>
                      <a:gd name="connsiteX9" fmla="*/ 110014 w 259556"/>
                      <a:gd name="connsiteY9" fmla="*/ 177641 h 184308"/>
                      <a:gd name="connsiteX10" fmla="*/ 110014 w 259556"/>
                      <a:gd name="connsiteY10" fmla="*/ 144304 h 184308"/>
                      <a:gd name="connsiteX11" fmla="*/ 82391 w 259556"/>
                      <a:gd name="connsiteY11" fmla="*/ 116681 h 184308"/>
                      <a:gd name="connsiteX12" fmla="*/ 235744 w 259556"/>
                      <a:gd name="connsiteY12" fmla="*/ 116681 h 184308"/>
                      <a:gd name="connsiteX13" fmla="*/ 259556 w 259556"/>
                      <a:gd name="connsiteY13" fmla="*/ 92869 h 184308"/>
                      <a:gd name="connsiteX14" fmla="*/ 234791 w 259556"/>
                      <a:gd name="connsiteY14" fmla="*/ 68104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556" h="184308">
                        <a:moveTo>
                          <a:pt x="234791" y="68104"/>
                        </a:moveTo>
                        <a:lnTo>
                          <a:pt x="81439" y="68104"/>
                        </a:lnTo>
                        <a:lnTo>
                          <a:pt x="109061" y="40481"/>
                        </a:lnTo>
                        <a:cubicBezTo>
                          <a:pt x="118586" y="30956"/>
                          <a:pt x="118586" y="15716"/>
                          <a:pt x="109061" y="7144"/>
                        </a:cubicBezTo>
                        <a:cubicBezTo>
                          <a:pt x="99536" y="-2381"/>
                          <a:pt x="84296" y="-2381"/>
                          <a:pt x="75724" y="7144"/>
                        </a:cubicBezTo>
                        <a:lnTo>
                          <a:pt x="7144" y="75724"/>
                        </a:lnTo>
                        <a:cubicBezTo>
                          <a:pt x="-2381" y="85249"/>
                          <a:pt x="-2381" y="100489"/>
                          <a:pt x="7144" y="109061"/>
                        </a:cubicBezTo>
                        <a:lnTo>
                          <a:pt x="75724" y="177641"/>
                        </a:lnTo>
                        <a:cubicBezTo>
                          <a:pt x="80486" y="182404"/>
                          <a:pt x="86201" y="184309"/>
                          <a:pt x="92869" y="184309"/>
                        </a:cubicBezTo>
                        <a:cubicBezTo>
                          <a:pt x="99536" y="184309"/>
                          <a:pt x="105251" y="182404"/>
                          <a:pt x="110014" y="177641"/>
                        </a:cubicBezTo>
                        <a:cubicBezTo>
                          <a:pt x="119539" y="168116"/>
                          <a:pt x="119539" y="152876"/>
                          <a:pt x="110014" y="144304"/>
                        </a:cubicBezTo>
                        <a:lnTo>
                          <a:pt x="82391" y="116681"/>
                        </a:lnTo>
                        <a:lnTo>
                          <a:pt x="235744" y="116681"/>
                        </a:lnTo>
                        <a:cubicBezTo>
                          <a:pt x="249079" y="116681"/>
                          <a:pt x="259556" y="106204"/>
                          <a:pt x="259556" y="92869"/>
                        </a:cubicBezTo>
                        <a:cubicBezTo>
                          <a:pt x="259556" y="79534"/>
                          <a:pt x="248126" y="68104"/>
                          <a:pt x="234791" y="68104"/>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A195655-699A-41BF-91AD-0452C86101DC}"/>
                      </a:ext>
                    </a:extLst>
                  </p:cNvPr>
                  <p:cNvSpPr/>
                  <p:nvPr/>
                </p:nvSpPr>
                <p:spPr>
                  <a:xfrm>
                    <a:off x="7361351" y="4817912"/>
                    <a:ext cx="185737" cy="258127"/>
                  </a:xfrm>
                  <a:custGeom>
                    <a:avLst/>
                    <a:gdLst>
                      <a:gd name="connsiteX0" fmla="*/ 143351 w 185737"/>
                      <a:gd name="connsiteY0" fmla="*/ 149542 h 258127"/>
                      <a:gd name="connsiteX1" fmla="*/ 115729 w 185737"/>
                      <a:gd name="connsiteY1" fmla="*/ 177165 h 258127"/>
                      <a:gd name="connsiteX2" fmla="*/ 115729 w 185737"/>
                      <a:gd name="connsiteY2" fmla="*/ 23813 h 258127"/>
                      <a:gd name="connsiteX3" fmla="*/ 91916 w 185737"/>
                      <a:gd name="connsiteY3" fmla="*/ 0 h 258127"/>
                      <a:gd name="connsiteX4" fmla="*/ 68104 w 185737"/>
                      <a:gd name="connsiteY4" fmla="*/ 23813 h 258127"/>
                      <a:gd name="connsiteX5" fmla="*/ 68104 w 185737"/>
                      <a:gd name="connsiteY5" fmla="*/ 177165 h 258127"/>
                      <a:gd name="connsiteX6" fmla="*/ 40481 w 185737"/>
                      <a:gd name="connsiteY6" fmla="*/ 149542 h 258127"/>
                      <a:gd name="connsiteX7" fmla="*/ 7144 w 185737"/>
                      <a:gd name="connsiteY7" fmla="*/ 149542 h 258127"/>
                      <a:gd name="connsiteX8" fmla="*/ 7144 w 185737"/>
                      <a:gd name="connsiteY8" fmla="*/ 182880 h 258127"/>
                      <a:gd name="connsiteX9" fmla="*/ 75724 w 185737"/>
                      <a:gd name="connsiteY9" fmla="*/ 251460 h 258127"/>
                      <a:gd name="connsiteX10" fmla="*/ 92869 w 185737"/>
                      <a:gd name="connsiteY10" fmla="*/ 258127 h 258127"/>
                      <a:gd name="connsiteX11" fmla="*/ 110014 w 185737"/>
                      <a:gd name="connsiteY11" fmla="*/ 251460 h 258127"/>
                      <a:gd name="connsiteX12" fmla="*/ 178594 w 185737"/>
                      <a:gd name="connsiteY12" fmla="*/ 182880 h 258127"/>
                      <a:gd name="connsiteX13" fmla="*/ 178594 w 185737"/>
                      <a:gd name="connsiteY13" fmla="*/ 149542 h 258127"/>
                      <a:gd name="connsiteX14" fmla="*/ 143351 w 185737"/>
                      <a:gd name="connsiteY14" fmla="*/ 149542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737" h="258127">
                        <a:moveTo>
                          <a:pt x="143351" y="149542"/>
                        </a:moveTo>
                        <a:lnTo>
                          <a:pt x="115729" y="177165"/>
                        </a:lnTo>
                        <a:lnTo>
                          <a:pt x="115729" y="23813"/>
                        </a:lnTo>
                        <a:cubicBezTo>
                          <a:pt x="115729" y="10477"/>
                          <a:pt x="105251" y="0"/>
                          <a:pt x="91916" y="0"/>
                        </a:cubicBezTo>
                        <a:cubicBezTo>
                          <a:pt x="78581" y="0"/>
                          <a:pt x="68104" y="10477"/>
                          <a:pt x="68104" y="23813"/>
                        </a:cubicBezTo>
                        <a:lnTo>
                          <a:pt x="68104" y="177165"/>
                        </a:lnTo>
                        <a:lnTo>
                          <a:pt x="40481" y="149542"/>
                        </a:lnTo>
                        <a:cubicBezTo>
                          <a:pt x="30956" y="140017"/>
                          <a:pt x="15716" y="140017"/>
                          <a:pt x="7144" y="149542"/>
                        </a:cubicBezTo>
                        <a:cubicBezTo>
                          <a:pt x="-2381" y="159067"/>
                          <a:pt x="-2381" y="174307"/>
                          <a:pt x="7144" y="182880"/>
                        </a:cubicBezTo>
                        <a:lnTo>
                          <a:pt x="75724" y="251460"/>
                        </a:lnTo>
                        <a:cubicBezTo>
                          <a:pt x="80486" y="256222"/>
                          <a:pt x="86201" y="258127"/>
                          <a:pt x="92869" y="258127"/>
                        </a:cubicBezTo>
                        <a:cubicBezTo>
                          <a:pt x="99536" y="258127"/>
                          <a:pt x="105251" y="256222"/>
                          <a:pt x="110014" y="251460"/>
                        </a:cubicBezTo>
                        <a:lnTo>
                          <a:pt x="178594" y="182880"/>
                        </a:lnTo>
                        <a:cubicBezTo>
                          <a:pt x="188119" y="173355"/>
                          <a:pt x="188119" y="158115"/>
                          <a:pt x="178594" y="149542"/>
                        </a:cubicBezTo>
                        <a:cubicBezTo>
                          <a:pt x="168116" y="140017"/>
                          <a:pt x="152876" y="140017"/>
                          <a:pt x="143351" y="149542"/>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D1B999C-28B7-4A86-B040-BEC213B1EC04}"/>
                      </a:ext>
                    </a:extLst>
                  </p:cNvPr>
                  <p:cNvSpPr/>
                  <p:nvPr/>
                </p:nvSpPr>
                <p:spPr>
                  <a:xfrm>
                    <a:off x="7646625" y="4531686"/>
                    <a:ext cx="258841" cy="184308"/>
                  </a:xfrm>
                  <a:custGeom>
                    <a:avLst/>
                    <a:gdLst>
                      <a:gd name="connsiteX0" fmla="*/ 252413 w 258841"/>
                      <a:gd name="connsiteY0" fmla="*/ 75724 h 184308"/>
                      <a:gd name="connsiteX1" fmla="*/ 183832 w 258841"/>
                      <a:gd name="connsiteY1" fmla="*/ 7144 h 184308"/>
                      <a:gd name="connsiteX2" fmla="*/ 150495 w 258841"/>
                      <a:gd name="connsiteY2" fmla="*/ 7144 h 184308"/>
                      <a:gd name="connsiteX3" fmla="*/ 150495 w 258841"/>
                      <a:gd name="connsiteY3" fmla="*/ 40481 h 184308"/>
                      <a:gd name="connsiteX4" fmla="*/ 178117 w 258841"/>
                      <a:gd name="connsiteY4" fmla="*/ 68104 h 184308"/>
                      <a:gd name="connsiteX5" fmla="*/ 23813 w 258841"/>
                      <a:gd name="connsiteY5" fmla="*/ 68104 h 184308"/>
                      <a:gd name="connsiteX6" fmla="*/ 0 w 258841"/>
                      <a:gd name="connsiteY6" fmla="*/ 91916 h 184308"/>
                      <a:gd name="connsiteX7" fmla="*/ 23813 w 258841"/>
                      <a:gd name="connsiteY7" fmla="*/ 115729 h 184308"/>
                      <a:gd name="connsiteX8" fmla="*/ 177165 w 258841"/>
                      <a:gd name="connsiteY8" fmla="*/ 115729 h 184308"/>
                      <a:gd name="connsiteX9" fmla="*/ 149542 w 258841"/>
                      <a:gd name="connsiteY9" fmla="*/ 144304 h 184308"/>
                      <a:gd name="connsiteX10" fmla="*/ 149542 w 258841"/>
                      <a:gd name="connsiteY10" fmla="*/ 177641 h 184308"/>
                      <a:gd name="connsiteX11" fmla="*/ 166688 w 258841"/>
                      <a:gd name="connsiteY11" fmla="*/ 184309 h 184308"/>
                      <a:gd name="connsiteX12" fmla="*/ 183832 w 258841"/>
                      <a:gd name="connsiteY12" fmla="*/ 177641 h 184308"/>
                      <a:gd name="connsiteX13" fmla="*/ 252413 w 258841"/>
                      <a:gd name="connsiteY13" fmla="*/ 109061 h 184308"/>
                      <a:gd name="connsiteX14" fmla="*/ 252413 w 258841"/>
                      <a:gd name="connsiteY14" fmla="*/ 75724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841" h="184308">
                        <a:moveTo>
                          <a:pt x="252413" y="75724"/>
                        </a:moveTo>
                        <a:lnTo>
                          <a:pt x="183832" y="7144"/>
                        </a:lnTo>
                        <a:cubicBezTo>
                          <a:pt x="174307" y="-2381"/>
                          <a:pt x="159067" y="-2381"/>
                          <a:pt x="150495" y="7144"/>
                        </a:cubicBezTo>
                        <a:cubicBezTo>
                          <a:pt x="140970" y="16669"/>
                          <a:pt x="140970" y="31909"/>
                          <a:pt x="150495" y="40481"/>
                        </a:cubicBezTo>
                        <a:lnTo>
                          <a:pt x="178117" y="68104"/>
                        </a:lnTo>
                        <a:lnTo>
                          <a:pt x="23813" y="68104"/>
                        </a:lnTo>
                        <a:cubicBezTo>
                          <a:pt x="10477" y="68104"/>
                          <a:pt x="0" y="78581"/>
                          <a:pt x="0" y="91916"/>
                        </a:cubicBezTo>
                        <a:cubicBezTo>
                          <a:pt x="0" y="105251"/>
                          <a:pt x="10477" y="115729"/>
                          <a:pt x="23813" y="115729"/>
                        </a:cubicBezTo>
                        <a:lnTo>
                          <a:pt x="177165" y="115729"/>
                        </a:lnTo>
                        <a:lnTo>
                          <a:pt x="149542" y="144304"/>
                        </a:lnTo>
                        <a:cubicBezTo>
                          <a:pt x="140017" y="153829"/>
                          <a:pt x="140017" y="169069"/>
                          <a:pt x="149542" y="177641"/>
                        </a:cubicBezTo>
                        <a:cubicBezTo>
                          <a:pt x="154305" y="182404"/>
                          <a:pt x="160020" y="184309"/>
                          <a:pt x="166688" y="184309"/>
                        </a:cubicBezTo>
                        <a:cubicBezTo>
                          <a:pt x="173355" y="184309"/>
                          <a:pt x="179070" y="182404"/>
                          <a:pt x="183832" y="177641"/>
                        </a:cubicBezTo>
                        <a:lnTo>
                          <a:pt x="252413" y="109061"/>
                        </a:lnTo>
                        <a:cubicBezTo>
                          <a:pt x="260985" y="100489"/>
                          <a:pt x="260985" y="85249"/>
                          <a:pt x="252413" y="75724"/>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6C5F5C9-E75B-401A-A2C8-8BC90611AC03}"/>
                      </a:ext>
                    </a:extLst>
                  </p:cNvPr>
                  <p:cNvSpPr/>
                  <p:nvPr/>
                </p:nvSpPr>
                <p:spPr>
                  <a:xfrm>
                    <a:off x="7360399" y="4172593"/>
                    <a:ext cx="185737" cy="258603"/>
                  </a:xfrm>
                  <a:custGeom>
                    <a:avLst/>
                    <a:gdLst>
                      <a:gd name="connsiteX0" fmla="*/ 41434 w 185737"/>
                      <a:gd name="connsiteY0" fmla="*/ 109061 h 258603"/>
                      <a:gd name="connsiteX1" fmla="*/ 69056 w 185737"/>
                      <a:gd name="connsiteY1" fmla="*/ 81439 h 258603"/>
                      <a:gd name="connsiteX2" fmla="*/ 69056 w 185737"/>
                      <a:gd name="connsiteY2" fmla="*/ 234791 h 258603"/>
                      <a:gd name="connsiteX3" fmla="*/ 92869 w 185737"/>
                      <a:gd name="connsiteY3" fmla="*/ 258604 h 258603"/>
                      <a:gd name="connsiteX4" fmla="*/ 116681 w 185737"/>
                      <a:gd name="connsiteY4" fmla="*/ 234791 h 258603"/>
                      <a:gd name="connsiteX5" fmla="*/ 116681 w 185737"/>
                      <a:gd name="connsiteY5" fmla="*/ 81439 h 258603"/>
                      <a:gd name="connsiteX6" fmla="*/ 144304 w 185737"/>
                      <a:gd name="connsiteY6" fmla="*/ 109061 h 258603"/>
                      <a:gd name="connsiteX7" fmla="*/ 161449 w 185737"/>
                      <a:gd name="connsiteY7" fmla="*/ 115729 h 258603"/>
                      <a:gd name="connsiteX8" fmla="*/ 178594 w 185737"/>
                      <a:gd name="connsiteY8" fmla="*/ 109061 h 258603"/>
                      <a:gd name="connsiteX9" fmla="*/ 178594 w 185737"/>
                      <a:gd name="connsiteY9" fmla="*/ 75724 h 258603"/>
                      <a:gd name="connsiteX10" fmla="*/ 110014 w 185737"/>
                      <a:gd name="connsiteY10" fmla="*/ 7144 h 258603"/>
                      <a:gd name="connsiteX11" fmla="*/ 76676 w 185737"/>
                      <a:gd name="connsiteY11" fmla="*/ 7144 h 258603"/>
                      <a:gd name="connsiteX12" fmla="*/ 7144 w 185737"/>
                      <a:gd name="connsiteY12" fmla="*/ 74771 h 258603"/>
                      <a:gd name="connsiteX13" fmla="*/ 7144 w 185737"/>
                      <a:gd name="connsiteY13" fmla="*/ 108109 h 258603"/>
                      <a:gd name="connsiteX14" fmla="*/ 41434 w 185737"/>
                      <a:gd name="connsiteY14" fmla="*/ 109061 h 25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737" h="258603">
                        <a:moveTo>
                          <a:pt x="41434" y="109061"/>
                        </a:moveTo>
                        <a:lnTo>
                          <a:pt x="69056" y="81439"/>
                        </a:lnTo>
                        <a:lnTo>
                          <a:pt x="69056" y="234791"/>
                        </a:lnTo>
                        <a:cubicBezTo>
                          <a:pt x="69056" y="248126"/>
                          <a:pt x="79534" y="258604"/>
                          <a:pt x="92869" y="258604"/>
                        </a:cubicBezTo>
                        <a:cubicBezTo>
                          <a:pt x="106204" y="258604"/>
                          <a:pt x="116681" y="248126"/>
                          <a:pt x="116681" y="234791"/>
                        </a:cubicBezTo>
                        <a:lnTo>
                          <a:pt x="116681" y="81439"/>
                        </a:lnTo>
                        <a:lnTo>
                          <a:pt x="144304" y="109061"/>
                        </a:lnTo>
                        <a:cubicBezTo>
                          <a:pt x="149066" y="113824"/>
                          <a:pt x="154781" y="115729"/>
                          <a:pt x="161449" y="115729"/>
                        </a:cubicBezTo>
                        <a:cubicBezTo>
                          <a:pt x="167164" y="115729"/>
                          <a:pt x="173831" y="113824"/>
                          <a:pt x="178594" y="109061"/>
                        </a:cubicBezTo>
                        <a:cubicBezTo>
                          <a:pt x="188119" y="99536"/>
                          <a:pt x="188119" y="84296"/>
                          <a:pt x="178594" y="75724"/>
                        </a:cubicBezTo>
                        <a:lnTo>
                          <a:pt x="110014" y="7144"/>
                        </a:lnTo>
                        <a:cubicBezTo>
                          <a:pt x="100489" y="-2381"/>
                          <a:pt x="85249" y="-2381"/>
                          <a:pt x="76676" y="7144"/>
                        </a:cubicBezTo>
                        <a:lnTo>
                          <a:pt x="7144" y="74771"/>
                        </a:lnTo>
                        <a:cubicBezTo>
                          <a:pt x="-2381" y="84296"/>
                          <a:pt x="-2381" y="99536"/>
                          <a:pt x="7144" y="108109"/>
                        </a:cubicBezTo>
                        <a:cubicBezTo>
                          <a:pt x="16669" y="118586"/>
                          <a:pt x="31909" y="118586"/>
                          <a:pt x="41434" y="109061"/>
                        </a:cubicBezTo>
                        <a:close/>
                      </a:path>
                    </a:pathLst>
                  </a:custGeom>
                  <a:grpFill/>
                  <a:ln w="9525" cap="flat">
                    <a:noFill/>
                    <a:prstDash val="solid"/>
                    <a:miter/>
                  </a:ln>
                </p:spPr>
                <p:txBody>
                  <a:bodyPr rtlCol="0" anchor="ctr"/>
                  <a:lstStyle/>
                  <a:p>
                    <a:endParaRPr lang="en-US"/>
                  </a:p>
                </p:txBody>
              </p:sp>
            </p:grpSp>
          </p:grpSp>
        </p:grpSp>
        <p:sp>
          <p:nvSpPr>
            <p:cNvPr id="102" name="TextBox 101">
              <a:extLst>
                <a:ext uri="{FF2B5EF4-FFF2-40B4-BE49-F238E27FC236}">
                  <a16:creationId xmlns:a16="http://schemas.microsoft.com/office/drawing/2014/main" id="{858DB656-CB9C-E4D3-A8AC-D167340D670B}"/>
                </a:ext>
              </a:extLst>
            </p:cNvPr>
            <p:cNvSpPr txBox="1"/>
            <p:nvPr/>
          </p:nvSpPr>
          <p:spPr>
            <a:xfrm>
              <a:off x="1141941" y="3168139"/>
              <a:ext cx="5758044" cy="789960"/>
            </a:xfrm>
            <a:prstGeom prst="rect">
              <a:avLst/>
            </a:prstGeom>
            <a:noFill/>
          </p:spPr>
          <p:txBody>
            <a:bodyPr wrap="square">
              <a:spAutoFit/>
            </a:bodyPr>
            <a:lstStyle/>
            <a:p>
              <a:pPr marR="0" lvl="0" algn="l" rtl="0">
                <a:spcBef>
                  <a:spcPts val="200"/>
                </a:spcBef>
                <a:spcAft>
                  <a:spcPts val="0"/>
                </a:spcAft>
                <a:buClr>
                  <a:schemeClr val="tx1"/>
                </a:buClr>
                <a:buSzPct val="90000"/>
              </a:pPr>
              <a:r>
                <a:rPr lang="en-US" sz="1050" b="1">
                  <a:solidFill>
                    <a:schemeClr val="tx2"/>
                  </a:solidFill>
                </a:rPr>
                <a:t>Surveillance System Strengthening Plan</a:t>
              </a:r>
              <a:endParaRPr lang="en-US" sz="1050" b="1">
                <a:solidFill>
                  <a:schemeClr val="tx2"/>
                </a:solidFill>
                <a:cs typeface="Calibri"/>
                <a:sym typeface="Calibri"/>
              </a:endParaRPr>
            </a:p>
            <a:p>
              <a:pPr marL="171450" marR="0" lvl="0" indent="-171450" algn="l" rtl="0">
                <a:spcBef>
                  <a:spcPts val="200"/>
                </a:spcBef>
                <a:spcAft>
                  <a:spcPts val="0"/>
                </a:spcAft>
                <a:buClr>
                  <a:schemeClr val="tx1"/>
                </a:buClr>
                <a:buSzPct val="90000"/>
                <a:buFont typeface="Wingdings" panose="05000000000000000000" pitchFamily="2" charset="2"/>
                <a:buChar char="§"/>
              </a:pPr>
              <a:r>
                <a:rPr lang="en-US" sz="1050">
                  <a:solidFill>
                    <a:schemeClr val="dk1"/>
                  </a:solidFill>
                  <a:cs typeface="Calibri"/>
                  <a:sym typeface="Calibri"/>
                </a:rPr>
                <a:t>Systematic and multi-faceted assessment of a country’s TB M&amp;E and surveillance system</a:t>
              </a:r>
            </a:p>
            <a:p>
              <a:pPr marL="171450" marR="0" lvl="0" indent="-171450" algn="l" rtl="0">
                <a:spcBef>
                  <a:spcPts val="200"/>
                </a:spcBef>
                <a:spcAft>
                  <a:spcPts val="0"/>
                </a:spcAft>
                <a:buClr>
                  <a:schemeClr val="tx1"/>
                </a:buClr>
                <a:buSzPct val="90000"/>
                <a:buFont typeface="Wingdings" panose="05000000000000000000" pitchFamily="2" charset="2"/>
                <a:buChar char="§"/>
              </a:pPr>
              <a:r>
                <a:rPr lang="en-US" sz="1050">
                  <a:solidFill>
                    <a:schemeClr val="dk1"/>
                  </a:solidFill>
                  <a:cs typeface="Calibri"/>
                  <a:sym typeface="Calibri"/>
                </a:rPr>
                <a:t>Identifies strengths and gaps across the system, examines the quality of the data, and develops the implementation of a costed action plan </a:t>
              </a:r>
              <a:endParaRPr lang="en-US" sz="1050"/>
            </a:p>
          </p:txBody>
        </p:sp>
        <p:grpSp>
          <p:nvGrpSpPr>
            <p:cNvPr id="14" name="Group 13">
              <a:extLst>
                <a:ext uri="{FF2B5EF4-FFF2-40B4-BE49-F238E27FC236}">
                  <a16:creationId xmlns:a16="http://schemas.microsoft.com/office/drawing/2014/main" id="{1B195CE3-FEDC-81FF-BFD3-107F101A9A18}"/>
                </a:ext>
              </a:extLst>
            </p:cNvPr>
            <p:cNvGrpSpPr/>
            <p:nvPr/>
          </p:nvGrpSpPr>
          <p:grpSpPr>
            <a:xfrm>
              <a:off x="73714" y="3225418"/>
              <a:ext cx="678959" cy="669731"/>
              <a:chOff x="80002" y="3179372"/>
              <a:chExt cx="678959" cy="669731"/>
            </a:xfrm>
          </p:grpSpPr>
          <p:sp>
            <p:nvSpPr>
              <p:cNvPr id="103" name="TextBox 102">
                <a:extLst>
                  <a:ext uri="{FF2B5EF4-FFF2-40B4-BE49-F238E27FC236}">
                    <a16:creationId xmlns:a16="http://schemas.microsoft.com/office/drawing/2014/main" id="{278A9E1A-9E3B-92C1-1CE8-831A928C691F}"/>
                  </a:ext>
                </a:extLst>
              </p:cNvPr>
              <p:cNvSpPr txBox="1"/>
              <p:nvPr/>
            </p:nvSpPr>
            <p:spPr>
              <a:xfrm>
                <a:off x="80002" y="3595187"/>
                <a:ext cx="678959" cy="253916"/>
              </a:xfrm>
              <a:prstGeom prst="rect">
                <a:avLst/>
              </a:prstGeom>
              <a:noFill/>
            </p:spPr>
            <p:txBody>
              <a:bodyPr wrap="square" rtlCol="0">
                <a:spAutoFit/>
              </a:bodyPr>
              <a:lstStyle/>
              <a:p>
                <a:pPr algn="ctr"/>
                <a:r>
                  <a:rPr lang="en-US" sz="1050"/>
                  <a:t>STEP</a:t>
                </a:r>
              </a:p>
            </p:txBody>
          </p:sp>
          <p:grpSp>
            <p:nvGrpSpPr>
              <p:cNvPr id="3" name="Group 2">
                <a:extLst>
                  <a:ext uri="{FF2B5EF4-FFF2-40B4-BE49-F238E27FC236}">
                    <a16:creationId xmlns:a16="http://schemas.microsoft.com/office/drawing/2014/main" id="{E92E700E-D3E9-0AB9-E23A-04129DF34F5C}"/>
                  </a:ext>
                </a:extLst>
              </p:cNvPr>
              <p:cNvGrpSpPr/>
              <p:nvPr/>
            </p:nvGrpSpPr>
            <p:grpSpPr>
              <a:xfrm>
                <a:off x="190881" y="3179372"/>
                <a:ext cx="457200" cy="384048"/>
                <a:chOff x="271468" y="3230699"/>
                <a:chExt cx="542902" cy="456881"/>
              </a:xfrm>
            </p:grpSpPr>
            <p:sp>
              <p:nvSpPr>
                <p:cNvPr id="104" name="Rectangle: Rounded Corners 103">
                  <a:extLst>
                    <a:ext uri="{FF2B5EF4-FFF2-40B4-BE49-F238E27FC236}">
                      <a16:creationId xmlns:a16="http://schemas.microsoft.com/office/drawing/2014/main" id="{A3D91B34-7C3A-DB99-955C-3D2CAA6E5ABF}"/>
                    </a:ext>
                  </a:extLst>
                </p:cNvPr>
                <p:cNvSpPr/>
                <p:nvPr/>
              </p:nvSpPr>
              <p:spPr>
                <a:xfrm>
                  <a:off x="271468" y="3230699"/>
                  <a:ext cx="542902" cy="456881"/>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013E2FC6-D41D-D189-4A7C-76CF8BAD2D5D}"/>
                    </a:ext>
                  </a:extLst>
                </p:cNvPr>
                <p:cNvGrpSpPr/>
                <p:nvPr/>
              </p:nvGrpSpPr>
              <p:grpSpPr>
                <a:xfrm>
                  <a:off x="372275" y="3309095"/>
                  <a:ext cx="344522" cy="319397"/>
                  <a:chOff x="2498082" y="0"/>
                  <a:chExt cx="4147834" cy="3845337"/>
                </a:xfrm>
                <a:solidFill>
                  <a:schemeClr val="bg1"/>
                </a:solidFill>
              </p:grpSpPr>
              <p:sp>
                <p:nvSpPr>
                  <p:cNvPr id="106" name="Freeform: Shape 105">
                    <a:extLst>
                      <a:ext uri="{FF2B5EF4-FFF2-40B4-BE49-F238E27FC236}">
                        <a16:creationId xmlns:a16="http://schemas.microsoft.com/office/drawing/2014/main" id="{8009C2C8-CA13-6B08-1E8C-F40694A471AF}"/>
                      </a:ext>
                    </a:extLst>
                  </p:cNvPr>
                  <p:cNvSpPr/>
                  <p:nvPr/>
                </p:nvSpPr>
                <p:spPr>
                  <a:xfrm>
                    <a:off x="2498082" y="388811"/>
                    <a:ext cx="4147834" cy="3456526"/>
                  </a:xfrm>
                  <a:custGeom>
                    <a:avLst/>
                    <a:gdLst>
                      <a:gd name="connsiteX0" fmla="*/ 4061397 w 4147834"/>
                      <a:gd name="connsiteY0" fmla="*/ 345713 h 3456526"/>
                      <a:gd name="connsiteX1" fmla="*/ 3974974 w 4147834"/>
                      <a:gd name="connsiteY1" fmla="*/ 432136 h 3456526"/>
                      <a:gd name="connsiteX2" fmla="*/ 3974974 w 4147834"/>
                      <a:gd name="connsiteY2" fmla="*/ 2211033 h 3456526"/>
                      <a:gd name="connsiteX3" fmla="*/ 3024457 w 4147834"/>
                      <a:gd name="connsiteY3" fmla="*/ 3161550 h 3456526"/>
                      <a:gd name="connsiteX4" fmla="*/ 3024457 w 4147834"/>
                      <a:gd name="connsiteY4" fmla="*/ 2592440 h 3456526"/>
                      <a:gd name="connsiteX5" fmla="*/ 3283696 w 4147834"/>
                      <a:gd name="connsiteY5" fmla="*/ 2333201 h 3456526"/>
                      <a:gd name="connsiteX6" fmla="*/ 3542934 w 4147834"/>
                      <a:gd name="connsiteY6" fmla="*/ 2333201 h 3456526"/>
                      <a:gd name="connsiteX7" fmla="*/ 3629357 w 4147834"/>
                      <a:gd name="connsiteY7" fmla="*/ 2246778 h 3456526"/>
                      <a:gd name="connsiteX8" fmla="*/ 3542934 w 4147834"/>
                      <a:gd name="connsiteY8" fmla="*/ 2160355 h 3456526"/>
                      <a:gd name="connsiteX9" fmla="*/ 3283696 w 4147834"/>
                      <a:gd name="connsiteY9" fmla="*/ 2160355 h 3456526"/>
                      <a:gd name="connsiteX10" fmla="*/ 2851641 w 4147834"/>
                      <a:gd name="connsiteY10" fmla="*/ 2592410 h 3456526"/>
                      <a:gd name="connsiteX11" fmla="*/ 2851641 w 4147834"/>
                      <a:gd name="connsiteY11" fmla="*/ 3283703 h 3456526"/>
                      <a:gd name="connsiteX12" fmla="*/ 432055 w 4147834"/>
                      <a:gd name="connsiteY12" fmla="*/ 3283703 h 3456526"/>
                      <a:gd name="connsiteX13" fmla="*/ 172816 w 4147834"/>
                      <a:gd name="connsiteY13" fmla="*/ 3024465 h 3456526"/>
                      <a:gd name="connsiteX14" fmla="*/ 172816 w 4147834"/>
                      <a:gd name="connsiteY14" fmla="*/ 432521 h 3456526"/>
                      <a:gd name="connsiteX15" fmla="*/ 432055 w 4147834"/>
                      <a:gd name="connsiteY15" fmla="*/ 172846 h 3456526"/>
                      <a:gd name="connsiteX16" fmla="*/ 1123348 w 4147834"/>
                      <a:gd name="connsiteY16" fmla="*/ 172846 h 3456526"/>
                      <a:gd name="connsiteX17" fmla="*/ 1209771 w 4147834"/>
                      <a:gd name="connsiteY17" fmla="*/ 86423 h 3456526"/>
                      <a:gd name="connsiteX18" fmla="*/ 1123348 w 4147834"/>
                      <a:gd name="connsiteY18" fmla="*/ 0 h 3456526"/>
                      <a:gd name="connsiteX19" fmla="*/ 432055 w 4147834"/>
                      <a:gd name="connsiteY19" fmla="*/ 0 h 3456526"/>
                      <a:gd name="connsiteX20" fmla="*/ 0 w 4147834"/>
                      <a:gd name="connsiteY20" fmla="*/ 432084 h 3456526"/>
                      <a:gd name="connsiteX21" fmla="*/ 0 w 4147834"/>
                      <a:gd name="connsiteY21" fmla="*/ 3024472 h 3456526"/>
                      <a:gd name="connsiteX22" fmla="*/ 432055 w 4147834"/>
                      <a:gd name="connsiteY22" fmla="*/ 3456527 h 3456526"/>
                      <a:gd name="connsiteX23" fmla="*/ 2938005 w 4147834"/>
                      <a:gd name="connsiteY23" fmla="*/ 3456527 h 3456526"/>
                      <a:gd name="connsiteX24" fmla="*/ 2971276 w 4147834"/>
                      <a:gd name="connsiteY24" fmla="*/ 3449787 h 3456526"/>
                      <a:gd name="connsiteX25" fmla="*/ 2999200 w 4147834"/>
                      <a:gd name="connsiteY25" fmla="*/ 3431121 h 3456526"/>
                      <a:gd name="connsiteX26" fmla="*/ 4122518 w 4147834"/>
                      <a:gd name="connsiteY26" fmla="*/ 2307803 h 3456526"/>
                      <a:gd name="connsiteX27" fmla="*/ 4147835 w 4147834"/>
                      <a:gd name="connsiteY27" fmla="*/ 2246726 h 3456526"/>
                      <a:gd name="connsiteX28" fmla="*/ 4147835 w 4147834"/>
                      <a:gd name="connsiteY28" fmla="*/ 432055 h 3456526"/>
                      <a:gd name="connsiteX29" fmla="*/ 4061412 w 4147834"/>
                      <a:gd name="connsiteY29" fmla="*/ 345632 h 345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47834" h="3456526">
                        <a:moveTo>
                          <a:pt x="4061397" y="345713"/>
                        </a:moveTo>
                        <a:cubicBezTo>
                          <a:pt x="4013601" y="345713"/>
                          <a:pt x="3974974" y="384429"/>
                          <a:pt x="3974974" y="432136"/>
                        </a:cubicBezTo>
                        <a:lnTo>
                          <a:pt x="3974974" y="2211033"/>
                        </a:lnTo>
                        <a:lnTo>
                          <a:pt x="3024457" y="3161550"/>
                        </a:lnTo>
                        <a:lnTo>
                          <a:pt x="3024457" y="2592440"/>
                        </a:lnTo>
                        <a:cubicBezTo>
                          <a:pt x="3024457" y="2449510"/>
                          <a:pt x="3140766" y="2333201"/>
                          <a:pt x="3283696" y="2333201"/>
                        </a:cubicBezTo>
                        <a:lnTo>
                          <a:pt x="3542934" y="2333201"/>
                        </a:lnTo>
                        <a:cubicBezTo>
                          <a:pt x="3590731" y="2333201"/>
                          <a:pt x="3629357" y="2294485"/>
                          <a:pt x="3629357" y="2246778"/>
                        </a:cubicBezTo>
                        <a:cubicBezTo>
                          <a:pt x="3629357" y="2199071"/>
                          <a:pt x="3590731" y="2160355"/>
                          <a:pt x="3542934" y="2160355"/>
                        </a:cubicBezTo>
                        <a:lnTo>
                          <a:pt x="3283696" y="2160355"/>
                        </a:lnTo>
                        <a:cubicBezTo>
                          <a:pt x="3045463" y="2160355"/>
                          <a:pt x="2851641" y="2354177"/>
                          <a:pt x="2851641" y="2592410"/>
                        </a:cubicBezTo>
                        <a:lnTo>
                          <a:pt x="2851641" y="3283703"/>
                        </a:lnTo>
                        <a:lnTo>
                          <a:pt x="432055" y="3283703"/>
                        </a:lnTo>
                        <a:cubicBezTo>
                          <a:pt x="289125" y="3283703"/>
                          <a:pt x="172816" y="3167394"/>
                          <a:pt x="172816" y="3024465"/>
                        </a:cubicBezTo>
                        <a:lnTo>
                          <a:pt x="172816" y="432521"/>
                        </a:lnTo>
                        <a:cubicBezTo>
                          <a:pt x="173337" y="389154"/>
                          <a:pt x="188121" y="172846"/>
                          <a:pt x="432055" y="172846"/>
                        </a:cubicBezTo>
                        <a:lnTo>
                          <a:pt x="1123348" y="172846"/>
                        </a:lnTo>
                        <a:cubicBezTo>
                          <a:pt x="1171144" y="172846"/>
                          <a:pt x="1209771" y="134130"/>
                          <a:pt x="1209771" y="86423"/>
                        </a:cubicBezTo>
                        <a:cubicBezTo>
                          <a:pt x="1209771" y="38712"/>
                          <a:pt x="1171144" y="0"/>
                          <a:pt x="1123348" y="0"/>
                        </a:cubicBezTo>
                        <a:lnTo>
                          <a:pt x="432055" y="0"/>
                        </a:lnTo>
                        <a:cubicBezTo>
                          <a:pt x="90297" y="0"/>
                          <a:pt x="0" y="282674"/>
                          <a:pt x="0" y="432084"/>
                        </a:cubicBezTo>
                        <a:lnTo>
                          <a:pt x="0" y="3024472"/>
                        </a:lnTo>
                        <a:cubicBezTo>
                          <a:pt x="0" y="3262705"/>
                          <a:pt x="193822" y="3456527"/>
                          <a:pt x="432055" y="3456527"/>
                        </a:cubicBezTo>
                        <a:lnTo>
                          <a:pt x="2938005" y="3456527"/>
                        </a:lnTo>
                        <a:cubicBezTo>
                          <a:pt x="2949582" y="3456527"/>
                          <a:pt x="2960803" y="3454186"/>
                          <a:pt x="2971276" y="3449787"/>
                        </a:cubicBezTo>
                        <a:cubicBezTo>
                          <a:pt x="2981809" y="3445387"/>
                          <a:pt x="2991245" y="3439084"/>
                          <a:pt x="2999200" y="3431121"/>
                        </a:cubicBezTo>
                        <a:lnTo>
                          <a:pt x="4122518" y="2307803"/>
                        </a:lnTo>
                        <a:cubicBezTo>
                          <a:pt x="4138747" y="2291634"/>
                          <a:pt x="4147835" y="2269613"/>
                          <a:pt x="4147835" y="2246726"/>
                        </a:cubicBezTo>
                        <a:lnTo>
                          <a:pt x="4147835" y="432055"/>
                        </a:lnTo>
                        <a:cubicBezTo>
                          <a:pt x="4147835" y="384347"/>
                          <a:pt x="4109208" y="345632"/>
                          <a:pt x="4061412" y="345632"/>
                        </a:cubicBezTo>
                        <a:close/>
                      </a:path>
                    </a:pathLst>
                  </a:custGeom>
                  <a:grpFill/>
                  <a:ln w="7402"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70F898B-91D6-E800-BDC8-150512C2E089}"/>
                      </a:ext>
                    </a:extLst>
                  </p:cNvPr>
                  <p:cNvSpPr/>
                  <p:nvPr/>
                </p:nvSpPr>
                <p:spPr>
                  <a:xfrm>
                    <a:off x="5436094" y="345657"/>
                    <a:ext cx="864168" cy="1469035"/>
                  </a:xfrm>
                  <a:custGeom>
                    <a:avLst/>
                    <a:gdLst>
                      <a:gd name="connsiteX0" fmla="*/ 604901 w 864168"/>
                      <a:gd name="connsiteY0" fmla="*/ 4 h 1469035"/>
                      <a:gd name="connsiteX1" fmla="*/ 86423 w 864168"/>
                      <a:gd name="connsiteY1" fmla="*/ 4 h 1469035"/>
                      <a:gd name="connsiteX2" fmla="*/ 0 w 864168"/>
                      <a:gd name="connsiteY2" fmla="*/ 86426 h 1469035"/>
                      <a:gd name="connsiteX3" fmla="*/ 86423 w 864168"/>
                      <a:gd name="connsiteY3" fmla="*/ 172820 h 1469035"/>
                      <a:gd name="connsiteX4" fmla="*/ 603856 w 864168"/>
                      <a:gd name="connsiteY4" fmla="*/ 172820 h 1469035"/>
                      <a:gd name="connsiteX5" fmla="*/ 691323 w 864168"/>
                      <a:gd name="connsiteY5" fmla="*/ 259242 h 1469035"/>
                      <a:gd name="connsiteX6" fmla="*/ 691323 w 864168"/>
                      <a:gd name="connsiteY6" fmla="*/ 949492 h 1469035"/>
                      <a:gd name="connsiteX7" fmla="*/ 604901 w 864168"/>
                      <a:gd name="connsiteY7" fmla="*/ 1036959 h 1469035"/>
                      <a:gd name="connsiteX8" fmla="*/ 295029 w 864168"/>
                      <a:gd name="connsiteY8" fmla="*/ 1036959 h 1469035"/>
                      <a:gd name="connsiteX9" fmla="*/ 406768 w 864168"/>
                      <a:gd name="connsiteY9" fmla="*/ 925219 h 1469035"/>
                      <a:gd name="connsiteX10" fmla="*/ 406768 w 864168"/>
                      <a:gd name="connsiteY10" fmla="*/ 803036 h 1469035"/>
                      <a:gd name="connsiteX11" fmla="*/ 284585 w 864168"/>
                      <a:gd name="connsiteY11" fmla="*/ 803036 h 1469035"/>
                      <a:gd name="connsiteX12" fmla="*/ 25435 w 864168"/>
                      <a:gd name="connsiteY12" fmla="*/ 1062186 h 1469035"/>
                      <a:gd name="connsiteX13" fmla="*/ 6688 w 864168"/>
                      <a:gd name="connsiteY13" fmla="*/ 1090369 h 1469035"/>
                      <a:gd name="connsiteX14" fmla="*/ 6688 w 864168"/>
                      <a:gd name="connsiteY14" fmla="*/ 1156394 h 1469035"/>
                      <a:gd name="connsiteX15" fmla="*/ 25435 w 864168"/>
                      <a:gd name="connsiteY15" fmla="*/ 1184577 h 1469035"/>
                      <a:gd name="connsiteX16" fmla="*/ 284585 w 864168"/>
                      <a:gd name="connsiteY16" fmla="*/ 1443719 h 1469035"/>
                      <a:gd name="connsiteX17" fmla="*/ 345662 w 864168"/>
                      <a:gd name="connsiteY17" fmla="*/ 1469036 h 1469035"/>
                      <a:gd name="connsiteX18" fmla="*/ 406738 w 864168"/>
                      <a:gd name="connsiteY18" fmla="*/ 1443719 h 1469035"/>
                      <a:gd name="connsiteX19" fmla="*/ 406738 w 864168"/>
                      <a:gd name="connsiteY19" fmla="*/ 1321536 h 1469035"/>
                      <a:gd name="connsiteX20" fmla="*/ 295029 w 864168"/>
                      <a:gd name="connsiteY20" fmla="*/ 1209767 h 1469035"/>
                      <a:gd name="connsiteX21" fmla="*/ 604901 w 864168"/>
                      <a:gd name="connsiteY21" fmla="*/ 1209767 h 1469035"/>
                      <a:gd name="connsiteX22" fmla="*/ 864139 w 864168"/>
                      <a:gd name="connsiteY22" fmla="*/ 950528 h 1469035"/>
                      <a:gd name="connsiteX23" fmla="*/ 864169 w 864168"/>
                      <a:gd name="connsiteY23" fmla="*/ 259239 h 1469035"/>
                      <a:gd name="connsiteX24" fmla="*/ 604901 w 864168"/>
                      <a:gd name="connsiteY24" fmla="*/ 0 h 146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4168" h="1469035">
                        <a:moveTo>
                          <a:pt x="604901" y="4"/>
                        </a:moveTo>
                        <a:lnTo>
                          <a:pt x="86423" y="4"/>
                        </a:lnTo>
                        <a:cubicBezTo>
                          <a:pt x="38627" y="4"/>
                          <a:pt x="0" y="38716"/>
                          <a:pt x="0" y="86426"/>
                        </a:cubicBezTo>
                        <a:cubicBezTo>
                          <a:pt x="0" y="134108"/>
                          <a:pt x="38656" y="172820"/>
                          <a:pt x="86423" y="172820"/>
                        </a:cubicBezTo>
                        <a:lnTo>
                          <a:pt x="603856" y="172820"/>
                        </a:lnTo>
                        <a:cubicBezTo>
                          <a:pt x="643786" y="173861"/>
                          <a:pt x="691323" y="189658"/>
                          <a:pt x="691323" y="259242"/>
                        </a:cubicBezTo>
                        <a:lnTo>
                          <a:pt x="691323" y="949492"/>
                        </a:lnTo>
                        <a:cubicBezTo>
                          <a:pt x="690279" y="989422"/>
                          <a:pt x="674569" y="1036959"/>
                          <a:pt x="604901" y="1036959"/>
                        </a:cubicBezTo>
                        <a:lnTo>
                          <a:pt x="295029" y="1036959"/>
                        </a:lnTo>
                        <a:lnTo>
                          <a:pt x="406768" y="925219"/>
                        </a:lnTo>
                        <a:cubicBezTo>
                          <a:pt x="440565" y="891430"/>
                          <a:pt x="440565" y="836826"/>
                          <a:pt x="406768" y="803036"/>
                        </a:cubicBezTo>
                        <a:cubicBezTo>
                          <a:pt x="372978" y="769247"/>
                          <a:pt x="318375" y="769239"/>
                          <a:pt x="284585" y="803036"/>
                        </a:cubicBezTo>
                        <a:lnTo>
                          <a:pt x="25435" y="1062186"/>
                        </a:lnTo>
                        <a:cubicBezTo>
                          <a:pt x="17391" y="1070141"/>
                          <a:pt x="11088" y="1079718"/>
                          <a:pt x="6688" y="1090369"/>
                        </a:cubicBezTo>
                        <a:cubicBezTo>
                          <a:pt x="-2052" y="1111457"/>
                          <a:pt x="-2052" y="1135299"/>
                          <a:pt x="6688" y="1156394"/>
                        </a:cubicBezTo>
                        <a:cubicBezTo>
                          <a:pt x="11088" y="1167008"/>
                          <a:pt x="17391" y="1176533"/>
                          <a:pt x="25435" y="1184577"/>
                        </a:cubicBezTo>
                        <a:lnTo>
                          <a:pt x="284585" y="1443719"/>
                        </a:lnTo>
                        <a:cubicBezTo>
                          <a:pt x="301421" y="1460562"/>
                          <a:pt x="323560" y="1469036"/>
                          <a:pt x="345662" y="1469036"/>
                        </a:cubicBezTo>
                        <a:cubicBezTo>
                          <a:pt x="367793" y="1469036"/>
                          <a:pt x="389902" y="1460562"/>
                          <a:pt x="406738" y="1443719"/>
                        </a:cubicBezTo>
                        <a:cubicBezTo>
                          <a:pt x="440535" y="1409929"/>
                          <a:pt x="440535" y="1355334"/>
                          <a:pt x="406738" y="1321536"/>
                        </a:cubicBezTo>
                        <a:lnTo>
                          <a:pt x="295029" y="1209767"/>
                        </a:lnTo>
                        <a:lnTo>
                          <a:pt x="604901" y="1209767"/>
                        </a:lnTo>
                        <a:cubicBezTo>
                          <a:pt x="795108" y="1209767"/>
                          <a:pt x="864139" y="1054750"/>
                          <a:pt x="864139" y="950528"/>
                        </a:cubicBezTo>
                        <a:lnTo>
                          <a:pt x="864169" y="259239"/>
                        </a:lnTo>
                        <a:cubicBezTo>
                          <a:pt x="864139" y="69032"/>
                          <a:pt x="709115" y="0"/>
                          <a:pt x="604901" y="0"/>
                        </a:cubicBezTo>
                        <a:close/>
                      </a:path>
                    </a:pathLst>
                  </a:custGeom>
                  <a:grpFill/>
                  <a:ln w="7402"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605D946-525B-6571-490C-6AAB336263F2}"/>
                      </a:ext>
                    </a:extLst>
                  </p:cNvPr>
                  <p:cNvSpPr/>
                  <p:nvPr/>
                </p:nvSpPr>
                <p:spPr>
                  <a:xfrm>
                    <a:off x="2843736" y="1382557"/>
                    <a:ext cx="864139" cy="1469039"/>
                  </a:xfrm>
                  <a:custGeom>
                    <a:avLst/>
                    <a:gdLst>
                      <a:gd name="connsiteX0" fmla="*/ 838704 w 864139"/>
                      <a:gd name="connsiteY0" fmla="*/ 1062212 h 1469039"/>
                      <a:gd name="connsiteX1" fmla="*/ 579554 w 864139"/>
                      <a:gd name="connsiteY1" fmla="*/ 803062 h 1469039"/>
                      <a:gd name="connsiteX2" fmla="*/ 457371 w 864139"/>
                      <a:gd name="connsiteY2" fmla="*/ 803062 h 1469039"/>
                      <a:gd name="connsiteX3" fmla="*/ 457371 w 864139"/>
                      <a:gd name="connsiteY3" fmla="*/ 925245 h 1469039"/>
                      <a:gd name="connsiteX4" fmla="*/ 569111 w 864139"/>
                      <a:gd name="connsiteY4" fmla="*/ 1036985 h 1469039"/>
                      <a:gd name="connsiteX5" fmla="*/ 259239 w 864139"/>
                      <a:gd name="connsiteY5" fmla="*/ 1036985 h 1469039"/>
                      <a:gd name="connsiteX6" fmla="*/ 172816 w 864139"/>
                      <a:gd name="connsiteY6" fmla="*/ 950562 h 1469039"/>
                      <a:gd name="connsiteX7" fmla="*/ 172816 w 864139"/>
                      <a:gd name="connsiteY7" fmla="*/ 259268 h 1469039"/>
                      <a:gd name="connsiteX8" fmla="*/ 259239 w 864139"/>
                      <a:gd name="connsiteY8" fmla="*/ 172846 h 1469039"/>
                      <a:gd name="connsiteX9" fmla="*/ 777716 w 864139"/>
                      <a:gd name="connsiteY9" fmla="*/ 172846 h 1469039"/>
                      <a:gd name="connsiteX10" fmla="*/ 864139 w 864139"/>
                      <a:gd name="connsiteY10" fmla="*/ 86423 h 1469039"/>
                      <a:gd name="connsiteX11" fmla="*/ 777716 w 864139"/>
                      <a:gd name="connsiteY11" fmla="*/ 0 h 1469039"/>
                      <a:gd name="connsiteX12" fmla="*/ 259239 w 864139"/>
                      <a:gd name="connsiteY12" fmla="*/ 0 h 1469039"/>
                      <a:gd name="connsiteX13" fmla="*/ 0 w 864139"/>
                      <a:gd name="connsiteY13" fmla="*/ 259239 h 1469039"/>
                      <a:gd name="connsiteX14" fmla="*/ 0 w 864139"/>
                      <a:gd name="connsiteY14" fmla="*/ 950562 h 1469039"/>
                      <a:gd name="connsiteX15" fmla="*/ 259239 w 864139"/>
                      <a:gd name="connsiteY15" fmla="*/ 1209801 h 1469039"/>
                      <a:gd name="connsiteX16" fmla="*/ 569111 w 864139"/>
                      <a:gd name="connsiteY16" fmla="*/ 1209801 h 1469039"/>
                      <a:gd name="connsiteX17" fmla="*/ 457371 w 864139"/>
                      <a:gd name="connsiteY17" fmla="*/ 1321540 h 1469039"/>
                      <a:gd name="connsiteX18" fmla="*/ 457371 w 864139"/>
                      <a:gd name="connsiteY18" fmla="*/ 1443723 h 1469039"/>
                      <a:gd name="connsiteX19" fmla="*/ 518448 w 864139"/>
                      <a:gd name="connsiteY19" fmla="*/ 1469039 h 1469039"/>
                      <a:gd name="connsiteX20" fmla="*/ 579525 w 864139"/>
                      <a:gd name="connsiteY20" fmla="*/ 1443723 h 1469039"/>
                      <a:gd name="connsiteX21" fmla="*/ 838674 w 864139"/>
                      <a:gd name="connsiteY21" fmla="*/ 1184573 h 1469039"/>
                      <a:gd name="connsiteX22" fmla="*/ 857421 w 864139"/>
                      <a:gd name="connsiteY22" fmla="*/ 1156390 h 1469039"/>
                      <a:gd name="connsiteX23" fmla="*/ 857421 w 864139"/>
                      <a:gd name="connsiteY23" fmla="*/ 1090366 h 1469039"/>
                      <a:gd name="connsiteX24" fmla="*/ 838704 w 864139"/>
                      <a:gd name="connsiteY24" fmla="*/ 1062212 h 146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4139" h="1469039">
                        <a:moveTo>
                          <a:pt x="838704" y="1062212"/>
                        </a:moveTo>
                        <a:lnTo>
                          <a:pt x="579554" y="803062"/>
                        </a:lnTo>
                        <a:cubicBezTo>
                          <a:pt x="545764" y="769272"/>
                          <a:pt x="491161" y="769272"/>
                          <a:pt x="457371" y="803062"/>
                        </a:cubicBezTo>
                        <a:cubicBezTo>
                          <a:pt x="423581" y="836860"/>
                          <a:pt x="423581" y="891455"/>
                          <a:pt x="457371" y="925245"/>
                        </a:cubicBezTo>
                        <a:lnTo>
                          <a:pt x="569111" y="1036985"/>
                        </a:lnTo>
                        <a:lnTo>
                          <a:pt x="259239" y="1036985"/>
                        </a:lnTo>
                        <a:cubicBezTo>
                          <a:pt x="189570" y="1036985"/>
                          <a:pt x="173860" y="989448"/>
                          <a:pt x="172816" y="950562"/>
                        </a:cubicBezTo>
                        <a:lnTo>
                          <a:pt x="172816" y="259268"/>
                        </a:lnTo>
                        <a:cubicBezTo>
                          <a:pt x="172816" y="189711"/>
                          <a:pt x="220353" y="173890"/>
                          <a:pt x="259239" y="172846"/>
                        </a:cubicBezTo>
                        <a:lnTo>
                          <a:pt x="777716" y="172846"/>
                        </a:lnTo>
                        <a:cubicBezTo>
                          <a:pt x="825513" y="172846"/>
                          <a:pt x="864139" y="134130"/>
                          <a:pt x="864139" y="86423"/>
                        </a:cubicBezTo>
                        <a:cubicBezTo>
                          <a:pt x="864139" y="38715"/>
                          <a:pt x="825513" y="0"/>
                          <a:pt x="777716" y="0"/>
                        </a:cubicBezTo>
                        <a:lnTo>
                          <a:pt x="259239" y="0"/>
                        </a:lnTo>
                        <a:cubicBezTo>
                          <a:pt x="155025" y="0"/>
                          <a:pt x="0" y="69032"/>
                          <a:pt x="0" y="259239"/>
                        </a:cubicBezTo>
                        <a:lnTo>
                          <a:pt x="0" y="950562"/>
                        </a:lnTo>
                        <a:cubicBezTo>
                          <a:pt x="0" y="1054776"/>
                          <a:pt x="69032" y="1209801"/>
                          <a:pt x="259239" y="1209801"/>
                        </a:cubicBezTo>
                        <a:lnTo>
                          <a:pt x="569111" y="1209801"/>
                        </a:lnTo>
                        <a:lnTo>
                          <a:pt x="457371" y="1321540"/>
                        </a:lnTo>
                        <a:cubicBezTo>
                          <a:pt x="423581" y="1355337"/>
                          <a:pt x="423581" y="1409933"/>
                          <a:pt x="457371" y="1443723"/>
                        </a:cubicBezTo>
                        <a:cubicBezTo>
                          <a:pt x="474207" y="1460559"/>
                          <a:pt x="496346" y="1469039"/>
                          <a:pt x="518448" y="1469039"/>
                        </a:cubicBezTo>
                        <a:cubicBezTo>
                          <a:pt x="540550" y="1469039"/>
                          <a:pt x="562689" y="1460566"/>
                          <a:pt x="579525" y="1443723"/>
                        </a:cubicBezTo>
                        <a:lnTo>
                          <a:pt x="838674" y="1184573"/>
                        </a:lnTo>
                        <a:cubicBezTo>
                          <a:pt x="846718" y="1176618"/>
                          <a:pt x="853029" y="1167041"/>
                          <a:pt x="857421" y="1156390"/>
                        </a:cubicBezTo>
                        <a:cubicBezTo>
                          <a:pt x="866161" y="1135303"/>
                          <a:pt x="866161" y="1111460"/>
                          <a:pt x="857421" y="1090366"/>
                        </a:cubicBezTo>
                        <a:cubicBezTo>
                          <a:pt x="853058" y="1079752"/>
                          <a:pt x="846748" y="1070227"/>
                          <a:pt x="838704" y="1062212"/>
                        </a:cubicBezTo>
                        <a:close/>
                      </a:path>
                    </a:pathLst>
                  </a:custGeom>
                  <a:grpFill/>
                  <a:ln w="7402"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3D90724-6CF0-010C-DB08-8C48B3D4AFFD}"/>
                      </a:ext>
                    </a:extLst>
                  </p:cNvPr>
                  <p:cNvSpPr/>
                  <p:nvPr/>
                </p:nvSpPr>
                <p:spPr>
                  <a:xfrm>
                    <a:off x="3880706" y="0"/>
                    <a:ext cx="1382586" cy="864109"/>
                  </a:xfrm>
                  <a:custGeom>
                    <a:avLst/>
                    <a:gdLst>
                      <a:gd name="connsiteX0" fmla="*/ 1209771 w 1382586"/>
                      <a:gd name="connsiteY0" fmla="*/ 0 h 864109"/>
                      <a:gd name="connsiteX1" fmla="*/ 172816 w 1382586"/>
                      <a:gd name="connsiteY1" fmla="*/ 0 h 864109"/>
                      <a:gd name="connsiteX2" fmla="*/ 0 w 1382586"/>
                      <a:gd name="connsiteY2" fmla="*/ 172816 h 864109"/>
                      <a:gd name="connsiteX3" fmla="*/ 0 w 1382586"/>
                      <a:gd name="connsiteY3" fmla="*/ 691293 h 864109"/>
                      <a:gd name="connsiteX4" fmla="*/ 172816 w 1382586"/>
                      <a:gd name="connsiteY4" fmla="*/ 864109 h 864109"/>
                      <a:gd name="connsiteX5" fmla="*/ 1209771 w 1382586"/>
                      <a:gd name="connsiteY5" fmla="*/ 864109 h 864109"/>
                      <a:gd name="connsiteX6" fmla="*/ 1382587 w 1382586"/>
                      <a:gd name="connsiteY6" fmla="*/ 691293 h 864109"/>
                      <a:gd name="connsiteX7" fmla="*/ 1382587 w 1382586"/>
                      <a:gd name="connsiteY7" fmla="*/ 172816 h 864109"/>
                      <a:gd name="connsiteX8" fmla="*/ 1209771 w 1382586"/>
                      <a:gd name="connsiteY8" fmla="*/ 0 h 864109"/>
                      <a:gd name="connsiteX9" fmla="*/ 1209771 w 1382586"/>
                      <a:gd name="connsiteY9" fmla="*/ 691293 h 864109"/>
                      <a:gd name="connsiteX10" fmla="*/ 172816 w 1382586"/>
                      <a:gd name="connsiteY10" fmla="*/ 691033 h 864109"/>
                      <a:gd name="connsiteX11" fmla="*/ 172816 w 1382586"/>
                      <a:gd name="connsiteY11" fmla="*/ 172814 h 864109"/>
                      <a:gd name="connsiteX12" fmla="*/ 1209771 w 1382586"/>
                      <a:gd name="connsiteY12" fmla="*/ 172814 h 86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2586" h="864109">
                        <a:moveTo>
                          <a:pt x="1209771" y="0"/>
                        </a:moveTo>
                        <a:lnTo>
                          <a:pt x="172816" y="0"/>
                        </a:lnTo>
                        <a:cubicBezTo>
                          <a:pt x="77512" y="0"/>
                          <a:pt x="0" y="77512"/>
                          <a:pt x="0" y="172816"/>
                        </a:cubicBezTo>
                        <a:lnTo>
                          <a:pt x="0" y="691293"/>
                        </a:lnTo>
                        <a:cubicBezTo>
                          <a:pt x="0" y="786597"/>
                          <a:pt x="77512" y="864109"/>
                          <a:pt x="172816" y="864109"/>
                        </a:cubicBezTo>
                        <a:lnTo>
                          <a:pt x="1209771" y="864109"/>
                        </a:lnTo>
                        <a:cubicBezTo>
                          <a:pt x="1305075" y="864109"/>
                          <a:pt x="1382587" y="786597"/>
                          <a:pt x="1382587" y="691293"/>
                        </a:cubicBezTo>
                        <a:lnTo>
                          <a:pt x="1382587" y="172816"/>
                        </a:lnTo>
                        <a:cubicBezTo>
                          <a:pt x="1382587" y="77512"/>
                          <a:pt x="1305075" y="0"/>
                          <a:pt x="1209771" y="0"/>
                        </a:cubicBezTo>
                        <a:close/>
                        <a:moveTo>
                          <a:pt x="1209771" y="691293"/>
                        </a:moveTo>
                        <a:lnTo>
                          <a:pt x="172816" y="691033"/>
                        </a:lnTo>
                        <a:lnTo>
                          <a:pt x="172816" y="172814"/>
                        </a:lnTo>
                        <a:lnTo>
                          <a:pt x="1209771" y="172814"/>
                        </a:lnTo>
                        <a:close/>
                      </a:path>
                    </a:pathLst>
                  </a:custGeom>
                  <a:grpFill/>
                  <a:ln w="7402"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E84FF9F-352D-9B09-7C1E-66944FC61E86}"/>
                      </a:ext>
                    </a:extLst>
                  </p:cNvPr>
                  <p:cNvSpPr/>
                  <p:nvPr/>
                </p:nvSpPr>
                <p:spPr>
                  <a:xfrm>
                    <a:off x="3880706" y="1036955"/>
                    <a:ext cx="1382586" cy="864109"/>
                  </a:xfrm>
                  <a:custGeom>
                    <a:avLst/>
                    <a:gdLst>
                      <a:gd name="connsiteX0" fmla="*/ 1209771 w 1382586"/>
                      <a:gd name="connsiteY0" fmla="*/ 0 h 864109"/>
                      <a:gd name="connsiteX1" fmla="*/ 172816 w 1382586"/>
                      <a:gd name="connsiteY1" fmla="*/ 0 h 864109"/>
                      <a:gd name="connsiteX2" fmla="*/ 0 w 1382586"/>
                      <a:gd name="connsiteY2" fmla="*/ 172816 h 864109"/>
                      <a:gd name="connsiteX3" fmla="*/ 0 w 1382586"/>
                      <a:gd name="connsiteY3" fmla="*/ 691293 h 864109"/>
                      <a:gd name="connsiteX4" fmla="*/ 172816 w 1382586"/>
                      <a:gd name="connsiteY4" fmla="*/ 864109 h 864109"/>
                      <a:gd name="connsiteX5" fmla="*/ 1209771 w 1382586"/>
                      <a:gd name="connsiteY5" fmla="*/ 864109 h 864109"/>
                      <a:gd name="connsiteX6" fmla="*/ 1382587 w 1382586"/>
                      <a:gd name="connsiteY6" fmla="*/ 691293 h 864109"/>
                      <a:gd name="connsiteX7" fmla="*/ 1382587 w 1382586"/>
                      <a:gd name="connsiteY7" fmla="*/ 172816 h 864109"/>
                      <a:gd name="connsiteX8" fmla="*/ 1209771 w 1382586"/>
                      <a:gd name="connsiteY8" fmla="*/ 0 h 864109"/>
                      <a:gd name="connsiteX9" fmla="*/ 1209771 w 1382586"/>
                      <a:gd name="connsiteY9" fmla="*/ 691293 h 864109"/>
                      <a:gd name="connsiteX10" fmla="*/ 172816 w 1382586"/>
                      <a:gd name="connsiteY10" fmla="*/ 691034 h 864109"/>
                      <a:gd name="connsiteX11" fmla="*/ 172816 w 1382586"/>
                      <a:gd name="connsiteY11" fmla="*/ 172816 h 864109"/>
                      <a:gd name="connsiteX12" fmla="*/ 1209771 w 1382586"/>
                      <a:gd name="connsiteY12" fmla="*/ 172816 h 86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2586" h="864109">
                        <a:moveTo>
                          <a:pt x="1209771" y="0"/>
                        </a:moveTo>
                        <a:lnTo>
                          <a:pt x="172816" y="0"/>
                        </a:lnTo>
                        <a:cubicBezTo>
                          <a:pt x="77512" y="0"/>
                          <a:pt x="0" y="77512"/>
                          <a:pt x="0" y="172816"/>
                        </a:cubicBezTo>
                        <a:lnTo>
                          <a:pt x="0" y="691293"/>
                        </a:lnTo>
                        <a:cubicBezTo>
                          <a:pt x="0" y="786597"/>
                          <a:pt x="77512" y="864109"/>
                          <a:pt x="172816" y="864109"/>
                        </a:cubicBezTo>
                        <a:lnTo>
                          <a:pt x="1209771" y="864109"/>
                        </a:lnTo>
                        <a:cubicBezTo>
                          <a:pt x="1305075" y="864109"/>
                          <a:pt x="1382587" y="786597"/>
                          <a:pt x="1382587" y="691293"/>
                        </a:cubicBezTo>
                        <a:lnTo>
                          <a:pt x="1382587" y="172816"/>
                        </a:lnTo>
                        <a:cubicBezTo>
                          <a:pt x="1382587" y="77512"/>
                          <a:pt x="1305075" y="0"/>
                          <a:pt x="1209771" y="0"/>
                        </a:cubicBezTo>
                        <a:close/>
                        <a:moveTo>
                          <a:pt x="1209771" y="691293"/>
                        </a:moveTo>
                        <a:lnTo>
                          <a:pt x="172816" y="691034"/>
                        </a:lnTo>
                        <a:lnTo>
                          <a:pt x="172816" y="172816"/>
                        </a:lnTo>
                        <a:lnTo>
                          <a:pt x="1209771" y="172816"/>
                        </a:lnTo>
                        <a:close/>
                      </a:path>
                    </a:pathLst>
                  </a:custGeom>
                  <a:grpFill/>
                  <a:ln w="7402"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30B5FC1-7BA5-22C6-0E2F-F90B8A2F70D7}"/>
                      </a:ext>
                    </a:extLst>
                  </p:cNvPr>
                  <p:cNvSpPr/>
                  <p:nvPr/>
                </p:nvSpPr>
                <p:spPr>
                  <a:xfrm>
                    <a:off x="3880706" y="2073910"/>
                    <a:ext cx="1382586" cy="864109"/>
                  </a:xfrm>
                  <a:custGeom>
                    <a:avLst/>
                    <a:gdLst>
                      <a:gd name="connsiteX0" fmla="*/ 1209771 w 1382586"/>
                      <a:gd name="connsiteY0" fmla="*/ 0 h 864109"/>
                      <a:gd name="connsiteX1" fmla="*/ 172816 w 1382586"/>
                      <a:gd name="connsiteY1" fmla="*/ 0 h 864109"/>
                      <a:gd name="connsiteX2" fmla="*/ 0 w 1382586"/>
                      <a:gd name="connsiteY2" fmla="*/ 172816 h 864109"/>
                      <a:gd name="connsiteX3" fmla="*/ 0 w 1382586"/>
                      <a:gd name="connsiteY3" fmla="*/ 691293 h 864109"/>
                      <a:gd name="connsiteX4" fmla="*/ 172816 w 1382586"/>
                      <a:gd name="connsiteY4" fmla="*/ 864109 h 864109"/>
                      <a:gd name="connsiteX5" fmla="*/ 1209771 w 1382586"/>
                      <a:gd name="connsiteY5" fmla="*/ 864109 h 864109"/>
                      <a:gd name="connsiteX6" fmla="*/ 1382587 w 1382586"/>
                      <a:gd name="connsiteY6" fmla="*/ 691293 h 864109"/>
                      <a:gd name="connsiteX7" fmla="*/ 1382587 w 1382586"/>
                      <a:gd name="connsiteY7" fmla="*/ 172816 h 864109"/>
                      <a:gd name="connsiteX8" fmla="*/ 1209771 w 1382586"/>
                      <a:gd name="connsiteY8" fmla="*/ 0 h 864109"/>
                      <a:gd name="connsiteX9" fmla="*/ 1209771 w 1382586"/>
                      <a:gd name="connsiteY9" fmla="*/ 691293 h 864109"/>
                      <a:gd name="connsiteX10" fmla="*/ 172816 w 1382586"/>
                      <a:gd name="connsiteY10" fmla="*/ 691034 h 864109"/>
                      <a:gd name="connsiteX11" fmla="*/ 172816 w 1382586"/>
                      <a:gd name="connsiteY11" fmla="*/ 172816 h 864109"/>
                      <a:gd name="connsiteX12" fmla="*/ 1209771 w 1382586"/>
                      <a:gd name="connsiteY12" fmla="*/ 172816 h 86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2586" h="864109">
                        <a:moveTo>
                          <a:pt x="1209771" y="0"/>
                        </a:moveTo>
                        <a:lnTo>
                          <a:pt x="172816" y="0"/>
                        </a:lnTo>
                        <a:cubicBezTo>
                          <a:pt x="77512" y="0"/>
                          <a:pt x="0" y="77512"/>
                          <a:pt x="0" y="172816"/>
                        </a:cubicBezTo>
                        <a:lnTo>
                          <a:pt x="0" y="691293"/>
                        </a:lnTo>
                        <a:cubicBezTo>
                          <a:pt x="0" y="786597"/>
                          <a:pt x="77512" y="864109"/>
                          <a:pt x="172816" y="864109"/>
                        </a:cubicBezTo>
                        <a:lnTo>
                          <a:pt x="1209771" y="864109"/>
                        </a:lnTo>
                        <a:cubicBezTo>
                          <a:pt x="1305075" y="864109"/>
                          <a:pt x="1382587" y="786597"/>
                          <a:pt x="1382587" y="691293"/>
                        </a:cubicBezTo>
                        <a:lnTo>
                          <a:pt x="1382587" y="172816"/>
                        </a:lnTo>
                        <a:cubicBezTo>
                          <a:pt x="1382587" y="77512"/>
                          <a:pt x="1305075" y="0"/>
                          <a:pt x="1209771" y="0"/>
                        </a:cubicBezTo>
                        <a:close/>
                        <a:moveTo>
                          <a:pt x="1209771" y="691293"/>
                        </a:moveTo>
                        <a:lnTo>
                          <a:pt x="172816" y="691034"/>
                        </a:lnTo>
                        <a:lnTo>
                          <a:pt x="172816" y="172816"/>
                        </a:lnTo>
                        <a:lnTo>
                          <a:pt x="1209771" y="172816"/>
                        </a:lnTo>
                        <a:close/>
                      </a:path>
                    </a:pathLst>
                  </a:custGeom>
                  <a:grpFill/>
                  <a:ln w="7402" cap="flat">
                    <a:noFill/>
                    <a:prstDash val="solid"/>
                    <a:miter/>
                  </a:ln>
                </p:spPr>
                <p:txBody>
                  <a:bodyPr rtlCol="0" anchor="ctr"/>
                  <a:lstStyle/>
                  <a:p>
                    <a:endParaRPr lang="en-US"/>
                  </a:p>
                </p:txBody>
              </p:sp>
            </p:grpSp>
          </p:grpSp>
        </p:grpSp>
      </p:grpSp>
    </p:spTree>
    <p:custDataLst>
      <p:tags r:id="rId1"/>
    </p:custDataLst>
    <p:extLst>
      <p:ext uri="{BB962C8B-B14F-4D97-AF65-F5344CB8AC3E}">
        <p14:creationId xmlns:p14="http://schemas.microsoft.com/office/powerpoint/2010/main" val="18890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4">
            <a:extLst>
              <a:ext uri="{FF2B5EF4-FFF2-40B4-BE49-F238E27FC236}">
                <a16:creationId xmlns:a16="http://schemas.microsoft.com/office/drawing/2014/main" id="{19698F1D-154F-4ACE-AFCF-004402C44BAE}"/>
              </a:ext>
              <a:ext uri="{C183D7F6-B498-43B3-948B-1728B52AA6E4}">
                <adec:decorative xmlns:adec="http://schemas.microsoft.com/office/drawing/2017/decorative" val="1"/>
              </a:ext>
            </a:extLst>
          </p:cNvPr>
          <p:cNvSpPr txBox="1">
            <a:spLocks/>
          </p:cNvSpPr>
          <p:nvPr/>
        </p:nvSpPr>
        <p:spPr>
          <a:xfrm>
            <a:off x="462513" y="151655"/>
            <a:ext cx="7115824" cy="543618"/>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2400" b="0" i="0" kern="1200">
                <a:solidFill>
                  <a:schemeClr val="tx1">
                    <a:lumMod val="50000"/>
                    <a:lumOff val="50000"/>
                  </a:schemeClr>
                </a:solidFill>
                <a:latin typeface="+mj-lt"/>
                <a:ea typeface="+mj-ea"/>
                <a:cs typeface="Gill Sans MT"/>
              </a:defRPr>
            </a:lvl1pPr>
          </a:lstStyle>
          <a:p>
            <a:endParaRPr lang="en-US" sz="2800">
              <a:solidFill>
                <a:schemeClr val="bg1"/>
              </a:solidFill>
            </a:endParaRPr>
          </a:p>
        </p:txBody>
      </p:sp>
      <p:sp>
        <p:nvSpPr>
          <p:cNvPr id="51" name="Title 50">
            <a:extLst>
              <a:ext uri="{FF2B5EF4-FFF2-40B4-BE49-F238E27FC236}">
                <a16:creationId xmlns:a16="http://schemas.microsoft.com/office/drawing/2014/main" id="{1DA990C4-FB19-421C-8E7E-0C63015F01B0}"/>
              </a:ext>
            </a:extLst>
          </p:cNvPr>
          <p:cNvSpPr>
            <a:spLocks noGrp="1"/>
          </p:cNvSpPr>
          <p:nvPr>
            <p:ph type="title"/>
          </p:nvPr>
        </p:nvSpPr>
        <p:spPr/>
        <p:txBody>
          <a:bodyPr/>
          <a:lstStyle/>
          <a:p>
            <a:r>
              <a:rPr lang="en-US">
                <a:solidFill>
                  <a:schemeClr val="tx2"/>
                </a:solidFill>
              </a:rPr>
              <a:t>What does TB DIAH do?</a:t>
            </a:r>
          </a:p>
        </p:txBody>
      </p:sp>
      <p:sp>
        <p:nvSpPr>
          <p:cNvPr id="103" name="TextBox 102">
            <a:extLst>
              <a:ext uri="{FF2B5EF4-FFF2-40B4-BE49-F238E27FC236}">
                <a16:creationId xmlns:a16="http://schemas.microsoft.com/office/drawing/2014/main" id="{32670B43-8972-4C02-9BE4-0EB62E69BBB1}"/>
              </a:ext>
            </a:extLst>
          </p:cNvPr>
          <p:cNvSpPr txBox="1"/>
          <p:nvPr/>
        </p:nvSpPr>
        <p:spPr>
          <a:xfrm rot="5400000">
            <a:off x="6407846" y="2479971"/>
            <a:ext cx="4564839" cy="646331"/>
          </a:xfrm>
          <a:prstGeom prst="rect">
            <a:avLst/>
          </a:prstGeom>
          <a:noFill/>
        </p:spPr>
        <p:txBody>
          <a:bodyPr wrap="none" rtlCol="0">
            <a:spAutoFit/>
          </a:bodyPr>
          <a:lstStyle/>
          <a:p>
            <a:r>
              <a:rPr lang="en-US" sz="3600" spc="600">
                <a:solidFill>
                  <a:schemeClr val="tx2"/>
                </a:solidFill>
              </a:rPr>
              <a:t>WORK STREAMS</a:t>
            </a:r>
          </a:p>
        </p:txBody>
      </p:sp>
      <p:grpSp>
        <p:nvGrpSpPr>
          <p:cNvPr id="17" name="Group 16">
            <a:extLst>
              <a:ext uri="{FF2B5EF4-FFF2-40B4-BE49-F238E27FC236}">
                <a16:creationId xmlns:a16="http://schemas.microsoft.com/office/drawing/2014/main" id="{3CC1E25A-C7A5-A985-9BDA-95113A147C69}"/>
              </a:ext>
              <a:ext uri="{C183D7F6-B498-43B3-948B-1728B52AA6E4}">
                <adec:decorative xmlns:adec="http://schemas.microsoft.com/office/drawing/2017/decorative" val="1"/>
              </a:ext>
            </a:extLst>
          </p:cNvPr>
          <p:cNvGrpSpPr/>
          <p:nvPr/>
        </p:nvGrpSpPr>
        <p:grpSpPr>
          <a:xfrm>
            <a:off x="72188" y="2276628"/>
            <a:ext cx="7531002" cy="769311"/>
            <a:chOff x="72188" y="2276628"/>
            <a:chExt cx="7531002" cy="769311"/>
          </a:xfrm>
        </p:grpSpPr>
        <p:sp>
          <p:nvSpPr>
            <p:cNvPr id="61" name="TextBox 60">
              <a:extLst>
                <a:ext uri="{FF2B5EF4-FFF2-40B4-BE49-F238E27FC236}">
                  <a16:creationId xmlns:a16="http://schemas.microsoft.com/office/drawing/2014/main" id="{6407CE93-7106-8E59-CFAC-AD077FD85D0E}"/>
                </a:ext>
              </a:extLst>
            </p:cNvPr>
            <p:cNvSpPr txBox="1"/>
            <p:nvPr/>
          </p:nvSpPr>
          <p:spPr>
            <a:xfrm>
              <a:off x="1142707" y="2376042"/>
              <a:ext cx="5788893" cy="577081"/>
            </a:xfrm>
            <a:prstGeom prst="rect">
              <a:avLst/>
            </a:prstGeom>
            <a:noFill/>
          </p:spPr>
          <p:txBody>
            <a:bodyPr wrap="square">
              <a:spAutoFit/>
            </a:bodyPr>
            <a:lstStyle/>
            <a:p>
              <a:pPr marR="0" lvl="0" algn="l" rtl="0">
                <a:spcBef>
                  <a:spcPts val="0"/>
                </a:spcBef>
                <a:spcAft>
                  <a:spcPts val="0"/>
                </a:spcAft>
                <a:buClr>
                  <a:schemeClr val="tx1"/>
                </a:buClr>
                <a:buSzPct val="90000"/>
              </a:pPr>
              <a:r>
                <a:rPr lang="en-US" sz="1050" b="1">
                  <a:solidFill>
                    <a:schemeClr val="accent3">
                      <a:lumMod val="75000"/>
                    </a:schemeClr>
                  </a:solidFill>
                  <a:latin typeface="+mj-lt"/>
                  <a:ea typeface="Calibri"/>
                  <a:cs typeface="Calibri"/>
                  <a:sym typeface="Calibri"/>
                </a:rPr>
                <a:t>National TB Programs Websites</a:t>
              </a:r>
            </a:p>
            <a:p>
              <a:pPr marL="171450" marR="0" lvl="0" indent="-171450" algn="l" rtl="0">
                <a:spcBef>
                  <a:spcPts val="0"/>
                </a:spcBef>
                <a:spcAft>
                  <a:spcPts val="0"/>
                </a:spcAft>
                <a:buClr>
                  <a:schemeClr val="tx1"/>
                </a:buClr>
                <a:buSzPct val="90000"/>
                <a:buFont typeface="Wingdings" panose="05000000000000000000" pitchFamily="2" charset="2"/>
                <a:buChar char="§"/>
              </a:pPr>
              <a:r>
                <a:rPr lang="en-US" sz="1050"/>
                <a:t>Work with priority countries’ NTPs to adapt their websites and increase their transparency scores using the Stop TB Partnership’s Governance of TB Programs criteria</a:t>
              </a:r>
              <a:endParaRPr lang="en-US" sz="1050">
                <a:latin typeface="+mj-lt"/>
                <a:ea typeface="Calibri"/>
                <a:cs typeface="Calibri"/>
                <a:sym typeface="Calibri"/>
              </a:endParaRPr>
            </a:p>
          </p:txBody>
        </p:sp>
        <p:cxnSp>
          <p:nvCxnSpPr>
            <p:cNvPr id="71" name="Straight Connector 70">
              <a:extLst>
                <a:ext uri="{FF2B5EF4-FFF2-40B4-BE49-F238E27FC236}">
                  <a16:creationId xmlns:a16="http://schemas.microsoft.com/office/drawing/2014/main" id="{106D5159-EA25-51CA-CD87-8F259BDC5953}"/>
                </a:ext>
              </a:extLst>
            </p:cNvPr>
            <p:cNvCxnSpPr/>
            <p:nvPr/>
          </p:nvCxnSpPr>
          <p:spPr>
            <a:xfrm>
              <a:off x="72188" y="2276628"/>
              <a:ext cx="7531002"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59747456-5FD1-253A-53BA-698C9B4171FE}"/>
                </a:ext>
              </a:extLst>
            </p:cNvPr>
            <p:cNvSpPr txBox="1"/>
            <p:nvPr/>
          </p:nvSpPr>
          <p:spPr>
            <a:xfrm>
              <a:off x="72188" y="2784329"/>
              <a:ext cx="666704" cy="261610"/>
            </a:xfrm>
            <a:prstGeom prst="rect">
              <a:avLst/>
            </a:prstGeom>
            <a:noFill/>
          </p:spPr>
          <p:txBody>
            <a:bodyPr wrap="square" rtlCol="0">
              <a:spAutoFit/>
            </a:bodyPr>
            <a:lstStyle/>
            <a:p>
              <a:pPr algn="ctr"/>
              <a:r>
                <a:rPr lang="en-US" sz="1050"/>
                <a:t>NTPW</a:t>
              </a:r>
            </a:p>
          </p:txBody>
        </p:sp>
        <p:grpSp>
          <p:nvGrpSpPr>
            <p:cNvPr id="77" name="Group 76">
              <a:extLst>
                <a:ext uri="{FF2B5EF4-FFF2-40B4-BE49-F238E27FC236}">
                  <a16:creationId xmlns:a16="http://schemas.microsoft.com/office/drawing/2014/main" id="{62136065-407E-6542-6D62-08371EDC62C8}"/>
                </a:ext>
              </a:extLst>
            </p:cNvPr>
            <p:cNvGrpSpPr/>
            <p:nvPr/>
          </p:nvGrpSpPr>
          <p:grpSpPr>
            <a:xfrm>
              <a:off x="191671" y="2392447"/>
              <a:ext cx="454018" cy="382081"/>
              <a:chOff x="414348" y="1711470"/>
              <a:chExt cx="571584" cy="481020"/>
            </a:xfrm>
          </p:grpSpPr>
          <p:sp>
            <p:nvSpPr>
              <p:cNvPr id="78" name="Rectangle: Rounded Corners 77">
                <a:extLst>
                  <a:ext uri="{FF2B5EF4-FFF2-40B4-BE49-F238E27FC236}">
                    <a16:creationId xmlns:a16="http://schemas.microsoft.com/office/drawing/2014/main" id="{B08C4223-7F7B-D3AC-4645-A41AB21AF967}"/>
                  </a:ext>
                </a:extLst>
              </p:cNvPr>
              <p:cNvSpPr/>
              <p:nvPr/>
            </p:nvSpPr>
            <p:spPr>
              <a:xfrm>
                <a:off x="414348" y="1711470"/>
                <a:ext cx="571584" cy="481020"/>
              </a:xfrm>
              <a:prstGeom prst="roundRect">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3577209E-46C4-F892-A8D1-2AD9149DD617}"/>
                  </a:ext>
                </a:extLst>
              </p:cNvPr>
              <p:cNvGrpSpPr/>
              <p:nvPr/>
            </p:nvGrpSpPr>
            <p:grpSpPr>
              <a:xfrm>
                <a:off x="503309" y="1773800"/>
                <a:ext cx="384114" cy="356361"/>
                <a:chOff x="557692" y="3212719"/>
                <a:chExt cx="924010" cy="857249"/>
              </a:xfrm>
              <a:solidFill>
                <a:schemeClr val="bg1"/>
              </a:solidFill>
            </p:grpSpPr>
            <p:sp>
              <p:nvSpPr>
                <p:cNvPr id="80" name="Freeform: Shape 79">
                  <a:extLst>
                    <a:ext uri="{FF2B5EF4-FFF2-40B4-BE49-F238E27FC236}">
                      <a16:creationId xmlns:a16="http://schemas.microsoft.com/office/drawing/2014/main" id="{0715CFF5-A66B-5940-7BD9-F4E0A3029C30}"/>
                    </a:ext>
                  </a:extLst>
                </p:cNvPr>
                <p:cNvSpPr/>
                <p:nvPr/>
              </p:nvSpPr>
              <p:spPr>
                <a:xfrm>
                  <a:off x="557692" y="3212719"/>
                  <a:ext cx="828008" cy="760285"/>
                </a:xfrm>
                <a:custGeom>
                  <a:avLst/>
                  <a:gdLst>
                    <a:gd name="connsiteX0" fmla="*/ 424815 w 828008"/>
                    <a:gd name="connsiteY0" fmla="*/ 760286 h 760285"/>
                    <a:gd name="connsiteX1" fmla="*/ 448628 w 828008"/>
                    <a:gd name="connsiteY1" fmla="*/ 736473 h 760285"/>
                    <a:gd name="connsiteX2" fmla="*/ 424815 w 828008"/>
                    <a:gd name="connsiteY2" fmla="*/ 712661 h 760285"/>
                    <a:gd name="connsiteX3" fmla="*/ 60579 w 828008"/>
                    <a:gd name="connsiteY3" fmla="*/ 712661 h 760285"/>
                    <a:gd name="connsiteX4" fmla="*/ 47625 w 828008"/>
                    <a:gd name="connsiteY4" fmla="*/ 699707 h 760285"/>
                    <a:gd name="connsiteX5" fmla="*/ 47625 w 828008"/>
                    <a:gd name="connsiteY5" fmla="*/ 227743 h 760285"/>
                    <a:gd name="connsiteX6" fmla="*/ 780383 w 828008"/>
                    <a:gd name="connsiteY6" fmla="*/ 227743 h 760285"/>
                    <a:gd name="connsiteX7" fmla="*/ 780383 w 828008"/>
                    <a:gd name="connsiteY7" fmla="*/ 357092 h 760285"/>
                    <a:gd name="connsiteX8" fmla="*/ 804196 w 828008"/>
                    <a:gd name="connsiteY8" fmla="*/ 380905 h 760285"/>
                    <a:gd name="connsiteX9" fmla="*/ 828008 w 828008"/>
                    <a:gd name="connsiteY9" fmla="*/ 357092 h 760285"/>
                    <a:gd name="connsiteX10" fmla="*/ 828008 w 828008"/>
                    <a:gd name="connsiteY10" fmla="*/ 60484 h 760285"/>
                    <a:gd name="connsiteX11" fmla="*/ 767429 w 828008"/>
                    <a:gd name="connsiteY11" fmla="*/ 0 h 760285"/>
                    <a:gd name="connsiteX12" fmla="*/ 60579 w 828008"/>
                    <a:gd name="connsiteY12" fmla="*/ 0 h 760285"/>
                    <a:gd name="connsiteX13" fmla="*/ 0 w 828008"/>
                    <a:gd name="connsiteY13" fmla="*/ 60484 h 760285"/>
                    <a:gd name="connsiteX14" fmla="*/ 0 w 828008"/>
                    <a:gd name="connsiteY14" fmla="*/ 699707 h 760285"/>
                    <a:gd name="connsiteX15" fmla="*/ 60579 w 828008"/>
                    <a:gd name="connsiteY15" fmla="*/ 760286 h 760285"/>
                    <a:gd name="connsiteX16" fmla="*/ 60579 w 828008"/>
                    <a:gd name="connsiteY16" fmla="*/ 47625 h 760285"/>
                    <a:gd name="connsiteX17" fmla="*/ 767429 w 828008"/>
                    <a:gd name="connsiteY17" fmla="*/ 47625 h 760285"/>
                    <a:gd name="connsiteX18" fmla="*/ 780383 w 828008"/>
                    <a:gd name="connsiteY18" fmla="*/ 60579 h 760285"/>
                    <a:gd name="connsiteX19" fmla="*/ 780383 w 828008"/>
                    <a:gd name="connsiteY19" fmla="*/ 180118 h 760285"/>
                    <a:gd name="connsiteX20" fmla="*/ 47625 w 828008"/>
                    <a:gd name="connsiteY20" fmla="*/ 180118 h 760285"/>
                    <a:gd name="connsiteX21" fmla="*/ 47625 w 828008"/>
                    <a:gd name="connsiteY21" fmla="*/ 60484 h 760285"/>
                    <a:gd name="connsiteX22" fmla="*/ 60579 w 828008"/>
                    <a:gd name="connsiteY22" fmla="*/ 47625 h 7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8008" h="760285">
                      <a:moveTo>
                        <a:pt x="424815" y="760286"/>
                      </a:moveTo>
                      <a:cubicBezTo>
                        <a:pt x="437966" y="760286"/>
                        <a:pt x="448628" y="749624"/>
                        <a:pt x="448628" y="736473"/>
                      </a:cubicBezTo>
                      <a:cubicBezTo>
                        <a:pt x="448628" y="723322"/>
                        <a:pt x="437966" y="712661"/>
                        <a:pt x="424815" y="712661"/>
                      </a:cubicBezTo>
                      <a:lnTo>
                        <a:pt x="60579" y="712661"/>
                      </a:lnTo>
                      <a:cubicBezTo>
                        <a:pt x="53425" y="712661"/>
                        <a:pt x="47625" y="706861"/>
                        <a:pt x="47625" y="699707"/>
                      </a:cubicBezTo>
                      <a:lnTo>
                        <a:pt x="47625" y="227743"/>
                      </a:lnTo>
                      <a:lnTo>
                        <a:pt x="780383" y="227743"/>
                      </a:lnTo>
                      <a:lnTo>
                        <a:pt x="780383" y="357092"/>
                      </a:lnTo>
                      <a:cubicBezTo>
                        <a:pt x="780383" y="370243"/>
                        <a:pt x="791045" y="380905"/>
                        <a:pt x="804196" y="380905"/>
                      </a:cubicBezTo>
                      <a:cubicBezTo>
                        <a:pt x="817347" y="380905"/>
                        <a:pt x="828008" y="370243"/>
                        <a:pt x="828008" y="357092"/>
                      </a:cubicBezTo>
                      <a:lnTo>
                        <a:pt x="828008" y="60484"/>
                      </a:lnTo>
                      <a:cubicBezTo>
                        <a:pt x="827956" y="27064"/>
                        <a:pt x="800849" y="0"/>
                        <a:pt x="767429" y="0"/>
                      </a:cubicBezTo>
                      <a:lnTo>
                        <a:pt x="60579" y="0"/>
                      </a:lnTo>
                      <a:cubicBezTo>
                        <a:pt x="27159" y="0"/>
                        <a:pt x="53" y="27064"/>
                        <a:pt x="0" y="60484"/>
                      </a:cubicBezTo>
                      <a:lnTo>
                        <a:pt x="0" y="699707"/>
                      </a:lnTo>
                      <a:cubicBezTo>
                        <a:pt x="0" y="733163"/>
                        <a:pt x="27122" y="760286"/>
                        <a:pt x="60579" y="760286"/>
                      </a:cubicBezTo>
                      <a:close/>
                      <a:moveTo>
                        <a:pt x="60579" y="47625"/>
                      </a:moveTo>
                      <a:lnTo>
                        <a:pt x="767429" y="47625"/>
                      </a:lnTo>
                      <a:cubicBezTo>
                        <a:pt x="774583" y="47625"/>
                        <a:pt x="780383" y="53425"/>
                        <a:pt x="780383" y="60579"/>
                      </a:cubicBezTo>
                      <a:lnTo>
                        <a:pt x="780383" y="180118"/>
                      </a:lnTo>
                      <a:lnTo>
                        <a:pt x="47625" y="180118"/>
                      </a:lnTo>
                      <a:lnTo>
                        <a:pt x="47625" y="60484"/>
                      </a:lnTo>
                      <a:cubicBezTo>
                        <a:pt x="47677" y="53367"/>
                        <a:pt x="53462" y="47625"/>
                        <a:pt x="60579" y="47625"/>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D2CD0C7-8CA9-9539-E4C2-72A8460C7D46}"/>
                    </a:ext>
                  </a:extLst>
                </p:cNvPr>
                <p:cNvSpPr/>
                <p:nvPr/>
              </p:nvSpPr>
              <p:spPr>
                <a:xfrm>
                  <a:off x="1216879" y="3805319"/>
                  <a:ext cx="264823" cy="264649"/>
                </a:xfrm>
                <a:custGeom>
                  <a:avLst/>
                  <a:gdLst>
                    <a:gd name="connsiteX0" fmla="*/ 249117 w 264823"/>
                    <a:gd name="connsiteY0" fmla="*/ 81198 h 264649"/>
                    <a:gd name="connsiteX1" fmla="*/ 32043 w 264823"/>
                    <a:gd name="connsiteY1" fmla="*/ 1474 h 264649"/>
                    <a:gd name="connsiteX2" fmla="*/ 1467 w 264823"/>
                    <a:gd name="connsiteY2" fmla="*/ 15589 h 264649"/>
                    <a:gd name="connsiteX3" fmla="*/ 1467 w 264823"/>
                    <a:gd name="connsiteY3" fmla="*/ 32049 h 264649"/>
                    <a:gd name="connsiteX4" fmla="*/ 81192 w 264823"/>
                    <a:gd name="connsiteY4" fmla="*/ 249124 h 264649"/>
                    <a:gd name="connsiteX5" fmla="*/ 101861 w 264823"/>
                    <a:gd name="connsiteY5" fmla="*/ 264650 h 264649"/>
                    <a:gd name="connsiteX6" fmla="*/ 103575 w 264823"/>
                    <a:gd name="connsiteY6" fmla="*/ 264650 h 264649"/>
                    <a:gd name="connsiteX7" fmla="*/ 124530 w 264823"/>
                    <a:gd name="connsiteY7" fmla="*/ 252077 h 264649"/>
                    <a:gd name="connsiteX8" fmla="*/ 157392 w 264823"/>
                    <a:gd name="connsiteY8" fmla="*/ 190926 h 264649"/>
                    <a:gd name="connsiteX9" fmla="*/ 216161 w 264823"/>
                    <a:gd name="connsiteY9" fmla="*/ 249695 h 264649"/>
                    <a:gd name="connsiteX10" fmla="*/ 249879 w 264823"/>
                    <a:gd name="connsiteY10" fmla="*/ 249695 h 264649"/>
                    <a:gd name="connsiteX11" fmla="*/ 249879 w 264823"/>
                    <a:gd name="connsiteY11" fmla="*/ 215977 h 264649"/>
                    <a:gd name="connsiteX12" fmla="*/ 191110 w 264823"/>
                    <a:gd name="connsiteY12" fmla="*/ 157208 h 264649"/>
                    <a:gd name="connsiteX13" fmla="*/ 252261 w 264823"/>
                    <a:gd name="connsiteY13" fmla="*/ 124346 h 264649"/>
                    <a:gd name="connsiteX14" fmla="*/ 261991 w 264823"/>
                    <a:gd name="connsiteY14" fmla="*/ 92107 h 264649"/>
                    <a:gd name="connsiteX15" fmla="*/ 249213 w 264823"/>
                    <a:gd name="connsiteY15" fmla="*/ 81008 h 264649"/>
                    <a:gd name="connsiteX16" fmla="*/ 107576 w 264823"/>
                    <a:gd name="connsiteY16" fmla="*/ 182925 h 264649"/>
                    <a:gd name="connsiteX17" fmla="*/ 63856 w 264823"/>
                    <a:gd name="connsiteY17" fmla="*/ 63863 h 264649"/>
                    <a:gd name="connsiteX18" fmla="*/ 182919 w 264823"/>
                    <a:gd name="connsiteY18" fmla="*/ 107583 h 264649"/>
                    <a:gd name="connsiteX19" fmla="*/ 140247 w 264823"/>
                    <a:gd name="connsiteY19" fmla="*/ 130538 h 264649"/>
                    <a:gd name="connsiteX20" fmla="*/ 130722 w 264823"/>
                    <a:gd name="connsiteY20" fmla="*/ 140063 h 26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823" h="264649">
                      <a:moveTo>
                        <a:pt x="249117" y="81198"/>
                      </a:moveTo>
                      <a:lnTo>
                        <a:pt x="32043" y="1474"/>
                      </a:lnTo>
                      <a:cubicBezTo>
                        <a:pt x="19702" y="-3071"/>
                        <a:pt x="6013" y="3248"/>
                        <a:pt x="1467" y="15589"/>
                      </a:cubicBezTo>
                      <a:cubicBezTo>
                        <a:pt x="-489" y="20901"/>
                        <a:pt x="-489" y="26737"/>
                        <a:pt x="1467" y="32049"/>
                      </a:cubicBezTo>
                      <a:lnTo>
                        <a:pt x="81192" y="249124"/>
                      </a:lnTo>
                      <a:cubicBezTo>
                        <a:pt x="84428" y="257914"/>
                        <a:pt x="92517" y="263991"/>
                        <a:pt x="101861" y="264650"/>
                      </a:cubicBezTo>
                      <a:lnTo>
                        <a:pt x="103575" y="264650"/>
                      </a:lnTo>
                      <a:cubicBezTo>
                        <a:pt x="112342" y="264635"/>
                        <a:pt x="120393" y="259805"/>
                        <a:pt x="124530" y="252077"/>
                      </a:cubicBezTo>
                      <a:lnTo>
                        <a:pt x="157392" y="190926"/>
                      </a:lnTo>
                      <a:lnTo>
                        <a:pt x="216161" y="249695"/>
                      </a:lnTo>
                      <a:cubicBezTo>
                        <a:pt x="225472" y="259006"/>
                        <a:pt x="240569" y="259006"/>
                        <a:pt x="249879" y="249695"/>
                      </a:cubicBezTo>
                      <a:cubicBezTo>
                        <a:pt x="259190" y="240385"/>
                        <a:pt x="259190" y="225288"/>
                        <a:pt x="249879" y="215977"/>
                      </a:cubicBezTo>
                      <a:lnTo>
                        <a:pt x="191110" y="157208"/>
                      </a:lnTo>
                      <a:lnTo>
                        <a:pt x="252261" y="124346"/>
                      </a:lnTo>
                      <a:cubicBezTo>
                        <a:pt x="263851" y="118130"/>
                        <a:pt x="268206" y="103696"/>
                        <a:pt x="261991" y="92107"/>
                      </a:cubicBezTo>
                      <a:cubicBezTo>
                        <a:pt x="259235" y="86968"/>
                        <a:pt x="254688" y="83018"/>
                        <a:pt x="249213" y="81008"/>
                      </a:cubicBezTo>
                      <a:close/>
                      <a:moveTo>
                        <a:pt x="107576" y="182925"/>
                      </a:moveTo>
                      <a:lnTo>
                        <a:pt x="63856" y="63863"/>
                      </a:lnTo>
                      <a:lnTo>
                        <a:pt x="182919" y="107583"/>
                      </a:lnTo>
                      <a:lnTo>
                        <a:pt x="140247" y="130538"/>
                      </a:lnTo>
                      <a:cubicBezTo>
                        <a:pt x="136221" y="132729"/>
                        <a:pt x="132913" y="136037"/>
                        <a:pt x="130722" y="140063"/>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44B2C1FD-4680-C2A3-E57E-8009AF3DD19C}"/>
                    </a:ext>
                  </a:extLst>
                </p:cNvPr>
                <p:cNvSpPr/>
                <p:nvPr/>
              </p:nvSpPr>
              <p:spPr>
                <a:xfrm>
                  <a:off x="1368049" y="3684081"/>
                  <a:ext cx="87213" cy="87499"/>
                </a:xfrm>
                <a:custGeom>
                  <a:avLst/>
                  <a:gdLst>
                    <a:gd name="connsiteX0" fmla="*/ 46702 w 87213"/>
                    <a:gd name="connsiteY0" fmla="*/ 7078 h 87499"/>
                    <a:gd name="connsiteX1" fmla="*/ 6983 w 87213"/>
                    <a:gd name="connsiteY1" fmla="*/ 46798 h 87499"/>
                    <a:gd name="connsiteX2" fmla="*/ 6983 w 87213"/>
                    <a:gd name="connsiteY2" fmla="*/ 80516 h 87499"/>
                    <a:gd name="connsiteX3" fmla="*/ 40702 w 87213"/>
                    <a:gd name="connsiteY3" fmla="*/ 80516 h 87499"/>
                    <a:gd name="connsiteX4" fmla="*/ 80230 w 87213"/>
                    <a:gd name="connsiteY4" fmla="*/ 40701 h 87499"/>
                    <a:gd name="connsiteX5" fmla="*/ 80230 w 87213"/>
                    <a:gd name="connsiteY5" fmla="*/ 6983 h 87499"/>
                    <a:gd name="connsiteX6" fmla="*/ 46512 w 87213"/>
                    <a:gd name="connsiteY6" fmla="*/ 6983 h 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13" h="87499">
                      <a:moveTo>
                        <a:pt x="46702" y="7078"/>
                      </a:moveTo>
                      <a:lnTo>
                        <a:pt x="6983" y="46798"/>
                      </a:lnTo>
                      <a:cubicBezTo>
                        <a:pt x="-2328" y="56108"/>
                        <a:pt x="-2328" y="71205"/>
                        <a:pt x="6983" y="80516"/>
                      </a:cubicBezTo>
                      <a:cubicBezTo>
                        <a:pt x="16294" y="89827"/>
                        <a:pt x="31391" y="89827"/>
                        <a:pt x="40702" y="80516"/>
                      </a:cubicBezTo>
                      <a:lnTo>
                        <a:pt x="80230" y="40701"/>
                      </a:lnTo>
                      <a:cubicBezTo>
                        <a:pt x="89541" y="31391"/>
                        <a:pt x="89541" y="16294"/>
                        <a:pt x="80230" y="6983"/>
                      </a:cubicBezTo>
                      <a:cubicBezTo>
                        <a:pt x="70920" y="-2328"/>
                        <a:pt x="55822" y="-2328"/>
                        <a:pt x="46512" y="6983"/>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F3D4A5E-652B-C8F0-02D7-017236C16436}"/>
                    </a:ext>
                  </a:extLst>
                </p:cNvPr>
                <p:cNvSpPr/>
                <p:nvPr/>
              </p:nvSpPr>
              <p:spPr>
                <a:xfrm>
                  <a:off x="1095812" y="3956401"/>
                  <a:ext cx="87321" cy="87564"/>
                </a:xfrm>
                <a:custGeom>
                  <a:avLst/>
                  <a:gdLst>
                    <a:gd name="connsiteX0" fmla="*/ 23760 w 87321"/>
                    <a:gd name="connsiteY0" fmla="*/ 87374 h 87564"/>
                    <a:gd name="connsiteX1" fmla="*/ 40619 w 87321"/>
                    <a:gd name="connsiteY1" fmla="*/ 80421 h 87564"/>
                    <a:gd name="connsiteX2" fmla="*/ 80338 w 87321"/>
                    <a:gd name="connsiteY2" fmla="*/ 40702 h 87564"/>
                    <a:gd name="connsiteX3" fmla="*/ 80338 w 87321"/>
                    <a:gd name="connsiteY3" fmla="*/ 6983 h 87564"/>
                    <a:gd name="connsiteX4" fmla="*/ 46620 w 87321"/>
                    <a:gd name="connsiteY4" fmla="*/ 6983 h 87564"/>
                    <a:gd name="connsiteX5" fmla="*/ 6996 w 87321"/>
                    <a:gd name="connsiteY5" fmla="*/ 46893 h 87564"/>
                    <a:gd name="connsiteX6" fmla="*/ 6953 w 87321"/>
                    <a:gd name="connsiteY6" fmla="*/ 80568 h 87564"/>
                    <a:gd name="connsiteX7" fmla="*/ 23855 w 87321"/>
                    <a:gd name="connsiteY7" fmla="*/ 87565 h 8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21" h="87564">
                      <a:moveTo>
                        <a:pt x="23760" y="87374"/>
                      </a:moveTo>
                      <a:cubicBezTo>
                        <a:pt x="30081" y="87396"/>
                        <a:pt x="36151" y="84893"/>
                        <a:pt x="40619" y="80421"/>
                      </a:cubicBezTo>
                      <a:lnTo>
                        <a:pt x="80338" y="40702"/>
                      </a:lnTo>
                      <a:cubicBezTo>
                        <a:pt x="89649" y="31391"/>
                        <a:pt x="89649" y="16294"/>
                        <a:pt x="80338" y="6983"/>
                      </a:cubicBezTo>
                      <a:cubicBezTo>
                        <a:pt x="71027" y="-2328"/>
                        <a:pt x="55930" y="-2328"/>
                        <a:pt x="46620" y="6983"/>
                      </a:cubicBezTo>
                      <a:lnTo>
                        <a:pt x="6996" y="46893"/>
                      </a:lnTo>
                      <a:cubicBezTo>
                        <a:pt x="-2315" y="56181"/>
                        <a:pt x="-2334" y="71258"/>
                        <a:pt x="6953" y="80568"/>
                      </a:cubicBezTo>
                      <a:cubicBezTo>
                        <a:pt x="11430" y="85058"/>
                        <a:pt x="17514" y="87576"/>
                        <a:pt x="23855" y="87565"/>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2CA0E8B-06E1-AA80-7BC6-0BFA4F6AA8C5}"/>
                    </a:ext>
                  </a:extLst>
                </p:cNvPr>
                <p:cNvSpPr/>
                <p:nvPr/>
              </p:nvSpPr>
              <p:spPr>
                <a:xfrm>
                  <a:off x="1095729" y="3684176"/>
                  <a:ext cx="87403" cy="87403"/>
                </a:xfrm>
                <a:custGeom>
                  <a:avLst/>
                  <a:gdLst>
                    <a:gd name="connsiteX0" fmla="*/ 80421 w 87403"/>
                    <a:gd name="connsiteY0" fmla="*/ 46702 h 87403"/>
                    <a:gd name="connsiteX1" fmla="*/ 40701 w 87403"/>
                    <a:gd name="connsiteY1" fmla="*/ 6983 h 87403"/>
                    <a:gd name="connsiteX2" fmla="*/ 6983 w 87403"/>
                    <a:gd name="connsiteY2" fmla="*/ 6983 h 87403"/>
                    <a:gd name="connsiteX3" fmla="*/ 6983 w 87403"/>
                    <a:gd name="connsiteY3" fmla="*/ 40702 h 87403"/>
                    <a:gd name="connsiteX4" fmla="*/ 46702 w 87403"/>
                    <a:gd name="connsiteY4" fmla="*/ 80421 h 87403"/>
                    <a:gd name="connsiteX5" fmla="*/ 80421 w 87403"/>
                    <a:gd name="connsiteY5" fmla="*/ 80421 h 87403"/>
                    <a:gd name="connsiteX6" fmla="*/ 80421 w 87403"/>
                    <a:gd name="connsiteY6" fmla="*/ 46702 h 8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03" h="87403">
                      <a:moveTo>
                        <a:pt x="80421" y="46702"/>
                      </a:moveTo>
                      <a:lnTo>
                        <a:pt x="40701" y="6983"/>
                      </a:lnTo>
                      <a:cubicBezTo>
                        <a:pt x="31391" y="-2328"/>
                        <a:pt x="16294" y="-2328"/>
                        <a:pt x="6983" y="6983"/>
                      </a:cubicBezTo>
                      <a:cubicBezTo>
                        <a:pt x="-2328" y="16294"/>
                        <a:pt x="-2328" y="31391"/>
                        <a:pt x="6983" y="40702"/>
                      </a:cubicBezTo>
                      <a:lnTo>
                        <a:pt x="46702" y="80421"/>
                      </a:lnTo>
                      <a:cubicBezTo>
                        <a:pt x="56013" y="89731"/>
                        <a:pt x="71110" y="89731"/>
                        <a:pt x="80421" y="80421"/>
                      </a:cubicBezTo>
                      <a:cubicBezTo>
                        <a:pt x="89731" y="71110"/>
                        <a:pt x="89731" y="56013"/>
                        <a:pt x="80421" y="46702"/>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17B4CA3-B7AC-AE99-A909-57A5701B8F20}"/>
                    </a:ext>
                  </a:extLst>
                </p:cNvPr>
                <p:cNvSpPr/>
                <p:nvPr/>
              </p:nvSpPr>
              <p:spPr>
                <a:xfrm>
                  <a:off x="1251779" y="3619531"/>
                  <a:ext cx="47625" cy="103727"/>
                </a:xfrm>
                <a:custGeom>
                  <a:avLst/>
                  <a:gdLst>
                    <a:gd name="connsiteX0" fmla="*/ 0 w 47625"/>
                    <a:gd name="connsiteY0" fmla="*/ 23813 h 103727"/>
                    <a:gd name="connsiteX1" fmla="*/ 0 w 47625"/>
                    <a:gd name="connsiteY1" fmla="*/ 79915 h 103727"/>
                    <a:gd name="connsiteX2" fmla="*/ 23813 w 47625"/>
                    <a:gd name="connsiteY2" fmla="*/ 103727 h 103727"/>
                    <a:gd name="connsiteX3" fmla="*/ 47625 w 47625"/>
                    <a:gd name="connsiteY3" fmla="*/ 79915 h 103727"/>
                    <a:gd name="connsiteX4" fmla="*/ 47625 w 47625"/>
                    <a:gd name="connsiteY4" fmla="*/ 23813 h 103727"/>
                    <a:gd name="connsiteX5" fmla="*/ 23813 w 47625"/>
                    <a:gd name="connsiteY5" fmla="*/ 0 h 103727"/>
                    <a:gd name="connsiteX6" fmla="*/ 0 w 47625"/>
                    <a:gd name="connsiteY6" fmla="*/ 23813 h 1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3727">
                      <a:moveTo>
                        <a:pt x="0" y="23813"/>
                      </a:moveTo>
                      <a:lnTo>
                        <a:pt x="0" y="79915"/>
                      </a:lnTo>
                      <a:cubicBezTo>
                        <a:pt x="0" y="93066"/>
                        <a:pt x="10661" y="103727"/>
                        <a:pt x="23813" y="103727"/>
                      </a:cubicBezTo>
                      <a:cubicBezTo>
                        <a:pt x="36964" y="103727"/>
                        <a:pt x="47625" y="93066"/>
                        <a:pt x="47625" y="79915"/>
                      </a:cubicBezTo>
                      <a:lnTo>
                        <a:pt x="47625" y="23813"/>
                      </a:lnTo>
                      <a:cubicBezTo>
                        <a:pt x="47625" y="10661"/>
                        <a:pt x="36964" y="0"/>
                        <a:pt x="23813" y="0"/>
                      </a:cubicBezTo>
                      <a:cubicBezTo>
                        <a:pt x="10661" y="0"/>
                        <a:pt x="0" y="10661"/>
                        <a:pt x="0" y="23813"/>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B311D16-BB85-5DB9-C568-B334622F6586}"/>
                    </a:ext>
                  </a:extLst>
                </p:cNvPr>
                <p:cNvSpPr/>
                <p:nvPr/>
              </p:nvSpPr>
              <p:spPr>
                <a:xfrm>
                  <a:off x="1031180" y="3840130"/>
                  <a:ext cx="103727" cy="47625"/>
                </a:xfrm>
                <a:custGeom>
                  <a:avLst/>
                  <a:gdLst>
                    <a:gd name="connsiteX0" fmla="*/ 103727 w 103727"/>
                    <a:gd name="connsiteY0" fmla="*/ 23813 h 47625"/>
                    <a:gd name="connsiteX1" fmla="*/ 79915 w 103727"/>
                    <a:gd name="connsiteY1" fmla="*/ 0 h 47625"/>
                    <a:gd name="connsiteX2" fmla="*/ 23813 w 103727"/>
                    <a:gd name="connsiteY2" fmla="*/ 0 h 47625"/>
                    <a:gd name="connsiteX3" fmla="*/ 0 w 103727"/>
                    <a:gd name="connsiteY3" fmla="*/ 23813 h 47625"/>
                    <a:gd name="connsiteX4" fmla="*/ 23813 w 103727"/>
                    <a:gd name="connsiteY4" fmla="*/ 47625 h 47625"/>
                    <a:gd name="connsiteX5" fmla="*/ 79915 w 103727"/>
                    <a:gd name="connsiteY5" fmla="*/ 47625 h 47625"/>
                    <a:gd name="connsiteX6" fmla="*/ 103727 w 103727"/>
                    <a:gd name="connsiteY6" fmla="*/ 2381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7" h="47625">
                      <a:moveTo>
                        <a:pt x="103727" y="23813"/>
                      </a:moveTo>
                      <a:cubicBezTo>
                        <a:pt x="103727" y="10661"/>
                        <a:pt x="93066" y="0"/>
                        <a:pt x="79915" y="0"/>
                      </a:cubicBezTo>
                      <a:lnTo>
                        <a:pt x="23813" y="0"/>
                      </a:lnTo>
                      <a:cubicBezTo>
                        <a:pt x="10661" y="0"/>
                        <a:pt x="0" y="10661"/>
                        <a:pt x="0" y="23813"/>
                      </a:cubicBezTo>
                      <a:cubicBezTo>
                        <a:pt x="0" y="36964"/>
                        <a:pt x="10661" y="47625"/>
                        <a:pt x="23813" y="47625"/>
                      </a:cubicBezTo>
                      <a:lnTo>
                        <a:pt x="79915" y="47625"/>
                      </a:lnTo>
                      <a:cubicBezTo>
                        <a:pt x="93066" y="47625"/>
                        <a:pt x="103727" y="36964"/>
                        <a:pt x="103727" y="23813"/>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819BE2C-0774-4347-4B87-980B19A8F50F}"/>
                    </a:ext>
                  </a:extLst>
                </p:cNvPr>
                <p:cNvSpPr/>
                <p:nvPr/>
              </p:nvSpPr>
              <p:spPr>
                <a:xfrm>
                  <a:off x="682089" y="3513804"/>
                  <a:ext cx="569404" cy="339089"/>
                </a:xfrm>
                <a:custGeom>
                  <a:avLst/>
                  <a:gdLst>
                    <a:gd name="connsiteX0" fmla="*/ 569404 w 569404"/>
                    <a:gd name="connsiteY0" fmla="*/ 23813 h 339089"/>
                    <a:gd name="connsiteX1" fmla="*/ 545592 w 569404"/>
                    <a:gd name="connsiteY1" fmla="*/ 0 h 339089"/>
                    <a:gd name="connsiteX2" fmla="*/ 23812 w 569404"/>
                    <a:gd name="connsiteY2" fmla="*/ 0 h 339089"/>
                    <a:gd name="connsiteX3" fmla="*/ 0 w 569404"/>
                    <a:gd name="connsiteY3" fmla="*/ 23813 h 339089"/>
                    <a:gd name="connsiteX4" fmla="*/ 0 w 569404"/>
                    <a:gd name="connsiteY4" fmla="*/ 315278 h 339089"/>
                    <a:gd name="connsiteX5" fmla="*/ 23812 w 569404"/>
                    <a:gd name="connsiteY5" fmla="*/ 339090 h 339089"/>
                    <a:gd name="connsiteX6" fmla="*/ 269653 w 569404"/>
                    <a:gd name="connsiteY6" fmla="*/ 339090 h 339089"/>
                    <a:gd name="connsiteX7" fmla="*/ 293465 w 569404"/>
                    <a:gd name="connsiteY7" fmla="*/ 315278 h 339089"/>
                    <a:gd name="connsiteX8" fmla="*/ 269653 w 569404"/>
                    <a:gd name="connsiteY8" fmla="*/ 291465 h 339089"/>
                    <a:gd name="connsiteX9" fmla="*/ 47625 w 569404"/>
                    <a:gd name="connsiteY9" fmla="*/ 291465 h 339089"/>
                    <a:gd name="connsiteX10" fmla="*/ 47625 w 569404"/>
                    <a:gd name="connsiteY10" fmla="*/ 47625 h 339089"/>
                    <a:gd name="connsiteX11" fmla="*/ 545592 w 569404"/>
                    <a:gd name="connsiteY11" fmla="*/ 47625 h 339089"/>
                    <a:gd name="connsiteX12" fmla="*/ 569404 w 569404"/>
                    <a:gd name="connsiteY12" fmla="*/ 23813 h 33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404" h="339089">
                      <a:moveTo>
                        <a:pt x="569404" y="23813"/>
                      </a:moveTo>
                      <a:cubicBezTo>
                        <a:pt x="569404" y="10661"/>
                        <a:pt x="558743" y="0"/>
                        <a:pt x="545592" y="0"/>
                      </a:cubicBezTo>
                      <a:lnTo>
                        <a:pt x="23812" y="0"/>
                      </a:lnTo>
                      <a:cubicBezTo>
                        <a:pt x="10661" y="0"/>
                        <a:pt x="0" y="10661"/>
                        <a:pt x="0" y="23813"/>
                      </a:cubicBezTo>
                      <a:lnTo>
                        <a:pt x="0" y="315278"/>
                      </a:lnTo>
                      <a:cubicBezTo>
                        <a:pt x="0" y="328429"/>
                        <a:pt x="10661" y="339090"/>
                        <a:pt x="23812" y="339090"/>
                      </a:cubicBezTo>
                      <a:lnTo>
                        <a:pt x="269653" y="339090"/>
                      </a:lnTo>
                      <a:cubicBezTo>
                        <a:pt x="282804" y="339090"/>
                        <a:pt x="293465" y="328429"/>
                        <a:pt x="293465" y="315278"/>
                      </a:cubicBezTo>
                      <a:cubicBezTo>
                        <a:pt x="293465" y="302126"/>
                        <a:pt x="282804" y="291465"/>
                        <a:pt x="269653" y="291465"/>
                      </a:cubicBezTo>
                      <a:lnTo>
                        <a:pt x="47625" y="291465"/>
                      </a:lnTo>
                      <a:lnTo>
                        <a:pt x="47625" y="47625"/>
                      </a:lnTo>
                      <a:lnTo>
                        <a:pt x="545592" y="47625"/>
                      </a:lnTo>
                      <a:cubicBezTo>
                        <a:pt x="558743" y="47625"/>
                        <a:pt x="569404" y="36964"/>
                        <a:pt x="569404" y="23813"/>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C683969-F70D-EE8C-59F7-5BB68729E604}"/>
                    </a:ext>
                  </a:extLst>
                </p:cNvPr>
                <p:cNvSpPr/>
                <p:nvPr/>
              </p:nvSpPr>
              <p:spPr>
                <a:xfrm>
                  <a:off x="650561" y="3303397"/>
                  <a:ext cx="53149" cy="53149"/>
                </a:xfrm>
                <a:custGeom>
                  <a:avLst/>
                  <a:gdLst>
                    <a:gd name="connsiteX0" fmla="*/ 53150 w 53149"/>
                    <a:gd name="connsiteY0" fmla="*/ 26575 h 53149"/>
                    <a:gd name="connsiteX1" fmla="*/ 26575 w 53149"/>
                    <a:gd name="connsiteY1" fmla="*/ 53150 h 53149"/>
                    <a:gd name="connsiteX2" fmla="*/ 0 w 53149"/>
                    <a:gd name="connsiteY2" fmla="*/ 26575 h 53149"/>
                    <a:gd name="connsiteX3" fmla="*/ 26575 w 53149"/>
                    <a:gd name="connsiteY3" fmla="*/ 0 h 53149"/>
                    <a:gd name="connsiteX4" fmla="*/ 53150 w 53149"/>
                    <a:gd name="connsiteY4" fmla="*/ 26575 h 53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9" h="53149">
                      <a:moveTo>
                        <a:pt x="53150" y="26575"/>
                      </a:moveTo>
                      <a:cubicBezTo>
                        <a:pt x="53150" y="41252"/>
                        <a:pt x="41252" y="53150"/>
                        <a:pt x="26575" y="53150"/>
                      </a:cubicBezTo>
                      <a:cubicBezTo>
                        <a:pt x="11898" y="53150"/>
                        <a:pt x="0" y="41252"/>
                        <a:pt x="0" y="26575"/>
                      </a:cubicBezTo>
                      <a:cubicBezTo>
                        <a:pt x="0" y="11898"/>
                        <a:pt x="11898" y="0"/>
                        <a:pt x="26575" y="0"/>
                      </a:cubicBezTo>
                      <a:cubicBezTo>
                        <a:pt x="41252" y="0"/>
                        <a:pt x="53150" y="11898"/>
                        <a:pt x="53150" y="26575"/>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88E81773-0516-54FD-EBD1-C4F73893D153}"/>
                    </a:ext>
                  </a:extLst>
                </p:cNvPr>
                <p:cNvSpPr/>
                <p:nvPr/>
              </p:nvSpPr>
              <p:spPr>
                <a:xfrm>
                  <a:off x="741334" y="3303397"/>
                  <a:ext cx="53149" cy="53149"/>
                </a:xfrm>
                <a:custGeom>
                  <a:avLst/>
                  <a:gdLst>
                    <a:gd name="connsiteX0" fmla="*/ 53150 w 53149"/>
                    <a:gd name="connsiteY0" fmla="*/ 26575 h 53149"/>
                    <a:gd name="connsiteX1" fmla="*/ 26575 w 53149"/>
                    <a:gd name="connsiteY1" fmla="*/ 53150 h 53149"/>
                    <a:gd name="connsiteX2" fmla="*/ 0 w 53149"/>
                    <a:gd name="connsiteY2" fmla="*/ 26575 h 53149"/>
                    <a:gd name="connsiteX3" fmla="*/ 26575 w 53149"/>
                    <a:gd name="connsiteY3" fmla="*/ 0 h 53149"/>
                    <a:gd name="connsiteX4" fmla="*/ 53150 w 53149"/>
                    <a:gd name="connsiteY4" fmla="*/ 26575 h 53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9" h="53149">
                      <a:moveTo>
                        <a:pt x="53150" y="26575"/>
                      </a:moveTo>
                      <a:cubicBezTo>
                        <a:pt x="53150" y="41252"/>
                        <a:pt x="41252" y="53150"/>
                        <a:pt x="26575" y="53150"/>
                      </a:cubicBezTo>
                      <a:cubicBezTo>
                        <a:pt x="11898" y="53150"/>
                        <a:pt x="0" y="41252"/>
                        <a:pt x="0" y="26575"/>
                      </a:cubicBezTo>
                      <a:cubicBezTo>
                        <a:pt x="0" y="11898"/>
                        <a:pt x="11898" y="0"/>
                        <a:pt x="26575" y="0"/>
                      </a:cubicBezTo>
                      <a:cubicBezTo>
                        <a:pt x="41252" y="0"/>
                        <a:pt x="53150" y="11898"/>
                        <a:pt x="53150" y="26575"/>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0B178B50-1A03-20C0-8E01-E7AAEA898460}"/>
                    </a:ext>
                  </a:extLst>
                </p:cNvPr>
                <p:cNvSpPr/>
                <p:nvPr/>
              </p:nvSpPr>
              <p:spPr>
                <a:xfrm>
                  <a:off x="832012" y="3303397"/>
                  <a:ext cx="53149" cy="53149"/>
                </a:xfrm>
                <a:custGeom>
                  <a:avLst/>
                  <a:gdLst>
                    <a:gd name="connsiteX0" fmla="*/ 53150 w 53149"/>
                    <a:gd name="connsiteY0" fmla="*/ 26575 h 53149"/>
                    <a:gd name="connsiteX1" fmla="*/ 26575 w 53149"/>
                    <a:gd name="connsiteY1" fmla="*/ 53150 h 53149"/>
                    <a:gd name="connsiteX2" fmla="*/ 0 w 53149"/>
                    <a:gd name="connsiteY2" fmla="*/ 26575 h 53149"/>
                    <a:gd name="connsiteX3" fmla="*/ 26575 w 53149"/>
                    <a:gd name="connsiteY3" fmla="*/ 0 h 53149"/>
                    <a:gd name="connsiteX4" fmla="*/ 53150 w 53149"/>
                    <a:gd name="connsiteY4" fmla="*/ 26575 h 53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9" h="53149">
                      <a:moveTo>
                        <a:pt x="53150" y="26575"/>
                      </a:moveTo>
                      <a:cubicBezTo>
                        <a:pt x="53150" y="41252"/>
                        <a:pt x="41252" y="53150"/>
                        <a:pt x="26575" y="53150"/>
                      </a:cubicBezTo>
                      <a:cubicBezTo>
                        <a:pt x="11898" y="53150"/>
                        <a:pt x="0" y="41252"/>
                        <a:pt x="0" y="26575"/>
                      </a:cubicBezTo>
                      <a:cubicBezTo>
                        <a:pt x="0" y="11898"/>
                        <a:pt x="11898" y="0"/>
                        <a:pt x="26575" y="0"/>
                      </a:cubicBezTo>
                      <a:cubicBezTo>
                        <a:pt x="41252" y="0"/>
                        <a:pt x="53150" y="11898"/>
                        <a:pt x="53150" y="26575"/>
                      </a:cubicBezTo>
                      <a:close/>
                    </a:path>
                  </a:pathLst>
                </a:custGeom>
                <a:grpFill/>
                <a:ln w="9525" cap="flat">
                  <a:noFill/>
                  <a:prstDash val="solid"/>
                  <a:miter/>
                </a:ln>
              </p:spPr>
              <p:txBody>
                <a:bodyPr rtlCol="0" anchor="ctr"/>
                <a:lstStyle/>
                <a:p>
                  <a:endParaRPr lang="en-US"/>
                </a:p>
              </p:txBody>
            </p:sp>
          </p:grpSp>
        </p:grpSp>
      </p:grpSp>
      <p:grpSp>
        <p:nvGrpSpPr>
          <p:cNvPr id="18" name="Group 17">
            <a:extLst>
              <a:ext uri="{FF2B5EF4-FFF2-40B4-BE49-F238E27FC236}">
                <a16:creationId xmlns:a16="http://schemas.microsoft.com/office/drawing/2014/main" id="{E6C5807B-6BB8-E370-1E99-ED200F9764DA}"/>
              </a:ext>
              <a:ext uri="{C183D7F6-B498-43B3-948B-1728B52AA6E4}">
                <adec:decorative xmlns:adec="http://schemas.microsoft.com/office/drawing/2017/decorative" val="1"/>
              </a:ext>
            </a:extLst>
          </p:cNvPr>
          <p:cNvGrpSpPr/>
          <p:nvPr/>
        </p:nvGrpSpPr>
        <p:grpSpPr>
          <a:xfrm>
            <a:off x="-34463" y="3147525"/>
            <a:ext cx="7561110" cy="817046"/>
            <a:chOff x="-34463" y="3147525"/>
            <a:chExt cx="7561110" cy="817046"/>
          </a:xfrm>
        </p:grpSpPr>
        <p:sp>
          <p:nvSpPr>
            <p:cNvPr id="63" name="TextBox 62">
              <a:extLst>
                <a:ext uri="{FF2B5EF4-FFF2-40B4-BE49-F238E27FC236}">
                  <a16:creationId xmlns:a16="http://schemas.microsoft.com/office/drawing/2014/main" id="{EF508DAE-24D4-25D9-B77E-E817E7BF5E94}"/>
                </a:ext>
              </a:extLst>
            </p:cNvPr>
            <p:cNvSpPr txBox="1"/>
            <p:nvPr/>
          </p:nvSpPr>
          <p:spPr>
            <a:xfrm>
              <a:off x="1142707" y="3225907"/>
              <a:ext cx="5941924" cy="738664"/>
            </a:xfrm>
            <a:prstGeom prst="rect">
              <a:avLst/>
            </a:prstGeom>
            <a:noFill/>
          </p:spPr>
          <p:txBody>
            <a:bodyPr wrap="square">
              <a:spAutoFit/>
            </a:bodyPr>
            <a:lstStyle/>
            <a:p>
              <a:pPr marR="0" lvl="0" algn="l" rtl="0">
                <a:spcBef>
                  <a:spcPts val="0"/>
                </a:spcBef>
                <a:spcAft>
                  <a:spcPts val="0"/>
                </a:spcAft>
                <a:buClr>
                  <a:schemeClr val="tx1"/>
                </a:buClr>
                <a:buSzPct val="90000"/>
              </a:pPr>
              <a:r>
                <a:rPr lang="en-US" sz="1050" b="1">
                  <a:solidFill>
                    <a:schemeClr val="accent5"/>
                  </a:solidFill>
                  <a:latin typeface="+mj-lt"/>
                  <a:ea typeface="Calibri"/>
                  <a:cs typeface="Calibri"/>
                  <a:sym typeface="Calibri"/>
                </a:rPr>
                <a:t>TBDIAH.org – Knowledge and Data Hubs</a:t>
              </a:r>
            </a:p>
            <a:p>
              <a:pPr marL="171450" marR="0" lvl="0" indent="-171450" algn="l" rtl="0">
                <a:spcBef>
                  <a:spcPts val="0"/>
                </a:spcBef>
                <a:spcAft>
                  <a:spcPts val="0"/>
                </a:spcAft>
                <a:buClr>
                  <a:schemeClr val="tx1"/>
                </a:buClr>
                <a:buSzPct val="90000"/>
                <a:buFont typeface="Wingdings" panose="05000000000000000000" pitchFamily="2" charset="2"/>
                <a:buChar char="§"/>
              </a:pPr>
              <a:r>
                <a:rPr lang="en-US" sz="1050">
                  <a:ea typeface="Calibri"/>
                  <a:cs typeface="Calibri"/>
                  <a:sym typeface="Calibri"/>
                </a:rPr>
                <a:t>A one-stop shop website offering public and secure work areas to support </a:t>
              </a:r>
              <a:r>
                <a:rPr lang="en-US" sz="1050" b="0" i="0" u="none" strike="noStrike">
                  <a:ea typeface="Calibri"/>
                  <a:cs typeface="Calibri"/>
                  <a:sym typeface="Calibri"/>
                </a:rPr>
                <a:t>USAID TB program managers, technical advisors, and country stakeholders with</a:t>
              </a:r>
              <a:r>
                <a:rPr lang="en-US" sz="1050">
                  <a:ea typeface="Calibri"/>
                  <a:cs typeface="Calibri"/>
                  <a:sym typeface="Calibri"/>
                </a:rPr>
                <a:t> data analysis and reporting, and access to tools, resources, and guidance to contextualize and apply data to their programming </a:t>
              </a:r>
            </a:p>
          </p:txBody>
        </p:sp>
        <p:cxnSp>
          <p:nvCxnSpPr>
            <p:cNvPr id="72" name="Straight Connector 71">
              <a:extLst>
                <a:ext uri="{FF2B5EF4-FFF2-40B4-BE49-F238E27FC236}">
                  <a16:creationId xmlns:a16="http://schemas.microsoft.com/office/drawing/2014/main" id="{62C36FFE-B49C-B93A-4A56-3EBCBE6E0B29}"/>
                </a:ext>
              </a:extLst>
            </p:cNvPr>
            <p:cNvCxnSpPr/>
            <p:nvPr/>
          </p:nvCxnSpPr>
          <p:spPr>
            <a:xfrm>
              <a:off x="-4355" y="3147525"/>
              <a:ext cx="7531002"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4" name="Arrow: Right 73">
              <a:extLst>
                <a:ext uri="{FF2B5EF4-FFF2-40B4-BE49-F238E27FC236}">
                  <a16:creationId xmlns:a16="http://schemas.microsoft.com/office/drawing/2014/main" id="{DCBA47E0-1E49-87C8-ED01-57347DCD01C1}"/>
                </a:ext>
              </a:extLst>
            </p:cNvPr>
            <p:cNvSpPr/>
            <p:nvPr/>
          </p:nvSpPr>
          <p:spPr>
            <a:xfrm>
              <a:off x="-7406" y="3193368"/>
              <a:ext cx="1005840" cy="731520"/>
            </a:xfrm>
            <a:prstGeom prst="rightArrow">
              <a:avLst>
                <a:gd name="adj1" fmla="val 100000"/>
                <a:gd name="adj2" fmla="val 33835"/>
              </a:avLst>
            </a:prstGeom>
            <a:solidFill>
              <a:schemeClr val="bg1">
                <a:lumMod val="95000"/>
              </a:schemeClr>
            </a:solidFill>
            <a:ln w="12700">
              <a:noFill/>
              <a:extLst>
                <a:ext uri="{C807C97D-BFC1-408E-A445-0C87EB9F89A2}">
                  <ask:lineSketchStyleProps xmlns:ask="http://schemas.microsoft.com/office/drawing/2018/sketchyshapes" sd="1996517912">
                    <a:custGeom>
                      <a:avLst/>
                      <a:gdLst>
                        <a:gd name="connsiteX0" fmla="*/ 0 w 7912049"/>
                        <a:gd name="connsiteY0" fmla="*/ 0 h 796878"/>
                        <a:gd name="connsiteX1" fmla="*/ 7513610 w 7912049"/>
                        <a:gd name="connsiteY1" fmla="*/ 0 h 796878"/>
                        <a:gd name="connsiteX2" fmla="*/ 7513610 w 7912049"/>
                        <a:gd name="connsiteY2" fmla="*/ 0 h 796878"/>
                        <a:gd name="connsiteX3" fmla="*/ 7912049 w 7912049"/>
                        <a:gd name="connsiteY3" fmla="*/ 398439 h 796878"/>
                        <a:gd name="connsiteX4" fmla="*/ 7513610 w 7912049"/>
                        <a:gd name="connsiteY4" fmla="*/ 796878 h 796878"/>
                        <a:gd name="connsiteX5" fmla="*/ 7513610 w 7912049"/>
                        <a:gd name="connsiteY5" fmla="*/ 796878 h 796878"/>
                        <a:gd name="connsiteX6" fmla="*/ 0 w 7912049"/>
                        <a:gd name="connsiteY6" fmla="*/ 796878 h 796878"/>
                        <a:gd name="connsiteX7" fmla="*/ 0 w 7912049"/>
                        <a:gd name="connsiteY7" fmla="*/ 0 h 79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2049" h="796878" fill="none" extrusionOk="0">
                          <a:moveTo>
                            <a:pt x="0" y="0"/>
                          </a:moveTo>
                          <a:cubicBezTo>
                            <a:pt x="2150243" y="-151529"/>
                            <a:pt x="4404766" y="16294"/>
                            <a:pt x="7513610" y="0"/>
                          </a:cubicBezTo>
                          <a:lnTo>
                            <a:pt x="7513610" y="0"/>
                          </a:lnTo>
                          <a:cubicBezTo>
                            <a:pt x="7537228" y="57582"/>
                            <a:pt x="7797498" y="232258"/>
                            <a:pt x="7912049" y="398439"/>
                          </a:cubicBezTo>
                          <a:cubicBezTo>
                            <a:pt x="7830286" y="463677"/>
                            <a:pt x="7581770" y="670262"/>
                            <a:pt x="7513610" y="796878"/>
                          </a:cubicBezTo>
                          <a:lnTo>
                            <a:pt x="7513610" y="796878"/>
                          </a:lnTo>
                          <a:cubicBezTo>
                            <a:pt x="5611961" y="769196"/>
                            <a:pt x="2742528" y="947044"/>
                            <a:pt x="0" y="796878"/>
                          </a:cubicBezTo>
                          <a:cubicBezTo>
                            <a:pt x="-70090" y="479644"/>
                            <a:pt x="-17488" y="174387"/>
                            <a:pt x="0" y="0"/>
                          </a:cubicBezTo>
                          <a:close/>
                        </a:path>
                        <a:path w="7912049" h="796878" stroke="0" extrusionOk="0">
                          <a:moveTo>
                            <a:pt x="0" y="0"/>
                          </a:moveTo>
                          <a:cubicBezTo>
                            <a:pt x="1930886" y="-53878"/>
                            <a:pt x="5430873" y="13952"/>
                            <a:pt x="7513610" y="0"/>
                          </a:cubicBezTo>
                          <a:lnTo>
                            <a:pt x="7513610" y="0"/>
                          </a:lnTo>
                          <a:cubicBezTo>
                            <a:pt x="7596687" y="87341"/>
                            <a:pt x="7848473" y="341384"/>
                            <a:pt x="7912049" y="398439"/>
                          </a:cubicBezTo>
                          <a:cubicBezTo>
                            <a:pt x="7831954" y="492450"/>
                            <a:pt x="7678505" y="581142"/>
                            <a:pt x="7513610" y="796878"/>
                          </a:cubicBezTo>
                          <a:lnTo>
                            <a:pt x="7513610" y="796878"/>
                          </a:lnTo>
                          <a:cubicBezTo>
                            <a:pt x="5224106" y="726044"/>
                            <a:pt x="1147704" y="859341"/>
                            <a:pt x="0" y="796878"/>
                          </a:cubicBezTo>
                          <a:cubicBezTo>
                            <a:pt x="68134" y="665550"/>
                            <a:pt x="52441" y="333710"/>
                            <a:pt x="0" y="0"/>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09D4E16C-1C4F-AB9D-4B3B-7F894863C792}"/>
                </a:ext>
              </a:extLst>
            </p:cNvPr>
            <p:cNvSpPr txBox="1"/>
            <p:nvPr/>
          </p:nvSpPr>
          <p:spPr>
            <a:xfrm>
              <a:off x="-34463" y="3676311"/>
              <a:ext cx="876501" cy="253916"/>
            </a:xfrm>
            <a:prstGeom prst="rect">
              <a:avLst/>
            </a:prstGeom>
            <a:noFill/>
          </p:spPr>
          <p:txBody>
            <a:bodyPr wrap="square" rtlCol="0">
              <a:spAutoFit/>
            </a:bodyPr>
            <a:lstStyle/>
            <a:p>
              <a:pPr algn="ctr"/>
              <a:r>
                <a:rPr lang="en-US" sz="1050"/>
                <a:t>TBDIAH.org</a:t>
              </a:r>
            </a:p>
          </p:txBody>
        </p:sp>
        <p:grpSp>
          <p:nvGrpSpPr>
            <p:cNvPr id="13" name="Group 12">
              <a:extLst>
                <a:ext uri="{FF2B5EF4-FFF2-40B4-BE49-F238E27FC236}">
                  <a16:creationId xmlns:a16="http://schemas.microsoft.com/office/drawing/2014/main" id="{C92A9697-3ED9-33BC-0543-7A8959C2A38C}"/>
                </a:ext>
              </a:extLst>
            </p:cNvPr>
            <p:cNvGrpSpPr/>
            <p:nvPr/>
          </p:nvGrpSpPr>
          <p:grpSpPr>
            <a:xfrm>
              <a:off x="163076" y="3278976"/>
              <a:ext cx="454018" cy="382081"/>
              <a:chOff x="159266" y="3290406"/>
              <a:chExt cx="454018" cy="382081"/>
            </a:xfrm>
          </p:grpSpPr>
          <p:sp>
            <p:nvSpPr>
              <p:cNvPr id="111" name="Rectangle: Rounded Corners 110">
                <a:extLst>
                  <a:ext uri="{FF2B5EF4-FFF2-40B4-BE49-F238E27FC236}">
                    <a16:creationId xmlns:a16="http://schemas.microsoft.com/office/drawing/2014/main" id="{CF7EA1D4-B5AC-342D-E2F9-FD00AA68A941}"/>
                  </a:ext>
                </a:extLst>
              </p:cNvPr>
              <p:cNvSpPr/>
              <p:nvPr/>
            </p:nvSpPr>
            <p:spPr>
              <a:xfrm>
                <a:off x="159266" y="3290406"/>
                <a:ext cx="454018" cy="382081"/>
              </a:xfrm>
              <a:prstGeom prst="roundRect">
                <a:avLst/>
              </a:prstGeom>
              <a:solidFill>
                <a:schemeClr val="accent5"/>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Freeform: Shape 127">
                <a:extLst>
                  <a:ext uri="{FF2B5EF4-FFF2-40B4-BE49-F238E27FC236}">
                    <a16:creationId xmlns:a16="http://schemas.microsoft.com/office/drawing/2014/main" id="{13A29ED8-98C2-247E-C6FF-2F4336F15AC7}"/>
                  </a:ext>
                </a:extLst>
              </p:cNvPr>
              <p:cNvSpPr/>
              <p:nvPr/>
            </p:nvSpPr>
            <p:spPr>
              <a:xfrm>
                <a:off x="250173" y="3344760"/>
                <a:ext cx="279206" cy="284192"/>
              </a:xfrm>
              <a:custGeom>
                <a:avLst/>
                <a:gdLst>
                  <a:gd name="connsiteX0" fmla="*/ 504825 w 533400"/>
                  <a:gd name="connsiteY0" fmla="*/ 0 h 542925"/>
                  <a:gd name="connsiteX1" fmla="*/ 28575 w 533400"/>
                  <a:gd name="connsiteY1" fmla="*/ 0 h 542925"/>
                  <a:gd name="connsiteX2" fmla="*/ 0 w 533400"/>
                  <a:gd name="connsiteY2" fmla="*/ 28575 h 542925"/>
                  <a:gd name="connsiteX3" fmla="*/ 0 w 533400"/>
                  <a:gd name="connsiteY3" fmla="*/ 428625 h 542925"/>
                  <a:gd name="connsiteX4" fmla="*/ 28575 w 533400"/>
                  <a:gd name="connsiteY4" fmla="*/ 457200 h 542925"/>
                  <a:gd name="connsiteX5" fmla="*/ 226886 w 533400"/>
                  <a:gd name="connsiteY5" fmla="*/ 457200 h 542925"/>
                  <a:gd name="connsiteX6" fmla="*/ 220532 w 533400"/>
                  <a:gd name="connsiteY6" fmla="*/ 495300 h 542925"/>
                  <a:gd name="connsiteX7" fmla="*/ 190500 w 533400"/>
                  <a:gd name="connsiteY7" fmla="*/ 495300 h 542925"/>
                  <a:gd name="connsiteX8" fmla="*/ 171450 w 533400"/>
                  <a:gd name="connsiteY8" fmla="*/ 514350 h 542925"/>
                  <a:gd name="connsiteX9" fmla="*/ 171450 w 533400"/>
                  <a:gd name="connsiteY9" fmla="*/ 523875 h 542925"/>
                  <a:gd name="connsiteX10" fmla="*/ 190500 w 533400"/>
                  <a:gd name="connsiteY10" fmla="*/ 542925 h 542925"/>
                  <a:gd name="connsiteX11" fmla="*/ 342900 w 533400"/>
                  <a:gd name="connsiteY11" fmla="*/ 542925 h 542925"/>
                  <a:gd name="connsiteX12" fmla="*/ 361950 w 533400"/>
                  <a:gd name="connsiteY12" fmla="*/ 523875 h 542925"/>
                  <a:gd name="connsiteX13" fmla="*/ 361950 w 533400"/>
                  <a:gd name="connsiteY13" fmla="*/ 514350 h 542925"/>
                  <a:gd name="connsiteX14" fmla="*/ 342900 w 533400"/>
                  <a:gd name="connsiteY14" fmla="*/ 495300 h 542925"/>
                  <a:gd name="connsiteX15" fmla="*/ 312868 w 533400"/>
                  <a:gd name="connsiteY15" fmla="*/ 495300 h 542925"/>
                  <a:gd name="connsiteX16" fmla="*/ 306524 w 533400"/>
                  <a:gd name="connsiteY16" fmla="*/ 457200 h 542925"/>
                  <a:gd name="connsiteX17" fmla="*/ 504825 w 533400"/>
                  <a:gd name="connsiteY17" fmla="*/ 457200 h 542925"/>
                  <a:gd name="connsiteX18" fmla="*/ 533400 w 533400"/>
                  <a:gd name="connsiteY18" fmla="*/ 428625 h 542925"/>
                  <a:gd name="connsiteX19" fmla="*/ 533400 w 533400"/>
                  <a:gd name="connsiteY19" fmla="*/ 28575 h 542925"/>
                  <a:gd name="connsiteX20" fmla="*/ 504825 w 533400"/>
                  <a:gd name="connsiteY20" fmla="*/ 0 h 542925"/>
                  <a:gd name="connsiteX21" fmla="*/ 28575 w 533400"/>
                  <a:gd name="connsiteY21" fmla="*/ 19050 h 542925"/>
                  <a:gd name="connsiteX22" fmla="*/ 504825 w 533400"/>
                  <a:gd name="connsiteY22" fmla="*/ 19050 h 542925"/>
                  <a:gd name="connsiteX23" fmla="*/ 514350 w 533400"/>
                  <a:gd name="connsiteY23" fmla="*/ 28575 h 542925"/>
                  <a:gd name="connsiteX24" fmla="*/ 514350 w 533400"/>
                  <a:gd name="connsiteY24" fmla="*/ 342900 h 542925"/>
                  <a:gd name="connsiteX25" fmla="*/ 19050 w 533400"/>
                  <a:gd name="connsiteY25" fmla="*/ 342900 h 542925"/>
                  <a:gd name="connsiteX26" fmla="*/ 19050 w 533400"/>
                  <a:gd name="connsiteY26" fmla="*/ 28575 h 542925"/>
                  <a:gd name="connsiteX27" fmla="*/ 28575 w 533400"/>
                  <a:gd name="connsiteY27" fmla="*/ 19050 h 542925"/>
                  <a:gd name="connsiteX28" fmla="*/ 342871 w 533400"/>
                  <a:gd name="connsiteY28" fmla="*/ 523875 h 542925"/>
                  <a:gd name="connsiteX29" fmla="*/ 190500 w 533400"/>
                  <a:gd name="connsiteY29" fmla="*/ 523875 h 542925"/>
                  <a:gd name="connsiteX30" fmla="*/ 190500 w 533400"/>
                  <a:gd name="connsiteY30" fmla="*/ 514350 h 542925"/>
                  <a:gd name="connsiteX31" fmla="*/ 342900 w 533400"/>
                  <a:gd name="connsiteY31" fmla="*/ 514350 h 542925"/>
                  <a:gd name="connsiteX32" fmla="*/ 342871 w 533400"/>
                  <a:gd name="connsiteY32" fmla="*/ 523875 h 542925"/>
                  <a:gd name="connsiteX33" fmla="*/ 293551 w 533400"/>
                  <a:gd name="connsiteY33" fmla="*/ 495300 h 542925"/>
                  <a:gd name="connsiteX34" fmla="*/ 239840 w 533400"/>
                  <a:gd name="connsiteY34" fmla="*/ 495300 h 542925"/>
                  <a:gd name="connsiteX35" fmla="*/ 246193 w 533400"/>
                  <a:gd name="connsiteY35" fmla="*/ 457200 h 542925"/>
                  <a:gd name="connsiteX36" fmla="*/ 287207 w 533400"/>
                  <a:gd name="connsiteY36" fmla="*/ 457200 h 542925"/>
                  <a:gd name="connsiteX37" fmla="*/ 293551 w 533400"/>
                  <a:gd name="connsiteY37" fmla="*/ 495300 h 542925"/>
                  <a:gd name="connsiteX38" fmla="*/ 514350 w 533400"/>
                  <a:gd name="connsiteY38" fmla="*/ 428625 h 542925"/>
                  <a:gd name="connsiteX39" fmla="*/ 504825 w 533400"/>
                  <a:gd name="connsiteY39" fmla="*/ 438150 h 542925"/>
                  <a:gd name="connsiteX40" fmla="*/ 28575 w 533400"/>
                  <a:gd name="connsiteY40" fmla="*/ 438150 h 542925"/>
                  <a:gd name="connsiteX41" fmla="*/ 19050 w 533400"/>
                  <a:gd name="connsiteY41" fmla="*/ 428625 h 542925"/>
                  <a:gd name="connsiteX42" fmla="*/ 19050 w 533400"/>
                  <a:gd name="connsiteY42" fmla="*/ 361950 h 542925"/>
                  <a:gd name="connsiteX43" fmla="*/ 514350 w 533400"/>
                  <a:gd name="connsiteY43" fmla="*/ 361950 h 542925"/>
                  <a:gd name="connsiteX44" fmla="*/ 514350 w 533400"/>
                  <a:gd name="connsiteY44" fmla="*/ 428625 h 542925"/>
                  <a:gd name="connsiteX45" fmla="*/ 57150 w 533400"/>
                  <a:gd name="connsiteY45" fmla="*/ 333375 h 542925"/>
                  <a:gd name="connsiteX46" fmla="*/ 476250 w 533400"/>
                  <a:gd name="connsiteY46" fmla="*/ 333375 h 542925"/>
                  <a:gd name="connsiteX47" fmla="*/ 495300 w 533400"/>
                  <a:gd name="connsiteY47" fmla="*/ 314325 h 542925"/>
                  <a:gd name="connsiteX48" fmla="*/ 495300 w 533400"/>
                  <a:gd name="connsiteY48" fmla="*/ 57150 h 542925"/>
                  <a:gd name="connsiteX49" fmla="*/ 476250 w 533400"/>
                  <a:gd name="connsiteY49" fmla="*/ 38100 h 542925"/>
                  <a:gd name="connsiteX50" fmla="*/ 57150 w 533400"/>
                  <a:gd name="connsiteY50" fmla="*/ 38100 h 542925"/>
                  <a:gd name="connsiteX51" fmla="*/ 38100 w 533400"/>
                  <a:gd name="connsiteY51" fmla="*/ 57150 h 542925"/>
                  <a:gd name="connsiteX52" fmla="*/ 38100 w 533400"/>
                  <a:gd name="connsiteY52" fmla="*/ 314325 h 542925"/>
                  <a:gd name="connsiteX53" fmla="*/ 57150 w 533400"/>
                  <a:gd name="connsiteY53" fmla="*/ 333375 h 542925"/>
                  <a:gd name="connsiteX54" fmla="*/ 57150 w 533400"/>
                  <a:gd name="connsiteY54" fmla="*/ 57150 h 542925"/>
                  <a:gd name="connsiteX55" fmla="*/ 476250 w 533400"/>
                  <a:gd name="connsiteY55" fmla="*/ 57150 h 542925"/>
                  <a:gd name="connsiteX56" fmla="*/ 476221 w 533400"/>
                  <a:gd name="connsiteY56" fmla="*/ 314325 h 542925"/>
                  <a:gd name="connsiteX57" fmla="*/ 57150 w 533400"/>
                  <a:gd name="connsiteY57" fmla="*/ 314325 h 542925"/>
                  <a:gd name="connsiteX58" fmla="*/ 57150 w 533400"/>
                  <a:gd name="connsiteY58" fmla="*/ 57150 h 542925"/>
                  <a:gd name="connsiteX59" fmla="*/ 266700 w 533400"/>
                  <a:gd name="connsiteY59" fmla="*/ 371475 h 542925"/>
                  <a:gd name="connsiteX60" fmla="*/ 238125 w 533400"/>
                  <a:gd name="connsiteY60" fmla="*/ 400050 h 542925"/>
                  <a:gd name="connsiteX61" fmla="*/ 266700 w 533400"/>
                  <a:gd name="connsiteY61" fmla="*/ 428625 h 542925"/>
                  <a:gd name="connsiteX62" fmla="*/ 295275 w 533400"/>
                  <a:gd name="connsiteY62" fmla="*/ 400050 h 542925"/>
                  <a:gd name="connsiteX63" fmla="*/ 266700 w 533400"/>
                  <a:gd name="connsiteY63" fmla="*/ 371475 h 542925"/>
                  <a:gd name="connsiteX64" fmla="*/ 266700 w 533400"/>
                  <a:gd name="connsiteY64" fmla="*/ 409575 h 542925"/>
                  <a:gd name="connsiteX65" fmla="*/ 257175 w 533400"/>
                  <a:gd name="connsiteY65" fmla="*/ 400050 h 542925"/>
                  <a:gd name="connsiteX66" fmla="*/ 266700 w 533400"/>
                  <a:gd name="connsiteY66" fmla="*/ 390525 h 542925"/>
                  <a:gd name="connsiteX67" fmla="*/ 276225 w 533400"/>
                  <a:gd name="connsiteY67" fmla="*/ 400050 h 542925"/>
                  <a:gd name="connsiteX68" fmla="*/ 266700 w 533400"/>
                  <a:gd name="connsiteY68" fmla="*/ 409575 h 542925"/>
                  <a:gd name="connsiteX69" fmla="*/ 381000 w 533400"/>
                  <a:gd name="connsiteY69" fmla="*/ 85725 h 542925"/>
                  <a:gd name="connsiteX70" fmla="*/ 352425 w 533400"/>
                  <a:gd name="connsiteY70" fmla="*/ 114300 h 542925"/>
                  <a:gd name="connsiteX71" fmla="*/ 359950 w 533400"/>
                  <a:gd name="connsiteY71" fmla="*/ 133464 h 542925"/>
                  <a:gd name="connsiteX72" fmla="*/ 328003 w 533400"/>
                  <a:gd name="connsiteY72" fmla="*/ 181394 h 542925"/>
                  <a:gd name="connsiteX73" fmla="*/ 323850 w 533400"/>
                  <a:gd name="connsiteY73" fmla="*/ 180975 h 542925"/>
                  <a:gd name="connsiteX74" fmla="*/ 304686 w 533400"/>
                  <a:gd name="connsiteY74" fmla="*/ 188500 h 542925"/>
                  <a:gd name="connsiteX75" fmla="*/ 256756 w 533400"/>
                  <a:gd name="connsiteY75" fmla="*/ 156553 h 542925"/>
                  <a:gd name="connsiteX76" fmla="*/ 257175 w 533400"/>
                  <a:gd name="connsiteY76" fmla="*/ 152400 h 542925"/>
                  <a:gd name="connsiteX77" fmla="*/ 228600 w 533400"/>
                  <a:gd name="connsiteY77" fmla="*/ 123825 h 542925"/>
                  <a:gd name="connsiteX78" fmla="*/ 200025 w 533400"/>
                  <a:gd name="connsiteY78" fmla="*/ 152400 h 542925"/>
                  <a:gd name="connsiteX79" fmla="*/ 202978 w 533400"/>
                  <a:gd name="connsiteY79" fmla="*/ 164811 h 542925"/>
                  <a:gd name="connsiteX80" fmla="*/ 201797 w 533400"/>
                  <a:gd name="connsiteY80" fmla="*/ 165916 h 542925"/>
                  <a:gd name="connsiteX81" fmla="*/ 156715 w 533400"/>
                  <a:gd name="connsiteY81" fmla="*/ 229038 h 542925"/>
                  <a:gd name="connsiteX82" fmla="*/ 152400 w 533400"/>
                  <a:gd name="connsiteY82" fmla="*/ 228600 h 542925"/>
                  <a:gd name="connsiteX83" fmla="*/ 123825 w 533400"/>
                  <a:gd name="connsiteY83" fmla="*/ 257175 h 542925"/>
                  <a:gd name="connsiteX84" fmla="*/ 152400 w 533400"/>
                  <a:gd name="connsiteY84" fmla="*/ 285750 h 542925"/>
                  <a:gd name="connsiteX85" fmla="*/ 180975 w 533400"/>
                  <a:gd name="connsiteY85" fmla="*/ 257175 h 542925"/>
                  <a:gd name="connsiteX86" fmla="*/ 173593 w 533400"/>
                  <a:gd name="connsiteY86" fmla="*/ 238182 h 542925"/>
                  <a:gd name="connsiteX87" fmla="*/ 216465 w 533400"/>
                  <a:gd name="connsiteY87" fmla="*/ 178165 h 542925"/>
                  <a:gd name="connsiteX88" fmla="*/ 228600 w 533400"/>
                  <a:gd name="connsiteY88" fmla="*/ 180975 h 542925"/>
                  <a:gd name="connsiteX89" fmla="*/ 247764 w 533400"/>
                  <a:gd name="connsiteY89" fmla="*/ 173450 h 542925"/>
                  <a:gd name="connsiteX90" fmla="*/ 295694 w 533400"/>
                  <a:gd name="connsiteY90" fmla="*/ 205397 h 542925"/>
                  <a:gd name="connsiteX91" fmla="*/ 295275 w 533400"/>
                  <a:gd name="connsiteY91" fmla="*/ 209550 h 542925"/>
                  <a:gd name="connsiteX92" fmla="*/ 323850 w 533400"/>
                  <a:gd name="connsiteY92" fmla="*/ 238125 h 542925"/>
                  <a:gd name="connsiteX93" fmla="*/ 352425 w 533400"/>
                  <a:gd name="connsiteY93" fmla="*/ 209550 h 542925"/>
                  <a:gd name="connsiteX94" fmla="*/ 344900 w 533400"/>
                  <a:gd name="connsiteY94" fmla="*/ 190386 h 542925"/>
                  <a:gd name="connsiteX95" fmla="*/ 376847 w 533400"/>
                  <a:gd name="connsiteY95" fmla="*/ 142456 h 542925"/>
                  <a:gd name="connsiteX96" fmla="*/ 381000 w 533400"/>
                  <a:gd name="connsiteY96" fmla="*/ 142875 h 542925"/>
                  <a:gd name="connsiteX97" fmla="*/ 409575 w 533400"/>
                  <a:gd name="connsiteY97" fmla="*/ 114300 h 542925"/>
                  <a:gd name="connsiteX98" fmla="*/ 381000 w 533400"/>
                  <a:gd name="connsiteY98" fmla="*/ 85725 h 542925"/>
                  <a:gd name="connsiteX99" fmla="*/ 152400 w 533400"/>
                  <a:gd name="connsiteY99" fmla="*/ 266700 h 542925"/>
                  <a:gd name="connsiteX100" fmla="*/ 142875 w 533400"/>
                  <a:gd name="connsiteY100" fmla="*/ 257175 h 542925"/>
                  <a:gd name="connsiteX101" fmla="*/ 152400 w 533400"/>
                  <a:gd name="connsiteY101" fmla="*/ 247650 h 542925"/>
                  <a:gd name="connsiteX102" fmla="*/ 161925 w 533400"/>
                  <a:gd name="connsiteY102" fmla="*/ 257175 h 542925"/>
                  <a:gd name="connsiteX103" fmla="*/ 152400 w 533400"/>
                  <a:gd name="connsiteY103" fmla="*/ 266700 h 542925"/>
                  <a:gd name="connsiteX104" fmla="*/ 228600 w 533400"/>
                  <a:gd name="connsiteY104" fmla="*/ 161925 h 542925"/>
                  <a:gd name="connsiteX105" fmla="*/ 219075 w 533400"/>
                  <a:gd name="connsiteY105" fmla="*/ 152400 h 542925"/>
                  <a:gd name="connsiteX106" fmla="*/ 228600 w 533400"/>
                  <a:gd name="connsiteY106" fmla="*/ 142875 h 542925"/>
                  <a:gd name="connsiteX107" fmla="*/ 238125 w 533400"/>
                  <a:gd name="connsiteY107" fmla="*/ 152400 h 542925"/>
                  <a:gd name="connsiteX108" fmla="*/ 228600 w 533400"/>
                  <a:gd name="connsiteY108" fmla="*/ 161925 h 542925"/>
                  <a:gd name="connsiteX109" fmla="*/ 323850 w 533400"/>
                  <a:gd name="connsiteY109" fmla="*/ 219075 h 542925"/>
                  <a:gd name="connsiteX110" fmla="*/ 314325 w 533400"/>
                  <a:gd name="connsiteY110" fmla="*/ 209550 h 542925"/>
                  <a:gd name="connsiteX111" fmla="*/ 323850 w 533400"/>
                  <a:gd name="connsiteY111" fmla="*/ 200025 h 542925"/>
                  <a:gd name="connsiteX112" fmla="*/ 333375 w 533400"/>
                  <a:gd name="connsiteY112" fmla="*/ 209550 h 542925"/>
                  <a:gd name="connsiteX113" fmla="*/ 323850 w 533400"/>
                  <a:gd name="connsiteY113" fmla="*/ 219075 h 542925"/>
                  <a:gd name="connsiteX114" fmla="*/ 381000 w 533400"/>
                  <a:gd name="connsiteY114" fmla="*/ 123825 h 542925"/>
                  <a:gd name="connsiteX115" fmla="*/ 371475 w 533400"/>
                  <a:gd name="connsiteY115" fmla="*/ 114300 h 542925"/>
                  <a:gd name="connsiteX116" fmla="*/ 381000 w 533400"/>
                  <a:gd name="connsiteY116" fmla="*/ 104775 h 542925"/>
                  <a:gd name="connsiteX117" fmla="*/ 390525 w 533400"/>
                  <a:gd name="connsiteY117" fmla="*/ 114300 h 542925"/>
                  <a:gd name="connsiteX118" fmla="*/ 381000 w 533400"/>
                  <a:gd name="connsiteY118" fmla="*/ 1238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33400" h="542925">
                    <a:moveTo>
                      <a:pt x="504825" y="0"/>
                    </a:moveTo>
                    <a:lnTo>
                      <a:pt x="28575" y="0"/>
                    </a:lnTo>
                    <a:cubicBezTo>
                      <a:pt x="12821" y="0"/>
                      <a:pt x="0" y="12821"/>
                      <a:pt x="0" y="28575"/>
                    </a:cubicBezTo>
                    <a:lnTo>
                      <a:pt x="0" y="428625"/>
                    </a:lnTo>
                    <a:cubicBezTo>
                      <a:pt x="0" y="444379"/>
                      <a:pt x="12821" y="457200"/>
                      <a:pt x="28575" y="457200"/>
                    </a:cubicBezTo>
                    <a:lnTo>
                      <a:pt x="226886" y="457200"/>
                    </a:lnTo>
                    <a:lnTo>
                      <a:pt x="220532" y="495300"/>
                    </a:lnTo>
                    <a:lnTo>
                      <a:pt x="190500" y="495300"/>
                    </a:lnTo>
                    <a:cubicBezTo>
                      <a:pt x="179994" y="495300"/>
                      <a:pt x="171450" y="503844"/>
                      <a:pt x="171450" y="514350"/>
                    </a:cubicBezTo>
                    <a:lnTo>
                      <a:pt x="171450" y="523875"/>
                    </a:lnTo>
                    <a:cubicBezTo>
                      <a:pt x="171450" y="534381"/>
                      <a:pt x="179994" y="542925"/>
                      <a:pt x="190500" y="542925"/>
                    </a:cubicBezTo>
                    <a:lnTo>
                      <a:pt x="342900" y="542925"/>
                    </a:lnTo>
                    <a:cubicBezTo>
                      <a:pt x="353406" y="542925"/>
                      <a:pt x="361950" y="534381"/>
                      <a:pt x="361950" y="523875"/>
                    </a:cubicBezTo>
                    <a:lnTo>
                      <a:pt x="361950" y="514350"/>
                    </a:lnTo>
                    <a:cubicBezTo>
                      <a:pt x="361950" y="503844"/>
                      <a:pt x="353406" y="495300"/>
                      <a:pt x="342900" y="495300"/>
                    </a:cubicBezTo>
                    <a:lnTo>
                      <a:pt x="312868" y="495300"/>
                    </a:lnTo>
                    <a:lnTo>
                      <a:pt x="306524" y="457200"/>
                    </a:lnTo>
                    <a:lnTo>
                      <a:pt x="504825" y="457200"/>
                    </a:lnTo>
                    <a:cubicBezTo>
                      <a:pt x="520579" y="457200"/>
                      <a:pt x="533400" y="444379"/>
                      <a:pt x="533400" y="428625"/>
                    </a:cubicBezTo>
                    <a:lnTo>
                      <a:pt x="533400" y="28575"/>
                    </a:lnTo>
                    <a:cubicBezTo>
                      <a:pt x="533400" y="12821"/>
                      <a:pt x="520579" y="0"/>
                      <a:pt x="504825" y="0"/>
                    </a:cubicBezTo>
                    <a:close/>
                    <a:moveTo>
                      <a:pt x="28575" y="19050"/>
                    </a:moveTo>
                    <a:lnTo>
                      <a:pt x="504825" y="19050"/>
                    </a:lnTo>
                    <a:cubicBezTo>
                      <a:pt x="510083" y="19050"/>
                      <a:pt x="514350" y="23327"/>
                      <a:pt x="514350" y="28575"/>
                    </a:cubicBezTo>
                    <a:lnTo>
                      <a:pt x="514350" y="342900"/>
                    </a:lnTo>
                    <a:lnTo>
                      <a:pt x="19050" y="342900"/>
                    </a:lnTo>
                    <a:lnTo>
                      <a:pt x="19050" y="28575"/>
                    </a:lnTo>
                    <a:cubicBezTo>
                      <a:pt x="19050" y="23327"/>
                      <a:pt x="23327" y="19050"/>
                      <a:pt x="28575" y="19050"/>
                    </a:cubicBezTo>
                    <a:close/>
                    <a:moveTo>
                      <a:pt x="342871" y="523875"/>
                    </a:moveTo>
                    <a:lnTo>
                      <a:pt x="190500" y="523875"/>
                    </a:lnTo>
                    <a:lnTo>
                      <a:pt x="190500" y="514350"/>
                    </a:lnTo>
                    <a:lnTo>
                      <a:pt x="342900" y="514350"/>
                    </a:lnTo>
                    <a:lnTo>
                      <a:pt x="342871" y="523875"/>
                    </a:lnTo>
                    <a:close/>
                    <a:moveTo>
                      <a:pt x="293551" y="495300"/>
                    </a:moveTo>
                    <a:lnTo>
                      <a:pt x="239840" y="495300"/>
                    </a:lnTo>
                    <a:lnTo>
                      <a:pt x="246193" y="457200"/>
                    </a:lnTo>
                    <a:lnTo>
                      <a:pt x="287207" y="457200"/>
                    </a:lnTo>
                    <a:lnTo>
                      <a:pt x="293551" y="495300"/>
                    </a:lnTo>
                    <a:close/>
                    <a:moveTo>
                      <a:pt x="514350" y="428625"/>
                    </a:moveTo>
                    <a:cubicBezTo>
                      <a:pt x="514350" y="433873"/>
                      <a:pt x="510083" y="438150"/>
                      <a:pt x="504825" y="438150"/>
                    </a:cubicBezTo>
                    <a:lnTo>
                      <a:pt x="28575" y="438150"/>
                    </a:lnTo>
                    <a:cubicBezTo>
                      <a:pt x="23327" y="438150"/>
                      <a:pt x="19050" y="433873"/>
                      <a:pt x="19050" y="428625"/>
                    </a:cubicBezTo>
                    <a:lnTo>
                      <a:pt x="19050" y="361950"/>
                    </a:lnTo>
                    <a:lnTo>
                      <a:pt x="514350" y="361950"/>
                    </a:lnTo>
                    <a:lnTo>
                      <a:pt x="514350" y="428625"/>
                    </a:lnTo>
                    <a:close/>
                    <a:moveTo>
                      <a:pt x="57150" y="333375"/>
                    </a:moveTo>
                    <a:lnTo>
                      <a:pt x="476250" y="333375"/>
                    </a:lnTo>
                    <a:cubicBezTo>
                      <a:pt x="486756" y="333375"/>
                      <a:pt x="495300" y="324831"/>
                      <a:pt x="495300" y="314325"/>
                    </a:cubicBezTo>
                    <a:lnTo>
                      <a:pt x="495300" y="57150"/>
                    </a:lnTo>
                    <a:cubicBezTo>
                      <a:pt x="495300" y="46644"/>
                      <a:pt x="486756" y="38100"/>
                      <a:pt x="476250" y="38100"/>
                    </a:cubicBezTo>
                    <a:lnTo>
                      <a:pt x="57150" y="38100"/>
                    </a:lnTo>
                    <a:cubicBezTo>
                      <a:pt x="46644" y="38100"/>
                      <a:pt x="38100" y="46644"/>
                      <a:pt x="38100" y="57150"/>
                    </a:cubicBezTo>
                    <a:lnTo>
                      <a:pt x="38100" y="314325"/>
                    </a:lnTo>
                    <a:cubicBezTo>
                      <a:pt x="38100" y="324831"/>
                      <a:pt x="46644" y="333375"/>
                      <a:pt x="57150" y="333375"/>
                    </a:cubicBezTo>
                    <a:close/>
                    <a:moveTo>
                      <a:pt x="57150" y="57150"/>
                    </a:moveTo>
                    <a:lnTo>
                      <a:pt x="476250" y="57150"/>
                    </a:lnTo>
                    <a:lnTo>
                      <a:pt x="476221" y="314325"/>
                    </a:lnTo>
                    <a:lnTo>
                      <a:pt x="57150" y="314325"/>
                    </a:lnTo>
                    <a:lnTo>
                      <a:pt x="57150" y="57150"/>
                    </a:lnTo>
                    <a:close/>
                    <a:moveTo>
                      <a:pt x="266700" y="371475"/>
                    </a:moveTo>
                    <a:cubicBezTo>
                      <a:pt x="250946" y="371475"/>
                      <a:pt x="238125" y="384296"/>
                      <a:pt x="238125" y="400050"/>
                    </a:cubicBezTo>
                    <a:cubicBezTo>
                      <a:pt x="238125" y="415804"/>
                      <a:pt x="250946" y="428625"/>
                      <a:pt x="266700" y="428625"/>
                    </a:cubicBezTo>
                    <a:cubicBezTo>
                      <a:pt x="282454" y="428625"/>
                      <a:pt x="295275" y="415804"/>
                      <a:pt x="295275" y="400050"/>
                    </a:cubicBezTo>
                    <a:cubicBezTo>
                      <a:pt x="295275" y="384296"/>
                      <a:pt x="282454" y="371475"/>
                      <a:pt x="266700" y="371475"/>
                    </a:cubicBezTo>
                    <a:close/>
                    <a:moveTo>
                      <a:pt x="266700" y="409575"/>
                    </a:moveTo>
                    <a:cubicBezTo>
                      <a:pt x="261452" y="409575"/>
                      <a:pt x="257175" y="405298"/>
                      <a:pt x="257175" y="400050"/>
                    </a:cubicBezTo>
                    <a:cubicBezTo>
                      <a:pt x="257175" y="394802"/>
                      <a:pt x="261442" y="390525"/>
                      <a:pt x="266700" y="390525"/>
                    </a:cubicBezTo>
                    <a:cubicBezTo>
                      <a:pt x="271958" y="390525"/>
                      <a:pt x="276225" y="394802"/>
                      <a:pt x="276225" y="400050"/>
                    </a:cubicBezTo>
                    <a:cubicBezTo>
                      <a:pt x="276225" y="405298"/>
                      <a:pt x="271948" y="409575"/>
                      <a:pt x="266700" y="409575"/>
                    </a:cubicBezTo>
                    <a:close/>
                    <a:moveTo>
                      <a:pt x="381000" y="85725"/>
                    </a:moveTo>
                    <a:cubicBezTo>
                      <a:pt x="365246" y="85725"/>
                      <a:pt x="352425" y="98546"/>
                      <a:pt x="352425" y="114300"/>
                    </a:cubicBezTo>
                    <a:cubicBezTo>
                      <a:pt x="352425" y="121701"/>
                      <a:pt x="355330" y="128387"/>
                      <a:pt x="359950" y="133464"/>
                    </a:cubicBezTo>
                    <a:lnTo>
                      <a:pt x="328003" y="181394"/>
                    </a:lnTo>
                    <a:cubicBezTo>
                      <a:pt x="326631" y="181194"/>
                      <a:pt x="325269" y="180975"/>
                      <a:pt x="323850" y="180975"/>
                    </a:cubicBezTo>
                    <a:cubicBezTo>
                      <a:pt x="316459" y="180975"/>
                      <a:pt x="309763" y="183871"/>
                      <a:pt x="304686" y="188500"/>
                    </a:cubicBezTo>
                    <a:lnTo>
                      <a:pt x="256756" y="156553"/>
                    </a:lnTo>
                    <a:cubicBezTo>
                      <a:pt x="256956" y="155181"/>
                      <a:pt x="257175" y="153819"/>
                      <a:pt x="257175" y="152400"/>
                    </a:cubicBezTo>
                    <a:cubicBezTo>
                      <a:pt x="257175" y="136646"/>
                      <a:pt x="244354" y="123825"/>
                      <a:pt x="228600" y="123825"/>
                    </a:cubicBezTo>
                    <a:cubicBezTo>
                      <a:pt x="212846" y="123825"/>
                      <a:pt x="200025" y="136646"/>
                      <a:pt x="200025" y="152400"/>
                    </a:cubicBezTo>
                    <a:cubicBezTo>
                      <a:pt x="200025" y="156867"/>
                      <a:pt x="201149" y="161039"/>
                      <a:pt x="202978" y="164811"/>
                    </a:cubicBezTo>
                    <a:cubicBezTo>
                      <a:pt x="202587" y="165192"/>
                      <a:pt x="202121" y="165459"/>
                      <a:pt x="201797" y="165916"/>
                    </a:cubicBezTo>
                    <a:lnTo>
                      <a:pt x="156715" y="229038"/>
                    </a:lnTo>
                    <a:cubicBezTo>
                      <a:pt x="155296" y="228819"/>
                      <a:pt x="153876" y="228600"/>
                      <a:pt x="152400" y="228600"/>
                    </a:cubicBezTo>
                    <a:cubicBezTo>
                      <a:pt x="136646" y="228600"/>
                      <a:pt x="123825" y="241421"/>
                      <a:pt x="123825" y="257175"/>
                    </a:cubicBezTo>
                    <a:cubicBezTo>
                      <a:pt x="123825" y="272929"/>
                      <a:pt x="136646" y="285750"/>
                      <a:pt x="152400" y="285750"/>
                    </a:cubicBezTo>
                    <a:cubicBezTo>
                      <a:pt x="168154" y="285750"/>
                      <a:pt x="180975" y="272929"/>
                      <a:pt x="180975" y="257175"/>
                    </a:cubicBezTo>
                    <a:cubicBezTo>
                      <a:pt x="180975" y="249850"/>
                      <a:pt x="178127" y="243240"/>
                      <a:pt x="173593" y="238182"/>
                    </a:cubicBezTo>
                    <a:lnTo>
                      <a:pt x="216465" y="178165"/>
                    </a:lnTo>
                    <a:cubicBezTo>
                      <a:pt x="220161" y="179918"/>
                      <a:pt x="224238" y="180975"/>
                      <a:pt x="228600" y="180975"/>
                    </a:cubicBezTo>
                    <a:cubicBezTo>
                      <a:pt x="236001" y="180975"/>
                      <a:pt x="242687" y="178079"/>
                      <a:pt x="247764" y="173450"/>
                    </a:cubicBezTo>
                    <a:lnTo>
                      <a:pt x="295694" y="205397"/>
                    </a:lnTo>
                    <a:cubicBezTo>
                      <a:pt x="295485" y="206769"/>
                      <a:pt x="295275" y="208131"/>
                      <a:pt x="295275" y="209550"/>
                    </a:cubicBezTo>
                    <a:cubicBezTo>
                      <a:pt x="295275" y="225304"/>
                      <a:pt x="308096" y="238125"/>
                      <a:pt x="323850" y="238125"/>
                    </a:cubicBezTo>
                    <a:cubicBezTo>
                      <a:pt x="339604" y="238125"/>
                      <a:pt x="352425" y="225304"/>
                      <a:pt x="352425" y="209550"/>
                    </a:cubicBezTo>
                    <a:cubicBezTo>
                      <a:pt x="352425" y="202149"/>
                      <a:pt x="349520" y="195463"/>
                      <a:pt x="344900" y="190386"/>
                    </a:cubicBezTo>
                    <a:lnTo>
                      <a:pt x="376847" y="142456"/>
                    </a:lnTo>
                    <a:cubicBezTo>
                      <a:pt x="378219" y="142656"/>
                      <a:pt x="379581" y="142875"/>
                      <a:pt x="381000" y="142875"/>
                    </a:cubicBezTo>
                    <a:cubicBezTo>
                      <a:pt x="396754" y="142875"/>
                      <a:pt x="409575" y="130054"/>
                      <a:pt x="409575" y="114300"/>
                    </a:cubicBezTo>
                    <a:cubicBezTo>
                      <a:pt x="409575" y="98546"/>
                      <a:pt x="396754" y="85725"/>
                      <a:pt x="381000" y="85725"/>
                    </a:cubicBezTo>
                    <a:close/>
                    <a:moveTo>
                      <a:pt x="152400" y="266700"/>
                    </a:moveTo>
                    <a:cubicBezTo>
                      <a:pt x="147152" y="266700"/>
                      <a:pt x="142875" y="262423"/>
                      <a:pt x="142875" y="257175"/>
                    </a:cubicBezTo>
                    <a:cubicBezTo>
                      <a:pt x="142875" y="251927"/>
                      <a:pt x="147152" y="247650"/>
                      <a:pt x="152400" y="247650"/>
                    </a:cubicBezTo>
                    <a:cubicBezTo>
                      <a:pt x="157648" y="247650"/>
                      <a:pt x="161925" y="251927"/>
                      <a:pt x="161925" y="257175"/>
                    </a:cubicBezTo>
                    <a:cubicBezTo>
                      <a:pt x="161925" y="262423"/>
                      <a:pt x="157648" y="266700"/>
                      <a:pt x="152400" y="266700"/>
                    </a:cubicBezTo>
                    <a:close/>
                    <a:moveTo>
                      <a:pt x="228600" y="161925"/>
                    </a:moveTo>
                    <a:cubicBezTo>
                      <a:pt x="223352" y="161925"/>
                      <a:pt x="219075" y="157648"/>
                      <a:pt x="219075" y="152400"/>
                    </a:cubicBezTo>
                    <a:cubicBezTo>
                      <a:pt x="219075" y="147152"/>
                      <a:pt x="223352" y="142875"/>
                      <a:pt x="228600" y="142875"/>
                    </a:cubicBezTo>
                    <a:cubicBezTo>
                      <a:pt x="233848" y="142875"/>
                      <a:pt x="238125" y="147152"/>
                      <a:pt x="238125" y="152400"/>
                    </a:cubicBezTo>
                    <a:cubicBezTo>
                      <a:pt x="238125" y="157648"/>
                      <a:pt x="233848" y="161925"/>
                      <a:pt x="228600" y="161925"/>
                    </a:cubicBezTo>
                    <a:close/>
                    <a:moveTo>
                      <a:pt x="323850" y="219075"/>
                    </a:moveTo>
                    <a:cubicBezTo>
                      <a:pt x="318592" y="219075"/>
                      <a:pt x="314325" y="214798"/>
                      <a:pt x="314325" y="209550"/>
                    </a:cubicBezTo>
                    <a:cubicBezTo>
                      <a:pt x="314325" y="204302"/>
                      <a:pt x="318592" y="200025"/>
                      <a:pt x="323850" y="200025"/>
                    </a:cubicBezTo>
                    <a:cubicBezTo>
                      <a:pt x="329108" y="200025"/>
                      <a:pt x="333375" y="204302"/>
                      <a:pt x="333375" y="209550"/>
                    </a:cubicBezTo>
                    <a:cubicBezTo>
                      <a:pt x="333375" y="214798"/>
                      <a:pt x="329108" y="219075"/>
                      <a:pt x="323850" y="219075"/>
                    </a:cubicBezTo>
                    <a:close/>
                    <a:moveTo>
                      <a:pt x="381000" y="123825"/>
                    </a:moveTo>
                    <a:cubicBezTo>
                      <a:pt x="375742" y="123825"/>
                      <a:pt x="371475" y="119548"/>
                      <a:pt x="371475" y="114300"/>
                    </a:cubicBezTo>
                    <a:cubicBezTo>
                      <a:pt x="371475" y="109052"/>
                      <a:pt x="375742" y="104775"/>
                      <a:pt x="381000" y="104775"/>
                    </a:cubicBezTo>
                    <a:cubicBezTo>
                      <a:pt x="386258" y="104775"/>
                      <a:pt x="390525" y="109052"/>
                      <a:pt x="390525" y="114300"/>
                    </a:cubicBezTo>
                    <a:cubicBezTo>
                      <a:pt x="390525" y="119548"/>
                      <a:pt x="386258" y="123825"/>
                      <a:pt x="381000" y="123825"/>
                    </a:cubicBezTo>
                    <a:close/>
                  </a:path>
                </a:pathLst>
              </a:custGeom>
              <a:solidFill>
                <a:schemeClr val="bg1"/>
              </a:solidFill>
              <a:ln w="9525"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6ACDFD3B-A431-BC28-AA03-7914E1B6686A}"/>
              </a:ext>
              <a:ext uri="{C183D7F6-B498-43B3-948B-1728B52AA6E4}">
                <adec:decorative xmlns:adec="http://schemas.microsoft.com/office/drawing/2017/decorative" val="1"/>
              </a:ext>
            </a:extLst>
          </p:cNvPr>
          <p:cNvGrpSpPr/>
          <p:nvPr/>
        </p:nvGrpSpPr>
        <p:grpSpPr>
          <a:xfrm>
            <a:off x="-41101" y="4037877"/>
            <a:ext cx="7567748" cy="787963"/>
            <a:chOff x="-41101" y="4037877"/>
            <a:chExt cx="7567748" cy="787963"/>
          </a:xfrm>
        </p:grpSpPr>
        <p:cxnSp>
          <p:nvCxnSpPr>
            <p:cNvPr id="40" name="Straight Connector 39">
              <a:extLst>
                <a:ext uri="{FF2B5EF4-FFF2-40B4-BE49-F238E27FC236}">
                  <a16:creationId xmlns:a16="http://schemas.microsoft.com/office/drawing/2014/main" id="{C4F007CF-3923-D8B1-9BDB-AADF45BB06AD}"/>
                </a:ext>
              </a:extLst>
            </p:cNvPr>
            <p:cNvCxnSpPr/>
            <p:nvPr/>
          </p:nvCxnSpPr>
          <p:spPr>
            <a:xfrm>
              <a:off x="-4355" y="4037877"/>
              <a:ext cx="7531002"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73498D29-505F-0118-938E-405C15F54A2F}"/>
                </a:ext>
              </a:extLst>
            </p:cNvPr>
            <p:cNvSpPr txBox="1"/>
            <p:nvPr/>
          </p:nvSpPr>
          <p:spPr>
            <a:xfrm>
              <a:off x="1142707" y="4150387"/>
              <a:ext cx="6088272" cy="415498"/>
            </a:xfrm>
            <a:prstGeom prst="rect">
              <a:avLst/>
            </a:prstGeom>
            <a:noFill/>
          </p:spPr>
          <p:txBody>
            <a:bodyPr wrap="square">
              <a:spAutoFit/>
            </a:bodyPr>
            <a:lstStyle/>
            <a:p>
              <a:pPr marR="0" lvl="0" algn="l" rtl="0">
                <a:spcBef>
                  <a:spcPts val="0"/>
                </a:spcBef>
                <a:spcAft>
                  <a:spcPts val="0"/>
                </a:spcAft>
                <a:buClr>
                  <a:schemeClr val="tx1"/>
                </a:buClr>
                <a:buSzPct val="90000"/>
              </a:pPr>
              <a:r>
                <a:rPr lang="en-US" sz="1050" b="1">
                  <a:solidFill>
                    <a:schemeClr val="tx2"/>
                  </a:solidFill>
                  <a:latin typeface="+mj-lt"/>
                  <a:ea typeface="Calibri"/>
                  <a:cs typeface="Calibri"/>
                  <a:sym typeface="Calibri"/>
                </a:rPr>
                <a:t>E-Learning –</a:t>
              </a:r>
              <a:r>
                <a:rPr lang="en-US" sz="1050">
                  <a:ea typeface="Calibri"/>
                  <a:cs typeface="Calibri"/>
                  <a:sym typeface="Calibri"/>
                </a:rPr>
                <a:t>Online courses for frontline workers, community health staff and in TB Contact Investigation, Finding cases among those living with HIV, and TB Monitoring &amp; Evaluation </a:t>
              </a:r>
            </a:p>
          </p:txBody>
        </p:sp>
        <p:sp>
          <p:nvSpPr>
            <p:cNvPr id="75" name="Arrow: Right 74">
              <a:extLst>
                <a:ext uri="{FF2B5EF4-FFF2-40B4-BE49-F238E27FC236}">
                  <a16:creationId xmlns:a16="http://schemas.microsoft.com/office/drawing/2014/main" id="{D11081C2-026F-B3A1-63C1-6B521C6E7396}"/>
                </a:ext>
              </a:extLst>
            </p:cNvPr>
            <p:cNvSpPr/>
            <p:nvPr/>
          </p:nvSpPr>
          <p:spPr>
            <a:xfrm>
              <a:off x="-7406" y="4076063"/>
              <a:ext cx="1005840" cy="731520"/>
            </a:xfrm>
            <a:prstGeom prst="rightArrow">
              <a:avLst>
                <a:gd name="adj1" fmla="val 100000"/>
                <a:gd name="adj2" fmla="val 33835"/>
              </a:avLst>
            </a:prstGeom>
            <a:solidFill>
              <a:schemeClr val="bg1">
                <a:lumMod val="95000"/>
              </a:schemeClr>
            </a:solidFill>
            <a:ln w="12700">
              <a:noFill/>
              <a:extLst>
                <a:ext uri="{C807C97D-BFC1-408E-A445-0C87EB9F89A2}">
                  <ask:lineSketchStyleProps xmlns:ask="http://schemas.microsoft.com/office/drawing/2018/sketchyshapes" sd="1996517912">
                    <a:custGeom>
                      <a:avLst/>
                      <a:gdLst>
                        <a:gd name="connsiteX0" fmla="*/ 0 w 7912049"/>
                        <a:gd name="connsiteY0" fmla="*/ 0 h 796878"/>
                        <a:gd name="connsiteX1" fmla="*/ 7513610 w 7912049"/>
                        <a:gd name="connsiteY1" fmla="*/ 0 h 796878"/>
                        <a:gd name="connsiteX2" fmla="*/ 7513610 w 7912049"/>
                        <a:gd name="connsiteY2" fmla="*/ 0 h 796878"/>
                        <a:gd name="connsiteX3" fmla="*/ 7912049 w 7912049"/>
                        <a:gd name="connsiteY3" fmla="*/ 398439 h 796878"/>
                        <a:gd name="connsiteX4" fmla="*/ 7513610 w 7912049"/>
                        <a:gd name="connsiteY4" fmla="*/ 796878 h 796878"/>
                        <a:gd name="connsiteX5" fmla="*/ 7513610 w 7912049"/>
                        <a:gd name="connsiteY5" fmla="*/ 796878 h 796878"/>
                        <a:gd name="connsiteX6" fmla="*/ 0 w 7912049"/>
                        <a:gd name="connsiteY6" fmla="*/ 796878 h 796878"/>
                        <a:gd name="connsiteX7" fmla="*/ 0 w 7912049"/>
                        <a:gd name="connsiteY7" fmla="*/ 0 h 79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2049" h="796878" fill="none" extrusionOk="0">
                          <a:moveTo>
                            <a:pt x="0" y="0"/>
                          </a:moveTo>
                          <a:cubicBezTo>
                            <a:pt x="2150243" y="-151529"/>
                            <a:pt x="4404766" y="16294"/>
                            <a:pt x="7513610" y="0"/>
                          </a:cubicBezTo>
                          <a:lnTo>
                            <a:pt x="7513610" y="0"/>
                          </a:lnTo>
                          <a:cubicBezTo>
                            <a:pt x="7537228" y="57582"/>
                            <a:pt x="7797498" y="232258"/>
                            <a:pt x="7912049" y="398439"/>
                          </a:cubicBezTo>
                          <a:cubicBezTo>
                            <a:pt x="7830286" y="463677"/>
                            <a:pt x="7581770" y="670262"/>
                            <a:pt x="7513610" y="796878"/>
                          </a:cubicBezTo>
                          <a:lnTo>
                            <a:pt x="7513610" y="796878"/>
                          </a:lnTo>
                          <a:cubicBezTo>
                            <a:pt x="5611961" y="769196"/>
                            <a:pt x="2742528" y="947044"/>
                            <a:pt x="0" y="796878"/>
                          </a:cubicBezTo>
                          <a:cubicBezTo>
                            <a:pt x="-70090" y="479644"/>
                            <a:pt x="-17488" y="174387"/>
                            <a:pt x="0" y="0"/>
                          </a:cubicBezTo>
                          <a:close/>
                        </a:path>
                        <a:path w="7912049" h="796878" stroke="0" extrusionOk="0">
                          <a:moveTo>
                            <a:pt x="0" y="0"/>
                          </a:moveTo>
                          <a:cubicBezTo>
                            <a:pt x="1930886" y="-53878"/>
                            <a:pt x="5430873" y="13952"/>
                            <a:pt x="7513610" y="0"/>
                          </a:cubicBezTo>
                          <a:lnTo>
                            <a:pt x="7513610" y="0"/>
                          </a:lnTo>
                          <a:cubicBezTo>
                            <a:pt x="7596687" y="87341"/>
                            <a:pt x="7848473" y="341384"/>
                            <a:pt x="7912049" y="398439"/>
                          </a:cubicBezTo>
                          <a:cubicBezTo>
                            <a:pt x="7831954" y="492450"/>
                            <a:pt x="7678505" y="581142"/>
                            <a:pt x="7513610" y="796878"/>
                          </a:cubicBezTo>
                          <a:lnTo>
                            <a:pt x="7513610" y="796878"/>
                          </a:lnTo>
                          <a:cubicBezTo>
                            <a:pt x="5224106" y="726044"/>
                            <a:pt x="1147704" y="859341"/>
                            <a:pt x="0" y="796878"/>
                          </a:cubicBezTo>
                          <a:cubicBezTo>
                            <a:pt x="68134" y="665550"/>
                            <a:pt x="52441" y="333710"/>
                            <a:pt x="0" y="0"/>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F6E5B7AC-73FE-9592-16C0-FDF21B05C08E}"/>
                </a:ext>
              </a:extLst>
            </p:cNvPr>
            <p:cNvSpPr txBox="1"/>
            <p:nvPr/>
          </p:nvSpPr>
          <p:spPr>
            <a:xfrm>
              <a:off x="-41101" y="4571924"/>
              <a:ext cx="876501" cy="253916"/>
            </a:xfrm>
            <a:prstGeom prst="rect">
              <a:avLst/>
            </a:prstGeom>
            <a:noFill/>
          </p:spPr>
          <p:txBody>
            <a:bodyPr wrap="square" rtlCol="0">
              <a:spAutoFit/>
            </a:bodyPr>
            <a:lstStyle/>
            <a:p>
              <a:pPr algn="ctr"/>
              <a:r>
                <a:rPr lang="en-US" sz="1050"/>
                <a:t>E-Learning</a:t>
              </a:r>
            </a:p>
          </p:txBody>
        </p:sp>
        <p:grpSp>
          <p:nvGrpSpPr>
            <p:cNvPr id="14" name="Group 13">
              <a:extLst>
                <a:ext uri="{FF2B5EF4-FFF2-40B4-BE49-F238E27FC236}">
                  <a16:creationId xmlns:a16="http://schemas.microsoft.com/office/drawing/2014/main" id="{15A4481C-E5C2-EBB4-7798-8B5F7B37C07B}"/>
                </a:ext>
              </a:extLst>
            </p:cNvPr>
            <p:cNvGrpSpPr/>
            <p:nvPr/>
          </p:nvGrpSpPr>
          <p:grpSpPr>
            <a:xfrm>
              <a:off x="174927" y="4182106"/>
              <a:ext cx="454018" cy="382081"/>
              <a:chOff x="174927" y="4182106"/>
              <a:chExt cx="454018" cy="382081"/>
            </a:xfrm>
          </p:grpSpPr>
          <p:sp>
            <p:nvSpPr>
              <p:cNvPr id="124" name="Rectangle: Rounded Corners 123">
                <a:extLst>
                  <a:ext uri="{FF2B5EF4-FFF2-40B4-BE49-F238E27FC236}">
                    <a16:creationId xmlns:a16="http://schemas.microsoft.com/office/drawing/2014/main" id="{2D5C6CBE-8956-0A24-8963-545300EC0510}"/>
                  </a:ext>
                </a:extLst>
              </p:cNvPr>
              <p:cNvSpPr/>
              <p:nvPr/>
            </p:nvSpPr>
            <p:spPr>
              <a:xfrm>
                <a:off x="174927" y="4182106"/>
                <a:ext cx="454018" cy="382081"/>
              </a:xfrm>
              <a:prstGeom prst="round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8E66ADA-F61C-AAD6-0D91-474750ABA4A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6294" y="4217780"/>
                <a:ext cx="313731" cy="283577"/>
              </a:xfrm>
              <a:prstGeom prst="rect">
                <a:avLst/>
              </a:prstGeom>
            </p:spPr>
          </p:pic>
        </p:grpSp>
      </p:grpSp>
      <p:grpSp>
        <p:nvGrpSpPr>
          <p:cNvPr id="129" name="Group 128">
            <a:extLst>
              <a:ext uri="{FF2B5EF4-FFF2-40B4-BE49-F238E27FC236}">
                <a16:creationId xmlns:a16="http://schemas.microsoft.com/office/drawing/2014/main" id="{98E0AB75-3F83-236C-516E-BCDA2F88A32D}"/>
              </a:ext>
              <a:ext uri="{C183D7F6-B498-43B3-948B-1728B52AA6E4}">
                <adec:decorative xmlns:adec="http://schemas.microsoft.com/office/drawing/2017/decorative" val="1"/>
              </a:ext>
            </a:extLst>
          </p:cNvPr>
          <p:cNvGrpSpPr/>
          <p:nvPr/>
        </p:nvGrpSpPr>
        <p:grpSpPr>
          <a:xfrm>
            <a:off x="2370" y="1366821"/>
            <a:ext cx="7538479" cy="793972"/>
            <a:chOff x="2370" y="1366821"/>
            <a:chExt cx="7538479" cy="793972"/>
          </a:xfrm>
        </p:grpSpPr>
        <p:sp>
          <p:nvSpPr>
            <p:cNvPr id="130" name="Arrow: Right 129">
              <a:extLst>
                <a:ext uri="{FF2B5EF4-FFF2-40B4-BE49-F238E27FC236}">
                  <a16:creationId xmlns:a16="http://schemas.microsoft.com/office/drawing/2014/main" id="{D6F8A9ED-D6CB-122E-F018-0DDB16F451FD}"/>
                </a:ext>
              </a:extLst>
            </p:cNvPr>
            <p:cNvSpPr/>
            <p:nvPr/>
          </p:nvSpPr>
          <p:spPr>
            <a:xfrm>
              <a:off x="2370" y="1427980"/>
              <a:ext cx="1005840" cy="731520"/>
            </a:xfrm>
            <a:prstGeom prst="rightArrow">
              <a:avLst>
                <a:gd name="adj1" fmla="val 100000"/>
                <a:gd name="adj2" fmla="val 33835"/>
              </a:avLst>
            </a:prstGeom>
            <a:solidFill>
              <a:schemeClr val="bg1">
                <a:lumMod val="95000"/>
              </a:schemeClr>
            </a:solidFill>
            <a:ln w="12700">
              <a:noFill/>
              <a:extLst>
                <a:ext uri="{C807C97D-BFC1-408E-A445-0C87EB9F89A2}">
                  <ask:lineSketchStyleProps xmlns:ask="http://schemas.microsoft.com/office/drawing/2018/sketchyshapes" sd="1996517912">
                    <a:custGeom>
                      <a:avLst/>
                      <a:gdLst>
                        <a:gd name="connsiteX0" fmla="*/ 0 w 7912049"/>
                        <a:gd name="connsiteY0" fmla="*/ 0 h 796878"/>
                        <a:gd name="connsiteX1" fmla="*/ 7513610 w 7912049"/>
                        <a:gd name="connsiteY1" fmla="*/ 0 h 796878"/>
                        <a:gd name="connsiteX2" fmla="*/ 7513610 w 7912049"/>
                        <a:gd name="connsiteY2" fmla="*/ 0 h 796878"/>
                        <a:gd name="connsiteX3" fmla="*/ 7912049 w 7912049"/>
                        <a:gd name="connsiteY3" fmla="*/ 398439 h 796878"/>
                        <a:gd name="connsiteX4" fmla="*/ 7513610 w 7912049"/>
                        <a:gd name="connsiteY4" fmla="*/ 796878 h 796878"/>
                        <a:gd name="connsiteX5" fmla="*/ 7513610 w 7912049"/>
                        <a:gd name="connsiteY5" fmla="*/ 796878 h 796878"/>
                        <a:gd name="connsiteX6" fmla="*/ 0 w 7912049"/>
                        <a:gd name="connsiteY6" fmla="*/ 796878 h 796878"/>
                        <a:gd name="connsiteX7" fmla="*/ 0 w 7912049"/>
                        <a:gd name="connsiteY7" fmla="*/ 0 h 79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2049" h="796878" fill="none" extrusionOk="0">
                          <a:moveTo>
                            <a:pt x="0" y="0"/>
                          </a:moveTo>
                          <a:cubicBezTo>
                            <a:pt x="2150243" y="-151529"/>
                            <a:pt x="4404766" y="16294"/>
                            <a:pt x="7513610" y="0"/>
                          </a:cubicBezTo>
                          <a:lnTo>
                            <a:pt x="7513610" y="0"/>
                          </a:lnTo>
                          <a:cubicBezTo>
                            <a:pt x="7537228" y="57582"/>
                            <a:pt x="7797498" y="232258"/>
                            <a:pt x="7912049" y="398439"/>
                          </a:cubicBezTo>
                          <a:cubicBezTo>
                            <a:pt x="7830286" y="463677"/>
                            <a:pt x="7581770" y="670262"/>
                            <a:pt x="7513610" y="796878"/>
                          </a:cubicBezTo>
                          <a:lnTo>
                            <a:pt x="7513610" y="796878"/>
                          </a:lnTo>
                          <a:cubicBezTo>
                            <a:pt x="5611961" y="769196"/>
                            <a:pt x="2742528" y="947044"/>
                            <a:pt x="0" y="796878"/>
                          </a:cubicBezTo>
                          <a:cubicBezTo>
                            <a:pt x="-70090" y="479644"/>
                            <a:pt x="-17488" y="174387"/>
                            <a:pt x="0" y="0"/>
                          </a:cubicBezTo>
                          <a:close/>
                        </a:path>
                        <a:path w="7912049" h="796878" stroke="0" extrusionOk="0">
                          <a:moveTo>
                            <a:pt x="0" y="0"/>
                          </a:moveTo>
                          <a:cubicBezTo>
                            <a:pt x="1930886" y="-53878"/>
                            <a:pt x="5430873" y="13952"/>
                            <a:pt x="7513610" y="0"/>
                          </a:cubicBezTo>
                          <a:lnTo>
                            <a:pt x="7513610" y="0"/>
                          </a:lnTo>
                          <a:cubicBezTo>
                            <a:pt x="7596687" y="87341"/>
                            <a:pt x="7848473" y="341384"/>
                            <a:pt x="7912049" y="398439"/>
                          </a:cubicBezTo>
                          <a:cubicBezTo>
                            <a:pt x="7831954" y="492450"/>
                            <a:pt x="7678505" y="581142"/>
                            <a:pt x="7513610" y="796878"/>
                          </a:cubicBezTo>
                          <a:lnTo>
                            <a:pt x="7513610" y="796878"/>
                          </a:lnTo>
                          <a:cubicBezTo>
                            <a:pt x="5224106" y="726044"/>
                            <a:pt x="1147704" y="859341"/>
                            <a:pt x="0" y="796878"/>
                          </a:cubicBezTo>
                          <a:cubicBezTo>
                            <a:pt x="68134" y="665550"/>
                            <a:pt x="52441" y="333710"/>
                            <a:pt x="0" y="0"/>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078BDD3A-6A2B-CEDD-9549-82EE0D4EE2EE}"/>
                </a:ext>
              </a:extLst>
            </p:cNvPr>
            <p:cNvSpPr txBox="1"/>
            <p:nvPr/>
          </p:nvSpPr>
          <p:spPr>
            <a:xfrm>
              <a:off x="1142707" y="1526177"/>
              <a:ext cx="6054191" cy="415498"/>
            </a:xfrm>
            <a:prstGeom prst="rect">
              <a:avLst/>
            </a:prstGeom>
            <a:noFill/>
          </p:spPr>
          <p:txBody>
            <a:bodyPr wrap="square">
              <a:spAutoFit/>
            </a:bodyPr>
            <a:lstStyle/>
            <a:p>
              <a:pPr marR="0" lvl="0" algn="l" rtl="0">
                <a:spcBef>
                  <a:spcPts val="0"/>
                </a:spcBef>
                <a:spcAft>
                  <a:spcPts val="0"/>
                </a:spcAft>
                <a:buClr>
                  <a:schemeClr val="tx1"/>
                </a:buClr>
                <a:buSzPct val="90000"/>
              </a:pPr>
              <a:r>
                <a:rPr lang="en-US" sz="1050" b="1" dirty="0">
                  <a:solidFill>
                    <a:schemeClr val="accent6"/>
                  </a:solidFill>
                  <a:latin typeface="+mj-lt"/>
                  <a:ea typeface="Calibri"/>
                  <a:cs typeface="Calibri"/>
                  <a:sym typeface="Calibri"/>
                </a:rPr>
                <a:t>Centers of Excellence</a:t>
              </a:r>
            </a:p>
            <a:p>
              <a:pPr marL="171450" marR="0" lvl="0" indent="-171450" algn="l" rtl="0">
                <a:spcBef>
                  <a:spcPts val="0"/>
                </a:spcBef>
                <a:spcAft>
                  <a:spcPts val="0"/>
                </a:spcAft>
                <a:buClr>
                  <a:schemeClr val="tx1"/>
                </a:buClr>
                <a:buSzPct val="90000"/>
                <a:buFont typeface="Wingdings" panose="05000000000000000000" pitchFamily="2" charset="2"/>
                <a:buChar char="§"/>
              </a:pPr>
              <a:r>
                <a:rPr lang="en-US" sz="1050" dirty="0"/>
                <a:t>Establish Centers of Excellence to test and model best practices in TB M&amp;E and surveillance </a:t>
              </a:r>
              <a:endParaRPr lang="en-US" sz="1050" dirty="0">
                <a:ea typeface="Calibri"/>
                <a:cs typeface="Calibri"/>
                <a:sym typeface="Calibri"/>
              </a:endParaRPr>
            </a:p>
          </p:txBody>
        </p:sp>
        <p:sp>
          <p:nvSpPr>
            <p:cNvPr id="132" name="TextBox 131">
              <a:extLst>
                <a:ext uri="{FF2B5EF4-FFF2-40B4-BE49-F238E27FC236}">
                  <a16:creationId xmlns:a16="http://schemas.microsoft.com/office/drawing/2014/main" id="{FFDCE542-5904-DEA3-3CD7-9E12D2B62F6E}"/>
                </a:ext>
              </a:extLst>
            </p:cNvPr>
            <p:cNvSpPr txBox="1"/>
            <p:nvPr/>
          </p:nvSpPr>
          <p:spPr>
            <a:xfrm>
              <a:off x="118230" y="1899183"/>
              <a:ext cx="570488" cy="261610"/>
            </a:xfrm>
            <a:prstGeom prst="rect">
              <a:avLst/>
            </a:prstGeom>
            <a:noFill/>
          </p:spPr>
          <p:txBody>
            <a:bodyPr wrap="square" rtlCol="0">
              <a:spAutoFit/>
            </a:bodyPr>
            <a:lstStyle/>
            <a:p>
              <a:pPr algn="ctr"/>
              <a:r>
                <a:rPr lang="en-US" sz="1050"/>
                <a:t>COEs</a:t>
              </a:r>
            </a:p>
          </p:txBody>
        </p:sp>
        <p:grpSp>
          <p:nvGrpSpPr>
            <p:cNvPr id="133" name="Group 132">
              <a:extLst>
                <a:ext uri="{FF2B5EF4-FFF2-40B4-BE49-F238E27FC236}">
                  <a16:creationId xmlns:a16="http://schemas.microsoft.com/office/drawing/2014/main" id="{DDDF87F1-8EB9-5560-9864-B542F759EA96}"/>
                </a:ext>
              </a:extLst>
            </p:cNvPr>
            <p:cNvGrpSpPr/>
            <p:nvPr/>
          </p:nvGrpSpPr>
          <p:grpSpPr>
            <a:xfrm>
              <a:off x="174927" y="1496275"/>
              <a:ext cx="457094" cy="384670"/>
              <a:chOff x="174927" y="1469605"/>
              <a:chExt cx="457094" cy="384670"/>
            </a:xfrm>
          </p:grpSpPr>
          <p:sp>
            <p:nvSpPr>
              <p:cNvPr id="135" name="Rectangle: Rounded Corners 134">
                <a:extLst>
                  <a:ext uri="{FF2B5EF4-FFF2-40B4-BE49-F238E27FC236}">
                    <a16:creationId xmlns:a16="http://schemas.microsoft.com/office/drawing/2014/main" id="{38520556-AA4D-B44A-A9B8-C7E6858A133B}"/>
                  </a:ext>
                </a:extLst>
              </p:cNvPr>
              <p:cNvSpPr/>
              <p:nvPr/>
            </p:nvSpPr>
            <p:spPr>
              <a:xfrm>
                <a:off x="174927" y="1469605"/>
                <a:ext cx="457094" cy="384670"/>
              </a:xfrm>
              <a:prstGeom prst="roundRect">
                <a:avLst/>
              </a:prstGeom>
              <a:solidFill>
                <a:schemeClr val="accent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Freeform: Shape 135">
                <a:extLst>
                  <a:ext uri="{FF2B5EF4-FFF2-40B4-BE49-F238E27FC236}">
                    <a16:creationId xmlns:a16="http://schemas.microsoft.com/office/drawing/2014/main" id="{499088D7-18AB-CC7E-B0F0-E07691822910}"/>
                  </a:ext>
                </a:extLst>
              </p:cNvPr>
              <p:cNvSpPr/>
              <p:nvPr/>
            </p:nvSpPr>
            <p:spPr>
              <a:xfrm>
                <a:off x="300305" y="1479319"/>
                <a:ext cx="206338" cy="344720"/>
              </a:xfrm>
              <a:custGeom>
                <a:avLst/>
                <a:gdLst>
                  <a:gd name="connsiteX0" fmla="*/ 180436 w 342080"/>
                  <a:gd name="connsiteY0" fmla="*/ 229076 h 571500"/>
                  <a:gd name="connsiteX1" fmla="*/ 180436 w 342080"/>
                  <a:gd name="connsiteY1" fmla="*/ 209550 h 571500"/>
                  <a:gd name="connsiteX2" fmla="*/ 209011 w 342080"/>
                  <a:gd name="connsiteY2" fmla="*/ 209550 h 571500"/>
                  <a:gd name="connsiteX3" fmla="*/ 214155 w 342080"/>
                  <a:gd name="connsiteY3" fmla="*/ 208026 h 571500"/>
                  <a:gd name="connsiteX4" fmla="*/ 318930 w 342080"/>
                  <a:gd name="connsiteY4" fmla="*/ 141351 h 571500"/>
                  <a:gd name="connsiteX5" fmla="*/ 323311 w 342080"/>
                  <a:gd name="connsiteY5" fmla="*/ 133350 h 571500"/>
                  <a:gd name="connsiteX6" fmla="*/ 323311 w 342080"/>
                  <a:gd name="connsiteY6" fmla="*/ 9525 h 571500"/>
                  <a:gd name="connsiteX7" fmla="*/ 313786 w 342080"/>
                  <a:gd name="connsiteY7" fmla="*/ 0 h 571500"/>
                  <a:gd name="connsiteX8" fmla="*/ 28036 w 342080"/>
                  <a:gd name="connsiteY8" fmla="*/ 0 h 571500"/>
                  <a:gd name="connsiteX9" fmla="*/ 18511 w 342080"/>
                  <a:gd name="connsiteY9" fmla="*/ 9525 h 571500"/>
                  <a:gd name="connsiteX10" fmla="*/ 18511 w 342080"/>
                  <a:gd name="connsiteY10" fmla="*/ 133350 h 571500"/>
                  <a:gd name="connsiteX11" fmla="*/ 22893 w 342080"/>
                  <a:gd name="connsiteY11" fmla="*/ 141351 h 571500"/>
                  <a:gd name="connsiteX12" fmla="*/ 127668 w 342080"/>
                  <a:gd name="connsiteY12" fmla="*/ 208026 h 571500"/>
                  <a:gd name="connsiteX13" fmla="*/ 132811 w 342080"/>
                  <a:gd name="connsiteY13" fmla="*/ 209550 h 571500"/>
                  <a:gd name="connsiteX14" fmla="*/ 161386 w 342080"/>
                  <a:gd name="connsiteY14" fmla="*/ 209550 h 571500"/>
                  <a:gd name="connsiteX15" fmla="*/ 161386 w 342080"/>
                  <a:gd name="connsiteY15" fmla="*/ 229076 h 571500"/>
                  <a:gd name="connsiteX16" fmla="*/ 301 w 342080"/>
                  <a:gd name="connsiteY16" fmla="*/ 410300 h 571500"/>
                  <a:gd name="connsiteX17" fmla="*/ 110427 w 342080"/>
                  <a:gd name="connsiteY17" fmla="*/ 560451 h 571500"/>
                  <a:gd name="connsiteX18" fmla="*/ 170911 w 342080"/>
                  <a:gd name="connsiteY18" fmla="*/ 571500 h 571500"/>
                  <a:gd name="connsiteX19" fmla="*/ 231395 w 342080"/>
                  <a:gd name="connsiteY19" fmla="*/ 560546 h 571500"/>
                  <a:gd name="connsiteX20" fmla="*/ 330887 w 342080"/>
                  <a:gd name="connsiteY20" fmla="*/ 339432 h 571500"/>
                  <a:gd name="connsiteX21" fmla="*/ 180436 w 342080"/>
                  <a:gd name="connsiteY21" fmla="*/ 229076 h 571500"/>
                  <a:gd name="connsiteX22" fmla="*/ 135573 w 342080"/>
                  <a:gd name="connsiteY22" fmla="*/ 190500 h 571500"/>
                  <a:gd name="connsiteX23" fmla="*/ 113761 w 342080"/>
                  <a:gd name="connsiteY23" fmla="*/ 176594 h 571500"/>
                  <a:gd name="connsiteX24" fmla="*/ 113761 w 342080"/>
                  <a:gd name="connsiteY24" fmla="*/ 19050 h 571500"/>
                  <a:gd name="connsiteX25" fmla="*/ 228061 w 342080"/>
                  <a:gd name="connsiteY25" fmla="*/ 19050 h 571500"/>
                  <a:gd name="connsiteX26" fmla="*/ 228061 w 342080"/>
                  <a:gd name="connsiteY26" fmla="*/ 176594 h 571500"/>
                  <a:gd name="connsiteX27" fmla="*/ 206249 w 342080"/>
                  <a:gd name="connsiteY27" fmla="*/ 190500 h 571500"/>
                  <a:gd name="connsiteX28" fmla="*/ 323311 w 342080"/>
                  <a:gd name="connsiteY28" fmla="*/ 400050 h 571500"/>
                  <a:gd name="connsiteX29" fmla="*/ 170911 w 342080"/>
                  <a:gd name="connsiteY29" fmla="*/ 552450 h 571500"/>
                  <a:gd name="connsiteX30" fmla="*/ 170911 w 342080"/>
                  <a:gd name="connsiteY30" fmla="*/ 495300 h 571500"/>
                  <a:gd name="connsiteX31" fmla="*/ 151861 w 342080"/>
                  <a:gd name="connsiteY31" fmla="*/ 495300 h 571500"/>
                  <a:gd name="connsiteX32" fmla="*/ 132811 w 342080"/>
                  <a:gd name="connsiteY32" fmla="*/ 476250 h 571500"/>
                  <a:gd name="connsiteX33" fmla="*/ 151861 w 342080"/>
                  <a:gd name="connsiteY33" fmla="*/ 457200 h 571500"/>
                  <a:gd name="connsiteX34" fmla="*/ 170911 w 342080"/>
                  <a:gd name="connsiteY34" fmla="*/ 457200 h 571500"/>
                  <a:gd name="connsiteX35" fmla="*/ 170911 w 342080"/>
                  <a:gd name="connsiteY35" fmla="*/ 400050 h 571500"/>
                  <a:gd name="connsiteX36" fmla="*/ 113761 w 342080"/>
                  <a:gd name="connsiteY36" fmla="*/ 400050 h 571500"/>
                  <a:gd name="connsiteX37" fmla="*/ 113761 w 342080"/>
                  <a:gd name="connsiteY37" fmla="*/ 381000 h 571500"/>
                  <a:gd name="connsiteX38" fmla="*/ 94711 w 342080"/>
                  <a:gd name="connsiteY38" fmla="*/ 361950 h 571500"/>
                  <a:gd name="connsiteX39" fmla="*/ 75661 w 342080"/>
                  <a:gd name="connsiteY39" fmla="*/ 381000 h 571500"/>
                  <a:gd name="connsiteX40" fmla="*/ 75661 w 342080"/>
                  <a:gd name="connsiteY40" fmla="*/ 400050 h 571500"/>
                  <a:gd name="connsiteX41" fmla="*/ 18511 w 342080"/>
                  <a:gd name="connsiteY41" fmla="*/ 400050 h 571500"/>
                  <a:gd name="connsiteX42" fmla="*/ 170911 w 342080"/>
                  <a:gd name="connsiteY42" fmla="*/ 247650 h 571500"/>
                  <a:gd name="connsiteX43" fmla="*/ 170911 w 342080"/>
                  <a:gd name="connsiteY43" fmla="*/ 304800 h 571500"/>
                  <a:gd name="connsiteX44" fmla="*/ 189961 w 342080"/>
                  <a:gd name="connsiteY44" fmla="*/ 304800 h 571500"/>
                  <a:gd name="connsiteX45" fmla="*/ 209011 w 342080"/>
                  <a:gd name="connsiteY45" fmla="*/ 323850 h 571500"/>
                  <a:gd name="connsiteX46" fmla="*/ 189961 w 342080"/>
                  <a:gd name="connsiteY46" fmla="*/ 342900 h 571500"/>
                  <a:gd name="connsiteX47" fmla="*/ 170911 w 342080"/>
                  <a:gd name="connsiteY47" fmla="*/ 342900 h 571500"/>
                  <a:gd name="connsiteX48" fmla="*/ 170911 w 342080"/>
                  <a:gd name="connsiteY48" fmla="*/ 400050 h 571500"/>
                  <a:gd name="connsiteX49" fmla="*/ 228061 w 342080"/>
                  <a:gd name="connsiteY49" fmla="*/ 400050 h 571500"/>
                  <a:gd name="connsiteX50" fmla="*/ 228061 w 342080"/>
                  <a:gd name="connsiteY50" fmla="*/ 419100 h 571500"/>
                  <a:gd name="connsiteX51" fmla="*/ 247111 w 342080"/>
                  <a:gd name="connsiteY51" fmla="*/ 438150 h 571500"/>
                  <a:gd name="connsiteX52" fmla="*/ 266161 w 342080"/>
                  <a:gd name="connsiteY52" fmla="*/ 419100 h 571500"/>
                  <a:gd name="connsiteX53" fmla="*/ 266161 w 342080"/>
                  <a:gd name="connsiteY53" fmla="*/ 4000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2080" h="571500">
                    <a:moveTo>
                      <a:pt x="180436" y="229076"/>
                    </a:moveTo>
                    <a:lnTo>
                      <a:pt x="180436" y="209550"/>
                    </a:lnTo>
                    <a:lnTo>
                      <a:pt x="209011" y="209550"/>
                    </a:lnTo>
                    <a:cubicBezTo>
                      <a:pt x="210836" y="209545"/>
                      <a:pt x="212621" y="209017"/>
                      <a:pt x="214155" y="208026"/>
                    </a:cubicBezTo>
                    <a:lnTo>
                      <a:pt x="318930" y="141351"/>
                    </a:lnTo>
                    <a:cubicBezTo>
                      <a:pt x="321656" y="139602"/>
                      <a:pt x="323305" y="136589"/>
                      <a:pt x="323311" y="133350"/>
                    </a:cubicBezTo>
                    <a:lnTo>
                      <a:pt x="323311" y="9525"/>
                    </a:lnTo>
                    <a:cubicBezTo>
                      <a:pt x="323311" y="4265"/>
                      <a:pt x="319047" y="0"/>
                      <a:pt x="313786" y="0"/>
                    </a:cubicBezTo>
                    <a:lnTo>
                      <a:pt x="28036" y="0"/>
                    </a:lnTo>
                    <a:cubicBezTo>
                      <a:pt x="22775" y="0"/>
                      <a:pt x="18511" y="4265"/>
                      <a:pt x="18511" y="9525"/>
                    </a:cubicBezTo>
                    <a:lnTo>
                      <a:pt x="18511" y="133350"/>
                    </a:lnTo>
                    <a:cubicBezTo>
                      <a:pt x="18517" y="136589"/>
                      <a:pt x="20166" y="139602"/>
                      <a:pt x="22893" y="141351"/>
                    </a:cubicBezTo>
                    <a:lnTo>
                      <a:pt x="127668" y="208026"/>
                    </a:lnTo>
                    <a:cubicBezTo>
                      <a:pt x="129201" y="209017"/>
                      <a:pt x="130986" y="209545"/>
                      <a:pt x="132811" y="209550"/>
                    </a:cubicBezTo>
                    <a:lnTo>
                      <a:pt x="161386" y="209550"/>
                    </a:lnTo>
                    <a:lnTo>
                      <a:pt x="161386" y="229076"/>
                    </a:lnTo>
                    <a:cubicBezTo>
                      <a:pt x="66860" y="234637"/>
                      <a:pt x="-5260" y="315774"/>
                      <a:pt x="301" y="410300"/>
                    </a:cubicBezTo>
                    <a:cubicBezTo>
                      <a:pt x="4264" y="477661"/>
                      <a:pt x="47370" y="536433"/>
                      <a:pt x="110427" y="560451"/>
                    </a:cubicBezTo>
                    <a:cubicBezTo>
                      <a:pt x="129740" y="567813"/>
                      <a:pt x="150243" y="571558"/>
                      <a:pt x="170911" y="571500"/>
                    </a:cubicBezTo>
                    <a:cubicBezTo>
                      <a:pt x="191570" y="571543"/>
                      <a:pt x="212064" y="567832"/>
                      <a:pt x="231395" y="560546"/>
                    </a:cubicBezTo>
                    <a:cubicBezTo>
                      <a:pt x="319928" y="526961"/>
                      <a:pt x="364472" y="427965"/>
                      <a:pt x="330887" y="339432"/>
                    </a:cubicBezTo>
                    <a:cubicBezTo>
                      <a:pt x="306897" y="276190"/>
                      <a:pt x="247964" y="232963"/>
                      <a:pt x="180436" y="229076"/>
                    </a:cubicBezTo>
                    <a:close/>
                    <a:moveTo>
                      <a:pt x="135573" y="190500"/>
                    </a:moveTo>
                    <a:lnTo>
                      <a:pt x="113761" y="176594"/>
                    </a:lnTo>
                    <a:lnTo>
                      <a:pt x="113761" y="19050"/>
                    </a:lnTo>
                    <a:lnTo>
                      <a:pt x="228061" y="19050"/>
                    </a:lnTo>
                    <a:lnTo>
                      <a:pt x="228061" y="176594"/>
                    </a:lnTo>
                    <a:lnTo>
                      <a:pt x="206249" y="190500"/>
                    </a:lnTo>
                    <a:close/>
                    <a:moveTo>
                      <a:pt x="323311" y="400050"/>
                    </a:moveTo>
                    <a:cubicBezTo>
                      <a:pt x="323311" y="484219"/>
                      <a:pt x="255080" y="552450"/>
                      <a:pt x="170911" y="552450"/>
                    </a:cubicBezTo>
                    <a:lnTo>
                      <a:pt x="170911" y="495300"/>
                    </a:lnTo>
                    <a:lnTo>
                      <a:pt x="151861" y="495300"/>
                    </a:lnTo>
                    <a:cubicBezTo>
                      <a:pt x="141340" y="495300"/>
                      <a:pt x="132811" y="486771"/>
                      <a:pt x="132811" y="476250"/>
                    </a:cubicBezTo>
                    <a:cubicBezTo>
                      <a:pt x="132811" y="465729"/>
                      <a:pt x="141340" y="457200"/>
                      <a:pt x="151861" y="457200"/>
                    </a:cubicBezTo>
                    <a:lnTo>
                      <a:pt x="170911" y="457200"/>
                    </a:lnTo>
                    <a:lnTo>
                      <a:pt x="170911" y="400050"/>
                    </a:lnTo>
                    <a:lnTo>
                      <a:pt x="113761" y="400050"/>
                    </a:lnTo>
                    <a:lnTo>
                      <a:pt x="113761" y="381000"/>
                    </a:lnTo>
                    <a:cubicBezTo>
                      <a:pt x="113761" y="370479"/>
                      <a:pt x="105232" y="361950"/>
                      <a:pt x="94711" y="361950"/>
                    </a:cubicBezTo>
                    <a:cubicBezTo>
                      <a:pt x="84190" y="361950"/>
                      <a:pt x="75661" y="370479"/>
                      <a:pt x="75661" y="381000"/>
                    </a:cubicBezTo>
                    <a:lnTo>
                      <a:pt x="75661" y="400050"/>
                    </a:lnTo>
                    <a:lnTo>
                      <a:pt x="18511" y="400050"/>
                    </a:lnTo>
                    <a:cubicBezTo>
                      <a:pt x="18511" y="315881"/>
                      <a:pt x="86742" y="247650"/>
                      <a:pt x="170911" y="247650"/>
                    </a:cubicBezTo>
                    <a:lnTo>
                      <a:pt x="170911" y="304800"/>
                    </a:lnTo>
                    <a:lnTo>
                      <a:pt x="189961" y="304800"/>
                    </a:lnTo>
                    <a:cubicBezTo>
                      <a:pt x="200482" y="304800"/>
                      <a:pt x="209011" y="313329"/>
                      <a:pt x="209011" y="323850"/>
                    </a:cubicBezTo>
                    <a:cubicBezTo>
                      <a:pt x="209011" y="334371"/>
                      <a:pt x="200482" y="342900"/>
                      <a:pt x="189961" y="342900"/>
                    </a:cubicBezTo>
                    <a:lnTo>
                      <a:pt x="170911" y="342900"/>
                    </a:lnTo>
                    <a:lnTo>
                      <a:pt x="170911" y="400050"/>
                    </a:lnTo>
                    <a:lnTo>
                      <a:pt x="228061" y="400050"/>
                    </a:lnTo>
                    <a:lnTo>
                      <a:pt x="228061" y="419100"/>
                    </a:lnTo>
                    <a:cubicBezTo>
                      <a:pt x="228061" y="429621"/>
                      <a:pt x="236590" y="438150"/>
                      <a:pt x="247111" y="438150"/>
                    </a:cubicBezTo>
                    <a:cubicBezTo>
                      <a:pt x="257632" y="438150"/>
                      <a:pt x="266161" y="429621"/>
                      <a:pt x="266161" y="419100"/>
                    </a:cubicBezTo>
                    <a:lnTo>
                      <a:pt x="266161" y="400050"/>
                    </a:lnTo>
                    <a:close/>
                  </a:path>
                </a:pathLst>
              </a:custGeom>
              <a:solidFill>
                <a:schemeClr val="bg1"/>
              </a:solidFill>
              <a:ln w="9525" cap="flat">
                <a:noFill/>
                <a:prstDash val="solid"/>
                <a:miter/>
              </a:ln>
            </p:spPr>
            <p:txBody>
              <a:bodyPr rtlCol="0" anchor="ctr"/>
              <a:lstStyle/>
              <a:p>
                <a:endParaRPr lang="en-US"/>
              </a:p>
            </p:txBody>
          </p:sp>
        </p:grpSp>
        <p:cxnSp>
          <p:nvCxnSpPr>
            <p:cNvPr id="134" name="Straight Connector 133">
              <a:extLst>
                <a:ext uri="{FF2B5EF4-FFF2-40B4-BE49-F238E27FC236}">
                  <a16:creationId xmlns:a16="http://schemas.microsoft.com/office/drawing/2014/main" id="{CDDFA812-2B09-0C2F-35D3-BF38A7124EFE}"/>
                </a:ext>
              </a:extLst>
            </p:cNvPr>
            <p:cNvCxnSpPr/>
            <p:nvPr/>
          </p:nvCxnSpPr>
          <p:spPr>
            <a:xfrm>
              <a:off x="9847" y="1366821"/>
              <a:ext cx="7531002"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 name="Group 1">
            <a:extLst>
              <a:ext uri="{FF2B5EF4-FFF2-40B4-BE49-F238E27FC236}">
                <a16:creationId xmlns:a16="http://schemas.microsoft.com/office/drawing/2014/main" id="{E022E385-80EB-1562-254A-70D4D1CE4FB6}"/>
              </a:ext>
              <a:ext uri="{C183D7F6-B498-43B3-948B-1728B52AA6E4}">
                <adec:decorative xmlns:adec="http://schemas.microsoft.com/office/drawing/2017/decorative" val="1"/>
              </a:ext>
            </a:extLst>
          </p:cNvPr>
          <p:cNvGrpSpPr/>
          <p:nvPr/>
        </p:nvGrpSpPr>
        <p:grpSpPr>
          <a:xfrm>
            <a:off x="19961" y="550977"/>
            <a:ext cx="6950001" cy="731520"/>
            <a:chOff x="19961" y="550977"/>
            <a:chExt cx="6950001" cy="731520"/>
          </a:xfrm>
        </p:grpSpPr>
        <p:sp>
          <p:nvSpPr>
            <p:cNvPr id="3" name="Arrow: Right 2">
              <a:extLst>
                <a:ext uri="{FF2B5EF4-FFF2-40B4-BE49-F238E27FC236}">
                  <a16:creationId xmlns:a16="http://schemas.microsoft.com/office/drawing/2014/main" id="{5FD6A13C-F3B5-9EFF-AB0A-79CB498B4BF2}"/>
                </a:ext>
              </a:extLst>
            </p:cNvPr>
            <p:cNvSpPr/>
            <p:nvPr/>
          </p:nvSpPr>
          <p:spPr>
            <a:xfrm>
              <a:off x="19961" y="550977"/>
              <a:ext cx="1005840" cy="731520"/>
            </a:xfrm>
            <a:prstGeom prst="rightArrow">
              <a:avLst>
                <a:gd name="adj1" fmla="val 100000"/>
                <a:gd name="adj2" fmla="val 33835"/>
              </a:avLst>
            </a:prstGeom>
            <a:solidFill>
              <a:schemeClr val="bg1">
                <a:lumMod val="95000"/>
              </a:schemeClr>
            </a:solidFill>
            <a:ln w="12700">
              <a:noFill/>
              <a:extLst>
                <a:ext uri="{C807C97D-BFC1-408E-A445-0C87EB9F89A2}">
                  <ask:lineSketchStyleProps xmlns:ask="http://schemas.microsoft.com/office/drawing/2018/sketchyshapes" sd="1996517912">
                    <a:custGeom>
                      <a:avLst/>
                      <a:gdLst>
                        <a:gd name="connsiteX0" fmla="*/ 0 w 7912049"/>
                        <a:gd name="connsiteY0" fmla="*/ 0 h 796878"/>
                        <a:gd name="connsiteX1" fmla="*/ 7513610 w 7912049"/>
                        <a:gd name="connsiteY1" fmla="*/ 0 h 796878"/>
                        <a:gd name="connsiteX2" fmla="*/ 7513610 w 7912049"/>
                        <a:gd name="connsiteY2" fmla="*/ 0 h 796878"/>
                        <a:gd name="connsiteX3" fmla="*/ 7912049 w 7912049"/>
                        <a:gd name="connsiteY3" fmla="*/ 398439 h 796878"/>
                        <a:gd name="connsiteX4" fmla="*/ 7513610 w 7912049"/>
                        <a:gd name="connsiteY4" fmla="*/ 796878 h 796878"/>
                        <a:gd name="connsiteX5" fmla="*/ 7513610 w 7912049"/>
                        <a:gd name="connsiteY5" fmla="*/ 796878 h 796878"/>
                        <a:gd name="connsiteX6" fmla="*/ 0 w 7912049"/>
                        <a:gd name="connsiteY6" fmla="*/ 796878 h 796878"/>
                        <a:gd name="connsiteX7" fmla="*/ 0 w 7912049"/>
                        <a:gd name="connsiteY7" fmla="*/ 0 h 79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2049" h="796878" fill="none" extrusionOk="0">
                          <a:moveTo>
                            <a:pt x="0" y="0"/>
                          </a:moveTo>
                          <a:cubicBezTo>
                            <a:pt x="2150243" y="-151529"/>
                            <a:pt x="4404766" y="16294"/>
                            <a:pt x="7513610" y="0"/>
                          </a:cubicBezTo>
                          <a:lnTo>
                            <a:pt x="7513610" y="0"/>
                          </a:lnTo>
                          <a:cubicBezTo>
                            <a:pt x="7537228" y="57582"/>
                            <a:pt x="7797498" y="232258"/>
                            <a:pt x="7912049" y="398439"/>
                          </a:cubicBezTo>
                          <a:cubicBezTo>
                            <a:pt x="7830286" y="463677"/>
                            <a:pt x="7581770" y="670262"/>
                            <a:pt x="7513610" y="796878"/>
                          </a:cubicBezTo>
                          <a:lnTo>
                            <a:pt x="7513610" y="796878"/>
                          </a:lnTo>
                          <a:cubicBezTo>
                            <a:pt x="5611961" y="769196"/>
                            <a:pt x="2742528" y="947044"/>
                            <a:pt x="0" y="796878"/>
                          </a:cubicBezTo>
                          <a:cubicBezTo>
                            <a:pt x="-70090" y="479644"/>
                            <a:pt x="-17488" y="174387"/>
                            <a:pt x="0" y="0"/>
                          </a:cubicBezTo>
                          <a:close/>
                        </a:path>
                        <a:path w="7912049" h="796878" stroke="0" extrusionOk="0">
                          <a:moveTo>
                            <a:pt x="0" y="0"/>
                          </a:moveTo>
                          <a:cubicBezTo>
                            <a:pt x="1930886" y="-53878"/>
                            <a:pt x="5430873" y="13952"/>
                            <a:pt x="7513610" y="0"/>
                          </a:cubicBezTo>
                          <a:lnTo>
                            <a:pt x="7513610" y="0"/>
                          </a:lnTo>
                          <a:cubicBezTo>
                            <a:pt x="7596687" y="87341"/>
                            <a:pt x="7848473" y="341384"/>
                            <a:pt x="7912049" y="398439"/>
                          </a:cubicBezTo>
                          <a:cubicBezTo>
                            <a:pt x="7831954" y="492450"/>
                            <a:pt x="7678505" y="581142"/>
                            <a:pt x="7513610" y="796878"/>
                          </a:cubicBezTo>
                          <a:lnTo>
                            <a:pt x="7513610" y="796878"/>
                          </a:lnTo>
                          <a:cubicBezTo>
                            <a:pt x="5224106" y="726044"/>
                            <a:pt x="1147704" y="859341"/>
                            <a:pt x="0" y="796878"/>
                          </a:cubicBezTo>
                          <a:cubicBezTo>
                            <a:pt x="68134" y="665550"/>
                            <a:pt x="52441" y="333710"/>
                            <a:pt x="0" y="0"/>
                          </a:cubicBezTo>
                          <a:close/>
                        </a:path>
                      </a:pathLst>
                    </a:custGeom>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2B16D8-1E2F-EA37-BDFB-40F41FEB7D52}"/>
                </a:ext>
              </a:extLst>
            </p:cNvPr>
            <p:cNvSpPr txBox="1"/>
            <p:nvPr/>
          </p:nvSpPr>
          <p:spPr>
            <a:xfrm>
              <a:off x="1152870" y="643808"/>
              <a:ext cx="5817092" cy="625812"/>
            </a:xfrm>
            <a:prstGeom prst="rect">
              <a:avLst/>
            </a:prstGeom>
            <a:noFill/>
          </p:spPr>
          <p:txBody>
            <a:bodyPr wrap="square">
              <a:spAutoFit/>
            </a:bodyPr>
            <a:lstStyle/>
            <a:p>
              <a:pPr marL="58738" marR="0" lvl="0" algn="l" rtl="0">
                <a:spcBef>
                  <a:spcPts val="0"/>
                </a:spcBef>
                <a:spcAft>
                  <a:spcPts val="0"/>
                </a:spcAft>
                <a:buClr>
                  <a:schemeClr val="tx1"/>
                </a:buClr>
                <a:buSzPct val="100000"/>
              </a:pPr>
              <a:r>
                <a:rPr lang="en-US" sz="1050" b="1" dirty="0">
                  <a:solidFill>
                    <a:schemeClr val="accent4"/>
                  </a:solidFill>
                  <a:latin typeface="+mn-lt"/>
                  <a:ea typeface="Calibri"/>
                  <a:cs typeface="Calibri"/>
                  <a:sym typeface="Calibri"/>
                </a:rPr>
                <a:t>TB Data-to-Action Continuum </a:t>
              </a:r>
            </a:p>
            <a:p>
              <a:pPr marL="230188" marR="0" lvl="0" indent="-171450" algn="l" rtl="0">
                <a:lnSpc>
                  <a:spcPct val="100000"/>
                </a:lnSpc>
                <a:spcBef>
                  <a:spcPts val="200"/>
                </a:spcBef>
                <a:spcAft>
                  <a:spcPts val="0"/>
                </a:spcAft>
                <a:buClr>
                  <a:schemeClr val="tx1"/>
                </a:buClr>
                <a:buSzPct val="100000"/>
                <a:buFont typeface="Wingdings" panose="05000000000000000000" pitchFamily="2" charset="2"/>
                <a:buChar char="§"/>
              </a:pPr>
              <a:r>
                <a:rPr lang="en-US" sz="1050" dirty="0">
                  <a:solidFill>
                    <a:schemeClr val="dk1"/>
                  </a:solidFill>
                  <a:latin typeface="+mn-lt"/>
                  <a:ea typeface="Calibri"/>
                  <a:cs typeface="Calibri"/>
                  <a:sym typeface="Calibri"/>
                </a:rPr>
                <a:t>Measures the progress of countries as they work toward improving their TB M&amp;E and surveillance systems</a:t>
              </a:r>
              <a:endParaRPr lang="en-US" sz="1100" dirty="0">
                <a:latin typeface="+mn-lt"/>
              </a:endParaRPr>
            </a:p>
          </p:txBody>
        </p:sp>
        <p:sp>
          <p:nvSpPr>
            <p:cNvPr id="5" name="TextBox 4">
              <a:extLst>
                <a:ext uri="{FF2B5EF4-FFF2-40B4-BE49-F238E27FC236}">
                  <a16:creationId xmlns:a16="http://schemas.microsoft.com/office/drawing/2014/main" id="{D9F824CE-9B94-1B59-E382-C90B678B7198}"/>
                </a:ext>
              </a:extLst>
            </p:cNvPr>
            <p:cNvSpPr txBox="1"/>
            <p:nvPr/>
          </p:nvSpPr>
          <p:spPr>
            <a:xfrm>
              <a:off x="111014" y="1028581"/>
              <a:ext cx="580268" cy="253916"/>
            </a:xfrm>
            <a:prstGeom prst="rect">
              <a:avLst/>
            </a:prstGeom>
            <a:noFill/>
          </p:spPr>
          <p:txBody>
            <a:bodyPr wrap="square" rtlCol="0">
              <a:spAutoFit/>
            </a:bodyPr>
            <a:lstStyle/>
            <a:p>
              <a:pPr algn="ctr"/>
              <a:r>
                <a:rPr lang="en-US" sz="1050">
                  <a:latin typeface="+mn-lt"/>
                </a:rPr>
                <a:t>D2AC</a:t>
              </a:r>
            </a:p>
          </p:txBody>
        </p:sp>
        <p:grpSp>
          <p:nvGrpSpPr>
            <p:cNvPr id="7" name="Group 6">
              <a:extLst>
                <a:ext uri="{FF2B5EF4-FFF2-40B4-BE49-F238E27FC236}">
                  <a16:creationId xmlns:a16="http://schemas.microsoft.com/office/drawing/2014/main" id="{715FF137-C126-D7D1-CB21-2FAD11C189E2}"/>
                </a:ext>
              </a:extLst>
            </p:cNvPr>
            <p:cNvGrpSpPr/>
            <p:nvPr/>
          </p:nvGrpSpPr>
          <p:grpSpPr>
            <a:xfrm>
              <a:off x="180685" y="635874"/>
              <a:ext cx="457200" cy="384048"/>
              <a:chOff x="180685" y="635874"/>
              <a:chExt cx="457200" cy="384048"/>
            </a:xfrm>
          </p:grpSpPr>
          <p:sp>
            <p:nvSpPr>
              <p:cNvPr id="8" name="Rectangle: Rounded Corners 7">
                <a:extLst>
                  <a:ext uri="{FF2B5EF4-FFF2-40B4-BE49-F238E27FC236}">
                    <a16:creationId xmlns:a16="http://schemas.microsoft.com/office/drawing/2014/main" id="{717520FD-0E34-EB6E-3BF4-E031CD1347EC}"/>
                  </a:ext>
                </a:extLst>
              </p:cNvPr>
              <p:cNvSpPr/>
              <p:nvPr/>
            </p:nvSpPr>
            <p:spPr>
              <a:xfrm>
                <a:off x="180685" y="635874"/>
                <a:ext cx="457200" cy="384048"/>
              </a:xfrm>
              <a:prstGeom prst="roundRect">
                <a:avLst/>
              </a:prstGeom>
              <a:solidFill>
                <a:schemeClr val="accent4"/>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D6598FF-0729-5FD5-2BB7-3E7BDA2F8F6C}"/>
                  </a:ext>
                </a:extLst>
              </p:cNvPr>
              <p:cNvGrpSpPr/>
              <p:nvPr/>
            </p:nvGrpSpPr>
            <p:grpSpPr>
              <a:xfrm>
                <a:off x="317373" y="688827"/>
                <a:ext cx="205508" cy="204956"/>
                <a:chOff x="1674307" y="981744"/>
                <a:chExt cx="2104310" cy="2098654"/>
              </a:xfrm>
            </p:grpSpPr>
            <p:sp>
              <p:nvSpPr>
                <p:cNvPr id="21" name="Freeform: Shape 20">
                  <a:extLst>
                    <a:ext uri="{FF2B5EF4-FFF2-40B4-BE49-F238E27FC236}">
                      <a16:creationId xmlns:a16="http://schemas.microsoft.com/office/drawing/2014/main" id="{E8DE631F-798C-A8D0-E351-AC15F1AE041D}"/>
                    </a:ext>
                  </a:extLst>
                </p:cNvPr>
                <p:cNvSpPr/>
                <p:nvPr/>
              </p:nvSpPr>
              <p:spPr>
                <a:xfrm>
                  <a:off x="1674307" y="981744"/>
                  <a:ext cx="2104310" cy="2098654"/>
                </a:xfrm>
                <a:custGeom>
                  <a:avLst/>
                  <a:gdLst>
                    <a:gd name="connsiteX0" fmla="*/ 556604 w 570386"/>
                    <a:gd name="connsiteY0" fmla="*/ 250375 h 568853"/>
                    <a:gd name="connsiteX1" fmla="*/ 502978 w 570386"/>
                    <a:gd name="connsiteY1" fmla="*/ 238849 h 568853"/>
                    <a:gd name="connsiteX2" fmla="*/ 481547 w 570386"/>
                    <a:gd name="connsiteY2" fmla="*/ 179890 h 568853"/>
                    <a:gd name="connsiteX3" fmla="*/ 514503 w 570386"/>
                    <a:gd name="connsiteY3" fmla="*/ 137027 h 568853"/>
                    <a:gd name="connsiteX4" fmla="*/ 513741 w 570386"/>
                    <a:gd name="connsiteY4" fmla="*/ 111024 h 568853"/>
                    <a:gd name="connsiteX5" fmla="*/ 496120 w 570386"/>
                    <a:gd name="connsiteY5" fmla="*/ 91879 h 568853"/>
                    <a:gd name="connsiteX6" fmla="*/ 478498 w 570386"/>
                    <a:gd name="connsiteY6" fmla="*/ 72734 h 568853"/>
                    <a:gd name="connsiteX7" fmla="*/ 452495 w 570386"/>
                    <a:gd name="connsiteY7" fmla="*/ 69686 h 568853"/>
                    <a:gd name="connsiteX8" fmla="*/ 406585 w 570386"/>
                    <a:gd name="connsiteY8" fmla="*/ 99594 h 568853"/>
                    <a:gd name="connsiteX9" fmla="*/ 348387 w 570386"/>
                    <a:gd name="connsiteY9" fmla="*/ 72829 h 568853"/>
                    <a:gd name="connsiteX10" fmla="*/ 342291 w 570386"/>
                    <a:gd name="connsiteY10" fmla="*/ 19203 h 568853"/>
                    <a:gd name="connsiteX11" fmla="*/ 323146 w 570386"/>
                    <a:gd name="connsiteY11" fmla="*/ 1582 h 568853"/>
                    <a:gd name="connsiteX12" fmla="*/ 296380 w 570386"/>
                    <a:gd name="connsiteY12" fmla="*/ 820 h 568853"/>
                    <a:gd name="connsiteX13" fmla="*/ 269615 w 570386"/>
                    <a:gd name="connsiteY13" fmla="*/ 58 h 568853"/>
                    <a:gd name="connsiteX14" fmla="*/ 248184 w 570386"/>
                    <a:gd name="connsiteY14" fmla="*/ 16155 h 568853"/>
                    <a:gd name="connsiteX15" fmla="*/ 236659 w 570386"/>
                    <a:gd name="connsiteY15" fmla="*/ 69781 h 568853"/>
                    <a:gd name="connsiteX16" fmla="*/ 178461 w 570386"/>
                    <a:gd name="connsiteY16" fmla="*/ 91212 h 568853"/>
                    <a:gd name="connsiteX17" fmla="*/ 136361 w 570386"/>
                    <a:gd name="connsiteY17" fmla="*/ 57493 h 568853"/>
                    <a:gd name="connsiteX18" fmla="*/ 110357 w 570386"/>
                    <a:gd name="connsiteY18" fmla="*/ 58255 h 568853"/>
                    <a:gd name="connsiteX19" fmla="*/ 91212 w 570386"/>
                    <a:gd name="connsiteY19" fmla="*/ 75877 h 568853"/>
                    <a:gd name="connsiteX20" fmla="*/ 72067 w 570386"/>
                    <a:gd name="connsiteY20" fmla="*/ 93498 h 568853"/>
                    <a:gd name="connsiteX21" fmla="*/ 69019 w 570386"/>
                    <a:gd name="connsiteY21" fmla="*/ 119501 h 568853"/>
                    <a:gd name="connsiteX22" fmla="*/ 98832 w 570386"/>
                    <a:gd name="connsiteY22" fmla="*/ 165412 h 568853"/>
                    <a:gd name="connsiteX23" fmla="*/ 72829 w 570386"/>
                    <a:gd name="connsiteY23" fmla="*/ 222086 h 568853"/>
                    <a:gd name="connsiteX24" fmla="*/ 19203 w 570386"/>
                    <a:gd name="connsiteY24" fmla="*/ 228182 h 568853"/>
                    <a:gd name="connsiteX25" fmla="*/ 1582 w 570386"/>
                    <a:gd name="connsiteY25" fmla="*/ 247327 h 568853"/>
                    <a:gd name="connsiteX26" fmla="*/ 820 w 570386"/>
                    <a:gd name="connsiteY26" fmla="*/ 274092 h 568853"/>
                    <a:gd name="connsiteX27" fmla="*/ 58 w 570386"/>
                    <a:gd name="connsiteY27" fmla="*/ 300857 h 568853"/>
                    <a:gd name="connsiteX28" fmla="*/ 16155 w 570386"/>
                    <a:gd name="connsiteY28" fmla="*/ 322289 h 568853"/>
                    <a:gd name="connsiteX29" fmla="*/ 68257 w 570386"/>
                    <a:gd name="connsiteY29" fmla="*/ 332290 h 568853"/>
                    <a:gd name="connsiteX30" fmla="*/ 89688 w 570386"/>
                    <a:gd name="connsiteY30" fmla="*/ 390488 h 568853"/>
                    <a:gd name="connsiteX31" fmla="*/ 56732 w 570386"/>
                    <a:gd name="connsiteY31" fmla="*/ 432588 h 568853"/>
                    <a:gd name="connsiteX32" fmla="*/ 57493 w 570386"/>
                    <a:gd name="connsiteY32" fmla="*/ 458591 h 568853"/>
                    <a:gd name="connsiteX33" fmla="*/ 75115 w 570386"/>
                    <a:gd name="connsiteY33" fmla="*/ 477737 h 568853"/>
                    <a:gd name="connsiteX34" fmla="*/ 92736 w 570386"/>
                    <a:gd name="connsiteY34" fmla="*/ 496882 h 568853"/>
                    <a:gd name="connsiteX35" fmla="*/ 118739 w 570386"/>
                    <a:gd name="connsiteY35" fmla="*/ 499930 h 568853"/>
                    <a:gd name="connsiteX36" fmla="*/ 164650 w 570386"/>
                    <a:gd name="connsiteY36" fmla="*/ 470021 h 568853"/>
                    <a:gd name="connsiteX37" fmla="*/ 219799 w 570386"/>
                    <a:gd name="connsiteY37" fmla="*/ 496025 h 568853"/>
                    <a:gd name="connsiteX38" fmla="*/ 225895 w 570386"/>
                    <a:gd name="connsiteY38" fmla="*/ 549650 h 568853"/>
                    <a:gd name="connsiteX39" fmla="*/ 245041 w 570386"/>
                    <a:gd name="connsiteY39" fmla="*/ 567272 h 568853"/>
                    <a:gd name="connsiteX40" fmla="*/ 271806 w 570386"/>
                    <a:gd name="connsiteY40" fmla="*/ 568034 h 568853"/>
                    <a:gd name="connsiteX41" fmla="*/ 298571 w 570386"/>
                    <a:gd name="connsiteY41" fmla="*/ 568796 h 568853"/>
                    <a:gd name="connsiteX42" fmla="*/ 320003 w 570386"/>
                    <a:gd name="connsiteY42" fmla="*/ 552698 h 568853"/>
                    <a:gd name="connsiteX43" fmla="*/ 331528 w 570386"/>
                    <a:gd name="connsiteY43" fmla="*/ 499072 h 568853"/>
                    <a:gd name="connsiteX44" fmla="*/ 390488 w 570386"/>
                    <a:gd name="connsiteY44" fmla="*/ 477641 h 568853"/>
                    <a:gd name="connsiteX45" fmla="*/ 433350 w 570386"/>
                    <a:gd name="connsiteY45" fmla="*/ 510598 h 568853"/>
                    <a:gd name="connsiteX46" fmla="*/ 459353 w 570386"/>
                    <a:gd name="connsiteY46" fmla="*/ 509836 h 568853"/>
                    <a:gd name="connsiteX47" fmla="*/ 478498 w 570386"/>
                    <a:gd name="connsiteY47" fmla="*/ 492214 h 568853"/>
                    <a:gd name="connsiteX48" fmla="*/ 497644 w 570386"/>
                    <a:gd name="connsiteY48" fmla="*/ 474593 h 568853"/>
                    <a:gd name="connsiteX49" fmla="*/ 500692 w 570386"/>
                    <a:gd name="connsiteY49" fmla="*/ 448590 h 568853"/>
                    <a:gd name="connsiteX50" fmla="*/ 470879 w 570386"/>
                    <a:gd name="connsiteY50" fmla="*/ 402680 h 568853"/>
                    <a:gd name="connsiteX51" fmla="*/ 496882 w 570386"/>
                    <a:gd name="connsiteY51" fmla="*/ 346006 h 568853"/>
                    <a:gd name="connsiteX52" fmla="*/ 550508 w 570386"/>
                    <a:gd name="connsiteY52" fmla="*/ 339910 h 568853"/>
                    <a:gd name="connsiteX53" fmla="*/ 568129 w 570386"/>
                    <a:gd name="connsiteY53" fmla="*/ 320764 h 568853"/>
                    <a:gd name="connsiteX54" fmla="*/ 568891 w 570386"/>
                    <a:gd name="connsiteY54" fmla="*/ 293999 h 568853"/>
                    <a:gd name="connsiteX55" fmla="*/ 569653 w 570386"/>
                    <a:gd name="connsiteY55" fmla="*/ 267234 h 568853"/>
                    <a:gd name="connsiteX56" fmla="*/ 556604 w 570386"/>
                    <a:gd name="connsiteY56" fmla="*/ 250375 h 568853"/>
                    <a:gd name="connsiteX57" fmla="*/ 556604 w 570386"/>
                    <a:gd name="connsiteY57" fmla="*/ 250375 h 56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70386" h="568853">
                      <a:moveTo>
                        <a:pt x="556604" y="250375"/>
                      </a:moveTo>
                      <a:lnTo>
                        <a:pt x="502978" y="238849"/>
                      </a:lnTo>
                      <a:cubicBezTo>
                        <a:pt x="498406" y="218180"/>
                        <a:pt x="491452" y="198273"/>
                        <a:pt x="481547" y="179890"/>
                      </a:cubicBezTo>
                      <a:lnTo>
                        <a:pt x="514503" y="137027"/>
                      </a:lnTo>
                      <a:cubicBezTo>
                        <a:pt x="520599" y="129407"/>
                        <a:pt x="520599" y="117882"/>
                        <a:pt x="513741" y="111024"/>
                      </a:cubicBezTo>
                      <a:lnTo>
                        <a:pt x="496120" y="91879"/>
                      </a:lnTo>
                      <a:lnTo>
                        <a:pt x="478498" y="72734"/>
                      </a:lnTo>
                      <a:cubicBezTo>
                        <a:pt x="471641" y="65113"/>
                        <a:pt x="460877" y="63589"/>
                        <a:pt x="452495" y="69686"/>
                      </a:cubicBezTo>
                      <a:lnTo>
                        <a:pt x="406585" y="99594"/>
                      </a:lnTo>
                      <a:cubicBezTo>
                        <a:pt x="388963" y="88069"/>
                        <a:pt x="369818" y="78163"/>
                        <a:pt x="348387" y="72829"/>
                      </a:cubicBezTo>
                      <a:lnTo>
                        <a:pt x="342291" y="19203"/>
                      </a:lnTo>
                      <a:cubicBezTo>
                        <a:pt x="341529" y="9202"/>
                        <a:pt x="333147" y="1582"/>
                        <a:pt x="323146" y="1582"/>
                      </a:cubicBezTo>
                      <a:lnTo>
                        <a:pt x="296380" y="820"/>
                      </a:lnTo>
                      <a:lnTo>
                        <a:pt x="269615" y="58"/>
                      </a:lnTo>
                      <a:cubicBezTo>
                        <a:pt x="259709" y="-704"/>
                        <a:pt x="250470" y="6154"/>
                        <a:pt x="248184" y="16155"/>
                      </a:cubicBezTo>
                      <a:lnTo>
                        <a:pt x="236659" y="69781"/>
                      </a:lnTo>
                      <a:cubicBezTo>
                        <a:pt x="215990" y="74353"/>
                        <a:pt x="196082" y="82068"/>
                        <a:pt x="178461" y="91212"/>
                      </a:cubicBezTo>
                      <a:lnTo>
                        <a:pt x="136361" y="57493"/>
                      </a:lnTo>
                      <a:cubicBezTo>
                        <a:pt x="128740" y="51397"/>
                        <a:pt x="117215" y="51397"/>
                        <a:pt x="110357" y="58255"/>
                      </a:cubicBezTo>
                      <a:lnTo>
                        <a:pt x="91212" y="75877"/>
                      </a:lnTo>
                      <a:lnTo>
                        <a:pt x="72067" y="93498"/>
                      </a:lnTo>
                      <a:cubicBezTo>
                        <a:pt x="64447" y="100356"/>
                        <a:pt x="62923" y="111119"/>
                        <a:pt x="69019" y="119501"/>
                      </a:cubicBezTo>
                      <a:lnTo>
                        <a:pt x="98832" y="165412"/>
                      </a:lnTo>
                      <a:cubicBezTo>
                        <a:pt x="88069" y="183033"/>
                        <a:pt x="78925" y="202178"/>
                        <a:pt x="72829" y="222086"/>
                      </a:cubicBezTo>
                      <a:lnTo>
                        <a:pt x="19203" y="228182"/>
                      </a:lnTo>
                      <a:cubicBezTo>
                        <a:pt x="9297" y="228943"/>
                        <a:pt x="1582" y="237326"/>
                        <a:pt x="1582" y="247327"/>
                      </a:cubicBezTo>
                      <a:lnTo>
                        <a:pt x="820" y="274092"/>
                      </a:lnTo>
                      <a:lnTo>
                        <a:pt x="58" y="300857"/>
                      </a:lnTo>
                      <a:cubicBezTo>
                        <a:pt x="-704" y="310859"/>
                        <a:pt x="6154" y="320003"/>
                        <a:pt x="16155" y="322289"/>
                      </a:cubicBezTo>
                      <a:lnTo>
                        <a:pt x="68257" y="332290"/>
                      </a:lnTo>
                      <a:cubicBezTo>
                        <a:pt x="72829" y="352959"/>
                        <a:pt x="80544" y="372866"/>
                        <a:pt x="89688" y="390488"/>
                      </a:cubicBezTo>
                      <a:lnTo>
                        <a:pt x="56732" y="432588"/>
                      </a:lnTo>
                      <a:cubicBezTo>
                        <a:pt x="50636" y="440208"/>
                        <a:pt x="50636" y="451733"/>
                        <a:pt x="57493" y="458591"/>
                      </a:cubicBezTo>
                      <a:lnTo>
                        <a:pt x="75115" y="477737"/>
                      </a:lnTo>
                      <a:lnTo>
                        <a:pt x="92736" y="496882"/>
                      </a:lnTo>
                      <a:cubicBezTo>
                        <a:pt x="99594" y="504502"/>
                        <a:pt x="110357" y="506026"/>
                        <a:pt x="118739" y="499930"/>
                      </a:cubicBezTo>
                      <a:lnTo>
                        <a:pt x="164650" y="470021"/>
                      </a:lnTo>
                      <a:cubicBezTo>
                        <a:pt x="181509" y="480785"/>
                        <a:pt x="200654" y="489929"/>
                        <a:pt x="219799" y="496025"/>
                      </a:cubicBezTo>
                      <a:lnTo>
                        <a:pt x="225895" y="549650"/>
                      </a:lnTo>
                      <a:cubicBezTo>
                        <a:pt x="226657" y="559652"/>
                        <a:pt x="235040" y="567272"/>
                        <a:pt x="245041" y="567272"/>
                      </a:cubicBezTo>
                      <a:lnTo>
                        <a:pt x="271806" y="568034"/>
                      </a:lnTo>
                      <a:lnTo>
                        <a:pt x="298571" y="568796"/>
                      </a:lnTo>
                      <a:cubicBezTo>
                        <a:pt x="308477" y="569558"/>
                        <a:pt x="317717" y="562700"/>
                        <a:pt x="320003" y="552698"/>
                      </a:cubicBezTo>
                      <a:lnTo>
                        <a:pt x="331528" y="499072"/>
                      </a:lnTo>
                      <a:cubicBezTo>
                        <a:pt x="352197" y="494501"/>
                        <a:pt x="372104" y="487547"/>
                        <a:pt x="390488" y="477641"/>
                      </a:cubicBezTo>
                      <a:lnTo>
                        <a:pt x="433350" y="510598"/>
                      </a:lnTo>
                      <a:cubicBezTo>
                        <a:pt x="440970" y="516694"/>
                        <a:pt x="452495" y="516694"/>
                        <a:pt x="459353" y="509836"/>
                      </a:cubicBezTo>
                      <a:lnTo>
                        <a:pt x="478498" y="492214"/>
                      </a:lnTo>
                      <a:lnTo>
                        <a:pt x="497644" y="474593"/>
                      </a:lnTo>
                      <a:cubicBezTo>
                        <a:pt x="505264" y="467735"/>
                        <a:pt x="506788" y="456972"/>
                        <a:pt x="500692" y="448590"/>
                      </a:cubicBezTo>
                      <a:lnTo>
                        <a:pt x="470879" y="402680"/>
                      </a:lnTo>
                      <a:cubicBezTo>
                        <a:pt x="482404" y="385058"/>
                        <a:pt x="491548" y="365913"/>
                        <a:pt x="496882" y="346006"/>
                      </a:cubicBezTo>
                      <a:lnTo>
                        <a:pt x="550508" y="339910"/>
                      </a:lnTo>
                      <a:cubicBezTo>
                        <a:pt x="560414" y="339148"/>
                        <a:pt x="568129" y="330766"/>
                        <a:pt x="568129" y="320764"/>
                      </a:cubicBezTo>
                      <a:lnTo>
                        <a:pt x="568891" y="293999"/>
                      </a:lnTo>
                      <a:lnTo>
                        <a:pt x="569653" y="267234"/>
                      </a:lnTo>
                      <a:cubicBezTo>
                        <a:pt x="572701" y="261138"/>
                        <a:pt x="565843" y="252661"/>
                        <a:pt x="556604" y="250375"/>
                      </a:cubicBezTo>
                      <a:lnTo>
                        <a:pt x="556604" y="250375"/>
                      </a:lnTo>
                      <a:close/>
                    </a:path>
                  </a:pathLst>
                </a:custGeom>
                <a:solidFill>
                  <a:schemeClr val="bg1"/>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8A31EBE-225C-D346-E57D-EAB45984DB28}"/>
                    </a:ext>
                  </a:extLst>
                </p:cNvPr>
                <p:cNvSpPr/>
                <p:nvPr/>
              </p:nvSpPr>
              <p:spPr>
                <a:xfrm>
                  <a:off x="2223546" y="1528146"/>
                  <a:ext cx="1005842" cy="1005840"/>
                </a:xfrm>
                <a:custGeom>
                  <a:avLst/>
                  <a:gdLst>
                    <a:gd name="connsiteX0" fmla="*/ 139 w 235450"/>
                    <a:gd name="connsiteY0" fmla="*/ 112724 h 235450"/>
                    <a:gd name="connsiteX1" fmla="*/ 122726 w 235450"/>
                    <a:gd name="connsiteY1" fmla="*/ 139 h 235450"/>
                    <a:gd name="connsiteX2" fmla="*/ 235311 w 235450"/>
                    <a:gd name="connsiteY2" fmla="*/ 122726 h 235450"/>
                    <a:gd name="connsiteX3" fmla="*/ 112724 w 235450"/>
                    <a:gd name="connsiteY3" fmla="*/ 235311 h 235450"/>
                    <a:gd name="connsiteX4" fmla="*/ 139 w 235450"/>
                    <a:gd name="connsiteY4" fmla="*/ 112724 h 235450"/>
                    <a:gd name="connsiteX5" fmla="*/ 139 w 235450"/>
                    <a:gd name="connsiteY5" fmla="*/ 112724 h 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50" h="235450">
                      <a:moveTo>
                        <a:pt x="139" y="112724"/>
                      </a:moveTo>
                      <a:cubicBezTo>
                        <a:pt x="3187" y="47573"/>
                        <a:pt x="58337" y="-3004"/>
                        <a:pt x="122726" y="139"/>
                      </a:cubicBezTo>
                      <a:cubicBezTo>
                        <a:pt x="187877" y="3187"/>
                        <a:pt x="238454" y="58337"/>
                        <a:pt x="235311" y="122726"/>
                      </a:cubicBezTo>
                      <a:cubicBezTo>
                        <a:pt x="232263" y="187877"/>
                        <a:pt x="177113" y="238454"/>
                        <a:pt x="112724" y="235311"/>
                      </a:cubicBezTo>
                      <a:cubicBezTo>
                        <a:pt x="47573" y="233025"/>
                        <a:pt x="-3004" y="177875"/>
                        <a:pt x="139" y="112724"/>
                      </a:cubicBezTo>
                      <a:lnTo>
                        <a:pt x="139" y="112724"/>
                      </a:lnTo>
                      <a:close/>
                    </a:path>
                  </a:pathLst>
                </a:custGeom>
                <a:solidFill>
                  <a:schemeClr val="accent4"/>
                </a:solidFill>
                <a:ln w="9525" cap="flat">
                  <a:noFill/>
                  <a:prstDash val="solid"/>
                  <a:miter/>
                </a:ln>
              </p:spPr>
              <p:txBody>
                <a:bodyPr rtlCol="0" anchor="ctr"/>
                <a:lstStyle/>
                <a:p>
                  <a:endParaRPr lang="en-US"/>
                </a:p>
              </p:txBody>
            </p:sp>
          </p:grpSp>
          <p:cxnSp>
            <p:nvCxnSpPr>
              <p:cNvPr id="11" name="Straight Connector 10">
                <a:extLst>
                  <a:ext uri="{FF2B5EF4-FFF2-40B4-BE49-F238E27FC236}">
                    <a16:creationId xmlns:a16="http://schemas.microsoft.com/office/drawing/2014/main" id="{CBC7F44A-68C0-624C-F7D3-17613BB62782}"/>
                  </a:ext>
                </a:extLst>
              </p:cNvPr>
              <p:cNvCxnSpPr>
                <a:cxnSpLocks/>
              </p:cNvCxnSpPr>
              <p:nvPr/>
            </p:nvCxnSpPr>
            <p:spPr>
              <a:xfrm>
                <a:off x="264354" y="939625"/>
                <a:ext cx="30308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18E4565-2E20-FEB5-DBE0-141E0E668B34}"/>
                  </a:ext>
                </a:extLst>
              </p:cNvPr>
              <p:cNvSpPr/>
              <p:nvPr/>
            </p:nvSpPr>
            <p:spPr>
              <a:xfrm>
                <a:off x="266697" y="922827"/>
                <a:ext cx="36576" cy="36576"/>
              </a:xfrm>
              <a:prstGeom prst="ellipse">
                <a:avLst/>
              </a:prstGeom>
              <a:solidFill>
                <a:schemeClr val="accent4"/>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5645CC1-2F3C-DEDC-3059-B7E79B33B6A5}"/>
                  </a:ext>
                </a:extLst>
              </p:cNvPr>
              <p:cNvSpPr/>
              <p:nvPr/>
            </p:nvSpPr>
            <p:spPr>
              <a:xfrm>
                <a:off x="395381" y="922827"/>
                <a:ext cx="36576" cy="36576"/>
              </a:xfrm>
              <a:prstGeom prst="ellipse">
                <a:avLst/>
              </a:prstGeom>
              <a:solidFill>
                <a:schemeClr val="accent4"/>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B1A539F-2EDE-8920-D37E-1022EDD4B5EF}"/>
                  </a:ext>
                </a:extLst>
              </p:cNvPr>
              <p:cNvSpPr/>
              <p:nvPr/>
            </p:nvSpPr>
            <p:spPr>
              <a:xfrm>
                <a:off x="530127" y="922827"/>
                <a:ext cx="36576" cy="36576"/>
              </a:xfrm>
              <a:prstGeom prst="ellipse">
                <a:avLst/>
              </a:prstGeom>
              <a:solidFill>
                <a:schemeClr val="accent4"/>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2272979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9"/>
                                        </p:tgtEl>
                                        <p:attrNameLst>
                                          <p:attrName>style.visibility</p:attrName>
                                        </p:attrNameLst>
                                      </p:cBhvr>
                                      <p:to>
                                        <p:strVal val="visible"/>
                                      </p:to>
                                    </p:set>
                                    <p:animEffect transition="in" filter="fade">
                                      <p:cBhvr>
                                        <p:cTn id="11" dur="1000"/>
                                        <p:tgtEl>
                                          <p:spTgt spid="12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9" name="Picture 8">
            <a:extLst>
              <a:ext uri="{FF2B5EF4-FFF2-40B4-BE49-F238E27FC236}">
                <a16:creationId xmlns:a16="http://schemas.microsoft.com/office/drawing/2014/main" id="{68668549-C3E5-5C64-D995-2F61408418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l="-417" b="-1146"/>
          <a:stretch/>
        </p:blipFill>
        <p:spPr>
          <a:xfrm>
            <a:off x="0" y="528911"/>
            <a:ext cx="9144000" cy="4352445"/>
          </a:xfrm>
          <a:prstGeom prst="rect">
            <a:avLst/>
          </a:prstGeom>
        </p:spPr>
      </p:pic>
      <p:sp>
        <p:nvSpPr>
          <p:cNvPr id="624" name="Google Shape;624;p45">
            <a:extLst>
              <a:ext uri="{C183D7F6-B498-43B3-948B-1728B52AA6E4}">
                <adec:decorative xmlns:adec="http://schemas.microsoft.com/office/drawing/2017/decorative" val="1"/>
              </a:ext>
            </a:extLst>
          </p:cNvPr>
          <p:cNvSpPr txBox="1"/>
          <p:nvPr/>
        </p:nvSpPr>
        <p:spPr>
          <a:xfrm>
            <a:off x="462513" y="151655"/>
            <a:ext cx="7115824" cy="54361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7F7F7F"/>
              </a:buClr>
              <a:buSzPts val="2800"/>
              <a:buFont typeface="Gill Sans"/>
              <a:buNone/>
            </a:pPr>
            <a:endParaRPr sz="2800" b="0" i="0" u="none" strike="noStrike" cap="none">
              <a:solidFill>
                <a:schemeClr val="lt1"/>
              </a:solidFill>
              <a:latin typeface="Gill Sans"/>
              <a:ea typeface="Gill Sans"/>
              <a:cs typeface="Gill Sans"/>
              <a:sym typeface="Gill Sans"/>
            </a:endParaRPr>
          </a:p>
        </p:txBody>
      </p:sp>
      <p:sp>
        <p:nvSpPr>
          <p:cNvPr id="625" name="Google Shape;625;p45"/>
          <p:cNvSpPr txBox="1"/>
          <p:nvPr/>
        </p:nvSpPr>
        <p:spPr>
          <a:xfrm>
            <a:off x="1505325" y="2268591"/>
            <a:ext cx="1948637" cy="889301"/>
          </a:xfrm>
          <a:prstGeom prst="rect">
            <a:avLst/>
          </a:prstGeom>
          <a:solidFill>
            <a:schemeClr val="lt1"/>
          </a:solidFill>
          <a:ln w="12700" cap="flat" cmpd="sng">
            <a:solidFill>
              <a:schemeClr val="tx2"/>
            </a:solidFill>
            <a:prstDash val="solid"/>
            <a:miter lim="800000"/>
            <a:headEnd type="none" w="sm" len="sm"/>
            <a:tailEnd type="none" w="sm" len="sm"/>
          </a:ln>
        </p:spPr>
        <p:txBody>
          <a:bodyPr spcFirstLastPara="1" wrap="square" lIns="80650" tIns="40300" rIns="80650" bIns="403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ea typeface="Gill Sans"/>
                <a:cs typeface="Gill Sans"/>
                <a:sym typeface="Gill Sans"/>
              </a:rPr>
              <a:t>Nigeria</a:t>
            </a:r>
            <a:r>
              <a:rPr lang="en-US" sz="1050" b="0" i="0" u="none" strike="noStrike" cap="none">
                <a:ea typeface="Gill Sans"/>
                <a:cs typeface="Gill Sans"/>
                <a:sym typeface="Gill Sans"/>
              </a:rPr>
              <a:t>: TB Situation </a:t>
            </a:r>
            <a:r>
              <a:rPr lang="en-US" sz="1050">
                <a:ea typeface="Gill Sans"/>
                <a:cs typeface="Gill Sans"/>
                <a:sym typeface="Gill Sans"/>
              </a:rPr>
              <a:t>Rooms and APPR analyses; </a:t>
            </a:r>
            <a:r>
              <a:rPr lang="en-US" sz="1050" b="0" i="0" u="none" strike="noStrike" cap="none">
                <a:ea typeface="Gill Sans"/>
                <a:cs typeface="Gill Sans"/>
                <a:sym typeface="Gill Sans"/>
              </a:rPr>
              <a:t>Assessed and improved M&amp;E surveillance; strengthened M&amp;E capacity; NTP website supported</a:t>
            </a:r>
            <a:endParaRPr sz="1050" b="0" i="0" u="none" strike="noStrike" cap="none">
              <a:ea typeface="Gill Sans"/>
              <a:cs typeface="Gill Sans"/>
              <a:sym typeface="Gill Sans"/>
            </a:endParaRPr>
          </a:p>
        </p:txBody>
      </p:sp>
      <p:sp>
        <p:nvSpPr>
          <p:cNvPr id="626" name="Google Shape;626;p45"/>
          <p:cNvSpPr txBox="1"/>
          <p:nvPr/>
        </p:nvSpPr>
        <p:spPr>
          <a:xfrm>
            <a:off x="2222565" y="3298098"/>
            <a:ext cx="2078225" cy="566135"/>
          </a:xfrm>
          <a:prstGeom prst="rect">
            <a:avLst/>
          </a:prstGeom>
          <a:solidFill>
            <a:schemeClr val="lt1"/>
          </a:solidFill>
          <a:ln w="12700" cap="flat" cmpd="sng">
            <a:solidFill>
              <a:schemeClr val="tx2"/>
            </a:solidFill>
            <a:prstDash val="solid"/>
            <a:miter lim="800000"/>
            <a:headEnd type="none" w="sm" len="sm"/>
            <a:tailEnd type="none" w="sm" len="sm"/>
          </a:ln>
        </p:spPr>
        <p:txBody>
          <a:bodyPr spcFirstLastPara="1" wrap="square" lIns="80650" tIns="40300" rIns="80650" bIns="403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ea typeface="Gill Sans"/>
                <a:cs typeface="Gill Sans"/>
                <a:sym typeface="Gill Sans"/>
              </a:rPr>
              <a:t>DRC</a:t>
            </a:r>
            <a:r>
              <a:rPr lang="en-US" sz="1050" b="0" i="0" u="none" strike="noStrike" cap="none">
                <a:ea typeface="Gill Sans"/>
                <a:cs typeface="Gill Sans"/>
                <a:sym typeface="Gill Sans"/>
              </a:rPr>
              <a:t>: Assessed and improved M&amp;E surveillance; strengthened M&amp;E capacity; QTSA study</a:t>
            </a:r>
            <a:endParaRPr sz="1050" b="0" i="0" u="none" strike="noStrike" cap="none">
              <a:ea typeface="Gill Sans"/>
              <a:cs typeface="Gill Sans"/>
              <a:sym typeface="Gill Sans"/>
            </a:endParaRPr>
          </a:p>
        </p:txBody>
      </p:sp>
      <p:sp>
        <p:nvSpPr>
          <p:cNvPr id="627" name="Google Shape;627;p45"/>
          <p:cNvSpPr txBox="1"/>
          <p:nvPr/>
        </p:nvSpPr>
        <p:spPr>
          <a:xfrm>
            <a:off x="5721820" y="553885"/>
            <a:ext cx="2548353" cy="566135"/>
          </a:xfrm>
          <a:prstGeom prst="rect">
            <a:avLst/>
          </a:prstGeom>
          <a:solidFill>
            <a:schemeClr val="lt1"/>
          </a:solidFill>
          <a:ln w="12700" cap="flat" cmpd="sng">
            <a:solidFill>
              <a:schemeClr val="tx2"/>
            </a:solidFill>
            <a:prstDash val="solid"/>
            <a:miter lim="800000"/>
            <a:headEnd type="none" w="sm" len="sm"/>
            <a:tailEnd type="none" w="sm" len="sm"/>
          </a:ln>
        </p:spPr>
        <p:txBody>
          <a:bodyPr spcFirstLastPara="1" wrap="square" lIns="80650" tIns="40300" rIns="80650" bIns="403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ea typeface="Gill Sans"/>
                <a:cs typeface="Gill Sans"/>
                <a:sym typeface="Gill Sans"/>
              </a:rPr>
              <a:t>Kyrgyz Republic: </a:t>
            </a:r>
            <a:r>
              <a:rPr lang="en-US" sz="1050" b="0" i="0" u="none" strike="noStrike" cap="none">
                <a:ea typeface="Gill Sans"/>
                <a:cs typeface="Gill Sans"/>
                <a:sym typeface="Gill Sans"/>
              </a:rPr>
              <a:t> </a:t>
            </a:r>
            <a:r>
              <a:rPr lang="en-US" sz="1050">
                <a:ea typeface="Gill Sans"/>
                <a:cs typeface="Gill Sans"/>
                <a:sym typeface="Gill Sans"/>
              </a:rPr>
              <a:t>C</a:t>
            </a:r>
            <a:r>
              <a:rPr lang="en-US" sz="1050" b="0" i="0" u="none" strike="noStrike" cap="none">
                <a:ea typeface="Gill Sans"/>
                <a:cs typeface="Gill Sans"/>
                <a:sym typeface="Gill Sans"/>
              </a:rPr>
              <a:t>apacity building for NTP for TB surveillance, reporting, and M&amp;E skills ; M&amp;E plan; GHS; QTSA support</a:t>
            </a:r>
            <a:endParaRPr sz="1050" b="0" i="0" u="none" strike="noStrike" cap="none">
              <a:ea typeface="Gill Sans"/>
              <a:cs typeface="Gill Sans"/>
              <a:sym typeface="Gill Sans"/>
            </a:endParaRPr>
          </a:p>
        </p:txBody>
      </p:sp>
      <p:sp>
        <p:nvSpPr>
          <p:cNvPr id="628" name="Google Shape;628;p45"/>
          <p:cNvSpPr txBox="1"/>
          <p:nvPr/>
        </p:nvSpPr>
        <p:spPr>
          <a:xfrm>
            <a:off x="5605269" y="2392274"/>
            <a:ext cx="1756929" cy="727718"/>
          </a:xfrm>
          <a:prstGeom prst="rect">
            <a:avLst/>
          </a:prstGeom>
          <a:solidFill>
            <a:schemeClr val="lt1"/>
          </a:solidFill>
          <a:ln w="12700" cap="flat" cmpd="sng">
            <a:solidFill>
              <a:schemeClr val="tx2"/>
            </a:solidFill>
            <a:prstDash val="solid"/>
            <a:miter lim="800000"/>
            <a:headEnd type="none" w="sm" len="sm"/>
            <a:tailEnd type="none" w="sm" len="sm"/>
          </a:ln>
        </p:spPr>
        <p:txBody>
          <a:bodyPr spcFirstLastPara="1" wrap="square" lIns="80650" tIns="40300" rIns="80650" bIns="403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ea typeface="Gill Sans"/>
                <a:cs typeface="Gill Sans"/>
                <a:sym typeface="Gill Sans"/>
              </a:rPr>
              <a:t>Cambodia: </a:t>
            </a:r>
            <a:r>
              <a:rPr lang="en-US" sz="1050" b="0" i="0" u="none" strike="noStrike" cap="none">
                <a:ea typeface="Gill Sans"/>
                <a:cs typeface="Gill Sans"/>
                <a:sym typeface="Gill Sans"/>
              </a:rPr>
              <a:t>M&amp;E planning and capacity assessment; ARC implementation; research capacity building</a:t>
            </a:r>
            <a:endParaRPr sz="1050" b="0" i="0" u="none" strike="noStrike" cap="none">
              <a:ea typeface="Gill Sans"/>
              <a:cs typeface="Gill Sans"/>
              <a:sym typeface="Gill Sans"/>
            </a:endParaRPr>
          </a:p>
        </p:txBody>
      </p:sp>
      <p:sp>
        <p:nvSpPr>
          <p:cNvPr id="629" name="Google Shape;629;p45"/>
          <p:cNvSpPr txBox="1"/>
          <p:nvPr/>
        </p:nvSpPr>
        <p:spPr>
          <a:xfrm>
            <a:off x="3034127" y="1042551"/>
            <a:ext cx="1972596" cy="727718"/>
          </a:xfrm>
          <a:prstGeom prst="rect">
            <a:avLst/>
          </a:prstGeom>
          <a:solidFill>
            <a:schemeClr val="lt1"/>
          </a:solidFill>
          <a:ln w="12700" cap="flat" cmpd="sng">
            <a:solidFill>
              <a:schemeClr val="tx2"/>
            </a:solidFill>
            <a:prstDash val="solid"/>
            <a:miter lim="800000"/>
            <a:headEnd type="none" w="sm" len="sm"/>
            <a:tailEnd type="none" w="sm" len="sm"/>
          </a:ln>
        </p:spPr>
        <p:txBody>
          <a:bodyPr spcFirstLastPara="1" wrap="square" lIns="80650" tIns="40300" rIns="80650" bIns="403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ea typeface="Gill Sans"/>
                <a:cs typeface="Gill Sans"/>
                <a:sym typeface="Gill Sans"/>
              </a:rPr>
              <a:t>Eastern Europe &amp; Eurasia</a:t>
            </a:r>
            <a:r>
              <a:rPr lang="en-US" sz="1050" b="0" i="0" u="none" strike="noStrike" cap="none">
                <a:ea typeface="Gill Sans"/>
                <a:cs typeface="Gill Sans"/>
                <a:sym typeface="Gill Sans"/>
              </a:rPr>
              <a:t>:</a:t>
            </a:r>
            <a:r>
              <a:rPr lang="en-US" sz="1050" b="1" i="0" u="none" strike="noStrike" cap="none">
                <a:ea typeface="Gill Sans"/>
                <a:cs typeface="Gill Sans"/>
                <a:sym typeface="Gill Sans"/>
              </a:rPr>
              <a:t> </a:t>
            </a:r>
            <a:br>
              <a:rPr lang="en-US" sz="1050" b="1" i="0" u="none" strike="noStrike" cap="none">
                <a:ea typeface="Gill Sans"/>
                <a:cs typeface="Gill Sans"/>
                <a:sym typeface="Gill Sans"/>
              </a:rPr>
            </a:br>
            <a:r>
              <a:rPr lang="en-US" sz="1050" b="0" i="0" u="none" strike="noStrike" cap="none">
                <a:ea typeface="Gill Sans"/>
                <a:cs typeface="Gill Sans"/>
                <a:sym typeface="Gill Sans"/>
              </a:rPr>
              <a:t>Regional Center of Excellence and support to 4 countries; semiannual regional meetings </a:t>
            </a:r>
            <a:endParaRPr sz="1050" b="0" i="0" u="none" strike="noStrike" cap="none">
              <a:ea typeface="Gill Sans"/>
              <a:cs typeface="Gill Sans"/>
              <a:sym typeface="Gill Sans"/>
            </a:endParaRPr>
          </a:p>
        </p:txBody>
      </p:sp>
      <p:sp>
        <p:nvSpPr>
          <p:cNvPr id="630" name="Google Shape;630;p45"/>
          <p:cNvSpPr txBox="1"/>
          <p:nvPr/>
        </p:nvSpPr>
        <p:spPr>
          <a:xfrm>
            <a:off x="7578337" y="2048880"/>
            <a:ext cx="1354645" cy="242970"/>
          </a:xfrm>
          <a:prstGeom prst="rect">
            <a:avLst/>
          </a:prstGeom>
          <a:solidFill>
            <a:schemeClr val="lt1"/>
          </a:solidFill>
          <a:ln w="12700" cap="flat" cmpd="sng">
            <a:solidFill>
              <a:schemeClr val="tx2"/>
            </a:solidFill>
            <a:prstDash val="solid"/>
            <a:miter lim="800000"/>
            <a:headEnd type="none" w="sm" len="sm"/>
            <a:tailEnd type="none" w="sm" len="sm"/>
          </a:ln>
        </p:spPr>
        <p:txBody>
          <a:bodyPr spcFirstLastPara="1" wrap="square" lIns="80650" tIns="40300" rIns="80650" bIns="403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ea typeface="Gill Sans"/>
                <a:cs typeface="Gill Sans"/>
                <a:sym typeface="Gill Sans"/>
              </a:rPr>
              <a:t>Vietnam</a:t>
            </a:r>
            <a:r>
              <a:rPr lang="en-US" sz="1050" b="0" i="0" u="none" strike="noStrike" cap="none">
                <a:ea typeface="Gill Sans"/>
                <a:cs typeface="Gill Sans"/>
                <a:sym typeface="Gill Sans"/>
              </a:rPr>
              <a:t>:  QTSA</a:t>
            </a:r>
            <a:endParaRPr sz="1050" b="0" i="0" u="none" strike="noStrike" cap="none">
              <a:ea typeface="Gill Sans"/>
              <a:cs typeface="Gill Sans"/>
              <a:sym typeface="Gill Sans"/>
            </a:endParaRPr>
          </a:p>
        </p:txBody>
      </p:sp>
      <p:grpSp>
        <p:nvGrpSpPr>
          <p:cNvPr id="4" name="Group 3">
            <a:extLst>
              <a:ext uri="{FF2B5EF4-FFF2-40B4-BE49-F238E27FC236}">
                <a16:creationId xmlns:a16="http://schemas.microsoft.com/office/drawing/2014/main" id="{4E9D3720-CA9D-9498-FBCB-53F6F9084B7F}"/>
              </a:ext>
              <a:ext uri="{C183D7F6-B498-43B3-948B-1728B52AA6E4}">
                <adec:decorative xmlns:adec="http://schemas.microsoft.com/office/drawing/2017/decorative" val="1"/>
              </a:ext>
            </a:extLst>
          </p:cNvPr>
          <p:cNvGrpSpPr/>
          <p:nvPr/>
        </p:nvGrpSpPr>
        <p:grpSpPr>
          <a:xfrm>
            <a:off x="1777598" y="4372181"/>
            <a:ext cx="2045140" cy="451746"/>
            <a:chOff x="1865935" y="4593859"/>
            <a:chExt cx="2045140" cy="451746"/>
          </a:xfrm>
        </p:grpSpPr>
        <p:sp>
          <p:nvSpPr>
            <p:cNvPr id="631" name="Google Shape;631;p45"/>
            <p:cNvSpPr/>
            <p:nvPr/>
          </p:nvSpPr>
          <p:spPr>
            <a:xfrm>
              <a:off x="1865935" y="4633516"/>
              <a:ext cx="137160" cy="137160"/>
            </a:xfrm>
            <a:prstGeom prst="rect">
              <a:avLst/>
            </a:prstGeom>
            <a:solidFill>
              <a:schemeClr val="tx2"/>
            </a:solidFill>
            <a:ln>
              <a:solidFill>
                <a:schemeClr val="tx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633" name="Google Shape;633;p45"/>
            <p:cNvSpPr txBox="1"/>
            <p:nvPr/>
          </p:nvSpPr>
          <p:spPr>
            <a:xfrm>
              <a:off x="2003095" y="4593859"/>
              <a:ext cx="153920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ea typeface="Gill Sans"/>
                  <a:cs typeface="Gill Sans"/>
                  <a:sym typeface="Gill Sans"/>
                </a:rPr>
                <a:t>USAID TB priority countries</a:t>
              </a:r>
              <a:endParaRPr sz="1400" b="0" i="0" u="none" strike="noStrike" cap="none">
                <a:solidFill>
                  <a:srgbClr val="000000"/>
                </a:solidFill>
                <a:ea typeface="Arial"/>
                <a:cs typeface="Arial"/>
                <a:sym typeface="Arial"/>
              </a:endParaRPr>
            </a:p>
          </p:txBody>
        </p:sp>
        <p:sp>
          <p:nvSpPr>
            <p:cNvPr id="634" name="Google Shape;634;p45"/>
            <p:cNvSpPr txBox="1"/>
            <p:nvPr/>
          </p:nvSpPr>
          <p:spPr>
            <a:xfrm>
              <a:off x="2016394" y="4814773"/>
              <a:ext cx="1894681" cy="2308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ea typeface="Gill Sans"/>
                  <a:cs typeface="Gill Sans"/>
                  <a:sym typeface="Gill Sans"/>
                </a:rPr>
                <a:t>Countries with TB DIAH activities</a:t>
              </a:r>
              <a:endParaRPr sz="1400" b="0" i="0" u="none" strike="noStrike" cap="none">
                <a:solidFill>
                  <a:srgbClr val="000000"/>
                </a:solidFill>
                <a:ea typeface="Arial"/>
                <a:cs typeface="Arial"/>
                <a:sym typeface="Arial"/>
              </a:endParaRPr>
            </a:p>
          </p:txBody>
        </p:sp>
      </p:grpSp>
      <p:sp>
        <p:nvSpPr>
          <p:cNvPr id="2" name="Google Shape;628;p45">
            <a:extLst>
              <a:ext uri="{FF2B5EF4-FFF2-40B4-BE49-F238E27FC236}">
                <a16:creationId xmlns:a16="http://schemas.microsoft.com/office/drawing/2014/main" id="{0C4E6F35-97CF-52AB-9B83-C58E6B8C31F2}"/>
              </a:ext>
            </a:extLst>
          </p:cNvPr>
          <p:cNvSpPr txBox="1"/>
          <p:nvPr/>
        </p:nvSpPr>
        <p:spPr>
          <a:xfrm>
            <a:off x="254986" y="1706350"/>
            <a:ext cx="1165624" cy="404553"/>
          </a:xfrm>
          <a:prstGeom prst="rect">
            <a:avLst/>
          </a:prstGeom>
          <a:solidFill>
            <a:schemeClr val="lt1"/>
          </a:solidFill>
          <a:ln w="12700" cap="flat" cmpd="sng">
            <a:solidFill>
              <a:schemeClr val="tx2"/>
            </a:solidFill>
            <a:prstDash val="solid"/>
            <a:miter lim="800000"/>
            <a:headEnd type="none" w="sm" len="sm"/>
            <a:tailEnd type="none" w="sm" len="sm"/>
          </a:ln>
        </p:spPr>
        <p:txBody>
          <a:bodyPr spcFirstLastPara="1" wrap="square" lIns="80650" tIns="40300" rIns="80650" bIns="403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ea typeface="Gill Sans"/>
                <a:cs typeface="Gill Sans"/>
                <a:sym typeface="Gill Sans"/>
              </a:rPr>
              <a:t>Haiti: </a:t>
            </a:r>
            <a:r>
              <a:rPr lang="en-US" sz="1050" i="0" u="none" strike="noStrike" cap="none">
                <a:ea typeface="Gill Sans"/>
                <a:cs typeface="Gill Sans"/>
                <a:sym typeface="Gill Sans"/>
              </a:rPr>
              <a:t>M&amp;E plan and AR</a:t>
            </a:r>
            <a:r>
              <a:rPr lang="en-US" sz="1050">
                <a:ea typeface="Gill Sans"/>
                <a:cs typeface="Gill Sans"/>
                <a:sym typeface="Gill Sans"/>
              </a:rPr>
              <a:t>C</a:t>
            </a:r>
            <a:endParaRPr sz="1050" i="0" u="none" strike="noStrike" cap="none">
              <a:ea typeface="Gill Sans"/>
              <a:cs typeface="Gill Sans"/>
              <a:sym typeface="Gill Sans"/>
            </a:endParaRPr>
          </a:p>
        </p:txBody>
      </p:sp>
      <p:sp>
        <p:nvSpPr>
          <p:cNvPr id="5" name="Google Shape;628;p45">
            <a:extLst>
              <a:ext uri="{FF2B5EF4-FFF2-40B4-BE49-F238E27FC236}">
                <a16:creationId xmlns:a16="http://schemas.microsoft.com/office/drawing/2014/main" id="{1F0C11E7-D0CC-C123-387F-7DEC84BE59C0}"/>
              </a:ext>
            </a:extLst>
          </p:cNvPr>
          <p:cNvSpPr txBox="1"/>
          <p:nvPr/>
        </p:nvSpPr>
        <p:spPr>
          <a:xfrm>
            <a:off x="6260033" y="1265433"/>
            <a:ext cx="1471926" cy="404553"/>
          </a:xfrm>
          <a:prstGeom prst="rect">
            <a:avLst/>
          </a:prstGeom>
          <a:solidFill>
            <a:schemeClr val="lt1"/>
          </a:solidFill>
          <a:ln w="12700" cap="flat" cmpd="sng">
            <a:solidFill>
              <a:schemeClr val="tx2"/>
            </a:solidFill>
            <a:prstDash val="solid"/>
            <a:miter lim="800000"/>
            <a:headEnd type="none" w="sm" len="sm"/>
            <a:tailEnd type="none" w="sm" len="sm"/>
          </a:ln>
        </p:spPr>
        <p:txBody>
          <a:bodyPr spcFirstLastPara="1" wrap="square" lIns="80650" tIns="40300" rIns="80650" bIns="403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ea typeface="Gill Sans"/>
                <a:cs typeface="Gill Sans"/>
                <a:sym typeface="Gill Sans"/>
              </a:rPr>
              <a:t>Uzbekistan: </a:t>
            </a:r>
            <a:r>
              <a:rPr lang="en-US" sz="1050" i="0" u="none" strike="noStrike" cap="none">
                <a:ea typeface="Gill Sans"/>
                <a:cs typeface="Gill Sans"/>
                <a:sym typeface="Gill Sans"/>
              </a:rPr>
              <a:t>ARC, MESSA, D2AC, Training</a:t>
            </a:r>
            <a:endParaRPr sz="1050" i="0" u="none" strike="noStrike" cap="none">
              <a:ea typeface="Gill Sans"/>
              <a:cs typeface="Gill Sans"/>
              <a:sym typeface="Gill Sans"/>
            </a:endParaRPr>
          </a:p>
        </p:txBody>
      </p:sp>
      <p:sp>
        <p:nvSpPr>
          <p:cNvPr id="8" name="Title 7">
            <a:extLst>
              <a:ext uri="{FF2B5EF4-FFF2-40B4-BE49-F238E27FC236}">
                <a16:creationId xmlns:a16="http://schemas.microsoft.com/office/drawing/2014/main" id="{986F1D9C-AD57-166E-22F4-A25F793C6D8F}"/>
              </a:ext>
            </a:extLst>
          </p:cNvPr>
          <p:cNvSpPr>
            <a:spLocks noGrp="1"/>
          </p:cNvSpPr>
          <p:nvPr>
            <p:ph type="title"/>
          </p:nvPr>
        </p:nvSpPr>
        <p:spPr>
          <a:xfrm>
            <a:off x="334125" y="34821"/>
            <a:ext cx="7772400" cy="461665"/>
          </a:xfrm>
        </p:spPr>
        <p:txBody>
          <a:bodyPr/>
          <a:lstStyle/>
          <a:p>
            <a:r>
              <a:rPr lang="en-US"/>
              <a:t>Where does TB DIAH work?</a:t>
            </a:r>
          </a:p>
        </p:txBody>
      </p:sp>
      <p:sp>
        <p:nvSpPr>
          <p:cNvPr id="10" name="Google Shape;631;p45">
            <a:extLst>
              <a:ext uri="{FF2B5EF4-FFF2-40B4-BE49-F238E27FC236}">
                <a16:creationId xmlns:a16="http://schemas.microsoft.com/office/drawing/2014/main" id="{D1533539-14F7-4A30-87D2-CD4E67928432}"/>
              </a:ext>
              <a:ext uri="{C183D7F6-B498-43B3-948B-1728B52AA6E4}">
                <adec:decorative xmlns:adec="http://schemas.microsoft.com/office/drawing/2017/decorative" val="1"/>
              </a:ext>
            </a:extLst>
          </p:cNvPr>
          <p:cNvSpPr/>
          <p:nvPr/>
        </p:nvSpPr>
        <p:spPr>
          <a:xfrm>
            <a:off x="1777598" y="4646384"/>
            <a:ext cx="137160" cy="137160"/>
          </a:xfrm>
          <a:prstGeom prst="rect">
            <a:avLst/>
          </a:prstGeom>
          <a:pattFill prst="wdUpDiag">
            <a:fgClr>
              <a:schemeClr val="tx2"/>
            </a:fgClr>
            <a:bgClr>
              <a:schemeClr val="bg1"/>
            </a:bgClr>
          </a:pattFill>
          <a:ln>
            <a:solidFill>
              <a:schemeClr val="tx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ustDataLst>
      <p:tags r:id="rId1"/>
    </p:custDataLst>
    <p:extLst>
      <p:ext uri="{BB962C8B-B14F-4D97-AF65-F5344CB8AC3E}">
        <p14:creationId xmlns:p14="http://schemas.microsoft.com/office/powerpoint/2010/main" val="1014473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52FD3A-B4A6-FD6B-0EF3-EE5E9DA1CA49}"/>
              </a:ext>
            </a:extLst>
          </p:cNvPr>
          <p:cNvSpPr>
            <a:spLocks noGrp="1"/>
          </p:cNvSpPr>
          <p:nvPr>
            <p:ph type="title"/>
          </p:nvPr>
        </p:nvSpPr>
        <p:spPr/>
        <p:txBody>
          <a:bodyPr/>
          <a:lstStyle/>
          <a:p>
            <a:r>
              <a:rPr lang="en-US"/>
              <a:t>TB DIAH Core Activities</a:t>
            </a:r>
          </a:p>
        </p:txBody>
      </p:sp>
    </p:spTree>
    <p:extLst>
      <p:ext uri="{BB962C8B-B14F-4D97-AF65-F5344CB8AC3E}">
        <p14:creationId xmlns:p14="http://schemas.microsoft.com/office/powerpoint/2010/main" val="2784007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6"/>
          <p:cNvSpPr txBox="1">
            <a:spLocks noGrp="1"/>
          </p:cNvSpPr>
          <p:nvPr>
            <p:ph type="body" idx="1"/>
          </p:nvPr>
        </p:nvSpPr>
        <p:spPr>
          <a:xfrm>
            <a:off x="-10318" y="713308"/>
            <a:ext cx="4866413" cy="3527677"/>
          </a:xfrm>
        </p:spPr>
        <p:txBody>
          <a:bodyPr>
            <a:normAutofit fontScale="92500"/>
          </a:bodyPr>
          <a:lstStyle/>
          <a:p>
            <a:pPr lvl="0">
              <a:buFont typeface="Wingdings" panose="05000000000000000000" pitchFamily="2" charset="2"/>
              <a:buChar char="§"/>
            </a:pPr>
            <a:r>
              <a:rPr lang="en-US" sz="1600" dirty="0">
                <a:solidFill>
                  <a:srgbClr val="4E4A49"/>
                </a:solidFill>
              </a:rPr>
              <a:t>Cornerstone of USAID’s efforts to ensure effective accountability of investments in TB at global, regional, and country levels and accelerate progress to end the TB epidemic. </a:t>
            </a:r>
          </a:p>
          <a:p>
            <a:pPr lvl="0">
              <a:buFont typeface="Wingdings" panose="05000000000000000000" pitchFamily="2" charset="2"/>
              <a:buChar char="§"/>
            </a:pPr>
            <a:r>
              <a:rPr lang="en-US" sz="1600" dirty="0">
                <a:solidFill>
                  <a:srgbClr val="4E4A49"/>
                </a:solidFill>
              </a:rPr>
              <a:t>The PBMEF provides:​</a:t>
            </a:r>
          </a:p>
          <a:p>
            <a:pPr lvl="1"/>
            <a:r>
              <a:rPr lang="en-US" sz="1600" dirty="0">
                <a:solidFill>
                  <a:srgbClr val="4E4A49"/>
                </a:solidFill>
              </a:rPr>
              <a:t>A set of standardized indicators to measure essential TB program outputs and outcomes​</a:t>
            </a:r>
          </a:p>
          <a:p>
            <a:pPr lvl="1"/>
            <a:r>
              <a:rPr lang="en-US" sz="1600" dirty="0">
                <a:solidFill>
                  <a:srgbClr val="4E4A49"/>
                </a:solidFill>
              </a:rPr>
              <a:t>Details on the performance of TB programs in specific technical areas (e.g., diagnosis, treatment, TB/HIV, private sector, etc.)​</a:t>
            </a:r>
          </a:p>
          <a:p>
            <a:pPr lvl="1"/>
            <a:r>
              <a:rPr lang="en-US" sz="1600" dirty="0">
                <a:solidFill>
                  <a:srgbClr val="4E4A49"/>
                </a:solidFill>
              </a:rPr>
              <a:t>Treatment cascades and patient pathways that are critical to understanding where gaps are and where efforts need to be strengthened</a:t>
            </a:r>
          </a:p>
        </p:txBody>
      </p:sp>
      <p:sp>
        <p:nvSpPr>
          <p:cNvPr id="641" name="Google Shape;641;p46"/>
          <p:cNvSpPr txBox="1">
            <a:spLocks noGrp="1"/>
          </p:cNvSpPr>
          <p:nvPr>
            <p:ph type="sldNum" idx="12"/>
          </p:nvPr>
        </p:nvSpPr>
        <p:spPr/>
        <p:txBody>
          <a:bodyPr/>
          <a:lstStyle/>
          <a:p>
            <a:pPr lvl="0"/>
            <a:fld id="{00000000-1234-1234-1234-123412341234}" type="slidenum">
              <a:rPr lang="en-US"/>
              <a:pPr lvl="0"/>
              <a:t>8</a:t>
            </a:fld>
            <a:endParaRPr lang="en-US"/>
          </a:p>
        </p:txBody>
      </p:sp>
      <p:sp>
        <p:nvSpPr>
          <p:cNvPr id="642" name="Google Shape;642;p46"/>
          <p:cNvSpPr txBox="1">
            <a:spLocks noGrp="1"/>
          </p:cNvSpPr>
          <p:nvPr>
            <p:ph type="title"/>
          </p:nvPr>
        </p:nvSpPr>
        <p:spPr/>
        <p:txBody>
          <a:bodyPr/>
          <a:lstStyle/>
          <a:p>
            <a:pPr lvl="0"/>
            <a:r>
              <a:rPr lang="en-US" dirty="0">
                <a:hlinkClick r:id="rId4"/>
              </a:rPr>
              <a:t>Performance-Based M&amp;E Framework </a:t>
            </a:r>
            <a:r>
              <a:rPr lang="en-US" dirty="0"/>
              <a:t>(PBMEF)</a:t>
            </a:r>
          </a:p>
        </p:txBody>
      </p:sp>
      <p:grpSp>
        <p:nvGrpSpPr>
          <p:cNvPr id="2" name="Group 1" descr="Core, Core Plus, National Level, Project Level, and Extended indicator list">
            <a:extLst>
              <a:ext uri="{FF2B5EF4-FFF2-40B4-BE49-F238E27FC236}">
                <a16:creationId xmlns:a16="http://schemas.microsoft.com/office/drawing/2014/main" id="{B1B14A4F-B945-8FC8-E822-E447E0E0831E}"/>
              </a:ext>
            </a:extLst>
          </p:cNvPr>
          <p:cNvGrpSpPr/>
          <p:nvPr/>
        </p:nvGrpSpPr>
        <p:grpSpPr>
          <a:xfrm>
            <a:off x="4784652" y="259528"/>
            <a:ext cx="4235218" cy="3784276"/>
            <a:chOff x="1781374" y="525262"/>
            <a:chExt cx="4306775" cy="4210785"/>
          </a:xfrm>
        </p:grpSpPr>
        <p:grpSp>
          <p:nvGrpSpPr>
            <p:cNvPr id="4" name="Google Shape;437;p16">
              <a:extLst>
                <a:ext uri="{FF2B5EF4-FFF2-40B4-BE49-F238E27FC236}">
                  <a16:creationId xmlns:a16="http://schemas.microsoft.com/office/drawing/2014/main" id="{8C373248-282C-BC9A-F727-FADC48A78DB5}"/>
                </a:ext>
              </a:extLst>
            </p:cNvPr>
            <p:cNvGrpSpPr/>
            <p:nvPr/>
          </p:nvGrpSpPr>
          <p:grpSpPr>
            <a:xfrm>
              <a:off x="1781374" y="892927"/>
              <a:ext cx="4275424" cy="3843120"/>
              <a:chOff x="6846678" y="2081819"/>
              <a:chExt cx="4122818" cy="3843120"/>
            </a:xfrm>
          </p:grpSpPr>
          <p:grpSp>
            <p:nvGrpSpPr>
              <p:cNvPr id="7" name="Google Shape;438;p16">
                <a:extLst>
                  <a:ext uri="{FF2B5EF4-FFF2-40B4-BE49-F238E27FC236}">
                    <a16:creationId xmlns:a16="http://schemas.microsoft.com/office/drawing/2014/main" id="{C9E75B60-9BCC-6CF3-99E3-F7F2FC1A6492}"/>
                  </a:ext>
                </a:extLst>
              </p:cNvPr>
              <p:cNvGrpSpPr/>
              <p:nvPr/>
            </p:nvGrpSpPr>
            <p:grpSpPr>
              <a:xfrm>
                <a:off x="6846678" y="2081819"/>
                <a:ext cx="4122818" cy="3784659"/>
                <a:chOff x="6846678" y="2081819"/>
                <a:chExt cx="4122818" cy="3784659"/>
              </a:xfrm>
            </p:grpSpPr>
            <p:sp>
              <p:nvSpPr>
                <p:cNvPr id="10" name="Google Shape;439;p16">
                  <a:extLst>
                    <a:ext uri="{FF2B5EF4-FFF2-40B4-BE49-F238E27FC236}">
                      <a16:creationId xmlns:a16="http://schemas.microsoft.com/office/drawing/2014/main" id="{640A26D2-9AFA-600C-8504-C2929862237B}"/>
                    </a:ext>
                  </a:extLst>
                </p:cNvPr>
                <p:cNvSpPr/>
                <p:nvPr/>
              </p:nvSpPr>
              <p:spPr>
                <a:xfrm>
                  <a:off x="8606007" y="2081819"/>
                  <a:ext cx="499211" cy="433403"/>
                </a:xfrm>
                <a:custGeom>
                  <a:avLst/>
                  <a:gdLst/>
                  <a:ahLst/>
                  <a:cxnLst/>
                  <a:rect l="l" t="t" r="r" b="b"/>
                  <a:pathLst>
                    <a:path w="499211" h="433403" extrusionOk="0">
                      <a:moveTo>
                        <a:pt x="0" y="433404"/>
                      </a:moveTo>
                      <a:lnTo>
                        <a:pt x="249549" y="0"/>
                      </a:lnTo>
                      <a:lnTo>
                        <a:pt x="499211" y="433404"/>
                      </a:lnTo>
                      <a:lnTo>
                        <a:pt x="0" y="433404"/>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grpSp>
              <p:nvGrpSpPr>
                <p:cNvPr id="11" name="Google Shape;440;p16">
                  <a:extLst>
                    <a:ext uri="{FF2B5EF4-FFF2-40B4-BE49-F238E27FC236}">
                      <a16:creationId xmlns:a16="http://schemas.microsoft.com/office/drawing/2014/main" id="{25757FED-018C-C123-93D0-84ACEDCC5E6D}"/>
                    </a:ext>
                  </a:extLst>
                </p:cNvPr>
                <p:cNvGrpSpPr/>
                <p:nvPr/>
              </p:nvGrpSpPr>
              <p:grpSpPr>
                <a:xfrm>
                  <a:off x="6846678" y="5102454"/>
                  <a:ext cx="4122818" cy="764024"/>
                  <a:chOff x="7155584" y="5084815"/>
                  <a:chExt cx="4122818" cy="764024"/>
                </a:xfrm>
              </p:grpSpPr>
              <p:sp>
                <p:nvSpPr>
                  <p:cNvPr id="24" name="Google Shape;441;p16">
                    <a:extLst>
                      <a:ext uri="{FF2B5EF4-FFF2-40B4-BE49-F238E27FC236}">
                        <a16:creationId xmlns:a16="http://schemas.microsoft.com/office/drawing/2014/main" id="{69F2813F-781F-47B0-1BE3-29108C8D0D41}"/>
                      </a:ext>
                    </a:extLst>
                  </p:cNvPr>
                  <p:cNvSpPr/>
                  <p:nvPr/>
                </p:nvSpPr>
                <p:spPr>
                  <a:xfrm>
                    <a:off x="7155584" y="5646441"/>
                    <a:ext cx="233719" cy="202398"/>
                  </a:xfrm>
                  <a:custGeom>
                    <a:avLst/>
                    <a:gdLst/>
                    <a:ahLst/>
                    <a:cxnLst/>
                    <a:rect l="l" t="t" r="r" b="b"/>
                    <a:pathLst>
                      <a:path w="233719" h="202398" extrusionOk="0">
                        <a:moveTo>
                          <a:pt x="116803" y="202399"/>
                        </a:moveTo>
                        <a:lnTo>
                          <a:pt x="0" y="0"/>
                        </a:lnTo>
                        <a:lnTo>
                          <a:pt x="233719" y="113"/>
                        </a:lnTo>
                        <a:lnTo>
                          <a:pt x="116803" y="202399"/>
                        </a:lnTo>
                        <a:close/>
                      </a:path>
                    </a:pathLst>
                  </a:custGeom>
                  <a:solidFill>
                    <a:srgbClr val="5C676C"/>
                  </a:solidFill>
                  <a:ln w="11300" cap="flat" cmpd="sng">
                    <a:solidFill>
                      <a:srgbClr val="F2F2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5" name="Google Shape;442;p16">
                    <a:extLst>
                      <a:ext uri="{FF2B5EF4-FFF2-40B4-BE49-F238E27FC236}">
                        <a16:creationId xmlns:a16="http://schemas.microsoft.com/office/drawing/2014/main" id="{72F7FDE6-5395-FDFE-0936-2980342C5521}"/>
                      </a:ext>
                    </a:extLst>
                  </p:cNvPr>
                  <p:cNvSpPr/>
                  <p:nvPr/>
                </p:nvSpPr>
                <p:spPr>
                  <a:xfrm>
                    <a:off x="7155584" y="5084815"/>
                    <a:ext cx="4122818" cy="564792"/>
                  </a:xfrm>
                  <a:custGeom>
                    <a:avLst/>
                    <a:gdLst/>
                    <a:ahLst/>
                    <a:cxnLst/>
                    <a:rect l="l" t="t" r="r" b="b"/>
                    <a:pathLst>
                      <a:path w="4122818" h="564792" extrusionOk="0">
                        <a:moveTo>
                          <a:pt x="0" y="564793"/>
                        </a:moveTo>
                        <a:lnTo>
                          <a:pt x="325307" y="0"/>
                        </a:lnTo>
                        <a:lnTo>
                          <a:pt x="3797624" y="0"/>
                        </a:lnTo>
                        <a:lnTo>
                          <a:pt x="4122818" y="564793"/>
                        </a:lnTo>
                        <a:lnTo>
                          <a:pt x="0" y="56479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grpSp>
            <p:grpSp>
              <p:nvGrpSpPr>
                <p:cNvPr id="12" name="Google Shape;443;p16">
                  <a:extLst>
                    <a:ext uri="{FF2B5EF4-FFF2-40B4-BE49-F238E27FC236}">
                      <a16:creationId xmlns:a16="http://schemas.microsoft.com/office/drawing/2014/main" id="{2F6619C1-2C04-D337-0FDB-2FB8861BCA08}"/>
                    </a:ext>
                  </a:extLst>
                </p:cNvPr>
                <p:cNvGrpSpPr/>
                <p:nvPr/>
              </p:nvGrpSpPr>
              <p:grpSpPr>
                <a:xfrm>
                  <a:off x="7291388" y="4298967"/>
                  <a:ext cx="3222315" cy="785621"/>
                  <a:chOff x="7600294" y="4281328"/>
                  <a:chExt cx="3222315" cy="785621"/>
                </a:xfrm>
              </p:grpSpPr>
              <p:sp>
                <p:nvSpPr>
                  <p:cNvPr id="22" name="Google Shape;444;p16">
                    <a:extLst>
                      <a:ext uri="{FF2B5EF4-FFF2-40B4-BE49-F238E27FC236}">
                        <a16:creationId xmlns:a16="http://schemas.microsoft.com/office/drawing/2014/main" id="{B7EED0E7-782B-5FA1-7427-91D2321749C3}"/>
                      </a:ext>
                    </a:extLst>
                  </p:cNvPr>
                  <p:cNvSpPr/>
                  <p:nvPr/>
                </p:nvSpPr>
                <p:spPr>
                  <a:xfrm>
                    <a:off x="7600294" y="4864551"/>
                    <a:ext cx="233719" cy="202398"/>
                  </a:xfrm>
                  <a:custGeom>
                    <a:avLst/>
                    <a:gdLst/>
                    <a:ahLst/>
                    <a:cxnLst/>
                    <a:rect l="l" t="t" r="r" b="b"/>
                    <a:pathLst>
                      <a:path w="233719" h="202398" extrusionOk="0">
                        <a:moveTo>
                          <a:pt x="116803" y="202398"/>
                        </a:moveTo>
                        <a:lnTo>
                          <a:pt x="0" y="0"/>
                        </a:lnTo>
                        <a:lnTo>
                          <a:pt x="233719" y="113"/>
                        </a:lnTo>
                        <a:lnTo>
                          <a:pt x="116803" y="202398"/>
                        </a:lnTo>
                        <a:close/>
                      </a:path>
                    </a:pathLst>
                  </a:custGeom>
                  <a:solidFill>
                    <a:srgbClr val="061235"/>
                  </a:solidFill>
                  <a:ln w="11300" cap="flat" cmpd="sng">
                    <a:solidFill>
                      <a:srgbClr val="F2F2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3" name="Google Shape;445;p16">
                    <a:extLst>
                      <a:ext uri="{FF2B5EF4-FFF2-40B4-BE49-F238E27FC236}">
                        <a16:creationId xmlns:a16="http://schemas.microsoft.com/office/drawing/2014/main" id="{D38B49D9-BD96-8FED-7BA2-5EDCE785195D}"/>
                      </a:ext>
                    </a:extLst>
                  </p:cNvPr>
                  <p:cNvSpPr/>
                  <p:nvPr/>
                </p:nvSpPr>
                <p:spPr>
                  <a:xfrm>
                    <a:off x="7600294" y="4281328"/>
                    <a:ext cx="3222315" cy="583223"/>
                  </a:xfrm>
                  <a:custGeom>
                    <a:avLst/>
                    <a:gdLst/>
                    <a:ahLst/>
                    <a:cxnLst/>
                    <a:rect l="l" t="t" r="r" b="b"/>
                    <a:pathLst>
                      <a:path w="3222315" h="583223" extrusionOk="0">
                        <a:moveTo>
                          <a:pt x="0" y="583223"/>
                        </a:moveTo>
                        <a:lnTo>
                          <a:pt x="335936" y="0"/>
                        </a:lnTo>
                        <a:lnTo>
                          <a:pt x="2886380" y="0"/>
                        </a:lnTo>
                        <a:lnTo>
                          <a:pt x="3222316" y="583223"/>
                        </a:lnTo>
                        <a:lnTo>
                          <a:pt x="0" y="58322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ill Sans"/>
                      <a:ea typeface="Gill Sans"/>
                      <a:cs typeface="Gill Sans"/>
                      <a:sym typeface="Gill Sans"/>
                    </a:endParaRPr>
                  </a:p>
                </p:txBody>
              </p:sp>
            </p:grpSp>
            <p:grpSp>
              <p:nvGrpSpPr>
                <p:cNvPr id="13" name="Google Shape;446;p16">
                  <a:extLst>
                    <a:ext uri="{FF2B5EF4-FFF2-40B4-BE49-F238E27FC236}">
                      <a16:creationId xmlns:a16="http://schemas.microsoft.com/office/drawing/2014/main" id="{ED61E82B-E735-0C8B-BE33-97A86F8023FF}"/>
                    </a:ext>
                  </a:extLst>
                </p:cNvPr>
                <p:cNvGrpSpPr/>
                <p:nvPr/>
              </p:nvGrpSpPr>
              <p:grpSpPr>
                <a:xfrm>
                  <a:off x="7752381" y="3515838"/>
                  <a:ext cx="2300442" cy="767072"/>
                  <a:chOff x="8061287" y="3498199"/>
                  <a:chExt cx="2300442" cy="767072"/>
                </a:xfrm>
              </p:grpSpPr>
              <p:sp>
                <p:nvSpPr>
                  <p:cNvPr id="20" name="Google Shape;447;p16">
                    <a:extLst>
                      <a:ext uri="{FF2B5EF4-FFF2-40B4-BE49-F238E27FC236}">
                        <a16:creationId xmlns:a16="http://schemas.microsoft.com/office/drawing/2014/main" id="{67E1B888-68A0-9B1F-4391-F21328DA788D}"/>
                      </a:ext>
                    </a:extLst>
                  </p:cNvPr>
                  <p:cNvSpPr/>
                  <p:nvPr/>
                </p:nvSpPr>
                <p:spPr>
                  <a:xfrm>
                    <a:off x="8061287" y="3498199"/>
                    <a:ext cx="2300442" cy="555520"/>
                  </a:xfrm>
                  <a:custGeom>
                    <a:avLst/>
                    <a:gdLst/>
                    <a:ahLst/>
                    <a:cxnLst/>
                    <a:rect l="l" t="t" r="r" b="b"/>
                    <a:pathLst>
                      <a:path w="2300442" h="555520" extrusionOk="0">
                        <a:moveTo>
                          <a:pt x="0" y="555521"/>
                        </a:moveTo>
                        <a:lnTo>
                          <a:pt x="319993" y="0"/>
                        </a:lnTo>
                        <a:lnTo>
                          <a:pt x="1980450" y="0"/>
                        </a:lnTo>
                        <a:lnTo>
                          <a:pt x="2300443" y="555521"/>
                        </a:lnTo>
                        <a:lnTo>
                          <a:pt x="0" y="55552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1" name="Google Shape;448;p16">
                    <a:extLst>
                      <a:ext uri="{FF2B5EF4-FFF2-40B4-BE49-F238E27FC236}">
                        <a16:creationId xmlns:a16="http://schemas.microsoft.com/office/drawing/2014/main" id="{06021801-F45B-EBD0-0720-E70C2482D455}"/>
                      </a:ext>
                    </a:extLst>
                  </p:cNvPr>
                  <p:cNvSpPr/>
                  <p:nvPr/>
                </p:nvSpPr>
                <p:spPr>
                  <a:xfrm>
                    <a:off x="8061287" y="4062873"/>
                    <a:ext cx="233605" cy="202398"/>
                  </a:xfrm>
                  <a:custGeom>
                    <a:avLst/>
                    <a:gdLst/>
                    <a:ahLst/>
                    <a:cxnLst/>
                    <a:rect l="l" t="t" r="r" b="b"/>
                    <a:pathLst>
                      <a:path w="233605" h="202398" extrusionOk="0">
                        <a:moveTo>
                          <a:pt x="116690" y="202398"/>
                        </a:moveTo>
                        <a:lnTo>
                          <a:pt x="0" y="0"/>
                        </a:lnTo>
                        <a:lnTo>
                          <a:pt x="233606" y="226"/>
                        </a:lnTo>
                        <a:lnTo>
                          <a:pt x="116690" y="202398"/>
                        </a:lnTo>
                        <a:close/>
                      </a:path>
                    </a:pathLst>
                  </a:custGeom>
                  <a:solidFill>
                    <a:schemeClr val="accent4">
                      <a:lumMod val="7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grpSp>
            <p:grpSp>
              <p:nvGrpSpPr>
                <p:cNvPr id="14" name="Google Shape;449;p16">
                  <a:extLst>
                    <a:ext uri="{FF2B5EF4-FFF2-40B4-BE49-F238E27FC236}">
                      <a16:creationId xmlns:a16="http://schemas.microsoft.com/office/drawing/2014/main" id="{F72C47EC-A633-D27B-DD4A-5CDB29D65539}"/>
                    </a:ext>
                  </a:extLst>
                </p:cNvPr>
                <p:cNvGrpSpPr/>
                <p:nvPr/>
              </p:nvGrpSpPr>
              <p:grpSpPr>
                <a:xfrm>
                  <a:off x="8197318" y="2722472"/>
                  <a:ext cx="1410455" cy="786859"/>
                  <a:chOff x="8506224" y="2707150"/>
                  <a:chExt cx="1410455" cy="786859"/>
                </a:xfrm>
              </p:grpSpPr>
              <p:sp>
                <p:nvSpPr>
                  <p:cNvPr id="18" name="Google Shape;450;p16">
                    <a:extLst>
                      <a:ext uri="{FF2B5EF4-FFF2-40B4-BE49-F238E27FC236}">
                        <a16:creationId xmlns:a16="http://schemas.microsoft.com/office/drawing/2014/main" id="{760BB0A5-F4BE-DDBD-9331-151BE7843A70}"/>
                      </a:ext>
                    </a:extLst>
                  </p:cNvPr>
                  <p:cNvSpPr/>
                  <p:nvPr/>
                </p:nvSpPr>
                <p:spPr>
                  <a:xfrm>
                    <a:off x="8506224" y="3291611"/>
                    <a:ext cx="233719" cy="202398"/>
                  </a:xfrm>
                  <a:custGeom>
                    <a:avLst/>
                    <a:gdLst/>
                    <a:ahLst/>
                    <a:cxnLst/>
                    <a:rect l="l" t="t" r="r" b="b"/>
                    <a:pathLst>
                      <a:path w="233719" h="202398" extrusionOk="0">
                        <a:moveTo>
                          <a:pt x="116690" y="202398"/>
                        </a:moveTo>
                        <a:lnTo>
                          <a:pt x="0" y="0"/>
                        </a:lnTo>
                        <a:lnTo>
                          <a:pt x="233719" y="113"/>
                        </a:lnTo>
                        <a:lnTo>
                          <a:pt x="116690" y="202398"/>
                        </a:lnTo>
                        <a:close/>
                      </a:path>
                    </a:pathLst>
                  </a:custGeom>
                  <a:solidFill>
                    <a:schemeClr val="accent6">
                      <a:lumMod val="5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19" name="Google Shape;451;p16">
                    <a:extLst>
                      <a:ext uri="{FF2B5EF4-FFF2-40B4-BE49-F238E27FC236}">
                        <a16:creationId xmlns:a16="http://schemas.microsoft.com/office/drawing/2014/main" id="{AE319B65-6943-DC58-F65E-EEC0FD0F2ADD}"/>
                      </a:ext>
                    </a:extLst>
                  </p:cNvPr>
                  <p:cNvSpPr/>
                  <p:nvPr/>
                </p:nvSpPr>
                <p:spPr>
                  <a:xfrm>
                    <a:off x="8506224" y="2707150"/>
                    <a:ext cx="1410455" cy="573951"/>
                  </a:xfrm>
                  <a:custGeom>
                    <a:avLst/>
                    <a:gdLst/>
                    <a:ahLst/>
                    <a:cxnLst/>
                    <a:rect l="l" t="t" r="r" b="b"/>
                    <a:pathLst>
                      <a:path w="1410455" h="573951" extrusionOk="0">
                        <a:moveTo>
                          <a:pt x="0" y="573952"/>
                        </a:moveTo>
                        <a:lnTo>
                          <a:pt x="330621" y="0"/>
                        </a:lnTo>
                        <a:lnTo>
                          <a:pt x="1079834" y="0"/>
                        </a:lnTo>
                        <a:lnTo>
                          <a:pt x="1410456" y="573952"/>
                        </a:lnTo>
                        <a:lnTo>
                          <a:pt x="0" y="57395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grpSp>
            <p:sp>
              <p:nvSpPr>
                <p:cNvPr id="15" name="Google Shape;452;p16">
                  <a:extLst>
                    <a:ext uri="{FF2B5EF4-FFF2-40B4-BE49-F238E27FC236}">
                      <a16:creationId xmlns:a16="http://schemas.microsoft.com/office/drawing/2014/main" id="{A4B28594-2B32-C414-08A4-D22F6E2829C2}"/>
                    </a:ext>
                  </a:extLst>
                </p:cNvPr>
                <p:cNvSpPr txBox="1"/>
                <p:nvPr/>
              </p:nvSpPr>
              <p:spPr>
                <a:xfrm>
                  <a:off x="8603620" y="2470384"/>
                  <a:ext cx="499212"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accent3">
                          <a:lumMod val="50000"/>
                        </a:schemeClr>
                      </a:solidFill>
                      <a:latin typeface="+mj-lt"/>
                      <a:ea typeface="Gill Sans"/>
                      <a:cs typeface="Arial" panose="020B0604020202020204" pitchFamily="34" charset="0"/>
                      <a:sym typeface="Gill Sans"/>
                    </a:rPr>
                    <a:t>Core</a:t>
                  </a:r>
                  <a:endParaRPr sz="1600" dirty="0">
                    <a:solidFill>
                      <a:schemeClr val="accent3">
                        <a:lumMod val="50000"/>
                      </a:schemeClr>
                    </a:solidFill>
                    <a:latin typeface="+mj-lt"/>
                    <a:cs typeface="Arial" panose="020B0604020202020204" pitchFamily="34" charset="0"/>
                  </a:endParaRPr>
                </a:p>
              </p:txBody>
            </p:sp>
            <p:sp>
              <p:nvSpPr>
                <p:cNvPr id="16" name="Google Shape;453;p16">
                  <a:extLst>
                    <a:ext uri="{FF2B5EF4-FFF2-40B4-BE49-F238E27FC236}">
                      <a16:creationId xmlns:a16="http://schemas.microsoft.com/office/drawing/2014/main" id="{A29CD3CF-9A83-0AB0-6A1A-9FFF4E2C360A}"/>
                    </a:ext>
                  </a:extLst>
                </p:cNvPr>
                <p:cNvSpPr txBox="1"/>
                <p:nvPr/>
              </p:nvSpPr>
              <p:spPr>
                <a:xfrm>
                  <a:off x="8452614" y="3247686"/>
                  <a:ext cx="871762"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accent3">
                          <a:lumMod val="50000"/>
                        </a:schemeClr>
                      </a:solidFill>
                      <a:latin typeface="+mj-lt"/>
                      <a:ea typeface="Gill Sans"/>
                      <a:cs typeface="Arial" panose="020B0604020202020204" pitchFamily="34" charset="0"/>
                      <a:sym typeface="Gill Sans"/>
                    </a:rPr>
                    <a:t>Core Plus</a:t>
                  </a:r>
                  <a:endParaRPr sz="1600" dirty="0">
                    <a:solidFill>
                      <a:schemeClr val="accent3">
                        <a:lumMod val="50000"/>
                      </a:schemeClr>
                    </a:solidFill>
                    <a:latin typeface="+mj-lt"/>
                    <a:cs typeface="Arial" panose="020B0604020202020204" pitchFamily="34" charset="0"/>
                  </a:endParaRPr>
                </a:p>
              </p:txBody>
            </p:sp>
            <p:sp>
              <p:nvSpPr>
                <p:cNvPr id="17" name="Google Shape;454;p16">
                  <a:extLst>
                    <a:ext uri="{FF2B5EF4-FFF2-40B4-BE49-F238E27FC236}">
                      <a16:creationId xmlns:a16="http://schemas.microsoft.com/office/drawing/2014/main" id="{6BAAD1CF-4FA6-3359-FE60-79643B43AE07}"/>
                    </a:ext>
                  </a:extLst>
                </p:cNvPr>
                <p:cNvSpPr txBox="1"/>
                <p:nvPr/>
              </p:nvSpPr>
              <p:spPr>
                <a:xfrm>
                  <a:off x="8149975" y="4027839"/>
                  <a:ext cx="1477039"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accent3">
                          <a:lumMod val="50000"/>
                        </a:schemeClr>
                      </a:solidFill>
                      <a:latin typeface="+mj-lt"/>
                      <a:ea typeface="Gill Sans"/>
                      <a:cs typeface="Arial" panose="020B0604020202020204" pitchFamily="34" charset="0"/>
                      <a:sym typeface="Gill Sans"/>
                    </a:rPr>
                    <a:t>National Level</a:t>
                  </a:r>
                  <a:endParaRPr sz="1600" dirty="0">
                    <a:solidFill>
                      <a:schemeClr val="accent3">
                        <a:lumMod val="50000"/>
                      </a:schemeClr>
                    </a:solidFill>
                    <a:latin typeface="+mj-lt"/>
                    <a:cs typeface="Arial" panose="020B0604020202020204" pitchFamily="34" charset="0"/>
                  </a:endParaRPr>
                </a:p>
              </p:txBody>
            </p:sp>
          </p:grpSp>
          <p:sp>
            <p:nvSpPr>
              <p:cNvPr id="8" name="Google Shape;455;p16">
                <a:extLst>
                  <a:ext uri="{FF2B5EF4-FFF2-40B4-BE49-F238E27FC236}">
                    <a16:creationId xmlns:a16="http://schemas.microsoft.com/office/drawing/2014/main" id="{28F5BF78-2E57-3CE2-7A50-CFBA880A8272}"/>
                  </a:ext>
                </a:extLst>
              </p:cNvPr>
              <p:cNvSpPr txBox="1"/>
              <p:nvPr/>
            </p:nvSpPr>
            <p:spPr>
              <a:xfrm>
                <a:off x="8303106" y="4852091"/>
                <a:ext cx="1170779"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accent3">
                        <a:lumMod val="50000"/>
                      </a:schemeClr>
                    </a:solidFill>
                    <a:latin typeface="+mj-lt"/>
                    <a:ea typeface="Gill Sans"/>
                    <a:cs typeface="Arial" panose="020B0604020202020204" pitchFamily="34" charset="0"/>
                    <a:sym typeface="Gill Sans"/>
                  </a:rPr>
                  <a:t>Project Level</a:t>
                </a:r>
                <a:endParaRPr sz="1600" dirty="0">
                  <a:solidFill>
                    <a:schemeClr val="accent3">
                      <a:lumMod val="50000"/>
                    </a:schemeClr>
                  </a:solidFill>
                  <a:latin typeface="+mj-lt"/>
                  <a:cs typeface="Arial" panose="020B0604020202020204" pitchFamily="34" charset="0"/>
                </a:endParaRPr>
              </a:p>
            </p:txBody>
          </p:sp>
          <p:sp>
            <p:nvSpPr>
              <p:cNvPr id="9" name="Google Shape;456;p16">
                <a:extLst>
                  <a:ext uri="{FF2B5EF4-FFF2-40B4-BE49-F238E27FC236}">
                    <a16:creationId xmlns:a16="http://schemas.microsoft.com/office/drawing/2014/main" id="{4DCBFCEC-FB0D-29CE-841E-1169B5E16A5D}"/>
                  </a:ext>
                </a:extLst>
              </p:cNvPr>
              <p:cNvSpPr txBox="1"/>
              <p:nvPr/>
            </p:nvSpPr>
            <p:spPr>
              <a:xfrm>
                <a:off x="8370503" y="5647980"/>
                <a:ext cx="1035986"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accent3">
                        <a:lumMod val="50000"/>
                      </a:schemeClr>
                    </a:solidFill>
                    <a:latin typeface="+mj-lt"/>
                    <a:ea typeface="Gill Sans"/>
                    <a:cs typeface="Arial" panose="020B0604020202020204" pitchFamily="34" charset="0"/>
                    <a:sym typeface="Gill Sans"/>
                  </a:rPr>
                  <a:t>Extended*</a:t>
                </a:r>
                <a:endParaRPr sz="1600" dirty="0">
                  <a:solidFill>
                    <a:schemeClr val="accent3">
                      <a:lumMod val="50000"/>
                    </a:schemeClr>
                  </a:solidFill>
                  <a:latin typeface="+mj-lt"/>
                  <a:cs typeface="Arial" panose="020B0604020202020204" pitchFamily="34" charset="0"/>
                </a:endParaRPr>
              </a:p>
            </p:txBody>
          </p:sp>
        </p:grpSp>
        <p:sp>
          <p:nvSpPr>
            <p:cNvPr id="5" name="Right Brace 4">
              <a:extLst>
                <a:ext uri="{FF2B5EF4-FFF2-40B4-BE49-F238E27FC236}">
                  <a16:creationId xmlns:a16="http://schemas.microsoft.com/office/drawing/2014/main" id="{AC226DC3-264C-E9D3-2BEA-C632656338FD}"/>
                </a:ext>
              </a:extLst>
            </p:cNvPr>
            <p:cNvSpPr/>
            <p:nvPr/>
          </p:nvSpPr>
          <p:spPr>
            <a:xfrm rot="19720301">
              <a:off x="4762322" y="525262"/>
              <a:ext cx="400065" cy="3433651"/>
            </a:xfrm>
            <a:prstGeom prst="rightBrace">
              <a:avLst>
                <a:gd name="adj1" fmla="val 30645"/>
                <a:gd name="adj2" fmla="val 46671"/>
              </a:avLst>
            </a:prstGeom>
            <a:effectLst/>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6" name="Google Shape;454;p16">
              <a:extLst>
                <a:ext uri="{FF2B5EF4-FFF2-40B4-BE49-F238E27FC236}">
                  <a16:creationId xmlns:a16="http://schemas.microsoft.com/office/drawing/2014/main" id="{B711458E-19BE-7E09-8F0D-1C283705E3EC}"/>
                </a:ext>
              </a:extLst>
            </p:cNvPr>
            <p:cNvSpPr txBox="1"/>
            <p:nvPr/>
          </p:nvSpPr>
          <p:spPr>
            <a:xfrm>
              <a:off x="4875431" y="1300848"/>
              <a:ext cx="1212718" cy="8218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a:latin typeface="+mj-lt"/>
                  <a:ea typeface="Gill Sans"/>
                  <a:cs typeface="Arial" panose="020B0604020202020204" pitchFamily="34" charset="0"/>
                  <a:sym typeface="Gill Sans"/>
                </a:rPr>
                <a:t>Essential List of Indicators</a:t>
              </a:r>
              <a:endParaRPr b="1" dirty="0">
                <a:latin typeface="+mj-lt"/>
                <a:cs typeface="Arial" panose="020B0604020202020204" pitchFamily="34"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9836F0-6E67-93F8-3E27-3381774F0A0A}"/>
              </a:ext>
            </a:extLst>
          </p:cNvPr>
          <p:cNvSpPr>
            <a:spLocks noGrp="1"/>
          </p:cNvSpPr>
          <p:nvPr>
            <p:ph type="sldNum" sz="quarter" idx="10"/>
          </p:nvPr>
        </p:nvSpPr>
        <p:spPr/>
        <p:txBody>
          <a:bodyPr/>
          <a:lstStyle/>
          <a:p>
            <a:fld id="{42782948-4DBE-204D-AB9E-B65E067054AE}" type="slidenum">
              <a:rPr lang="en-US" smtClean="0"/>
              <a:pPr/>
              <a:t>9</a:t>
            </a:fld>
            <a:endParaRPr lang="en-US"/>
          </a:p>
        </p:txBody>
      </p:sp>
      <p:sp>
        <p:nvSpPr>
          <p:cNvPr id="3" name="Title 2">
            <a:extLst>
              <a:ext uri="{FF2B5EF4-FFF2-40B4-BE49-F238E27FC236}">
                <a16:creationId xmlns:a16="http://schemas.microsoft.com/office/drawing/2014/main" id="{99993BA0-6DD4-7D43-CC38-1C75262F6E9B}"/>
              </a:ext>
            </a:extLst>
          </p:cNvPr>
          <p:cNvSpPr>
            <a:spLocks noGrp="1"/>
          </p:cNvSpPr>
          <p:nvPr>
            <p:ph type="title"/>
          </p:nvPr>
        </p:nvSpPr>
        <p:spPr>
          <a:xfrm>
            <a:off x="1000356" y="1835941"/>
            <a:ext cx="7772400" cy="2000548"/>
          </a:xfrm>
        </p:spPr>
        <p:txBody>
          <a:bodyPr/>
          <a:lstStyle/>
          <a:p>
            <a:r>
              <a:rPr lang="en-US" sz="4400"/>
              <a:t>TBDIAH.ORG</a:t>
            </a:r>
            <a:br>
              <a:rPr lang="en-US" sz="4400"/>
            </a:br>
            <a:br>
              <a:rPr lang="en-US" sz="4400"/>
            </a:br>
            <a:r>
              <a:rPr lang="en-US" b="0"/>
              <a:t>Knowledge and Data Hubs</a:t>
            </a:r>
          </a:p>
        </p:txBody>
      </p:sp>
    </p:spTree>
    <p:extLst>
      <p:ext uri="{BB962C8B-B14F-4D97-AF65-F5344CB8AC3E}">
        <p14:creationId xmlns:p14="http://schemas.microsoft.com/office/powerpoint/2010/main" val="14591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16.9-TEMPLATE_12.7.2016" val="dUysm6Gk"/>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6.9-Template_12.7.2016">
  <a:themeElements>
    <a:clrScheme name="TB DIAH">
      <a:dk1>
        <a:srgbClr val="222222"/>
      </a:dk1>
      <a:lt1>
        <a:sysClr val="window" lastClr="FFFFFF"/>
      </a:lt1>
      <a:dk2>
        <a:srgbClr val="0E256A"/>
      </a:dk2>
      <a:lt2>
        <a:srgbClr val="E7E6E6"/>
      </a:lt2>
      <a:accent1>
        <a:srgbClr val="A7BF39"/>
      </a:accent1>
      <a:accent2>
        <a:srgbClr val="FAA000"/>
      </a:accent2>
      <a:accent3>
        <a:srgbClr val="879499"/>
      </a:accent3>
      <a:accent4>
        <a:srgbClr val="D44106"/>
      </a:accent4>
      <a:accent5>
        <a:srgbClr val="002F3C"/>
      </a:accent5>
      <a:accent6>
        <a:srgbClr val="008C84"/>
      </a:accent6>
      <a:hlink>
        <a:srgbClr val="D44106"/>
      </a:hlink>
      <a:folHlink>
        <a:srgbClr val="D44106"/>
      </a:folHlink>
    </a:clrScheme>
    <a:fontScheme name="USAID">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solidFill>
        </a:ln>
        <a:effectLst/>
      </a:spPr>
      <a:bodyPr rtlCol="0" anchor="ct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F2F4220-0C4A-464C-B7E6-9772656CF890}" vid="{6CFE95A0-2AD2-4529-B708-3FC5FADA7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C483B2ABB8074BAC5B53AC19681DBF" ma:contentTypeVersion="19" ma:contentTypeDescription="Create a new document." ma:contentTypeScope="" ma:versionID="8b3ec62c895cae69b852347f7e5df064">
  <xsd:schema xmlns:xsd="http://www.w3.org/2001/XMLSchema" xmlns:xs="http://www.w3.org/2001/XMLSchema" xmlns:p="http://schemas.microsoft.com/office/2006/metadata/properties" xmlns:ns2="1f2b3ab7-e12d-4039-8aa5-611d931079e9" xmlns:ns3="4aabcae6-4733-4bd5-b651-85f05c302538" xmlns:ns4="da5460a6-bbc2-4b3b-ab74-0656f9ce9569" targetNamespace="http://schemas.microsoft.com/office/2006/metadata/properties" ma:root="true" ma:fieldsID="e5da1a3996b562f12f46c56168302264" ns2:_="" ns3:_="" ns4:_="">
    <xsd:import namespace="1f2b3ab7-e12d-4039-8aa5-611d931079e9"/>
    <xsd:import namespace="4aabcae6-4733-4bd5-b651-85f05c302538"/>
    <xsd:import namespace="da5460a6-bbc2-4b3b-ab74-0656f9ce956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element ref="ns3: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2b3ab7-e12d-4039-8aa5-611d931079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bcae6-4733-4bd5-b651-85f05c30253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humbnail" ma:index="26"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5460a6-bbc2-4b3b-ab74-0656f9ce956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38ee0a3-95a1-461a-989c-604f7cba5861}" ma:internalName="TaxCatchAll" ma:showField="CatchAllData" ma:web="da5460a6-bbc2-4b3b-ab74-0656f9ce95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f2b3ab7-e12d-4039-8aa5-611d931079e9">
      <UserInfo>
        <DisplayName>Henson, Shea A</DisplayName>
        <AccountId>37</AccountId>
        <AccountType/>
      </UserInfo>
      <UserInfo>
        <DisplayName>Fitzgerald, Ann Marie</DisplayName>
        <AccountId>74</AccountId>
        <AccountType/>
      </UserInfo>
      <UserInfo>
        <DisplayName>Tremont, Gretchen Bitar</DisplayName>
        <AccountId>59</AccountId>
        <AccountType/>
      </UserInfo>
      <UserInfo>
        <DisplayName>Kosma, Katie</DisplayName>
        <AccountId>2187</AccountId>
        <AccountType/>
      </UserInfo>
      <UserInfo>
        <DisplayName>Wilkes, Becky</DisplayName>
        <AccountId>133</AccountId>
        <AccountType/>
      </UserInfo>
      <UserInfo>
        <DisplayName>Margie Joyce</DisplayName>
        <AccountId>2081</AccountId>
        <AccountType/>
      </UserInfo>
      <UserInfo>
        <DisplayName>Oser, Rebecca Cornell</DisplayName>
        <AccountId>1917</AccountId>
        <AccountType/>
      </UserInfo>
    </SharedWithUsers>
    <lcf76f155ced4ddcb4097134ff3c332f xmlns="4aabcae6-4733-4bd5-b651-85f05c302538">
      <Terms xmlns="http://schemas.microsoft.com/office/infopath/2007/PartnerControls"/>
    </lcf76f155ced4ddcb4097134ff3c332f>
    <TaxCatchAll xmlns="da5460a6-bbc2-4b3b-ab74-0656f9ce9569" xsi:nil="true"/>
    <Thumbnail xmlns="4aabcae6-4733-4bd5-b651-85f05c30253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8B5B0E-9408-405B-BF20-00E9E1DB6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2b3ab7-e12d-4039-8aa5-611d931079e9"/>
    <ds:schemaRef ds:uri="4aabcae6-4733-4bd5-b651-85f05c302538"/>
    <ds:schemaRef ds:uri="da5460a6-bbc2-4b3b-ab74-0656f9ce95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763E1D-10A2-4EC8-A0BD-10BFCE20FCEA}">
  <ds:schemaRefs>
    <ds:schemaRef ds:uri="1f2b3ab7-e12d-4039-8aa5-611d931079e9"/>
    <ds:schemaRef ds:uri="http://purl.org/dc/elements/1.1/"/>
    <ds:schemaRef ds:uri="http://schemas.microsoft.com/office/2006/documentManagement/types"/>
    <ds:schemaRef ds:uri="http://purl.org/dc/terms/"/>
    <ds:schemaRef ds:uri="http://www.w3.org/XML/1998/namespace"/>
    <ds:schemaRef ds:uri="http://schemas.openxmlformats.org/package/2006/metadata/core-properties"/>
    <ds:schemaRef ds:uri="http://purl.org/dc/dcmitype/"/>
    <ds:schemaRef ds:uri="http://schemas.microsoft.com/office/infopath/2007/PartnerControls"/>
    <ds:schemaRef ds:uri="da5460a6-bbc2-4b3b-ab74-0656f9ce9569"/>
    <ds:schemaRef ds:uri="4aabcae6-4733-4bd5-b651-85f05c302538"/>
    <ds:schemaRef ds:uri="http://schemas.microsoft.com/office/2006/metadata/properties"/>
  </ds:schemaRefs>
</ds:datastoreItem>
</file>

<file path=customXml/itemProps3.xml><?xml version="1.0" encoding="utf-8"?>
<ds:datastoreItem xmlns:ds="http://schemas.openxmlformats.org/officeDocument/2006/customXml" ds:itemID="{C787C506-A6A9-4CF3-B46D-15DD566CAA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TB DIAH PPT Wide Template March 2024</Template>
  <TotalTime>558</TotalTime>
  <Words>3975</Words>
  <Application>Microsoft Office PowerPoint</Application>
  <PresentationFormat>Custom</PresentationFormat>
  <Paragraphs>472</Paragraphs>
  <Slides>36</Slides>
  <Notes>24</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MS Mincho</vt:lpstr>
      <vt:lpstr>Aptos</vt:lpstr>
      <vt:lpstr>Arial</vt:lpstr>
      <vt:lpstr>Calibri</vt:lpstr>
      <vt:lpstr>Century Gothic</vt:lpstr>
      <vt:lpstr>Franklin Gothic Book</vt:lpstr>
      <vt:lpstr>Gill Sans</vt:lpstr>
      <vt:lpstr>Gill Sans MT</vt:lpstr>
      <vt:lpstr>Noto Sans Symbols</vt:lpstr>
      <vt:lpstr>Wingdings</vt:lpstr>
      <vt:lpstr>16.9-Template_12.7.2016</vt:lpstr>
      <vt:lpstr>Africa Regional Workshop on Strengthening TB Monitoring and Evaluation Systems  Overview of the TB DIAH Project April 16, 2024</vt:lpstr>
      <vt:lpstr>Part of the Global Accelerator to End TB Global, five-year (2018-2023) associate award, $36M cooperative agreement Small team of M&amp;E and TB experts working to clarify TB data in way that helps USAID monitor its TB investments in its TB priority countries  Helps countries use data to share their story</vt:lpstr>
      <vt:lpstr>What does TB DIAH do?</vt:lpstr>
      <vt:lpstr>What does TB DIAH do? – Core Activities</vt:lpstr>
      <vt:lpstr>What does TB DIAH do?</vt:lpstr>
      <vt:lpstr>Where does TB DIAH work?</vt:lpstr>
      <vt:lpstr>TB DIAH Core Activities</vt:lpstr>
      <vt:lpstr>Performance-Based M&amp;E Framework (PBMEF)</vt:lpstr>
      <vt:lpstr>TBDIAH.ORG  Knowledge and Data Hubs</vt:lpstr>
      <vt:lpstr>TBDIAH.ORG</vt:lpstr>
      <vt:lpstr>The Knowledge Hub</vt:lpstr>
      <vt:lpstr>The Data Hub</vt:lpstr>
      <vt:lpstr>TB e-Learning</vt:lpstr>
      <vt:lpstr>PowerPoint Presentation</vt:lpstr>
      <vt:lpstr>TBCI for FLW: Course Content</vt:lpstr>
      <vt:lpstr>TBCI for FLW: Course Objectives</vt:lpstr>
      <vt:lpstr>PowerPoint Presentation</vt:lpstr>
      <vt:lpstr>TB/HIV: Course Content</vt:lpstr>
      <vt:lpstr>TB/HIV: Course Objectives</vt:lpstr>
      <vt:lpstr>Facilitator’s Guide</vt:lpstr>
      <vt:lpstr>PowerPoint Presentation</vt:lpstr>
      <vt:lpstr>PowerPoint Presentation</vt:lpstr>
      <vt:lpstr>New e-Learning Courses Coming Soon</vt:lpstr>
      <vt:lpstr>https://training.tbdiah.org/</vt:lpstr>
      <vt:lpstr>Data-to-Action Continuum (D2AC) Tool</vt:lpstr>
      <vt:lpstr>Quality of TB Services Assessment (QTSA)</vt:lpstr>
      <vt:lpstr>COE  Center of Excellence  https://coe.tbdiah.org/ </vt:lpstr>
      <vt:lpstr>TB DIAH in Eastern Europe and Eurasia (EEE)</vt:lpstr>
      <vt:lpstr>COE Concept</vt:lpstr>
      <vt:lpstr>COE Functions</vt:lpstr>
      <vt:lpstr>Key Feature of the COE Website</vt:lpstr>
      <vt:lpstr>Asante Sana! </vt:lpstr>
      <vt:lpstr>Key Links</vt:lpstr>
      <vt:lpstr>For more information</vt:lpstr>
      <vt:lpstr>Boilerplate</vt:lpstr>
      <vt:lpstr>Country Engagement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Fitzgerald, Ann Marie</dc:creator>
  <cp:lastModifiedBy>Fitzgerald, Ann Marie</cp:lastModifiedBy>
  <cp:revision>129</cp:revision>
  <dcterms:created xsi:type="dcterms:W3CDTF">2024-04-02T17:06:17Z</dcterms:created>
  <dcterms:modified xsi:type="dcterms:W3CDTF">2024-04-15T15:04:05Z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0x0101006E4A79819CA3F3428B644840049B5527</vt:lpwstr>
  </property>
  <property fmtid="{D5CDD505-2E9C-101B-9397-08002B2CF9AE}" pid="3" name="ArticulateGUID">
    <vt:lpwstr>D73539B1-00EA-4FB9-AEE5-6E525BCF915F</vt:lpwstr>
  </property>
  <property fmtid="{D5CDD505-2E9C-101B-9397-08002B2CF9AE}" pid="4" name="ArticulatePath">
    <vt:lpwstr>TBDIAH_Master_Deck_Template</vt:lpwstr>
  </property>
  <property fmtid="{D5CDD505-2E9C-101B-9397-08002B2CF9AE}" pid="5" name="TaxKeyword">
    <vt:lpwstr/>
  </property>
  <property fmtid="{D5CDD505-2E9C-101B-9397-08002B2CF9AE}" pid="6" name="MediaServiceImageTags">
    <vt:lpwstr/>
  </property>
</Properties>
</file>