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702" r:id="rId4"/>
    <p:sldMasterId id="2147483715" r:id="rId5"/>
  </p:sldMasterIdLst>
  <p:notesMasterIdLst>
    <p:notesMasterId r:id="rId98"/>
  </p:notesMasterIdLst>
  <p:sldIdLst>
    <p:sldId id="313" r:id="rId6"/>
    <p:sldId id="317" r:id="rId7"/>
    <p:sldId id="53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350" r:id="rId18"/>
    <p:sldId id="1220" r:id="rId19"/>
    <p:sldId id="1209" r:id="rId20"/>
    <p:sldId id="1094" r:id="rId21"/>
    <p:sldId id="1084" r:id="rId22"/>
    <p:sldId id="1085" r:id="rId23"/>
    <p:sldId id="1086" r:id="rId24"/>
    <p:sldId id="1095" r:id="rId25"/>
    <p:sldId id="544" r:id="rId26"/>
    <p:sldId id="1219" r:id="rId27"/>
    <p:sldId id="1218" r:id="rId28"/>
    <p:sldId id="1090" r:id="rId29"/>
    <p:sldId id="545" r:id="rId30"/>
    <p:sldId id="546" r:id="rId31"/>
    <p:sldId id="542" r:id="rId32"/>
    <p:sldId id="1140" r:id="rId33"/>
    <p:sldId id="1212" r:id="rId34"/>
    <p:sldId id="516" r:id="rId35"/>
    <p:sldId id="1100" r:id="rId36"/>
    <p:sldId id="1216" r:id="rId37"/>
    <p:sldId id="1217" r:id="rId38"/>
    <p:sldId id="1143" r:id="rId39"/>
    <p:sldId id="1101" r:id="rId40"/>
    <p:sldId id="1104" r:id="rId41"/>
    <p:sldId id="1185" r:id="rId42"/>
    <p:sldId id="1186" r:id="rId43"/>
    <p:sldId id="1213" r:id="rId44"/>
    <p:sldId id="527" r:id="rId45"/>
    <p:sldId id="1119" r:id="rId46"/>
    <p:sldId id="1192" r:id="rId47"/>
    <p:sldId id="1214" r:id="rId48"/>
    <p:sldId id="1191" r:id="rId49"/>
    <p:sldId id="1215" r:id="rId50"/>
    <p:sldId id="1193" r:id="rId51"/>
    <p:sldId id="547" r:id="rId52"/>
    <p:sldId id="1221" r:id="rId53"/>
    <p:sldId id="1206" r:id="rId54"/>
    <p:sldId id="549" r:id="rId55"/>
    <p:sldId id="316" r:id="rId56"/>
    <p:sldId id="550" r:id="rId57"/>
    <p:sldId id="1207" r:id="rId58"/>
    <p:sldId id="553" r:id="rId59"/>
    <p:sldId id="551" r:id="rId60"/>
    <p:sldId id="555" r:id="rId61"/>
    <p:sldId id="556" r:id="rId62"/>
    <p:sldId id="557" r:id="rId63"/>
    <p:sldId id="558" r:id="rId64"/>
    <p:sldId id="559" r:id="rId65"/>
    <p:sldId id="560" r:id="rId66"/>
    <p:sldId id="561" r:id="rId67"/>
    <p:sldId id="562" r:id="rId68"/>
    <p:sldId id="563" r:id="rId69"/>
    <p:sldId id="564" r:id="rId70"/>
    <p:sldId id="565" r:id="rId71"/>
    <p:sldId id="566" r:id="rId72"/>
    <p:sldId id="589" r:id="rId73"/>
    <p:sldId id="567" r:id="rId74"/>
    <p:sldId id="568" r:id="rId75"/>
    <p:sldId id="569" r:id="rId76"/>
    <p:sldId id="571" r:id="rId77"/>
    <p:sldId id="570" r:id="rId78"/>
    <p:sldId id="572" r:id="rId79"/>
    <p:sldId id="573" r:id="rId80"/>
    <p:sldId id="574" r:id="rId81"/>
    <p:sldId id="575" r:id="rId82"/>
    <p:sldId id="576" r:id="rId83"/>
    <p:sldId id="577" r:id="rId84"/>
    <p:sldId id="578" r:id="rId85"/>
    <p:sldId id="579" r:id="rId86"/>
    <p:sldId id="583" r:id="rId87"/>
    <p:sldId id="580" r:id="rId88"/>
    <p:sldId id="584" r:id="rId89"/>
    <p:sldId id="1196" r:id="rId90"/>
    <p:sldId id="585" r:id="rId91"/>
    <p:sldId id="1197" r:id="rId92"/>
    <p:sldId id="586" r:id="rId93"/>
    <p:sldId id="588" r:id="rId94"/>
    <p:sldId id="1198" r:id="rId95"/>
    <p:sldId id="1199" r:id="rId96"/>
    <p:sldId id="315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LALLI" initials="ML" lastIdx="1" clrIdx="0"/>
  <p:cmAuthor id="2" name="PARWATI, Cicilia" initials="PC" lastIdx="8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F1776-12A2-43CF-8B70-3DEF5F36199F}" v="211" dt="2024-04-17T07:46:29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7" autoAdjust="0"/>
    <p:restoredTop sz="83549" autoAdjust="0"/>
  </p:normalViewPr>
  <p:slideViewPr>
    <p:cSldViewPr snapToGrid="0">
      <p:cViewPr varScale="1">
        <p:scale>
          <a:sx n="91" d="100"/>
          <a:sy n="91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microsoft.com/office/2016/11/relationships/changesInfo" Target="changesInfos/changesInfo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presProps" Target="presProps.xml"/><Relationship Id="rId105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LLI, Marek" userId="709f69ac-d1e1-4b76-9568-f1b42f00a5ca" providerId="ADAL" clId="{9E3F1776-12A2-43CF-8B70-3DEF5F36199F}"/>
    <pc:docChg chg="undo custSel addSld delSld modSld">
      <pc:chgData name="LALLI, Marek" userId="709f69ac-d1e1-4b76-9568-f1b42f00a5ca" providerId="ADAL" clId="{9E3F1776-12A2-43CF-8B70-3DEF5F36199F}" dt="2024-04-17T11:56:44.237" v="313" actId="1035"/>
      <pc:docMkLst>
        <pc:docMk/>
      </pc:docMkLst>
      <pc:sldChg chg="addSp delSp modSp mod">
        <pc:chgData name="LALLI, Marek" userId="709f69ac-d1e1-4b76-9568-f1b42f00a5ca" providerId="ADAL" clId="{9E3F1776-12A2-43CF-8B70-3DEF5F36199F}" dt="2024-04-17T07:34:15.094" v="3"/>
        <pc:sldMkLst>
          <pc:docMk/>
          <pc:sldMk cId="186534168" sldId="258"/>
        </pc:sldMkLst>
        <pc:spChg chg="add del mod">
          <ac:chgData name="LALLI, Marek" userId="709f69ac-d1e1-4b76-9568-f1b42f00a5ca" providerId="ADAL" clId="{9E3F1776-12A2-43CF-8B70-3DEF5F36199F}" dt="2024-04-17T07:34:14.496" v="2" actId="478"/>
          <ac:spMkLst>
            <pc:docMk/>
            <pc:sldMk cId="186534168" sldId="258"/>
            <ac:spMk id="5" creationId="{9EB7934B-43D0-31BC-0B0C-0E545EDCD4F9}"/>
          </ac:spMkLst>
        </pc:spChg>
        <pc:spChg chg="add mod">
          <ac:chgData name="LALLI, Marek" userId="709f69ac-d1e1-4b76-9568-f1b42f00a5ca" providerId="ADAL" clId="{9E3F1776-12A2-43CF-8B70-3DEF5F36199F}" dt="2024-04-17T07:34:15.094" v="3"/>
          <ac:spMkLst>
            <pc:docMk/>
            <pc:sldMk cId="186534168" sldId="258"/>
            <ac:spMk id="6" creationId="{E185809D-A0F3-3249-9728-B84E3D38C0BD}"/>
          </ac:spMkLst>
        </pc:spChg>
        <pc:spChg chg="del">
          <ac:chgData name="LALLI, Marek" userId="709f69ac-d1e1-4b76-9568-f1b42f00a5ca" providerId="ADAL" clId="{9E3F1776-12A2-43CF-8B70-3DEF5F36199F}" dt="2024-04-17T07:34:12.417" v="0" actId="478"/>
          <ac:spMkLst>
            <pc:docMk/>
            <pc:sldMk cId="186534168" sldId="258"/>
            <ac:spMk id="10" creationId="{CA7829B2-99AA-4E3C-A8FE-D2ABB4ADF65C}"/>
          </ac:spMkLst>
        </pc:spChg>
      </pc:sldChg>
      <pc:sldChg chg="addSp delSp modSp mod">
        <pc:chgData name="LALLI, Marek" userId="709f69ac-d1e1-4b76-9568-f1b42f00a5ca" providerId="ADAL" clId="{9E3F1776-12A2-43CF-8B70-3DEF5F36199F}" dt="2024-04-17T07:34:25.023" v="6"/>
        <pc:sldMkLst>
          <pc:docMk/>
          <pc:sldMk cId="3027478638" sldId="259"/>
        </pc:sldMkLst>
        <pc:spChg chg="add del mod">
          <ac:chgData name="LALLI, Marek" userId="709f69ac-d1e1-4b76-9568-f1b42f00a5ca" providerId="ADAL" clId="{9E3F1776-12A2-43CF-8B70-3DEF5F36199F}" dt="2024-04-17T07:34:24.565" v="5" actId="478"/>
          <ac:spMkLst>
            <pc:docMk/>
            <pc:sldMk cId="3027478638" sldId="259"/>
            <ac:spMk id="5" creationId="{D242A204-1BD8-461F-85A5-BED760E7AD97}"/>
          </ac:spMkLst>
        </pc:spChg>
        <pc:spChg chg="add mod">
          <ac:chgData name="LALLI, Marek" userId="709f69ac-d1e1-4b76-9568-f1b42f00a5ca" providerId="ADAL" clId="{9E3F1776-12A2-43CF-8B70-3DEF5F36199F}" dt="2024-04-17T07:34:25.023" v="6"/>
          <ac:spMkLst>
            <pc:docMk/>
            <pc:sldMk cId="3027478638" sldId="259"/>
            <ac:spMk id="6" creationId="{D378A816-7FD1-37EB-D153-86DB2336D36B}"/>
          </ac:spMkLst>
        </pc:spChg>
        <pc:spChg chg="del">
          <ac:chgData name="LALLI, Marek" userId="709f69ac-d1e1-4b76-9568-f1b42f00a5ca" providerId="ADAL" clId="{9E3F1776-12A2-43CF-8B70-3DEF5F36199F}" dt="2024-04-17T07:34:21.940" v="4" actId="478"/>
          <ac:spMkLst>
            <pc:docMk/>
            <pc:sldMk cId="3027478638" sldId="259"/>
            <ac:spMk id="11" creationId="{422B6D36-FE8D-41E0-B3BF-507F5D3ED8D3}"/>
          </ac:spMkLst>
        </pc:spChg>
      </pc:sldChg>
      <pc:sldChg chg="addSp delSp modSp mod">
        <pc:chgData name="LALLI, Marek" userId="709f69ac-d1e1-4b76-9568-f1b42f00a5ca" providerId="ADAL" clId="{9E3F1776-12A2-43CF-8B70-3DEF5F36199F}" dt="2024-04-17T07:34:32.896" v="9"/>
        <pc:sldMkLst>
          <pc:docMk/>
          <pc:sldMk cId="3742767552" sldId="260"/>
        </pc:sldMkLst>
        <pc:spChg chg="add del mod">
          <ac:chgData name="LALLI, Marek" userId="709f69ac-d1e1-4b76-9568-f1b42f00a5ca" providerId="ADAL" clId="{9E3F1776-12A2-43CF-8B70-3DEF5F36199F}" dt="2024-04-17T07:34:32.404" v="8" actId="478"/>
          <ac:spMkLst>
            <pc:docMk/>
            <pc:sldMk cId="3742767552" sldId="260"/>
            <ac:spMk id="5" creationId="{35E8FA2D-9112-A547-EB01-F82651B10C79}"/>
          </ac:spMkLst>
        </pc:spChg>
        <pc:spChg chg="add mod">
          <ac:chgData name="LALLI, Marek" userId="709f69ac-d1e1-4b76-9568-f1b42f00a5ca" providerId="ADAL" clId="{9E3F1776-12A2-43CF-8B70-3DEF5F36199F}" dt="2024-04-17T07:34:32.896" v="9"/>
          <ac:spMkLst>
            <pc:docMk/>
            <pc:sldMk cId="3742767552" sldId="260"/>
            <ac:spMk id="6" creationId="{729D5E29-2932-6457-F710-04A50034DA3E}"/>
          </ac:spMkLst>
        </pc:spChg>
        <pc:spChg chg="del">
          <ac:chgData name="LALLI, Marek" userId="709f69ac-d1e1-4b76-9568-f1b42f00a5ca" providerId="ADAL" clId="{9E3F1776-12A2-43CF-8B70-3DEF5F36199F}" dt="2024-04-17T07:34:30.599" v="7" actId="478"/>
          <ac:spMkLst>
            <pc:docMk/>
            <pc:sldMk cId="3742767552" sldId="260"/>
            <ac:spMk id="16" creationId="{C4734590-9D18-4D17-891D-662EE2C71D15}"/>
          </ac:spMkLst>
        </pc:spChg>
      </pc:sldChg>
      <pc:sldChg chg="addSp delSp modSp mod">
        <pc:chgData name="LALLI, Marek" userId="709f69ac-d1e1-4b76-9568-f1b42f00a5ca" providerId="ADAL" clId="{9E3F1776-12A2-43CF-8B70-3DEF5F36199F}" dt="2024-04-17T07:34:39.944" v="13"/>
        <pc:sldMkLst>
          <pc:docMk/>
          <pc:sldMk cId="2717910396" sldId="261"/>
        </pc:sldMkLst>
        <pc:spChg chg="add del mod">
          <ac:chgData name="LALLI, Marek" userId="709f69ac-d1e1-4b76-9568-f1b42f00a5ca" providerId="ADAL" clId="{9E3F1776-12A2-43CF-8B70-3DEF5F36199F}" dt="2024-04-17T07:34:39.371" v="12" actId="478"/>
          <ac:spMkLst>
            <pc:docMk/>
            <pc:sldMk cId="2717910396" sldId="261"/>
            <ac:spMk id="5" creationId="{DCDB75D7-F0D3-9142-620F-28988E4E1C2A}"/>
          </ac:spMkLst>
        </pc:spChg>
        <pc:spChg chg="add mod">
          <ac:chgData name="LALLI, Marek" userId="709f69ac-d1e1-4b76-9568-f1b42f00a5ca" providerId="ADAL" clId="{9E3F1776-12A2-43CF-8B70-3DEF5F36199F}" dt="2024-04-17T07:34:39.944" v="13"/>
          <ac:spMkLst>
            <pc:docMk/>
            <pc:sldMk cId="2717910396" sldId="261"/>
            <ac:spMk id="6" creationId="{23B234BE-9C52-31D3-989E-B5B224B58B5A}"/>
          </ac:spMkLst>
        </pc:spChg>
        <pc:spChg chg="del">
          <ac:chgData name="LALLI, Marek" userId="709f69ac-d1e1-4b76-9568-f1b42f00a5ca" providerId="ADAL" clId="{9E3F1776-12A2-43CF-8B70-3DEF5F36199F}" dt="2024-04-17T07:34:37.493" v="10" actId="478"/>
          <ac:spMkLst>
            <pc:docMk/>
            <pc:sldMk cId="2717910396" sldId="261"/>
            <ac:spMk id="18" creationId="{3EE9119E-1B14-4FF1-8711-25F7774AC253}"/>
          </ac:spMkLst>
        </pc:spChg>
      </pc:sldChg>
      <pc:sldChg chg="addSp delSp modSp mod">
        <pc:chgData name="LALLI, Marek" userId="709f69ac-d1e1-4b76-9568-f1b42f00a5ca" providerId="ADAL" clId="{9E3F1776-12A2-43CF-8B70-3DEF5F36199F}" dt="2024-04-17T07:34:46.355" v="17"/>
        <pc:sldMkLst>
          <pc:docMk/>
          <pc:sldMk cId="446445964" sldId="262"/>
        </pc:sldMkLst>
        <pc:spChg chg="add del mod">
          <ac:chgData name="LALLI, Marek" userId="709f69ac-d1e1-4b76-9568-f1b42f00a5ca" providerId="ADAL" clId="{9E3F1776-12A2-43CF-8B70-3DEF5F36199F}" dt="2024-04-17T07:34:46.086" v="16" actId="478"/>
          <ac:spMkLst>
            <pc:docMk/>
            <pc:sldMk cId="446445964" sldId="262"/>
            <ac:spMk id="5" creationId="{FED17FC2-2255-BB1C-1268-27E968BEEC79}"/>
          </ac:spMkLst>
        </pc:spChg>
        <pc:spChg chg="add mod">
          <ac:chgData name="LALLI, Marek" userId="709f69ac-d1e1-4b76-9568-f1b42f00a5ca" providerId="ADAL" clId="{9E3F1776-12A2-43CF-8B70-3DEF5F36199F}" dt="2024-04-17T07:34:46.355" v="17"/>
          <ac:spMkLst>
            <pc:docMk/>
            <pc:sldMk cId="446445964" sldId="262"/>
            <ac:spMk id="6" creationId="{450990DA-5A2D-6119-D254-18A1AC60D538}"/>
          </ac:spMkLst>
        </pc:spChg>
        <pc:spChg chg="del">
          <ac:chgData name="LALLI, Marek" userId="709f69ac-d1e1-4b76-9568-f1b42f00a5ca" providerId="ADAL" clId="{9E3F1776-12A2-43CF-8B70-3DEF5F36199F}" dt="2024-04-17T07:34:44.218" v="14" actId="478"/>
          <ac:spMkLst>
            <pc:docMk/>
            <pc:sldMk cId="446445964" sldId="262"/>
            <ac:spMk id="17" creationId="{5C4187E6-2FAC-4848-94D7-3A3ADF834A51}"/>
          </ac:spMkLst>
        </pc:spChg>
      </pc:sldChg>
      <pc:sldChg chg="addSp delSp modSp mod">
        <pc:chgData name="LALLI, Marek" userId="709f69ac-d1e1-4b76-9568-f1b42f00a5ca" providerId="ADAL" clId="{9E3F1776-12A2-43CF-8B70-3DEF5F36199F}" dt="2024-04-17T07:34:53.256" v="22"/>
        <pc:sldMkLst>
          <pc:docMk/>
          <pc:sldMk cId="3155319557" sldId="263"/>
        </pc:sldMkLst>
        <pc:spChg chg="del mod">
          <ac:chgData name="LALLI, Marek" userId="709f69ac-d1e1-4b76-9568-f1b42f00a5ca" providerId="ADAL" clId="{9E3F1776-12A2-43CF-8B70-3DEF5F36199F}" dt="2024-04-17T07:34:52.815" v="21" actId="478"/>
          <ac:spMkLst>
            <pc:docMk/>
            <pc:sldMk cId="3155319557" sldId="263"/>
            <ac:spMk id="4" creationId="{4D0C8DEC-6097-4090-B8A6-618A63624FA7}"/>
          </ac:spMkLst>
        </pc:spChg>
        <pc:spChg chg="add mod">
          <ac:chgData name="LALLI, Marek" userId="709f69ac-d1e1-4b76-9568-f1b42f00a5ca" providerId="ADAL" clId="{9E3F1776-12A2-43CF-8B70-3DEF5F36199F}" dt="2024-04-17T07:34:53.256" v="22"/>
          <ac:spMkLst>
            <pc:docMk/>
            <pc:sldMk cId="3155319557" sldId="263"/>
            <ac:spMk id="5" creationId="{AD4BCBD2-6E6F-25BB-6938-A415873015AB}"/>
          </ac:spMkLst>
        </pc:spChg>
        <pc:spChg chg="del mod">
          <ac:chgData name="LALLI, Marek" userId="709f69ac-d1e1-4b76-9568-f1b42f00a5ca" providerId="ADAL" clId="{9E3F1776-12A2-43CF-8B70-3DEF5F36199F}" dt="2024-04-17T07:34:51.402" v="19" actId="478"/>
          <ac:spMkLst>
            <pc:docMk/>
            <pc:sldMk cId="3155319557" sldId="263"/>
            <ac:spMk id="19" creationId="{8AE5DBD2-80E3-498E-B850-07597553592C}"/>
          </ac:spMkLst>
        </pc:spChg>
      </pc:sldChg>
      <pc:sldChg chg="addSp delSp modSp mod">
        <pc:chgData name="LALLI, Marek" userId="709f69ac-d1e1-4b76-9568-f1b42f00a5ca" providerId="ADAL" clId="{9E3F1776-12A2-43CF-8B70-3DEF5F36199F}" dt="2024-04-17T07:35:00.990" v="26"/>
        <pc:sldMkLst>
          <pc:docMk/>
          <pc:sldMk cId="117399239" sldId="264"/>
        </pc:sldMkLst>
        <pc:spChg chg="add del mod">
          <ac:chgData name="LALLI, Marek" userId="709f69ac-d1e1-4b76-9568-f1b42f00a5ca" providerId="ADAL" clId="{9E3F1776-12A2-43CF-8B70-3DEF5F36199F}" dt="2024-04-17T07:35:00.264" v="25" actId="478"/>
          <ac:spMkLst>
            <pc:docMk/>
            <pc:sldMk cId="117399239" sldId="264"/>
            <ac:spMk id="5" creationId="{E44C75B6-CE37-FBBE-D9BD-D2ADEA6E8A38}"/>
          </ac:spMkLst>
        </pc:spChg>
        <pc:spChg chg="add mod">
          <ac:chgData name="LALLI, Marek" userId="709f69ac-d1e1-4b76-9568-f1b42f00a5ca" providerId="ADAL" clId="{9E3F1776-12A2-43CF-8B70-3DEF5F36199F}" dt="2024-04-17T07:35:00.990" v="26"/>
          <ac:spMkLst>
            <pc:docMk/>
            <pc:sldMk cId="117399239" sldId="264"/>
            <ac:spMk id="6" creationId="{12C46CE9-9D2E-2590-19B7-E49F4D93D755}"/>
          </ac:spMkLst>
        </pc:spChg>
        <pc:spChg chg="del">
          <ac:chgData name="LALLI, Marek" userId="709f69ac-d1e1-4b76-9568-f1b42f00a5ca" providerId="ADAL" clId="{9E3F1776-12A2-43CF-8B70-3DEF5F36199F}" dt="2024-04-17T07:34:58.286" v="23" actId="478"/>
          <ac:spMkLst>
            <pc:docMk/>
            <pc:sldMk cId="117399239" sldId="264"/>
            <ac:spMk id="17" creationId="{616405A3-0EA2-4135-BCDB-DA9CA3980D5A}"/>
          </ac:spMkLst>
        </pc:spChg>
      </pc:sldChg>
      <pc:sldChg chg="addSp delSp modSp mod">
        <pc:chgData name="LALLI, Marek" userId="709f69ac-d1e1-4b76-9568-f1b42f00a5ca" providerId="ADAL" clId="{9E3F1776-12A2-43CF-8B70-3DEF5F36199F}" dt="2024-04-17T07:35:08.176" v="30"/>
        <pc:sldMkLst>
          <pc:docMk/>
          <pc:sldMk cId="2029144522" sldId="265"/>
        </pc:sldMkLst>
        <pc:spChg chg="add del mod">
          <ac:chgData name="LALLI, Marek" userId="709f69ac-d1e1-4b76-9568-f1b42f00a5ca" providerId="ADAL" clId="{9E3F1776-12A2-43CF-8B70-3DEF5F36199F}" dt="2024-04-17T07:35:07.939" v="29" actId="478"/>
          <ac:spMkLst>
            <pc:docMk/>
            <pc:sldMk cId="2029144522" sldId="265"/>
            <ac:spMk id="5" creationId="{86EFAF33-0865-B34F-E440-BE177E232FC6}"/>
          </ac:spMkLst>
        </pc:spChg>
        <pc:spChg chg="add mod">
          <ac:chgData name="LALLI, Marek" userId="709f69ac-d1e1-4b76-9568-f1b42f00a5ca" providerId="ADAL" clId="{9E3F1776-12A2-43CF-8B70-3DEF5F36199F}" dt="2024-04-17T07:35:08.176" v="30"/>
          <ac:spMkLst>
            <pc:docMk/>
            <pc:sldMk cId="2029144522" sldId="265"/>
            <ac:spMk id="6" creationId="{C36FBEA9-3E7B-D65E-76C2-AC3090709B81}"/>
          </ac:spMkLst>
        </pc:spChg>
        <pc:spChg chg="del">
          <ac:chgData name="LALLI, Marek" userId="709f69ac-d1e1-4b76-9568-f1b42f00a5ca" providerId="ADAL" clId="{9E3F1776-12A2-43CF-8B70-3DEF5F36199F}" dt="2024-04-17T07:35:06.293" v="27" actId="478"/>
          <ac:spMkLst>
            <pc:docMk/>
            <pc:sldMk cId="2029144522" sldId="265"/>
            <ac:spMk id="21" creationId="{8476AA17-BCC1-4A81-9E21-192E666B0014}"/>
          </ac:spMkLst>
        </pc:spChg>
      </pc:sldChg>
      <pc:sldChg chg="addSp delSp modSp mod">
        <pc:chgData name="LALLI, Marek" userId="709f69ac-d1e1-4b76-9568-f1b42f00a5ca" providerId="ADAL" clId="{9E3F1776-12A2-43CF-8B70-3DEF5F36199F}" dt="2024-04-17T07:35:14.076" v="34"/>
        <pc:sldMkLst>
          <pc:docMk/>
          <pc:sldMk cId="1430916491" sldId="266"/>
        </pc:sldMkLst>
        <pc:spChg chg="add del mod">
          <ac:chgData name="LALLI, Marek" userId="709f69ac-d1e1-4b76-9568-f1b42f00a5ca" providerId="ADAL" clId="{9E3F1776-12A2-43CF-8B70-3DEF5F36199F}" dt="2024-04-17T07:35:13.777" v="33" actId="478"/>
          <ac:spMkLst>
            <pc:docMk/>
            <pc:sldMk cId="1430916491" sldId="266"/>
            <ac:spMk id="5" creationId="{1BBA673C-2283-A801-882E-AC5B66709C4D}"/>
          </ac:spMkLst>
        </pc:spChg>
        <pc:spChg chg="add mod">
          <ac:chgData name="LALLI, Marek" userId="709f69ac-d1e1-4b76-9568-f1b42f00a5ca" providerId="ADAL" clId="{9E3F1776-12A2-43CF-8B70-3DEF5F36199F}" dt="2024-04-17T07:35:14.076" v="34"/>
          <ac:spMkLst>
            <pc:docMk/>
            <pc:sldMk cId="1430916491" sldId="266"/>
            <ac:spMk id="6" creationId="{1A5109C8-0146-F611-346C-F1F914EA43B3}"/>
          </ac:spMkLst>
        </pc:spChg>
        <pc:spChg chg="del">
          <ac:chgData name="LALLI, Marek" userId="709f69ac-d1e1-4b76-9568-f1b42f00a5ca" providerId="ADAL" clId="{9E3F1776-12A2-43CF-8B70-3DEF5F36199F}" dt="2024-04-17T07:35:12.415" v="31" actId="478"/>
          <ac:spMkLst>
            <pc:docMk/>
            <pc:sldMk cId="1430916491" sldId="266"/>
            <ac:spMk id="15" creationId="{1BAE5453-7148-4751-960A-989B90BE365E}"/>
          </ac:spMkLst>
        </pc:spChg>
      </pc:sldChg>
      <pc:sldChg chg="modSp mod">
        <pc:chgData name="LALLI, Marek" userId="709f69ac-d1e1-4b76-9568-f1b42f00a5ca" providerId="ADAL" clId="{9E3F1776-12A2-43CF-8B70-3DEF5F36199F}" dt="2024-04-17T11:49:19.796" v="307" actId="20577"/>
        <pc:sldMkLst>
          <pc:docMk/>
          <pc:sldMk cId="2870474578" sldId="546"/>
        </pc:sldMkLst>
        <pc:spChg chg="mod">
          <ac:chgData name="LALLI, Marek" userId="709f69ac-d1e1-4b76-9568-f1b42f00a5ca" providerId="ADAL" clId="{9E3F1776-12A2-43CF-8B70-3DEF5F36199F}" dt="2024-04-17T11:49:19.796" v="307" actId="20577"/>
          <ac:spMkLst>
            <pc:docMk/>
            <pc:sldMk cId="2870474578" sldId="546"/>
            <ac:spMk id="3" creationId="{9C16AC55-FEC6-463A-9D91-C00CF6203E33}"/>
          </ac:spMkLst>
        </pc:spChg>
      </pc:sldChg>
      <pc:sldChg chg="modSp mod">
        <pc:chgData name="LALLI, Marek" userId="709f69ac-d1e1-4b76-9568-f1b42f00a5ca" providerId="ADAL" clId="{9E3F1776-12A2-43CF-8B70-3DEF5F36199F}" dt="2024-04-17T11:56:44.237" v="313" actId="1035"/>
        <pc:sldMkLst>
          <pc:docMk/>
          <pc:sldMk cId="629096130" sldId="561"/>
        </pc:sldMkLst>
        <pc:spChg chg="mod">
          <ac:chgData name="LALLI, Marek" userId="709f69ac-d1e1-4b76-9568-f1b42f00a5ca" providerId="ADAL" clId="{9E3F1776-12A2-43CF-8B70-3DEF5F36199F}" dt="2024-04-17T11:56:44.237" v="313" actId="1035"/>
          <ac:spMkLst>
            <pc:docMk/>
            <pc:sldMk cId="629096130" sldId="561"/>
            <ac:spMk id="10" creationId="{6A7B474D-074D-44AB-B2C2-D5159D9BDD98}"/>
          </ac:spMkLst>
        </pc:spChg>
      </pc:sldChg>
      <pc:sldChg chg="addSp delSp modSp mod modAnim">
        <pc:chgData name="LALLI, Marek" userId="709f69ac-d1e1-4b76-9568-f1b42f00a5ca" providerId="ADAL" clId="{9E3F1776-12A2-43CF-8B70-3DEF5F36199F}" dt="2024-04-17T07:47:37.934" v="288" actId="1037"/>
        <pc:sldMkLst>
          <pc:docMk/>
          <pc:sldMk cId="3926200024" sldId="583"/>
        </pc:sldMkLst>
        <pc:spChg chg="del">
          <ac:chgData name="LALLI, Marek" userId="709f69ac-d1e1-4b76-9568-f1b42f00a5ca" providerId="ADAL" clId="{9E3F1776-12A2-43CF-8B70-3DEF5F36199F}" dt="2024-04-17T07:43:45.795" v="189" actId="478"/>
          <ac:spMkLst>
            <pc:docMk/>
            <pc:sldMk cId="3926200024" sldId="583"/>
            <ac:spMk id="5" creationId="{810F6586-6F24-4B39-B7D5-B50B702D12BD}"/>
          </ac:spMkLst>
        </pc:spChg>
        <pc:spChg chg="del">
          <ac:chgData name="LALLI, Marek" userId="709f69ac-d1e1-4b76-9568-f1b42f00a5ca" providerId="ADAL" clId="{9E3F1776-12A2-43CF-8B70-3DEF5F36199F}" dt="2024-04-17T07:43:45.795" v="189" actId="478"/>
          <ac:spMkLst>
            <pc:docMk/>
            <pc:sldMk cId="3926200024" sldId="583"/>
            <ac:spMk id="6" creationId="{E47D8AD5-23E1-4A61-8E02-EC876966D209}"/>
          </ac:spMkLst>
        </pc:spChg>
        <pc:spChg chg="del">
          <ac:chgData name="LALLI, Marek" userId="709f69ac-d1e1-4b76-9568-f1b42f00a5ca" providerId="ADAL" clId="{9E3F1776-12A2-43CF-8B70-3DEF5F36199F}" dt="2024-04-17T07:43:45.795" v="189" actId="478"/>
          <ac:spMkLst>
            <pc:docMk/>
            <pc:sldMk cId="3926200024" sldId="583"/>
            <ac:spMk id="7" creationId="{E0CBA61C-2FDF-4DC1-A14A-74E7DE4B5AEE}"/>
          </ac:spMkLst>
        </pc:spChg>
        <pc:spChg chg="del">
          <ac:chgData name="LALLI, Marek" userId="709f69ac-d1e1-4b76-9568-f1b42f00a5ca" providerId="ADAL" clId="{9E3F1776-12A2-43CF-8B70-3DEF5F36199F}" dt="2024-04-17T07:43:45.795" v="189" actId="478"/>
          <ac:spMkLst>
            <pc:docMk/>
            <pc:sldMk cId="3926200024" sldId="583"/>
            <ac:spMk id="9" creationId="{670E0DA5-9F19-43DF-ADAF-27D0A4228CE2}"/>
          </ac:spMkLst>
        </pc:spChg>
        <pc:spChg chg="del">
          <ac:chgData name="LALLI, Marek" userId="709f69ac-d1e1-4b76-9568-f1b42f00a5ca" providerId="ADAL" clId="{9E3F1776-12A2-43CF-8B70-3DEF5F36199F}" dt="2024-04-17T07:43:45.795" v="189" actId="478"/>
          <ac:spMkLst>
            <pc:docMk/>
            <pc:sldMk cId="3926200024" sldId="583"/>
            <ac:spMk id="25" creationId="{B5628984-893C-40DE-9F50-C846F1EDC6D5}"/>
          </ac:spMkLst>
        </pc:spChg>
        <pc:spChg chg="del">
          <ac:chgData name="LALLI, Marek" userId="709f69ac-d1e1-4b76-9568-f1b42f00a5ca" providerId="ADAL" clId="{9E3F1776-12A2-43CF-8B70-3DEF5F36199F}" dt="2024-04-17T07:43:45.795" v="189" actId="478"/>
          <ac:spMkLst>
            <pc:docMk/>
            <pc:sldMk cId="3926200024" sldId="583"/>
            <ac:spMk id="28" creationId="{44D47389-4361-46E7-BAFE-2C4853EDB522}"/>
          </ac:spMkLst>
        </pc:spChg>
        <pc:spChg chg="mod">
          <ac:chgData name="LALLI, Marek" userId="709f69ac-d1e1-4b76-9568-f1b42f00a5ca" providerId="ADAL" clId="{9E3F1776-12A2-43CF-8B70-3DEF5F36199F}" dt="2024-04-17T07:44:40.754" v="198"/>
          <ac:spMkLst>
            <pc:docMk/>
            <pc:sldMk cId="3926200024" sldId="583"/>
            <ac:spMk id="36" creationId="{99AAA13E-1134-2AB5-E0DE-39F7EF54F1D5}"/>
          </ac:spMkLst>
        </pc:spChg>
        <pc:grpChg chg="del">
          <ac:chgData name="LALLI, Marek" userId="709f69ac-d1e1-4b76-9568-f1b42f00a5ca" providerId="ADAL" clId="{9E3F1776-12A2-43CF-8B70-3DEF5F36199F}" dt="2024-04-17T07:43:45.795" v="189" actId="478"/>
          <ac:grpSpMkLst>
            <pc:docMk/>
            <pc:sldMk cId="3926200024" sldId="583"/>
            <ac:grpSpMk id="10" creationId="{8B23DC03-0F12-4499-8080-1AA1CAE7CC0C}"/>
          </ac:grpSpMkLst>
        </pc:grpChg>
        <pc:grpChg chg="del">
          <ac:chgData name="LALLI, Marek" userId="709f69ac-d1e1-4b76-9568-f1b42f00a5ca" providerId="ADAL" clId="{9E3F1776-12A2-43CF-8B70-3DEF5F36199F}" dt="2024-04-17T07:43:45.795" v="189" actId="478"/>
          <ac:grpSpMkLst>
            <pc:docMk/>
            <pc:sldMk cId="3926200024" sldId="583"/>
            <ac:grpSpMk id="15" creationId="{65177C06-7BB1-461F-86F5-13570A44C6FF}"/>
          </ac:grpSpMkLst>
        </pc:grpChg>
        <pc:grpChg chg="del">
          <ac:chgData name="LALLI, Marek" userId="709f69ac-d1e1-4b76-9568-f1b42f00a5ca" providerId="ADAL" clId="{9E3F1776-12A2-43CF-8B70-3DEF5F36199F}" dt="2024-04-17T07:43:45.795" v="189" actId="478"/>
          <ac:grpSpMkLst>
            <pc:docMk/>
            <pc:sldMk cId="3926200024" sldId="583"/>
            <ac:grpSpMk id="29" creationId="{386F93D7-CB35-4973-8CBD-9E417711CF32}"/>
          </ac:grpSpMkLst>
        </pc:grpChg>
        <pc:grpChg chg="add mod">
          <ac:chgData name="LALLI, Marek" userId="709f69ac-d1e1-4b76-9568-f1b42f00a5ca" providerId="ADAL" clId="{9E3F1776-12A2-43CF-8B70-3DEF5F36199F}" dt="2024-04-17T07:47:19.303" v="258" actId="1076"/>
          <ac:grpSpMkLst>
            <pc:docMk/>
            <pc:sldMk cId="3926200024" sldId="583"/>
            <ac:grpSpMk id="33" creationId="{95D7A9E6-691D-C513-FDBB-B79973634979}"/>
          </ac:grpSpMkLst>
        </pc:grpChg>
        <pc:picChg chg="add mod">
          <ac:chgData name="LALLI, Marek" userId="709f69ac-d1e1-4b76-9568-f1b42f00a5ca" providerId="ADAL" clId="{9E3F1776-12A2-43CF-8B70-3DEF5F36199F}" dt="2024-04-17T07:47:10.377" v="254" actId="14100"/>
          <ac:picMkLst>
            <pc:docMk/>
            <pc:sldMk cId="3926200024" sldId="583"/>
            <ac:picMk id="2" creationId="{ED701F73-54A4-4EB9-FC2F-3F3804C6A557}"/>
          </ac:picMkLst>
        </pc:picChg>
        <pc:picChg chg="add mod">
          <ac:chgData name="LALLI, Marek" userId="709f69ac-d1e1-4b76-9568-f1b42f00a5ca" providerId="ADAL" clId="{9E3F1776-12A2-43CF-8B70-3DEF5F36199F}" dt="2024-04-17T07:47:22.251" v="259" actId="1076"/>
          <ac:picMkLst>
            <pc:docMk/>
            <pc:sldMk cId="3926200024" sldId="583"/>
            <ac:picMk id="4" creationId="{EBE8A5FD-DCE4-BC7C-B4D4-A9FF593E556E}"/>
          </ac:picMkLst>
        </pc:picChg>
        <pc:picChg chg="del">
          <ac:chgData name="LALLI, Marek" userId="709f69ac-d1e1-4b76-9568-f1b42f00a5ca" providerId="ADAL" clId="{9E3F1776-12A2-43CF-8B70-3DEF5F36199F}" dt="2024-04-17T07:43:45.795" v="189" actId="478"/>
          <ac:picMkLst>
            <pc:docMk/>
            <pc:sldMk cId="3926200024" sldId="583"/>
            <ac:picMk id="8" creationId="{A11C6C55-6189-4ECB-95CD-24C33533AAFF}"/>
          </ac:picMkLst>
        </pc:picChg>
        <pc:picChg chg="del">
          <ac:chgData name="LALLI, Marek" userId="709f69ac-d1e1-4b76-9568-f1b42f00a5ca" providerId="ADAL" clId="{9E3F1776-12A2-43CF-8B70-3DEF5F36199F}" dt="2024-04-17T07:43:45.795" v="189" actId="478"/>
          <ac:picMkLst>
            <pc:docMk/>
            <pc:sldMk cId="3926200024" sldId="583"/>
            <ac:picMk id="23" creationId="{F28DF96F-849C-44D7-9168-C2284A7CCC46}"/>
          </ac:picMkLst>
        </pc:picChg>
        <pc:picChg chg="del">
          <ac:chgData name="LALLI, Marek" userId="709f69ac-d1e1-4b76-9568-f1b42f00a5ca" providerId="ADAL" clId="{9E3F1776-12A2-43CF-8B70-3DEF5F36199F}" dt="2024-04-17T07:43:45.795" v="189" actId="478"/>
          <ac:picMkLst>
            <pc:docMk/>
            <pc:sldMk cId="3926200024" sldId="583"/>
            <ac:picMk id="24" creationId="{0B32792E-E399-4FA1-95C2-D761B3813791}"/>
          </ac:picMkLst>
        </pc:picChg>
        <pc:picChg chg="del">
          <ac:chgData name="LALLI, Marek" userId="709f69ac-d1e1-4b76-9568-f1b42f00a5ca" providerId="ADAL" clId="{9E3F1776-12A2-43CF-8B70-3DEF5F36199F}" dt="2024-04-17T07:43:45.795" v="189" actId="478"/>
          <ac:picMkLst>
            <pc:docMk/>
            <pc:sldMk cId="3926200024" sldId="583"/>
            <ac:picMk id="26" creationId="{F59FF6C1-37FF-4315-879E-FC4ECCFBF78D}"/>
          </ac:picMkLst>
        </pc:picChg>
        <pc:picChg chg="del">
          <ac:chgData name="LALLI, Marek" userId="709f69ac-d1e1-4b76-9568-f1b42f00a5ca" providerId="ADAL" clId="{9E3F1776-12A2-43CF-8B70-3DEF5F36199F}" dt="2024-04-17T07:43:45.795" v="189" actId="478"/>
          <ac:picMkLst>
            <pc:docMk/>
            <pc:sldMk cId="3926200024" sldId="583"/>
            <ac:picMk id="27" creationId="{0F662857-6AA8-42DC-922D-B2A90E5B9103}"/>
          </ac:picMkLst>
        </pc:picChg>
        <pc:picChg chg="add del mod">
          <ac:chgData name="LALLI, Marek" userId="709f69ac-d1e1-4b76-9568-f1b42f00a5ca" providerId="ADAL" clId="{9E3F1776-12A2-43CF-8B70-3DEF5F36199F}" dt="2024-04-17T07:44:55.947" v="208" actId="478"/>
          <ac:picMkLst>
            <pc:docMk/>
            <pc:sldMk cId="3926200024" sldId="583"/>
            <ac:picMk id="32" creationId="{7D57C7BE-7D21-C737-77FD-443CECBF5A9B}"/>
          </ac:picMkLst>
        </pc:picChg>
        <pc:picChg chg="mod">
          <ac:chgData name="LALLI, Marek" userId="709f69ac-d1e1-4b76-9568-f1b42f00a5ca" providerId="ADAL" clId="{9E3F1776-12A2-43CF-8B70-3DEF5F36199F}" dt="2024-04-17T07:44:40.754" v="198"/>
          <ac:picMkLst>
            <pc:docMk/>
            <pc:sldMk cId="3926200024" sldId="583"/>
            <ac:picMk id="35" creationId="{93E3F562-175F-ECEF-CC24-0BE9C74C3513}"/>
          </ac:picMkLst>
        </pc:picChg>
        <pc:picChg chg="add mod">
          <ac:chgData name="LALLI, Marek" userId="709f69ac-d1e1-4b76-9568-f1b42f00a5ca" providerId="ADAL" clId="{9E3F1776-12A2-43CF-8B70-3DEF5F36199F}" dt="2024-04-17T07:47:37.934" v="288" actId="1037"/>
          <ac:picMkLst>
            <pc:docMk/>
            <pc:sldMk cId="3926200024" sldId="583"/>
            <ac:picMk id="37" creationId="{40174E25-CBEE-193C-F86C-A594ECCBE89F}"/>
          </ac:picMkLst>
        </pc:picChg>
        <pc:picChg chg="add mod">
          <ac:chgData name="LALLI, Marek" userId="709f69ac-d1e1-4b76-9568-f1b42f00a5ca" providerId="ADAL" clId="{9E3F1776-12A2-43CF-8B70-3DEF5F36199F}" dt="2024-04-17T07:47:37.934" v="288" actId="1037"/>
          <ac:picMkLst>
            <pc:docMk/>
            <pc:sldMk cId="3926200024" sldId="583"/>
            <ac:picMk id="38" creationId="{CE357962-7058-F8F2-FC2A-AD80EA1DF58B}"/>
          </ac:picMkLst>
        </pc:picChg>
        <pc:picChg chg="add mod">
          <ac:chgData name="LALLI, Marek" userId="709f69ac-d1e1-4b76-9568-f1b42f00a5ca" providerId="ADAL" clId="{9E3F1776-12A2-43CF-8B70-3DEF5F36199F}" dt="2024-04-17T07:47:37.934" v="288" actId="1037"/>
          <ac:picMkLst>
            <pc:docMk/>
            <pc:sldMk cId="3926200024" sldId="583"/>
            <ac:picMk id="39" creationId="{37D9C94E-EAC9-0F6B-3B4D-695619EA7F68}"/>
          </ac:picMkLst>
        </pc:picChg>
        <pc:picChg chg="add mod">
          <ac:chgData name="LALLI, Marek" userId="709f69ac-d1e1-4b76-9568-f1b42f00a5ca" providerId="ADAL" clId="{9E3F1776-12A2-43CF-8B70-3DEF5F36199F}" dt="2024-04-17T07:47:18.051" v="257" actId="1076"/>
          <ac:picMkLst>
            <pc:docMk/>
            <pc:sldMk cId="3926200024" sldId="583"/>
            <ac:picMk id="40" creationId="{2B46A37D-34A3-47B6-5E68-901F0E6A8D57}"/>
          </ac:picMkLst>
        </pc:picChg>
      </pc:sldChg>
      <pc:sldChg chg="modSp mod">
        <pc:chgData name="LALLI, Marek" userId="709f69ac-d1e1-4b76-9568-f1b42f00a5ca" providerId="ADAL" clId="{9E3F1776-12A2-43CF-8B70-3DEF5F36199F}" dt="2024-04-17T07:40:20.632" v="156" actId="242"/>
        <pc:sldMkLst>
          <pc:docMk/>
          <pc:sldMk cId="1268061748" sldId="1084"/>
        </pc:sldMkLst>
        <pc:spChg chg="mod">
          <ac:chgData name="LALLI, Marek" userId="709f69ac-d1e1-4b76-9568-f1b42f00a5ca" providerId="ADAL" clId="{9E3F1776-12A2-43CF-8B70-3DEF5F36199F}" dt="2024-04-17T07:40:20.632" v="156" actId="242"/>
          <ac:spMkLst>
            <pc:docMk/>
            <pc:sldMk cId="1268061748" sldId="1084"/>
            <ac:spMk id="4" creationId="{D89F6F46-FBE0-4793-AAD8-DC652C9569B5}"/>
          </ac:spMkLst>
        </pc:spChg>
      </pc:sldChg>
      <pc:sldChg chg="modSp mod">
        <pc:chgData name="LALLI, Marek" userId="709f69ac-d1e1-4b76-9568-f1b42f00a5ca" providerId="ADAL" clId="{9E3F1776-12A2-43CF-8B70-3DEF5F36199F}" dt="2024-04-17T07:40:33.545" v="158" actId="242"/>
        <pc:sldMkLst>
          <pc:docMk/>
          <pc:sldMk cId="3798178924" sldId="1085"/>
        </pc:sldMkLst>
        <pc:spChg chg="mod">
          <ac:chgData name="LALLI, Marek" userId="709f69ac-d1e1-4b76-9568-f1b42f00a5ca" providerId="ADAL" clId="{9E3F1776-12A2-43CF-8B70-3DEF5F36199F}" dt="2024-04-17T07:40:33.545" v="158" actId="242"/>
          <ac:spMkLst>
            <pc:docMk/>
            <pc:sldMk cId="3798178924" sldId="1085"/>
            <ac:spMk id="5" creationId="{073A502C-18D1-41B7-9A29-5D0BC8EC9721}"/>
          </ac:spMkLst>
        </pc:spChg>
      </pc:sldChg>
      <pc:sldChg chg="modSp mod">
        <pc:chgData name="LALLI, Marek" userId="709f69ac-d1e1-4b76-9568-f1b42f00a5ca" providerId="ADAL" clId="{9E3F1776-12A2-43CF-8B70-3DEF5F36199F}" dt="2024-04-17T07:40:46.941" v="162" actId="242"/>
        <pc:sldMkLst>
          <pc:docMk/>
          <pc:sldMk cId="1049471534" sldId="1086"/>
        </pc:sldMkLst>
        <pc:spChg chg="mod">
          <ac:chgData name="LALLI, Marek" userId="709f69ac-d1e1-4b76-9568-f1b42f00a5ca" providerId="ADAL" clId="{9E3F1776-12A2-43CF-8B70-3DEF5F36199F}" dt="2024-04-17T07:40:46.941" v="162" actId="242"/>
          <ac:spMkLst>
            <pc:docMk/>
            <pc:sldMk cId="1049471534" sldId="1086"/>
            <ac:spMk id="6" creationId="{22A90BAB-82F9-48AE-9F2F-147B3400BC06}"/>
          </ac:spMkLst>
        </pc:spChg>
      </pc:sldChg>
      <pc:sldChg chg="modSp mod">
        <pc:chgData name="LALLI, Marek" userId="709f69ac-d1e1-4b76-9568-f1b42f00a5ca" providerId="ADAL" clId="{9E3F1776-12A2-43CF-8B70-3DEF5F36199F}" dt="2024-04-17T07:40:06.184" v="154" actId="242"/>
        <pc:sldMkLst>
          <pc:docMk/>
          <pc:sldMk cId="3741882516" sldId="1094"/>
        </pc:sldMkLst>
        <pc:spChg chg="mod">
          <ac:chgData name="LALLI, Marek" userId="709f69ac-d1e1-4b76-9568-f1b42f00a5ca" providerId="ADAL" clId="{9E3F1776-12A2-43CF-8B70-3DEF5F36199F}" dt="2024-04-17T07:40:06.184" v="154" actId="242"/>
          <ac:spMkLst>
            <pc:docMk/>
            <pc:sldMk cId="3741882516" sldId="1094"/>
            <ac:spMk id="8" creationId="{6E7F743A-3CD3-4BF8-8D9B-B8DAAB8EF082}"/>
          </ac:spMkLst>
        </pc:spChg>
      </pc:sldChg>
      <pc:sldChg chg="modSp mod">
        <pc:chgData name="LALLI, Marek" userId="709f69ac-d1e1-4b76-9568-f1b42f00a5ca" providerId="ADAL" clId="{9E3F1776-12A2-43CF-8B70-3DEF5F36199F}" dt="2024-04-17T07:40:56.457" v="164" actId="242"/>
        <pc:sldMkLst>
          <pc:docMk/>
          <pc:sldMk cId="3658228262" sldId="1095"/>
        </pc:sldMkLst>
        <pc:spChg chg="mod">
          <ac:chgData name="LALLI, Marek" userId="709f69ac-d1e1-4b76-9568-f1b42f00a5ca" providerId="ADAL" clId="{9E3F1776-12A2-43CF-8B70-3DEF5F36199F}" dt="2024-04-17T07:40:56.457" v="164" actId="242"/>
          <ac:spMkLst>
            <pc:docMk/>
            <pc:sldMk cId="3658228262" sldId="1095"/>
            <ac:spMk id="4" creationId="{31567D33-2822-4832-906B-3FB4986AD411}"/>
          </ac:spMkLst>
        </pc:spChg>
      </pc:sldChg>
      <pc:sldChg chg="addSp delSp modSp del mod chgLayout">
        <pc:chgData name="LALLI, Marek" userId="709f69ac-d1e1-4b76-9568-f1b42f00a5ca" providerId="ADAL" clId="{9E3F1776-12A2-43CF-8B70-3DEF5F36199F}" dt="2024-04-17T07:39:38.177" v="152" actId="47"/>
        <pc:sldMkLst>
          <pc:docMk/>
          <pc:sldMk cId="1531941904" sldId="1208"/>
        </pc:sldMkLst>
        <pc:spChg chg="add del mod">
          <ac:chgData name="LALLI, Marek" userId="709f69ac-d1e1-4b76-9568-f1b42f00a5ca" providerId="ADAL" clId="{9E3F1776-12A2-43CF-8B70-3DEF5F36199F}" dt="2024-04-17T07:35:53.973" v="41" actId="478"/>
          <ac:spMkLst>
            <pc:docMk/>
            <pc:sldMk cId="1531941904" sldId="1208"/>
            <ac:spMk id="2" creationId="{AC9CC279-7023-86A0-C403-586A5532CB12}"/>
          </ac:spMkLst>
        </pc:spChg>
        <pc:spChg chg="mod ord">
          <ac:chgData name="LALLI, Marek" userId="709f69ac-d1e1-4b76-9568-f1b42f00a5ca" providerId="ADAL" clId="{9E3F1776-12A2-43CF-8B70-3DEF5F36199F}" dt="2024-04-17T07:35:49.578" v="40" actId="700"/>
          <ac:spMkLst>
            <pc:docMk/>
            <pc:sldMk cId="1531941904" sldId="1208"/>
            <ac:spMk id="3" creationId="{2CAF557A-BB26-4936-84E9-21254475E221}"/>
          </ac:spMkLst>
        </pc:spChg>
        <pc:spChg chg="mod ord">
          <ac:chgData name="LALLI, Marek" userId="709f69ac-d1e1-4b76-9568-f1b42f00a5ca" providerId="ADAL" clId="{9E3F1776-12A2-43CF-8B70-3DEF5F36199F}" dt="2024-04-17T07:35:49.578" v="40" actId="700"/>
          <ac:spMkLst>
            <pc:docMk/>
            <pc:sldMk cId="1531941904" sldId="1208"/>
            <ac:spMk id="7" creationId="{E9013DE8-3896-4961-A1AB-A309D78935C1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7T07:38:06.122" v="151"/>
        <pc:sldMkLst>
          <pc:docMk/>
          <pc:sldMk cId="2237732219" sldId="1220"/>
        </pc:sldMkLst>
        <pc:spChg chg="del">
          <ac:chgData name="LALLI, Marek" userId="709f69ac-d1e1-4b76-9568-f1b42f00a5ca" providerId="ADAL" clId="{9E3F1776-12A2-43CF-8B70-3DEF5F36199F}" dt="2024-04-17T07:36:18.301" v="43" actId="478"/>
          <ac:spMkLst>
            <pc:docMk/>
            <pc:sldMk cId="2237732219" sldId="1220"/>
            <ac:spMk id="3" creationId="{9C16AC55-FEC6-463A-9D91-C00CF6203E33}"/>
          </ac:spMkLst>
        </pc:spChg>
        <pc:spChg chg="add del mod">
          <ac:chgData name="LALLI, Marek" userId="709f69ac-d1e1-4b76-9568-f1b42f00a5ca" providerId="ADAL" clId="{9E3F1776-12A2-43CF-8B70-3DEF5F36199F}" dt="2024-04-17T07:36:21.528" v="44" actId="478"/>
          <ac:spMkLst>
            <pc:docMk/>
            <pc:sldMk cId="2237732219" sldId="1220"/>
            <ac:spMk id="5" creationId="{9A8401D1-5F75-F6C9-19B2-8712A61A2005}"/>
          </ac:spMkLst>
        </pc:spChg>
        <pc:spChg chg="add mod">
          <ac:chgData name="LALLI, Marek" userId="709f69ac-d1e1-4b76-9568-f1b42f00a5ca" providerId="ADAL" clId="{9E3F1776-12A2-43CF-8B70-3DEF5F36199F}" dt="2024-04-17T07:37:10.139" v="132" actId="1076"/>
          <ac:spMkLst>
            <pc:docMk/>
            <pc:sldMk cId="2237732219" sldId="1220"/>
            <ac:spMk id="7" creationId="{C89A7B77-C095-D9C8-076F-757AA9EE9464}"/>
          </ac:spMkLst>
        </pc:spChg>
        <pc:spChg chg="add mod">
          <ac:chgData name="LALLI, Marek" userId="709f69ac-d1e1-4b76-9568-f1b42f00a5ca" providerId="ADAL" clId="{9E3F1776-12A2-43CF-8B70-3DEF5F36199F}" dt="2024-04-17T07:37:44.736" v="147" actId="207"/>
          <ac:spMkLst>
            <pc:docMk/>
            <pc:sldMk cId="2237732219" sldId="1220"/>
            <ac:spMk id="8" creationId="{6FFCCB39-37AD-0FB6-3B78-25ED644C43CB}"/>
          </ac:spMkLst>
        </pc:spChg>
        <pc:spChg chg="del">
          <ac:chgData name="LALLI, Marek" userId="709f69ac-d1e1-4b76-9568-f1b42f00a5ca" providerId="ADAL" clId="{9E3F1776-12A2-43CF-8B70-3DEF5F36199F}" dt="2024-04-17T07:36:18.301" v="43" actId="478"/>
          <ac:spMkLst>
            <pc:docMk/>
            <pc:sldMk cId="2237732219" sldId="1220"/>
            <ac:spMk id="10" creationId="{A64C25F8-39E2-44AE-A6CE-29050AD48DB0}"/>
          </ac:spMkLst>
        </pc:spChg>
        <pc:spChg chg="del">
          <ac:chgData name="LALLI, Marek" userId="709f69ac-d1e1-4b76-9568-f1b42f00a5ca" providerId="ADAL" clId="{9E3F1776-12A2-43CF-8B70-3DEF5F36199F}" dt="2024-04-17T07:36:18.301" v="43" actId="478"/>
          <ac:spMkLst>
            <pc:docMk/>
            <pc:sldMk cId="2237732219" sldId="1220"/>
            <ac:spMk id="11" creationId="{F0D05AD4-6E22-4D2D-A8D1-D8F7E0C595E1}"/>
          </ac:spMkLst>
        </pc:spChg>
        <pc:spChg chg="del">
          <ac:chgData name="LALLI, Marek" userId="709f69ac-d1e1-4b76-9568-f1b42f00a5ca" providerId="ADAL" clId="{9E3F1776-12A2-43CF-8B70-3DEF5F36199F}" dt="2024-04-17T07:36:18.301" v="43" actId="478"/>
          <ac:spMkLst>
            <pc:docMk/>
            <pc:sldMk cId="2237732219" sldId="1220"/>
            <ac:spMk id="13" creationId="{9EE07FD9-A2F9-49BA-AADF-3EC5DDC7317B}"/>
          </ac:spMkLst>
        </pc:spChg>
        <pc:spChg chg="del">
          <ac:chgData name="LALLI, Marek" userId="709f69ac-d1e1-4b76-9568-f1b42f00a5ca" providerId="ADAL" clId="{9E3F1776-12A2-43CF-8B70-3DEF5F36199F}" dt="2024-04-17T07:36:18.301" v="43" actId="478"/>
          <ac:spMkLst>
            <pc:docMk/>
            <pc:sldMk cId="2237732219" sldId="1220"/>
            <ac:spMk id="14" creationId="{34392E1E-73A8-4978-BF0F-0809BF979172}"/>
          </ac:spMkLst>
        </pc:spChg>
        <pc:picChg chg="add del mod">
          <ac:chgData name="LALLI, Marek" userId="709f69ac-d1e1-4b76-9568-f1b42f00a5ca" providerId="ADAL" clId="{9E3F1776-12A2-43CF-8B70-3DEF5F36199F}" dt="2024-04-17T07:37:50.751" v="150" actId="478"/>
          <ac:picMkLst>
            <pc:docMk/>
            <pc:sldMk cId="2237732219" sldId="1220"/>
            <ac:picMk id="6" creationId="{4317C65B-5AA8-6438-B272-4B1DE2019049}"/>
          </ac:picMkLst>
        </pc:picChg>
        <pc:picChg chg="add mod">
          <ac:chgData name="LALLI, Marek" userId="709f69ac-d1e1-4b76-9568-f1b42f00a5ca" providerId="ADAL" clId="{9E3F1776-12A2-43CF-8B70-3DEF5F36199F}" dt="2024-04-17T07:38:06.122" v="151"/>
          <ac:picMkLst>
            <pc:docMk/>
            <pc:sldMk cId="2237732219" sldId="1220"/>
            <ac:picMk id="9" creationId="{EE85166F-6CC8-B83D-441C-608488DEBDBB}"/>
          </ac:picMkLst>
        </pc:picChg>
        <pc:picChg chg="del">
          <ac:chgData name="LALLI, Marek" userId="709f69ac-d1e1-4b76-9568-f1b42f00a5ca" providerId="ADAL" clId="{9E3F1776-12A2-43CF-8B70-3DEF5F36199F}" dt="2024-04-17T07:36:18.301" v="43" actId="478"/>
          <ac:picMkLst>
            <pc:docMk/>
            <pc:sldMk cId="2237732219" sldId="1220"/>
            <ac:picMk id="12" creationId="{5C5103FA-4A0F-4DB5-AB79-1D26D634DD7D}"/>
          </ac:picMkLst>
        </pc:picChg>
        <pc:picChg chg="del">
          <ac:chgData name="LALLI, Marek" userId="709f69ac-d1e1-4b76-9568-f1b42f00a5ca" providerId="ADAL" clId="{9E3F1776-12A2-43CF-8B70-3DEF5F36199F}" dt="2024-04-17T07:36:18.301" v="43" actId="478"/>
          <ac:picMkLst>
            <pc:docMk/>
            <pc:sldMk cId="2237732219" sldId="1220"/>
            <ac:picMk id="18" creationId="{6F8F62B1-5528-4C59-88CF-2C6546B179C6}"/>
          </ac:picMkLst>
        </pc:picChg>
        <pc:picChg chg="del">
          <ac:chgData name="LALLI, Marek" userId="709f69ac-d1e1-4b76-9568-f1b42f00a5ca" providerId="ADAL" clId="{9E3F1776-12A2-43CF-8B70-3DEF5F36199F}" dt="2024-04-17T07:36:18.301" v="43" actId="478"/>
          <ac:picMkLst>
            <pc:docMk/>
            <pc:sldMk cId="2237732219" sldId="1220"/>
            <ac:picMk id="19" creationId="{92DCE81B-2366-4CC4-88EB-87A712217B4C}"/>
          </ac:picMkLst>
        </pc:picChg>
        <pc:cxnChg chg="del mod">
          <ac:chgData name="LALLI, Marek" userId="709f69ac-d1e1-4b76-9568-f1b42f00a5ca" providerId="ADAL" clId="{9E3F1776-12A2-43CF-8B70-3DEF5F36199F}" dt="2024-04-17T07:36:18.301" v="43" actId="478"/>
          <ac:cxnSpMkLst>
            <pc:docMk/>
            <pc:sldMk cId="2237732219" sldId="1220"/>
            <ac:cxnSpMk id="15" creationId="{1F097E94-E8B2-40E0-8B73-DBF1B1F36B28}"/>
          </ac:cxnSpMkLst>
        </pc:cxnChg>
        <pc:cxnChg chg="del mod">
          <ac:chgData name="LALLI, Marek" userId="709f69ac-d1e1-4b76-9568-f1b42f00a5ca" providerId="ADAL" clId="{9E3F1776-12A2-43CF-8B70-3DEF5F36199F}" dt="2024-04-17T07:36:18.301" v="43" actId="478"/>
          <ac:cxnSpMkLst>
            <pc:docMk/>
            <pc:sldMk cId="2237732219" sldId="1220"/>
            <ac:cxnSpMk id="16" creationId="{FEEAD005-A6B2-4C39-A4E4-3DE30C3AFBFA}"/>
          </ac:cxnSpMkLst>
        </pc:cxnChg>
        <pc:cxnChg chg="del mod">
          <ac:chgData name="LALLI, Marek" userId="709f69ac-d1e1-4b76-9568-f1b42f00a5ca" providerId="ADAL" clId="{9E3F1776-12A2-43CF-8B70-3DEF5F36199F}" dt="2024-04-17T07:36:18.301" v="43" actId="478"/>
          <ac:cxnSpMkLst>
            <pc:docMk/>
            <pc:sldMk cId="2237732219" sldId="1220"/>
            <ac:cxnSpMk id="17" creationId="{F1E03681-6C13-460A-9E86-43F58CFCA88D}"/>
          </ac:cxnSpMkLst>
        </pc:cxnChg>
      </pc:sldChg>
      <pc:sldChg chg="modSp add del mod">
        <pc:chgData name="LALLI, Marek" userId="709f69ac-d1e1-4b76-9568-f1b42f00a5ca" providerId="ADAL" clId="{9E3F1776-12A2-43CF-8B70-3DEF5F36199F}" dt="2024-04-17T07:41:45.049" v="187" actId="2696"/>
        <pc:sldMkLst>
          <pc:docMk/>
          <pc:sldMk cId="3352462423" sldId="1221"/>
        </pc:sldMkLst>
        <pc:spChg chg="mod">
          <ac:chgData name="LALLI, Marek" userId="709f69ac-d1e1-4b76-9568-f1b42f00a5ca" providerId="ADAL" clId="{9E3F1776-12A2-43CF-8B70-3DEF5F36199F}" dt="2024-04-17T07:41:37.263" v="186" actId="20577"/>
          <ac:spMkLst>
            <pc:docMk/>
            <pc:sldMk cId="3352462423" sldId="1221"/>
            <ac:spMk id="2" creationId="{00000000-0000-0000-0000-000000000000}"/>
          </ac:spMkLst>
        </pc:spChg>
      </pc:sldChg>
      <pc:sldChg chg="add">
        <pc:chgData name="LALLI, Marek" userId="709f69ac-d1e1-4b76-9568-f1b42f00a5ca" providerId="ADAL" clId="{9E3F1776-12A2-43CF-8B70-3DEF5F36199F}" dt="2024-04-17T07:41:48.899" v="188"/>
        <pc:sldMkLst>
          <pc:docMk/>
          <pc:sldMk cId="3703578295" sldId="122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8A44F-8569-4BE4-9F06-7C218CC5BB7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7275CAFD-7481-431A-87E1-E645070AD25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CH" sz="3000" dirty="0"/>
            <a:t>13 standards</a:t>
          </a:r>
          <a:endParaRPr lang="en-GB" sz="3000" dirty="0"/>
        </a:p>
      </dgm:t>
    </dgm:pt>
    <dgm:pt modelId="{C03B077E-8744-4795-9FBB-D3450AAF282B}" type="parTrans" cxnId="{E614F1D4-C038-4F32-BE31-508CB72A5156}">
      <dgm:prSet/>
      <dgm:spPr/>
      <dgm:t>
        <a:bodyPr/>
        <a:lstStyle/>
        <a:p>
          <a:endParaRPr lang="en-GB"/>
        </a:p>
      </dgm:t>
    </dgm:pt>
    <dgm:pt modelId="{94AA1369-DF72-476A-97B4-BF78A95DFE99}" type="sibTrans" cxnId="{E614F1D4-C038-4F32-BE31-508CB72A5156}">
      <dgm:prSet/>
      <dgm:spPr/>
      <dgm:t>
        <a:bodyPr/>
        <a:lstStyle/>
        <a:p>
          <a:endParaRPr lang="en-GB"/>
        </a:p>
      </dgm:t>
    </dgm:pt>
    <dgm:pt modelId="{8A7C121F-7038-43B9-B4D9-A4F923A8886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CH" sz="2000" dirty="0"/>
            <a:t>10 </a:t>
          </a:r>
          <a:r>
            <a:rPr lang="fr-CH" sz="2000" dirty="0" err="1"/>
            <a:t>core</a:t>
          </a:r>
          <a:r>
            <a:rPr lang="fr-CH" sz="2000" dirty="0"/>
            <a:t> standards</a:t>
          </a:r>
          <a:endParaRPr lang="en-GB" sz="2000" dirty="0"/>
        </a:p>
      </dgm:t>
    </dgm:pt>
    <dgm:pt modelId="{5227F03D-F353-4E88-907F-DBE92861A565}" type="parTrans" cxnId="{A2F630D9-E3C9-422A-8E07-65DEAAE85F52}">
      <dgm:prSet/>
      <dgm:spPr/>
      <dgm:t>
        <a:bodyPr/>
        <a:lstStyle/>
        <a:p>
          <a:endParaRPr lang="en-GB"/>
        </a:p>
      </dgm:t>
    </dgm:pt>
    <dgm:pt modelId="{14DE0AC9-71F9-4CCC-A758-98B1FFBB1331}" type="sibTrans" cxnId="{A2F630D9-E3C9-422A-8E07-65DEAAE85F52}">
      <dgm:prSet/>
      <dgm:spPr/>
      <dgm:t>
        <a:bodyPr/>
        <a:lstStyle/>
        <a:p>
          <a:endParaRPr lang="en-GB"/>
        </a:p>
      </dgm:t>
    </dgm:pt>
    <dgm:pt modelId="{102AFD6B-005B-40BB-B781-973E4C844E4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CH" sz="2000" dirty="0"/>
            <a:t>3 </a:t>
          </a:r>
          <a:r>
            <a:rPr lang="fr-CH" sz="2000" dirty="0" err="1"/>
            <a:t>supplementary</a:t>
          </a:r>
          <a:r>
            <a:rPr lang="fr-CH" sz="2000" dirty="0"/>
            <a:t> standards</a:t>
          </a:r>
        </a:p>
      </dgm:t>
    </dgm:pt>
    <dgm:pt modelId="{2C5A4B76-CD27-4700-A8D0-0418B5E6B382}" type="parTrans" cxnId="{C059601F-72FB-409A-9E94-E0FE58B4CC52}">
      <dgm:prSet/>
      <dgm:spPr/>
      <dgm:t>
        <a:bodyPr/>
        <a:lstStyle/>
        <a:p>
          <a:endParaRPr lang="en-GB"/>
        </a:p>
      </dgm:t>
    </dgm:pt>
    <dgm:pt modelId="{F29316A0-03AB-4147-9F2A-8DBEF342B190}" type="sibTrans" cxnId="{C059601F-72FB-409A-9E94-E0FE58B4CC52}">
      <dgm:prSet/>
      <dgm:spPr/>
      <dgm:t>
        <a:bodyPr/>
        <a:lstStyle/>
        <a:p>
          <a:endParaRPr lang="en-GB"/>
        </a:p>
      </dgm:t>
    </dgm:pt>
    <dgm:pt modelId="{52D1E5CB-601C-495D-A23D-980E84020D18}">
      <dgm:prSet phldrT="[Text]" custT="1"/>
      <dgm:spPr>
        <a:solidFill>
          <a:schemeClr val="accent5"/>
        </a:solidFill>
      </dgm:spPr>
      <dgm:t>
        <a:bodyPr/>
        <a:lstStyle/>
        <a:p>
          <a:r>
            <a:rPr lang="fr-CH" sz="2000" dirty="0"/>
            <a:t>7 standards on data quality</a:t>
          </a:r>
          <a:endParaRPr lang="en-GB" sz="2000" dirty="0"/>
        </a:p>
      </dgm:t>
    </dgm:pt>
    <dgm:pt modelId="{AFE94888-38D7-4DB3-8C7B-142CD622247E}" type="parTrans" cxnId="{52D7DCA2-5461-4CDB-A487-E146049B04FC}">
      <dgm:prSet/>
      <dgm:spPr/>
      <dgm:t>
        <a:bodyPr/>
        <a:lstStyle/>
        <a:p>
          <a:endParaRPr lang="en-GB"/>
        </a:p>
      </dgm:t>
    </dgm:pt>
    <dgm:pt modelId="{7AEC1549-7E8B-4B3E-B0C4-8D2145AE1B80}" type="sibTrans" cxnId="{52D7DCA2-5461-4CDB-A487-E146049B04FC}">
      <dgm:prSet/>
      <dgm:spPr/>
      <dgm:t>
        <a:bodyPr/>
        <a:lstStyle/>
        <a:p>
          <a:endParaRPr lang="en-GB"/>
        </a:p>
      </dgm:t>
    </dgm:pt>
    <dgm:pt modelId="{87BD87B4-3A7D-499C-AD3E-91D2108D81A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fr-CH" sz="2000" dirty="0"/>
            <a:t>2 standards on system </a:t>
          </a:r>
          <a:r>
            <a:rPr lang="fr-CH" sz="2000" dirty="0" err="1"/>
            <a:t>coverage</a:t>
          </a:r>
          <a:endParaRPr lang="en-GB" sz="2000" dirty="0"/>
        </a:p>
      </dgm:t>
    </dgm:pt>
    <dgm:pt modelId="{0787BC43-5BCD-4A48-A828-69EA3F4C4B35}" type="parTrans" cxnId="{2641205F-DF7C-4CD4-A8B3-5E6A36A24329}">
      <dgm:prSet/>
      <dgm:spPr/>
      <dgm:t>
        <a:bodyPr/>
        <a:lstStyle/>
        <a:p>
          <a:endParaRPr lang="en-GB"/>
        </a:p>
      </dgm:t>
    </dgm:pt>
    <dgm:pt modelId="{EA0B2F32-B095-48E8-B47D-B3975F418AFC}" type="sibTrans" cxnId="{2641205F-DF7C-4CD4-A8B3-5E6A36A24329}">
      <dgm:prSet/>
      <dgm:spPr/>
      <dgm:t>
        <a:bodyPr/>
        <a:lstStyle/>
        <a:p>
          <a:endParaRPr lang="en-GB"/>
        </a:p>
      </dgm:t>
    </dgm:pt>
    <dgm:pt modelId="{020241FE-04D5-4100-B7A3-4BFEB023F49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fr-CH" sz="2000" dirty="0"/>
            <a:t>1 standard on vital registration</a:t>
          </a:r>
          <a:endParaRPr lang="en-GB" sz="2000" dirty="0"/>
        </a:p>
      </dgm:t>
    </dgm:pt>
    <dgm:pt modelId="{04F63EC0-5A8D-47DD-9557-46476076B065}" type="parTrans" cxnId="{30565FE2-A002-4DCA-9896-477015C82280}">
      <dgm:prSet/>
      <dgm:spPr/>
      <dgm:t>
        <a:bodyPr/>
        <a:lstStyle/>
        <a:p>
          <a:endParaRPr lang="en-GB"/>
        </a:p>
      </dgm:t>
    </dgm:pt>
    <dgm:pt modelId="{F6D5A451-0DAA-4BC7-B063-FEF612DFE5BF}" type="sibTrans" cxnId="{30565FE2-A002-4DCA-9896-477015C82280}">
      <dgm:prSet/>
      <dgm:spPr/>
      <dgm:t>
        <a:bodyPr/>
        <a:lstStyle/>
        <a:p>
          <a:endParaRPr lang="en-GB"/>
        </a:p>
      </dgm:t>
    </dgm:pt>
    <dgm:pt modelId="{AB3736C7-EA55-42F3-BC18-931517976AF3}">
      <dgm:prSet phldrT="[Text]" custT="1"/>
      <dgm:spPr>
        <a:solidFill>
          <a:schemeClr val="accent6"/>
        </a:solidFill>
      </dgm:spPr>
      <dgm:t>
        <a:bodyPr/>
        <a:lstStyle/>
        <a:p>
          <a:r>
            <a:rPr lang="fr-CH" sz="2000" dirty="0"/>
            <a:t>1 standard on </a:t>
          </a:r>
          <a:r>
            <a:rPr lang="fr-CH" sz="2000" dirty="0" err="1"/>
            <a:t>drug</a:t>
          </a:r>
          <a:r>
            <a:rPr lang="fr-CH" sz="2000" dirty="0"/>
            <a:t> </a:t>
          </a:r>
          <a:r>
            <a:rPr lang="fr-CH" sz="2000" dirty="0" err="1"/>
            <a:t>resistant</a:t>
          </a:r>
          <a:r>
            <a:rPr lang="fr-CH" sz="2000" dirty="0"/>
            <a:t> TB</a:t>
          </a:r>
        </a:p>
      </dgm:t>
    </dgm:pt>
    <dgm:pt modelId="{C341C791-324A-4497-929F-E4B7A8A71105}" type="parTrans" cxnId="{A991978E-9CCF-4EE2-82AA-5E469F82D8DE}">
      <dgm:prSet/>
      <dgm:spPr/>
      <dgm:t>
        <a:bodyPr/>
        <a:lstStyle/>
        <a:p>
          <a:endParaRPr lang="en-GB"/>
        </a:p>
      </dgm:t>
    </dgm:pt>
    <dgm:pt modelId="{DA36E494-D003-4DC1-A1FD-BAE3AB808B4B}" type="sibTrans" cxnId="{A991978E-9CCF-4EE2-82AA-5E469F82D8DE}">
      <dgm:prSet/>
      <dgm:spPr/>
      <dgm:t>
        <a:bodyPr/>
        <a:lstStyle/>
        <a:p>
          <a:endParaRPr lang="en-GB"/>
        </a:p>
      </dgm:t>
    </dgm:pt>
    <dgm:pt modelId="{90D6E00B-A80D-4A41-9A0B-F0C1B9C10DE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fr-CH" sz="2000" dirty="0"/>
            <a:t>1 standard on TB/HIV</a:t>
          </a:r>
        </a:p>
      </dgm:t>
    </dgm:pt>
    <dgm:pt modelId="{0499329A-DF92-46ED-BB05-7FE1F56027EA}" type="parTrans" cxnId="{290C83D0-F80D-4493-AE86-77E306286706}">
      <dgm:prSet/>
      <dgm:spPr/>
      <dgm:t>
        <a:bodyPr/>
        <a:lstStyle/>
        <a:p>
          <a:endParaRPr lang="en-GB"/>
        </a:p>
      </dgm:t>
    </dgm:pt>
    <dgm:pt modelId="{92BAB7E3-70C5-4EAA-92F1-036AB5902614}" type="sibTrans" cxnId="{290C83D0-F80D-4493-AE86-77E306286706}">
      <dgm:prSet/>
      <dgm:spPr/>
      <dgm:t>
        <a:bodyPr/>
        <a:lstStyle/>
        <a:p>
          <a:endParaRPr lang="en-GB"/>
        </a:p>
      </dgm:t>
    </dgm:pt>
    <dgm:pt modelId="{9066AAB1-816A-448E-81E4-5C3781743D94}">
      <dgm:prSet phldrT="[Text]" custT="1"/>
      <dgm:spPr>
        <a:solidFill>
          <a:schemeClr val="accent6"/>
        </a:solidFill>
      </dgm:spPr>
      <dgm:t>
        <a:bodyPr/>
        <a:lstStyle/>
        <a:p>
          <a:r>
            <a:rPr lang="fr-CH" sz="2000" dirty="0"/>
            <a:t>1 standard on </a:t>
          </a:r>
          <a:r>
            <a:rPr lang="fr-CH" sz="2000" dirty="0" err="1"/>
            <a:t>childhood</a:t>
          </a:r>
          <a:r>
            <a:rPr lang="fr-CH" sz="2000" dirty="0"/>
            <a:t> TB</a:t>
          </a:r>
        </a:p>
      </dgm:t>
    </dgm:pt>
    <dgm:pt modelId="{61A56038-D55A-4E63-BB14-798C4F59E845}" type="parTrans" cxnId="{32A8FC5C-4E21-4AF4-B2E0-DE8D0FC4AA37}">
      <dgm:prSet/>
      <dgm:spPr/>
      <dgm:t>
        <a:bodyPr/>
        <a:lstStyle/>
        <a:p>
          <a:endParaRPr lang="en-GB"/>
        </a:p>
      </dgm:t>
    </dgm:pt>
    <dgm:pt modelId="{0FC1C39A-EA27-4A0D-AD1A-02875D9D10AF}" type="sibTrans" cxnId="{32A8FC5C-4E21-4AF4-B2E0-DE8D0FC4AA37}">
      <dgm:prSet/>
      <dgm:spPr/>
      <dgm:t>
        <a:bodyPr/>
        <a:lstStyle/>
        <a:p>
          <a:endParaRPr lang="en-GB"/>
        </a:p>
      </dgm:t>
    </dgm:pt>
    <dgm:pt modelId="{1FEEB758-F662-4C73-B807-92C0497864E4}" type="pres">
      <dgm:prSet presAssocID="{3188A44F-8569-4BE4-9F06-7C218CC5BB7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3B58299-9271-4271-AE21-B146BC2DBE0A}" type="pres">
      <dgm:prSet presAssocID="{7275CAFD-7481-431A-87E1-E645070AD251}" presName="root1" presStyleCnt="0"/>
      <dgm:spPr/>
    </dgm:pt>
    <dgm:pt modelId="{DD6437AF-C839-47F0-9363-C90F1C2F930F}" type="pres">
      <dgm:prSet presAssocID="{7275CAFD-7481-431A-87E1-E645070AD251}" presName="LevelOneTextNode" presStyleLbl="node0" presStyleIdx="0" presStyleCnt="1" custScaleY="71036">
        <dgm:presLayoutVars>
          <dgm:chPref val="3"/>
        </dgm:presLayoutVars>
      </dgm:prSet>
      <dgm:spPr/>
    </dgm:pt>
    <dgm:pt modelId="{0B2FDEB5-CB2E-48D4-911D-4F2B483E2BE4}" type="pres">
      <dgm:prSet presAssocID="{7275CAFD-7481-431A-87E1-E645070AD251}" presName="level2hierChild" presStyleCnt="0"/>
      <dgm:spPr/>
    </dgm:pt>
    <dgm:pt modelId="{11DAD29C-814B-4535-B142-5D9354ABE999}" type="pres">
      <dgm:prSet presAssocID="{5227F03D-F353-4E88-907F-DBE92861A565}" presName="conn2-1" presStyleLbl="parChTrans1D2" presStyleIdx="0" presStyleCnt="2"/>
      <dgm:spPr/>
    </dgm:pt>
    <dgm:pt modelId="{11C26B21-BD40-4CC2-A9D7-96CD48094080}" type="pres">
      <dgm:prSet presAssocID="{5227F03D-F353-4E88-907F-DBE92861A565}" presName="connTx" presStyleLbl="parChTrans1D2" presStyleIdx="0" presStyleCnt="2"/>
      <dgm:spPr/>
    </dgm:pt>
    <dgm:pt modelId="{F7E86851-CC35-49B4-A237-DF9E1EAF0948}" type="pres">
      <dgm:prSet presAssocID="{8A7C121F-7038-43B9-B4D9-A4F923A88862}" presName="root2" presStyleCnt="0"/>
      <dgm:spPr/>
    </dgm:pt>
    <dgm:pt modelId="{510AB4D8-9DF7-4262-AE0E-8238FB397609}" type="pres">
      <dgm:prSet presAssocID="{8A7C121F-7038-43B9-B4D9-A4F923A88862}" presName="LevelTwoTextNode" presStyleLbl="node2" presStyleIdx="0" presStyleCnt="2" custScaleX="94803">
        <dgm:presLayoutVars>
          <dgm:chPref val="3"/>
        </dgm:presLayoutVars>
      </dgm:prSet>
      <dgm:spPr/>
    </dgm:pt>
    <dgm:pt modelId="{3DFBB3E5-1C50-4B2D-8D62-03B95D4FFE89}" type="pres">
      <dgm:prSet presAssocID="{8A7C121F-7038-43B9-B4D9-A4F923A88862}" presName="level3hierChild" presStyleCnt="0"/>
      <dgm:spPr/>
    </dgm:pt>
    <dgm:pt modelId="{F9C63D5A-B8BD-4461-A686-F6BC479F4910}" type="pres">
      <dgm:prSet presAssocID="{AFE94888-38D7-4DB3-8C7B-142CD622247E}" presName="conn2-1" presStyleLbl="parChTrans1D3" presStyleIdx="0" presStyleCnt="6"/>
      <dgm:spPr/>
    </dgm:pt>
    <dgm:pt modelId="{8375BED2-17B6-440A-A887-75C95925780B}" type="pres">
      <dgm:prSet presAssocID="{AFE94888-38D7-4DB3-8C7B-142CD622247E}" presName="connTx" presStyleLbl="parChTrans1D3" presStyleIdx="0" presStyleCnt="6"/>
      <dgm:spPr/>
    </dgm:pt>
    <dgm:pt modelId="{25BA3EB5-2E9B-488A-A8B5-3BF1C93364B8}" type="pres">
      <dgm:prSet presAssocID="{52D1E5CB-601C-495D-A23D-980E84020D18}" presName="root2" presStyleCnt="0"/>
      <dgm:spPr/>
    </dgm:pt>
    <dgm:pt modelId="{1789F1F7-48C3-4678-A3D7-1B12B9F19B71}" type="pres">
      <dgm:prSet presAssocID="{52D1E5CB-601C-495D-A23D-980E84020D18}" presName="LevelTwoTextNode" presStyleLbl="node3" presStyleIdx="0" presStyleCnt="6" custScaleX="169198">
        <dgm:presLayoutVars>
          <dgm:chPref val="3"/>
        </dgm:presLayoutVars>
      </dgm:prSet>
      <dgm:spPr/>
    </dgm:pt>
    <dgm:pt modelId="{AEFDBECC-BE5C-4EF7-AAAE-E6FA0912317A}" type="pres">
      <dgm:prSet presAssocID="{52D1E5CB-601C-495D-A23D-980E84020D18}" presName="level3hierChild" presStyleCnt="0"/>
      <dgm:spPr/>
    </dgm:pt>
    <dgm:pt modelId="{DFD36AA2-108D-4EDC-9AFB-D08BC455881A}" type="pres">
      <dgm:prSet presAssocID="{0787BC43-5BCD-4A48-A828-69EA3F4C4B35}" presName="conn2-1" presStyleLbl="parChTrans1D3" presStyleIdx="1" presStyleCnt="6"/>
      <dgm:spPr/>
    </dgm:pt>
    <dgm:pt modelId="{A45444C9-1E8B-4A21-992B-B8D67CD0B910}" type="pres">
      <dgm:prSet presAssocID="{0787BC43-5BCD-4A48-A828-69EA3F4C4B35}" presName="connTx" presStyleLbl="parChTrans1D3" presStyleIdx="1" presStyleCnt="6"/>
      <dgm:spPr/>
    </dgm:pt>
    <dgm:pt modelId="{F1ECED2B-AFEB-40C9-A477-A6F5AF235666}" type="pres">
      <dgm:prSet presAssocID="{87BD87B4-3A7D-499C-AD3E-91D2108D81A5}" presName="root2" presStyleCnt="0"/>
      <dgm:spPr/>
    </dgm:pt>
    <dgm:pt modelId="{4ACAA8C0-9A8D-423E-B101-157483945B92}" type="pres">
      <dgm:prSet presAssocID="{87BD87B4-3A7D-499C-AD3E-91D2108D81A5}" presName="LevelTwoTextNode" presStyleLbl="node3" presStyleIdx="1" presStyleCnt="6" custScaleX="169198">
        <dgm:presLayoutVars>
          <dgm:chPref val="3"/>
        </dgm:presLayoutVars>
      </dgm:prSet>
      <dgm:spPr/>
    </dgm:pt>
    <dgm:pt modelId="{22161A43-A880-4B6E-841F-E4C1434276B8}" type="pres">
      <dgm:prSet presAssocID="{87BD87B4-3A7D-499C-AD3E-91D2108D81A5}" presName="level3hierChild" presStyleCnt="0"/>
      <dgm:spPr/>
    </dgm:pt>
    <dgm:pt modelId="{ECB7D1F9-7357-4BA9-9E6C-A2CC87D5E22D}" type="pres">
      <dgm:prSet presAssocID="{04F63EC0-5A8D-47DD-9557-46476076B065}" presName="conn2-1" presStyleLbl="parChTrans1D3" presStyleIdx="2" presStyleCnt="6"/>
      <dgm:spPr/>
    </dgm:pt>
    <dgm:pt modelId="{2CAC3B09-878D-4050-9BB1-DCBD135D00F5}" type="pres">
      <dgm:prSet presAssocID="{04F63EC0-5A8D-47DD-9557-46476076B065}" presName="connTx" presStyleLbl="parChTrans1D3" presStyleIdx="2" presStyleCnt="6"/>
      <dgm:spPr/>
    </dgm:pt>
    <dgm:pt modelId="{6B96E8C1-0929-4078-9016-264E0AF0BC58}" type="pres">
      <dgm:prSet presAssocID="{020241FE-04D5-4100-B7A3-4BFEB023F499}" presName="root2" presStyleCnt="0"/>
      <dgm:spPr/>
    </dgm:pt>
    <dgm:pt modelId="{25F3C920-2E5B-4D89-A80D-439208136755}" type="pres">
      <dgm:prSet presAssocID="{020241FE-04D5-4100-B7A3-4BFEB023F499}" presName="LevelTwoTextNode" presStyleLbl="node3" presStyleIdx="2" presStyleCnt="6" custScaleX="169198">
        <dgm:presLayoutVars>
          <dgm:chPref val="3"/>
        </dgm:presLayoutVars>
      </dgm:prSet>
      <dgm:spPr/>
    </dgm:pt>
    <dgm:pt modelId="{A2FB7ED3-87AC-490C-AA55-4590A34089CB}" type="pres">
      <dgm:prSet presAssocID="{020241FE-04D5-4100-B7A3-4BFEB023F499}" presName="level3hierChild" presStyleCnt="0"/>
      <dgm:spPr/>
    </dgm:pt>
    <dgm:pt modelId="{2A3A89CB-1451-40AA-BCFA-F0E726B7FDB0}" type="pres">
      <dgm:prSet presAssocID="{2C5A4B76-CD27-4700-A8D0-0418B5E6B382}" presName="conn2-1" presStyleLbl="parChTrans1D2" presStyleIdx="1" presStyleCnt="2"/>
      <dgm:spPr/>
    </dgm:pt>
    <dgm:pt modelId="{A8CEF3F0-6763-485A-9EBB-89E1D6998819}" type="pres">
      <dgm:prSet presAssocID="{2C5A4B76-CD27-4700-A8D0-0418B5E6B382}" presName="connTx" presStyleLbl="parChTrans1D2" presStyleIdx="1" presStyleCnt="2"/>
      <dgm:spPr/>
    </dgm:pt>
    <dgm:pt modelId="{A5EF3AAF-092F-4BD3-A461-486346CB1ABC}" type="pres">
      <dgm:prSet presAssocID="{102AFD6B-005B-40BB-B781-973E4C844E4B}" presName="root2" presStyleCnt="0"/>
      <dgm:spPr/>
    </dgm:pt>
    <dgm:pt modelId="{CCBC3096-6287-48A0-ABB9-F0059A603AC0}" type="pres">
      <dgm:prSet presAssocID="{102AFD6B-005B-40BB-B781-973E4C844E4B}" presName="LevelTwoTextNode" presStyleLbl="node2" presStyleIdx="1" presStyleCnt="2" custScaleX="94803">
        <dgm:presLayoutVars>
          <dgm:chPref val="3"/>
        </dgm:presLayoutVars>
      </dgm:prSet>
      <dgm:spPr/>
    </dgm:pt>
    <dgm:pt modelId="{BAE741D8-BC6D-4317-BB34-A2852F1A6049}" type="pres">
      <dgm:prSet presAssocID="{102AFD6B-005B-40BB-B781-973E4C844E4B}" presName="level3hierChild" presStyleCnt="0"/>
      <dgm:spPr/>
    </dgm:pt>
    <dgm:pt modelId="{19E0AD99-81AD-4731-BEEB-94AA386358DE}" type="pres">
      <dgm:prSet presAssocID="{C341C791-324A-4497-929F-E4B7A8A71105}" presName="conn2-1" presStyleLbl="parChTrans1D3" presStyleIdx="3" presStyleCnt="6"/>
      <dgm:spPr/>
    </dgm:pt>
    <dgm:pt modelId="{7F7F519D-1112-410B-B275-A7B9948C3B68}" type="pres">
      <dgm:prSet presAssocID="{C341C791-324A-4497-929F-E4B7A8A71105}" presName="connTx" presStyleLbl="parChTrans1D3" presStyleIdx="3" presStyleCnt="6"/>
      <dgm:spPr/>
    </dgm:pt>
    <dgm:pt modelId="{66EF1628-9D0B-4208-B3A2-E045457851BF}" type="pres">
      <dgm:prSet presAssocID="{AB3736C7-EA55-42F3-BC18-931517976AF3}" presName="root2" presStyleCnt="0"/>
      <dgm:spPr/>
    </dgm:pt>
    <dgm:pt modelId="{6315159E-9708-444C-B6D6-0B037A4888A1}" type="pres">
      <dgm:prSet presAssocID="{AB3736C7-EA55-42F3-BC18-931517976AF3}" presName="LevelTwoTextNode" presStyleLbl="node3" presStyleIdx="3" presStyleCnt="6" custScaleX="169198">
        <dgm:presLayoutVars>
          <dgm:chPref val="3"/>
        </dgm:presLayoutVars>
      </dgm:prSet>
      <dgm:spPr/>
    </dgm:pt>
    <dgm:pt modelId="{258DBEEC-7103-4D2F-93E5-C5E22CB159D2}" type="pres">
      <dgm:prSet presAssocID="{AB3736C7-EA55-42F3-BC18-931517976AF3}" presName="level3hierChild" presStyleCnt="0"/>
      <dgm:spPr/>
    </dgm:pt>
    <dgm:pt modelId="{67723C95-9421-41E1-95F8-E675CE417439}" type="pres">
      <dgm:prSet presAssocID="{0499329A-DF92-46ED-BB05-7FE1F56027EA}" presName="conn2-1" presStyleLbl="parChTrans1D3" presStyleIdx="4" presStyleCnt="6"/>
      <dgm:spPr/>
    </dgm:pt>
    <dgm:pt modelId="{A30C657B-27A3-4C36-B1C5-C7BBF3EC5B4E}" type="pres">
      <dgm:prSet presAssocID="{0499329A-DF92-46ED-BB05-7FE1F56027EA}" presName="connTx" presStyleLbl="parChTrans1D3" presStyleIdx="4" presStyleCnt="6"/>
      <dgm:spPr/>
    </dgm:pt>
    <dgm:pt modelId="{BE39E7D0-C3BA-4BCF-8AA8-FD783C79028C}" type="pres">
      <dgm:prSet presAssocID="{90D6E00B-A80D-4A41-9A0B-F0C1B9C10DEF}" presName="root2" presStyleCnt="0"/>
      <dgm:spPr/>
    </dgm:pt>
    <dgm:pt modelId="{EA61B5A7-51D5-4AD1-AD72-AA92A4CF242C}" type="pres">
      <dgm:prSet presAssocID="{90D6E00B-A80D-4A41-9A0B-F0C1B9C10DEF}" presName="LevelTwoTextNode" presStyleLbl="node3" presStyleIdx="4" presStyleCnt="6" custScaleX="169198">
        <dgm:presLayoutVars>
          <dgm:chPref val="3"/>
        </dgm:presLayoutVars>
      </dgm:prSet>
      <dgm:spPr/>
    </dgm:pt>
    <dgm:pt modelId="{85E4AEF0-A40F-4EE2-9CD3-CAEAAE05AFCF}" type="pres">
      <dgm:prSet presAssocID="{90D6E00B-A80D-4A41-9A0B-F0C1B9C10DEF}" presName="level3hierChild" presStyleCnt="0"/>
      <dgm:spPr/>
    </dgm:pt>
    <dgm:pt modelId="{2ED57E0A-A48B-49FC-96CC-D19BC8E5CC6F}" type="pres">
      <dgm:prSet presAssocID="{61A56038-D55A-4E63-BB14-798C4F59E845}" presName="conn2-1" presStyleLbl="parChTrans1D3" presStyleIdx="5" presStyleCnt="6"/>
      <dgm:spPr/>
    </dgm:pt>
    <dgm:pt modelId="{68BFAD82-B2A8-429A-B4A2-57358DD02CEB}" type="pres">
      <dgm:prSet presAssocID="{61A56038-D55A-4E63-BB14-798C4F59E845}" presName="connTx" presStyleLbl="parChTrans1D3" presStyleIdx="5" presStyleCnt="6"/>
      <dgm:spPr/>
    </dgm:pt>
    <dgm:pt modelId="{557BACDB-4D3D-4E5E-93A4-645DBFE31A74}" type="pres">
      <dgm:prSet presAssocID="{9066AAB1-816A-448E-81E4-5C3781743D94}" presName="root2" presStyleCnt="0"/>
      <dgm:spPr/>
    </dgm:pt>
    <dgm:pt modelId="{8620756A-D69B-4523-9791-4CEA70FAFF85}" type="pres">
      <dgm:prSet presAssocID="{9066AAB1-816A-448E-81E4-5C3781743D94}" presName="LevelTwoTextNode" presStyleLbl="node3" presStyleIdx="5" presStyleCnt="6" custScaleX="169198">
        <dgm:presLayoutVars>
          <dgm:chPref val="3"/>
        </dgm:presLayoutVars>
      </dgm:prSet>
      <dgm:spPr/>
    </dgm:pt>
    <dgm:pt modelId="{20EB4641-9138-45FE-A342-BA695C4EE7E7}" type="pres">
      <dgm:prSet presAssocID="{9066AAB1-816A-448E-81E4-5C3781743D94}" presName="level3hierChild" presStyleCnt="0"/>
      <dgm:spPr/>
    </dgm:pt>
  </dgm:ptLst>
  <dgm:cxnLst>
    <dgm:cxn modelId="{3F85FA03-1183-461F-A3BF-0E29F0B34FE1}" type="presOf" srcId="{0787BC43-5BCD-4A48-A828-69EA3F4C4B35}" destId="{DFD36AA2-108D-4EDC-9AFB-D08BC455881A}" srcOrd="0" destOrd="0" presId="urn:microsoft.com/office/officeart/2008/layout/HorizontalMultiLevelHierarchy"/>
    <dgm:cxn modelId="{E9268506-ADDF-4B95-A1D7-B57FB6B4D392}" type="presOf" srcId="{87BD87B4-3A7D-499C-AD3E-91D2108D81A5}" destId="{4ACAA8C0-9A8D-423E-B101-157483945B92}" srcOrd="0" destOrd="0" presId="urn:microsoft.com/office/officeart/2008/layout/HorizontalMultiLevelHierarchy"/>
    <dgm:cxn modelId="{2F01D714-8D1D-4294-A6DC-D3CA1E01108F}" type="presOf" srcId="{7275CAFD-7481-431A-87E1-E645070AD251}" destId="{DD6437AF-C839-47F0-9363-C90F1C2F930F}" srcOrd="0" destOrd="0" presId="urn:microsoft.com/office/officeart/2008/layout/HorizontalMultiLevelHierarchy"/>
    <dgm:cxn modelId="{C059601F-72FB-409A-9E94-E0FE58B4CC52}" srcId="{7275CAFD-7481-431A-87E1-E645070AD251}" destId="{102AFD6B-005B-40BB-B781-973E4C844E4B}" srcOrd="1" destOrd="0" parTransId="{2C5A4B76-CD27-4700-A8D0-0418B5E6B382}" sibTransId="{F29316A0-03AB-4147-9F2A-8DBEF342B190}"/>
    <dgm:cxn modelId="{C8C83621-E40E-4778-BB78-DA5FA0191549}" type="presOf" srcId="{020241FE-04D5-4100-B7A3-4BFEB023F499}" destId="{25F3C920-2E5B-4D89-A80D-439208136755}" srcOrd="0" destOrd="0" presId="urn:microsoft.com/office/officeart/2008/layout/HorizontalMultiLevelHierarchy"/>
    <dgm:cxn modelId="{F62DD125-946C-4F32-A564-E0006D1828C2}" type="presOf" srcId="{2C5A4B76-CD27-4700-A8D0-0418B5E6B382}" destId="{A8CEF3F0-6763-485A-9EBB-89E1D6998819}" srcOrd="1" destOrd="0" presId="urn:microsoft.com/office/officeart/2008/layout/HorizontalMultiLevelHierarchy"/>
    <dgm:cxn modelId="{16544A34-75D0-478A-ABEE-AC6908FAA03C}" type="presOf" srcId="{5227F03D-F353-4E88-907F-DBE92861A565}" destId="{11DAD29C-814B-4535-B142-5D9354ABE999}" srcOrd="0" destOrd="0" presId="urn:microsoft.com/office/officeart/2008/layout/HorizontalMultiLevelHierarchy"/>
    <dgm:cxn modelId="{F2A6393C-8698-4691-A231-12A3E8D45900}" type="presOf" srcId="{2C5A4B76-CD27-4700-A8D0-0418B5E6B382}" destId="{2A3A89CB-1451-40AA-BCFA-F0E726B7FDB0}" srcOrd="0" destOrd="0" presId="urn:microsoft.com/office/officeart/2008/layout/HorizontalMultiLevelHierarchy"/>
    <dgm:cxn modelId="{32A8FC5C-4E21-4AF4-B2E0-DE8D0FC4AA37}" srcId="{102AFD6B-005B-40BB-B781-973E4C844E4B}" destId="{9066AAB1-816A-448E-81E4-5C3781743D94}" srcOrd="2" destOrd="0" parTransId="{61A56038-D55A-4E63-BB14-798C4F59E845}" sibTransId="{0FC1C39A-EA27-4A0D-AD1A-02875D9D10AF}"/>
    <dgm:cxn modelId="{2641205F-DF7C-4CD4-A8B3-5E6A36A24329}" srcId="{8A7C121F-7038-43B9-B4D9-A4F923A88862}" destId="{87BD87B4-3A7D-499C-AD3E-91D2108D81A5}" srcOrd="1" destOrd="0" parTransId="{0787BC43-5BCD-4A48-A828-69EA3F4C4B35}" sibTransId="{EA0B2F32-B095-48E8-B47D-B3975F418AFC}"/>
    <dgm:cxn modelId="{1500E262-DD90-457D-BB02-0E53C207D844}" type="presOf" srcId="{90D6E00B-A80D-4A41-9A0B-F0C1B9C10DEF}" destId="{EA61B5A7-51D5-4AD1-AD72-AA92A4CF242C}" srcOrd="0" destOrd="0" presId="urn:microsoft.com/office/officeart/2008/layout/HorizontalMultiLevelHierarchy"/>
    <dgm:cxn modelId="{4C64F142-97CD-4233-9F6D-877944BE22C4}" type="presOf" srcId="{61A56038-D55A-4E63-BB14-798C4F59E845}" destId="{2ED57E0A-A48B-49FC-96CC-D19BC8E5CC6F}" srcOrd="0" destOrd="0" presId="urn:microsoft.com/office/officeart/2008/layout/HorizontalMultiLevelHierarchy"/>
    <dgm:cxn modelId="{053E1C64-85E6-44DE-924D-ED3533F98530}" type="presOf" srcId="{AB3736C7-EA55-42F3-BC18-931517976AF3}" destId="{6315159E-9708-444C-B6D6-0B037A4888A1}" srcOrd="0" destOrd="0" presId="urn:microsoft.com/office/officeart/2008/layout/HorizontalMultiLevelHierarchy"/>
    <dgm:cxn modelId="{475E254C-607F-4DF1-B153-DF1260C31C02}" type="presOf" srcId="{0787BC43-5BCD-4A48-A828-69EA3F4C4B35}" destId="{A45444C9-1E8B-4A21-992B-B8D67CD0B910}" srcOrd="1" destOrd="0" presId="urn:microsoft.com/office/officeart/2008/layout/HorizontalMultiLevelHierarchy"/>
    <dgm:cxn modelId="{8BECD557-D688-452F-A641-B5872ACF9A34}" type="presOf" srcId="{04F63EC0-5A8D-47DD-9557-46476076B065}" destId="{ECB7D1F9-7357-4BA9-9E6C-A2CC87D5E22D}" srcOrd="0" destOrd="0" presId="urn:microsoft.com/office/officeart/2008/layout/HorizontalMultiLevelHierarchy"/>
    <dgm:cxn modelId="{0C10BA8B-9A5A-48F0-AD8F-A3E26A9CB12E}" type="presOf" srcId="{3188A44F-8569-4BE4-9F06-7C218CC5BB7D}" destId="{1FEEB758-F662-4C73-B807-92C0497864E4}" srcOrd="0" destOrd="0" presId="urn:microsoft.com/office/officeart/2008/layout/HorizontalMultiLevelHierarchy"/>
    <dgm:cxn modelId="{142F308E-884F-449B-8126-AB731E8D7459}" type="presOf" srcId="{52D1E5CB-601C-495D-A23D-980E84020D18}" destId="{1789F1F7-48C3-4678-A3D7-1B12B9F19B71}" srcOrd="0" destOrd="0" presId="urn:microsoft.com/office/officeart/2008/layout/HorizontalMultiLevelHierarchy"/>
    <dgm:cxn modelId="{A991978E-9CCF-4EE2-82AA-5E469F82D8DE}" srcId="{102AFD6B-005B-40BB-B781-973E4C844E4B}" destId="{AB3736C7-EA55-42F3-BC18-931517976AF3}" srcOrd="0" destOrd="0" parTransId="{C341C791-324A-4497-929F-E4B7A8A71105}" sibTransId="{DA36E494-D003-4DC1-A1FD-BAE3AB808B4B}"/>
    <dgm:cxn modelId="{6634638F-7426-4C15-83AB-3AAB841A6E57}" type="presOf" srcId="{102AFD6B-005B-40BB-B781-973E4C844E4B}" destId="{CCBC3096-6287-48A0-ABB9-F0059A603AC0}" srcOrd="0" destOrd="0" presId="urn:microsoft.com/office/officeart/2008/layout/HorizontalMultiLevelHierarchy"/>
    <dgm:cxn modelId="{D96AC08F-56B1-4876-B417-1FB3C355331F}" type="presOf" srcId="{C341C791-324A-4497-929F-E4B7A8A71105}" destId="{19E0AD99-81AD-4731-BEEB-94AA386358DE}" srcOrd="0" destOrd="0" presId="urn:microsoft.com/office/officeart/2008/layout/HorizontalMultiLevelHierarchy"/>
    <dgm:cxn modelId="{B891B19E-C3D7-4136-99A2-588719EF2963}" type="presOf" srcId="{0499329A-DF92-46ED-BB05-7FE1F56027EA}" destId="{A30C657B-27A3-4C36-B1C5-C7BBF3EC5B4E}" srcOrd="1" destOrd="0" presId="urn:microsoft.com/office/officeart/2008/layout/HorizontalMultiLevelHierarchy"/>
    <dgm:cxn modelId="{8BEE359F-E77C-418F-8F81-9B358D46710C}" type="presOf" srcId="{9066AAB1-816A-448E-81E4-5C3781743D94}" destId="{8620756A-D69B-4523-9791-4CEA70FAFF85}" srcOrd="0" destOrd="0" presId="urn:microsoft.com/office/officeart/2008/layout/HorizontalMultiLevelHierarchy"/>
    <dgm:cxn modelId="{19B86DA0-45A9-4B16-B9FF-E85A08BDB93A}" type="presOf" srcId="{AFE94888-38D7-4DB3-8C7B-142CD622247E}" destId="{8375BED2-17B6-440A-A887-75C95925780B}" srcOrd="1" destOrd="0" presId="urn:microsoft.com/office/officeart/2008/layout/HorizontalMultiLevelHierarchy"/>
    <dgm:cxn modelId="{52D7DCA2-5461-4CDB-A487-E146049B04FC}" srcId="{8A7C121F-7038-43B9-B4D9-A4F923A88862}" destId="{52D1E5CB-601C-495D-A23D-980E84020D18}" srcOrd="0" destOrd="0" parTransId="{AFE94888-38D7-4DB3-8C7B-142CD622247E}" sibTransId="{7AEC1549-7E8B-4B3E-B0C4-8D2145AE1B80}"/>
    <dgm:cxn modelId="{06373AA8-0C8C-427B-A591-1DB32584A5FA}" type="presOf" srcId="{04F63EC0-5A8D-47DD-9557-46476076B065}" destId="{2CAC3B09-878D-4050-9BB1-DCBD135D00F5}" srcOrd="1" destOrd="0" presId="urn:microsoft.com/office/officeart/2008/layout/HorizontalMultiLevelHierarchy"/>
    <dgm:cxn modelId="{5A2E00B8-9452-4035-A8C8-62547836FE63}" type="presOf" srcId="{8A7C121F-7038-43B9-B4D9-A4F923A88862}" destId="{510AB4D8-9DF7-4262-AE0E-8238FB397609}" srcOrd="0" destOrd="0" presId="urn:microsoft.com/office/officeart/2008/layout/HorizontalMultiLevelHierarchy"/>
    <dgm:cxn modelId="{ABB062BB-D974-4828-A1CF-018010BA3E22}" type="presOf" srcId="{61A56038-D55A-4E63-BB14-798C4F59E845}" destId="{68BFAD82-B2A8-429A-B4A2-57358DD02CEB}" srcOrd="1" destOrd="0" presId="urn:microsoft.com/office/officeart/2008/layout/HorizontalMultiLevelHierarchy"/>
    <dgm:cxn modelId="{5DF7FBCE-D9B9-49AD-AFEB-64FF380AEAA0}" type="presOf" srcId="{0499329A-DF92-46ED-BB05-7FE1F56027EA}" destId="{67723C95-9421-41E1-95F8-E675CE417439}" srcOrd="0" destOrd="0" presId="urn:microsoft.com/office/officeart/2008/layout/HorizontalMultiLevelHierarchy"/>
    <dgm:cxn modelId="{290C83D0-F80D-4493-AE86-77E306286706}" srcId="{102AFD6B-005B-40BB-B781-973E4C844E4B}" destId="{90D6E00B-A80D-4A41-9A0B-F0C1B9C10DEF}" srcOrd="1" destOrd="0" parTransId="{0499329A-DF92-46ED-BB05-7FE1F56027EA}" sibTransId="{92BAB7E3-70C5-4EAA-92F1-036AB5902614}"/>
    <dgm:cxn modelId="{E614F1D4-C038-4F32-BE31-508CB72A5156}" srcId="{3188A44F-8569-4BE4-9F06-7C218CC5BB7D}" destId="{7275CAFD-7481-431A-87E1-E645070AD251}" srcOrd="0" destOrd="0" parTransId="{C03B077E-8744-4795-9FBB-D3450AAF282B}" sibTransId="{94AA1369-DF72-476A-97B4-BF78A95DFE99}"/>
    <dgm:cxn modelId="{1BBB4AD6-D727-4496-A2F0-B5344E7DD3FC}" type="presOf" srcId="{5227F03D-F353-4E88-907F-DBE92861A565}" destId="{11C26B21-BD40-4CC2-A9D7-96CD48094080}" srcOrd="1" destOrd="0" presId="urn:microsoft.com/office/officeart/2008/layout/HorizontalMultiLevelHierarchy"/>
    <dgm:cxn modelId="{9752E8D7-5024-49C6-B07A-D6D16C530144}" type="presOf" srcId="{AFE94888-38D7-4DB3-8C7B-142CD622247E}" destId="{F9C63D5A-B8BD-4461-A686-F6BC479F4910}" srcOrd="0" destOrd="0" presId="urn:microsoft.com/office/officeart/2008/layout/HorizontalMultiLevelHierarchy"/>
    <dgm:cxn modelId="{A2F630D9-E3C9-422A-8E07-65DEAAE85F52}" srcId="{7275CAFD-7481-431A-87E1-E645070AD251}" destId="{8A7C121F-7038-43B9-B4D9-A4F923A88862}" srcOrd="0" destOrd="0" parTransId="{5227F03D-F353-4E88-907F-DBE92861A565}" sibTransId="{14DE0AC9-71F9-4CCC-A758-98B1FFBB1331}"/>
    <dgm:cxn modelId="{30565FE2-A002-4DCA-9896-477015C82280}" srcId="{8A7C121F-7038-43B9-B4D9-A4F923A88862}" destId="{020241FE-04D5-4100-B7A3-4BFEB023F499}" srcOrd="2" destOrd="0" parTransId="{04F63EC0-5A8D-47DD-9557-46476076B065}" sibTransId="{F6D5A451-0DAA-4BC7-B063-FEF612DFE5BF}"/>
    <dgm:cxn modelId="{2AC321E6-7FE7-4652-AC1A-5D2BEE968ECE}" type="presOf" srcId="{C341C791-324A-4497-929F-E4B7A8A71105}" destId="{7F7F519D-1112-410B-B275-A7B9948C3B68}" srcOrd="1" destOrd="0" presId="urn:microsoft.com/office/officeart/2008/layout/HorizontalMultiLevelHierarchy"/>
    <dgm:cxn modelId="{D6B6D6D1-3566-4A0B-BB23-7CAC03491E08}" type="presParOf" srcId="{1FEEB758-F662-4C73-B807-92C0497864E4}" destId="{F3B58299-9271-4271-AE21-B146BC2DBE0A}" srcOrd="0" destOrd="0" presId="urn:microsoft.com/office/officeart/2008/layout/HorizontalMultiLevelHierarchy"/>
    <dgm:cxn modelId="{FDE1CBA5-D30D-4996-AF2D-B9370EC90A8C}" type="presParOf" srcId="{F3B58299-9271-4271-AE21-B146BC2DBE0A}" destId="{DD6437AF-C839-47F0-9363-C90F1C2F930F}" srcOrd="0" destOrd="0" presId="urn:microsoft.com/office/officeart/2008/layout/HorizontalMultiLevelHierarchy"/>
    <dgm:cxn modelId="{6E8912A1-F172-489E-8B3C-1A0EB2FE0A4C}" type="presParOf" srcId="{F3B58299-9271-4271-AE21-B146BC2DBE0A}" destId="{0B2FDEB5-CB2E-48D4-911D-4F2B483E2BE4}" srcOrd="1" destOrd="0" presId="urn:microsoft.com/office/officeart/2008/layout/HorizontalMultiLevelHierarchy"/>
    <dgm:cxn modelId="{43EFC735-FCC2-41CF-B3DC-C05F5A8D4849}" type="presParOf" srcId="{0B2FDEB5-CB2E-48D4-911D-4F2B483E2BE4}" destId="{11DAD29C-814B-4535-B142-5D9354ABE999}" srcOrd="0" destOrd="0" presId="urn:microsoft.com/office/officeart/2008/layout/HorizontalMultiLevelHierarchy"/>
    <dgm:cxn modelId="{2718DF0B-B481-40B3-A6F2-6543F970A0AA}" type="presParOf" srcId="{11DAD29C-814B-4535-B142-5D9354ABE999}" destId="{11C26B21-BD40-4CC2-A9D7-96CD48094080}" srcOrd="0" destOrd="0" presId="urn:microsoft.com/office/officeart/2008/layout/HorizontalMultiLevelHierarchy"/>
    <dgm:cxn modelId="{AD3E3620-CDC5-4691-BB1D-13BF6EE49129}" type="presParOf" srcId="{0B2FDEB5-CB2E-48D4-911D-4F2B483E2BE4}" destId="{F7E86851-CC35-49B4-A237-DF9E1EAF0948}" srcOrd="1" destOrd="0" presId="urn:microsoft.com/office/officeart/2008/layout/HorizontalMultiLevelHierarchy"/>
    <dgm:cxn modelId="{3D87B618-EFB8-4E05-A0CB-01EFE5C43B4D}" type="presParOf" srcId="{F7E86851-CC35-49B4-A237-DF9E1EAF0948}" destId="{510AB4D8-9DF7-4262-AE0E-8238FB397609}" srcOrd="0" destOrd="0" presId="urn:microsoft.com/office/officeart/2008/layout/HorizontalMultiLevelHierarchy"/>
    <dgm:cxn modelId="{C9FED493-126B-43DD-A4A6-1387B9F7B210}" type="presParOf" srcId="{F7E86851-CC35-49B4-A237-DF9E1EAF0948}" destId="{3DFBB3E5-1C50-4B2D-8D62-03B95D4FFE89}" srcOrd="1" destOrd="0" presId="urn:microsoft.com/office/officeart/2008/layout/HorizontalMultiLevelHierarchy"/>
    <dgm:cxn modelId="{80573749-A770-4AC8-ABF5-8CF9995E4496}" type="presParOf" srcId="{3DFBB3E5-1C50-4B2D-8D62-03B95D4FFE89}" destId="{F9C63D5A-B8BD-4461-A686-F6BC479F4910}" srcOrd="0" destOrd="0" presId="urn:microsoft.com/office/officeart/2008/layout/HorizontalMultiLevelHierarchy"/>
    <dgm:cxn modelId="{00080B36-6F61-43E2-A732-5EEBF583064B}" type="presParOf" srcId="{F9C63D5A-B8BD-4461-A686-F6BC479F4910}" destId="{8375BED2-17B6-440A-A887-75C95925780B}" srcOrd="0" destOrd="0" presId="urn:microsoft.com/office/officeart/2008/layout/HorizontalMultiLevelHierarchy"/>
    <dgm:cxn modelId="{75FCDD27-4449-4E7B-9FFD-A21A83364144}" type="presParOf" srcId="{3DFBB3E5-1C50-4B2D-8D62-03B95D4FFE89}" destId="{25BA3EB5-2E9B-488A-A8B5-3BF1C93364B8}" srcOrd="1" destOrd="0" presId="urn:microsoft.com/office/officeart/2008/layout/HorizontalMultiLevelHierarchy"/>
    <dgm:cxn modelId="{0D5791F7-857E-4DE7-AD77-631CB3FB9373}" type="presParOf" srcId="{25BA3EB5-2E9B-488A-A8B5-3BF1C93364B8}" destId="{1789F1F7-48C3-4678-A3D7-1B12B9F19B71}" srcOrd="0" destOrd="0" presId="urn:microsoft.com/office/officeart/2008/layout/HorizontalMultiLevelHierarchy"/>
    <dgm:cxn modelId="{80305296-4FBD-4EEF-A8EF-F01F5611E5E4}" type="presParOf" srcId="{25BA3EB5-2E9B-488A-A8B5-3BF1C93364B8}" destId="{AEFDBECC-BE5C-4EF7-AAAE-E6FA0912317A}" srcOrd="1" destOrd="0" presId="urn:microsoft.com/office/officeart/2008/layout/HorizontalMultiLevelHierarchy"/>
    <dgm:cxn modelId="{A9B831D4-59AE-46DB-8EC4-3ACB163C319F}" type="presParOf" srcId="{3DFBB3E5-1C50-4B2D-8D62-03B95D4FFE89}" destId="{DFD36AA2-108D-4EDC-9AFB-D08BC455881A}" srcOrd="2" destOrd="0" presId="urn:microsoft.com/office/officeart/2008/layout/HorizontalMultiLevelHierarchy"/>
    <dgm:cxn modelId="{07C72FFE-3BC7-4C76-90C9-2340F9F9D0D3}" type="presParOf" srcId="{DFD36AA2-108D-4EDC-9AFB-D08BC455881A}" destId="{A45444C9-1E8B-4A21-992B-B8D67CD0B910}" srcOrd="0" destOrd="0" presId="urn:microsoft.com/office/officeart/2008/layout/HorizontalMultiLevelHierarchy"/>
    <dgm:cxn modelId="{6E814CD8-7946-46CC-84EF-DF52228089BC}" type="presParOf" srcId="{3DFBB3E5-1C50-4B2D-8D62-03B95D4FFE89}" destId="{F1ECED2B-AFEB-40C9-A477-A6F5AF235666}" srcOrd="3" destOrd="0" presId="urn:microsoft.com/office/officeart/2008/layout/HorizontalMultiLevelHierarchy"/>
    <dgm:cxn modelId="{A60FCFBA-1392-4135-A3B2-3989EA43EA8A}" type="presParOf" srcId="{F1ECED2B-AFEB-40C9-A477-A6F5AF235666}" destId="{4ACAA8C0-9A8D-423E-B101-157483945B92}" srcOrd="0" destOrd="0" presId="urn:microsoft.com/office/officeart/2008/layout/HorizontalMultiLevelHierarchy"/>
    <dgm:cxn modelId="{37F4014A-50FB-4ED8-A9B3-9221DA89B04E}" type="presParOf" srcId="{F1ECED2B-AFEB-40C9-A477-A6F5AF235666}" destId="{22161A43-A880-4B6E-841F-E4C1434276B8}" srcOrd="1" destOrd="0" presId="urn:microsoft.com/office/officeart/2008/layout/HorizontalMultiLevelHierarchy"/>
    <dgm:cxn modelId="{A08CB91D-6C99-4068-BF9A-3295C11FD17C}" type="presParOf" srcId="{3DFBB3E5-1C50-4B2D-8D62-03B95D4FFE89}" destId="{ECB7D1F9-7357-4BA9-9E6C-A2CC87D5E22D}" srcOrd="4" destOrd="0" presId="urn:microsoft.com/office/officeart/2008/layout/HorizontalMultiLevelHierarchy"/>
    <dgm:cxn modelId="{998D3BA7-167B-4775-89C6-58B9485944BF}" type="presParOf" srcId="{ECB7D1F9-7357-4BA9-9E6C-A2CC87D5E22D}" destId="{2CAC3B09-878D-4050-9BB1-DCBD135D00F5}" srcOrd="0" destOrd="0" presId="urn:microsoft.com/office/officeart/2008/layout/HorizontalMultiLevelHierarchy"/>
    <dgm:cxn modelId="{2E012975-7BE6-4BBB-BBDF-F6043C51A0DB}" type="presParOf" srcId="{3DFBB3E5-1C50-4B2D-8D62-03B95D4FFE89}" destId="{6B96E8C1-0929-4078-9016-264E0AF0BC58}" srcOrd="5" destOrd="0" presId="urn:microsoft.com/office/officeart/2008/layout/HorizontalMultiLevelHierarchy"/>
    <dgm:cxn modelId="{A4DC20C4-1EC6-480A-8215-6ED55AD3D3E1}" type="presParOf" srcId="{6B96E8C1-0929-4078-9016-264E0AF0BC58}" destId="{25F3C920-2E5B-4D89-A80D-439208136755}" srcOrd="0" destOrd="0" presId="urn:microsoft.com/office/officeart/2008/layout/HorizontalMultiLevelHierarchy"/>
    <dgm:cxn modelId="{ABFFB87E-0194-4F20-900E-9461BC4D8A13}" type="presParOf" srcId="{6B96E8C1-0929-4078-9016-264E0AF0BC58}" destId="{A2FB7ED3-87AC-490C-AA55-4590A34089CB}" srcOrd="1" destOrd="0" presId="urn:microsoft.com/office/officeart/2008/layout/HorizontalMultiLevelHierarchy"/>
    <dgm:cxn modelId="{988F7B4B-AC89-4A97-8B2D-408DEBDEBD12}" type="presParOf" srcId="{0B2FDEB5-CB2E-48D4-911D-4F2B483E2BE4}" destId="{2A3A89CB-1451-40AA-BCFA-F0E726B7FDB0}" srcOrd="2" destOrd="0" presId="urn:microsoft.com/office/officeart/2008/layout/HorizontalMultiLevelHierarchy"/>
    <dgm:cxn modelId="{E6EC1483-7E6C-4D34-B66C-D440C55332E2}" type="presParOf" srcId="{2A3A89CB-1451-40AA-BCFA-F0E726B7FDB0}" destId="{A8CEF3F0-6763-485A-9EBB-89E1D6998819}" srcOrd="0" destOrd="0" presId="urn:microsoft.com/office/officeart/2008/layout/HorizontalMultiLevelHierarchy"/>
    <dgm:cxn modelId="{284E8ECF-102B-46AD-AC55-1DE4058092FC}" type="presParOf" srcId="{0B2FDEB5-CB2E-48D4-911D-4F2B483E2BE4}" destId="{A5EF3AAF-092F-4BD3-A461-486346CB1ABC}" srcOrd="3" destOrd="0" presId="urn:microsoft.com/office/officeart/2008/layout/HorizontalMultiLevelHierarchy"/>
    <dgm:cxn modelId="{43FD5A05-6553-4A86-B7D9-E6C74B1CACF9}" type="presParOf" srcId="{A5EF3AAF-092F-4BD3-A461-486346CB1ABC}" destId="{CCBC3096-6287-48A0-ABB9-F0059A603AC0}" srcOrd="0" destOrd="0" presId="urn:microsoft.com/office/officeart/2008/layout/HorizontalMultiLevelHierarchy"/>
    <dgm:cxn modelId="{36984CCE-1270-405E-85E7-FF2576D45366}" type="presParOf" srcId="{A5EF3AAF-092F-4BD3-A461-486346CB1ABC}" destId="{BAE741D8-BC6D-4317-BB34-A2852F1A6049}" srcOrd="1" destOrd="0" presId="urn:microsoft.com/office/officeart/2008/layout/HorizontalMultiLevelHierarchy"/>
    <dgm:cxn modelId="{EA905885-EDCC-48DC-815F-DB1A6765D968}" type="presParOf" srcId="{BAE741D8-BC6D-4317-BB34-A2852F1A6049}" destId="{19E0AD99-81AD-4731-BEEB-94AA386358DE}" srcOrd="0" destOrd="0" presId="urn:microsoft.com/office/officeart/2008/layout/HorizontalMultiLevelHierarchy"/>
    <dgm:cxn modelId="{0FB22A81-41CA-48DD-BF46-6A4A987E07D7}" type="presParOf" srcId="{19E0AD99-81AD-4731-BEEB-94AA386358DE}" destId="{7F7F519D-1112-410B-B275-A7B9948C3B68}" srcOrd="0" destOrd="0" presId="urn:microsoft.com/office/officeart/2008/layout/HorizontalMultiLevelHierarchy"/>
    <dgm:cxn modelId="{71607A2C-2443-46A3-91D0-98A67BF27260}" type="presParOf" srcId="{BAE741D8-BC6D-4317-BB34-A2852F1A6049}" destId="{66EF1628-9D0B-4208-B3A2-E045457851BF}" srcOrd="1" destOrd="0" presId="urn:microsoft.com/office/officeart/2008/layout/HorizontalMultiLevelHierarchy"/>
    <dgm:cxn modelId="{B86676F2-BFF6-4447-A9BB-2A16482F0067}" type="presParOf" srcId="{66EF1628-9D0B-4208-B3A2-E045457851BF}" destId="{6315159E-9708-444C-B6D6-0B037A4888A1}" srcOrd="0" destOrd="0" presId="urn:microsoft.com/office/officeart/2008/layout/HorizontalMultiLevelHierarchy"/>
    <dgm:cxn modelId="{3C94EB72-C332-4084-91BD-7B1A4A3C570C}" type="presParOf" srcId="{66EF1628-9D0B-4208-B3A2-E045457851BF}" destId="{258DBEEC-7103-4D2F-93E5-C5E22CB159D2}" srcOrd="1" destOrd="0" presId="urn:microsoft.com/office/officeart/2008/layout/HorizontalMultiLevelHierarchy"/>
    <dgm:cxn modelId="{F73638F0-5732-4A5E-B787-15F2A7C1E50B}" type="presParOf" srcId="{BAE741D8-BC6D-4317-BB34-A2852F1A6049}" destId="{67723C95-9421-41E1-95F8-E675CE417439}" srcOrd="2" destOrd="0" presId="urn:microsoft.com/office/officeart/2008/layout/HorizontalMultiLevelHierarchy"/>
    <dgm:cxn modelId="{D7E27A9A-2057-40E9-B078-F7E6DA16B3C4}" type="presParOf" srcId="{67723C95-9421-41E1-95F8-E675CE417439}" destId="{A30C657B-27A3-4C36-B1C5-C7BBF3EC5B4E}" srcOrd="0" destOrd="0" presId="urn:microsoft.com/office/officeart/2008/layout/HorizontalMultiLevelHierarchy"/>
    <dgm:cxn modelId="{298B6347-60D7-400B-99D8-6EB2AE30CE27}" type="presParOf" srcId="{BAE741D8-BC6D-4317-BB34-A2852F1A6049}" destId="{BE39E7D0-C3BA-4BCF-8AA8-FD783C79028C}" srcOrd="3" destOrd="0" presId="urn:microsoft.com/office/officeart/2008/layout/HorizontalMultiLevelHierarchy"/>
    <dgm:cxn modelId="{C1FA971C-1C57-460D-BC7D-7C27FE4AFE34}" type="presParOf" srcId="{BE39E7D0-C3BA-4BCF-8AA8-FD783C79028C}" destId="{EA61B5A7-51D5-4AD1-AD72-AA92A4CF242C}" srcOrd="0" destOrd="0" presId="urn:microsoft.com/office/officeart/2008/layout/HorizontalMultiLevelHierarchy"/>
    <dgm:cxn modelId="{30C8D3F7-50A8-40EF-884A-6B99C8CF5190}" type="presParOf" srcId="{BE39E7D0-C3BA-4BCF-8AA8-FD783C79028C}" destId="{85E4AEF0-A40F-4EE2-9CD3-CAEAAE05AFCF}" srcOrd="1" destOrd="0" presId="urn:microsoft.com/office/officeart/2008/layout/HorizontalMultiLevelHierarchy"/>
    <dgm:cxn modelId="{C3B9C496-D543-498D-BDE1-13A152563691}" type="presParOf" srcId="{BAE741D8-BC6D-4317-BB34-A2852F1A6049}" destId="{2ED57E0A-A48B-49FC-96CC-D19BC8E5CC6F}" srcOrd="4" destOrd="0" presId="urn:microsoft.com/office/officeart/2008/layout/HorizontalMultiLevelHierarchy"/>
    <dgm:cxn modelId="{B72E9F84-4E93-4325-8436-507DFE6C92D1}" type="presParOf" srcId="{2ED57E0A-A48B-49FC-96CC-D19BC8E5CC6F}" destId="{68BFAD82-B2A8-429A-B4A2-57358DD02CEB}" srcOrd="0" destOrd="0" presId="urn:microsoft.com/office/officeart/2008/layout/HorizontalMultiLevelHierarchy"/>
    <dgm:cxn modelId="{2EA5AAB1-24F1-4C47-9AD3-1842BAB4397E}" type="presParOf" srcId="{BAE741D8-BC6D-4317-BB34-A2852F1A6049}" destId="{557BACDB-4D3D-4E5E-93A4-645DBFE31A74}" srcOrd="5" destOrd="0" presId="urn:microsoft.com/office/officeart/2008/layout/HorizontalMultiLevelHierarchy"/>
    <dgm:cxn modelId="{87A376A8-AC68-41E9-882A-D6889D2DD5F0}" type="presParOf" srcId="{557BACDB-4D3D-4E5E-93A4-645DBFE31A74}" destId="{8620756A-D69B-4523-9791-4CEA70FAFF85}" srcOrd="0" destOrd="0" presId="urn:microsoft.com/office/officeart/2008/layout/HorizontalMultiLevelHierarchy"/>
    <dgm:cxn modelId="{DB2ABC37-5648-47F9-8776-CF139B9F9F2B}" type="presParOf" srcId="{557BACDB-4D3D-4E5E-93A4-645DBFE31A74}" destId="{20EB4641-9138-45FE-A342-BA695C4EE7E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57E0A-A48B-49FC-96CC-D19BC8E5CC6F}">
      <dsp:nvSpPr>
        <dsp:cNvPr id="0" name=""/>
        <dsp:cNvSpPr/>
      </dsp:nvSpPr>
      <dsp:spPr>
        <a:xfrm>
          <a:off x="4102894" y="4110004"/>
          <a:ext cx="490048" cy="933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933780"/>
              </a:lnTo>
              <a:lnTo>
                <a:pt x="490048" y="93378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321555" y="4550531"/>
        <a:ext cx="52727" cy="52727"/>
      </dsp:txXfrm>
    </dsp:sp>
    <dsp:sp modelId="{67723C95-9421-41E1-95F8-E675CE417439}">
      <dsp:nvSpPr>
        <dsp:cNvPr id="0" name=""/>
        <dsp:cNvSpPr/>
      </dsp:nvSpPr>
      <dsp:spPr>
        <a:xfrm>
          <a:off x="4102894" y="4064284"/>
          <a:ext cx="4900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048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335667" y="4097753"/>
        <a:ext cx="24502" cy="24502"/>
      </dsp:txXfrm>
    </dsp:sp>
    <dsp:sp modelId="{19E0AD99-81AD-4731-BEEB-94AA386358DE}">
      <dsp:nvSpPr>
        <dsp:cNvPr id="0" name=""/>
        <dsp:cNvSpPr/>
      </dsp:nvSpPr>
      <dsp:spPr>
        <a:xfrm>
          <a:off x="4102894" y="3176223"/>
          <a:ext cx="490048" cy="933780"/>
        </a:xfrm>
        <a:custGeom>
          <a:avLst/>
          <a:gdLst/>
          <a:ahLst/>
          <a:cxnLst/>
          <a:rect l="0" t="0" r="0" b="0"/>
          <a:pathLst>
            <a:path>
              <a:moveTo>
                <a:pt x="0" y="933780"/>
              </a:moveTo>
              <a:lnTo>
                <a:pt x="245024" y="933780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321555" y="3616750"/>
        <a:ext cx="52727" cy="52727"/>
      </dsp:txXfrm>
    </dsp:sp>
    <dsp:sp modelId="{2A3A89CB-1451-40AA-BCFA-F0E726B7FDB0}">
      <dsp:nvSpPr>
        <dsp:cNvPr id="0" name=""/>
        <dsp:cNvSpPr/>
      </dsp:nvSpPr>
      <dsp:spPr>
        <a:xfrm>
          <a:off x="1289945" y="2709333"/>
          <a:ext cx="490048" cy="1400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1400671"/>
              </a:lnTo>
              <a:lnTo>
                <a:pt x="490048" y="140067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497871" y="3372571"/>
        <a:ext cx="74196" cy="74196"/>
      </dsp:txXfrm>
    </dsp:sp>
    <dsp:sp modelId="{ECB7D1F9-7357-4BA9-9E6C-A2CC87D5E22D}">
      <dsp:nvSpPr>
        <dsp:cNvPr id="0" name=""/>
        <dsp:cNvSpPr/>
      </dsp:nvSpPr>
      <dsp:spPr>
        <a:xfrm>
          <a:off x="4102894" y="1308662"/>
          <a:ext cx="490048" cy="933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933780"/>
              </a:lnTo>
              <a:lnTo>
                <a:pt x="490048" y="93378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321555" y="1749188"/>
        <a:ext cx="52727" cy="52727"/>
      </dsp:txXfrm>
    </dsp:sp>
    <dsp:sp modelId="{DFD36AA2-108D-4EDC-9AFB-D08BC455881A}">
      <dsp:nvSpPr>
        <dsp:cNvPr id="0" name=""/>
        <dsp:cNvSpPr/>
      </dsp:nvSpPr>
      <dsp:spPr>
        <a:xfrm>
          <a:off x="4102894" y="1262942"/>
          <a:ext cx="4900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048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335667" y="1296411"/>
        <a:ext cx="24502" cy="24502"/>
      </dsp:txXfrm>
    </dsp:sp>
    <dsp:sp modelId="{F9C63D5A-B8BD-4461-A686-F6BC479F4910}">
      <dsp:nvSpPr>
        <dsp:cNvPr id="0" name=""/>
        <dsp:cNvSpPr/>
      </dsp:nvSpPr>
      <dsp:spPr>
        <a:xfrm>
          <a:off x="4102894" y="374881"/>
          <a:ext cx="490048" cy="933780"/>
        </a:xfrm>
        <a:custGeom>
          <a:avLst/>
          <a:gdLst/>
          <a:ahLst/>
          <a:cxnLst/>
          <a:rect l="0" t="0" r="0" b="0"/>
          <a:pathLst>
            <a:path>
              <a:moveTo>
                <a:pt x="0" y="933780"/>
              </a:moveTo>
              <a:lnTo>
                <a:pt x="245024" y="933780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321555" y="815407"/>
        <a:ext cx="52727" cy="52727"/>
      </dsp:txXfrm>
    </dsp:sp>
    <dsp:sp modelId="{11DAD29C-814B-4535-B142-5D9354ABE999}">
      <dsp:nvSpPr>
        <dsp:cNvPr id="0" name=""/>
        <dsp:cNvSpPr/>
      </dsp:nvSpPr>
      <dsp:spPr>
        <a:xfrm>
          <a:off x="1289945" y="1308662"/>
          <a:ext cx="490048" cy="1400671"/>
        </a:xfrm>
        <a:custGeom>
          <a:avLst/>
          <a:gdLst/>
          <a:ahLst/>
          <a:cxnLst/>
          <a:rect l="0" t="0" r="0" b="0"/>
          <a:pathLst>
            <a:path>
              <a:moveTo>
                <a:pt x="0" y="1400671"/>
              </a:moveTo>
              <a:lnTo>
                <a:pt x="245024" y="1400671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497871" y="1971899"/>
        <a:ext cx="74196" cy="74196"/>
      </dsp:txXfrm>
    </dsp:sp>
    <dsp:sp modelId="{DD6437AF-C839-47F0-9363-C90F1C2F930F}">
      <dsp:nvSpPr>
        <dsp:cNvPr id="0" name=""/>
        <dsp:cNvSpPr/>
      </dsp:nvSpPr>
      <dsp:spPr>
        <a:xfrm rot="16200000">
          <a:off x="-480031" y="2335821"/>
          <a:ext cx="2792928" cy="747024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000" kern="1200" dirty="0"/>
            <a:t>13 standards</a:t>
          </a:r>
          <a:endParaRPr lang="en-GB" sz="3000" kern="1200" dirty="0"/>
        </a:p>
      </dsp:txBody>
      <dsp:txXfrm>
        <a:off x="-480031" y="2335821"/>
        <a:ext cx="2792928" cy="747024"/>
      </dsp:txXfrm>
    </dsp:sp>
    <dsp:sp modelId="{510AB4D8-9DF7-4262-AE0E-8238FB397609}">
      <dsp:nvSpPr>
        <dsp:cNvPr id="0" name=""/>
        <dsp:cNvSpPr/>
      </dsp:nvSpPr>
      <dsp:spPr>
        <a:xfrm>
          <a:off x="1779993" y="935150"/>
          <a:ext cx="2322901" cy="74702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/>
            <a:t>10 </a:t>
          </a:r>
          <a:r>
            <a:rPr lang="fr-CH" sz="2000" kern="1200" dirty="0" err="1"/>
            <a:t>core</a:t>
          </a:r>
          <a:r>
            <a:rPr lang="fr-CH" sz="2000" kern="1200" dirty="0"/>
            <a:t> standards</a:t>
          </a:r>
          <a:endParaRPr lang="en-GB" sz="2000" kern="1200" dirty="0"/>
        </a:p>
      </dsp:txBody>
      <dsp:txXfrm>
        <a:off x="1779993" y="935150"/>
        <a:ext cx="2322901" cy="747024"/>
      </dsp:txXfrm>
    </dsp:sp>
    <dsp:sp modelId="{1789F1F7-48C3-4678-A3D7-1B12B9F19B71}">
      <dsp:nvSpPr>
        <dsp:cNvPr id="0" name=""/>
        <dsp:cNvSpPr/>
      </dsp:nvSpPr>
      <dsp:spPr>
        <a:xfrm>
          <a:off x="4592943" y="1369"/>
          <a:ext cx="4145758" cy="7470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/>
            <a:t>7 standards on data quality</a:t>
          </a:r>
          <a:endParaRPr lang="en-GB" sz="2000" kern="1200" dirty="0"/>
        </a:p>
      </dsp:txBody>
      <dsp:txXfrm>
        <a:off x="4592943" y="1369"/>
        <a:ext cx="4145758" cy="747024"/>
      </dsp:txXfrm>
    </dsp:sp>
    <dsp:sp modelId="{4ACAA8C0-9A8D-423E-B101-157483945B92}">
      <dsp:nvSpPr>
        <dsp:cNvPr id="0" name=""/>
        <dsp:cNvSpPr/>
      </dsp:nvSpPr>
      <dsp:spPr>
        <a:xfrm>
          <a:off x="4592943" y="935150"/>
          <a:ext cx="4145758" cy="7470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/>
            <a:t>2 standards on system </a:t>
          </a:r>
          <a:r>
            <a:rPr lang="fr-CH" sz="2000" kern="1200" dirty="0" err="1"/>
            <a:t>coverage</a:t>
          </a:r>
          <a:endParaRPr lang="en-GB" sz="2000" kern="1200" dirty="0"/>
        </a:p>
      </dsp:txBody>
      <dsp:txXfrm>
        <a:off x="4592943" y="935150"/>
        <a:ext cx="4145758" cy="747024"/>
      </dsp:txXfrm>
    </dsp:sp>
    <dsp:sp modelId="{25F3C920-2E5B-4D89-A80D-439208136755}">
      <dsp:nvSpPr>
        <dsp:cNvPr id="0" name=""/>
        <dsp:cNvSpPr/>
      </dsp:nvSpPr>
      <dsp:spPr>
        <a:xfrm>
          <a:off x="4592943" y="1868930"/>
          <a:ext cx="4145758" cy="7470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/>
            <a:t>1 standard on vital registration</a:t>
          </a:r>
          <a:endParaRPr lang="en-GB" sz="2000" kern="1200" dirty="0"/>
        </a:p>
      </dsp:txBody>
      <dsp:txXfrm>
        <a:off x="4592943" y="1868930"/>
        <a:ext cx="4145758" cy="747024"/>
      </dsp:txXfrm>
    </dsp:sp>
    <dsp:sp modelId="{CCBC3096-6287-48A0-ABB9-F0059A603AC0}">
      <dsp:nvSpPr>
        <dsp:cNvPr id="0" name=""/>
        <dsp:cNvSpPr/>
      </dsp:nvSpPr>
      <dsp:spPr>
        <a:xfrm>
          <a:off x="1779993" y="3736492"/>
          <a:ext cx="2322901" cy="74702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/>
            <a:t>3 </a:t>
          </a:r>
          <a:r>
            <a:rPr lang="fr-CH" sz="2000" kern="1200" dirty="0" err="1"/>
            <a:t>supplementary</a:t>
          </a:r>
          <a:r>
            <a:rPr lang="fr-CH" sz="2000" kern="1200" dirty="0"/>
            <a:t> standards</a:t>
          </a:r>
        </a:p>
      </dsp:txBody>
      <dsp:txXfrm>
        <a:off x="1779993" y="3736492"/>
        <a:ext cx="2322901" cy="747024"/>
      </dsp:txXfrm>
    </dsp:sp>
    <dsp:sp modelId="{6315159E-9708-444C-B6D6-0B037A4888A1}">
      <dsp:nvSpPr>
        <dsp:cNvPr id="0" name=""/>
        <dsp:cNvSpPr/>
      </dsp:nvSpPr>
      <dsp:spPr>
        <a:xfrm>
          <a:off x="4592943" y="2802711"/>
          <a:ext cx="4145758" cy="7470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/>
            <a:t>1 standard on </a:t>
          </a:r>
          <a:r>
            <a:rPr lang="fr-CH" sz="2000" kern="1200" dirty="0" err="1"/>
            <a:t>drug</a:t>
          </a:r>
          <a:r>
            <a:rPr lang="fr-CH" sz="2000" kern="1200" dirty="0"/>
            <a:t> </a:t>
          </a:r>
          <a:r>
            <a:rPr lang="fr-CH" sz="2000" kern="1200" dirty="0" err="1"/>
            <a:t>resistant</a:t>
          </a:r>
          <a:r>
            <a:rPr lang="fr-CH" sz="2000" kern="1200" dirty="0"/>
            <a:t> TB</a:t>
          </a:r>
        </a:p>
      </dsp:txBody>
      <dsp:txXfrm>
        <a:off x="4592943" y="2802711"/>
        <a:ext cx="4145758" cy="747024"/>
      </dsp:txXfrm>
    </dsp:sp>
    <dsp:sp modelId="{EA61B5A7-51D5-4AD1-AD72-AA92A4CF242C}">
      <dsp:nvSpPr>
        <dsp:cNvPr id="0" name=""/>
        <dsp:cNvSpPr/>
      </dsp:nvSpPr>
      <dsp:spPr>
        <a:xfrm>
          <a:off x="4592943" y="3736492"/>
          <a:ext cx="4145758" cy="7470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/>
            <a:t>1 standard on TB/HIV</a:t>
          </a:r>
        </a:p>
      </dsp:txBody>
      <dsp:txXfrm>
        <a:off x="4592943" y="3736492"/>
        <a:ext cx="4145758" cy="747024"/>
      </dsp:txXfrm>
    </dsp:sp>
    <dsp:sp modelId="{8620756A-D69B-4523-9791-4CEA70FAFF85}">
      <dsp:nvSpPr>
        <dsp:cNvPr id="0" name=""/>
        <dsp:cNvSpPr/>
      </dsp:nvSpPr>
      <dsp:spPr>
        <a:xfrm>
          <a:off x="4592943" y="4670273"/>
          <a:ext cx="4145758" cy="7470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/>
            <a:t>1 standard on </a:t>
          </a:r>
          <a:r>
            <a:rPr lang="fr-CH" sz="2000" kern="1200" dirty="0" err="1"/>
            <a:t>childhood</a:t>
          </a:r>
          <a:r>
            <a:rPr lang="fr-CH" sz="2000" kern="1200" dirty="0"/>
            <a:t> TB</a:t>
          </a:r>
        </a:p>
      </dsp:txBody>
      <dsp:txXfrm>
        <a:off x="4592943" y="4670273"/>
        <a:ext cx="4145758" cy="747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5EA8C-73C4-4E8C-B367-727F0144F498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D740-2C60-4267-9410-4D3FF3D0C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4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series of graphs show a comparison between TB case notifications and estimated TB incidence the six WHO regions. </a:t>
            </a:r>
          </a:p>
          <a:p>
            <a:r>
              <a:rPr lang="en-US" dirty="0"/>
              <a:t>The black line shows the trend in new and relapse TB case notifications and the green line shows the trend in estimated TB incidence (burden). </a:t>
            </a:r>
          </a:p>
          <a:p>
            <a:r>
              <a:rPr lang="en-US" dirty="0"/>
              <a:t>We can consistently see across all WHO regions and globally that there is a gap between the trend in notifications and estimated incidence.</a:t>
            </a:r>
          </a:p>
          <a:p>
            <a:endParaRPr lang="en-US" dirty="0"/>
          </a:p>
          <a:p>
            <a:r>
              <a:rPr lang="en-US" dirty="0"/>
              <a:t>It is important to note that it is not feasible to measure TB incidence in a population through an epidemiological survey. </a:t>
            </a:r>
          </a:p>
          <a:p>
            <a:r>
              <a:rPr lang="en-US" dirty="0"/>
              <a:t>Therefore, the goal is to be able to rely on TB notification data as an accurate proxy for measuring TB burden (in the form of incidence) and provide a comprehensive assessment of how the burden is changing over time, by geography and by specific populations.</a:t>
            </a:r>
          </a:p>
          <a:p>
            <a:endParaRPr lang="en-US" dirty="0"/>
          </a:p>
          <a:p>
            <a:r>
              <a:rPr lang="en-US" dirty="0"/>
              <a:t>In order for us to reliably use our TB surveillance data for this purpose, the TB surveillance system needs to have high coverage and quality. Such a system, will also provide more accurate insight on the impact of TB response activities on the epidemic as well as better information for guiding further programmatic action.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303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5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091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876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18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804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TME</a:t>
            </a:r>
            <a:r>
              <a:rPr lang="en-US" sz="1200" dirty="0"/>
              <a:t> is responsible for estimating TB incidence and mortality at national, regional and global levels.</a:t>
            </a:r>
          </a:p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036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600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93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5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7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63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712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49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EE1C-849D-4E27-AAAD-0C60C98B03E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09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896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343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90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264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08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5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98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77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66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527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03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External </a:t>
            </a:r>
            <a:r>
              <a:rPr lang="fr-CH" dirty="0" err="1"/>
              <a:t>consistency</a:t>
            </a:r>
            <a:r>
              <a:rPr lang="fr-CH" dirty="0"/>
              <a:t>: </a:t>
            </a:r>
            <a:r>
              <a:rPr lang="fr-CH" dirty="0" err="1"/>
              <a:t>comparing</a:t>
            </a:r>
            <a:r>
              <a:rPr lang="fr-CH" dirty="0"/>
              <a:t> NTP data to </a:t>
            </a:r>
            <a:r>
              <a:rPr lang="fr-CH" dirty="0" err="1"/>
              <a:t>glolobal</a:t>
            </a:r>
            <a:r>
              <a:rPr lang="fr-CH" dirty="0"/>
              <a:t> </a:t>
            </a:r>
            <a:r>
              <a:rPr lang="fr-CH" dirty="0" err="1"/>
              <a:t>epidemiology</a:t>
            </a:r>
            <a:r>
              <a:rPr lang="fr-CH" dirty="0"/>
              <a:t> of TB.</a:t>
            </a:r>
          </a:p>
          <a:p>
            <a:r>
              <a:rPr lang="fr-CH" dirty="0" err="1"/>
              <a:t>Internal</a:t>
            </a:r>
            <a:r>
              <a:rPr lang="fr-CH" dirty="0"/>
              <a:t> </a:t>
            </a:r>
            <a:r>
              <a:rPr lang="fr-CH" dirty="0" err="1"/>
              <a:t>consistency</a:t>
            </a:r>
            <a:r>
              <a:rPr lang="fr-CH" dirty="0"/>
              <a:t>: </a:t>
            </a:r>
            <a:r>
              <a:rPr lang="fr-CH" dirty="0" err="1"/>
              <a:t>assessing</a:t>
            </a:r>
            <a:r>
              <a:rPr lang="fr-CH" dirty="0"/>
              <a:t> the </a:t>
            </a:r>
            <a:r>
              <a:rPr lang="fr-CH" dirty="0" err="1"/>
              <a:t>stability</a:t>
            </a:r>
            <a:r>
              <a:rPr lang="fr-CH" dirty="0"/>
              <a:t> of trends in NTP data over time for a set of </a:t>
            </a:r>
            <a:r>
              <a:rPr lang="fr-CH" dirty="0" err="1"/>
              <a:t>core</a:t>
            </a:r>
            <a:r>
              <a:rPr lang="fr-CH" dirty="0"/>
              <a:t> </a:t>
            </a:r>
            <a:r>
              <a:rPr lang="fr-CH" dirty="0" err="1"/>
              <a:t>indicators</a:t>
            </a:r>
            <a:r>
              <a:rPr lang="fr-CH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770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5393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51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5772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105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2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022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238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201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6114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9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13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9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06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865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56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9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7313"/>
            <a:ext cx="7467600" cy="456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144664"/>
            <a:ext cx="3657600" cy="5027537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E040747-8548-41B1-BFDE-5D22F5E2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344"/>
            <a:ext cx="11277600" cy="577968"/>
          </a:xfr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42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68E8CF-FD15-4140-AAE0-9B6D1BE3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344"/>
            <a:ext cx="11277600" cy="577968"/>
          </a:xfr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96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72" y="3220271"/>
            <a:ext cx="11277600" cy="100488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561372" y="4225159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4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4572000" cy="388429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D277E7-B8AB-6149-A9B0-222EC5A51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3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2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0"/>
            <a:ext cx="7932516" cy="68580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3335388" cy="839788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7C06-6CF8-2F41-BC67-54F13BB0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335388" cy="395223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88A5-7D85-6341-A58F-B4539B4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E8B88C-5FF6-8C4C-B269-E15964BDCE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8623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5724E3-FDE3-2149-BB91-FE058CAA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23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992776-3670-F24B-B4C8-03460D5C0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09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84C8C0-9FE5-7B48-A8C7-062291516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2514-ECBB-4ACA-A4B7-5D7AF2DD9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25D3C-1AB2-4A89-A2F1-3C93F87DE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309AE-A323-4196-B3FD-6D600F26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B066B-70D0-4752-A80C-8CA44589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D32FA-D5AA-43CF-83AF-F1E37CFD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62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11277600" cy="2387600"/>
          </a:xfrm>
        </p:spPr>
        <p:txBody>
          <a:bodyPr anchor="t" anchorCtr="0">
            <a:normAutofit/>
          </a:bodyPr>
          <a:lstStyle>
            <a:lvl1pPr algn="l">
              <a:defRPr lang="en-US" sz="4800" b="1" i="0" kern="1200" dirty="0">
                <a:solidFill>
                  <a:srgbClr val="00205C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105805"/>
            <a:ext cx="5638800" cy="390154"/>
          </a:xfrm>
        </p:spPr>
        <p:txBody>
          <a:bodyPr/>
          <a:lstStyle>
            <a:lvl1pPr marL="0" indent="0" algn="l">
              <a:buNone/>
              <a:defRPr sz="2000" b="0" i="0">
                <a:solidFill>
                  <a:srgbClr val="00205C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69910" y="6013740"/>
            <a:ext cx="8437418" cy="383224"/>
          </a:xfrm>
        </p:spPr>
        <p:txBody>
          <a:bodyPr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 txBox="1">
            <a:spLocks/>
          </p:cNvSpPr>
          <p:nvPr userDrawn="1"/>
        </p:nvSpPr>
        <p:spPr>
          <a:xfrm>
            <a:off x="457200" y="3495958"/>
            <a:ext cx="6167887" cy="461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0" dirty="0">
                <a:latin typeface="+mj-lt"/>
              </a:rPr>
              <a:t>Vulnerable Populations,</a:t>
            </a:r>
            <a:r>
              <a:rPr lang="en-US" sz="1500" b="0" baseline="0" dirty="0">
                <a:latin typeface="+mj-lt"/>
              </a:rPr>
              <a:t> Communities and Comorbidities </a:t>
            </a:r>
            <a:r>
              <a:rPr lang="en-US" sz="1500" b="0" dirty="0">
                <a:latin typeface="+mj-lt"/>
              </a:rPr>
              <a:t>Unit</a:t>
            </a:r>
          </a:p>
          <a:p>
            <a:pPr>
              <a:spcBef>
                <a:spcPts val="0"/>
              </a:spcBef>
            </a:pPr>
            <a:r>
              <a:rPr lang="en-US" sz="1500" b="0" dirty="0">
                <a:latin typeface="+mj-lt"/>
              </a:rPr>
              <a:t>Global Tuberculosis </a:t>
            </a:r>
            <a:r>
              <a:rPr lang="en-GB" sz="1500" b="0" noProof="0" dirty="0">
                <a:latin typeface="+mj-lt"/>
              </a:rPr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855813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9573-37D3-4ED7-B4F5-C9F6B780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484B1-6686-4827-B957-D09F85C3C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2ECB2-9469-4E70-9756-DEA837EC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17F69-DC70-4B28-8C81-A69927B4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62A84-A8F3-430E-9F21-0A94CB62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44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9911-E508-450C-95CB-0D9254F0F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FA222-7B8E-429E-8BD8-A2A35F340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2DB3A-AE3B-46E0-8F6E-A43CFD93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B1109-C2B0-48AC-B817-1C3DD27B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722EF-E885-4758-AFBB-2CD872BC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951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A5A7-D730-40FC-90FA-7D54E3A9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C3679-C401-42CC-AC51-F45C468C2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C7F70-8AB6-485B-82F4-85E0A9C13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FFF7C-71DF-4888-961D-F8B83341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8B96D-94AC-42D5-B03C-308B09C0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3F95B-16B4-4FD5-8857-533F9705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32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8573-F85F-481D-BDB9-444400BE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3C571-0CCF-41FB-878A-742EAB435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86A62-1D9D-488F-BB93-50801AB09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BD0DA-7647-41E1-AF19-E8209F73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0F67C2-099D-4732-9E25-07969F6FA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1C2E-7E89-4AE2-B147-FFF99AC8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2CFE3A-9A4E-4537-AB4C-B66F5BD79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92475B-E804-4C2F-96D4-009FD4DE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45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5A5C-37D6-4134-B8F2-E4072819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AFECB-1EBF-4B8F-902A-9263A5E9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8CA97-E59A-482B-9B98-CDAAB865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82188-BEE9-41BC-AE06-54D005BF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81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F752A-0CA1-4423-8D60-3EF1D8A3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853D7-9F8D-4B9D-93F0-AA19EFD2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13756-DCD8-4E96-AA8A-605135BB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45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04B7-9FF3-448B-A7D6-1F8BD25E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49D5A-5DEA-4A1A-B7B8-7844A657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E7BC8-34DE-4623-A711-9737816C4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4A629-429C-4084-A691-698E5B47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C147-3919-42E2-A980-0B7D46DB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D742-5416-48D6-8ECE-AF2A0CB1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462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9947-15BF-4C62-9E6A-E836F80C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36249-4EC9-41C3-9ACC-1A11E894E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866CD-643B-4C5D-8657-179591D03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D2CD6-C5A8-4123-9152-58E2153D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B780F-06B4-4ED5-90A0-E2D1E830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2DBAD-E4E9-4ACA-9453-CD3039FE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3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F0F0-72DA-4792-99D0-703744A3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D67BD-6DBF-49B9-8713-728D2FABA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149A-DE7B-451C-AD59-62B7CAD3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C92A4-BCE3-45BD-A0E4-8460F0D0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B4138-AAB0-4262-8D29-8275679E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95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7BCEAE-6974-40FC-9EC3-3A6F314D9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E073B-14F5-4FB8-969D-B43CEE1D4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EB42A-FCE2-483B-94AE-E989B727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8B85E-9F99-4C16-99E7-C2415ED7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26300-BAE3-4D42-A6CA-DE9808DB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40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11277600" cy="238760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rgbClr val="00205C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105804"/>
            <a:ext cx="5638800" cy="378099"/>
          </a:xfrm>
        </p:spPr>
        <p:txBody>
          <a:bodyPr/>
          <a:lstStyle>
            <a:lvl1pPr marL="0" indent="0" algn="l">
              <a:buNone/>
              <a:defRPr sz="2000" b="0" i="0">
                <a:solidFill>
                  <a:srgbClr val="00205C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69910" y="6013740"/>
            <a:ext cx="8437418" cy="383224"/>
          </a:xfrm>
        </p:spPr>
        <p:txBody>
          <a:bodyPr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 txBox="1">
            <a:spLocks/>
          </p:cNvSpPr>
          <p:nvPr userDrawn="1"/>
        </p:nvSpPr>
        <p:spPr>
          <a:xfrm>
            <a:off x="457199" y="3483903"/>
            <a:ext cx="6167887" cy="5054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dirty="0">
                <a:latin typeface="+mj-lt"/>
              </a:rPr>
              <a:t>Monitoring,</a:t>
            </a:r>
            <a:r>
              <a:rPr lang="en-US" sz="1500" baseline="0" dirty="0">
                <a:latin typeface="+mj-lt"/>
              </a:rPr>
              <a:t> Evaluation and Strategic Information Unit</a:t>
            </a:r>
            <a:endParaRPr lang="en-US" sz="15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latin typeface="+mj-lt"/>
              </a:rPr>
              <a:t>Global Tuberculosis </a:t>
            </a:r>
            <a:r>
              <a:rPr lang="en-GB" sz="1500" noProof="0" dirty="0">
                <a:latin typeface="+mj-lt"/>
              </a:rPr>
              <a:t>Programme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82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42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70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11277600" cy="2387600"/>
          </a:xfrm>
        </p:spPr>
        <p:txBody>
          <a:bodyPr anchor="t" anchorCtr="0">
            <a:normAutofit/>
          </a:bodyPr>
          <a:lstStyle>
            <a:lvl1pPr algn="l">
              <a:defRPr lang="en-US" sz="4800" b="1" i="0" kern="1200" dirty="0">
                <a:solidFill>
                  <a:srgbClr val="00205C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105805"/>
            <a:ext cx="5638800" cy="390154"/>
          </a:xfrm>
        </p:spPr>
        <p:txBody>
          <a:bodyPr/>
          <a:lstStyle>
            <a:lvl1pPr marL="0" indent="0" algn="l">
              <a:buNone/>
              <a:defRPr sz="2000" b="0" i="0">
                <a:solidFill>
                  <a:srgbClr val="00205C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69910" y="6013740"/>
            <a:ext cx="8437418" cy="383224"/>
          </a:xfrm>
        </p:spPr>
        <p:txBody>
          <a:bodyPr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b="1" dirty="0"/>
              <a:t>Building capacity on national strategic planning for TB: expanding WHO’s global pool of consultants in epidemiological and programme reviews </a:t>
            </a:r>
            <a:br>
              <a:rPr lang="en-GB" dirty="0"/>
            </a:br>
            <a:r>
              <a:rPr lang="en-GB" dirty="0"/>
              <a:t>5-9 June 2023 | Makedonia Palace Hotel, Thessaloniki, Greece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 txBox="1">
            <a:spLocks/>
          </p:cNvSpPr>
          <p:nvPr userDrawn="1"/>
        </p:nvSpPr>
        <p:spPr>
          <a:xfrm>
            <a:off x="457200" y="3495958"/>
            <a:ext cx="6167887" cy="461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0" dirty="0">
                <a:latin typeface="+mj-lt"/>
              </a:rPr>
              <a:t>Vulnerable Populations,</a:t>
            </a:r>
            <a:r>
              <a:rPr lang="en-US" sz="1500" b="0" baseline="0" dirty="0">
                <a:latin typeface="+mj-lt"/>
              </a:rPr>
              <a:t> Communities and Comorbidities </a:t>
            </a:r>
            <a:r>
              <a:rPr lang="en-US" sz="1500" b="0" dirty="0">
                <a:latin typeface="+mj-lt"/>
              </a:rPr>
              <a:t>Unit</a:t>
            </a:r>
          </a:p>
          <a:p>
            <a:pPr>
              <a:spcBef>
                <a:spcPts val="0"/>
              </a:spcBef>
            </a:pPr>
            <a:r>
              <a:rPr lang="en-US" sz="1500" b="0" dirty="0">
                <a:latin typeface="+mj-lt"/>
              </a:rPr>
              <a:t>Global Tuberculosis </a:t>
            </a:r>
            <a:r>
              <a:rPr lang="en-GB" sz="1500" b="0" noProof="0" dirty="0">
                <a:latin typeface="+mj-lt"/>
              </a:rPr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4143803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11277600" cy="238760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rgbClr val="00205C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105804"/>
            <a:ext cx="5638800" cy="378099"/>
          </a:xfrm>
        </p:spPr>
        <p:txBody>
          <a:bodyPr/>
          <a:lstStyle>
            <a:lvl1pPr marL="0" indent="0" algn="l">
              <a:buNone/>
              <a:defRPr sz="2000" b="0" i="0">
                <a:solidFill>
                  <a:srgbClr val="00205C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69910" y="6013740"/>
            <a:ext cx="8437418" cy="383224"/>
          </a:xfrm>
        </p:spPr>
        <p:txBody>
          <a:bodyPr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b="1" dirty="0"/>
              <a:t>Building capacity on national strategic planning for TB: expanding WHO’s global pool of consultants in epidemiological and programme reviews </a:t>
            </a:r>
            <a:br>
              <a:rPr lang="en-GB" dirty="0"/>
            </a:br>
            <a:r>
              <a:rPr lang="en-GB" dirty="0"/>
              <a:t>5-9 June 2023 | Makedonia Palace Hotel, Thessaloniki, Greece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 txBox="1">
            <a:spLocks/>
          </p:cNvSpPr>
          <p:nvPr userDrawn="1"/>
        </p:nvSpPr>
        <p:spPr>
          <a:xfrm>
            <a:off x="457199" y="3483903"/>
            <a:ext cx="6167887" cy="5054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dirty="0">
                <a:latin typeface="+mj-lt"/>
              </a:rPr>
              <a:t>Monitoring,</a:t>
            </a:r>
            <a:r>
              <a:rPr lang="en-US" sz="1500" baseline="0" dirty="0">
                <a:latin typeface="+mj-lt"/>
              </a:rPr>
              <a:t> Evaluation and Strategic Information Unit</a:t>
            </a:r>
            <a:endParaRPr lang="en-US" sz="15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latin typeface="+mj-lt"/>
              </a:rPr>
              <a:t>Global Tuberculosis </a:t>
            </a:r>
            <a:r>
              <a:rPr lang="en-GB" sz="1500" noProof="0" dirty="0">
                <a:latin typeface="+mj-lt"/>
              </a:rPr>
              <a:t>Programme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64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9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93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11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5C"/>
                </a:solidFill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271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8026"/>
            <a:ext cx="11277600" cy="577968"/>
          </a:xfr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3630"/>
            <a:ext cx="11277600" cy="56037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199" y="646986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93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01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24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7313"/>
            <a:ext cx="7467600" cy="456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144664"/>
            <a:ext cx="3657600" cy="5027537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E040747-8548-41B1-BFDE-5D22F5E2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344"/>
            <a:ext cx="11277600" cy="577968"/>
          </a:xfr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901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68E8CF-FD15-4140-AAE0-9B6D1BE3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344"/>
            <a:ext cx="11277600" cy="577968"/>
          </a:xfr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0704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72" y="3220271"/>
            <a:ext cx="11277600" cy="100488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561372" y="4225159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4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4572000" cy="388429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D277E7-B8AB-6149-A9B0-222EC5A51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41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304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24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0"/>
            <a:ext cx="7932516" cy="68580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3335388" cy="839788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7C06-6CF8-2F41-BC67-54F13BB0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335388" cy="395223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88A5-7D85-6341-A58F-B4539B4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E8B88C-5FF6-8C4C-B269-E15964BDCE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8623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5724E3-FDE3-2149-BB91-FE058CAA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875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992776-3670-F24B-B4C8-03460D5C0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77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84C8C0-9FE5-7B48-A8C7-062291516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9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8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5C"/>
                </a:solidFill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63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93" y="931653"/>
            <a:ext cx="11773083" cy="54657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014608-9125-2581-349F-2F64D682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3478"/>
            <a:ext cx="11976100" cy="77470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DD3D67-CA38-7368-6922-B5D2770AE94E}"/>
              </a:ext>
            </a:extLst>
          </p:cNvPr>
          <p:cNvCxnSpPr/>
          <p:nvPr userDrawn="1"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39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6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46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4B8F-6FB1-E142-BB39-118BD228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056B-352D-9345-9A93-0EC73276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764" y="6397384"/>
            <a:ext cx="380035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701" r:id="rId3"/>
    <p:sldLayoutId id="2147483668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3" r:id="rId15"/>
    <p:sldLayoutId id="2147483697" r:id="rId16"/>
    <p:sldLayoutId id="2147483698" r:id="rId17"/>
    <p:sldLayoutId id="214748369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C70AAF-D5AB-4438-AF29-439FCE4B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D6604-3F35-4114-B497-36BD218D5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FC0E3-F617-48C2-B62D-24C916273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B2D02-C6E7-4938-A3E4-A767214EB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7241-7A8D-47C0-A1F2-5D0ACFE79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69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46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4B8F-6FB1-E142-BB39-118BD228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056B-352D-9345-9A93-0EC73276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764" y="6397384"/>
            <a:ext cx="380035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6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ho.int/teams/global-tuberculosis-programme/tb-reports/global-tuberculosis-report-2023/tb-disease-burden/1-1-tb-incidence" TargetMode="Externa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eams/global-tuberculosis-programme/tb-reports/global-tuberculosis-report-2023/tb-disease-burden/1-1-tb-incidenc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hyperlink" Target="https://cdn.who.int/media/docs/default-source/hq-tuberculosis/global-tuberculosis-report-2023/technical-appendicesgtbr2023.pdf?sfvrsn=d1f4acb2_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who.int/teams/global-tuberculosis-programme/data" TargetMode="Externa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who.int/publications/i/item/9789240085817" TargetMode="Externa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handle/10665/11267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handle/10665/11267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handle/10665/11267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apps.who.int/iris/handle/10665/129942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png"/><Relationship Id="rId4" Type="http://schemas.openxmlformats.org/officeDocument/2006/relationships/image" Target="../media/image6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331934/WHO-CDS-TB-2019.10-eng.pdf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apps.who.int/iris/handle/10665/341911" TargetMode="External"/><Relationship Id="rId4" Type="http://schemas.openxmlformats.org/officeDocument/2006/relationships/image" Target="../media/image6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3600" dirty="0"/>
              <a:t>Setting the </a:t>
            </a:r>
            <a:r>
              <a:rPr lang="fr-CH" sz="3600" dirty="0" err="1"/>
              <a:t>scene</a:t>
            </a:r>
            <a:r>
              <a:rPr lang="fr-CH" sz="3600" dirty="0"/>
              <a:t>: </a:t>
            </a:r>
            <a:r>
              <a:rPr lang="fr-CH" sz="3600" dirty="0" err="1"/>
              <a:t>overview</a:t>
            </a:r>
            <a:r>
              <a:rPr lang="fr-CH" sz="3600" dirty="0"/>
              <a:t> of </a:t>
            </a:r>
            <a:r>
              <a:rPr lang="fr-CH" sz="3600" dirty="0" err="1"/>
              <a:t>epidemiological</a:t>
            </a:r>
            <a:r>
              <a:rPr lang="fr-CH" sz="3600" dirty="0"/>
              <a:t> </a:t>
            </a:r>
            <a:r>
              <a:rPr lang="fr-CH" sz="3600" dirty="0" err="1"/>
              <a:t>reviews</a:t>
            </a:r>
            <a:r>
              <a:rPr lang="fr-CH" sz="3600" dirty="0"/>
              <a:t> and </a:t>
            </a:r>
            <a:r>
              <a:rPr lang="fr-CH" sz="3600" dirty="0" err="1"/>
              <a:t>strengthening</a:t>
            </a:r>
            <a:r>
              <a:rPr lang="fr-CH" sz="3600" dirty="0"/>
              <a:t> surveillance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Marek Lalli</a:t>
            </a:r>
          </a:p>
        </p:txBody>
      </p:sp>
    </p:spTree>
    <p:extLst>
      <p:ext uri="{BB962C8B-B14F-4D97-AF65-F5344CB8AC3E}">
        <p14:creationId xmlns:p14="http://schemas.microsoft.com/office/powerpoint/2010/main" val="111917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B03FB2-8459-476A-BDDB-1C94444B62AD}"/>
              </a:ext>
            </a:extLst>
          </p:cNvPr>
          <p:cNvSpPr/>
          <p:nvPr/>
        </p:nvSpPr>
        <p:spPr>
          <a:xfrm>
            <a:off x="89757" y="1340768"/>
            <a:ext cx="6006243" cy="53842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FE388-2C6D-4161-91DD-7E13AAC2066B}"/>
              </a:ext>
            </a:extLst>
          </p:cNvPr>
          <p:cNvSpPr txBox="1"/>
          <p:nvPr/>
        </p:nvSpPr>
        <p:spPr>
          <a:xfrm>
            <a:off x="89756" y="1340768"/>
            <a:ext cx="411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country population: 1,000,000</a:t>
            </a:r>
            <a:endParaRPr lang="en-GB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5E3641-0E64-4A94-B77F-6B820B6F37DB}"/>
              </a:ext>
            </a:extLst>
          </p:cNvPr>
          <p:cNvSpPr/>
          <p:nvPr/>
        </p:nvSpPr>
        <p:spPr>
          <a:xfrm>
            <a:off x="2082088" y="3691063"/>
            <a:ext cx="3975812" cy="3016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72D07F-40B1-4DA3-827F-4C9402D16193}"/>
              </a:ext>
            </a:extLst>
          </p:cNvPr>
          <p:cNvSpPr txBox="1"/>
          <p:nvPr/>
        </p:nvSpPr>
        <p:spPr>
          <a:xfrm>
            <a:off x="2082088" y="3691063"/>
            <a:ext cx="35102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600 people develop TB in one year</a:t>
            </a:r>
            <a:endParaRPr lang="en-GB" sz="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AC55-FEC6-463A-9D91-C00CF620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996155"/>
            <a:ext cx="11976100" cy="5849145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Notified cases of TB are our “window” to the TB epidemic in the country.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6D66D-E70A-4502-96B7-170CCBBE4ED8}"/>
              </a:ext>
            </a:extLst>
          </p:cNvPr>
          <p:cNvSpPr txBox="1"/>
          <p:nvPr/>
        </p:nvSpPr>
        <p:spPr>
          <a:xfrm>
            <a:off x="6286748" y="1340768"/>
            <a:ext cx="5676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want to </a:t>
            </a:r>
            <a:r>
              <a:rPr lang="en-US" b="1" dirty="0"/>
              <a:t>close the gap in under-reporting </a:t>
            </a:r>
            <a:r>
              <a:rPr lang="en-US" dirty="0"/>
              <a:t>by improving data recording and reporting practices. </a:t>
            </a:r>
          </a:p>
          <a:p>
            <a:r>
              <a:rPr lang="en-US" dirty="0"/>
              <a:t>This will help us understand the TB epidemic better and use these data for programmatic action.</a:t>
            </a:r>
          </a:p>
          <a:p>
            <a:endParaRPr lang="en-US" dirty="0"/>
          </a:p>
          <a:p>
            <a:r>
              <a:rPr lang="en-US" dirty="0"/>
              <a:t>Now the surveillance system is capturing all the cases that were diagnosed in the country, but it’s </a:t>
            </a:r>
            <a:r>
              <a:rPr lang="en-US" b="1" dirty="0"/>
              <a:t>still not providing a direct measurement of TB burden </a:t>
            </a:r>
            <a:r>
              <a:rPr lang="en-US" dirty="0"/>
              <a:t>(incidence), because of the under-diagnosis.</a:t>
            </a: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215DF0-9BD6-4ECA-B578-5B6A2329ECCA}"/>
              </a:ext>
            </a:extLst>
          </p:cNvPr>
          <p:cNvSpPr/>
          <p:nvPr/>
        </p:nvSpPr>
        <p:spPr>
          <a:xfrm>
            <a:off x="2496833" y="4358841"/>
            <a:ext cx="3561067" cy="2304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CB998B-E029-4234-BBB8-AB4824DDD2D9}"/>
              </a:ext>
            </a:extLst>
          </p:cNvPr>
          <p:cNvSpPr txBox="1"/>
          <p:nvPr/>
        </p:nvSpPr>
        <p:spPr>
          <a:xfrm>
            <a:off x="2496834" y="4365104"/>
            <a:ext cx="28194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500 people were diagnosed</a:t>
            </a:r>
            <a:endParaRPr lang="en-GB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A2750-34C5-440E-8200-1F8256918858}"/>
              </a:ext>
            </a:extLst>
          </p:cNvPr>
          <p:cNvSpPr txBox="1"/>
          <p:nvPr/>
        </p:nvSpPr>
        <p:spPr>
          <a:xfrm>
            <a:off x="2509531" y="4609015"/>
            <a:ext cx="19091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500 cases notified</a:t>
            </a:r>
            <a:endParaRPr lang="en-GB" sz="15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743E366-1380-7E80-6E1D-2C5728DDAD51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2C46CE9-9D2E-2590-19B7-E49F4D93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3478"/>
            <a:ext cx="11976100" cy="774700"/>
          </a:xfrm>
        </p:spPr>
        <p:txBody>
          <a:bodyPr>
            <a:normAutofit/>
          </a:bodyPr>
          <a:lstStyle/>
          <a:p>
            <a:r>
              <a:rPr lang="fr-CH" sz="3000" dirty="0"/>
              <a:t>Background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1739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B03FB2-8459-476A-BDDB-1C94444B62AD}"/>
              </a:ext>
            </a:extLst>
          </p:cNvPr>
          <p:cNvSpPr/>
          <p:nvPr/>
        </p:nvSpPr>
        <p:spPr>
          <a:xfrm>
            <a:off x="89757" y="1340768"/>
            <a:ext cx="6006243" cy="53842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FE388-2C6D-4161-91DD-7E13AAC2066B}"/>
              </a:ext>
            </a:extLst>
          </p:cNvPr>
          <p:cNvSpPr txBox="1"/>
          <p:nvPr/>
        </p:nvSpPr>
        <p:spPr>
          <a:xfrm>
            <a:off x="89756" y="1340768"/>
            <a:ext cx="411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country population: 1,000,000</a:t>
            </a:r>
            <a:endParaRPr lang="en-GB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5E3641-0E64-4A94-B77F-6B820B6F37DB}"/>
              </a:ext>
            </a:extLst>
          </p:cNvPr>
          <p:cNvSpPr/>
          <p:nvPr/>
        </p:nvSpPr>
        <p:spPr>
          <a:xfrm>
            <a:off x="2082088" y="3691063"/>
            <a:ext cx="3975812" cy="3016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72D07F-40B1-4DA3-827F-4C9402D16193}"/>
              </a:ext>
            </a:extLst>
          </p:cNvPr>
          <p:cNvSpPr txBox="1"/>
          <p:nvPr/>
        </p:nvSpPr>
        <p:spPr>
          <a:xfrm>
            <a:off x="2082088" y="3691063"/>
            <a:ext cx="35102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600 people develop TB in one year</a:t>
            </a:r>
            <a:endParaRPr lang="en-GB" sz="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AC55-FEC6-463A-9D91-C00CF620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996155"/>
            <a:ext cx="11976100" cy="5849145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Notified cases of TB are our “window” to the TB epidemic in the country.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6D66D-E70A-4502-96B7-170CCBBE4ED8}"/>
              </a:ext>
            </a:extLst>
          </p:cNvPr>
          <p:cNvSpPr txBox="1"/>
          <p:nvPr/>
        </p:nvSpPr>
        <p:spPr>
          <a:xfrm>
            <a:off x="6286748" y="1340768"/>
            <a:ext cx="5676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want to </a:t>
            </a:r>
            <a:r>
              <a:rPr lang="en-US" b="1" dirty="0"/>
              <a:t>close the gap in under-reporting </a:t>
            </a:r>
            <a:r>
              <a:rPr lang="en-US" dirty="0"/>
              <a:t>by improving data recording and reporting practices. </a:t>
            </a:r>
          </a:p>
          <a:p>
            <a:r>
              <a:rPr lang="en-US" dirty="0"/>
              <a:t>This will help us understand the TB epidemic better and use these data for programmatic action.</a:t>
            </a:r>
          </a:p>
          <a:p>
            <a:endParaRPr lang="en-US" dirty="0"/>
          </a:p>
          <a:p>
            <a:r>
              <a:rPr lang="en-US" dirty="0">
                <a:cs typeface="Arial"/>
              </a:rPr>
              <a:t>We want to </a:t>
            </a:r>
            <a:r>
              <a:rPr lang="en-US" b="1" dirty="0">
                <a:cs typeface="Arial"/>
              </a:rPr>
              <a:t>close the gap in under-diagnosis </a:t>
            </a:r>
            <a:r>
              <a:rPr lang="en-US" dirty="0">
                <a:cs typeface="Arial"/>
              </a:rPr>
              <a:t>by improving the access to and coverage of TB diagnostic and treatment services.</a:t>
            </a: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215DF0-9BD6-4ECA-B578-5B6A2329ECCA}"/>
              </a:ext>
            </a:extLst>
          </p:cNvPr>
          <p:cNvSpPr/>
          <p:nvPr/>
        </p:nvSpPr>
        <p:spPr>
          <a:xfrm>
            <a:off x="2496833" y="4358841"/>
            <a:ext cx="3561067" cy="2304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CB998B-E029-4234-BBB8-AB4824DDD2D9}"/>
              </a:ext>
            </a:extLst>
          </p:cNvPr>
          <p:cNvSpPr txBox="1"/>
          <p:nvPr/>
        </p:nvSpPr>
        <p:spPr>
          <a:xfrm>
            <a:off x="2496834" y="4365104"/>
            <a:ext cx="28194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500 people were diagnosed</a:t>
            </a:r>
            <a:endParaRPr lang="en-GB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A2750-34C5-440E-8200-1F8256918858}"/>
              </a:ext>
            </a:extLst>
          </p:cNvPr>
          <p:cNvSpPr txBox="1"/>
          <p:nvPr/>
        </p:nvSpPr>
        <p:spPr>
          <a:xfrm>
            <a:off x="2509531" y="4609015"/>
            <a:ext cx="19091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500 cases notified</a:t>
            </a:r>
            <a:endParaRPr lang="en-GB" sz="15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5CE1EA-AF21-4577-9AFF-63D45A145898}"/>
              </a:ext>
            </a:extLst>
          </p:cNvPr>
          <p:cNvCxnSpPr>
            <a:cxnSpLocks/>
          </p:cNvCxnSpPr>
          <p:nvPr/>
        </p:nvCxnSpPr>
        <p:spPr>
          <a:xfrm flipV="1">
            <a:off x="5592354" y="4026928"/>
            <a:ext cx="0" cy="3120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B19A21-F62E-4617-8694-CA6DE2049936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2235200" y="5510969"/>
            <a:ext cx="2616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2A9F48-FA2D-B136-5C6F-961CC49B8297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36FBEA9-3E7B-D65E-76C2-AC309070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3478"/>
            <a:ext cx="11976100" cy="774700"/>
          </a:xfrm>
        </p:spPr>
        <p:txBody>
          <a:bodyPr>
            <a:normAutofit/>
          </a:bodyPr>
          <a:lstStyle/>
          <a:p>
            <a:r>
              <a:rPr lang="fr-CH" sz="3000" dirty="0"/>
              <a:t>Background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02914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B03FB2-8459-476A-BDDB-1C94444B62AD}"/>
              </a:ext>
            </a:extLst>
          </p:cNvPr>
          <p:cNvSpPr/>
          <p:nvPr/>
        </p:nvSpPr>
        <p:spPr>
          <a:xfrm>
            <a:off x="89757" y="1340768"/>
            <a:ext cx="6006243" cy="53842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922F85-C576-4A56-A15A-B9839520E2AA}"/>
              </a:ext>
            </a:extLst>
          </p:cNvPr>
          <p:cNvSpPr/>
          <p:nvPr/>
        </p:nvSpPr>
        <p:spPr>
          <a:xfrm>
            <a:off x="2082089" y="3691063"/>
            <a:ext cx="3975812" cy="3016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FE388-2C6D-4161-91DD-7E13AAC2066B}"/>
              </a:ext>
            </a:extLst>
          </p:cNvPr>
          <p:cNvSpPr txBox="1"/>
          <p:nvPr/>
        </p:nvSpPr>
        <p:spPr>
          <a:xfrm>
            <a:off x="89756" y="1340768"/>
            <a:ext cx="411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country population: 1,000,000</a:t>
            </a:r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72D07F-40B1-4DA3-827F-4C9402D16193}"/>
              </a:ext>
            </a:extLst>
          </p:cNvPr>
          <p:cNvSpPr txBox="1"/>
          <p:nvPr/>
        </p:nvSpPr>
        <p:spPr>
          <a:xfrm>
            <a:off x="2082088" y="3691063"/>
            <a:ext cx="35102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600 people develop TB in one year</a:t>
            </a:r>
            <a:endParaRPr lang="en-GB" sz="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AC55-FEC6-463A-9D91-C00CF620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996155"/>
            <a:ext cx="11976100" cy="5849145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Notified cases of TB are our “window” to the TB epidemic in the country.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6D66D-E70A-4502-96B7-170CCBBE4ED8}"/>
              </a:ext>
            </a:extLst>
          </p:cNvPr>
          <p:cNvSpPr txBox="1"/>
          <p:nvPr/>
        </p:nvSpPr>
        <p:spPr>
          <a:xfrm>
            <a:off x="6286748" y="1340768"/>
            <a:ext cx="5676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"/>
              </a:rPr>
              <a:t>When we </a:t>
            </a:r>
            <a:r>
              <a:rPr lang="en-US" b="1" dirty="0">
                <a:cs typeface="Arial"/>
              </a:rPr>
              <a:t>close the gap in under-reporting and under-diagnosis</a:t>
            </a:r>
            <a:r>
              <a:rPr lang="en-US" dirty="0">
                <a:cs typeface="Arial"/>
              </a:rPr>
              <a:t> we can now say that the </a:t>
            </a:r>
            <a:r>
              <a:rPr lang="en-US" b="1" dirty="0">
                <a:cs typeface="Arial"/>
              </a:rPr>
              <a:t>surveillance system has high coverage</a:t>
            </a:r>
            <a:r>
              <a:rPr lang="en-US" dirty="0">
                <a:cs typeface="Arial"/>
              </a:rPr>
              <a:t>. 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If the </a:t>
            </a:r>
            <a:r>
              <a:rPr lang="en-US" b="1" dirty="0">
                <a:cs typeface="Arial"/>
              </a:rPr>
              <a:t>data collected are also of high quality</a:t>
            </a:r>
            <a:r>
              <a:rPr lang="en-US" dirty="0">
                <a:cs typeface="Arial"/>
              </a:rPr>
              <a:t>, then we can say that the </a:t>
            </a:r>
            <a:r>
              <a:rPr lang="en-US" b="1" dirty="0">
                <a:cs typeface="Arial"/>
              </a:rPr>
              <a:t>surveillance data are reliable</a:t>
            </a:r>
            <a:r>
              <a:rPr lang="en-US" dirty="0">
                <a:cs typeface="Arial"/>
              </a:rPr>
              <a:t>:</a:t>
            </a:r>
          </a:p>
          <a:p>
            <a:endParaRPr lang="en-US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The surveillance system is </a:t>
            </a:r>
            <a:r>
              <a:rPr lang="en-US" b="1" dirty="0">
                <a:cs typeface="Arial"/>
              </a:rPr>
              <a:t>accurately measuring TB incidence</a:t>
            </a:r>
            <a:r>
              <a:rPr lang="en-US" dirty="0"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Our notification data are able to </a:t>
            </a:r>
            <a:r>
              <a:rPr lang="en-US" b="1" dirty="0">
                <a:cs typeface="Arial"/>
              </a:rPr>
              <a:t>accurately reflect changes in TB epidemiology</a:t>
            </a:r>
            <a:r>
              <a:rPr lang="en-US" dirty="0"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We are able to </a:t>
            </a:r>
            <a:r>
              <a:rPr lang="en-US" b="1" dirty="0">
                <a:cs typeface="Arial"/>
              </a:rPr>
              <a:t>track the impact of programmatic actions</a:t>
            </a:r>
            <a:r>
              <a:rPr lang="en-US" dirty="0">
                <a:cs typeface="Arial"/>
              </a:rPr>
              <a:t> on the epidemic more effectively.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CB998B-E029-4234-BBB8-AB4824DDD2D9}"/>
              </a:ext>
            </a:extLst>
          </p:cNvPr>
          <p:cNvSpPr txBox="1"/>
          <p:nvPr/>
        </p:nvSpPr>
        <p:spPr>
          <a:xfrm>
            <a:off x="2086867" y="3929590"/>
            <a:ext cx="28194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600 people were diagnosed</a:t>
            </a:r>
            <a:endParaRPr lang="en-GB" sz="1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A2750-34C5-440E-8200-1F8256918858}"/>
              </a:ext>
            </a:extLst>
          </p:cNvPr>
          <p:cNvSpPr txBox="1"/>
          <p:nvPr/>
        </p:nvSpPr>
        <p:spPr>
          <a:xfrm>
            <a:off x="2099564" y="4173501"/>
            <a:ext cx="19091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600 cases notified</a:t>
            </a:r>
            <a:endParaRPr lang="en-GB" sz="15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0EE6F01-14B0-487F-F338-379706BEDD10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A5109C8-0146-F611-346C-F1F914EA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3478"/>
            <a:ext cx="11976100" cy="774700"/>
          </a:xfrm>
        </p:spPr>
        <p:txBody>
          <a:bodyPr>
            <a:normAutofit/>
          </a:bodyPr>
          <a:lstStyle/>
          <a:p>
            <a:r>
              <a:rPr lang="fr-CH" sz="3000" dirty="0"/>
              <a:t>Background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43091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98D1-9E6B-4573-A1FA-7ED7A06F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14300"/>
            <a:ext cx="11976100" cy="774700"/>
          </a:xfrm>
        </p:spPr>
        <p:txBody>
          <a:bodyPr>
            <a:normAutofit/>
          </a:bodyPr>
          <a:lstStyle/>
          <a:p>
            <a:r>
              <a:rPr lang="en-US" sz="3000" dirty="0"/>
              <a:t>Background</a:t>
            </a:r>
            <a:endParaRPr lang="en-GB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AC55-FEC6-463A-9D91-C00CF620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990600"/>
            <a:ext cx="11976100" cy="5849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cs typeface="Arial"/>
              </a:rPr>
              <a:t>Power of reliable TB surveillance data</a:t>
            </a:r>
          </a:p>
          <a:p>
            <a:pPr marL="0" indent="0">
              <a:buNone/>
            </a:pPr>
            <a:r>
              <a:rPr lang="en-US" sz="1800" b="1" dirty="0">
                <a:cs typeface="Arial"/>
              </a:rPr>
              <a:t>Reliable</a:t>
            </a:r>
            <a:r>
              <a:rPr lang="en-US" sz="1800" dirty="0">
                <a:cs typeface="Arial"/>
              </a:rPr>
              <a:t> TB surveillance data should be </a:t>
            </a:r>
            <a:r>
              <a:rPr lang="en-US" sz="1800" b="1" dirty="0">
                <a:cs typeface="Arial"/>
              </a:rPr>
              <a:t>routinely</a:t>
            </a:r>
            <a:r>
              <a:rPr lang="en-US" sz="1800" dirty="0">
                <a:cs typeface="Arial"/>
              </a:rPr>
              <a:t> </a:t>
            </a:r>
            <a:r>
              <a:rPr lang="en-US" sz="1800" b="1" dirty="0">
                <a:cs typeface="Arial"/>
              </a:rPr>
              <a:t>used</a:t>
            </a:r>
            <a:r>
              <a:rPr lang="en-US" sz="1800" dirty="0">
                <a:cs typeface="Arial"/>
              </a:rPr>
              <a:t> to monitor TB trends over </a:t>
            </a:r>
            <a:r>
              <a:rPr lang="en-US" sz="1800" b="1" dirty="0">
                <a:cs typeface="Arial"/>
              </a:rPr>
              <a:t>time</a:t>
            </a:r>
            <a:r>
              <a:rPr lang="en-US" sz="1800" dirty="0">
                <a:cs typeface="Arial"/>
              </a:rPr>
              <a:t>, by </a:t>
            </a:r>
            <a:r>
              <a:rPr lang="en-US" sz="1800" b="1" dirty="0">
                <a:cs typeface="Arial"/>
              </a:rPr>
              <a:t>geography</a:t>
            </a:r>
            <a:r>
              <a:rPr lang="en-US" sz="1800" dirty="0">
                <a:cs typeface="Arial"/>
              </a:rPr>
              <a:t> and for specific </a:t>
            </a:r>
            <a:r>
              <a:rPr lang="en-US" sz="1800" b="1" dirty="0">
                <a:cs typeface="Arial"/>
              </a:rPr>
              <a:t>populations at risk</a:t>
            </a:r>
            <a:r>
              <a:rPr lang="en-US" sz="1800" dirty="0">
                <a:cs typeface="Arial"/>
              </a:rPr>
              <a:t> to inform TB care and prevention activities, guide resource allocation and track progress made. 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4C25F8-39E2-44AE-A6CE-29050AD48DB0}"/>
              </a:ext>
            </a:extLst>
          </p:cNvPr>
          <p:cNvSpPr txBox="1"/>
          <p:nvPr/>
        </p:nvSpPr>
        <p:spPr>
          <a:xfrm>
            <a:off x="8785488" y="2253065"/>
            <a:ext cx="290957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TB notifications in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age and sex</a:t>
            </a:r>
            <a:endParaRPr kumimoji="0" lang="en-GB" sz="15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D05AD4-6E22-4D2D-A8D1-D8F7E0C595E1}"/>
              </a:ext>
            </a:extLst>
          </p:cNvPr>
          <p:cNvSpPr txBox="1"/>
          <p:nvPr/>
        </p:nvSpPr>
        <p:spPr>
          <a:xfrm>
            <a:off x="5185137" y="2214405"/>
            <a:ext cx="2299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Geography: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 notification rate in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district</a:t>
            </a:r>
            <a:endParaRPr kumimoji="0" lang="en-GB" sz="15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5103FA-4A0F-4DB5-AB79-1D26D634D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/>
          <a:stretch/>
        </p:blipFill>
        <p:spPr>
          <a:xfrm>
            <a:off x="308318" y="3015029"/>
            <a:ext cx="3748156" cy="16048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E07FD9-A2F9-49BA-AADF-3EC5DDC7317B}"/>
              </a:ext>
            </a:extLst>
          </p:cNvPr>
          <p:cNvSpPr txBox="1"/>
          <p:nvPr/>
        </p:nvSpPr>
        <p:spPr>
          <a:xfrm>
            <a:off x="88900" y="2296379"/>
            <a:ext cx="41869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TB notifications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2013-2018</a:t>
            </a:r>
            <a:endParaRPr kumimoji="0" lang="en-GB" sz="15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392E1E-73A8-4978-BF0F-0809BF979172}"/>
              </a:ext>
            </a:extLst>
          </p:cNvPr>
          <p:cNvSpPr txBox="1"/>
          <p:nvPr/>
        </p:nvSpPr>
        <p:spPr>
          <a:xfrm>
            <a:off x="4259792" y="5820370"/>
            <a:ext cx="4186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Informed decisions on TB prevention and care activities as well as resource allocation for impact.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097E94-E8B2-40E0-8B73-DBF1B1F36B28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340701" y="4642782"/>
            <a:ext cx="12586" cy="117758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FEEAD005-A6B2-4C39-A4E4-3DE30C3AFBFA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 rot="16200000" flipH="1">
            <a:off x="3667614" y="3134697"/>
            <a:ext cx="1200454" cy="4170891"/>
          </a:xfrm>
          <a:prstGeom prst="curvedConnector3">
            <a:avLst/>
          </a:prstGeom>
          <a:ln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F1E03681-6C13-460A-9E86-43F58CFCA88D}"/>
              </a:ext>
            </a:extLst>
          </p:cNvPr>
          <p:cNvCxnSpPr>
            <a:cxnSpLocks/>
            <a:endCxn id="14" idx="0"/>
          </p:cNvCxnSpPr>
          <p:nvPr/>
        </p:nvCxnSpPr>
        <p:spPr>
          <a:xfrm rot="5400000">
            <a:off x="7707187" y="3277450"/>
            <a:ext cx="1189021" cy="3896819"/>
          </a:xfrm>
          <a:prstGeom prst="curvedConnector3">
            <a:avLst/>
          </a:prstGeom>
          <a:ln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F8F62B1-5528-4C59-88CF-2C6546B17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151" y="3046532"/>
            <a:ext cx="3269100" cy="14458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DCE81B-2366-4CC4-88EB-87A71221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4067" y="2999235"/>
            <a:ext cx="2562819" cy="15813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53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98D1-9E6B-4573-A1FA-7ED7A06F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14300"/>
            <a:ext cx="11976100" cy="774700"/>
          </a:xfrm>
        </p:spPr>
        <p:txBody>
          <a:bodyPr>
            <a:normAutofit/>
          </a:bodyPr>
          <a:lstStyle/>
          <a:p>
            <a:r>
              <a:rPr lang="en-US" sz="3000" dirty="0"/>
              <a:t>Background</a:t>
            </a:r>
            <a:endParaRPr lang="en-GB" sz="3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89A7B77-C095-D9C8-076F-757AA9EE9464}"/>
              </a:ext>
            </a:extLst>
          </p:cNvPr>
          <p:cNvSpPr txBox="1">
            <a:spLocks/>
          </p:cNvSpPr>
          <p:nvPr/>
        </p:nvSpPr>
        <p:spPr>
          <a:xfrm>
            <a:off x="7224701" y="3818987"/>
            <a:ext cx="3816768" cy="1892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 of data sources,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avoiding fragmentation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information systems &amp; project-based solutions.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Promoting integration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overall HIS plans.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FCCB39-37AD-0FB6-3B78-25ED644C4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700" y="1352686"/>
            <a:ext cx="3816767" cy="21787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100" dirty="0"/>
              <a:t>Vision: unified, digital, case-based environment for TB surveillance.</a:t>
            </a:r>
          </a:p>
          <a:p>
            <a:pPr marL="0" indent="0">
              <a:spcBef>
                <a:spcPts val="0"/>
              </a:spcBef>
              <a:buNone/>
            </a:pPr>
            <a:endParaRPr lang="en-US" sz="2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/>
              <a:t>Capturing, </a:t>
            </a:r>
            <a:r>
              <a:rPr lang="en-US" sz="2100" dirty="0" err="1"/>
              <a:t>analysing</a:t>
            </a:r>
            <a:r>
              <a:rPr lang="en-US" sz="2100" dirty="0"/>
              <a:t> and using data along the whole pathway of TB prevention and care.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5166F-6CC8-B83D-441C-608488DEB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94" y="889000"/>
            <a:ext cx="6848787" cy="574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3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0153-E9F2-4252-94F5-63D1AF7C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Global monitoring of the TB </a:t>
            </a:r>
            <a:r>
              <a:rPr lang="fr-CH" dirty="0" err="1"/>
              <a:t>epidemic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3A1AA6-CE73-4644-82A9-14E96BD5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A6583-9FD0-4FBF-A44F-4A94214C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52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628D30-3EF0-40CF-A330-A12F5EAD8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9297"/>
            <a:ext cx="11277600" cy="5910590"/>
          </a:xfrm>
        </p:spPr>
        <p:txBody>
          <a:bodyPr>
            <a:noAutofit/>
          </a:bodyPr>
          <a:lstStyle/>
          <a:p>
            <a:r>
              <a:rPr lang="en-US" sz="1800" dirty="0" err="1"/>
              <a:t>TME</a:t>
            </a:r>
            <a:r>
              <a:rPr lang="en-US" sz="1800" dirty="0"/>
              <a:t> focal point: Hazim </a:t>
            </a:r>
            <a:r>
              <a:rPr lang="en-US" sz="1800" dirty="0" err="1"/>
              <a:t>Timimi</a:t>
            </a:r>
            <a:r>
              <a:rPr lang="en-US" sz="1800" dirty="0"/>
              <a:t>, Katherine Floyd</a:t>
            </a:r>
          </a:p>
          <a:p>
            <a:r>
              <a:rPr lang="en-US" sz="1800" dirty="0"/>
              <a:t>Member states submit aggregate data annually onto the </a:t>
            </a:r>
            <a:r>
              <a:rPr lang="en-US" sz="1800" dirty="0" err="1"/>
              <a:t>TME</a:t>
            </a:r>
            <a:r>
              <a:rPr lang="en-US" sz="1800" dirty="0"/>
              <a:t> data collection platform (April/May)</a:t>
            </a:r>
          </a:p>
          <a:p>
            <a:r>
              <a:rPr lang="en-US" sz="1800" dirty="0"/>
              <a:t>Data collected for the following 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Diagnosis and treatment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Surveys and services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Finance</a:t>
            </a:r>
          </a:p>
          <a:p>
            <a:r>
              <a:rPr lang="en-US" sz="1800" dirty="0"/>
              <a:t>Data are reviewed by </a:t>
            </a:r>
            <a:r>
              <a:rPr lang="en-US" sz="1800" dirty="0" err="1"/>
              <a:t>GTB</a:t>
            </a:r>
            <a:r>
              <a:rPr lang="en-US" sz="1800" dirty="0"/>
              <a:t> colleagues and comments or questions are provided to the country when inconsistency is detected (May/June).</a:t>
            </a:r>
          </a:p>
          <a:p>
            <a:r>
              <a:rPr lang="en-US" sz="1800" dirty="0"/>
              <a:t>Burden estimates are generated and reviewed by </a:t>
            </a:r>
            <a:r>
              <a:rPr lang="en-US" sz="1800" dirty="0" err="1"/>
              <a:t>TME</a:t>
            </a:r>
            <a:r>
              <a:rPr lang="en-US" sz="1800" dirty="0"/>
              <a:t> colleagues.</a:t>
            </a:r>
          </a:p>
          <a:p>
            <a:r>
              <a:rPr lang="en-US" sz="1800" dirty="0"/>
              <a:t>Burden estimates and draft country profiles are reviewed by countries.</a:t>
            </a:r>
          </a:p>
          <a:p>
            <a:r>
              <a:rPr lang="en-US" sz="1800" dirty="0"/>
              <a:t>Data analysis and report writing.</a:t>
            </a:r>
          </a:p>
          <a:p>
            <a:r>
              <a:rPr lang="en-US" sz="1800" dirty="0"/>
              <a:t>Publication of Global TB Report and mobile app (mid-October).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New since 2020:</a:t>
            </a:r>
          </a:p>
          <a:p>
            <a:r>
              <a:rPr lang="en-US" sz="1800" dirty="0"/>
              <a:t>Member states requested to submit provisional number of new and relapse TB cases notified to health authorities by month or quarter.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7F743A-3CD3-4BF8-8D9B-B8DAAB8E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113"/>
            <a:ext cx="11277600" cy="577850"/>
          </a:xfrm>
        </p:spPr>
        <p:txBody>
          <a:bodyPr anchor="ctr">
            <a:normAutofit/>
          </a:bodyPr>
          <a:lstStyle/>
          <a:p>
            <a:r>
              <a:rPr lang="en-US" sz="3000" dirty="0">
                <a:latin typeface="+mj-lt"/>
              </a:rPr>
              <a:t>Global TB Report: data collection</a:t>
            </a:r>
            <a:endParaRPr lang="en-GB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188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CC4DE6-340F-4ECA-8CAF-85369C7453BF}"/>
              </a:ext>
            </a:extLst>
          </p:cNvPr>
          <p:cNvSpPr txBox="1"/>
          <p:nvPr/>
        </p:nvSpPr>
        <p:spPr>
          <a:xfrm>
            <a:off x="405741" y="5742434"/>
            <a:ext cx="11786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https://www.who.int/teams/global-tuberculosis-programme/tb-reports/global-tuberculosis-report-2023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9F6F46-FBE0-4793-AAD8-DC652C95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000" dirty="0">
                <a:latin typeface="+mj-lt"/>
              </a:rPr>
              <a:t>Global TB Report: digital publication</a:t>
            </a:r>
            <a:endParaRPr lang="en-GB" sz="3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9483C-AAD9-C644-F48D-1BC775517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785369"/>
            <a:ext cx="11277600" cy="3878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256D1B-FA26-5E9C-267C-06A9D30A3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1311591"/>
            <a:ext cx="11277600" cy="46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6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C37647-B375-46E5-99C2-992EB49508A4}"/>
              </a:ext>
            </a:extLst>
          </p:cNvPr>
          <p:cNvSpPr txBox="1"/>
          <p:nvPr/>
        </p:nvSpPr>
        <p:spPr>
          <a:xfrm>
            <a:off x="6211824" y="1692622"/>
            <a:ext cx="5522975" cy="2169825"/>
          </a:xfrm>
          <a:prstGeom prst="rect">
            <a:avLst/>
          </a:prstGeom>
          <a:solidFill>
            <a:srgbClr val="BDD7E7">
              <a:alpha val="50196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b="1" dirty="0"/>
              <a:t>Key features</a:t>
            </a:r>
            <a:r>
              <a:rPr lang="fr-CH" sz="1500" b="1" dirty="0"/>
              <a:t>:</a:t>
            </a:r>
          </a:p>
          <a:p>
            <a:endParaRPr lang="fr-CH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500" dirty="0" err="1"/>
              <a:t>Summary</a:t>
            </a:r>
            <a:r>
              <a:rPr lang="fr-CH" sz="1500" dirty="0"/>
              <a:t> of key messages &amp; update on </a:t>
            </a:r>
            <a:r>
              <a:rPr lang="fr-CH" sz="1500" dirty="0" err="1"/>
              <a:t>progress</a:t>
            </a:r>
            <a:r>
              <a:rPr lang="fr-CH" sz="1500" dirty="0"/>
              <a:t> </a:t>
            </a:r>
            <a:r>
              <a:rPr lang="fr-CH" sz="1500" dirty="0" err="1"/>
              <a:t>towards</a:t>
            </a:r>
            <a:r>
              <a:rPr lang="fr-CH" sz="1500" dirty="0"/>
              <a:t> </a:t>
            </a:r>
            <a:r>
              <a:rPr lang="fr-CH" sz="1500" dirty="0" err="1"/>
              <a:t>targets</a:t>
            </a:r>
            <a:r>
              <a:rPr lang="fr-CH" sz="15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500" dirty="0"/>
              <a:t>Visualise data for national, </a:t>
            </a:r>
            <a:r>
              <a:rPr lang="fr-CH" sz="1500" dirty="0" err="1"/>
              <a:t>regional</a:t>
            </a:r>
            <a:r>
              <a:rPr lang="fr-CH" sz="1500" dirty="0"/>
              <a:t>, global </a:t>
            </a:r>
            <a:r>
              <a:rPr lang="fr-CH" sz="1500" dirty="0" err="1"/>
              <a:t>levels</a:t>
            </a:r>
            <a:r>
              <a:rPr lang="fr-CH" sz="15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500" dirty="0"/>
              <a:t>Customise country groups and </a:t>
            </a:r>
            <a:r>
              <a:rPr lang="fr-CH" sz="1500" dirty="0" err="1"/>
              <a:t>calculate</a:t>
            </a:r>
            <a:r>
              <a:rPr lang="fr-CH" sz="1500" dirty="0"/>
              <a:t> values for key </a:t>
            </a:r>
            <a:r>
              <a:rPr lang="fr-CH" sz="1500" dirty="0" err="1"/>
              <a:t>indicators</a:t>
            </a:r>
            <a:r>
              <a:rPr lang="fr-CH" sz="15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500" dirty="0"/>
              <a:t>Compare countries/</a:t>
            </a:r>
            <a:r>
              <a:rPr lang="fr-CH" sz="1500" dirty="0" err="1"/>
              <a:t>regions</a:t>
            </a:r>
            <a:r>
              <a:rPr lang="fr-CH" sz="15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500" dirty="0"/>
              <a:t>Works offline.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500" dirty="0" err="1"/>
              <a:t>Available</a:t>
            </a:r>
            <a:r>
              <a:rPr lang="fr-CH" sz="1500" dirty="0"/>
              <a:t> in English, French, </a:t>
            </a:r>
            <a:r>
              <a:rPr lang="fr-CH" sz="1500" dirty="0" err="1"/>
              <a:t>Russian</a:t>
            </a:r>
            <a:r>
              <a:rPr lang="fr-CH" sz="1500" dirty="0"/>
              <a:t> and </a:t>
            </a:r>
            <a:r>
              <a:rPr lang="fr-CH" sz="1500" dirty="0" err="1"/>
              <a:t>Spanish</a:t>
            </a:r>
            <a:r>
              <a:rPr lang="fr-CH" sz="1500" dirty="0"/>
              <a:t> (switch </a:t>
            </a:r>
            <a:r>
              <a:rPr lang="fr-CH" sz="1500" dirty="0" err="1"/>
              <a:t>between</a:t>
            </a:r>
            <a:r>
              <a:rPr lang="fr-CH" sz="1500" dirty="0"/>
              <a:t> </a:t>
            </a:r>
            <a:r>
              <a:rPr lang="fr-CH" sz="1500" dirty="0" err="1"/>
              <a:t>languages</a:t>
            </a:r>
            <a:r>
              <a:rPr lang="fr-CH" sz="1500" dirty="0"/>
              <a:t>)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677A13B3-C3AE-4184-903B-DB26D2B9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2" t="51874" r="5829" b="15870"/>
          <a:stretch/>
        </p:blipFill>
        <p:spPr bwMode="auto">
          <a:xfrm>
            <a:off x="6252279" y="4062787"/>
            <a:ext cx="2478744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D652E276-EB8A-4BB0-BCF1-BE2CFFD5A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2" t="16056" r="5829" b="51689"/>
          <a:stretch/>
        </p:blipFill>
        <p:spPr bwMode="auto">
          <a:xfrm>
            <a:off x="9206185" y="4062787"/>
            <a:ext cx="2528614" cy="158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73A502C-18D1-41B7-9A29-5D0BC8EC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000" dirty="0">
                <a:latin typeface="+mj-lt"/>
              </a:rPr>
              <a:t>Global TB Report: mobile application</a:t>
            </a:r>
            <a:endParaRPr lang="en-GB" sz="3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F987F-FCA7-49BA-174E-1365263B4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7" y="787669"/>
            <a:ext cx="5775483" cy="553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78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A90BAB-82F9-48AE-9F2F-147B3400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000" dirty="0">
                <a:latin typeface="+mj-lt"/>
              </a:rPr>
              <a:t>Global TB Report: burden estimates (incidence)</a:t>
            </a:r>
            <a:endParaRPr lang="en-GB" sz="30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20B96-1444-DA91-84D6-EF784CE7B035}"/>
              </a:ext>
            </a:extLst>
          </p:cNvPr>
          <p:cNvSpPr txBox="1"/>
          <p:nvPr/>
        </p:nvSpPr>
        <p:spPr>
          <a:xfrm>
            <a:off x="8954813" y="1865385"/>
            <a:ext cx="27799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/>
              <a:t>Summary</a:t>
            </a:r>
            <a:r>
              <a:rPr lang="fr-CH" sz="1400" b="1" dirty="0"/>
              <a:t> of </a:t>
            </a:r>
            <a:r>
              <a:rPr lang="fr-CH" sz="1400" b="1" dirty="0" err="1"/>
              <a:t>methods</a:t>
            </a:r>
            <a:r>
              <a:rPr lang="fr-CH" sz="1400" b="1" dirty="0"/>
              <a:t> </a:t>
            </a:r>
            <a:r>
              <a:rPr lang="fr-CH" sz="1400" b="1" dirty="0">
                <a:highlight>
                  <a:srgbClr val="FFFF00"/>
                </a:highlight>
              </a:rPr>
              <a:t>2020-2023</a:t>
            </a:r>
            <a:r>
              <a:rPr lang="fr-CH" sz="1400" b="1" dirty="0"/>
              <a:t>:</a:t>
            </a:r>
          </a:p>
          <a:p>
            <a:endParaRPr lang="fr-CH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Results from </a:t>
            </a:r>
            <a:r>
              <a:rPr lang="en-GB" sz="1400" b="1" dirty="0"/>
              <a:t>prevalence survey </a:t>
            </a:r>
            <a:r>
              <a:rPr lang="en-GB" sz="1400" dirty="0"/>
              <a:t>or </a:t>
            </a:r>
            <a:r>
              <a:rPr lang="en-GB" sz="1400" b="1" dirty="0"/>
              <a:t>inventory study</a:t>
            </a:r>
            <a:r>
              <a:rPr lang="en-GB" sz="1400" dirty="0"/>
              <a:t>.</a:t>
            </a: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Case</a:t>
            </a:r>
            <a:r>
              <a:rPr lang="en-GB" sz="1400" b="1" dirty="0"/>
              <a:t> notifications with standard adjustment </a:t>
            </a:r>
            <a:r>
              <a:rPr lang="en-GB" sz="1400" dirty="0"/>
              <a:t>accounting for under-reporting, under/over-diagnosis.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Case</a:t>
            </a:r>
            <a:r>
              <a:rPr lang="en-GB" sz="1400" b="1" dirty="0"/>
              <a:t> notification data with expert opinion </a:t>
            </a:r>
            <a:r>
              <a:rPr lang="en-GB" sz="1400" dirty="0"/>
              <a:t>about case-detection gaps.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Dynamic modelling </a:t>
            </a:r>
            <a:r>
              <a:rPr lang="en-GB" sz="1400" dirty="0"/>
              <a:t>(country-level or region-level)</a:t>
            </a:r>
            <a:endParaRPr lang="en-GB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BDE6F-6C99-F707-FCEF-D962695282B3}"/>
              </a:ext>
            </a:extLst>
          </p:cNvPr>
          <p:cNvSpPr txBox="1"/>
          <p:nvPr/>
        </p:nvSpPr>
        <p:spPr>
          <a:xfrm>
            <a:off x="8954813" y="4958114"/>
            <a:ext cx="297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hlinkClick r:id="rId3"/>
              </a:rPr>
              <a:t>Link to incidence page for 2023 GTB Report</a:t>
            </a:r>
            <a:br>
              <a:rPr lang="fr-CH" sz="1200" dirty="0"/>
            </a:br>
            <a:r>
              <a:rPr lang="fr-CH" sz="1200" dirty="0">
                <a:hlinkClick r:id="rId4"/>
              </a:rPr>
              <a:t>Link to t</a:t>
            </a:r>
            <a:r>
              <a:rPr lang="en-US" sz="1200" dirty="0" err="1">
                <a:hlinkClick r:id="rId4"/>
              </a:rPr>
              <a:t>echnical</a:t>
            </a:r>
            <a:r>
              <a:rPr lang="en-US" sz="1200" dirty="0">
                <a:hlinkClick r:id="rId4"/>
              </a:rPr>
              <a:t> appendix</a:t>
            </a:r>
            <a:endParaRPr lang="fr-CH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D24E63-E79E-C36A-3B52-0A31230C9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356741"/>
            <a:ext cx="8326012" cy="4353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FA71BB-10E4-BE67-72EE-211F4D1B6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892482"/>
            <a:ext cx="11277600" cy="467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D31CDC-2486-212A-B394-325E51ACF6EA}"/>
              </a:ext>
            </a:extLst>
          </p:cNvPr>
          <p:cNvSpPr txBox="1"/>
          <p:nvPr/>
        </p:nvSpPr>
        <p:spPr>
          <a:xfrm>
            <a:off x="457199" y="5822961"/>
            <a:ext cx="11277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500" dirty="0" err="1"/>
              <a:t>Burden</a:t>
            </a:r>
            <a:r>
              <a:rPr lang="fr-CH" sz="1500" dirty="0"/>
              <a:t> estimation </a:t>
            </a:r>
            <a:r>
              <a:rPr lang="fr-CH" sz="1500" dirty="0" err="1"/>
              <a:t>methods</a:t>
            </a:r>
            <a:r>
              <a:rPr lang="fr-CH" sz="1500" dirty="0"/>
              <a:t> </a:t>
            </a:r>
            <a:r>
              <a:rPr lang="fr-CH" sz="1500" dirty="0" err="1"/>
              <a:t>rely</a:t>
            </a:r>
            <a:r>
              <a:rPr lang="fr-CH" sz="1500" dirty="0"/>
              <a:t> on </a:t>
            </a:r>
            <a:r>
              <a:rPr lang="fr-CH" sz="1500" dirty="0" err="1"/>
              <a:t>assumptions</a:t>
            </a:r>
            <a:r>
              <a:rPr lang="fr-CH" sz="1500" dirty="0"/>
              <a:t> </a:t>
            </a:r>
            <a:r>
              <a:rPr lang="fr-CH" sz="1500" dirty="0" err="1"/>
              <a:t>where</a:t>
            </a:r>
            <a:r>
              <a:rPr lang="fr-CH" sz="1500" dirty="0"/>
              <a:t> </a:t>
            </a:r>
            <a:r>
              <a:rPr lang="fr-CH" sz="1500" dirty="0" err="1"/>
              <a:t>needed</a:t>
            </a:r>
            <a:r>
              <a:rPr lang="fr-CH" sz="1500" dirty="0"/>
              <a:t> (e.g. case </a:t>
            </a:r>
            <a:r>
              <a:rPr lang="fr-CH" sz="1500" dirty="0" err="1"/>
              <a:t>detection</a:t>
            </a:r>
            <a:r>
              <a:rPr lang="fr-CH" sz="1500" dirty="0"/>
              <a:t> gaps, model </a:t>
            </a:r>
            <a:r>
              <a:rPr lang="fr-CH" sz="1500" dirty="0" err="1"/>
              <a:t>parameterisation</a:t>
            </a:r>
            <a:r>
              <a:rPr lang="fr-CH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500" dirty="0" err="1"/>
              <a:t>Degree</a:t>
            </a:r>
            <a:r>
              <a:rPr lang="fr-CH" sz="1500" dirty="0"/>
              <a:t> of </a:t>
            </a:r>
            <a:r>
              <a:rPr lang="fr-CH" sz="1500" dirty="0" err="1"/>
              <a:t>uncertainty</a:t>
            </a:r>
            <a:r>
              <a:rPr lang="fr-CH" sz="1500" dirty="0"/>
              <a:t> </a:t>
            </a:r>
            <a:r>
              <a:rPr lang="fr-CH" sz="1500" dirty="0" err="1"/>
              <a:t>around</a:t>
            </a:r>
            <a:r>
              <a:rPr lang="fr-CH" sz="1500" dirty="0"/>
              <a:t> the </a:t>
            </a:r>
            <a:r>
              <a:rPr lang="fr-CH" sz="1500" dirty="0" err="1"/>
              <a:t>estimates</a:t>
            </a:r>
            <a:endParaRPr lang="fr-CH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500" dirty="0"/>
              <a:t>Methods are not </a:t>
            </a:r>
            <a:r>
              <a:rPr lang="fr-CH" sz="1500" dirty="0" err="1"/>
              <a:t>perfect</a:t>
            </a:r>
            <a:r>
              <a:rPr lang="fr-CH" sz="1500" dirty="0"/>
              <a:t>, but </a:t>
            </a:r>
            <a:r>
              <a:rPr lang="fr-CH" sz="1500" dirty="0" err="1"/>
              <a:t>it</a:t>
            </a:r>
            <a:r>
              <a:rPr lang="fr-CH" sz="1500" dirty="0"/>
              <a:t> </a:t>
            </a:r>
            <a:r>
              <a:rPr lang="fr-CH" sz="1500" dirty="0" err="1"/>
              <a:t>is</a:t>
            </a:r>
            <a:r>
              <a:rPr lang="fr-CH" sz="1500" dirty="0"/>
              <a:t> the best </a:t>
            </a:r>
            <a:r>
              <a:rPr lang="fr-CH" sz="1500" dirty="0" err="1"/>
              <a:t>we</a:t>
            </a:r>
            <a:r>
              <a:rPr lang="fr-CH" sz="1500" dirty="0"/>
              <a:t> have at the moment.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04947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0153-E9F2-4252-94F5-63D1AF7C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226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628D30-3EF0-40CF-A330-A12F5EAD8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10533"/>
            <a:ext cx="5172075" cy="5726180"/>
          </a:xfrm>
        </p:spPr>
        <p:txBody>
          <a:bodyPr>
            <a:normAutofit/>
          </a:bodyPr>
          <a:lstStyle/>
          <a:p>
            <a:r>
              <a:rPr lang="en-US" sz="2000" dirty="0" err="1"/>
              <a:t>TME</a:t>
            </a:r>
            <a:r>
              <a:rPr lang="en-US" sz="2000" dirty="0"/>
              <a:t> focal point: Hazim </a:t>
            </a:r>
            <a:r>
              <a:rPr lang="en-US" sz="2000" dirty="0" err="1"/>
              <a:t>Timimi</a:t>
            </a:r>
            <a:endParaRPr lang="en-US" sz="2000" dirty="0"/>
          </a:p>
          <a:p>
            <a:r>
              <a:rPr lang="en-US" sz="2000" dirty="0"/>
              <a:t>CSV files of data are available for download: </a:t>
            </a:r>
            <a:r>
              <a:rPr lang="en-GB" sz="2000" dirty="0">
                <a:hlinkClick r:id="rId2"/>
              </a:rPr>
              <a:t>https://www.who.int/teams/global-tuberculosis-programme/data</a:t>
            </a:r>
            <a:endParaRPr lang="en-GB" sz="2000" dirty="0"/>
          </a:p>
          <a:p>
            <a:r>
              <a:rPr lang="en-US" sz="2000" dirty="0"/>
              <a:t>Data dictionary, with updates to variables highlighted.</a:t>
            </a:r>
          </a:p>
          <a:p>
            <a:r>
              <a:rPr lang="en-US" sz="2000" dirty="0"/>
              <a:t>Datasets for WHO TB burden estimates.</a:t>
            </a:r>
          </a:p>
          <a:p>
            <a:r>
              <a:rPr lang="en-US" sz="2000" dirty="0"/>
              <a:t>Datasets for data which were reported by member states.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114ECC-416C-41DD-9776-94CCF5B619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" b="1"/>
          <a:stretch/>
        </p:blipFill>
        <p:spPr>
          <a:xfrm>
            <a:off x="5701197" y="1010532"/>
            <a:ext cx="6238073" cy="57261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567D33-2822-4832-906B-3FB4986A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000" dirty="0">
                <a:latin typeface="+mj-lt"/>
              </a:rPr>
              <a:t>Global TB Report: WHO global TB database</a:t>
            </a:r>
            <a:endParaRPr lang="en-GB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8228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0153-E9F2-4252-94F5-63D1AF7C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Strengthening</a:t>
            </a:r>
            <a:r>
              <a:rPr lang="fr-CH" dirty="0"/>
              <a:t> routine TB surveillance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241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667F29-3E83-9B4B-D172-80FE9369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92" y="83478"/>
            <a:ext cx="11872507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WHO </a:t>
            </a:r>
            <a:r>
              <a:rPr lang="fr-CH" dirty="0" err="1">
                <a:latin typeface="+mj-lt"/>
              </a:rPr>
              <a:t>Task</a:t>
            </a:r>
            <a:r>
              <a:rPr lang="fr-CH" dirty="0">
                <a:latin typeface="+mj-lt"/>
              </a:rPr>
              <a:t> Force of TB Impact </a:t>
            </a:r>
            <a:r>
              <a:rPr lang="fr-CH" dirty="0" err="1">
                <a:latin typeface="+mj-lt"/>
              </a:rPr>
              <a:t>Measurement</a:t>
            </a:r>
            <a:endParaRPr lang="en-GB" dirty="0">
              <a:latin typeface="+mj-lt"/>
            </a:endParaRP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0151FF8-F551-BCAB-3306-DCA296D15CA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844233"/>
            <a:ext cx="9143999" cy="7689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0000"/>
              </a:buClr>
              <a:buFont typeface="Wingdings" pitchFamily="2" charset="2"/>
              <a:buNone/>
            </a:pPr>
            <a:r>
              <a:rPr lang="en-GB" sz="2900" b="1" dirty="0">
                <a:solidFill>
                  <a:schemeClr val="bg1">
                    <a:lumMod val="65000"/>
                  </a:schemeClr>
                </a:solidFill>
                <a:latin typeface="+mj-lt"/>
                <a:cs typeface="Times New Roman" panose="02020603050405020304" pitchFamily="18" charset="0"/>
              </a:rPr>
              <a:t>(Est. 2006)</a:t>
            </a:r>
          </a:p>
          <a:p>
            <a:pPr algn="ctr">
              <a:buClr>
                <a:srgbClr val="FF0000"/>
              </a:buClr>
              <a:buFont typeface="Wingdings" pitchFamily="2" charset="2"/>
              <a:buNone/>
            </a:pPr>
            <a:r>
              <a:rPr lang="en-GB" sz="2900" b="1" dirty="0">
                <a:latin typeface="+mj-lt"/>
                <a:cs typeface="Times New Roman" panose="02020603050405020304" pitchFamily="18" charset="0"/>
              </a:rPr>
              <a:t>Secretariat WHO Global TB Programme, TB Monitoring, Evaluation and Strategic Information Unit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84BCF8CD-1464-7C5B-5045-25634D418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955" y="1606528"/>
            <a:ext cx="9370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GB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https://www.who.int/groups/global-task-force-on-tb-impact-measurement</a:t>
            </a:r>
            <a:r>
              <a:rPr lang="en-GB" sz="40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16D6B-ABB6-63EE-7E8C-D2FD399A4C18}"/>
              </a:ext>
            </a:extLst>
          </p:cNvPr>
          <p:cNvSpPr txBox="1"/>
          <p:nvPr/>
        </p:nvSpPr>
        <p:spPr>
          <a:xfrm>
            <a:off x="2587439" y="2622701"/>
            <a:ext cx="6862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>
                <a:latin typeface="+mj-lt"/>
                <a:cs typeface="Times New Roman" panose="02020603050405020304" pitchFamily="18" charset="0"/>
              </a:rPr>
              <a:t>National TB Programmes of many countries</a:t>
            </a:r>
          </a:p>
          <a:p>
            <a:pPr algn="ctr"/>
            <a:r>
              <a:rPr lang="en-GB" sz="2200" b="1">
                <a:latin typeface="+mj-lt"/>
                <a:cs typeface="Times New Roman" panose="02020603050405020304" pitchFamily="18" charset="0"/>
              </a:rPr>
              <a:t>&amp; key technical and funding agencies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5B395A-D16C-FD26-AF7A-F035BB1FA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75" y="4824448"/>
            <a:ext cx="1129308" cy="7528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B3BFC6-0F23-59C1-5256-7BB468669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21" y="4453014"/>
            <a:ext cx="1080120" cy="814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CD7CC6-921E-EAEA-ABA6-43FE90653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60" y="4770033"/>
            <a:ext cx="968834" cy="8812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5BD260-EB85-6294-E88C-14C1622C32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27" y="6112742"/>
            <a:ext cx="2111904" cy="452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78460-ADF8-3396-6BCA-BE1C2FFA24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00" y="5548003"/>
            <a:ext cx="1106666" cy="722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CC8E5D-AC26-8909-7BBA-D1CED2F8D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05" y="3717449"/>
            <a:ext cx="1731167" cy="5181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C7CC62-EBC3-678E-0219-6E437BFABE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554" y="5812949"/>
            <a:ext cx="1203282" cy="557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CB48A8-1BD2-8C02-D363-D91705C087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87" y="5853653"/>
            <a:ext cx="1588577" cy="834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032EE1-7CAE-140A-C7E3-4C8B969FBA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19" y="5731265"/>
            <a:ext cx="600672" cy="6074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1556E0-BAFB-6C48-65F1-CBC135CE5D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98" y="4037070"/>
            <a:ext cx="1644925" cy="50184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53149796-BB5A-78BA-4FEA-F938D86B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58" y="4812374"/>
            <a:ext cx="2371621" cy="47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747258A-BC5C-4AAD-B4A6-F7F1A7E40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0" y="4890896"/>
            <a:ext cx="9810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D:\Measurement of Impact\Task Force meetings\April 2016\Presentations\SheffieldUniversitylogo.jpg">
            <a:extLst>
              <a:ext uri="{FF2B5EF4-FFF2-40B4-BE49-F238E27FC236}">
                <a16:creationId xmlns:a16="http://schemas.microsoft.com/office/drawing/2014/main" id="{89149060-6B0E-7770-981E-0A74715D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372" y="3627212"/>
            <a:ext cx="146304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Measurement of Impact\Task Force meetings\April 2016\Presentations\Kit_logo.png">
            <a:extLst>
              <a:ext uri="{FF2B5EF4-FFF2-40B4-BE49-F238E27FC236}">
                <a16:creationId xmlns:a16="http://schemas.microsoft.com/office/drawing/2014/main" id="{C85C6891-3412-35E1-7D5C-869A1D245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05" y="3657600"/>
            <a:ext cx="1602712" cy="47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65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557A-BB26-4936-84E9-21254475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Strategic areas of work:</a:t>
            </a:r>
          </a:p>
          <a:p>
            <a:pPr marL="0" indent="0">
              <a:buNone/>
            </a:pPr>
            <a:endParaRPr lang="en-US" sz="2400" b="1" dirty="0"/>
          </a:p>
          <a:p>
            <a:pPr marL="514350" indent="-514350">
              <a:buAutoNum type="arabicPeriod"/>
            </a:pPr>
            <a:r>
              <a:rPr lang="en-US" sz="2400" b="1" dirty="0"/>
              <a:t>Strengthen national </a:t>
            </a:r>
            <a:r>
              <a:rPr lang="en-US" sz="2400" b="1" u="sng" dirty="0"/>
              <a:t>notification systems</a:t>
            </a:r>
            <a:r>
              <a:rPr lang="en-US" sz="2400" b="1" dirty="0"/>
              <a:t> </a:t>
            </a:r>
            <a:r>
              <a:rPr lang="en-US" sz="2400" dirty="0"/>
              <a:t>for direct measurement of TB cases, including drug-resistance and HIV-associated TB.</a:t>
            </a:r>
          </a:p>
          <a:p>
            <a:pPr marL="2343150" lvl="4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b="1" dirty="0"/>
              <a:t>Strengthen national </a:t>
            </a:r>
            <a:r>
              <a:rPr lang="en-US" sz="2400" b="1" u="sng" dirty="0"/>
              <a:t>vital registration systems</a:t>
            </a:r>
            <a:r>
              <a:rPr lang="en-US" sz="2400" dirty="0"/>
              <a:t> for direct measurement of TB deaths.</a:t>
            </a:r>
          </a:p>
          <a:p>
            <a:pPr marL="2800350" lvl="5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2400" b="1" dirty="0"/>
              <a:t>Periodically measure TB </a:t>
            </a:r>
            <a:r>
              <a:rPr lang="en-US" sz="2400" b="1" u="sng" dirty="0"/>
              <a:t>disease burden</a:t>
            </a:r>
            <a:r>
              <a:rPr lang="en-US" sz="2400" dirty="0"/>
              <a:t>, through priority studies</a:t>
            </a:r>
            <a:r>
              <a:rPr lang="en-US" sz="2400" b="1" dirty="0"/>
              <a:t>.</a:t>
            </a:r>
          </a:p>
          <a:p>
            <a:pPr marL="2800350" lvl="5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2400" b="1" dirty="0"/>
              <a:t>Periodic review of methods</a:t>
            </a:r>
            <a:r>
              <a:rPr lang="en-US" sz="2400" dirty="0"/>
              <a:t> used by WHO to estimate the burden of TB </a:t>
            </a:r>
            <a:r>
              <a:rPr lang="en-US" sz="2400" b="1" dirty="0"/>
              <a:t>disease</a:t>
            </a:r>
            <a:r>
              <a:rPr lang="en-US" sz="2400" dirty="0"/>
              <a:t> and latent TB </a:t>
            </a:r>
            <a:r>
              <a:rPr lang="en-US" sz="2400" b="1" dirty="0"/>
              <a:t>infection.</a:t>
            </a:r>
          </a:p>
          <a:p>
            <a:pPr marL="2800350" lvl="5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2400" b="1" dirty="0"/>
              <a:t>Analysis and use of TB data at country level</a:t>
            </a:r>
            <a:r>
              <a:rPr lang="en-US" sz="2400" dirty="0"/>
              <a:t>, </a:t>
            </a:r>
            <a:r>
              <a:rPr lang="en-US" sz="2400" i="1" dirty="0"/>
              <a:t>including:</a:t>
            </a:r>
          </a:p>
          <a:p>
            <a:pPr lvl="1"/>
            <a:r>
              <a:rPr lang="en-US" sz="2400" dirty="0"/>
              <a:t>Disaggregated analyses (e.g. age, sex, location) to assess inequalities and equity.</a:t>
            </a:r>
          </a:p>
          <a:p>
            <a:pPr lvl="1"/>
            <a:r>
              <a:rPr lang="en-US" sz="2400" dirty="0"/>
              <a:t>Guidance and tools.</a:t>
            </a:r>
          </a:p>
          <a:p>
            <a:pPr lvl="1"/>
            <a:r>
              <a:rPr lang="en-US" sz="2400" dirty="0"/>
              <a:t>Capacity building.</a:t>
            </a:r>
            <a:endParaRPr lang="en-GB" sz="24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BE60A62-D142-A2EB-D4BD-B0DA56CB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92" y="83478"/>
            <a:ext cx="11872507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WHO </a:t>
            </a:r>
            <a:r>
              <a:rPr lang="fr-CH" dirty="0" err="1">
                <a:latin typeface="+mj-lt"/>
              </a:rPr>
              <a:t>Task</a:t>
            </a:r>
            <a:r>
              <a:rPr lang="fr-CH" dirty="0">
                <a:latin typeface="+mj-lt"/>
              </a:rPr>
              <a:t> Force of TB Impact </a:t>
            </a:r>
            <a:r>
              <a:rPr lang="fr-CH" dirty="0" err="1">
                <a:latin typeface="+mj-lt"/>
              </a:rPr>
              <a:t>Measurement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433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557A-BB26-4936-84E9-21254475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Strategic areas of work:</a:t>
            </a:r>
          </a:p>
          <a:p>
            <a:pPr marL="0" indent="0">
              <a:buNone/>
            </a:pPr>
            <a:endParaRPr lang="en-US" sz="2400" b="1" dirty="0"/>
          </a:p>
          <a:p>
            <a:pPr marL="514350" indent="-514350">
              <a:buAutoNum type="arabicPeriod"/>
            </a:pPr>
            <a:r>
              <a:rPr lang="en-US" sz="2400" b="1" dirty="0"/>
              <a:t>Strengthen national </a:t>
            </a:r>
            <a:r>
              <a:rPr lang="en-US" sz="2400" b="1" u="sng" dirty="0"/>
              <a:t>notification systems</a:t>
            </a:r>
            <a:r>
              <a:rPr lang="en-US" sz="2400" b="1" dirty="0"/>
              <a:t> </a:t>
            </a:r>
            <a:r>
              <a:rPr lang="en-US" sz="2400" dirty="0"/>
              <a:t>for direct measurement of TB cases, including drug-resistance and HIV-associated TB.</a:t>
            </a:r>
          </a:p>
          <a:p>
            <a:pPr marL="2343150" lvl="4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b="1" dirty="0"/>
              <a:t>Strengthen national </a:t>
            </a:r>
            <a:r>
              <a:rPr lang="en-US" sz="2400" b="1" u="sng" dirty="0"/>
              <a:t>vital registration systems</a:t>
            </a:r>
            <a:r>
              <a:rPr lang="en-US" sz="2400" dirty="0"/>
              <a:t> for direct measurement of TB deaths.</a:t>
            </a:r>
          </a:p>
          <a:p>
            <a:pPr marL="2800350" lvl="5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2400" b="1" dirty="0"/>
              <a:t>Periodically measure TB </a:t>
            </a:r>
            <a:r>
              <a:rPr lang="en-US" sz="2400" b="1" u="sng" dirty="0"/>
              <a:t>disease burden</a:t>
            </a:r>
            <a:r>
              <a:rPr lang="en-US" sz="2400" dirty="0"/>
              <a:t>, through priority studies</a:t>
            </a:r>
            <a:r>
              <a:rPr lang="en-US" sz="2400" b="1" dirty="0"/>
              <a:t>.</a:t>
            </a:r>
          </a:p>
          <a:p>
            <a:pPr marL="2800350" lvl="5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2400" b="1" dirty="0"/>
              <a:t>Periodic review of methods</a:t>
            </a:r>
            <a:r>
              <a:rPr lang="en-US" sz="2400" dirty="0"/>
              <a:t> used by WHO to estimate the burden of TB </a:t>
            </a:r>
            <a:r>
              <a:rPr lang="en-US" sz="2400" b="1" dirty="0"/>
              <a:t>disease</a:t>
            </a:r>
            <a:r>
              <a:rPr lang="en-US" sz="2400" dirty="0"/>
              <a:t> and latent TB </a:t>
            </a:r>
            <a:r>
              <a:rPr lang="en-US" sz="2400" b="1" dirty="0"/>
              <a:t>infection.</a:t>
            </a:r>
          </a:p>
          <a:p>
            <a:pPr marL="2800350" lvl="5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2400" b="1" dirty="0"/>
              <a:t>Analysis and use of TB data at country level</a:t>
            </a:r>
            <a:r>
              <a:rPr lang="en-US" sz="2400" dirty="0"/>
              <a:t>, </a:t>
            </a:r>
            <a:r>
              <a:rPr lang="en-US" sz="2400" i="1" dirty="0"/>
              <a:t>including:</a:t>
            </a:r>
          </a:p>
          <a:p>
            <a:pPr lvl="1"/>
            <a:r>
              <a:rPr lang="en-US" sz="2400" dirty="0"/>
              <a:t>Disaggregated analyses (e.g. age, sex, location) to assess inequalities and equity.</a:t>
            </a:r>
          </a:p>
          <a:p>
            <a:pPr lvl="1"/>
            <a:r>
              <a:rPr lang="en-US" sz="2400" dirty="0"/>
              <a:t>Guidance and tools.</a:t>
            </a:r>
          </a:p>
          <a:p>
            <a:pPr lvl="1"/>
            <a:r>
              <a:rPr lang="en-US" sz="2400" dirty="0"/>
              <a:t>Capacity building.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BF368-B2F5-4BBC-BBC2-9004B9EEC576}"/>
              </a:ext>
            </a:extLst>
          </p:cNvPr>
          <p:cNvSpPr/>
          <p:nvPr/>
        </p:nvSpPr>
        <p:spPr>
          <a:xfrm>
            <a:off x="88900" y="1492839"/>
            <a:ext cx="11963400" cy="15651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89726C-043F-499E-85BE-999949CDC314}"/>
              </a:ext>
            </a:extLst>
          </p:cNvPr>
          <p:cNvSpPr/>
          <p:nvPr/>
        </p:nvSpPr>
        <p:spPr>
          <a:xfrm>
            <a:off x="88900" y="4625704"/>
            <a:ext cx="11963400" cy="14789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BAE974D-BB0B-BA93-947E-3EAE2F4BC0F9}"/>
              </a:ext>
            </a:extLst>
          </p:cNvPr>
          <p:cNvSpPr txBox="1">
            <a:spLocks/>
          </p:cNvSpPr>
          <p:nvPr/>
        </p:nvSpPr>
        <p:spPr>
          <a:xfrm>
            <a:off x="192492" y="83478"/>
            <a:ext cx="11872507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H">
                <a:latin typeface="+mj-lt"/>
              </a:rPr>
              <a:t>WHO Task Force of TB Impact Measurement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5639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95B5C8-906E-7BFC-E5B1-1170DCF1E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962" y="931653"/>
            <a:ext cx="5059614" cy="546573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2000" b="1" dirty="0"/>
              <a:t>Country-level systematic and </a:t>
            </a:r>
            <a:r>
              <a:rPr lang="en-US" sz="2000" b="1" dirty="0" err="1"/>
              <a:t>standardised</a:t>
            </a:r>
            <a:r>
              <a:rPr lang="en-US" sz="2000" b="1" dirty="0"/>
              <a:t> assessment of a country’s TB surveillance system, M&amp;E activities and TB epidemiological situation.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Activity based of </a:t>
            </a:r>
            <a:r>
              <a:rPr lang="en-US" sz="2000" b="1" dirty="0" err="1"/>
              <a:t>standardised</a:t>
            </a:r>
            <a:r>
              <a:rPr lang="en-US" sz="2000" b="1" dirty="0"/>
              <a:t> </a:t>
            </a:r>
            <a:r>
              <a:rPr lang="en-US" sz="2000" b="1" dirty="0" err="1"/>
              <a:t>ToR</a:t>
            </a:r>
            <a:r>
              <a:rPr lang="en-US" sz="2000" b="1" dirty="0"/>
              <a:t> and implementation process</a:t>
            </a:r>
          </a:p>
          <a:p>
            <a:pPr marL="0" indent="0">
              <a:buNone/>
            </a:pPr>
            <a:endParaRPr lang="en-US" sz="1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737D23-5867-FA13-9E55-5D7CB2D4A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92" y="114300"/>
            <a:ext cx="11773083" cy="774700"/>
          </a:xfrm>
        </p:spPr>
        <p:txBody>
          <a:bodyPr anchor="ctr">
            <a:normAutofit/>
          </a:bodyPr>
          <a:lstStyle/>
          <a:p>
            <a:r>
              <a:rPr lang="en-US" sz="3000" dirty="0">
                <a:latin typeface="+mj-lt"/>
              </a:rPr>
              <a:t>Epidemiological reviews</a:t>
            </a:r>
            <a:endParaRPr lang="en-GB" sz="3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7DFA56-5C0B-E906-C942-5D5BC7680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24" y="1523036"/>
            <a:ext cx="3036715" cy="4282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56C1FC-4ED7-D52C-6D97-641984421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040" y="1523036"/>
            <a:ext cx="3021021" cy="42829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197F35-F7C4-E009-CD11-E55735ECFD6E}"/>
              </a:ext>
            </a:extLst>
          </p:cNvPr>
          <p:cNvSpPr txBox="1"/>
          <p:nvPr/>
        </p:nvSpPr>
        <p:spPr>
          <a:xfrm>
            <a:off x="192492" y="6188389"/>
            <a:ext cx="6117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https://www.who.int/publications/i/item/9789240085817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155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AC55-FEC6-463A-9D91-C00CF620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92" y="990600"/>
            <a:ext cx="11773083" cy="5849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cs typeface="Arial"/>
              </a:rPr>
              <a:t>Reviews are undertaken for the entire system from the central to </a:t>
            </a:r>
            <a:r>
              <a:rPr lang="en-US" sz="1800" b="1" dirty="0" err="1">
                <a:cs typeface="Arial"/>
              </a:rPr>
              <a:t>theoperational</a:t>
            </a:r>
            <a:r>
              <a:rPr lang="en-US" sz="1800" b="1" dirty="0">
                <a:cs typeface="Arial"/>
              </a:rPr>
              <a:t> level: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Understand TB epidemiological situation and how this is changing with programmatic and external factors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cs typeface="Arial"/>
              </a:rPr>
              <a:t>Understand how well the system is reflecting burden of TB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Understand best practices carried out in the country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Identify gaps in surveillance, M&amp;E and data 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Identify gaps in programmatic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cs typeface="Arial"/>
              </a:rPr>
              <a:t>Understand how to better strengthen surveillance, M&amp;E, data use (further investigation of root causes or intervention)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00" dirty="0">
              <a:cs typeface="Arial"/>
            </a:endParaRPr>
          </a:p>
          <a:p>
            <a:pPr marL="0" indent="0">
              <a:buNone/>
            </a:pPr>
            <a:r>
              <a:rPr lang="en-US" sz="1800" b="1" dirty="0">
                <a:cs typeface="Arial"/>
              </a:rPr>
              <a:t>Set of global resources are available to support the activity: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D10DF66-93AC-AA64-1AB7-CE1B0D69C02A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+mj-lt"/>
              </a:rPr>
              <a:t>Epidemiological reviews</a:t>
            </a:r>
            <a:endParaRPr lang="en-GB" sz="3000" dirty="0">
              <a:latin typeface="+mj-l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BB820B5-948B-C6E1-DDE9-B50867A7A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75" y="4455402"/>
            <a:ext cx="1613178" cy="228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26C8CF-6E25-5E9D-0DF5-FF6F22B698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" r="-1"/>
          <a:stretch/>
        </p:blipFill>
        <p:spPr>
          <a:xfrm>
            <a:off x="7056954" y="4455402"/>
            <a:ext cx="1613177" cy="2285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B3C54B-788C-FF33-6489-5AD7BE3BF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974" y="4455403"/>
            <a:ext cx="1617369" cy="228829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D6D216E1-7108-90F3-CC06-100D37708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653" y="4458469"/>
            <a:ext cx="1658991" cy="2285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229F634-E294-CF56-E049-D85021098434}"/>
              </a:ext>
            </a:extLst>
          </p:cNvPr>
          <p:cNvGrpSpPr/>
          <p:nvPr/>
        </p:nvGrpSpPr>
        <p:grpSpPr>
          <a:xfrm>
            <a:off x="8866308" y="5174313"/>
            <a:ext cx="3032063" cy="847410"/>
            <a:chOff x="6195601" y="1940639"/>
            <a:chExt cx="5896798" cy="164805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11985D0-9026-398B-7D3C-3F4C00C3D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95601" y="1940639"/>
              <a:ext cx="5896798" cy="164805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54BFA04-9897-5A4D-41FD-1CE7AE154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0919" r="14033"/>
            <a:stretch/>
          </p:blipFill>
          <p:spPr>
            <a:xfrm>
              <a:off x="8021403" y="2553510"/>
              <a:ext cx="3980097" cy="949227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A744DDC-249E-FE92-2EA1-A9905A1DA9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687" y="4455402"/>
            <a:ext cx="1614067" cy="22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74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557A-BB26-4936-84E9-21254475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7" y="840828"/>
            <a:ext cx="11761076" cy="5895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Two main components to the assessment:</a:t>
            </a:r>
          </a:p>
          <a:p>
            <a:pPr marL="342900" indent="-342900">
              <a:buAutoNum type="arabicPeriod"/>
            </a:pPr>
            <a:r>
              <a:rPr lang="en-US" sz="1800" dirty="0"/>
              <a:t>Evaluation of the capacity of the surveillance system to correctly measure the magnitude of the TB epidemic (in terms of incidence and mortality).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r>
              <a:rPr lang="en-US" sz="1800" dirty="0"/>
              <a:t>Analysis of surveillance data to determine the level and trends of TB burden as well as possible causes to variations observed over time, by geography and for specific populations.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ECC3F9-5CB8-4B22-82CA-38E36830746D}"/>
              </a:ext>
            </a:extLst>
          </p:cNvPr>
          <p:cNvSpPr txBox="1"/>
          <p:nvPr/>
        </p:nvSpPr>
        <p:spPr>
          <a:xfrm>
            <a:off x="2259724" y="1983218"/>
            <a:ext cx="8914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Standards and Benchmarks Checklist: dimensions of data quality, system coverage, surveillance of specific sub-groups</a:t>
            </a:r>
          </a:p>
          <a:p>
            <a:endParaRPr lang="en-US" dirty="0"/>
          </a:p>
          <a:p>
            <a:r>
              <a:rPr lang="en-US" b="1" dirty="0"/>
              <a:t>Standards </a:t>
            </a:r>
            <a:r>
              <a:rPr lang="en-US" dirty="0"/>
              <a:t>are general statements about the characteristics of a </a:t>
            </a:r>
            <a:r>
              <a:rPr lang="en-US" u="sng" dirty="0"/>
              <a:t>high-performing</a:t>
            </a:r>
            <a:r>
              <a:rPr lang="en-US" dirty="0"/>
              <a:t> TB surveillance system.</a:t>
            </a:r>
            <a:endParaRPr lang="en-GB" b="1" dirty="0"/>
          </a:p>
          <a:p>
            <a:r>
              <a:rPr lang="en-GB" b="1" dirty="0"/>
              <a:t>Benchmarks </a:t>
            </a:r>
            <a:r>
              <a:rPr lang="en-GB" dirty="0"/>
              <a:t>define in quantitative terms (where possible), the </a:t>
            </a:r>
            <a:r>
              <a:rPr lang="en-GB" u="sng" dirty="0"/>
              <a:t>level of performance</a:t>
            </a:r>
            <a:r>
              <a:rPr lang="en-GB" dirty="0"/>
              <a:t> of the surveillance system under evaluation.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62D318-E570-4D39-B74D-9633591CD0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6" r="2485" b="10188"/>
          <a:stretch/>
        </p:blipFill>
        <p:spPr>
          <a:xfrm>
            <a:off x="556589" y="5057442"/>
            <a:ext cx="3804363" cy="15110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95085D-882B-4F3E-8B1D-68FC98B0F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676" y="5057442"/>
            <a:ext cx="3106648" cy="1505596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38E3C2D8-3CA6-4D81-B548-8097A2D1C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442" y="4777835"/>
            <a:ext cx="1341969" cy="19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6FAB120-5354-4254-9CC7-4027C222E2B7}"/>
              </a:ext>
            </a:extLst>
          </p:cNvPr>
          <p:cNvGrpSpPr/>
          <p:nvPr/>
        </p:nvGrpSpPr>
        <p:grpSpPr>
          <a:xfrm>
            <a:off x="7831048" y="5495663"/>
            <a:ext cx="2251132" cy="629153"/>
            <a:chOff x="6195601" y="1940639"/>
            <a:chExt cx="5896798" cy="164805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9A9A73A-C17B-494F-A14F-6962538A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5601" y="1940639"/>
              <a:ext cx="5896798" cy="164805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19A86A7-89E4-4504-BFBD-CB0BA81EE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0919" r="14033"/>
            <a:stretch/>
          </p:blipFill>
          <p:spPr>
            <a:xfrm>
              <a:off x="8021403" y="2553510"/>
              <a:ext cx="3980097" cy="949227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3738B57A-D535-1A38-68BD-B0D37A798EAD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+mj-lt"/>
              </a:rPr>
              <a:t>Epidemiological reviews</a:t>
            </a:r>
            <a:endParaRPr lang="en-GB" sz="30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C01B6-783B-84DB-AEAD-B2982191C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727" y="1931898"/>
            <a:ext cx="1614573" cy="22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24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2925-5E7A-45F6-8FDC-B0708869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675" y="1469284"/>
            <a:ext cx="7231117" cy="2662772"/>
          </a:xfrm>
        </p:spPr>
        <p:txBody>
          <a:bodyPr>
            <a:normAutofit fontScale="92500"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u="sng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Component 1: Standards and Benchmarks Checklist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Describe and assess current national TB surveillance and vital registration system and its capacity for measuring TB burden using the Standards and Benchmarks Checklist.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5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5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5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u="sng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Component 2: Epidemiological analysis</a:t>
            </a:r>
            <a:endParaRPr lang="en-US" sz="1500" u="sng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55600" marR="0" lvl="0" indent="-3556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Assess the level of, and trends in, TB disease burden using available surveillance, survey, programmatic and other data;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Assess whether observed variations are due to programmatic interventions, taking into account external factors (e.g. differences in TB </a:t>
            </a: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determinants </a:t>
            </a: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 risk factors);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65B4FCD-97CC-40D5-AA2A-EFA72D72D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51" y="2860909"/>
            <a:ext cx="800972" cy="113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A80804-5C58-49FC-85B0-A5B371D5C309}"/>
              </a:ext>
            </a:extLst>
          </p:cNvPr>
          <p:cNvSpPr txBox="1"/>
          <p:nvPr/>
        </p:nvSpPr>
        <p:spPr>
          <a:xfrm>
            <a:off x="3731172" y="4324546"/>
            <a:ext cx="8250620" cy="223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u="sng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Dissemination of findings and recommendations:</a:t>
            </a:r>
          </a:p>
          <a:p>
            <a:pPr marL="355600" marR="0" lvl="0" indent="-3556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Define the investment and technical assistance needed to address gaps identified;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Provide feedback to the NTP, WHO, Global Fund and partners, as deemed appropriate by the NTP;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500" u="sng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u="sng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Additional:</a:t>
            </a:r>
          </a:p>
          <a:p>
            <a:pPr marL="355600" marR="0" lvl="0" indent="-3556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Build capacity for epidemiological reviews in country by involving members of the NTP;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Review progress made since last TB Epidemiological Review (if applicable)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A49D2C2F-1F40-4240-8B39-03BD43EE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8026"/>
            <a:ext cx="11277600" cy="577968"/>
          </a:xfrm>
        </p:spPr>
        <p:txBody>
          <a:bodyPr/>
          <a:lstStyle/>
          <a:p>
            <a:r>
              <a:rPr lang="fr-CH" dirty="0" err="1"/>
              <a:t>Epidemiological</a:t>
            </a:r>
            <a:r>
              <a:rPr lang="fr-CH" dirty="0"/>
              <a:t> </a:t>
            </a:r>
            <a:r>
              <a:rPr lang="fr-CH" dirty="0" err="1"/>
              <a:t>reviews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5B4560-6A50-4F93-9A0D-864494CE8055}"/>
              </a:ext>
            </a:extLst>
          </p:cNvPr>
          <p:cNvSpPr txBox="1"/>
          <p:nvPr/>
        </p:nvSpPr>
        <p:spPr>
          <a:xfrm>
            <a:off x="105104" y="936142"/>
            <a:ext cx="616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/>
              <a:t>Summary</a:t>
            </a:r>
            <a:r>
              <a:rPr lang="fr-CH" b="1" dirty="0"/>
              <a:t> of </a:t>
            </a:r>
            <a:r>
              <a:rPr lang="fr-CH" b="1" dirty="0" err="1"/>
              <a:t>primary</a:t>
            </a:r>
            <a:r>
              <a:rPr lang="fr-CH" b="1" dirty="0"/>
              <a:t> objectives for an </a:t>
            </a:r>
            <a:r>
              <a:rPr lang="fr-CH" b="1" dirty="0" err="1"/>
              <a:t>epidemiological</a:t>
            </a:r>
            <a:r>
              <a:rPr lang="fr-CH" b="1" dirty="0"/>
              <a:t> </a:t>
            </a:r>
            <a:r>
              <a:rPr lang="fr-CH" b="1" dirty="0" err="1"/>
              <a:t>review</a:t>
            </a:r>
            <a:r>
              <a:rPr lang="fr-CH" b="1" dirty="0"/>
              <a:t>:</a:t>
            </a:r>
            <a:endParaRPr lang="en-GB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2C440-5364-4E72-A4BD-D3E00AE9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3C3BF-0811-EC33-1739-F2091C608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304" y="1469284"/>
            <a:ext cx="807019" cy="1136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A6E534-6499-D943-664D-C104F2AF5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20" y="1469284"/>
            <a:ext cx="3469776" cy="4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33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2925-5E7A-45F6-8FDC-B0708869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675" y="1469284"/>
            <a:ext cx="7231117" cy="2662772"/>
          </a:xfrm>
        </p:spPr>
        <p:txBody>
          <a:bodyPr>
            <a:normAutofit fontScale="92500"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u="sng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Component 1: Standards and Benchmarks Checklist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Describe and assess current national TB surveillance and vital registration system and its capacity for measuring TB burden using the Standards and Benchmarks Checklist.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5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5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5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u="sng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Component 2: Epidemiological analysis</a:t>
            </a:r>
            <a:endParaRPr lang="en-US" sz="1500" u="sng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55600" marR="0" lvl="0" indent="-3556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Assess the level of, and trends in, TB disease burden using available surveillance, survey, programmatic and other data;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Assess whether observed variations are due to programmatic interventions, taking into account external factors (e.g. differences in TB </a:t>
            </a: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determinants </a:t>
            </a: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 risk factors);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65B4FCD-97CC-40D5-AA2A-EFA72D72D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51" y="2860909"/>
            <a:ext cx="800972" cy="113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A80804-5C58-49FC-85B0-A5B371D5C309}"/>
              </a:ext>
            </a:extLst>
          </p:cNvPr>
          <p:cNvSpPr txBox="1"/>
          <p:nvPr/>
        </p:nvSpPr>
        <p:spPr>
          <a:xfrm>
            <a:off x="3731172" y="4324546"/>
            <a:ext cx="8250620" cy="223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u="sng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Dissemination of findings and recommendations:</a:t>
            </a:r>
          </a:p>
          <a:p>
            <a:pPr marL="355600" marR="0" lvl="0" indent="-3556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Define the investment and technical assistance needed to address gaps identified;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Provide feedback to the NTP, WHO, Global Fund and partners, as deemed appropriate by the NTP;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500" u="sng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u="sng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Additional:</a:t>
            </a:r>
          </a:p>
          <a:p>
            <a:pPr marL="355600" marR="0" lvl="0" indent="-3556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Build capacity for epidemiological reviews in country by involving members of the NTP;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Review progress made since last TB Epidemiological Review (if applicable)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A49D2C2F-1F40-4240-8B39-03BD43EE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8026"/>
            <a:ext cx="11277600" cy="577968"/>
          </a:xfrm>
        </p:spPr>
        <p:txBody>
          <a:bodyPr/>
          <a:lstStyle/>
          <a:p>
            <a:r>
              <a:rPr lang="fr-CH" dirty="0" err="1"/>
              <a:t>Epidemiological</a:t>
            </a:r>
            <a:r>
              <a:rPr lang="fr-CH" dirty="0"/>
              <a:t> </a:t>
            </a:r>
            <a:r>
              <a:rPr lang="fr-CH" dirty="0" err="1"/>
              <a:t>reviews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5B4560-6A50-4F93-9A0D-864494CE8055}"/>
              </a:ext>
            </a:extLst>
          </p:cNvPr>
          <p:cNvSpPr txBox="1"/>
          <p:nvPr/>
        </p:nvSpPr>
        <p:spPr>
          <a:xfrm>
            <a:off x="105104" y="936142"/>
            <a:ext cx="616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/>
              <a:t>Summary</a:t>
            </a:r>
            <a:r>
              <a:rPr lang="fr-CH" b="1" dirty="0"/>
              <a:t> of </a:t>
            </a:r>
            <a:r>
              <a:rPr lang="fr-CH" b="1" dirty="0" err="1"/>
              <a:t>primary</a:t>
            </a:r>
            <a:r>
              <a:rPr lang="fr-CH" b="1" dirty="0"/>
              <a:t> objectives for an </a:t>
            </a:r>
            <a:r>
              <a:rPr lang="fr-CH" b="1" dirty="0" err="1"/>
              <a:t>epidemiological</a:t>
            </a:r>
            <a:r>
              <a:rPr lang="fr-CH" b="1" dirty="0"/>
              <a:t> </a:t>
            </a:r>
            <a:r>
              <a:rPr lang="fr-CH" b="1" dirty="0" err="1"/>
              <a:t>review</a:t>
            </a:r>
            <a:r>
              <a:rPr lang="fr-CH" b="1" dirty="0"/>
              <a:t>:</a:t>
            </a:r>
            <a:endParaRPr lang="en-GB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2C440-5364-4E72-A4BD-D3E00AE9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3C3BF-0811-EC33-1739-F2091C608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304" y="1469284"/>
            <a:ext cx="807019" cy="1136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A6E534-6499-D943-664D-C104F2AF5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20" y="1469284"/>
            <a:ext cx="3469776" cy="4919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A3F57E-3671-6084-F279-DA0F33BE6AE6}"/>
              </a:ext>
            </a:extLst>
          </p:cNvPr>
          <p:cNvSpPr/>
          <p:nvPr/>
        </p:nvSpPr>
        <p:spPr>
          <a:xfrm>
            <a:off x="3712990" y="1347460"/>
            <a:ext cx="8405436" cy="1371389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95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98D1-9E6B-4573-A1FA-7ED7A06F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3478"/>
            <a:ext cx="11976100" cy="774700"/>
          </a:xfrm>
        </p:spPr>
        <p:txBody>
          <a:bodyPr>
            <a:normAutofit/>
          </a:bodyPr>
          <a:lstStyle/>
          <a:p>
            <a:r>
              <a:rPr lang="fr-CH" sz="3000" dirty="0"/>
              <a:t>Background</a:t>
            </a:r>
            <a:endParaRPr lang="en-GB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AC55-FEC6-463A-9D91-C00CF620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858178"/>
            <a:ext cx="11976100" cy="598156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A major goal of TB surveillance is to provide an accurate measure of the number of new episodes of TB (and related deaths) that occur over a given time period in a specified population, and to monitor these trends over time.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106BD0-C0F1-44D0-B6E6-BE0881946DC0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0924FC3-BDC5-5424-0A24-9D35D71A9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51" y="2131657"/>
            <a:ext cx="6885454" cy="4586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99F57B-FB84-5FD3-2669-E43E00E5F9EB}"/>
              </a:ext>
            </a:extLst>
          </p:cNvPr>
          <p:cNvSpPr txBox="1"/>
          <p:nvPr/>
        </p:nvSpPr>
        <p:spPr>
          <a:xfrm>
            <a:off x="7920723" y="2131657"/>
            <a:ext cx="381407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21905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Fig. 1.1.7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C4245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 Trends in estimated TB incidence rates by WHO region, 2010–2022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4245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The overall TB incidence rate is shown in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1A93E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green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C4245"/>
              </a:solidFill>
              <a:effectLst/>
              <a:uLnTx/>
              <a:uFillTx/>
              <a:latin typeface="Noto Sans" panose="020B0502040504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4245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The incidence rate among people living with HIV is shown in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1D24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red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4245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4245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C4245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black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4245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solid lines show case notifications of people newly diagnosed with TB, for comparison with estimates of the overall incidence rate.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4245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Shaded areas represent 95% uncertainty intervals.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C4245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The horizontal dashed line shows the 2025 milestone of the End TB Strategy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53DA2-513E-0F22-847F-30DA6314B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567178"/>
            <a:ext cx="11277600" cy="46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13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2925-5E7A-45F6-8FDC-B0708869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05" y="861848"/>
            <a:ext cx="11791405" cy="57827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Component 1: Standards and benchmarks checklist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Describe and assess current national TB surveillance and vital registration system and its capacity for measuring TB burden </a:t>
            </a:r>
            <a:r>
              <a:rPr lang="en-US" sz="2000" dirty="0"/>
              <a:t>(in terms of incidence and mortality).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55873-71D3-478A-8440-7D37B51F1EE8}"/>
              </a:ext>
            </a:extLst>
          </p:cNvPr>
          <p:cNvSpPr txBox="1"/>
          <p:nvPr/>
        </p:nvSpPr>
        <p:spPr>
          <a:xfrm>
            <a:off x="2584524" y="2400840"/>
            <a:ext cx="9302676" cy="3311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u="sng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Qualitative component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Desk review of available policy documents and guidelines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Discuss checklist items with the NTP and stakeholders involved in TB activities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Interview health facility and lab staff involved in recording and reporting TB data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u="sng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Quantitative component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Data analysis on key indicators for internal and external consistency of data.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Interpretation of relevant data outside of TB programme (e.g. understand access to care and vital registration).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B5996-1374-F846-B618-516EFD2A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71" y="2488947"/>
            <a:ext cx="2176843" cy="30647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B3A3591-E14A-0833-E53D-39141ABF7AFB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+mj-lt"/>
              </a:rPr>
              <a:t>Epidemiological reviews</a:t>
            </a:r>
            <a:endParaRPr lang="en-GB" sz="3000" dirty="0"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49CC16-4F0C-0AFE-9F5F-F05901EE848E}"/>
              </a:ext>
            </a:extLst>
          </p:cNvPr>
          <p:cNvCxnSpPr/>
          <p:nvPr/>
        </p:nvCxnSpPr>
        <p:spPr>
          <a:xfrm>
            <a:off x="209005" y="1996966"/>
            <a:ext cx="117730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625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255873-71D3-478A-8440-7D37B51F1EE8}"/>
              </a:ext>
            </a:extLst>
          </p:cNvPr>
          <p:cNvSpPr txBox="1"/>
          <p:nvPr/>
        </p:nvSpPr>
        <p:spPr>
          <a:xfrm>
            <a:off x="2602133" y="2435302"/>
            <a:ext cx="9302676" cy="3005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b="1" u="sng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Part A:</a:t>
            </a: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18 questions, 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with structured outcomes,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 serve as a standardized framework for characterizing the TB surveillance system.</a:t>
            </a:r>
            <a:endParaRPr lang="en-US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u="sng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Part B:</a:t>
            </a: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17 standards, with associated benchmarks, to assess the capacity of the TB surveillance system.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Section 1 (10 core standards): data quality, system coverage, vital registration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Section 2 (3 standards for specific populations): DR-TB, TB/HIV, childhood TB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Section 3 (2 standards for care): quality of treatment outcomes data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Section 4 (2 standards for prevention): quality of programmatic management of TPT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CF75D0-0B08-43B6-AC15-56F94BEE3A1E}"/>
              </a:ext>
            </a:extLst>
          </p:cNvPr>
          <p:cNvSpPr txBox="1">
            <a:spLocks/>
          </p:cNvSpPr>
          <p:nvPr/>
        </p:nvSpPr>
        <p:spPr>
          <a:xfrm>
            <a:off x="209005" y="861848"/>
            <a:ext cx="11791405" cy="57827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>
                <a:ea typeface="DengXian" panose="02010600030101010101" pitchFamily="2" charset="-122"/>
                <a:cs typeface="Arial" panose="020B0604020202020204" pitchFamily="34" charset="0"/>
              </a:rPr>
              <a:t>Component 1: Standards and benchmarks checklist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>
                <a:ea typeface="DengXian" panose="02010600030101010101" pitchFamily="2" charset="-122"/>
                <a:cs typeface="Arial" panose="020B0604020202020204" pitchFamily="34" charset="0"/>
              </a:rPr>
              <a:t>Describe and assess current national TB surveillance and vital registration system and its capacity for measuring TB burden </a:t>
            </a:r>
            <a:r>
              <a:rPr lang="en-US" sz="2000" dirty="0"/>
              <a:t>(in terms of incidence and mortality).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BE1866-891C-49DB-9EA6-C02B03206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20" y="5854164"/>
            <a:ext cx="11791405" cy="853859"/>
          </a:xfrm>
        </p:spPr>
        <p:txBody>
          <a:bodyPr>
            <a:normAutofit fontScale="85000" lnSpcReduction="20000"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Summary of updates in 2</a:t>
            </a:r>
            <a:r>
              <a:rPr lang="en-US" sz="1800" b="1" baseline="30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nd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Edition: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Updates to the benchmarks for standards 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B1.6, B1.9, B1.10, B2.1 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 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B2.3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otherwise refer to 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3"/>
              </a:rPr>
              <a:t>Edition 1 User Guide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New standards: 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B3.1, B3.2, B4.1, B4.2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en-US" sz="15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B4B20F-5646-39FE-8C45-990AE3B0B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71" y="2488947"/>
            <a:ext cx="2176843" cy="30647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5DD1295-AEC6-C140-779A-F5063D9F1792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+mj-lt"/>
              </a:rPr>
              <a:t>Epidemiological reviews</a:t>
            </a:r>
            <a:endParaRPr lang="en-GB" sz="3000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ED3831-C13C-44E0-4431-973091C9FBA7}"/>
              </a:ext>
            </a:extLst>
          </p:cNvPr>
          <p:cNvCxnSpPr/>
          <p:nvPr/>
        </p:nvCxnSpPr>
        <p:spPr>
          <a:xfrm>
            <a:off x="209005" y="1996966"/>
            <a:ext cx="117730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665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255873-71D3-478A-8440-7D37B51F1EE8}"/>
              </a:ext>
            </a:extLst>
          </p:cNvPr>
          <p:cNvSpPr txBox="1"/>
          <p:nvPr/>
        </p:nvSpPr>
        <p:spPr>
          <a:xfrm>
            <a:off x="2602133" y="2435302"/>
            <a:ext cx="9302676" cy="3005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b="1" u="sng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Part A:</a:t>
            </a: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18 questions, 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with structured outcomes,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 serve as a standardized framework for characterizing the TB surveillance system.</a:t>
            </a:r>
            <a:endParaRPr lang="en-US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u="sng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Part B:</a:t>
            </a: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17 standards, with associated benchmarks, to assess the capacity of the TB surveillance system.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Section 1 (10 core standards): data quality, system coverage, vital registration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Section 2 (3 standards for specific populations): DR-TB, TB/HIV, childhood TB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Section 3 (2 standards for care): quality of treatment outcomes data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Section 4 (2 standards for prevention): quality of programmatic management of TPT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CF75D0-0B08-43B6-AC15-56F94BEE3A1E}"/>
              </a:ext>
            </a:extLst>
          </p:cNvPr>
          <p:cNvSpPr txBox="1">
            <a:spLocks/>
          </p:cNvSpPr>
          <p:nvPr/>
        </p:nvSpPr>
        <p:spPr>
          <a:xfrm>
            <a:off x="209005" y="861848"/>
            <a:ext cx="11791405" cy="57827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>
                <a:ea typeface="DengXian" panose="02010600030101010101" pitchFamily="2" charset="-122"/>
                <a:cs typeface="Arial" panose="020B0604020202020204" pitchFamily="34" charset="0"/>
              </a:rPr>
              <a:t>Component 1: Standards and benchmarks checklist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>
                <a:ea typeface="DengXian" panose="02010600030101010101" pitchFamily="2" charset="-122"/>
                <a:cs typeface="Arial" panose="020B0604020202020204" pitchFamily="34" charset="0"/>
              </a:rPr>
              <a:t>Describe and assess current national TB surveillance and vital registration system and its capacity for measuring TB burden </a:t>
            </a:r>
            <a:r>
              <a:rPr lang="en-US" sz="2000" dirty="0"/>
              <a:t>(in terms of incidence and mortality).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BE1866-891C-49DB-9EA6-C02B03206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20" y="5854164"/>
            <a:ext cx="11791405" cy="853859"/>
          </a:xfrm>
        </p:spPr>
        <p:txBody>
          <a:bodyPr>
            <a:normAutofit fontScale="85000" lnSpcReduction="20000"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Summary of updates in 2</a:t>
            </a:r>
            <a:r>
              <a:rPr lang="en-US" sz="1800" b="1" baseline="30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nd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Edition: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Updates to the benchmarks for standards 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B1.6, B1.9, B1.10, B2.1 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 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B2.3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otherwise refer to 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3"/>
              </a:rPr>
              <a:t>Edition 1 User Guide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New standards: 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B3.1, B3.2, B4.1, B4.2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en-US" sz="15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B4B20F-5646-39FE-8C45-990AE3B0B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71" y="2488947"/>
            <a:ext cx="2176843" cy="30647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5DD1295-AEC6-C140-779A-F5063D9F1792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j-lt"/>
              </a:rPr>
              <a:t>Epidemiological reviews</a:t>
            </a:r>
            <a:endParaRPr lang="en-GB" sz="3000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ED3831-C13C-44E0-4431-973091C9FBA7}"/>
              </a:ext>
            </a:extLst>
          </p:cNvPr>
          <p:cNvCxnSpPr/>
          <p:nvPr/>
        </p:nvCxnSpPr>
        <p:spPr>
          <a:xfrm>
            <a:off x="209005" y="1996966"/>
            <a:ext cx="117730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D1136C2-E8AB-5075-7087-DA7262BC70C4}"/>
              </a:ext>
            </a:extLst>
          </p:cNvPr>
          <p:cNvSpPr/>
          <p:nvPr/>
        </p:nvSpPr>
        <p:spPr>
          <a:xfrm flipV="1">
            <a:off x="2602133" y="2371920"/>
            <a:ext cx="9417329" cy="760165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51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2925-5E7A-45F6-8FDC-B0708869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987972"/>
            <a:ext cx="11740055" cy="5656668"/>
          </a:xfrm>
        </p:spPr>
        <p:txBody>
          <a:bodyPr>
            <a:normAutofit fontScale="850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PART A. Structured description of the surveillance system.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Objectives: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Map out recording and reporting tools (paper and digital) and how these are linked.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Understand policies and guidelines in place for TB M&amp;E activities and surveillance, and how these are carried out in practice.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Understand the patient flow at the health facility level and what data are collected along the way.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Understand the flow of data from the health facility to the national level.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Identify good practices as well as problems with registering TB cases, recording data, and reporting within routine surveillance.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Identify opportunities for strengthening training staff on </a:t>
            </a:r>
            <a:r>
              <a:rPr lang="en-US" sz="20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M&amp;E</a:t>
            </a:r>
            <a:r>
              <a:rPr lang="en-US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at all levels.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Verify availability and use of recording and reporting tools at the operational level.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Understand the user experience from front line workers and challenges they face.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Process: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Questions can be responded initially with the M&amp;E team at the national level.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Responses are verified at lower levels and validated by observations at the service delivery level.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Iterative process: details are gathered throughout the review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510BFA-C10D-113C-612E-F24C5A4DCDA5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+mj-lt"/>
              </a:rPr>
              <a:t>Epidemiological reviews</a:t>
            </a:r>
            <a:endParaRPr lang="en-GB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9828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2925-5E7A-45F6-8FDC-B0708869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987972"/>
            <a:ext cx="11740055" cy="5656668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PART A. Structured description of the surveillance system.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510BFA-C10D-113C-612E-F24C5A4DCDA5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j-lt"/>
              </a:rPr>
              <a:t>Epidemiological reviews</a:t>
            </a:r>
            <a:endParaRPr lang="en-GB" sz="30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D6725F-B37F-32B4-AE1B-80D423161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92" y="1371128"/>
            <a:ext cx="9004060" cy="52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96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255873-71D3-478A-8440-7D37B51F1EE8}"/>
              </a:ext>
            </a:extLst>
          </p:cNvPr>
          <p:cNvSpPr txBox="1"/>
          <p:nvPr/>
        </p:nvSpPr>
        <p:spPr>
          <a:xfrm>
            <a:off x="2602133" y="2435302"/>
            <a:ext cx="9302676" cy="3005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b="1" u="sng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Part A:</a:t>
            </a: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18 questions, 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with structured outcomes,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 serve as a standardized framework for characterizing the TB surveillance system.</a:t>
            </a:r>
            <a:endParaRPr lang="en-US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u="sng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Part B:</a:t>
            </a: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17 standards, with associated benchmarks, to assess the capacity of the TB surveillance system.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Section 1 (10 core standards): data quality, system coverage, vital registration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Section 2 (3 standards for specific populations): DR-TB, TB/HIV, childhood TB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Section 3 (2 standards for care): quality of treatment outcomes data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Section 4 (2 standards for prevention): quality of programmatic management of TPT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CF75D0-0B08-43B6-AC15-56F94BEE3A1E}"/>
              </a:ext>
            </a:extLst>
          </p:cNvPr>
          <p:cNvSpPr txBox="1">
            <a:spLocks/>
          </p:cNvSpPr>
          <p:nvPr/>
        </p:nvSpPr>
        <p:spPr>
          <a:xfrm>
            <a:off x="209005" y="861848"/>
            <a:ext cx="11791405" cy="57827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>
                <a:ea typeface="DengXian" panose="02010600030101010101" pitchFamily="2" charset="-122"/>
                <a:cs typeface="Arial" panose="020B0604020202020204" pitchFamily="34" charset="0"/>
              </a:rPr>
              <a:t>Component 1: Standards and benchmarks checklist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>
                <a:ea typeface="DengXian" panose="02010600030101010101" pitchFamily="2" charset="-122"/>
                <a:cs typeface="Arial" panose="020B0604020202020204" pitchFamily="34" charset="0"/>
              </a:rPr>
              <a:t>Describe and assess current national TB surveillance and vital registration system and its capacity for measuring TB burden </a:t>
            </a:r>
            <a:r>
              <a:rPr lang="en-US" sz="2000" dirty="0"/>
              <a:t>(in terms of incidence and mortality).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BE1866-891C-49DB-9EA6-C02B03206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20" y="5854164"/>
            <a:ext cx="11791405" cy="853859"/>
          </a:xfrm>
        </p:spPr>
        <p:txBody>
          <a:bodyPr>
            <a:normAutofit fontScale="85000" lnSpcReduction="20000"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Summary of updates in 2</a:t>
            </a:r>
            <a:r>
              <a:rPr lang="en-US" sz="1800" b="1" baseline="30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nd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Edition: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Updates to the benchmarks for standards 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B1.6, B1.9, B1.10, B2.1 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 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B2.3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otherwise refer to 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3"/>
              </a:rPr>
              <a:t>Edition 1 User Guide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New standards: 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B3.1, B3.2, B4.1, B4.2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en-US" sz="15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B4B20F-5646-39FE-8C45-990AE3B0B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71" y="2488947"/>
            <a:ext cx="2176843" cy="30647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5DD1295-AEC6-C140-779A-F5063D9F1792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j-lt"/>
              </a:rPr>
              <a:t>Epidemiological reviews</a:t>
            </a:r>
            <a:endParaRPr lang="en-GB" sz="30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80A91B-3E74-8C76-8A53-076EB0B4B71D}"/>
              </a:ext>
            </a:extLst>
          </p:cNvPr>
          <p:cNvSpPr/>
          <p:nvPr/>
        </p:nvSpPr>
        <p:spPr>
          <a:xfrm>
            <a:off x="2602133" y="3433673"/>
            <a:ext cx="9417329" cy="200745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E31BE1-8447-A098-BAB9-D420180EBC5A}"/>
              </a:ext>
            </a:extLst>
          </p:cNvPr>
          <p:cNvCxnSpPr/>
          <p:nvPr/>
        </p:nvCxnSpPr>
        <p:spPr>
          <a:xfrm>
            <a:off x="209005" y="1996966"/>
            <a:ext cx="117730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371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2925-5E7A-45F6-8FDC-B0708869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858178"/>
            <a:ext cx="11761076" cy="5786462"/>
          </a:xfrm>
        </p:spPr>
        <p:txBody>
          <a:bodyPr>
            <a:norm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TB surveillance system data quality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B1.1		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Case definitions are consistent with WHO guidelines.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B1.2 	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TB surveillance system is designed to capture a minimum set of variables for reported TB cases.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B1.3 	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All scheduled periodic data submissions have been received and processed at the national level.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B1.4 	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Data in quarterly reports (or equivalent) are accurate, complete, and internally consistent 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i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	(for paper-based systems only)</a:t>
            </a:r>
            <a:endParaRPr lang="en-US" sz="1600" b="1" i="1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B1.5 	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Data in national database are accurate, complete, internally consistent, and free of duplicates 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i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	(for electronic case-based or patient-based systems only).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B1.6 	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TB surveillance data are externally consistent.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B1.7 	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TB surveillance data are internally consistent.</a:t>
            </a:r>
          </a:p>
          <a:p>
            <a:pPr lvl="3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447675" algn="l"/>
              </a:tabLst>
            </a:pPr>
            <a:endParaRPr lang="en-US" sz="10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TB surveillance system coverage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B1.8		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All diagnosed cases of TB are reported.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B1.9 	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Population as good access to health care.</a:t>
            </a:r>
          </a:p>
          <a:p>
            <a:pPr lvl="3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447675" algn="l"/>
              </a:tabLst>
            </a:pPr>
            <a:endParaRPr lang="en-US" sz="10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Quality and coverage of vital registration system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B1.10 	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Vital registration system has high national coverage and quality.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6011C-9413-A1FA-D0F7-693B77B973DF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j-lt"/>
              </a:rPr>
              <a:t>Epidemiological reviews</a:t>
            </a:r>
            <a:endParaRPr lang="en-GB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8079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2925-5E7A-45F6-8FDC-B0708869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7" y="858178"/>
            <a:ext cx="11771586" cy="5786462"/>
          </a:xfrm>
        </p:spPr>
        <p:txBody>
          <a:bodyPr>
            <a:norm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Supplementary checklist for surveillance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B2.1 	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Surveillance data provide a direct measure of drug-resistant TB in new cases.</a:t>
            </a:r>
            <a:endParaRPr lang="en-US" sz="1600" b="1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B2.2 	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Surveillance data provide a direct measure of the prevalence of HIV in TB cases.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B2.3 	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Surveillance data for children reported with TB (defined as ages 0-14 years) are reliable and accurate and all 			diagnosed childhood TB cases are reported.</a:t>
            </a:r>
          </a:p>
          <a:p>
            <a:pPr lvl="4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447675" algn="l"/>
              </a:tabLst>
            </a:pPr>
            <a:endParaRPr lang="en-US" sz="10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Supplementary checklist for TB prevention and care </a:t>
            </a:r>
            <a:r>
              <a:rPr lang="en-US" sz="1600" i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(new in 2</a:t>
            </a:r>
            <a:r>
              <a:rPr lang="en-US" sz="1600" i="1" baseline="30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nd</a:t>
            </a:r>
            <a:r>
              <a:rPr lang="en-US" sz="1600" i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Edition)</a:t>
            </a:r>
            <a:endParaRPr lang="en-US" sz="1600" b="1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B3.1 	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Monitoring treatment outcomes is consistent with WHO guidelines.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B3.2		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Recording and reporting of TB treatment outcomes are accurate, complete and consistent</a:t>
            </a:r>
            <a:endParaRPr lang="en-US" sz="1600" b="1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B4.1 	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Monitoring for </a:t>
            </a:r>
            <a:r>
              <a:rPr lang="en-US" sz="16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PMTPT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are consistent with WHO guidelines.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en-US" sz="1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B4.2		</a:t>
            </a:r>
            <a:r>
              <a:rPr lang="en-US" sz="16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PMTPT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data are accurate, complete and consistent.</a:t>
            </a:r>
            <a:endParaRPr lang="en-US" sz="1600" b="1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54AEB0-A16B-4597-7193-677452A0A43F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j-lt"/>
              </a:rPr>
              <a:t>Epidemiological reviews</a:t>
            </a:r>
            <a:endParaRPr lang="en-GB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0904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CAF4089-498E-42A1-84ED-11035E79A18A}"/>
              </a:ext>
            </a:extLst>
          </p:cNvPr>
          <p:cNvSpPr txBox="1"/>
          <p:nvPr/>
        </p:nvSpPr>
        <p:spPr>
          <a:xfrm>
            <a:off x="113212" y="957944"/>
            <a:ext cx="1099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Multiple </a:t>
            </a:r>
            <a:r>
              <a:rPr lang="fr-CH" b="1" dirty="0" err="1"/>
              <a:t>reviews</a:t>
            </a:r>
            <a:r>
              <a:rPr lang="fr-CH" b="1" dirty="0"/>
              <a:t> help monitor </a:t>
            </a:r>
            <a:r>
              <a:rPr lang="fr-CH" b="1" dirty="0" err="1"/>
              <a:t>progress</a:t>
            </a:r>
            <a:r>
              <a:rPr lang="fr-CH" b="1" dirty="0"/>
              <a:t> in </a:t>
            </a:r>
            <a:r>
              <a:rPr lang="fr-CH" b="1" dirty="0" err="1"/>
              <a:t>strengthening</a:t>
            </a:r>
            <a:r>
              <a:rPr lang="fr-CH" b="1" dirty="0"/>
              <a:t> surveillance and </a:t>
            </a:r>
            <a:r>
              <a:rPr lang="fr-CH" b="1" dirty="0" err="1"/>
              <a:t>identify</a:t>
            </a:r>
            <a:r>
              <a:rPr lang="fr-CH" b="1" dirty="0"/>
              <a:t> </a:t>
            </a:r>
            <a:r>
              <a:rPr lang="fr-CH" b="1" dirty="0" err="1"/>
              <a:t>systematic</a:t>
            </a:r>
            <a:r>
              <a:rPr lang="fr-CH" b="1" dirty="0"/>
              <a:t> gaps.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AAC163-1F25-4A07-9CF0-FF4DF00B08D9}"/>
              </a:ext>
            </a:extLst>
          </p:cNvPr>
          <p:cNvSpPr txBox="1"/>
          <p:nvPr/>
        </p:nvSpPr>
        <p:spPr>
          <a:xfrm>
            <a:off x="9530204" y="2632131"/>
            <a:ext cx="21467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/>
              <a:t>Improvements</a:t>
            </a:r>
            <a:r>
              <a:rPr lang="fr-CH" dirty="0"/>
              <a:t> in TB surveillance</a:t>
            </a:r>
            <a:endParaRPr lang="en-GB" dirty="0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0A1DAE7F-DBF8-4851-A9A6-3261D1CD54C1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8263394" y="2560849"/>
            <a:ext cx="1266810" cy="394449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05EAD8B-8DA9-4AA8-85AE-26E146661EE5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V="1">
            <a:off x="8263394" y="2955297"/>
            <a:ext cx="1266810" cy="641000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364A6FEB-8222-4FBD-9E72-08B4249A74E7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V="1">
            <a:off x="8263382" y="2955296"/>
            <a:ext cx="1266823" cy="847337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C4636B5-3802-445F-9923-45C9F8DAF88A}"/>
              </a:ext>
            </a:extLst>
          </p:cNvPr>
          <p:cNvSpPr txBox="1"/>
          <p:nvPr/>
        </p:nvSpPr>
        <p:spPr>
          <a:xfrm>
            <a:off x="9530202" y="4312202"/>
            <a:ext cx="17690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/>
              <a:t>Systematic</a:t>
            </a:r>
            <a:r>
              <a:rPr lang="fr-CH" dirty="0"/>
              <a:t> gaps</a:t>
            </a:r>
            <a:endParaRPr lang="en-GB" dirty="0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AAFD31F3-EBFE-40AF-98C0-4C6A7A74A06F}"/>
              </a:ext>
            </a:extLst>
          </p:cNvPr>
          <p:cNvCxnSpPr>
            <a:stCxn id="27" idx="1"/>
          </p:cNvCxnSpPr>
          <p:nvPr/>
        </p:nvCxnSpPr>
        <p:spPr>
          <a:xfrm rot="10800000">
            <a:off x="8263380" y="4021722"/>
            <a:ext cx="1266823" cy="475146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EFBF313-148D-43CC-8777-7628BBDA3DE8}"/>
              </a:ext>
            </a:extLst>
          </p:cNvPr>
          <p:cNvCxnSpPr>
            <a:stCxn id="27" idx="1"/>
          </p:cNvCxnSpPr>
          <p:nvPr/>
        </p:nvCxnSpPr>
        <p:spPr>
          <a:xfrm rot="10800000">
            <a:off x="8263380" y="4296854"/>
            <a:ext cx="1266823" cy="200015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F6EEEB27-C61D-4FF7-A7FF-C085EFC10119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 flipV="1">
            <a:off x="8263380" y="4496868"/>
            <a:ext cx="1266822" cy="475146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66672E-D095-A6B3-D7D9-9C1919421236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j-lt"/>
              </a:rPr>
              <a:t>Epidemiological reviews</a:t>
            </a:r>
            <a:endParaRPr lang="en-GB" sz="3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6C12C-141E-3D61-662C-22073004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92" y="1472928"/>
            <a:ext cx="7935708" cy="5100892"/>
          </a:xfrm>
          <a:prstGeom prst="rect">
            <a:avLst/>
          </a:prstGeom>
        </p:spPr>
      </p:pic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2F0ADD9D-C66B-7A08-A45F-6342970DC977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8263380" y="2791047"/>
            <a:ext cx="1266824" cy="164250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288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2925-5E7A-45F6-8FDC-B0708869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675" y="1469284"/>
            <a:ext cx="7231117" cy="2662772"/>
          </a:xfrm>
        </p:spPr>
        <p:txBody>
          <a:bodyPr>
            <a:normAutofit fontScale="92500"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u="sng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Component 1: Standards and Benchmarks Checklist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Describe and assess current national TB surveillance and vital registration system and its capacity for measuring TB burden using the Standards and Benchmarks Checklist.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5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5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5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u="sng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Component 2: Epidemiological analysis</a:t>
            </a:r>
            <a:endParaRPr lang="en-US" sz="1500" u="sng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55600" marR="0" lvl="0" indent="-3556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Assess the level of, and trends in, TB disease burden using available surveillance, survey, programmatic and other data;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Assess whether observed variations are due to programmatic interventions, taking into account external factors (e.g. differences in TB </a:t>
            </a: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determinants </a:t>
            </a: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 risk factors);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65B4FCD-97CC-40D5-AA2A-EFA72D72D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51" y="2860909"/>
            <a:ext cx="800972" cy="113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A80804-5C58-49FC-85B0-A5B371D5C309}"/>
              </a:ext>
            </a:extLst>
          </p:cNvPr>
          <p:cNvSpPr txBox="1"/>
          <p:nvPr/>
        </p:nvSpPr>
        <p:spPr>
          <a:xfrm>
            <a:off x="3731172" y="4324546"/>
            <a:ext cx="8250620" cy="223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u="sng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Dissemination of findings and recommendations:</a:t>
            </a:r>
          </a:p>
          <a:p>
            <a:pPr marL="355600" marR="0" lvl="0" indent="-3556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Define the investment and technical assistance needed to address gaps identified;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Provide feedback to the NTP, WHO, Global Fund and partners, as deemed appropriate by the NTP;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500" u="sng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u="sng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Additional:</a:t>
            </a:r>
          </a:p>
          <a:p>
            <a:pPr marL="355600" marR="0" lvl="0" indent="-3556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Build capacity for epidemiological reviews in country by involving members of the NTP;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Review progress made since last TB Epidemiological Review (if applicable)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A49D2C2F-1F40-4240-8B39-03BD43EE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8026"/>
            <a:ext cx="11277600" cy="577968"/>
          </a:xfrm>
        </p:spPr>
        <p:txBody>
          <a:bodyPr/>
          <a:lstStyle/>
          <a:p>
            <a:r>
              <a:rPr lang="fr-CH" dirty="0" err="1"/>
              <a:t>Epidemiological</a:t>
            </a:r>
            <a:r>
              <a:rPr lang="fr-CH" dirty="0"/>
              <a:t> </a:t>
            </a:r>
            <a:r>
              <a:rPr lang="fr-CH" dirty="0" err="1"/>
              <a:t>reviews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5B4560-6A50-4F93-9A0D-864494CE8055}"/>
              </a:ext>
            </a:extLst>
          </p:cNvPr>
          <p:cNvSpPr txBox="1"/>
          <p:nvPr/>
        </p:nvSpPr>
        <p:spPr>
          <a:xfrm>
            <a:off x="105104" y="936142"/>
            <a:ext cx="616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/>
              <a:t>Summary</a:t>
            </a:r>
            <a:r>
              <a:rPr lang="fr-CH" b="1" dirty="0"/>
              <a:t> of </a:t>
            </a:r>
            <a:r>
              <a:rPr lang="fr-CH" b="1" dirty="0" err="1"/>
              <a:t>primary</a:t>
            </a:r>
            <a:r>
              <a:rPr lang="fr-CH" b="1" dirty="0"/>
              <a:t> objectives for an </a:t>
            </a:r>
            <a:r>
              <a:rPr lang="fr-CH" b="1" dirty="0" err="1"/>
              <a:t>epidemiological</a:t>
            </a:r>
            <a:r>
              <a:rPr lang="fr-CH" b="1" dirty="0"/>
              <a:t> </a:t>
            </a:r>
            <a:r>
              <a:rPr lang="fr-CH" b="1" dirty="0" err="1"/>
              <a:t>review</a:t>
            </a:r>
            <a:r>
              <a:rPr lang="fr-CH" b="1" dirty="0"/>
              <a:t>:</a:t>
            </a:r>
            <a:endParaRPr lang="en-GB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2C440-5364-4E72-A4BD-D3E00AE9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3C3BF-0811-EC33-1739-F2091C608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304" y="1469284"/>
            <a:ext cx="807019" cy="1136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A6E534-6499-D943-664D-C104F2AF5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20" y="1469284"/>
            <a:ext cx="3469776" cy="4919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A3F57E-3671-6084-F279-DA0F33BE6AE6}"/>
              </a:ext>
            </a:extLst>
          </p:cNvPr>
          <p:cNvSpPr/>
          <p:nvPr/>
        </p:nvSpPr>
        <p:spPr>
          <a:xfrm>
            <a:off x="3712990" y="2713801"/>
            <a:ext cx="8405436" cy="1450407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2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AC55-FEC6-463A-9D91-C00CF620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996155"/>
            <a:ext cx="11976100" cy="5849145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Notified cases of TB are our “window” to the TB epidemic in the country.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B03FB2-8459-476A-BDDB-1C94444B62AD}"/>
              </a:ext>
            </a:extLst>
          </p:cNvPr>
          <p:cNvSpPr/>
          <p:nvPr/>
        </p:nvSpPr>
        <p:spPr>
          <a:xfrm>
            <a:off x="89757" y="1340768"/>
            <a:ext cx="6006243" cy="53842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FE388-2C6D-4161-91DD-7E13AAC2066B}"/>
              </a:ext>
            </a:extLst>
          </p:cNvPr>
          <p:cNvSpPr txBox="1"/>
          <p:nvPr/>
        </p:nvSpPr>
        <p:spPr>
          <a:xfrm>
            <a:off x="89756" y="1340768"/>
            <a:ext cx="411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country population: 1,000,000</a:t>
            </a:r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6D66D-E70A-4502-96B7-170CCBBE4ED8}"/>
              </a:ext>
            </a:extLst>
          </p:cNvPr>
          <p:cNvSpPr txBox="1"/>
          <p:nvPr/>
        </p:nvSpPr>
        <p:spPr>
          <a:xfrm>
            <a:off x="6286748" y="1340768"/>
            <a:ext cx="5676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hypothetical example to demonstrate the importance of a reliable surveillance system.</a:t>
            </a:r>
          </a:p>
          <a:p>
            <a:endParaRPr lang="en-US" dirty="0"/>
          </a:p>
          <a:p>
            <a:r>
              <a:rPr lang="en-US" dirty="0"/>
              <a:t>In this example, let’s take a hypothetical country with a  population of 1,000,000 people.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29D0A2B-2A9B-2F75-71CD-012A476B5617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185809D-A0F3-3249-9728-B84E3D38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3478"/>
            <a:ext cx="11976100" cy="774700"/>
          </a:xfrm>
        </p:spPr>
        <p:txBody>
          <a:bodyPr>
            <a:normAutofit/>
          </a:bodyPr>
          <a:lstStyle/>
          <a:p>
            <a:r>
              <a:rPr lang="fr-CH" sz="3000" dirty="0"/>
              <a:t>Background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86534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2925-5E7A-45F6-8FDC-B0708869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92" y="1724487"/>
            <a:ext cx="7183197" cy="482659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u="sng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Analysis for national and sub-national surveillance data: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TB notifications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TB treatment outcomes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DR-TB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TB/HIV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Other data that are made available by TB programme (e.g. TPT)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5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u="sng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Analysis/review of data from other sources: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Socio-economic determinants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Risk factors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Periodic surveys: inventory study, prevalence survey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Other population-based studies carried out</a:t>
            </a:r>
          </a:p>
          <a:p>
            <a:pPr lvl="3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5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u="sng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Interpretation and outcomes: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Explain observed trends and variations by time, geography and population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Identify gaps in programmatic activities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Generate hypothesis where an observation cannot be explained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1BFAA-3E28-4F10-A089-A4B7BCF8C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654" y="4528457"/>
            <a:ext cx="4991341" cy="2207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37BB0A-0261-435F-AC63-46C7DCC35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671" y="2655292"/>
            <a:ext cx="3605306" cy="17472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ED51859-2F26-43A2-AB78-048FA5FA03E5}"/>
              </a:ext>
            </a:extLst>
          </p:cNvPr>
          <p:cNvGrpSpPr/>
          <p:nvPr/>
        </p:nvGrpSpPr>
        <p:grpSpPr>
          <a:xfrm>
            <a:off x="8015510" y="1791165"/>
            <a:ext cx="2943628" cy="822694"/>
            <a:chOff x="6195601" y="1940639"/>
            <a:chExt cx="5896798" cy="16480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2F43E0-3122-4FE6-89D1-92A50745E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95601" y="1940639"/>
              <a:ext cx="5896798" cy="16480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DF32F6-8CE2-469A-903C-4E731A9D19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0919" r="14033"/>
            <a:stretch/>
          </p:blipFill>
          <p:spPr>
            <a:xfrm>
              <a:off x="8021403" y="2553510"/>
              <a:ext cx="3980097" cy="94922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2162828-B7B7-4010-B496-7BC6F3E956C0}"/>
              </a:ext>
            </a:extLst>
          </p:cNvPr>
          <p:cNvSpPr txBox="1"/>
          <p:nvPr/>
        </p:nvSpPr>
        <p:spPr>
          <a:xfrm>
            <a:off x="105104" y="795636"/>
            <a:ext cx="11877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Component 2: Epidemiological analysis</a:t>
            </a:r>
          </a:p>
          <a:p>
            <a:r>
              <a:rPr lang="en-US" sz="2000" dirty="0"/>
              <a:t>Analysis of TB data to determine the level and trends of TB burden and explain observed variation.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A00E7-0F37-68A9-7219-A5F7894AA37A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j-lt"/>
              </a:rPr>
              <a:t>Epidemiological reviews</a:t>
            </a:r>
            <a:endParaRPr lang="en-GB" sz="3000" dirty="0"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1E2908-FB49-EF0F-EF23-885B9E0B871E}"/>
              </a:ext>
            </a:extLst>
          </p:cNvPr>
          <p:cNvCxnSpPr/>
          <p:nvPr/>
        </p:nvCxnSpPr>
        <p:spPr>
          <a:xfrm>
            <a:off x="209912" y="1525085"/>
            <a:ext cx="117730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624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0639ED-066F-419F-999C-5CCA2FACD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96" y="1970404"/>
            <a:ext cx="3320493" cy="4450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AC0EBD-C5CB-46C4-B0B9-2407F24A81ED}"/>
              </a:ext>
            </a:extLst>
          </p:cNvPr>
          <p:cNvSpPr txBox="1"/>
          <p:nvPr/>
        </p:nvSpPr>
        <p:spPr>
          <a:xfrm>
            <a:off x="3738165" y="1884679"/>
            <a:ext cx="7705725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00" dirty="0"/>
              <a:t>Available here (English or French)</a:t>
            </a:r>
            <a:r>
              <a:rPr lang="en-US" sz="1700" b="1" dirty="0"/>
              <a:t>: </a:t>
            </a:r>
            <a:r>
              <a:rPr lang="en-GB" sz="1600" dirty="0">
                <a:hlinkClick r:id="rId4"/>
              </a:rPr>
              <a:t>https://apps.who.int/iris/handle/10665/129942</a:t>
            </a:r>
            <a:endParaRPr lang="en-US" sz="1700" b="1" dirty="0"/>
          </a:p>
          <a:p>
            <a:pPr>
              <a:spcAft>
                <a:spcPts val="600"/>
              </a:spcAft>
            </a:pPr>
            <a:endParaRPr lang="en-US" sz="1700" b="1" dirty="0"/>
          </a:p>
          <a:p>
            <a:pPr>
              <a:spcAft>
                <a:spcPts val="600"/>
              </a:spcAft>
            </a:pPr>
            <a:r>
              <a:rPr lang="en-US" sz="1700" b="1" dirty="0"/>
              <a:t>Chapter 1: Analysis of aggregated TB notification data</a:t>
            </a:r>
          </a:p>
          <a:p>
            <a:pPr>
              <a:spcAft>
                <a:spcPts val="600"/>
              </a:spcAft>
            </a:pPr>
            <a:r>
              <a:rPr lang="en-US" sz="1700" b="1" dirty="0"/>
              <a:t>Chapter 2: Analysis of case-based TB notification data</a:t>
            </a:r>
          </a:p>
          <a:p>
            <a:pPr>
              <a:spcAft>
                <a:spcPts val="600"/>
              </a:spcAft>
            </a:pPr>
            <a:r>
              <a:rPr lang="en-US" sz="1700" dirty="0"/>
              <a:t>Chapter 3:	 Using genotyping data for outbreak investigation</a:t>
            </a:r>
          </a:p>
          <a:p>
            <a:pPr>
              <a:spcAft>
                <a:spcPts val="600"/>
              </a:spcAft>
            </a:pPr>
            <a:r>
              <a:rPr lang="en-US" sz="1700" b="1" dirty="0"/>
              <a:t>Chapter 4: Analysis of factors driving the TB epidemic</a:t>
            </a:r>
          </a:p>
          <a:p>
            <a:pPr>
              <a:spcAft>
                <a:spcPts val="600"/>
              </a:spcAft>
            </a:pPr>
            <a:r>
              <a:rPr lang="en-US" sz="1700" b="1" dirty="0"/>
              <a:t>Chapter 5: Drug-resistant TB: analysis of burden and response</a:t>
            </a:r>
          </a:p>
          <a:p>
            <a:pPr>
              <a:spcAft>
                <a:spcPts val="600"/>
              </a:spcAft>
            </a:pPr>
            <a:r>
              <a:rPr lang="en-US" sz="1700" b="1" dirty="0"/>
              <a:t>Chapter 6: HIV-associated TB: analysis of burden and response</a:t>
            </a:r>
          </a:p>
          <a:p>
            <a:pPr>
              <a:spcAft>
                <a:spcPts val="600"/>
              </a:spcAft>
            </a:pPr>
            <a:r>
              <a:rPr lang="en-US" sz="1700" dirty="0"/>
              <a:t>Chapter 7:	 Estimating TB mortality using vital registration and mortality survey data</a:t>
            </a:r>
          </a:p>
          <a:p>
            <a:pPr>
              <a:spcAft>
                <a:spcPts val="600"/>
              </a:spcAft>
            </a:pPr>
            <a:r>
              <a:rPr lang="en-US" sz="1700" dirty="0"/>
              <a:t>Chapter 8: Combining surveillance and survey data to estimate TB burden</a:t>
            </a:r>
          </a:p>
          <a:p>
            <a:pPr>
              <a:spcAft>
                <a:spcPts val="600"/>
              </a:spcAft>
            </a:pPr>
            <a:endParaRPr lang="en-US" sz="1700" dirty="0"/>
          </a:p>
          <a:p>
            <a:pPr>
              <a:spcAft>
                <a:spcPts val="600"/>
              </a:spcAft>
            </a:pPr>
            <a:endParaRPr lang="en-US" sz="1700" dirty="0"/>
          </a:p>
          <a:p>
            <a:pPr>
              <a:spcAft>
                <a:spcPts val="600"/>
              </a:spcAft>
            </a:pPr>
            <a:r>
              <a:rPr lang="en-US" sz="1700" dirty="0"/>
              <a:t>Topics particularly relevant for epi review analysis: Chapters 1, 2, 4, 5, 6</a:t>
            </a:r>
            <a:endParaRPr lang="en-GB" sz="17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E6884B-C78D-0A2A-7F32-7F1A67D8FBDA}"/>
              </a:ext>
            </a:extLst>
          </p:cNvPr>
          <p:cNvSpPr txBox="1"/>
          <p:nvPr/>
        </p:nvSpPr>
        <p:spPr>
          <a:xfrm>
            <a:off x="94594" y="795636"/>
            <a:ext cx="118884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Component 2: Epidemiological analysis</a:t>
            </a:r>
          </a:p>
          <a:p>
            <a:r>
              <a:rPr lang="en-US" sz="2000" dirty="0"/>
              <a:t>Analysis of TB data to determine the level and trends of TB burden and explain observed variation.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FBD91C-78A9-DB15-50CA-54C22DA7E640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j-lt"/>
              </a:rPr>
              <a:t>Epidemiological reviews</a:t>
            </a:r>
            <a:endParaRPr lang="en-GB" sz="3000" dirty="0"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0B1CF6-2D15-9D87-4885-E4968F168678}"/>
              </a:ext>
            </a:extLst>
          </p:cNvPr>
          <p:cNvCxnSpPr/>
          <p:nvPr/>
        </p:nvCxnSpPr>
        <p:spPr>
          <a:xfrm>
            <a:off x="209912" y="1525085"/>
            <a:ext cx="117730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03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557A-BB26-4936-84E9-21254475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7" y="840828"/>
            <a:ext cx="11761076" cy="5895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Two main components to the assessment:</a:t>
            </a:r>
          </a:p>
          <a:p>
            <a:pPr marL="342900" indent="-342900">
              <a:buAutoNum type="arabicPeriod"/>
            </a:pPr>
            <a:r>
              <a:rPr lang="en-US" sz="1800" dirty="0"/>
              <a:t>Evaluation of the capacity of the surveillance system to correctly measure the magnitude of the TB epidemic (in terms of incidence and mortality).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r>
              <a:rPr lang="en-US" sz="1800" dirty="0"/>
              <a:t>Analysis of surveillance data to determine the level and trends of TB burden as well as possible causes to variations observed over time, by geography and for specific populations.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ECC3F9-5CB8-4B22-82CA-38E36830746D}"/>
              </a:ext>
            </a:extLst>
          </p:cNvPr>
          <p:cNvSpPr txBox="1"/>
          <p:nvPr/>
        </p:nvSpPr>
        <p:spPr>
          <a:xfrm>
            <a:off x="2259724" y="1983218"/>
            <a:ext cx="8914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Standards and Benchmarks Checklist: dimensions of data quality, system coverage, surveillance of specific sub-groups</a:t>
            </a:r>
          </a:p>
          <a:p>
            <a:endParaRPr lang="en-US" dirty="0"/>
          </a:p>
          <a:p>
            <a:r>
              <a:rPr lang="en-US" b="1" dirty="0"/>
              <a:t>Standards </a:t>
            </a:r>
            <a:r>
              <a:rPr lang="en-US" dirty="0"/>
              <a:t>are general statements about the characteristics of a </a:t>
            </a:r>
            <a:r>
              <a:rPr lang="en-US" u="sng" dirty="0"/>
              <a:t>high-performing</a:t>
            </a:r>
            <a:r>
              <a:rPr lang="en-US" dirty="0"/>
              <a:t> TB surveillance system.</a:t>
            </a:r>
            <a:endParaRPr lang="en-GB" b="1" dirty="0"/>
          </a:p>
          <a:p>
            <a:r>
              <a:rPr lang="en-GB" b="1" dirty="0"/>
              <a:t>Benchmarks </a:t>
            </a:r>
            <a:r>
              <a:rPr lang="en-GB" dirty="0"/>
              <a:t>define in quantitative terms (where possible), the </a:t>
            </a:r>
            <a:r>
              <a:rPr lang="en-GB" u="sng" dirty="0"/>
              <a:t>level of performance</a:t>
            </a:r>
            <a:r>
              <a:rPr lang="en-GB" dirty="0"/>
              <a:t> of the surveillance system under evaluation.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62D318-E570-4D39-B74D-9633591CD0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6" r="2485" b="10188"/>
          <a:stretch/>
        </p:blipFill>
        <p:spPr>
          <a:xfrm>
            <a:off x="556589" y="5057442"/>
            <a:ext cx="3804363" cy="15110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95085D-882B-4F3E-8B1D-68FC98B0F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676" y="5057442"/>
            <a:ext cx="3106648" cy="1505596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38E3C2D8-3CA6-4D81-B548-8097A2D1C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442" y="4777835"/>
            <a:ext cx="1341969" cy="19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6FAB120-5354-4254-9CC7-4027C222E2B7}"/>
              </a:ext>
            </a:extLst>
          </p:cNvPr>
          <p:cNvGrpSpPr/>
          <p:nvPr/>
        </p:nvGrpSpPr>
        <p:grpSpPr>
          <a:xfrm>
            <a:off x="7831048" y="5495663"/>
            <a:ext cx="2251132" cy="629153"/>
            <a:chOff x="6195601" y="1940639"/>
            <a:chExt cx="5896798" cy="164805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9A9A73A-C17B-494F-A14F-6962538A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5601" y="1940639"/>
              <a:ext cx="5896798" cy="164805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19A86A7-89E4-4504-BFBD-CB0BA81EE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0919" r="14033"/>
            <a:stretch/>
          </p:blipFill>
          <p:spPr>
            <a:xfrm>
              <a:off x="8021403" y="2553510"/>
              <a:ext cx="3980097" cy="949227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3738B57A-D535-1A38-68BD-B0D37A798EAD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j-lt"/>
              </a:rPr>
              <a:t>Epidemiological reviews</a:t>
            </a:r>
            <a:endParaRPr lang="en-GB" sz="30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C01B6-783B-84DB-AEAD-B2982191C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727" y="1931898"/>
            <a:ext cx="1614573" cy="22731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797839-28F2-06F7-0D50-0903D7CC979F}"/>
              </a:ext>
            </a:extLst>
          </p:cNvPr>
          <p:cNvSpPr/>
          <p:nvPr/>
        </p:nvSpPr>
        <p:spPr>
          <a:xfrm flipV="1">
            <a:off x="90160" y="1166647"/>
            <a:ext cx="11986226" cy="557705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15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2925-5E7A-45F6-8FDC-B0708869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675" y="1469284"/>
            <a:ext cx="7231117" cy="2662772"/>
          </a:xfrm>
        </p:spPr>
        <p:txBody>
          <a:bodyPr>
            <a:normAutofit fontScale="92500"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u="sng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Component 1: Standards and Benchmarks Checklist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Describe and assess current national TB surveillance and vital registration system and its capacity for measuring TB burden using the Standards and Benchmarks Checklist.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5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5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5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u="sng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Component 2: Epidemiological analysis</a:t>
            </a:r>
            <a:endParaRPr lang="en-US" sz="1500" u="sng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55600" marR="0" lvl="0" indent="-3556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Assess the level of, and trends in, TB disease burden using available surveillance, survey, programmatic and other data;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Assess whether observed variations are due to programmatic interventions, taking into account external factors (e.g. differences in TB </a:t>
            </a: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determinants </a:t>
            </a: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 risk factors);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65B4FCD-97CC-40D5-AA2A-EFA72D72D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51" y="2860909"/>
            <a:ext cx="800972" cy="113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A80804-5C58-49FC-85B0-A5B371D5C309}"/>
              </a:ext>
            </a:extLst>
          </p:cNvPr>
          <p:cNvSpPr txBox="1"/>
          <p:nvPr/>
        </p:nvSpPr>
        <p:spPr>
          <a:xfrm>
            <a:off x="3731172" y="4324546"/>
            <a:ext cx="8250620" cy="223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u="sng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Dissemination of findings and recommendations:</a:t>
            </a:r>
          </a:p>
          <a:p>
            <a:pPr marL="355600" marR="0" lvl="0" indent="-3556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Define the investment and technical assistance needed to address gaps identified;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Provide feedback to the NTP, WHO, Global Fund and partners, as deemed appropriate by the NTP;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500" u="sng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u="sng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Additional:</a:t>
            </a:r>
          </a:p>
          <a:p>
            <a:pPr marL="355600" marR="0" lvl="0" indent="-3556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Build capacity for epidemiological reviews in country by involving members of the NTP;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Review progress made since last TB Epidemiological Review (if applicable)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A49D2C2F-1F40-4240-8B39-03BD43EE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8026"/>
            <a:ext cx="11277600" cy="577968"/>
          </a:xfrm>
        </p:spPr>
        <p:txBody>
          <a:bodyPr/>
          <a:lstStyle/>
          <a:p>
            <a:r>
              <a:rPr lang="fr-CH" dirty="0" err="1"/>
              <a:t>Epidemiological</a:t>
            </a:r>
            <a:r>
              <a:rPr lang="fr-CH" dirty="0"/>
              <a:t> </a:t>
            </a:r>
            <a:r>
              <a:rPr lang="fr-CH" dirty="0" err="1"/>
              <a:t>reviews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5B4560-6A50-4F93-9A0D-864494CE8055}"/>
              </a:ext>
            </a:extLst>
          </p:cNvPr>
          <p:cNvSpPr txBox="1"/>
          <p:nvPr/>
        </p:nvSpPr>
        <p:spPr>
          <a:xfrm>
            <a:off x="105104" y="936142"/>
            <a:ext cx="616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/>
              <a:t>Summary</a:t>
            </a:r>
            <a:r>
              <a:rPr lang="fr-CH" b="1" dirty="0"/>
              <a:t> of </a:t>
            </a:r>
            <a:r>
              <a:rPr lang="fr-CH" b="1" dirty="0" err="1"/>
              <a:t>primary</a:t>
            </a:r>
            <a:r>
              <a:rPr lang="fr-CH" b="1" dirty="0"/>
              <a:t> objectives for an </a:t>
            </a:r>
            <a:r>
              <a:rPr lang="fr-CH" b="1" dirty="0" err="1"/>
              <a:t>epidemiological</a:t>
            </a:r>
            <a:r>
              <a:rPr lang="fr-CH" b="1" dirty="0"/>
              <a:t> </a:t>
            </a:r>
            <a:r>
              <a:rPr lang="fr-CH" b="1" dirty="0" err="1"/>
              <a:t>review</a:t>
            </a:r>
            <a:r>
              <a:rPr lang="fr-CH" b="1" dirty="0"/>
              <a:t>:</a:t>
            </a:r>
            <a:endParaRPr lang="en-GB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2C440-5364-4E72-A4BD-D3E00AE9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3C3BF-0811-EC33-1739-F2091C608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304" y="1469284"/>
            <a:ext cx="807019" cy="1136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A6E534-6499-D943-664D-C104F2AF5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20" y="1469284"/>
            <a:ext cx="3469776" cy="4919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A3F57E-3671-6084-F279-DA0F33BE6AE6}"/>
              </a:ext>
            </a:extLst>
          </p:cNvPr>
          <p:cNvSpPr/>
          <p:nvPr/>
        </p:nvSpPr>
        <p:spPr>
          <a:xfrm>
            <a:off x="3712990" y="4164227"/>
            <a:ext cx="8405436" cy="1450407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99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557A-BB26-4936-84E9-21254475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94" y="893381"/>
            <a:ext cx="11886294" cy="5843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Expected uses of findings and recommendations in strategic planning: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dirty="0"/>
              <a:t>Help guide the organization and focus of subsequent National TB Programme review</a:t>
            </a:r>
          </a:p>
          <a:p>
            <a:r>
              <a:rPr lang="en-US" sz="2000" dirty="0"/>
              <a:t>Inform the development of National Strategic Plans and M&amp;E plans</a:t>
            </a:r>
          </a:p>
          <a:p>
            <a:r>
              <a:rPr lang="en-US" sz="2000" dirty="0"/>
              <a:t>Development of investment plan for strengthening surveillance, M&amp;E and data use</a:t>
            </a:r>
          </a:p>
          <a:p>
            <a:r>
              <a:rPr lang="en-US" sz="2000" dirty="0"/>
              <a:t>Development of domestic and international funding requests</a:t>
            </a:r>
          </a:p>
          <a:p>
            <a:r>
              <a:rPr lang="en-US" sz="2000" dirty="0"/>
              <a:t>Guide the allocation of resources</a:t>
            </a:r>
          </a:p>
          <a:p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2F55D5-AA0C-428F-8BEE-E2DE351E6F33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C722070-568E-C4C9-16D0-6F5698802573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j-lt"/>
              </a:rPr>
              <a:t>Epidemiological reviews</a:t>
            </a:r>
            <a:endParaRPr lang="en-GB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1001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2925-5E7A-45F6-8FDC-B0708869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675" y="1469284"/>
            <a:ext cx="7231117" cy="2662772"/>
          </a:xfrm>
        </p:spPr>
        <p:txBody>
          <a:bodyPr>
            <a:normAutofit fontScale="92500"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u="sng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Component 1: Standards and Benchmarks Checklist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Describe and assess current national TB surveillance and vital registration system and its capacity for measuring TB burden using the Standards and Benchmarks Checklist.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5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5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5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u="sng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Component 2: Epidemiological analysis</a:t>
            </a:r>
            <a:endParaRPr lang="en-US" sz="1500" u="sng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55600" marR="0" lvl="0" indent="-3556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Assess the level of, and trends in, TB disease burden using available surveillance, survey, programmatic and other data;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Assess whether observed variations are due to programmatic interventions, taking into account external factors (e.g. differences in TB </a:t>
            </a: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determinants </a:t>
            </a: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 risk factors);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65B4FCD-97CC-40D5-AA2A-EFA72D72D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51" y="2860909"/>
            <a:ext cx="800972" cy="113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A80804-5C58-49FC-85B0-A5B371D5C309}"/>
              </a:ext>
            </a:extLst>
          </p:cNvPr>
          <p:cNvSpPr txBox="1"/>
          <p:nvPr/>
        </p:nvSpPr>
        <p:spPr>
          <a:xfrm>
            <a:off x="3731172" y="4324546"/>
            <a:ext cx="8250620" cy="223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u="sng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Dissemination of findings and recommendations:</a:t>
            </a:r>
          </a:p>
          <a:p>
            <a:pPr marL="355600" marR="0" lvl="0" indent="-3556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Define the investment and technical assistance needed to address gaps identified;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Provide feedback to the NTP, WHO, Global Fund and partners, as deemed appropriate by the NTP;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500" u="sng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u="sng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Additional:</a:t>
            </a:r>
          </a:p>
          <a:p>
            <a:pPr marL="355600" marR="0" lvl="0" indent="-3556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Build capacity for epidemiological reviews in country by involving members of the NTP;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Review progress made since last TB Epidemiological Review (if applicable)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A49D2C2F-1F40-4240-8B39-03BD43EE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8026"/>
            <a:ext cx="11277600" cy="577968"/>
          </a:xfrm>
        </p:spPr>
        <p:txBody>
          <a:bodyPr/>
          <a:lstStyle/>
          <a:p>
            <a:r>
              <a:rPr lang="fr-CH" dirty="0" err="1"/>
              <a:t>Epidemiological</a:t>
            </a:r>
            <a:r>
              <a:rPr lang="fr-CH" dirty="0"/>
              <a:t> </a:t>
            </a:r>
            <a:r>
              <a:rPr lang="fr-CH" dirty="0" err="1"/>
              <a:t>reviews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5B4560-6A50-4F93-9A0D-864494CE8055}"/>
              </a:ext>
            </a:extLst>
          </p:cNvPr>
          <p:cNvSpPr txBox="1"/>
          <p:nvPr/>
        </p:nvSpPr>
        <p:spPr>
          <a:xfrm>
            <a:off x="105104" y="936142"/>
            <a:ext cx="616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/>
              <a:t>Summary</a:t>
            </a:r>
            <a:r>
              <a:rPr lang="fr-CH" b="1" dirty="0"/>
              <a:t> of </a:t>
            </a:r>
            <a:r>
              <a:rPr lang="fr-CH" b="1" dirty="0" err="1"/>
              <a:t>primary</a:t>
            </a:r>
            <a:r>
              <a:rPr lang="fr-CH" b="1" dirty="0"/>
              <a:t> objectives for an </a:t>
            </a:r>
            <a:r>
              <a:rPr lang="fr-CH" b="1" dirty="0" err="1"/>
              <a:t>epidemiological</a:t>
            </a:r>
            <a:r>
              <a:rPr lang="fr-CH" b="1" dirty="0"/>
              <a:t> </a:t>
            </a:r>
            <a:r>
              <a:rPr lang="fr-CH" b="1" dirty="0" err="1"/>
              <a:t>review</a:t>
            </a:r>
            <a:r>
              <a:rPr lang="fr-CH" b="1" dirty="0"/>
              <a:t>: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3C3BF-0811-EC33-1739-F2091C608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304" y="1469284"/>
            <a:ext cx="807019" cy="1136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A6E534-6499-D943-664D-C104F2AF5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20" y="1469284"/>
            <a:ext cx="3469776" cy="4919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A3F57E-3671-6084-F279-DA0F33BE6AE6}"/>
              </a:ext>
            </a:extLst>
          </p:cNvPr>
          <p:cNvSpPr/>
          <p:nvPr/>
        </p:nvSpPr>
        <p:spPr>
          <a:xfrm>
            <a:off x="3712990" y="5517931"/>
            <a:ext cx="8405436" cy="1158243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4960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8D046C-32C7-46B7-95DD-F8891C78C80B}"/>
              </a:ext>
            </a:extLst>
          </p:cNvPr>
          <p:cNvSpPr/>
          <p:nvPr/>
        </p:nvSpPr>
        <p:spPr>
          <a:xfrm>
            <a:off x="9377550" y="1014447"/>
            <a:ext cx="2516775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>
                <a:solidFill>
                  <a:schemeClr val="tx1"/>
                </a:solidFill>
              </a:rPr>
              <a:t>106</a:t>
            </a:r>
            <a:r>
              <a:rPr lang="fr-CH" dirty="0">
                <a:solidFill>
                  <a:schemeClr val="tx1"/>
                </a:solidFill>
              </a:rPr>
              <a:t> countries</a:t>
            </a:r>
          </a:p>
          <a:p>
            <a:pPr algn="ctr"/>
            <a:r>
              <a:rPr lang="fr-CH" sz="1500" dirty="0">
                <a:solidFill>
                  <a:schemeClr val="tx1"/>
                </a:solidFill>
              </a:rPr>
              <a:t>at least </a:t>
            </a:r>
            <a:r>
              <a:rPr lang="fr-CH" sz="1500" b="1" dirty="0">
                <a:solidFill>
                  <a:schemeClr val="tx1"/>
                </a:solidFill>
              </a:rPr>
              <a:t>one</a:t>
            </a:r>
            <a:r>
              <a:rPr lang="fr-CH" sz="1500" dirty="0">
                <a:solidFill>
                  <a:schemeClr val="tx1"/>
                </a:solidFill>
              </a:rPr>
              <a:t> </a:t>
            </a:r>
            <a:r>
              <a:rPr lang="fr-CH" sz="1500" dirty="0" err="1">
                <a:solidFill>
                  <a:schemeClr val="tx1"/>
                </a:solidFill>
              </a:rPr>
              <a:t>review</a:t>
            </a:r>
            <a:r>
              <a:rPr lang="fr-CH" sz="1500" dirty="0">
                <a:solidFill>
                  <a:schemeClr val="tx1"/>
                </a:solidFill>
              </a:rPr>
              <a:t> 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2676B4-A141-4D45-9DDE-F0F4DB4F20D6}"/>
              </a:ext>
            </a:extLst>
          </p:cNvPr>
          <p:cNvSpPr/>
          <p:nvPr/>
        </p:nvSpPr>
        <p:spPr>
          <a:xfrm>
            <a:off x="9377551" y="2081247"/>
            <a:ext cx="2516776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>
                <a:solidFill>
                  <a:schemeClr val="tx1"/>
                </a:solidFill>
              </a:rPr>
              <a:t>22</a:t>
            </a:r>
            <a:r>
              <a:rPr lang="fr-CH" dirty="0">
                <a:solidFill>
                  <a:schemeClr val="tx1"/>
                </a:solidFill>
              </a:rPr>
              <a:t> countries</a:t>
            </a:r>
          </a:p>
          <a:p>
            <a:pPr algn="ctr"/>
            <a:r>
              <a:rPr lang="fr-CH" sz="1500" dirty="0" err="1">
                <a:solidFill>
                  <a:schemeClr val="tx1"/>
                </a:solidFill>
              </a:rPr>
              <a:t>before</a:t>
            </a:r>
            <a:r>
              <a:rPr lang="fr-CH" sz="1500" dirty="0">
                <a:solidFill>
                  <a:schemeClr val="tx1"/>
                </a:solidFill>
              </a:rPr>
              <a:t> 2019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72A875-8E4C-4CB3-89EC-925F394BED7A}"/>
              </a:ext>
            </a:extLst>
          </p:cNvPr>
          <p:cNvSpPr/>
          <p:nvPr/>
        </p:nvSpPr>
        <p:spPr>
          <a:xfrm>
            <a:off x="9377550" y="3148047"/>
            <a:ext cx="251677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>
                <a:solidFill>
                  <a:schemeClr val="tx1"/>
                </a:solidFill>
              </a:rPr>
              <a:t>32</a:t>
            </a:r>
            <a:r>
              <a:rPr lang="fr-CH" dirty="0">
                <a:solidFill>
                  <a:schemeClr val="tx1"/>
                </a:solidFill>
              </a:rPr>
              <a:t> countries</a:t>
            </a:r>
          </a:p>
          <a:p>
            <a:pPr algn="ctr"/>
            <a:r>
              <a:rPr lang="fr-CH" sz="1500" dirty="0" err="1">
                <a:solidFill>
                  <a:schemeClr val="tx1"/>
                </a:solidFill>
              </a:rPr>
              <a:t>between</a:t>
            </a:r>
            <a:r>
              <a:rPr lang="fr-CH" sz="1500" dirty="0">
                <a:solidFill>
                  <a:schemeClr val="tx1"/>
                </a:solidFill>
              </a:rPr>
              <a:t> 2019 - 2021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1BF8A4E-E4F6-4D11-963C-B5D81CFDB269}"/>
              </a:ext>
            </a:extLst>
          </p:cNvPr>
          <p:cNvSpPr/>
          <p:nvPr/>
        </p:nvSpPr>
        <p:spPr>
          <a:xfrm>
            <a:off x="9377551" y="4214847"/>
            <a:ext cx="251677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>
                <a:solidFill>
                  <a:schemeClr val="tx1"/>
                </a:solidFill>
              </a:rPr>
              <a:t>52</a:t>
            </a:r>
            <a:r>
              <a:rPr lang="fr-CH" dirty="0">
                <a:solidFill>
                  <a:schemeClr val="tx1"/>
                </a:solidFill>
              </a:rPr>
              <a:t> countries</a:t>
            </a:r>
          </a:p>
          <a:p>
            <a:pPr algn="ctr"/>
            <a:r>
              <a:rPr lang="fr-CH" sz="1500" dirty="0" err="1">
                <a:solidFill>
                  <a:schemeClr val="tx1"/>
                </a:solidFill>
              </a:rPr>
              <a:t>between</a:t>
            </a:r>
            <a:r>
              <a:rPr lang="fr-CH" sz="1500" dirty="0">
                <a:solidFill>
                  <a:schemeClr val="tx1"/>
                </a:solidFill>
              </a:rPr>
              <a:t> 2022 – March 2024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BA157A-E097-4A31-A0D5-43643CA2DD03}"/>
              </a:ext>
            </a:extLst>
          </p:cNvPr>
          <p:cNvSpPr/>
          <p:nvPr/>
        </p:nvSpPr>
        <p:spPr>
          <a:xfrm>
            <a:off x="9377550" y="5281647"/>
            <a:ext cx="2516779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 countries</a:t>
            </a:r>
          </a:p>
          <a:p>
            <a:pPr algn="ctr"/>
            <a:r>
              <a:rPr lang="fr-CH" sz="1500" dirty="0">
                <a:solidFill>
                  <a:schemeClr val="tx1"/>
                </a:solidFill>
              </a:rPr>
              <a:t>first </a:t>
            </a:r>
            <a:r>
              <a:rPr lang="fr-CH" sz="1500" dirty="0" err="1">
                <a:solidFill>
                  <a:schemeClr val="tx1"/>
                </a:solidFill>
              </a:rPr>
              <a:t>review</a:t>
            </a:r>
            <a:r>
              <a:rPr lang="fr-CH" sz="1500" dirty="0">
                <a:solidFill>
                  <a:schemeClr val="tx1"/>
                </a:solidFill>
              </a:rPr>
              <a:t> </a:t>
            </a:r>
            <a:r>
              <a:rPr lang="fr-CH" sz="1500" dirty="0" err="1">
                <a:solidFill>
                  <a:schemeClr val="tx1"/>
                </a:solidFill>
              </a:rPr>
              <a:t>planned</a:t>
            </a:r>
            <a:r>
              <a:rPr lang="fr-CH" sz="1500" dirty="0">
                <a:solidFill>
                  <a:schemeClr val="tx1"/>
                </a:solidFill>
              </a:rPr>
              <a:t> in 2023</a:t>
            </a:r>
            <a:endParaRPr lang="en-GB" sz="15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F96339-D113-4BC1-9A77-007BB6D3FF4A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DD44AFC-5F45-CC5E-2F38-CD84F8ACD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94" y="1100975"/>
            <a:ext cx="9002332" cy="50802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0CC474-64CC-E137-809E-F8F1AA02B338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j-lt"/>
              </a:rPr>
              <a:t>Epidemiological reviews: progress to date (2013 – March 2024)</a:t>
            </a:r>
            <a:endParaRPr lang="en-GB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59192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8D046C-32C7-46B7-95DD-F8891C78C80B}"/>
              </a:ext>
            </a:extLst>
          </p:cNvPr>
          <p:cNvSpPr/>
          <p:nvPr/>
        </p:nvSpPr>
        <p:spPr>
          <a:xfrm>
            <a:off x="9353005" y="1423915"/>
            <a:ext cx="227293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>
                <a:solidFill>
                  <a:schemeClr val="tx1"/>
                </a:solidFill>
              </a:rPr>
              <a:t>46</a:t>
            </a:r>
            <a:r>
              <a:rPr lang="fr-CH" dirty="0">
                <a:solidFill>
                  <a:schemeClr val="tx1"/>
                </a:solidFill>
              </a:rPr>
              <a:t> countries</a:t>
            </a:r>
          </a:p>
          <a:p>
            <a:pPr algn="ctr"/>
            <a:r>
              <a:rPr lang="fr-CH" sz="1500" b="1" dirty="0">
                <a:solidFill>
                  <a:schemeClr val="tx1"/>
                </a:solidFill>
              </a:rPr>
              <a:t>one</a:t>
            </a:r>
            <a:r>
              <a:rPr lang="fr-CH" sz="1500" dirty="0">
                <a:solidFill>
                  <a:schemeClr val="tx1"/>
                </a:solidFill>
              </a:rPr>
              <a:t> </a:t>
            </a:r>
            <a:r>
              <a:rPr lang="fr-CH" sz="1500" dirty="0" err="1">
                <a:solidFill>
                  <a:schemeClr val="tx1"/>
                </a:solidFill>
              </a:rPr>
              <a:t>review</a:t>
            </a:r>
            <a:r>
              <a:rPr lang="fr-CH" sz="1500" dirty="0">
                <a:solidFill>
                  <a:schemeClr val="tx1"/>
                </a:solidFill>
              </a:rPr>
              <a:t> 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7001E8-08F7-41FA-8B8A-013C7E3EDAD3}"/>
              </a:ext>
            </a:extLst>
          </p:cNvPr>
          <p:cNvSpPr/>
          <p:nvPr/>
        </p:nvSpPr>
        <p:spPr>
          <a:xfrm>
            <a:off x="9353005" y="2455881"/>
            <a:ext cx="227293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>
                <a:solidFill>
                  <a:schemeClr val="tx1"/>
                </a:solidFill>
              </a:rPr>
              <a:t>33</a:t>
            </a:r>
            <a:r>
              <a:rPr lang="fr-CH" dirty="0">
                <a:solidFill>
                  <a:schemeClr val="tx1"/>
                </a:solidFill>
              </a:rPr>
              <a:t> countries</a:t>
            </a:r>
          </a:p>
          <a:p>
            <a:pPr algn="ctr"/>
            <a:r>
              <a:rPr lang="fr-CH" sz="1500" b="1" dirty="0" err="1">
                <a:solidFill>
                  <a:schemeClr val="tx1"/>
                </a:solidFill>
              </a:rPr>
              <a:t>two</a:t>
            </a:r>
            <a:r>
              <a:rPr lang="fr-CH" sz="1500" dirty="0">
                <a:solidFill>
                  <a:schemeClr val="tx1"/>
                </a:solidFill>
              </a:rPr>
              <a:t> </a:t>
            </a:r>
            <a:r>
              <a:rPr lang="fr-CH" sz="1500" dirty="0" err="1">
                <a:solidFill>
                  <a:schemeClr val="tx1"/>
                </a:solidFill>
              </a:rPr>
              <a:t>reviews</a:t>
            </a:r>
            <a:r>
              <a:rPr lang="fr-CH" sz="1500" dirty="0">
                <a:solidFill>
                  <a:schemeClr val="tx1"/>
                </a:solidFill>
              </a:rPr>
              <a:t> 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8577B5-9316-416F-915E-ED3696C2569E}"/>
              </a:ext>
            </a:extLst>
          </p:cNvPr>
          <p:cNvSpPr/>
          <p:nvPr/>
        </p:nvSpPr>
        <p:spPr>
          <a:xfrm>
            <a:off x="9353005" y="3487847"/>
            <a:ext cx="227293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>
                <a:solidFill>
                  <a:schemeClr val="tx1"/>
                </a:solidFill>
              </a:rPr>
              <a:t>21</a:t>
            </a:r>
            <a:r>
              <a:rPr lang="fr-CH" dirty="0">
                <a:solidFill>
                  <a:schemeClr val="tx1"/>
                </a:solidFill>
              </a:rPr>
              <a:t> countries</a:t>
            </a:r>
          </a:p>
          <a:p>
            <a:pPr algn="ctr"/>
            <a:r>
              <a:rPr lang="fr-CH" sz="1500" b="1" dirty="0" err="1">
                <a:solidFill>
                  <a:schemeClr val="tx1"/>
                </a:solidFill>
              </a:rPr>
              <a:t>three</a:t>
            </a:r>
            <a:r>
              <a:rPr lang="fr-CH" sz="1500" dirty="0">
                <a:solidFill>
                  <a:schemeClr val="tx1"/>
                </a:solidFill>
              </a:rPr>
              <a:t> </a:t>
            </a:r>
            <a:r>
              <a:rPr lang="fr-CH" sz="1500" dirty="0" err="1">
                <a:solidFill>
                  <a:schemeClr val="tx1"/>
                </a:solidFill>
              </a:rPr>
              <a:t>reviews</a:t>
            </a:r>
            <a:r>
              <a:rPr lang="fr-CH" sz="1500" dirty="0">
                <a:solidFill>
                  <a:schemeClr val="tx1"/>
                </a:solidFill>
              </a:rPr>
              <a:t> 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9EB90D8-2D9F-4905-9497-1350CA0141A3}"/>
              </a:ext>
            </a:extLst>
          </p:cNvPr>
          <p:cNvSpPr/>
          <p:nvPr/>
        </p:nvSpPr>
        <p:spPr>
          <a:xfrm>
            <a:off x="9353005" y="4519813"/>
            <a:ext cx="227293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>
                <a:solidFill>
                  <a:schemeClr val="tx1"/>
                </a:solidFill>
              </a:rPr>
              <a:t>5</a:t>
            </a:r>
            <a:r>
              <a:rPr lang="fr-CH" dirty="0">
                <a:solidFill>
                  <a:schemeClr val="tx1"/>
                </a:solidFill>
              </a:rPr>
              <a:t> countries</a:t>
            </a:r>
          </a:p>
          <a:p>
            <a:pPr algn="ctr"/>
            <a:r>
              <a:rPr lang="fr-CH" sz="1500" b="1" dirty="0">
                <a:solidFill>
                  <a:schemeClr val="tx1"/>
                </a:solidFill>
              </a:rPr>
              <a:t>four</a:t>
            </a:r>
            <a:r>
              <a:rPr lang="fr-CH" sz="1500" dirty="0">
                <a:solidFill>
                  <a:schemeClr val="tx1"/>
                </a:solidFill>
              </a:rPr>
              <a:t> </a:t>
            </a:r>
            <a:r>
              <a:rPr lang="fr-CH" sz="1500" dirty="0" err="1">
                <a:solidFill>
                  <a:schemeClr val="tx1"/>
                </a:solidFill>
              </a:rPr>
              <a:t>reviews</a:t>
            </a:r>
            <a:r>
              <a:rPr lang="fr-CH" sz="1500" dirty="0">
                <a:solidFill>
                  <a:schemeClr val="tx1"/>
                </a:solidFill>
              </a:rPr>
              <a:t> </a:t>
            </a:r>
            <a:endParaRPr lang="en-GB" sz="15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A4800D-B5F6-49DF-83DA-01CBBD10DC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6E951D5-1407-E3FD-C25E-56C5A34DC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94" y="1199416"/>
            <a:ext cx="9051403" cy="48661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04D4D3-287F-9DB1-30E5-73FAA157D300}"/>
              </a:ext>
            </a:extLst>
          </p:cNvPr>
          <p:cNvSpPr txBox="1">
            <a:spLocks/>
          </p:cNvSpPr>
          <p:nvPr/>
        </p:nvSpPr>
        <p:spPr>
          <a:xfrm>
            <a:off x="192492" y="114300"/>
            <a:ext cx="11773083" cy="7747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j-lt"/>
              </a:rPr>
              <a:t>Epidemiological reviews: progress to date (2013 – March 2024)</a:t>
            </a:r>
            <a:endParaRPr lang="en-GB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64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035782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3600" dirty="0"/>
              <a:t>Setting the </a:t>
            </a:r>
            <a:r>
              <a:rPr lang="fr-CH" sz="3600" dirty="0" err="1"/>
              <a:t>scene</a:t>
            </a:r>
            <a:r>
              <a:rPr lang="fr-CH" sz="3600" dirty="0"/>
              <a:t>: global </a:t>
            </a:r>
            <a:r>
              <a:rPr lang="fr-CH" sz="3600" dirty="0" err="1"/>
              <a:t>synthesis</a:t>
            </a:r>
            <a:r>
              <a:rPr lang="fr-CH" sz="3600" dirty="0"/>
              <a:t> of </a:t>
            </a:r>
            <a:r>
              <a:rPr lang="fr-CH" sz="3600" dirty="0" err="1"/>
              <a:t>epidemiological</a:t>
            </a:r>
            <a:r>
              <a:rPr lang="fr-CH" sz="3600" dirty="0"/>
              <a:t> </a:t>
            </a:r>
            <a:r>
              <a:rPr lang="fr-CH" sz="3600" dirty="0" err="1"/>
              <a:t>review</a:t>
            </a:r>
            <a:r>
              <a:rPr lang="fr-CH" sz="3600" dirty="0"/>
              <a:t> </a:t>
            </a:r>
            <a:r>
              <a:rPr lang="fr-CH" sz="3600" dirty="0" err="1"/>
              <a:t>findings</a:t>
            </a:r>
            <a:r>
              <a:rPr lang="fr-CH" sz="3600" dirty="0"/>
              <a:t> and </a:t>
            </a:r>
            <a:r>
              <a:rPr lang="fr-CH" sz="3600" dirty="0" err="1"/>
              <a:t>prioritised</a:t>
            </a:r>
            <a:r>
              <a:rPr lang="fr-CH" sz="3600" dirty="0"/>
              <a:t> recommendations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Marek Lalli</a:t>
            </a:r>
          </a:p>
        </p:txBody>
      </p:sp>
    </p:spTree>
    <p:extLst>
      <p:ext uri="{BB962C8B-B14F-4D97-AF65-F5344CB8AC3E}">
        <p14:creationId xmlns:p14="http://schemas.microsoft.com/office/powerpoint/2010/main" val="255606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AC55-FEC6-463A-9D91-C00CF620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996155"/>
            <a:ext cx="11976100" cy="5849145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Notified cases of TB are our “window” to the TB epidemic in the country.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B03FB2-8459-476A-BDDB-1C94444B62AD}"/>
              </a:ext>
            </a:extLst>
          </p:cNvPr>
          <p:cNvSpPr/>
          <p:nvPr/>
        </p:nvSpPr>
        <p:spPr>
          <a:xfrm>
            <a:off x="89757" y="1340768"/>
            <a:ext cx="6006243" cy="53842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FE388-2C6D-4161-91DD-7E13AAC2066B}"/>
              </a:ext>
            </a:extLst>
          </p:cNvPr>
          <p:cNvSpPr txBox="1"/>
          <p:nvPr/>
        </p:nvSpPr>
        <p:spPr>
          <a:xfrm>
            <a:off x="89756" y="1340768"/>
            <a:ext cx="411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country population: 1,000,000</a:t>
            </a:r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6D66D-E70A-4502-96B7-170CCBBE4ED8}"/>
              </a:ext>
            </a:extLst>
          </p:cNvPr>
          <p:cNvSpPr txBox="1"/>
          <p:nvPr/>
        </p:nvSpPr>
        <p:spPr>
          <a:xfrm>
            <a:off x="6286748" y="1340768"/>
            <a:ext cx="5676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hypothetical example to demonstrate the importance of a reliable surveillance system.</a:t>
            </a:r>
          </a:p>
          <a:p>
            <a:endParaRPr lang="en-US" dirty="0"/>
          </a:p>
          <a:p>
            <a:r>
              <a:rPr lang="en-US" dirty="0"/>
              <a:t>In this example, let’s take a hypothetical country with a  population of 1,000,000 people.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 one year, 200 TB cases were notified.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9586D-84FC-4D3C-A7CB-44079D557063}"/>
              </a:ext>
            </a:extLst>
          </p:cNvPr>
          <p:cNvSpPr/>
          <p:nvPr/>
        </p:nvSpPr>
        <p:spPr>
          <a:xfrm>
            <a:off x="3584352" y="5302751"/>
            <a:ext cx="2322810" cy="1297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A2750-34C5-440E-8200-1F8256918858}"/>
              </a:ext>
            </a:extLst>
          </p:cNvPr>
          <p:cNvSpPr txBox="1"/>
          <p:nvPr/>
        </p:nvSpPr>
        <p:spPr>
          <a:xfrm>
            <a:off x="3584352" y="5302751"/>
            <a:ext cx="19091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200 cases notified</a:t>
            </a:r>
            <a:endParaRPr lang="en-GB" sz="150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9964049-D535-7AFA-ED88-63498D9F46DC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378A816-7FD1-37EB-D153-86DB2336D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3478"/>
            <a:ext cx="11976100" cy="774700"/>
          </a:xfrm>
        </p:spPr>
        <p:txBody>
          <a:bodyPr>
            <a:normAutofit/>
          </a:bodyPr>
          <a:lstStyle/>
          <a:p>
            <a:r>
              <a:rPr lang="fr-CH" sz="3000" dirty="0"/>
              <a:t>Background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0274786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9F54-C05D-4AD2-9BB6-1D491D01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68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1081E-2185-47D7-BFB5-DC3F88B17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953966"/>
            <a:ext cx="7010400" cy="5443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b="1" dirty="0"/>
              <a:t>Global synthesis carried out for 2020 Task Force meeting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Purpose of the exercise:</a:t>
            </a:r>
            <a:endParaRPr lang="en-GB" sz="1800" dirty="0"/>
          </a:p>
          <a:p>
            <a:pPr marL="342900" indent="-342900">
              <a:buAutoNum type="arabicPeriod"/>
            </a:pPr>
            <a:r>
              <a:rPr lang="en-GB" sz="1800" dirty="0"/>
              <a:t>Provide an overview of the global progress in implementing TB surveillance assessments using the WHO checklist since 2013;</a:t>
            </a:r>
          </a:p>
          <a:p>
            <a:pPr marL="342900" indent="-342900">
              <a:buAutoNum type="arabicPeriod"/>
            </a:pPr>
            <a:r>
              <a:rPr lang="en-GB" sz="1800" dirty="0"/>
              <a:t>Provide a synthesis of the key findings from TB surveillance assessments using the WHO checklist, with attention to progress in strengthening surveillance based on repeat surveys;</a:t>
            </a:r>
          </a:p>
          <a:p>
            <a:pPr marL="342900" indent="-342900">
              <a:buAutoNum type="arabicPeriod"/>
            </a:pPr>
            <a:r>
              <a:rPr lang="en-GB" sz="1800" dirty="0"/>
              <a:t>Provide a synthesis of key recommendations from TB surveillance assessments;</a:t>
            </a:r>
          </a:p>
          <a:p>
            <a:pPr marL="342900" indent="-342900">
              <a:buAutoNum type="arabicPeriod"/>
            </a:pPr>
            <a:r>
              <a:rPr lang="en-GB" sz="1800" dirty="0"/>
              <a:t>Assess the extent to which recommendations from TB surveillance assessments have been aligned with the gaps identified using the TB surveillance checklist;</a:t>
            </a:r>
          </a:p>
          <a:p>
            <a:pPr marL="342900" indent="-342900">
              <a:buAutoNum type="arabicPeriod"/>
            </a:pPr>
            <a:r>
              <a:rPr lang="en-GB" sz="1800" dirty="0"/>
              <a:t>Propose updates and refinements to the TB surveillance checklist based on experience of its use in the last 8 years.</a:t>
            </a:r>
          </a:p>
          <a:p>
            <a:pPr marL="342900" indent="-342900">
              <a:buAutoNum type="arabicPeriod"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Synthesis focussing on high TB burden countries in process of official publication.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D64B4-9754-403D-AE76-A103D3150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3966"/>
            <a:ext cx="3965734" cy="5603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BD07D2-D28B-2B0E-D9F1-86BD82F5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97" y="83478"/>
            <a:ext cx="11740056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Background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78350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86569D-74BA-4661-B24C-0EC17D46C960}"/>
              </a:ext>
            </a:extLst>
          </p:cNvPr>
          <p:cNvSpPr/>
          <p:nvPr/>
        </p:nvSpPr>
        <p:spPr>
          <a:xfrm>
            <a:off x="4648200" y="2488980"/>
            <a:ext cx="7086599" cy="15335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41F112-4433-E815-FB2E-46AFB46BE73C}"/>
              </a:ext>
            </a:extLst>
          </p:cNvPr>
          <p:cNvSpPr txBox="1">
            <a:spLocks/>
          </p:cNvSpPr>
          <p:nvPr/>
        </p:nvSpPr>
        <p:spPr>
          <a:xfrm>
            <a:off x="4724400" y="953966"/>
            <a:ext cx="7010400" cy="5443419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/>
              <a:t>Global synthesis carried out for 2020 Task Force meeting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1"/>
              <a:t>Purpose of the exercise:</a:t>
            </a:r>
            <a:endParaRPr lang="en-GB" sz="180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GB" sz="1800"/>
              <a:t>Provide an overview of the global progress in implementing TB surveillance assessments using the WHO checklist since 2013;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GB" sz="1800"/>
              <a:t>Provide a synthesis of the key findings from TB surveillance assessments using the WHO checklist, with attention to progress in strengthening surveillance based on repeat surveys;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GB" sz="1800"/>
              <a:t>Provide a synthesis of key recommendations from TB surveillance assessments;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GB" sz="1800"/>
              <a:t>Assess the extent to which recommendations from TB surveillance assessments have been aligned with the gaps identified using the TB surveillance checklist;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GB" sz="1800"/>
              <a:t>Propose updates and refinements to the TB surveillance checklist based on experience of its use in the last 8 years.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GB" sz="18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1"/>
              <a:t>Synthesis focussing on high TB burden countries in process of official publication.</a:t>
            </a:r>
            <a:endParaRPr lang="en-GB" sz="1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2CEF47-63AB-239F-6A21-37147CAA8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3966"/>
            <a:ext cx="3965734" cy="5603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F9CAD9-A02F-3516-218B-CC23DFC2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97" y="83478"/>
            <a:ext cx="11740056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Background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4285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557A-BB26-4936-84E9-21254475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7" y="840828"/>
            <a:ext cx="11761076" cy="5895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Two main components to the assessment:</a:t>
            </a:r>
          </a:p>
          <a:p>
            <a:pPr marL="342900" indent="-342900">
              <a:buAutoNum type="arabicPeriod"/>
            </a:pPr>
            <a:r>
              <a:rPr lang="en-US" sz="1800" dirty="0"/>
              <a:t>Evaluation of the capacity of the surveillance system to correctly measure the magnitude of the TB epidemic (in terms of incidence and mortality).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r>
              <a:rPr lang="en-US" sz="1800" dirty="0"/>
              <a:t>Analysis of surveillance data to determine the level and trends of TB burden as well as possible causes to variations observed over time, by geography and for specific populations.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ECC3F9-5CB8-4B22-82CA-38E36830746D}"/>
              </a:ext>
            </a:extLst>
          </p:cNvPr>
          <p:cNvSpPr txBox="1"/>
          <p:nvPr/>
        </p:nvSpPr>
        <p:spPr>
          <a:xfrm>
            <a:off x="2259724" y="1983218"/>
            <a:ext cx="8914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Standards and Benchmarks Checklist: dimensions of data quality, system coverage, surveillance of specific sub-groups</a:t>
            </a:r>
          </a:p>
          <a:p>
            <a:endParaRPr lang="en-US" dirty="0"/>
          </a:p>
          <a:p>
            <a:r>
              <a:rPr lang="en-US" b="1" dirty="0"/>
              <a:t>Standards </a:t>
            </a:r>
            <a:r>
              <a:rPr lang="en-US" dirty="0"/>
              <a:t>are general statements about the characteristics of a </a:t>
            </a:r>
            <a:r>
              <a:rPr lang="en-US" u="sng" dirty="0"/>
              <a:t>high-performing</a:t>
            </a:r>
            <a:r>
              <a:rPr lang="en-US" dirty="0"/>
              <a:t> TB surveillance system.</a:t>
            </a:r>
            <a:endParaRPr lang="en-GB" b="1" dirty="0"/>
          </a:p>
          <a:p>
            <a:r>
              <a:rPr lang="en-GB" b="1" dirty="0"/>
              <a:t>Benchmarks </a:t>
            </a:r>
            <a:r>
              <a:rPr lang="en-GB" dirty="0"/>
              <a:t>define in quantitative terms (where possible), the </a:t>
            </a:r>
            <a:r>
              <a:rPr lang="en-GB" u="sng" dirty="0"/>
              <a:t>level of performance</a:t>
            </a:r>
            <a:r>
              <a:rPr lang="en-GB" dirty="0"/>
              <a:t> of the surveillance system under evaluation.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62D318-E570-4D39-B74D-9633591CD0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6" r="2485" b="10188"/>
          <a:stretch/>
        </p:blipFill>
        <p:spPr>
          <a:xfrm>
            <a:off x="556589" y="5057442"/>
            <a:ext cx="3804363" cy="15110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95085D-882B-4F3E-8B1D-68FC98B0F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676" y="5057442"/>
            <a:ext cx="3106648" cy="1505596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38E3C2D8-3CA6-4D81-B548-8097A2D1C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442" y="4777835"/>
            <a:ext cx="1341969" cy="19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6FAB120-5354-4254-9CC7-4027C222E2B7}"/>
              </a:ext>
            </a:extLst>
          </p:cNvPr>
          <p:cNvGrpSpPr/>
          <p:nvPr/>
        </p:nvGrpSpPr>
        <p:grpSpPr>
          <a:xfrm>
            <a:off x="7831048" y="5495663"/>
            <a:ext cx="2251132" cy="629153"/>
            <a:chOff x="6195601" y="1940639"/>
            <a:chExt cx="5896798" cy="164805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9A9A73A-C17B-494F-A14F-6962538A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5601" y="1940639"/>
              <a:ext cx="5896798" cy="164805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19A86A7-89E4-4504-BFBD-CB0BA81EE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0919" r="14033"/>
            <a:stretch/>
          </p:blipFill>
          <p:spPr>
            <a:xfrm>
              <a:off x="8021403" y="2553510"/>
              <a:ext cx="3980097" cy="94922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15C01B6-783B-84DB-AEAD-B2982191C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727" y="1931898"/>
            <a:ext cx="1614573" cy="2273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5C110A-0CCD-71E1-86EB-C84446D9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97" y="83478"/>
            <a:ext cx="11740056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Background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87971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F85ABE2-C274-45CD-9C5A-3ABB32ABC23C}"/>
              </a:ext>
            </a:extLst>
          </p:cNvPr>
          <p:cNvGraphicFramePr/>
          <p:nvPr/>
        </p:nvGraphicFramePr>
        <p:xfrm>
          <a:off x="2453178" y="1133067"/>
          <a:ext cx="92816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1C4A60C-9F04-4139-8108-0429278ED719}"/>
              </a:ext>
            </a:extLst>
          </p:cNvPr>
          <p:cNvSpPr txBox="1"/>
          <p:nvPr/>
        </p:nvSpPr>
        <p:spPr>
          <a:xfrm>
            <a:off x="457200" y="974804"/>
            <a:ext cx="51149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500" b="1" dirty="0"/>
              <a:t>1st Edition</a:t>
            </a:r>
          </a:p>
          <a:p>
            <a:r>
              <a:rPr lang="fr-CH" sz="2500" b="1" dirty="0"/>
              <a:t>Standards and Benchmarks checklist</a:t>
            </a:r>
            <a:endParaRPr lang="en-GB" sz="2500" b="1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26A6E658-3AAC-4EEF-888B-4B6E1A918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9" y="2255553"/>
            <a:ext cx="2303984" cy="3173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AB2144-A83F-48C8-BD03-0F30F375BFB1}"/>
              </a:ext>
            </a:extLst>
          </p:cNvPr>
          <p:cNvSpPr txBox="1"/>
          <p:nvPr/>
        </p:nvSpPr>
        <p:spPr>
          <a:xfrm>
            <a:off x="4239691" y="2826200"/>
            <a:ext cx="2303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500" dirty="0"/>
              <a:t>(B1.1-B1.10)</a:t>
            </a:r>
            <a:endParaRPr lang="en-GB" sz="15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2984CB-06BF-410A-828A-9DFF7D380D76}"/>
              </a:ext>
            </a:extLst>
          </p:cNvPr>
          <p:cNvSpPr txBox="1"/>
          <p:nvPr/>
        </p:nvSpPr>
        <p:spPr>
          <a:xfrm>
            <a:off x="4239692" y="5630025"/>
            <a:ext cx="2303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500" dirty="0"/>
              <a:t>(B2.1-B2.3)</a:t>
            </a:r>
            <a:endParaRPr lang="en-GB" sz="15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B1ADAA-3E17-4BF2-98DB-D2B13267EEA2}"/>
              </a:ext>
            </a:extLst>
          </p:cNvPr>
          <p:cNvSpPr txBox="1"/>
          <p:nvPr/>
        </p:nvSpPr>
        <p:spPr>
          <a:xfrm>
            <a:off x="11136903" y="1323663"/>
            <a:ext cx="10550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500" dirty="0"/>
              <a:t>(B1.1-B1.7)</a:t>
            </a:r>
            <a:endParaRPr lang="en-GB" sz="15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EC41D6-661C-4829-A7C7-97F054528BF6}"/>
              </a:ext>
            </a:extLst>
          </p:cNvPr>
          <p:cNvSpPr txBox="1"/>
          <p:nvPr/>
        </p:nvSpPr>
        <p:spPr>
          <a:xfrm>
            <a:off x="11136903" y="2254528"/>
            <a:ext cx="10550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500" dirty="0"/>
              <a:t>(B1.8-B1.9)</a:t>
            </a:r>
            <a:endParaRPr lang="en-GB" sz="15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0997E1-0274-4E5D-8BBE-2089A31E7464}"/>
              </a:ext>
            </a:extLst>
          </p:cNvPr>
          <p:cNvSpPr txBox="1"/>
          <p:nvPr/>
        </p:nvSpPr>
        <p:spPr>
          <a:xfrm>
            <a:off x="11136903" y="3185393"/>
            <a:ext cx="7457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500" dirty="0"/>
              <a:t>(B1.10)</a:t>
            </a:r>
            <a:endParaRPr lang="en-GB" sz="15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2F3903-26BE-4C68-9663-2D484A041D8E}"/>
              </a:ext>
            </a:extLst>
          </p:cNvPr>
          <p:cNvSpPr txBox="1"/>
          <p:nvPr/>
        </p:nvSpPr>
        <p:spPr>
          <a:xfrm>
            <a:off x="11136903" y="4118725"/>
            <a:ext cx="6479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500" dirty="0"/>
              <a:t>(B2.1)</a:t>
            </a:r>
            <a:endParaRPr lang="en-GB" sz="15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634758-C7BC-4561-9D11-DCC7B1A042A0}"/>
              </a:ext>
            </a:extLst>
          </p:cNvPr>
          <p:cNvSpPr txBox="1"/>
          <p:nvPr/>
        </p:nvSpPr>
        <p:spPr>
          <a:xfrm>
            <a:off x="11136903" y="5052057"/>
            <a:ext cx="6479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500" dirty="0"/>
              <a:t>(B2.2)</a:t>
            </a:r>
            <a:endParaRPr lang="en-GB" sz="15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EBA19E-34F6-4C30-AD13-0AE7D5FE0877}"/>
              </a:ext>
            </a:extLst>
          </p:cNvPr>
          <p:cNvSpPr txBox="1"/>
          <p:nvPr/>
        </p:nvSpPr>
        <p:spPr>
          <a:xfrm>
            <a:off x="11136903" y="6014276"/>
            <a:ext cx="6479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500" dirty="0"/>
              <a:t>(B2.3)</a:t>
            </a:r>
            <a:endParaRPr lang="en-GB" sz="15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C812A0-AE11-B123-983C-F1F3FE69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97" y="83478"/>
            <a:ext cx="11740056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Background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5245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039F-71FC-44AD-9970-F4F331FE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Synthesis</a:t>
            </a:r>
            <a:r>
              <a:rPr lang="fr-CH" dirty="0"/>
              <a:t> of </a:t>
            </a:r>
            <a:r>
              <a:rPr lang="fr-CH" dirty="0" err="1"/>
              <a:t>findings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latest</a:t>
            </a:r>
            <a:r>
              <a:rPr lang="fr-CH" dirty="0"/>
              <a:t> </a:t>
            </a:r>
            <a:r>
              <a:rPr lang="fr-CH" dirty="0" err="1"/>
              <a:t>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6466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9696-1611-4B91-A806-AE209EF5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17" y="83478"/>
            <a:ext cx="11774356" cy="774700"/>
          </a:xfrm>
        </p:spPr>
        <p:txBody>
          <a:bodyPr anchor="ctr"/>
          <a:lstStyle/>
          <a:p>
            <a:r>
              <a:rPr lang="fr-CH" dirty="0" err="1">
                <a:latin typeface="+mj-lt"/>
              </a:rPr>
              <a:t>Aggregate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findings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from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most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recent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assessment</a:t>
            </a:r>
            <a:r>
              <a:rPr lang="fr-CH" dirty="0">
                <a:latin typeface="+mj-lt"/>
              </a:rPr>
              <a:t>, by standard</a:t>
            </a:r>
            <a:endParaRPr lang="en-GB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655D9-F455-4A89-A4CC-522EA265F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2"/>
          <a:stretch/>
        </p:blipFill>
        <p:spPr>
          <a:xfrm>
            <a:off x="186417" y="1305938"/>
            <a:ext cx="6023883" cy="4040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B673A0-685B-4513-AFED-3879E004CDE6}"/>
              </a:ext>
            </a:extLst>
          </p:cNvPr>
          <p:cNvSpPr txBox="1"/>
          <p:nvPr/>
        </p:nvSpPr>
        <p:spPr>
          <a:xfrm>
            <a:off x="1419225" y="1041267"/>
            <a:ext cx="392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29 (out of 30) high TB </a:t>
            </a:r>
            <a:r>
              <a:rPr lang="fr-CH" b="1" dirty="0" err="1"/>
              <a:t>burden</a:t>
            </a:r>
            <a:r>
              <a:rPr lang="fr-CH" b="1" dirty="0"/>
              <a:t> countries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3F789-744C-4FB4-A657-63A93B5E55F5}"/>
              </a:ext>
            </a:extLst>
          </p:cNvPr>
          <p:cNvSpPr txBox="1"/>
          <p:nvPr/>
        </p:nvSpPr>
        <p:spPr>
          <a:xfrm>
            <a:off x="1114425" y="5300878"/>
            <a:ext cx="488224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/>
              <a:t>The number of countries is shown within the bars; standard B1.4 was not applicable in 9 countries; standard B1.5 was not applicable in 14 countries</a:t>
            </a:r>
            <a:endParaRPr lang="en-US" sz="13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7B474D-074D-44AB-B2C2-D5159D9BDD98}"/>
              </a:ext>
            </a:extLst>
          </p:cNvPr>
          <p:cNvSpPr txBox="1"/>
          <p:nvPr/>
        </p:nvSpPr>
        <p:spPr>
          <a:xfrm>
            <a:off x="6296025" y="807113"/>
            <a:ext cx="5438774" cy="563231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CH" sz="1500" b="1" u="sng" dirty="0"/>
              <a:t>Data quality: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Impressive standardisation and consistency for case definitions (</a:t>
            </a:r>
            <a:r>
              <a:rPr lang="en-GB" sz="1500" b="1" dirty="0"/>
              <a:t>B1.1</a:t>
            </a:r>
            <a:r>
              <a:rPr lang="en-GB" sz="1500" dirty="0"/>
              <a:t>) and data collected (</a:t>
            </a:r>
            <a:r>
              <a:rPr lang="en-GB" sz="1500" b="1" dirty="0"/>
              <a:t>B1.2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Completeness of reporting to nation level requires improvement (</a:t>
            </a:r>
            <a:r>
              <a:rPr lang="en-GB" sz="1500" b="1" dirty="0"/>
              <a:t>B1.3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Transition from paper to digital case-based systems capturing data that are accurate, complete and consistent remains key priority (</a:t>
            </a:r>
            <a:r>
              <a:rPr lang="en-GB" sz="1500" b="1" dirty="0"/>
              <a:t>B1.4, B1.5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Data are more often externally consistent (</a:t>
            </a:r>
            <a:r>
              <a:rPr lang="en-GB" sz="1500" b="1" dirty="0"/>
              <a:t>B1.6</a:t>
            </a:r>
            <a:r>
              <a:rPr lang="en-GB" sz="1500" dirty="0"/>
              <a:t>) than internally consistent (</a:t>
            </a:r>
            <a:r>
              <a:rPr lang="en-GB" sz="1500" b="1" dirty="0"/>
              <a:t>B1.7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System coverage: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Major gaps in ensuring individuals have good access to care (</a:t>
            </a:r>
            <a:r>
              <a:rPr lang="en-GB" sz="1500" b="1" dirty="0"/>
              <a:t>B1.9</a:t>
            </a:r>
            <a:r>
              <a:rPr lang="en-GB" sz="1500" dirty="0"/>
              <a:t>) and that all diagnosed TB cases are reported (</a:t>
            </a:r>
            <a:r>
              <a:rPr lang="en-GB" sz="1500" b="1" dirty="0"/>
              <a:t>B1.8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Vital registration: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National vital registration systems require strengthening (</a:t>
            </a:r>
            <a:r>
              <a:rPr lang="en-GB" sz="1500" b="1" dirty="0"/>
              <a:t>B1.10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Surveillance in specific populations: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Surveillance of drug resistant TB (</a:t>
            </a:r>
            <a:r>
              <a:rPr lang="en-GB" sz="1500" b="1" dirty="0"/>
              <a:t>B2.1</a:t>
            </a:r>
            <a:r>
              <a:rPr lang="en-GB" sz="1500" dirty="0"/>
              <a:t>) and HIV infection among TB patients (</a:t>
            </a:r>
            <a:r>
              <a:rPr lang="en-GB" sz="1500" b="1" dirty="0"/>
              <a:t>B2.2</a:t>
            </a:r>
            <a:r>
              <a:rPr lang="en-GB" sz="1500" dirty="0"/>
              <a:t>) are of medium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Systematic problems related to the diagnoses and reporting of childhood TB (</a:t>
            </a:r>
            <a:r>
              <a:rPr lang="en-GB" sz="1500" b="1" dirty="0"/>
              <a:t>B2.3</a:t>
            </a:r>
            <a:r>
              <a:rPr lang="en-GB" sz="1500" dirty="0"/>
              <a:t>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06F9D-9644-4D83-99CC-DE89905EE429}"/>
              </a:ext>
            </a:extLst>
          </p:cNvPr>
          <p:cNvSpPr/>
          <p:nvPr/>
        </p:nvSpPr>
        <p:spPr>
          <a:xfrm>
            <a:off x="6362700" y="838200"/>
            <a:ext cx="5248276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43B613-A994-4430-B181-36A8DD41A6F3}"/>
              </a:ext>
            </a:extLst>
          </p:cNvPr>
          <p:cNvSpPr/>
          <p:nvPr/>
        </p:nvSpPr>
        <p:spPr>
          <a:xfrm>
            <a:off x="1013732" y="1675270"/>
            <a:ext cx="4982935" cy="263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9872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655D9-F455-4A89-A4CC-522EA265F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2"/>
          <a:stretch/>
        </p:blipFill>
        <p:spPr>
          <a:xfrm>
            <a:off x="186417" y="1305938"/>
            <a:ext cx="6023883" cy="4040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B673A0-685B-4513-AFED-3879E004CDE6}"/>
              </a:ext>
            </a:extLst>
          </p:cNvPr>
          <p:cNvSpPr txBox="1"/>
          <p:nvPr/>
        </p:nvSpPr>
        <p:spPr>
          <a:xfrm>
            <a:off x="1419225" y="1041267"/>
            <a:ext cx="392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29 (out of 30) high TB </a:t>
            </a:r>
            <a:r>
              <a:rPr lang="fr-CH" b="1" dirty="0" err="1"/>
              <a:t>burden</a:t>
            </a:r>
            <a:r>
              <a:rPr lang="fr-CH" b="1" dirty="0"/>
              <a:t> countries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3F789-744C-4FB4-A657-63A93B5E55F5}"/>
              </a:ext>
            </a:extLst>
          </p:cNvPr>
          <p:cNvSpPr txBox="1"/>
          <p:nvPr/>
        </p:nvSpPr>
        <p:spPr>
          <a:xfrm>
            <a:off x="1114425" y="5300878"/>
            <a:ext cx="488224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/>
              <a:t>The number of countries is shown within the bars; standard B1.4 was not applicable in 9 countries; standard B1.5 was not applicable in 14 countries</a:t>
            </a:r>
            <a:endParaRPr lang="en-US" sz="13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7B474D-074D-44AB-B2C2-D5159D9BDD98}"/>
              </a:ext>
            </a:extLst>
          </p:cNvPr>
          <p:cNvSpPr txBox="1"/>
          <p:nvPr/>
        </p:nvSpPr>
        <p:spPr>
          <a:xfrm>
            <a:off x="6296025" y="807113"/>
            <a:ext cx="5438774" cy="563231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CH" sz="1500" b="1" u="sng" dirty="0"/>
              <a:t>Data quality: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Impressive standardisation and consistency for case definitions (</a:t>
            </a:r>
            <a:r>
              <a:rPr lang="en-GB" sz="1500" b="1" dirty="0"/>
              <a:t>B1.1</a:t>
            </a:r>
            <a:r>
              <a:rPr lang="en-GB" sz="1500" dirty="0"/>
              <a:t>) and data collected (</a:t>
            </a:r>
            <a:r>
              <a:rPr lang="en-GB" sz="1500" b="1" dirty="0"/>
              <a:t>B1.2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Completeness of reporting to nation level requires improvement (</a:t>
            </a:r>
            <a:r>
              <a:rPr lang="en-GB" sz="1500" b="1" dirty="0"/>
              <a:t>B1.3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Transition from paper to digital case-based systems capturing data that are accurate, complete and consistent remains key priority (</a:t>
            </a:r>
            <a:r>
              <a:rPr lang="en-GB" sz="1500" b="1" dirty="0"/>
              <a:t>B1.4, B1.5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Data are more often externally consistent (</a:t>
            </a:r>
            <a:r>
              <a:rPr lang="en-GB" sz="1500" b="1" dirty="0"/>
              <a:t>B1.6</a:t>
            </a:r>
            <a:r>
              <a:rPr lang="en-GB" sz="1500" dirty="0"/>
              <a:t>) than internally consistent (</a:t>
            </a:r>
            <a:r>
              <a:rPr lang="en-GB" sz="1500" b="1" dirty="0"/>
              <a:t>B1.7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System coverage: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Major gaps in ensuring individuals have good access to care (</a:t>
            </a:r>
            <a:r>
              <a:rPr lang="en-GB" sz="1500" b="1" dirty="0"/>
              <a:t>B1.9</a:t>
            </a:r>
            <a:r>
              <a:rPr lang="en-GB" sz="1500" dirty="0"/>
              <a:t>) and that all diagnosed TB cases are reported (</a:t>
            </a:r>
            <a:r>
              <a:rPr lang="en-GB" sz="1500" b="1" dirty="0"/>
              <a:t>B1.8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Vital registration: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National vital registration systems require strengthening (</a:t>
            </a:r>
            <a:r>
              <a:rPr lang="en-GB" sz="1500" b="1" dirty="0"/>
              <a:t>B1.10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Surveillance in specific populations: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Surveillance of drug resistant TB (</a:t>
            </a:r>
            <a:r>
              <a:rPr lang="en-GB" sz="1500" b="1" dirty="0"/>
              <a:t>B2.1</a:t>
            </a:r>
            <a:r>
              <a:rPr lang="en-GB" sz="1500" dirty="0"/>
              <a:t>) and HIV infection among TB patients (</a:t>
            </a:r>
            <a:r>
              <a:rPr lang="en-GB" sz="1500" b="1" dirty="0"/>
              <a:t>B2.2</a:t>
            </a:r>
            <a:r>
              <a:rPr lang="en-GB" sz="1500" dirty="0"/>
              <a:t>) are of medium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Systematic problems related to the diagnoses and reporting of childhood TB (</a:t>
            </a:r>
            <a:r>
              <a:rPr lang="en-GB" sz="1500" b="1" dirty="0"/>
              <a:t>B2.3</a:t>
            </a:r>
            <a:r>
              <a:rPr lang="en-GB" sz="1500" dirty="0"/>
              <a:t>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06F9D-9644-4D83-99CC-DE89905EE429}"/>
              </a:ext>
            </a:extLst>
          </p:cNvPr>
          <p:cNvSpPr/>
          <p:nvPr/>
        </p:nvSpPr>
        <p:spPr>
          <a:xfrm>
            <a:off x="6362700" y="1504950"/>
            <a:ext cx="5248276" cy="481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43B613-A994-4430-B181-36A8DD41A6F3}"/>
              </a:ext>
            </a:extLst>
          </p:cNvPr>
          <p:cNvSpPr/>
          <p:nvPr/>
        </p:nvSpPr>
        <p:spPr>
          <a:xfrm>
            <a:off x="1828800" y="1675270"/>
            <a:ext cx="4167867" cy="263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2E772C-80B2-8A1D-EB5D-93E8858B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17" y="83478"/>
            <a:ext cx="11774356" cy="774700"/>
          </a:xfrm>
        </p:spPr>
        <p:txBody>
          <a:bodyPr anchor="ctr"/>
          <a:lstStyle/>
          <a:p>
            <a:r>
              <a:rPr lang="fr-CH" dirty="0" err="1">
                <a:latin typeface="+mj-lt"/>
              </a:rPr>
              <a:t>Aggregate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findings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from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most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recent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assessment</a:t>
            </a:r>
            <a:r>
              <a:rPr lang="fr-CH" dirty="0">
                <a:latin typeface="+mj-lt"/>
              </a:rPr>
              <a:t>, by standard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85430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655D9-F455-4A89-A4CC-522EA265F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2"/>
          <a:stretch/>
        </p:blipFill>
        <p:spPr>
          <a:xfrm>
            <a:off x="186417" y="1305938"/>
            <a:ext cx="6023883" cy="4040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B673A0-685B-4513-AFED-3879E004CDE6}"/>
              </a:ext>
            </a:extLst>
          </p:cNvPr>
          <p:cNvSpPr txBox="1"/>
          <p:nvPr/>
        </p:nvSpPr>
        <p:spPr>
          <a:xfrm>
            <a:off x="1419225" y="1041267"/>
            <a:ext cx="392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29 (out of 30) high TB </a:t>
            </a:r>
            <a:r>
              <a:rPr lang="fr-CH" b="1" dirty="0" err="1"/>
              <a:t>burden</a:t>
            </a:r>
            <a:r>
              <a:rPr lang="fr-CH" b="1" dirty="0"/>
              <a:t> countries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3F789-744C-4FB4-A657-63A93B5E55F5}"/>
              </a:ext>
            </a:extLst>
          </p:cNvPr>
          <p:cNvSpPr txBox="1"/>
          <p:nvPr/>
        </p:nvSpPr>
        <p:spPr>
          <a:xfrm>
            <a:off x="1114425" y="5300878"/>
            <a:ext cx="488224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/>
              <a:t>The number of countries is shown within the bars; standard B1.4 was not applicable in 9 countries; standard B1.5 was not applicable in 14 countries</a:t>
            </a:r>
            <a:endParaRPr lang="en-US" sz="13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7B474D-074D-44AB-B2C2-D5159D9BDD98}"/>
              </a:ext>
            </a:extLst>
          </p:cNvPr>
          <p:cNvSpPr txBox="1"/>
          <p:nvPr/>
        </p:nvSpPr>
        <p:spPr>
          <a:xfrm>
            <a:off x="6296025" y="807113"/>
            <a:ext cx="5438774" cy="563231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CH" sz="1500" b="1" u="sng" dirty="0"/>
              <a:t>Data quality: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Impressive standardisation and consistency for case definitions (</a:t>
            </a:r>
            <a:r>
              <a:rPr lang="en-GB" sz="1500" b="1" dirty="0"/>
              <a:t>B1.1</a:t>
            </a:r>
            <a:r>
              <a:rPr lang="en-GB" sz="1500" dirty="0"/>
              <a:t>) and data collected (</a:t>
            </a:r>
            <a:r>
              <a:rPr lang="en-GB" sz="1500" b="1" dirty="0"/>
              <a:t>B1.2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Completeness of reporting to national level requires improvement (</a:t>
            </a:r>
            <a:r>
              <a:rPr lang="en-GB" sz="1500" b="1" dirty="0"/>
              <a:t>B1.3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Transition from paper to digital case-based systems capturing data that are accurate, complete and consistent remains key priority (</a:t>
            </a:r>
            <a:r>
              <a:rPr lang="en-GB" sz="1500" b="1" dirty="0"/>
              <a:t>B1.4, B1.5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Data are more often externally consistent (</a:t>
            </a:r>
            <a:r>
              <a:rPr lang="en-GB" sz="1500" b="1" dirty="0"/>
              <a:t>B1.6</a:t>
            </a:r>
            <a:r>
              <a:rPr lang="en-GB" sz="1500" dirty="0"/>
              <a:t>) than internally consistent (</a:t>
            </a:r>
            <a:r>
              <a:rPr lang="en-GB" sz="1500" b="1" dirty="0"/>
              <a:t>B1.7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System coverage: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Major gaps in ensuring individuals have good access to care (</a:t>
            </a:r>
            <a:r>
              <a:rPr lang="en-GB" sz="1500" b="1" dirty="0"/>
              <a:t>B1.9</a:t>
            </a:r>
            <a:r>
              <a:rPr lang="en-GB" sz="1500" dirty="0"/>
              <a:t>) and that all diagnosed TB cases are reported (</a:t>
            </a:r>
            <a:r>
              <a:rPr lang="en-GB" sz="1500" b="1" dirty="0"/>
              <a:t>B1.8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Vital registration: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National vital registration systems require strengthening (</a:t>
            </a:r>
            <a:r>
              <a:rPr lang="en-GB" sz="1500" b="1" dirty="0"/>
              <a:t>B1.10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Surveillance in specific populations: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Surveillance of drug resistant TB (</a:t>
            </a:r>
            <a:r>
              <a:rPr lang="en-GB" sz="1500" b="1" dirty="0"/>
              <a:t>B2.1</a:t>
            </a:r>
            <a:r>
              <a:rPr lang="en-GB" sz="1500" dirty="0"/>
              <a:t>) and HIV infection among TB patients (</a:t>
            </a:r>
            <a:r>
              <a:rPr lang="en-GB" sz="1500" b="1" dirty="0"/>
              <a:t>B2.2</a:t>
            </a:r>
            <a:r>
              <a:rPr lang="en-GB" sz="1500" dirty="0"/>
              <a:t>) are of medium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Systematic problems related to the diagnoses and reporting of childhood TB (</a:t>
            </a:r>
            <a:r>
              <a:rPr lang="en-GB" sz="1500" b="1" dirty="0"/>
              <a:t>B2.3</a:t>
            </a:r>
            <a:r>
              <a:rPr lang="en-GB" sz="1500" dirty="0"/>
              <a:t>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06F9D-9644-4D83-99CC-DE89905EE429}"/>
              </a:ext>
            </a:extLst>
          </p:cNvPr>
          <p:cNvSpPr/>
          <p:nvPr/>
        </p:nvSpPr>
        <p:spPr>
          <a:xfrm>
            <a:off x="6362700" y="1962150"/>
            <a:ext cx="5248276" cy="436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43B613-A994-4430-B181-36A8DD41A6F3}"/>
              </a:ext>
            </a:extLst>
          </p:cNvPr>
          <p:cNvSpPr/>
          <p:nvPr/>
        </p:nvSpPr>
        <p:spPr>
          <a:xfrm>
            <a:off x="2219325" y="1675270"/>
            <a:ext cx="3777342" cy="263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985777-C807-2574-69B9-69EACF59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17" y="83478"/>
            <a:ext cx="11774356" cy="774700"/>
          </a:xfrm>
        </p:spPr>
        <p:txBody>
          <a:bodyPr anchor="ctr"/>
          <a:lstStyle/>
          <a:p>
            <a:r>
              <a:rPr lang="fr-CH" dirty="0" err="1">
                <a:latin typeface="+mj-lt"/>
              </a:rPr>
              <a:t>Aggregate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findings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from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most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recent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assessment</a:t>
            </a:r>
            <a:r>
              <a:rPr lang="fr-CH" dirty="0">
                <a:latin typeface="+mj-lt"/>
              </a:rPr>
              <a:t>, by standard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91099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655D9-F455-4A89-A4CC-522EA265F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2"/>
          <a:stretch/>
        </p:blipFill>
        <p:spPr>
          <a:xfrm>
            <a:off x="186417" y="1305938"/>
            <a:ext cx="6023883" cy="4040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B673A0-685B-4513-AFED-3879E004CDE6}"/>
              </a:ext>
            </a:extLst>
          </p:cNvPr>
          <p:cNvSpPr txBox="1"/>
          <p:nvPr/>
        </p:nvSpPr>
        <p:spPr>
          <a:xfrm>
            <a:off x="1419225" y="1041267"/>
            <a:ext cx="392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29 (out of 30) high TB </a:t>
            </a:r>
            <a:r>
              <a:rPr lang="fr-CH" b="1" dirty="0" err="1"/>
              <a:t>burden</a:t>
            </a:r>
            <a:r>
              <a:rPr lang="fr-CH" b="1" dirty="0"/>
              <a:t> countries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3F789-744C-4FB4-A657-63A93B5E55F5}"/>
              </a:ext>
            </a:extLst>
          </p:cNvPr>
          <p:cNvSpPr txBox="1"/>
          <p:nvPr/>
        </p:nvSpPr>
        <p:spPr>
          <a:xfrm>
            <a:off x="1114425" y="5300878"/>
            <a:ext cx="488224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/>
              <a:t>The number of countries is shown within the bars; standard B1.4 was not applicable in 9 countries; standard B1.5 was not applicable in 14 countries</a:t>
            </a:r>
            <a:endParaRPr lang="en-US" sz="13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7B474D-074D-44AB-B2C2-D5159D9BDD98}"/>
              </a:ext>
            </a:extLst>
          </p:cNvPr>
          <p:cNvSpPr txBox="1"/>
          <p:nvPr/>
        </p:nvSpPr>
        <p:spPr>
          <a:xfrm>
            <a:off x="6296025" y="765073"/>
            <a:ext cx="5438774" cy="563231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CH" sz="1500" b="1" u="sng" dirty="0"/>
              <a:t>Data quality: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Impressive standardisation and consistency for case definitions (</a:t>
            </a:r>
            <a:r>
              <a:rPr lang="en-GB" sz="1500" b="1" dirty="0"/>
              <a:t>B1.1</a:t>
            </a:r>
            <a:r>
              <a:rPr lang="en-GB" sz="1500" dirty="0"/>
              <a:t>) and data collected (</a:t>
            </a:r>
            <a:r>
              <a:rPr lang="en-GB" sz="1500" b="1" dirty="0"/>
              <a:t>B1.2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Completeness of reporting to national level requires improvement (</a:t>
            </a:r>
            <a:r>
              <a:rPr lang="en-GB" sz="1500" b="1" dirty="0"/>
              <a:t>B1.3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Transition from paper to digital case-based systems capturing data that are accurate, complete and consistent remains key priority (</a:t>
            </a:r>
            <a:r>
              <a:rPr lang="en-GB" sz="1500" b="1" dirty="0"/>
              <a:t>B1.4, B1.5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Data are more often externally consistent (</a:t>
            </a:r>
            <a:r>
              <a:rPr lang="en-GB" sz="1500" b="1" dirty="0"/>
              <a:t>B1.6</a:t>
            </a:r>
            <a:r>
              <a:rPr lang="en-GB" sz="1500" dirty="0"/>
              <a:t>) than internally consistent (</a:t>
            </a:r>
            <a:r>
              <a:rPr lang="en-GB" sz="1500" b="1" dirty="0"/>
              <a:t>B1.7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System coverage: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Major gaps in ensuring individuals have good access to care (</a:t>
            </a:r>
            <a:r>
              <a:rPr lang="en-GB" sz="1500" b="1" dirty="0"/>
              <a:t>B1.9</a:t>
            </a:r>
            <a:r>
              <a:rPr lang="en-GB" sz="1500" dirty="0"/>
              <a:t>) and that all diagnosed TB cases are reported (</a:t>
            </a:r>
            <a:r>
              <a:rPr lang="en-GB" sz="1500" b="1" dirty="0"/>
              <a:t>B1.8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Vital registration: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National vital registration systems require strengthening (</a:t>
            </a:r>
            <a:r>
              <a:rPr lang="en-GB" sz="1500" b="1" dirty="0"/>
              <a:t>B1.10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Surveillance in specific populations: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Surveillance of drug resistant TB (</a:t>
            </a:r>
            <a:r>
              <a:rPr lang="en-GB" sz="1500" b="1" dirty="0"/>
              <a:t>B2.1</a:t>
            </a:r>
            <a:r>
              <a:rPr lang="en-GB" sz="1500" dirty="0"/>
              <a:t>) and HIV infection among TB patients (</a:t>
            </a:r>
            <a:r>
              <a:rPr lang="en-GB" sz="1500" b="1" dirty="0"/>
              <a:t>B2.2</a:t>
            </a:r>
            <a:r>
              <a:rPr lang="en-GB" sz="1500" dirty="0"/>
              <a:t>) are of medium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Systematic problems related to the diagnoses and reporting of childhood TB (</a:t>
            </a:r>
            <a:r>
              <a:rPr lang="en-GB" sz="1500" b="1" dirty="0"/>
              <a:t>B2.3</a:t>
            </a:r>
            <a:r>
              <a:rPr lang="en-GB" sz="1500" dirty="0"/>
              <a:t>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06F9D-9644-4D83-99CC-DE89905EE429}"/>
              </a:ext>
            </a:extLst>
          </p:cNvPr>
          <p:cNvSpPr/>
          <p:nvPr/>
        </p:nvSpPr>
        <p:spPr>
          <a:xfrm>
            <a:off x="6362700" y="2609850"/>
            <a:ext cx="5248276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43B613-A994-4430-B181-36A8DD41A6F3}"/>
              </a:ext>
            </a:extLst>
          </p:cNvPr>
          <p:cNvSpPr/>
          <p:nvPr/>
        </p:nvSpPr>
        <p:spPr>
          <a:xfrm>
            <a:off x="2962275" y="1675270"/>
            <a:ext cx="3034392" cy="263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A6E2B9-C05A-5DE6-D1A4-E567F514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17" y="83478"/>
            <a:ext cx="11774356" cy="774700"/>
          </a:xfrm>
        </p:spPr>
        <p:txBody>
          <a:bodyPr anchor="ctr"/>
          <a:lstStyle/>
          <a:p>
            <a:r>
              <a:rPr lang="fr-CH" dirty="0" err="1">
                <a:latin typeface="+mj-lt"/>
              </a:rPr>
              <a:t>Aggregate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findings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from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most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recent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assessment</a:t>
            </a:r>
            <a:r>
              <a:rPr lang="fr-CH" dirty="0">
                <a:latin typeface="+mj-lt"/>
              </a:rPr>
              <a:t>, by standard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93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AC55-FEC6-463A-9D91-C00CF620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996155"/>
            <a:ext cx="11976100" cy="5849145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Notified cases of TB are our “window” to the TB epidemic in the country.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B03FB2-8459-476A-BDDB-1C94444B62AD}"/>
              </a:ext>
            </a:extLst>
          </p:cNvPr>
          <p:cNvSpPr/>
          <p:nvPr/>
        </p:nvSpPr>
        <p:spPr>
          <a:xfrm>
            <a:off x="89757" y="1340768"/>
            <a:ext cx="6006243" cy="53842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FE388-2C6D-4161-91DD-7E13AAC2066B}"/>
              </a:ext>
            </a:extLst>
          </p:cNvPr>
          <p:cNvSpPr txBox="1"/>
          <p:nvPr/>
        </p:nvSpPr>
        <p:spPr>
          <a:xfrm>
            <a:off x="89756" y="1340768"/>
            <a:ext cx="411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country population: 1,000,000</a:t>
            </a:r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6D66D-E70A-4502-96B7-170CCBBE4ED8}"/>
              </a:ext>
            </a:extLst>
          </p:cNvPr>
          <p:cNvSpPr txBox="1"/>
          <p:nvPr/>
        </p:nvSpPr>
        <p:spPr>
          <a:xfrm>
            <a:off x="6286748" y="1340768"/>
            <a:ext cx="56766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hypothetical example to demonstrate the importance of a reliable surveillance system.</a:t>
            </a:r>
          </a:p>
          <a:p>
            <a:endParaRPr lang="en-US" dirty="0"/>
          </a:p>
          <a:p>
            <a:r>
              <a:rPr lang="en-US" dirty="0"/>
              <a:t>In this example, let’s take a hypothetical country with a  population of 1,000,000 people.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 one year, 200 TB cases were notified.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 the same year, 500 people were diagnosed with TB.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300 people were diagnosed but not notified (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under-reporting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79E122-D6B2-4BCD-95D0-6BFA7A24EA71}"/>
              </a:ext>
            </a:extLst>
          </p:cNvPr>
          <p:cNvSpPr/>
          <p:nvPr/>
        </p:nvSpPr>
        <p:spPr>
          <a:xfrm>
            <a:off x="2496834" y="4365104"/>
            <a:ext cx="3510266" cy="230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CB998B-E029-4234-BBB8-AB4824DDD2D9}"/>
              </a:ext>
            </a:extLst>
          </p:cNvPr>
          <p:cNvSpPr txBox="1"/>
          <p:nvPr/>
        </p:nvSpPr>
        <p:spPr>
          <a:xfrm>
            <a:off x="2496834" y="4365104"/>
            <a:ext cx="28194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500 people were diagnosed</a:t>
            </a:r>
            <a:endParaRPr lang="en-GB" sz="15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9586D-84FC-4D3C-A7CB-44079D557063}"/>
              </a:ext>
            </a:extLst>
          </p:cNvPr>
          <p:cNvSpPr/>
          <p:nvPr/>
        </p:nvSpPr>
        <p:spPr>
          <a:xfrm>
            <a:off x="3584352" y="5302751"/>
            <a:ext cx="2322810" cy="1297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A2750-34C5-440E-8200-1F8256918858}"/>
              </a:ext>
            </a:extLst>
          </p:cNvPr>
          <p:cNvSpPr txBox="1"/>
          <p:nvPr/>
        </p:nvSpPr>
        <p:spPr>
          <a:xfrm>
            <a:off x="3584352" y="5302751"/>
            <a:ext cx="19091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200 cases notified</a:t>
            </a:r>
            <a:endParaRPr lang="en-GB" sz="150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CFD2B6D-3151-7B98-5E85-134E4D122C51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29D5E29-2932-6457-F710-04A50034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3478"/>
            <a:ext cx="11976100" cy="774700"/>
          </a:xfrm>
        </p:spPr>
        <p:txBody>
          <a:bodyPr>
            <a:normAutofit/>
          </a:bodyPr>
          <a:lstStyle/>
          <a:p>
            <a:r>
              <a:rPr lang="fr-CH" sz="3000" dirty="0"/>
              <a:t>Background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7427675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655D9-F455-4A89-A4CC-522EA265F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2"/>
          <a:stretch/>
        </p:blipFill>
        <p:spPr>
          <a:xfrm>
            <a:off x="186417" y="1305938"/>
            <a:ext cx="6023883" cy="4040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B673A0-685B-4513-AFED-3879E004CDE6}"/>
              </a:ext>
            </a:extLst>
          </p:cNvPr>
          <p:cNvSpPr txBox="1"/>
          <p:nvPr/>
        </p:nvSpPr>
        <p:spPr>
          <a:xfrm>
            <a:off x="1419225" y="1041267"/>
            <a:ext cx="392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29 (out of 30) high TB </a:t>
            </a:r>
            <a:r>
              <a:rPr lang="fr-CH" b="1" dirty="0" err="1"/>
              <a:t>burden</a:t>
            </a:r>
            <a:r>
              <a:rPr lang="fr-CH" b="1" dirty="0"/>
              <a:t> countries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3F789-744C-4FB4-A657-63A93B5E55F5}"/>
              </a:ext>
            </a:extLst>
          </p:cNvPr>
          <p:cNvSpPr txBox="1"/>
          <p:nvPr/>
        </p:nvSpPr>
        <p:spPr>
          <a:xfrm>
            <a:off x="1114425" y="5300878"/>
            <a:ext cx="488224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/>
              <a:t>The number of countries is shown within the bars; standard B1.4 was not applicable in 9 countries; standard B1.5 was not applicable in 14 countries</a:t>
            </a:r>
            <a:endParaRPr lang="en-US" sz="13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7B474D-074D-44AB-B2C2-D5159D9BDD98}"/>
              </a:ext>
            </a:extLst>
          </p:cNvPr>
          <p:cNvSpPr txBox="1"/>
          <p:nvPr/>
        </p:nvSpPr>
        <p:spPr>
          <a:xfrm>
            <a:off x="6296025" y="807113"/>
            <a:ext cx="5438774" cy="563231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CH" sz="1500" b="1" u="sng" dirty="0"/>
              <a:t>Data quality: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Impressive standardisation and consistency for case definitions (</a:t>
            </a:r>
            <a:r>
              <a:rPr lang="en-GB" sz="1500" b="1" dirty="0"/>
              <a:t>B1.1</a:t>
            </a:r>
            <a:r>
              <a:rPr lang="en-GB" sz="1500" dirty="0"/>
              <a:t>) and data collected (</a:t>
            </a:r>
            <a:r>
              <a:rPr lang="en-GB" sz="1500" b="1" dirty="0"/>
              <a:t>B1.2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Completeness of reporting to national level requires improvement (</a:t>
            </a:r>
            <a:r>
              <a:rPr lang="en-GB" sz="1500" b="1" dirty="0"/>
              <a:t>B1.3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Transition from paper to digital case-based systems capturing data that are accurate, complete and consistent remains key priority (</a:t>
            </a:r>
            <a:r>
              <a:rPr lang="en-GB" sz="1500" b="1" dirty="0"/>
              <a:t>B1.4, B1.5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Data are more often externally consistent (</a:t>
            </a:r>
            <a:r>
              <a:rPr lang="en-GB" sz="1500" b="1" dirty="0"/>
              <a:t>B1.6</a:t>
            </a:r>
            <a:r>
              <a:rPr lang="en-GB" sz="1500" dirty="0"/>
              <a:t>) than internally consistent (</a:t>
            </a:r>
            <a:r>
              <a:rPr lang="en-GB" sz="1500" b="1" dirty="0"/>
              <a:t>B1.7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System coverage: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Major gaps in ensuring individuals have good access to care (</a:t>
            </a:r>
            <a:r>
              <a:rPr lang="en-GB" sz="1500" b="1" dirty="0"/>
              <a:t>B1.9</a:t>
            </a:r>
            <a:r>
              <a:rPr lang="en-GB" sz="1500" dirty="0"/>
              <a:t>) and that all diagnosed TB cases are reported (</a:t>
            </a:r>
            <a:r>
              <a:rPr lang="en-GB" sz="1500" b="1" dirty="0"/>
              <a:t>B1.8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Vital registration: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National vital registration systems require strengthening (</a:t>
            </a:r>
            <a:r>
              <a:rPr lang="en-GB" sz="1500" b="1" dirty="0"/>
              <a:t>B1.10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Surveillance in specific populations: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Surveillance of drug resistant TB (</a:t>
            </a:r>
            <a:r>
              <a:rPr lang="en-GB" sz="1500" b="1" dirty="0"/>
              <a:t>B2.1</a:t>
            </a:r>
            <a:r>
              <a:rPr lang="en-GB" sz="1500" dirty="0"/>
              <a:t>) and HIV infection among TB patients (</a:t>
            </a:r>
            <a:r>
              <a:rPr lang="en-GB" sz="1500" b="1" dirty="0"/>
              <a:t>B2.2</a:t>
            </a:r>
            <a:r>
              <a:rPr lang="en-GB" sz="1500" dirty="0"/>
              <a:t>) are of medium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Systematic problems related to the diagnoses and reporting of childhood TB (</a:t>
            </a:r>
            <a:r>
              <a:rPr lang="en-GB" sz="1500" b="1" dirty="0"/>
              <a:t>B2.3</a:t>
            </a:r>
            <a:r>
              <a:rPr lang="en-GB" sz="1500" dirty="0"/>
              <a:t>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06F9D-9644-4D83-99CC-DE89905EE429}"/>
              </a:ext>
            </a:extLst>
          </p:cNvPr>
          <p:cNvSpPr/>
          <p:nvPr/>
        </p:nvSpPr>
        <p:spPr>
          <a:xfrm>
            <a:off x="6362700" y="3248024"/>
            <a:ext cx="5248276" cy="307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43B613-A994-4430-B181-36A8DD41A6F3}"/>
              </a:ext>
            </a:extLst>
          </p:cNvPr>
          <p:cNvSpPr/>
          <p:nvPr/>
        </p:nvSpPr>
        <p:spPr>
          <a:xfrm>
            <a:off x="3733801" y="1675270"/>
            <a:ext cx="2262866" cy="263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10B402-F2A0-940D-472F-334245A5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17" y="83478"/>
            <a:ext cx="11774356" cy="774700"/>
          </a:xfrm>
        </p:spPr>
        <p:txBody>
          <a:bodyPr anchor="ctr"/>
          <a:lstStyle/>
          <a:p>
            <a:r>
              <a:rPr lang="fr-CH" dirty="0" err="1">
                <a:latin typeface="+mj-lt"/>
              </a:rPr>
              <a:t>Aggregate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findings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from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most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recent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assessment</a:t>
            </a:r>
            <a:r>
              <a:rPr lang="fr-CH" dirty="0">
                <a:latin typeface="+mj-lt"/>
              </a:rPr>
              <a:t>, by standard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01601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655D9-F455-4A89-A4CC-522EA265F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2"/>
          <a:stretch/>
        </p:blipFill>
        <p:spPr>
          <a:xfrm>
            <a:off x="186417" y="1305938"/>
            <a:ext cx="6023883" cy="4040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B673A0-685B-4513-AFED-3879E004CDE6}"/>
              </a:ext>
            </a:extLst>
          </p:cNvPr>
          <p:cNvSpPr txBox="1"/>
          <p:nvPr/>
        </p:nvSpPr>
        <p:spPr>
          <a:xfrm>
            <a:off x="1419225" y="1041267"/>
            <a:ext cx="392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29 (out of 30) high TB </a:t>
            </a:r>
            <a:r>
              <a:rPr lang="fr-CH" b="1" dirty="0" err="1"/>
              <a:t>burden</a:t>
            </a:r>
            <a:r>
              <a:rPr lang="fr-CH" b="1" dirty="0"/>
              <a:t> countries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3F789-744C-4FB4-A657-63A93B5E55F5}"/>
              </a:ext>
            </a:extLst>
          </p:cNvPr>
          <p:cNvSpPr txBox="1"/>
          <p:nvPr/>
        </p:nvSpPr>
        <p:spPr>
          <a:xfrm>
            <a:off x="1114425" y="5300878"/>
            <a:ext cx="488224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/>
              <a:t>The number of countries is shown within the bars; standard B1.4 was not applicable in 9 countries; standard B1.5 was not applicable in 14 countries</a:t>
            </a:r>
            <a:endParaRPr lang="en-US" sz="13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7B474D-074D-44AB-B2C2-D5159D9BDD98}"/>
              </a:ext>
            </a:extLst>
          </p:cNvPr>
          <p:cNvSpPr txBox="1"/>
          <p:nvPr/>
        </p:nvSpPr>
        <p:spPr>
          <a:xfrm>
            <a:off x="6296025" y="807113"/>
            <a:ext cx="5438774" cy="563231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CH" sz="1500" b="1" u="sng" dirty="0"/>
              <a:t>Data quality: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Impressive standardisation and consistency for case definitions (</a:t>
            </a:r>
            <a:r>
              <a:rPr lang="en-GB" sz="1500" b="1" dirty="0"/>
              <a:t>B1.1</a:t>
            </a:r>
            <a:r>
              <a:rPr lang="en-GB" sz="1500" dirty="0"/>
              <a:t>) and data collected (</a:t>
            </a:r>
            <a:r>
              <a:rPr lang="en-GB" sz="1500" b="1" dirty="0"/>
              <a:t>B1.2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Completeness of reporting to national level requires improvement (</a:t>
            </a:r>
            <a:r>
              <a:rPr lang="en-GB" sz="1500" b="1" dirty="0"/>
              <a:t>B1.3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Transition from paper to digital case-based systems capturing data that are accurate, complete and consistent remains key priority (</a:t>
            </a:r>
            <a:r>
              <a:rPr lang="en-GB" sz="1500" b="1" dirty="0"/>
              <a:t>B1.4, B1.5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Data are more often externally consistent (</a:t>
            </a:r>
            <a:r>
              <a:rPr lang="en-GB" sz="1500" b="1" dirty="0"/>
              <a:t>B1.6</a:t>
            </a:r>
            <a:r>
              <a:rPr lang="en-GB" sz="1500" dirty="0"/>
              <a:t>) than internally consistent (</a:t>
            </a:r>
            <a:r>
              <a:rPr lang="en-GB" sz="1500" b="1" dirty="0"/>
              <a:t>B1.7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System coverage: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Major gaps in ensuring individuals have good access to care (</a:t>
            </a:r>
            <a:r>
              <a:rPr lang="en-GB" sz="1500" b="1" dirty="0"/>
              <a:t>B1.9</a:t>
            </a:r>
            <a:r>
              <a:rPr lang="en-GB" sz="1500" dirty="0"/>
              <a:t>) and that all diagnosed TB cases are reported (</a:t>
            </a:r>
            <a:r>
              <a:rPr lang="en-GB" sz="1500" b="1" dirty="0"/>
              <a:t>B1.8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Vital registration: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National vital registration systems require strengthening (</a:t>
            </a:r>
            <a:r>
              <a:rPr lang="en-GB" sz="1500" b="1" dirty="0"/>
              <a:t>B1.10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Surveillance in specific populations: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Surveillance of drug resistant TB (</a:t>
            </a:r>
            <a:r>
              <a:rPr lang="en-GB" sz="1500" b="1" dirty="0"/>
              <a:t>B2.1</a:t>
            </a:r>
            <a:r>
              <a:rPr lang="en-GB" sz="1500" dirty="0"/>
              <a:t>) and HIV infection among TB patients (</a:t>
            </a:r>
            <a:r>
              <a:rPr lang="en-GB" sz="1500" b="1" dirty="0"/>
              <a:t>B2.2</a:t>
            </a:r>
            <a:r>
              <a:rPr lang="en-GB" sz="1500" dirty="0"/>
              <a:t>) are of medium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Systematic problems related to the diagnoses and reporting of childhood TB (</a:t>
            </a:r>
            <a:r>
              <a:rPr lang="en-GB" sz="1500" b="1" dirty="0"/>
              <a:t>B2.3</a:t>
            </a:r>
            <a:r>
              <a:rPr lang="en-GB" sz="1500" dirty="0"/>
              <a:t>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06F9D-9644-4D83-99CC-DE89905EE429}"/>
              </a:ext>
            </a:extLst>
          </p:cNvPr>
          <p:cNvSpPr/>
          <p:nvPr/>
        </p:nvSpPr>
        <p:spPr>
          <a:xfrm>
            <a:off x="6362700" y="4181475"/>
            <a:ext cx="5248276" cy="2143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43B613-A994-4430-B181-36A8DD41A6F3}"/>
              </a:ext>
            </a:extLst>
          </p:cNvPr>
          <p:cNvSpPr/>
          <p:nvPr/>
        </p:nvSpPr>
        <p:spPr>
          <a:xfrm>
            <a:off x="4495799" y="1675270"/>
            <a:ext cx="1500867" cy="263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205B9D-462E-481F-6ACC-BB38776A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17" y="83478"/>
            <a:ext cx="11774356" cy="774700"/>
          </a:xfrm>
        </p:spPr>
        <p:txBody>
          <a:bodyPr anchor="ctr"/>
          <a:lstStyle/>
          <a:p>
            <a:r>
              <a:rPr lang="fr-CH" dirty="0" err="1">
                <a:latin typeface="+mj-lt"/>
              </a:rPr>
              <a:t>Aggregate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findings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from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most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recent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assessment</a:t>
            </a:r>
            <a:r>
              <a:rPr lang="fr-CH" dirty="0">
                <a:latin typeface="+mj-lt"/>
              </a:rPr>
              <a:t>, by standard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18848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655D9-F455-4A89-A4CC-522EA265F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2"/>
          <a:stretch/>
        </p:blipFill>
        <p:spPr>
          <a:xfrm>
            <a:off x="186417" y="1305938"/>
            <a:ext cx="6023883" cy="4040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B673A0-685B-4513-AFED-3879E004CDE6}"/>
              </a:ext>
            </a:extLst>
          </p:cNvPr>
          <p:cNvSpPr txBox="1"/>
          <p:nvPr/>
        </p:nvSpPr>
        <p:spPr>
          <a:xfrm>
            <a:off x="1419225" y="1041267"/>
            <a:ext cx="392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29 (out of 30) high TB </a:t>
            </a:r>
            <a:r>
              <a:rPr lang="fr-CH" b="1" dirty="0" err="1"/>
              <a:t>burden</a:t>
            </a:r>
            <a:r>
              <a:rPr lang="fr-CH" b="1" dirty="0"/>
              <a:t> countries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3F789-744C-4FB4-A657-63A93B5E55F5}"/>
              </a:ext>
            </a:extLst>
          </p:cNvPr>
          <p:cNvSpPr txBox="1"/>
          <p:nvPr/>
        </p:nvSpPr>
        <p:spPr>
          <a:xfrm>
            <a:off x="1114425" y="5300878"/>
            <a:ext cx="488224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/>
              <a:t>The number of countries is shown within the bars; standard B1.4 was not applicable in 9 countries; standard B1.5 was not applicable in 14 countries</a:t>
            </a:r>
            <a:endParaRPr lang="en-US" sz="13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7B474D-074D-44AB-B2C2-D5159D9BDD98}"/>
              </a:ext>
            </a:extLst>
          </p:cNvPr>
          <p:cNvSpPr txBox="1"/>
          <p:nvPr/>
        </p:nvSpPr>
        <p:spPr>
          <a:xfrm>
            <a:off x="6296025" y="807113"/>
            <a:ext cx="5438774" cy="563231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CH" sz="1500" b="1" u="sng" dirty="0"/>
              <a:t>Data quality: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Impressive standardisation and consistency for case definitions (</a:t>
            </a:r>
            <a:r>
              <a:rPr lang="en-GB" sz="1500" b="1" dirty="0"/>
              <a:t>B1.1</a:t>
            </a:r>
            <a:r>
              <a:rPr lang="en-GB" sz="1500" dirty="0"/>
              <a:t>) and data collected (</a:t>
            </a:r>
            <a:r>
              <a:rPr lang="en-GB" sz="1500" b="1" dirty="0"/>
              <a:t>B1.2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Completeness of reporting to national level requires improvement (</a:t>
            </a:r>
            <a:r>
              <a:rPr lang="en-GB" sz="1500" b="1" dirty="0"/>
              <a:t>B1.3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Transition from paper to digital case-based systems capturing data that are accurate, complete and consistent remains key priority (</a:t>
            </a:r>
            <a:r>
              <a:rPr lang="en-GB" sz="1500" b="1" dirty="0"/>
              <a:t>B1.4, B1.5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Data are more often externally consistent (</a:t>
            </a:r>
            <a:r>
              <a:rPr lang="en-GB" sz="1500" b="1" dirty="0"/>
              <a:t>B1.6</a:t>
            </a:r>
            <a:r>
              <a:rPr lang="en-GB" sz="1500" dirty="0"/>
              <a:t>) than internally consistent (</a:t>
            </a:r>
            <a:r>
              <a:rPr lang="en-GB" sz="1500" b="1" dirty="0"/>
              <a:t>B1.7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System coverage: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Major gaps in ensuring individuals have good access to care (</a:t>
            </a:r>
            <a:r>
              <a:rPr lang="en-GB" sz="1500" b="1" dirty="0"/>
              <a:t>B1.9</a:t>
            </a:r>
            <a:r>
              <a:rPr lang="en-GB" sz="1500" dirty="0"/>
              <a:t>) and that all diagnosed TB cases are reported (</a:t>
            </a:r>
            <a:r>
              <a:rPr lang="en-GB" sz="1500" b="1" dirty="0"/>
              <a:t>B1.8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Vital registration: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National vital registration systems require strengthening (</a:t>
            </a:r>
            <a:r>
              <a:rPr lang="en-GB" sz="1500" b="1" dirty="0"/>
              <a:t>B1.10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Surveillance in specific populations: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Surveillance of drug resistant TB (</a:t>
            </a:r>
            <a:r>
              <a:rPr lang="en-GB" sz="1500" b="1" dirty="0"/>
              <a:t>B2.1</a:t>
            </a:r>
            <a:r>
              <a:rPr lang="en-GB" sz="1500" dirty="0"/>
              <a:t>) and HIV infection among TB patients (</a:t>
            </a:r>
            <a:r>
              <a:rPr lang="en-GB" sz="1500" b="1" dirty="0"/>
              <a:t>B2.2</a:t>
            </a:r>
            <a:r>
              <a:rPr lang="en-GB" sz="1500" dirty="0"/>
              <a:t>) are of medium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Systematic problems related to the diagnoses and reporting of childhood TB (</a:t>
            </a:r>
            <a:r>
              <a:rPr lang="en-GB" sz="1500" b="1" dirty="0"/>
              <a:t>B2.3</a:t>
            </a:r>
            <a:r>
              <a:rPr lang="en-GB" sz="1500" dirty="0"/>
              <a:t>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06F9D-9644-4D83-99CC-DE89905EE429}"/>
              </a:ext>
            </a:extLst>
          </p:cNvPr>
          <p:cNvSpPr/>
          <p:nvPr/>
        </p:nvSpPr>
        <p:spPr>
          <a:xfrm>
            <a:off x="6362700" y="5114925"/>
            <a:ext cx="5248276" cy="120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43B613-A994-4430-B181-36A8DD41A6F3}"/>
              </a:ext>
            </a:extLst>
          </p:cNvPr>
          <p:cNvSpPr/>
          <p:nvPr/>
        </p:nvSpPr>
        <p:spPr>
          <a:xfrm>
            <a:off x="4857750" y="1675270"/>
            <a:ext cx="1138916" cy="263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15B65C-20D1-07E8-5458-FD2AA022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17" y="83478"/>
            <a:ext cx="11774356" cy="774700"/>
          </a:xfrm>
        </p:spPr>
        <p:txBody>
          <a:bodyPr anchor="ctr"/>
          <a:lstStyle/>
          <a:p>
            <a:r>
              <a:rPr lang="fr-CH" dirty="0" err="1">
                <a:latin typeface="+mj-lt"/>
              </a:rPr>
              <a:t>Aggregate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findings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from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most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recent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assessment</a:t>
            </a:r>
            <a:r>
              <a:rPr lang="fr-CH" dirty="0">
                <a:latin typeface="+mj-lt"/>
              </a:rPr>
              <a:t>, by standard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0961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655D9-F455-4A89-A4CC-522EA265F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2"/>
          <a:stretch/>
        </p:blipFill>
        <p:spPr>
          <a:xfrm>
            <a:off x="186417" y="1305938"/>
            <a:ext cx="6023883" cy="4040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B673A0-685B-4513-AFED-3879E004CDE6}"/>
              </a:ext>
            </a:extLst>
          </p:cNvPr>
          <p:cNvSpPr txBox="1"/>
          <p:nvPr/>
        </p:nvSpPr>
        <p:spPr>
          <a:xfrm>
            <a:off x="1419225" y="1041267"/>
            <a:ext cx="392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29 (out of 30) high TB </a:t>
            </a:r>
            <a:r>
              <a:rPr lang="fr-CH" b="1" dirty="0" err="1"/>
              <a:t>burden</a:t>
            </a:r>
            <a:r>
              <a:rPr lang="fr-CH" b="1" dirty="0"/>
              <a:t> countries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3F789-744C-4FB4-A657-63A93B5E55F5}"/>
              </a:ext>
            </a:extLst>
          </p:cNvPr>
          <p:cNvSpPr txBox="1"/>
          <p:nvPr/>
        </p:nvSpPr>
        <p:spPr>
          <a:xfrm>
            <a:off x="1114425" y="5300878"/>
            <a:ext cx="488224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/>
              <a:t>The number of countries is shown within the bars; standard B1.4 was not applicable in 9 countries; standard B1.5 was not applicable in 14 countries</a:t>
            </a:r>
            <a:endParaRPr lang="en-US" sz="13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7B474D-074D-44AB-B2C2-D5159D9BDD98}"/>
              </a:ext>
            </a:extLst>
          </p:cNvPr>
          <p:cNvSpPr txBox="1"/>
          <p:nvPr/>
        </p:nvSpPr>
        <p:spPr>
          <a:xfrm>
            <a:off x="6296025" y="807113"/>
            <a:ext cx="5438774" cy="563231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CH" sz="1500" b="1" u="sng" dirty="0"/>
              <a:t>Data quality: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Impressive standardisation and consistency for case definitions (</a:t>
            </a:r>
            <a:r>
              <a:rPr lang="en-GB" sz="1500" b="1" dirty="0"/>
              <a:t>B1.1</a:t>
            </a:r>
            <a:r>
              <a:rPr lang="en-GB" sz="1500" dirty="0"/>
              <a:t>) and data collected (</a:t>
            </a:r>
            <a:r>
              <a:rPr lang="en-GB" sz="1500" b="1" dirty="0"/>
              <a:t>B1.2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Completeness of reporting to national level requires improvement (</a:t>
            </a:r>
            <a:r>
              <a:rPr lang="en-GB" sz="1500" b="1" dirty="0"/>
              <a:t>B1.3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Transition from paper to digital case-based systems capturing data that are accurate, complete and consistent remains key priority (</a:t>
            </a:r>
            <a:r>
              <a:rPr lang="en-GB" sz="1500" b="1" dirty="0"/>
              <a:t>B1.4, B1.5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Data are more often externally consistent (</a:t>
            </a:r>
            <a:r>
              <a:rPr lang="en-GB" sz="1500" b="1" dirty="0"/>
              <a:t>B1.6</a:t>
            </a:r>
            <a:r>
              <a:rPr lang="en-GB" sz="1500" dirty="0"/>
              <a:t>) than internally consistent (</a:t>
            </a:r>
            <a:r>
              <a:rPr lang="en-GB" sz="1500" b="1" dirty="0"/>
              <a:t>B1.7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System coverage: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Major gaps in ensuring individuals have good access to care (</a:t>
            </a:r>
            <a:r>
              <a:rPr lang="en-GB" sz="1500" b="1" dirty="0"/>
              <a:t>B1.9</a:t>
            </a:r>
            <a:r>
              <a:rPr lang="en-GB" sz="1500" dirty="0"/>
              <a:t>) and that all diagnosed TB cases are reported (</a:t>
            </a:r>
            <a:r>
              <a:rPr lang="en-GB" sz="1500" b="1" dirty="0"/>
              <a:t>B1.8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Vital registration: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National vital registration systems require strengthening (</a:t>
            </a:r>
            <a:r>
              <a:rPr lang="en-GB" sz="1500" b="1" dirty="0"/>
              <a:t>B1.10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Surveillance in specific populations: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Surveillance of drug resistant TB (</a:t>
            </a:r>
            <a:r>
              <a:rPr lang="en-GB" sz="1500" b="1" dirty="0"/>
              <a:t>B2.1</a:t>
            </a:r>
            <a:r>
              <a:rPr lang="en-GB" sz="1500" dirty="0"/>
              <a:t>) and HIV infection among TB patients (</a:t>
            </a:r>
            <a:r>
              <a:rPr lang="en-GB" sz="1500" b="1" dirty="0"/>
              <a:t>B2.2</a:t>
            </a:r>
            <a:r>
              <a:rPr lang="en-GB" sz="1500" dirty="0"/>
              <a:t>) are of medium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Systematic problems related to the diagnoses and reporting of childhood TB (</a:t>
            </a:r>
            <a:r>
              <a:rPr lang="en-GB" sz="1500" b="1" dirty="0"/>
              <a:t>B2.3</a:t>
            </a:r>
            <a:r>
              <a:rPr lang="en-GB" sz="1500" dirty="0"/>
              <a:t>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06F9D-9644-4D83-99CC-DE89905EE429}"/>
              </a:ext>
            </a:extLst>
          </p:cNvPr>
          <p:cNvSpPr/>
          <p:nvPr/>
        </p:nvSpPr>
        <p:spPr>
          <a:xfrm>
            <a:off x="6362700" y="5903855"/>
            <a:ext cx="5248276" cy="504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43B613-A994-4430-B181-36A8DD41A6F3}"/>
              </a:ext>
            </a:extLst>
          </p:cNvPr>
          <p:cNvSpPr/>
          <p:nvPr/>
        </p:nvSpPr>
        <p:spPr>
          <a:xfrm>
            <a:off x="5629274" y="1675270"/>
            <a:ext cx="367391" cy="263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5DB785-B13B-D33D-C93F-8A7B8717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17" y="83478"/>
            <a:ext cx="11774356" cy="774700"/>
          </a:xfrm>
        </p:spPr>
        <p:txBody>
          <a:bodyPr anchor="ctr"/>
          <a:lstStyle/>
          <a:p>
            <a:r>
              <a:rPr lang="fr-CH" dirty="0" err="1">
                <a:latin typeface="+mj-lt"/>
              </a:rPr>
              <a:t>Aggregate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findings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from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most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recent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assessment</a:t>
            </a:r>
            <a:r>
              <a:rPr lang="fr-CH" dirty="0">
                <a:latin typeface="+mj-lt"/>
              </a:rPr>
              <a:t>, by standard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7342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655D9-F455-4A89-A4CC-522EA265F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2"/>
          <a:stretch/>
        </p:blipFill>
        <p:spPr>
          <a:xfrm>
            <a:off x="186417" y="1305938"/>
            <a:ext cx="6023883" cy="4040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B673A0-685B-4513-AFED-3879E004CDE6}"/>
              </a:ext>
            </a:extLst>
          </p:cNvPr>
          <p:cNvSpPr txBox="1"/>
          <p:nvPr/>
        </p:nvSpPr>
        <p:spPr>
          <a:xfrm>
            <a:off x="1419225" y="1041267"/>
            <a:ext cx="392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29 (out of 30) high TB </a:t>
            </a:r>
            <a:r>
              <a:rPr lang="fr-CH" b="1" dirty="0" err="1"/>
              <a:t>burden</a:t>
            </a:r>
            <a:r>
              <a:rPr lang="fr-CH" b="1" dirty="0"/>
              <a:t> countries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3F789-744C-4FB4-A657-63A93B5E55F5}"/>
              </a:ext>
            </a:extLst>
          </p:cNvPr>
          <p:cNvSpPr txBox="1"/>
          <p:nvPr/>
        </p:nvSpPr>
        <p:spPr>
          <a:xfrm>
            <a:off x="1114425" y="5300878"/>
            <a:ext cx="488224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/>
              <a:t>The number of countries is shown within the bars; standard B1.4 was not applicable in 9 countries; standard B1.5 was not applicable in 14 countries</a:t>
            </a:r>
            <a:endParaRPr lang="en-US" sz="13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7B474D-074D-44AB-B2C2-D5159D9BDD98}"/>
              </a:ext>
            </a:extLst>
          </p:cNvPr>
          <p:cNvSpPr txBox="1"/>
          <p:nvPr/>
        </p:nvSpPr>
        <p:spPr>
          <a:xfrm>
            <a:off x="6296025" y="807113"/>
            <a:ext cx="5438774" cy="563231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CH" sz="1500" b="1" u="sng" dirty="0"/>
              <a:t>Data quality: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Impressive standardisation and consistency for case definitions (</a:t>
            </a:r>
            <a:r>
              <a:rPr lang="en-GB" sz="1500" b="1" dirty="0"/>
              <a:t>B1.1</a:t>
            </a:r>
            <a:r>
              <a:rPr lang="en-GB" sz="1500" dirty="0"/>
              <a:t>) and data collected (</a:t>
            </a:r>
            <a:r>
              <a:rPr lang="en-GB" sz="1500" b="1" dirty="0"/>
              <a:t>B1.2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Completeness of reporting to national level requires improvement (</a:t>
            </a:r>
            <a:r>
              <a:rPr lang="en-GB" sz="1500" b="1" dirty="0"/>
              <a:t>B1.3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Transition from paper to digital case-based systems capturing data that are accurate, complete and consistent remains key priority (</a:t>
            </a:r>
            <a:r>
              <a:rPr lang="en-GB" sz="1500" b="1" dirty="0"/>
              <a:t>B1.4, B1.5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Data are more often externally consistent (</a:t>
            </a:r>
            <a:r>
              <a:rPr lang="en-GB" sz="1500" b="1" dirty="0"/>
              <a:t>B1.6</a:t>
            </a:r>
            <a:r>
              <a:rPr lang="en-GB" sz="1500" dirty="0"/>
              <a:t>) than internally consistent (</a:t>
            </a:r>
            <a:r>
              <a:rPr lang="en-GB" sz="1500" b="1" dirty="0"/>
              <a:t>B1.7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System coverage: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Major gaps in ensuring individuals have good access to care (</a:t>
            </a:r>
            <a:r>
              <a:rPr lang="en-GB" sz="1500" b="1" dirty="0"/>
              <a:t>B1.9</a:t>
            </a:r>
            <a:r>
              <a:rPr lang="en-GB" sz="1500" dirty="0"/>
              <a:t>) and that all diagnosed TB cases are reported (</a:t>
            </a:r>
            <a:r>
              <a:rPr lang="en-GB" sz="1500" b="1" dirty="0"/>
              <a:t>B1.8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Vital registration: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National vital registration systems require strengthening (</a:t>
            </a:r>
            <a:r>
              <a:rPr lang="en-GB" sz="1500" b="1" dirty="0"/>
              <a:t>B1.10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pPr marL="0" indent="0">
              <a:buNone/>
            </a:pPr>
            <a:r>
              <a:rPr lang="en-GB" sz="1500" b="1" u="sng" dirty="0"/>
              <a:t>Surveillance in specific populations: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Surveillance of drug resistant TB (</a:t>
            </a:r>
            <a:r>
              <a:rPr lang="en-GB" sz="1500" b="1" dirty="0"/>
              <a:t>B2.1</a:t>
            </a:r>
            <a:r>
              <a:rPr lang="en-GB" sz="1500" dirty="0"/>
              <a:t>) and HIV infection among TB patients (</a:t>
            </a:r>
            <a:r>
              <a:rPr lang="en-GB" sz="1500" b="1" dirty="0"/>
              <a:t>B2.2</a:t>
            </a:r>
            <a:r>
              <a:rPr lang="en-GB" sz="1500" dirty="0"/>
              <a:t>) are of medium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Systematic problems related to the diagnosis and reporting of childhood TB (</a:t>
            </a:r>
            <a:r>
              <a:rPr lang="en-GB" sz="1500" b="1" dirty="0"/>
              <a:t>B2.3</a:t>
            </a:r>
            <a:r>
              <a:rPr lang="en-GB" sz="1500" dirty="0"/>
              <a:t>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459EBC-9292-D1F1-F5C7-804D0AFB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17" y="83478"/>
            <a:ext cx="11774356" cy="774700"/>
          </a:xfrm>
        </p:spPr>
        <p:txBody>
          <a:bodyPr anchor="ctr"/>
          <a:lstStyle/>
          <a:p>
            <a:r>
              <a:rPr lang="fr-CH" dirty="0" err="1">
                <a:latin typeface="+mj-lt"/>
              </a:rPr>
              <a:t>Aggregate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findings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from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most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recent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assessment</a:t>
            </a:r>
            <a:r>
              <a:rPr lang="fr-CH" dirty="0">
                <a:latin typeface="+mj-lt"/>
              </a:rPr>
              <a:t>, by standard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54218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2268-A07F-449F-BE38-22A47C17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83478"/>
            <a:ext cx="11792607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Data quality (B1.1-B1.7) </a:t>
            </a:r>
            <a:r>
              <a:rPr lang="fr-CH" dirty="0" err="1">
                <a:latin typeface="+mj-lt"/>
              </a:rPr>
              <a:t>summary</a:t>
            </a:r>
            <a:r>
              <a:rPr lang="fr-CH" dirty="0">
                <a:latin typeface="+mj-lt"/>
              </a:rPr>
              <a:t> scores</a:t>
            </a:r>
            <a:endParaRPr lang="en-GB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E1340-8D6C-4323-A966-80F5F6DA5A38}"/>
              </a:ext>
            </a:extLst>
          </p:cNvPr>
          <p:cNvSpPr txBox="1"/>
          <p:nvPr/>
        </p:nvSpPr>
        <p:spPr>
          <a:xfrm>
            <a:off x="673271" y="1207433"/>
            <a:ext cx="632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TB surveillance </a:t>
            </a:r>
            <a:r>
              <a:rPr lang="fr-CH" b="1" dirty="0" err="1"/>
              <a:t>assessments</a:t>
            </a:r>
            <a:r>
              <a:rPr lang="fr-CH" b="1" dirty="0"/>
              <a:t> </a:t>
            </a:r>
            <a:r>
              <a:rPr lang="fr-CH" b="1" dirty="0" err="1"/>
              <a:t>from</a:t>
            </a:r>
            <a:r>
              <a:rPr lang="fr-CH" b="1" dirty="0"/>
              <a:t> 81 countries (2013-April 2020)</a:t>
            </a:r>
            <a:endParaRPr lang="en-GB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2D3DB3-0F33-463A-9967-9BBFCFE6D243}"/>
              </a:ext>
            </a:extLst>
          </p:cNvPr>
          <p:cNvSpPr txBox="1">
            <a:spLocks/>
          </p:cNvSpPr>
          <p:nvPr/>
        </p:nvSpPr>
        <p:spPr>
          <a:xfrm>
            <a:off x="7848600" y="2433637"/>
            <a:ext cx="3886199" cy="1990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1600" dirty="0"/>
              <a:t>Few countries (n=</a:t>
            </a:r>
            <a:r>
              <a:rPr lang="fr-CH" sz="1600" b="1" dirty="0"/>
              <a:t>12</a:t>
            </a:r>
            <a:r>
              <a:rPr lang="fr-CH" sz="1600" dirty="0"/>
              <a:t>) </a:t>
            </a:r>
            <a:r>
              <a:rPr lang="fr-CH" sz="1600" dirty="0" err="1"/>
              <a:t>demonstrate</a:t>
            </a:r>
            <a:r>
              <a:rPr lang="fr-CH" sz="1600" dirty="0"/>
              <a:t> </a:t>
            </a:r>
            <a:r>
              <a:rPr lang="fr-CH" sz="1600" b="1" dirty="0"/>
              <a:t>high data quality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1600" dirty="0"/>
              <a:t>Most countries (n=</a:t>
            </a:r>
            <a:r>
              <a:rPr lang="fr-CH" sz="1600" b="1" dirty="0"/>
              <a:t>53</a:t>
            </a:r>
            <a:r>
              <a:rPr lang="fr-CH" sz="1600" dirty="0"/>
              <a:t>) capture data of </a:t>
            </a:r>
            <a:r>
              <a:rPr lang="fr-CH" sz="1600" b="1" dirty="0"/>
              <a:t>medium quality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1600" dirty="0" err="1"/>
              <a:t>Some</a:t>
            </a:r>
            <a:r>
              <a:rPr lang="fr-CH" sz="1600" dirty="0"/>
              <a:t> countries (n=</a:t>
            </a:r>
            <a:r>
              <a:rPr lang="fr-CH" sz="1600" b="1" dirty="0"/>
              <a:t>16</a:t>
            </a:r>
            <a:r>
              <a:rPr lang="fr-CH" sz="1600" dirty="0"/>
              <a:t>) have </a:t>
            </a:r>
            <a:r>
              <a:rPr lang="fr-CH" sz="1600" b="1" dirty="0"/>
              <a:t>major data quality issues</a:t>
            </a:r>
            <a:endParaRPr lang="en-GB" sz="16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2D510D-05F6-4041-B1CE-4D80A5DC41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" y="1576765"/>
            <a:ext cx="7597801" cy="42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38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2268-A07F-449F-BE38-22A47C17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92" y="83478"/>
            <a:ext cx="11773083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System </a:t>
            </a:r>
            <a:r>
              <a:rPr lang="fr-CH" dirty="0" err="1">
                <a:latin typeface="+mj-lt"/>
              </a:rPr>
              <a:t>coverage</a:t>
            </a:r>
            <a:r>
              <a:rPr lang="fr-CH" dirty="0">
                <a:latin typeface="+mj-lt"/>
              </a:rPr>
              <a:t>* (B1.8-B1.9) </a:t>
            </a:r>
            <a:r>
              <a:rPr lang="fr-CH" dirty="0" err="1">
                <a:latin typeface="+mj-lt"/>
              </a:rPr>
              <a:t>summary</a:t>
            </a:r>
            <a:r>
              <a:rPr lang="fr-CH" dirty="0">
                <a:latin typeface="+mj-lt"/>
              </a:rPr>
              <a:t> scores</a:t>
            </a:r>
            <a:endParaRPr lang="en-GB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E1340-8D6C-4323-A966-80F5F6DA5A38}"/>
              </a:ext>
            </a:extLst>
          </p:cNvPr>
          <p:cNvSpPr txBox="1"/>
          <p:nvPr/>
        </p:nvSpPr>
        <p:spPr>
          <a:xfrm>
            <a:off x="673271" y="1207433"/>
            <a:ext cx="632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TB surveillance </a:t>
            </a:r>
            <a:r>
              <a:rPr lang="fr-CH" b="1" dirty="0" err="1"/>
              <a:t>assessments</a:t>
            </a:r>
            <a:r>
              <a:rPr lang="fr-CH" b="1" dirty="0"/>
              <a:t> </a:t>
            </a:r>
            <a:r>
              <a:rPr lang="fr-CH" b="1" dirty="0" err="1"/>
              <a:t>from</a:t>
            </a:r>
            <a:r>
              <a:rPr lang="fr-CH" b="1" dirty="0"/>
              <a:t> 81 countries (2013-April 2020)</a:t>
            </a:r>
            <a:endParaRPr lang="en-GB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40D283-F3A3-437D-A041-5497C10FD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1600" i="1" dirty="0"/>
              <a:t>*high </a:t>
            </a:r>
            <a:r>
              <a:rPr lang="fr-CH" sz="1600" i="1" dirty="0" err="1"/>
              <a:t>coverage</a:t>
            </a:r>
            <a:r>
              <a:rPr lang="fr-CH" sz="1600" i="1" dirty="0"/>
              <a:t> = population has good </a:t>
            </a:r>
            <a:r>
              <a:rPr lang="fr-CH" sz="1600" i="1" dirty="0" err="1"/>
              <a:t>access</a:t>
            </a:r>
            <a:r>
              <a:rPr lang="fr-CH" sz="1600" i="1" dirty="0"/>
              <a:t> to care and all people </a:t>
            </a:r>
            <a:r>
              <a:rPr lang="fr-CH" sz="1600" i="1" dirty="0" err="1"/>
              <a:t>diagnosed</a:t>
            </a:r>
            <a:r>
              <a:rPr lang="fr-CH" sz="1600" i="1" dirty="0"/>
              <a:t> </a:t>
            </a:r>
            <a:r>
              <a:rPr lang="fr-CH" sz="1600" i="1" dirty="0" err="1"/>
              <a:t>with</a:t>
            </a:r>
            <a:r>
              <a:rPr lang="fr-CH" sz="1600" i="1" dirty="0"/>
              <a:t> TB are </a:t>
            </a:r>
            <a:r>
              <a:rPr lang="fr-CH" sz="1600" i="1" dirty="0" err="1"/>
              <a:t>recorded</a:t>
            </a:r>
            <a:endParaRPr lang="en-GB" sz="1600" i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CC697B-2F26-4B2C-9D75-70613EC65D26}"/>
              </a:ext>
            </a:extLst>
          </p:cNvPr>
          <p:cNvSpPr txBox="1">
            <a:spLocks/>
          </p:cNvSpPr>
          <p:nvPr/>
        </p:nvSpPr>
        <p:spPr>
          <a:xfrm>
            <a:off x="7848600" y="2352675"/>
            <a:ext cx="3886199" cy="2381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1600" dirty="0"/>
              <a:t>Very few countries (n=</a:t>
            </a:r>
            <a:r>
              <a:rPr lang="fr-CH" sz="1600" b="1" dirty="0"/>
              <a:t>6</a:t>
            </a:r>
            <a:r>
              <a:rPr lang="fr-CH" sz="1600" dirty="0"/>
              <a:t>) have </a:t>
            </a:r>
            <a:r>
              <a:rPr lang="fr-CH" sz="1600" b="1" dirty="0"/>
              <a:t>high </a:t>
            </a:r>
            <a:r>
              <a:rPr lang="fr-CH" sz="1600" b="1" dirty="0" err="1"/>
              <a:t>coverage</a:t>
            </a:r>
            <a:endParaRPr lang="fr-CH" sz="1600" b="1" dirty="0"/>
          </a:p>
          <a:p>
            <a:pPr marL="0" indent="0">
              <a:buFont typeface="Arial" panose="020B0604020202020204" pitchFamily="34" charset="0"/>
              <a:buNone/>
            </a:pPr>
            <a:endParaRPr lang="fr-CH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1600" dirty="0"/>
              <a:t>Most countries (n=</a:t>
            </a:r>
            <a:r>
              <a:rPr lang="fr-CH" sz="1600" b="1" dirty="0"/>
              <a:t>47</a:t>
            </a:r>
            <a:r>
              <a:rPr lang="fr-CH" sz="1600" dirty="0"/>
              <a:t>) have </a:t>
            </a:r>
            <a:r>
              <a:rPr lang="fr-CH" sz="1600" b="1" dirty="0"/>
              <a:t>medium </a:t>
            </a:r>
            <a:r>
              <a:rPr lang="fr-CH" sz="1600" b="1" dirty="0" err="1"/>
              <a:t>coverage</a:t>
            </a:r>
            <a:endParaRPr lang="fr-CH" sz="1600" dirty="0"/>
          </a:p>
          <a:p>
            <a:pPr marL="0" indent="0">
              <a:buFont typeface="Arial" panose="020B0604020202020204" pitchFamily="34" charset="0"/>
              <a:buNone/>
            </a:pPr>
            <a:endParaRPr lang="fr-CH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1600" dirty="0" err="1"/>
              <a:t>Many</a:t>
            </a:r>
            <a:r>
              <a:rPr lang="fr-CH" sz="1600" dirty="0"/>
              <a:t> countries (n=</a:t>
            </a:r>
            <a:r>
              <a:rPr lang="fr-CH" sz="1600" b="1" dirty="0"/>
              <a:t>28</a:t>
            </a:r>
            <a:r>
              <a:rPr lang="fr-CH" sz="1600" dirty="0"/>
              <a:t>) have </a:t>
            </a:r>
            <a:r>
              <a:rPr lang="fr-CH" sz="1600" b="1" dirty="0" err="1"/>
              <a:t>very</a:t>
            </a:r>
            <a:r>
              <a:rPr lang="fr-CH" sz="1600" b="1" dirty="0"/>
              <a:t> </a:t>
            </a:r>
            <a:r>
              <a:rPr lang="fr-CH" sz="1600" b="1" dirty="0" err="1"/>
              <a:t>low</a:t>
            </a:r>
            <a:r>
              <a:rPr lang="fr-CH" sz="1600" b="1" dirty="0"/>
              <a:t> </a:t>
            </a:r>
            <a:r>
              <a:rPr lang="fr-CH" sz="1600" b="1" dirty="0" err="1"/>
              <a:t>coverage</a:t>
            </a:r>
            <a:endParaRPr lang="en-GB" sz="1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AE1456-2B36-4313-BE04-E634A46394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" y="1576765"/>
            <a:ext cx="7575252" cy="42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238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2268-A07F-449F-BE38-22A47C17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93" y="83478"/>
            <a:ext cx="11773084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Vital registration* (B1.10) </a:t>
            </a:r>
            <a:r>
              <a:rPr lang="fr-CH" dirty="0" err="1">
                <a:latin typeface="+mj-lt"/>
              </a:rPr>
              <a:t>summary</a:t>
            </a:r>
            <a:r>
              <a:rPr lang="fr-CH" dirty="0">
                <a:latin typeface="+mj-lt"/>
              </a:rPr>
              <a:t> scores</a:t>
            </a:r>
            <a:endParaRPr lang="en-GB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E1340-8D6C-4323-A966-80F5F6DA5A38}"/>
              </a:ext>
            </a:extLst>
          </p:cNvPr>
          <p:cNvSpPr txBox="1"/>
          <p:nvPr/>
        </p:nvSpPr>
        <p:spPr>
          <a:xfrm>
            <a:off x="673271" y="1207433"/>
            <a:ext cx="632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TB surveillance </a:t>
            </a:r>
            <a:r>
              <a:rPr lang="fr-CH" b="1" dirty="0" err="1"/>
              <a:t>assessments</a:t>
            </a:r>
            <a:r>
              <a:rPr lang="fr-CH" b="1" dirty="0"/>
              <a:t> </a:t>
            </a:r>
            <a:r>
              <a:rPr lang="fr-CH" b="1" dirty="0" err="1"/>
              <a:t>from</a:t>
            </a:r>
            <a:r>
              <a:rPr lang="fr-CH" b="1" dirty="0"/>
              <a:t> 81 countries (2013-April 2020)</a:t>
            </a:r>
            <a:endParaRPr lang="en-GB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40D283-F3A3-437D-A041-5497C10FD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1600" i="1" dirty="0"/>
              <a:t>*Vital registration </a:t>
            </a:r>
            <a:r>
              <a:rPr lang="fr-CH" sz="1600" i="1" dirty="0" err="1"/>
              <a:t>is</a:t>
            </a:r>
            <a:r>
              <a:rPr lang="fr-CH" sz="1600" i="1" dirty="0"/>
              <a:t> of high </a:t>
            </a:r>
            <a:r>
              <a:rPr lang="fr-CH" sz="1600" i="1" dirty="0" err="1"/>
              <a:t>coverage</a:t>
            </a:r>
            <a:r>
              <a:rPr lang="fr-CH" sz="1600" i="1" dirty="0"/>
              <a:t> and good quality</a:t>
            </a:r>
            <a:endParaRPr lang="en-GB" sz="1600" i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CC697B-2F26-4B2C-9D75-70613EC65D26}"/>
              </a:ext>
            </a:extLst>
          </p:cNvPr>
          <p:cNvSpPr txBox="1">
            <a:spLocks/>
          </p:cNvSpPr>
          <p:nvPr/>
        </p:nvSpPr>
        <p:spPr>
          <a:xfrm>
            <a:off x="7848600" y="2352675"/>
            <a:ext cx="3886199" cy="2381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Major gaps in vital registration.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Most countries (n=</a:t>
            </a:r>
            <a:r>
              <a:rPr lang="en-GB" sz="1600" b="1" dirty="0"/>
              <a:t>59</a:t>
            </a:r>
            <a:r>
              <a:rPr lang="en-GB" sz="1600" dirty="0"/>
              <a:t>) do not have a functional, high quality, vital registration system in place.</a:t>
            </a:r>
            <a:endParaRPr lang="en-GB" sz="16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22325F-3024-4F83-B22A-DE377CB5CA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" y="1576765"/>
            <a:ext cx="7577339" cy="42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988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039F-71FC-44AD-9970-F4F331FE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Synthesis</a:t>
            </a:r>
            <a:r>
              <a:rPr lang="fr-CH" dirty="0"/>
              <a:t> of </a:t>
            </a:r>
            <a:r>
              <a:rPr lang="fr-CH" dirty="0" err="1"/>
              <a:t>findings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repeat</a:t>
            </a:r>
            <a:r>
              <a:rPr lang="fr-CH" dirty="0"/>
              <a:t> </a:t>
            </a:r>
            <a:r>
              <a:rPr lang="fr-CH" dirty="0" err="1"/>
              <a:t>assessments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3005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2268-A07F-449F-BE38-22A47C17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83478"/>
            <a:ext cx="11792607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Net change in </a:t>
            </a:r>
            <a:r>
              <a:rPr lang="fr-CH" dirty="0" err="1">
                <a:latin typeface="+mj-lt"/>
              </a:rPr>
              <a:t>summary</a:t>
            </a:r>
            <a:r>
              <a:rPr lang="fr-CH" dirty="0">
                <a:latin typeface="+mj-lt"/>
              </a:rPr>
              <a:t> scores for all 13 standards</a:t>
            </a:r>
            <a:endParaRPr lang="en-GB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E1340-8D6C-4323-A966-80F5F6DA5A38}"/>
              </a:ext>
            </a:extLst>
          </p:cNvPr>
          <p:cNvSpPr txBox="1"/>
          <p:nvPr/>
        </p:nvSpPr>
        <p:spPr>
          <a:xfrm>
            <a:off x="457199" y="888003"/>
            <a:ext cx="6974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b="1" dirty="0"/>
              <a:t>TB surveillance </a:t>
            </a:r>
            <a:r>
              <a:rPr lang="fr-CH" b="1" dirty="0" err="1"/>
              <a:t>assessments</a:t>
            </a:r>
            <a:r>
              <a:rPr lang="fr-CH" b="1" dirty="0"/>
              <a:t> </a:t>
            </a:r>
            <a:r>
              <a:rPr lang="fr-CH" b="1" dirty="0" err="1"/>
              <a:t>from</a:t>
            </a:r>
            <a:r>
              <a:rPr lang="fr-CH" b="1" dirty="0"/>
              <a:t> 41 countries </a:t>
            </a:r>
            <a:r>
              <a:rPr lang="fr-CH" b="1" dirty="0" err="1"/>
              <a:t>with</a:t>
            </a:r>
            <a:r>
              <a:rPr lang="fr-CH" b="1" dirty="0"/>
              <a:t> </a:t>
            </a:r>
            <a:r>
              <a:rPr lang="fr-CH" b="1" dirty="0" err="1"/>
              <a:t>repeat</a:t>
            </a:r>
            <a:r>
              <a:rPr lang="fr-CH" b="1" dirty="0"/>
              <a:t> </a:t>
            </a:r>
            <a:r>
              <a:rPr lang="fr-CH" b="1" dirty="0" err="1"/>
              <a:t>assessment</a:t>
            </a:r>
            <a:r>
              <a:rPr lang="fr-CH" b="1" dirty="0"/>
              <a:t> </a:t>
            </a:r>
          </a:p>
          <a:p>
            <a:pPr algn="ctr"/>
            <a:r>
              <a:rPr lang="fr-CH" b="1" dirty="0"/>
              <a:t>(2013-April 2020)</a:t>
            </a:r>
            <a:endParaRPr lang="en-GB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CC697B-2F26-4B2C-9D75-70613EC65D26}"/>
              </a:ext>
            </a:extLst>
          </p:cNvPr>
          <p:cNvSpPr txBox="1">
            <a:spLocks/>
          </p:cNvSpPr>
          <p:nvPr/>
        </p:nvSpPr>
        <p:spPr>
          <a:xfrm>
            <a:off x="7848600" y="3428999"/>
            <a:ext cx="3886199" cy="13049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Most countries (n=</a:t>
            </a:r>
            <a:r>
              <a:rPr lang="en-GB" sz="1600" b="1" dirty="0"/>
              <a:t>30</a:t>
            </a:r>
            <a:r>
              <a:rPr lang="en-GB" sz="1600" dirty="0"/>
              <a:t>) who carried out a repeat assessment show a </a:t>
            </a:r>
            <a:r>
              <a:rPr lang="en-GB" sz="1600" b="1" dirty="0"/>
              <a:t>positive net change </a:t>
            </a:r>
            <a:r>
              <a:rPr lang="en-GB" sz="1600" dirty="0"/>
              <a:t>(</a:t>
            </a:r>
            <a:r>
              <a:rPr lang="en-GB" sz="1600" b="1" dirty="0"/>
              <a:t>improvements</a:t>
            </a:r>
            <a:r>
              <a:rPr lang="en-GB" sz="1600" dirty="0"/>
              <a:t> in their surveillance systems).</a:t>
            </a:r>
            <a:endParaRPr lang="en-GB" sz="16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9D69B4-CC2E-413B-9927-DF4123FCDA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69887"/>
            <a:ext cx="7636712" cy="4269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86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B03FB2-8459-476A-BDDB-1C94444B62AD}"/>
              </a:ext>
            </a:extLst>
          </p:cNvPr>
          <p:cNvSpPr/>
          <p:nvPr/>
        </p:nvSpPr>
        <p:spPr>
          <a:xfrm>
            <a:off x="89757" y="1340768"/>
            <a:ext cx="6006243" cy="53842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FE388-2C6D-4161-91DD-7E13AAC2066B}"/>
              </a:ext>
            </a:extLst>
          </p:cNvPr>
          <p:cNvSpPr txBox="1"/>
          <p:nvPr/>
        </p:nvSpPr>
        <p:spPr>
          <a:xfrm>
            <a:off x="89756" y="1340768"/>
            <a:ext cx="411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country population: 1,000,000</a:t>
            </a:r>
            <a:endParaRPr lang="en-GB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5E3641-0E64-4A94-B77F-6B820B6F37DB}"/>
              </a:ext>
            </a:extLst>
          </p:cNvPr>
          <p:cNvSpPr/>
          <p:nvPr/>
        </p:nvSpPr>
        <p:spPr>
          <a:xfrm>
            <a:off x="2082088" y="3691063"/>
            <a:ext cx="3975812" cy="3016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72D07F-40B1-4DA3-827F-4C9402D16193}"/>
              </a:ext>
            </a:extLst>
          </p:cNvPr>
          <p:cNvSpPr txBox="1"/>
          <p:nvPr/>
        </p:nvSpPr>
        <p:spPr>
          <a:xfrm>
            <a:off x="2082088" y="3691063"/>
            <a:ext cx="35102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600 people develop TB in one year</a:t>
            </a:r>
            <a:endParaRPr lang="en-GB" sz="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AC55-FEC6-463A-9D91-C00CF620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996155"/>
            <a:ext cx="11976100" cy="5849145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Notified cases of TB are our “window” to the TB epidemic in the country.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6D66D-E70A-4502-96B7-170CCBBE4ED8}"/>
              </a:ext>
            </a:extLst>
          </p:cNvPr>
          <p:cNvSpPr txBox="1"/>
          <p:nvPr/>
        </p:nvSpPr>
        <p:spPr>
          <a:xfrm>
            <a:off x="6286748" y="1340768"/>
            <a:ext cx="56766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hypothetical example to demonstrate the importance of a reliable surveillance system.</a:t>
            </a:r>
          </a:p>
          <a:p>
            <a:endParaRPr lang="en-US" dirty="0"/>
          </a:p>
          <a:p>
            <a:r>
              <a:rPr lang="en-US" dirty="0"/>
              <a:t>In this example, let’s take a hypothetical country with a  population of 1,000,000 people.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 one year, 200 TB cases were notified.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 the same year, 500 people were diagnosed with TB.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300 people were diagnosed but not notified (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under-reporting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However, there were actually 600 people who developed TB.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100 people with TB were not diagnosed 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under-diagnosis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79E122-D6B2-4BCD-95D0-6BFA7A24EA71}"/>
              </a:ext>
            </a:extLst>
          </p:cNvPr>
          <p:cNvSpPr/>
          <p:nvPr/>
        </p:nvSpPr>
        <p:spPr>
          <a:xfrm>
            <a:off x="2496834" y="4365104"/>
            <a:ext cx="3510266" cy="230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CB998B-E029-4234-BBB8-AB4824DDD2D9}"/>
              </a:ext>
            </a:extLst>
          </p:cNvPr>
          <p:cNvSpPr txBox="1"/>
          <p:nvPr/>
        </p:nvSpPr>
        <p:spPr>
          <a:xfrm>
            <a:off x="2496834" y="4365104"/>
            <a:ext cx="28194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500 people were diagnosed</a:t>
            </a:r>
            <a:endParaRPr lang="en-GB" sz="15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9586D-84FC-4D3C-A7CB-44079D557063}"/>
              </a:ext>
            </a:extLst>
          </p:cNvPr>
          <p:cNvSpPr/>
          <p:nvPr/>
        </p:nvSpPr>
        <p:spPr>
          <a:xfrm>
            <a:off x="3584352" y="5302751"/>
            <a:ext cx="2322810" cy="1297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A2750-34C5-440E-8200-1F8256918858}"/>
              </a:ext>
            </a:extLst>
          </p:cNvPr>
          <p:cNvSpPr txBox="1"/>
          <p:nvPr/>
        </p:nvSpPr>
        <p:spPr>
          <a:xfrm>
            <a:off x="3584352" y="5302751"/>
            <a:ext cx="19091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200 cases notified</a:t>
            </a:r>
            <a:endParaRPr lang="en-GB" sz="150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F82DCEC-509A-1724-AE7F-652B80329D00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3B234BE-9C52-31D3-989E-B5B224B5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3478"/>
            <a:ext cx="11976100" cy="774700"/>
          </a:xfrm>
        </p:spPr>
        <p:txBody>
          <a:bodyPr>
            <a:normAutofit/>
          </a:bodyPr>
          <a:lstStyle/>
          <a:p>
            <a:r>
              <a:rPr lang="fr-CH" sz="3000" dirty="0"/>
              <a:t>Background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7179103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2268-A07F-449F-BE38-22A47C17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64" y="83478"/>
            <a:ext cx="11777429" cy="774700"/>
          </a:xfrm>
        </p:spPr>
        <p:txBody>
          <a:bodyPr anchor="ctr"/>
          <a:lstStyle/>
          <a:p>
            <a:r>
              <a:rPr lang="fr-CH" dirty="0" err="1">
                <a:latin typeface="+mj-lt"/>
              </a:rPr>
              <a:t>Aggregated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findings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from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repeat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assessments</a:t>
            </a:r>
            <a:r>
              <a:rPr lang="fr-CH" dirty="0">
                <a:latin typeface="+mj-lt"/>
              </a:rPr>
              <a:t>, by standard </a:t>
            </a:r>
            <a:endParaRPr lang="en-GB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E1340-8D6C-4323-A966-80F5F6DA5A38}"/>
              </a:ext>
            </a:extLst>
          </p:cNvPr>
          <p:cNvSpPr txBox="1"/>
          <p:nvPr/>
        </p:nvSpPr>
        <p:spPr>
          <a:xfrm>
            <a:off x="875828" y="979691"/>
            <a:ext cx="593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/>
              <a:t>19 high </a:t>
            </a:r>
            <a:r>
              <a:rPr lang="fr-CH" b="1" dirty="0" err="1"/>
              <a:t>burden</a:t>
            </a:r>
            <a:r>
              <a:rPr lang="fr-CH" b="1" dirty="0"/>
              <a:t> countries </a:t>
            </a:r>
            <a:r>
              <a:rPr lang="fr-CH" b="1" dirty="0" err="1"/>
              <a:t>with</a:t>
            </a:r>
            <a:r>
              <a:rPr lang="fr-CH" b="1" dirty="0"/>
              <a:t> </a:t>
            </a:r>
            <a:r>
              <a:rPr lang="fr-CH" b="1" dirty="0" err="1"/>
              <a:t>repeat</a:t>
            </a:r>
            <a:r>
              <a:rPr lang="fr-CH" b="1" dirty="0"/>
              <a:t> </a:t>
            </a:r>
            <a:r>
              <a:rPr lang="fr-CH" b="1" dirty="0" err="1"/>
              <a:t>assessment</a:t>
            </a:r>
            <a:r>
              <a:rPr lang="fr-CH" b="1" dirty="0"/>
              <a:t> </a:t>
            </a:r>
          </a:p>
          <a:p>
            <a:pPr algn="ctr"/>
            <a:r>
              <a:rPr lang="fr-CH" b="1" dirty="0"/>
              <a:t>(2013-April 2020)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1EEA7-174A-4F66-BC84-DEC27EB83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65" y="1626963"/>
            <a:ext cx="7277002" cy="4251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2FD09-53B3-4BAE-A91D-FC0256E93E69}"/>
              </a:ext>
            </a:extLst>
          </p:cNvPr>
          <p:cNvSpPr txBox="1"/>
          <p:nvPr/>
        </p:nvSpPr>
        <p:spPr>
          <a:xfrm>
            <a:off x="204365" y="5878309"/>
            <a:ext cx="71870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The number of countries is shown within the bars. The discrepancy between the numbers shown on within the bars and the total number of countries (n=19) is due to some showing no net change per standard.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AD36F-9240-4735-ABDA-A7F56245C4F3}"/>
              </a:ext>
            </a:extLst>
          </p:cNvPr>
          <p:cNvSpPr txBox="1"/>
          <p:nvPr/>
        </p:nvSpPr>
        <p:spPr>
          <a:xfrm>
            <a:off x="7481367" y="1744394"/>
            <a:ext cx="4400549" cy="378565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Standardisation of case definitions (</a:t>
            </a:r>
            <a:r>
              <a:rPr lang="en-GB" sz="1500" b="1" dirty="0"/>
              <a:t>B1.1</a:t>
            </a:r>
            <a:r>
              <a:rPr lang="en-GB" sz="1500" dirty="0"/>
              <a:t>) and the data collected (</a:t>
            </a:r>
            <a:r>
              <a:rPr lang="en-GB" sz="1500" b="1" dirty="0"/>
              <a:t>B1.2</a:t>
            </a:r>
            <a:r>
              <a:rPr lang="en-GB" sz="1500" dirty="0"/>
              <a:t>) consistently shows further improvement.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Little improvements in the transition from paper-based to digital, case-based surveillance and the quality of data the systems collect (</a:t>
            </a:r>
            <a:r>
              <a:rPr lang="en-GB" sz="1500" b="1" dirty="0"/>
              <a:t>B1.4, B1.5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Further improvements made in surveillance of drug-resistant TB (</a:t>
            </a:r>
            <a:r>
              <a:rPr lang="en-GB" sz="1500" b="1" dirty="0"/>
              <a:t>B2.1</a:t>
            </a:r>
            <a:r>
              <a:rPr lang="en-GB" sz="1500" dirty="0"/>
              <a:t>) and HIV infection among TB patients (</a:t>
            </a:r>
            <a:r>
              <a:rPr lang="en-GB" sz="1500" b="1" dirty="0"/>
              <a:t>B2.2</a:t>
            </a:r>
            <a:r>
              <a:rPr lang="en-GB" sz="15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Systematic gaps observed in recording of TB cases (</a:t>
            </a:r>
            <a:r>
              <a:rPr lang="en-GB" sz="1500" b="1" dirty="0"/>
              <a:t>B1.8</a:t>
            </a:r>
            <a:r>
              <a:rPr lang="en-GB" sz="1500" dirty="0"/>
              <a:t>) access to health care (</a:t>
            </a:r>
            <a:r>
              <a:rPr lang="en-GB" sz="1500" b="1" dirty="0"/>
              <a:t>B1.9</a:t>
            </a:r>
            <a:r>
              <a:rPr lang="en-GB" sz="1500" dirty="0"/>
              <a:t>), vital registration (</a:t>
            </a:r>
            <a:r>
              <a:rPr lang="en-GB" sz="1500" b="1" dirty="0"/>
              <a:t>B1.10</a:t>
            </a:r>
            <a:r>
              <a:rPr lang="en-GB" sz="1500" dirty="0"/>
              <a:t>) and diagnosis and reporting of childhood TB (</a:t>
            </a:r>
            <a:r>
              <a:rPr lang="en-GB" sz="1500" b="1" dirty="0"/>
              <a:t>B2.3</a:t>
            </a:r>
            <a:r>
              <a:rPr lang="en-GB" sz="1500" dirty="0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B1DC80-CE26-42F6-8AFD-10436F713140}"/>
              </a:ext>
            </a:extLst>
          </p:cNvPr>
          <p:cNvSpPr/>
          <p:nvPr/>
        </p:nvSpPr>
        <p:spPr>
          <a:xfrm>
            <a:off x="7553326" y="1828800"/>
            <a:ext cx="4248150" cy="3701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6637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96E1340-8D6C-4323-A966-80F5F6DA5A38}"/>
              </a:ext>
            </a:extLst>
          </p:cNvPr>
          <p:cNvSpPr txBox="1"/>
          <p:nvPr/>
        </p:nvSpPr>
        <p:spPr>
          <a:xfrm>
            <a:off x="875828" y="979691"/>
            <a:ext cx="593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/>
              <a:t>19 high </a:t>
            </a:r>
            <a:r>
              <a:rPr lang="fr-CH" b="1" dirty="0" err="1"/>
              <a:t>burden</a:t>
            </a:r>
            <a:r>
              <a:rPr lang="fr-CH" b="1" dirty="0"/>
              <a:t> countries </a:t>
            </a:r>
            <a:r>
              <a:rPr lang="fr-CH" b="1" dirty="0" err="1"/>
              <a:t>with</a:t>
            </a:r>
            <a:r>
              <a:rPr lang="fr-CH" b="1" dirty="0"/>
              <a:t> </a:t>
            </a:r>
            <a:r>
              <a:rPr lang="fr-CH" b="1" dirty="0" err="1"/>
              <a:t>repeat</a:t>
            </a:r>
            <a:r>
              <a:rPr lang="fr-CH" b="1" dirty="0"/>
              <a:t> </a:t>
            </a:r>
            <a:r>
              <a:rPr lang="fr-CH" b="1" dirty="0" err="1"/>
              <a:t>assessment</a:t>
            </a:r>
            <a:r>
              <a:rPr lang="fr-CH" b="1" dirty="0"/>
              <a:t> </a:t>
            </a:r>
          </a:p>
          <a:p>
            <a:pPr algn="ctr"/>
            <a:r>
              <a:rPr lang="fr-CH" b="1" dirty="0"/>
              <a:t>(2013-April 2020)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1EEA7-174A-4F66-BC84-DEC27EB83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65" y="1626963"/>
            <a:ext cx="7277002" cy="4251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2FD09-53B3-4BAE-A91D-FC0256E93E69}"/>
              </a:ext>
            </a:extLst>
          </p:cNvPr>
          <p:cNvSpPr txBox="1"/>
          <p:nvPr/>
        </p:nvSpPr>
        <p:spPr>
          <a:xfrm>
            <a:off x="204365" y="5878309"/>
            <a:ext cx="71870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The number of countries is shown within the bars. The discrepancy between the numbers shown on within the bars and the total number of countries (n=19) is due to some showing no net change per standard.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AD36F-9240-4735-ABDA-A7F56245C4F3}"/>
              </a:ext>
            </a:extLst>
          </p:cNvPr>
          <p:cNvSpPr txBox="1"/>
          <p:nvPr/>
        </p:nvSpPr>
        <p:spPr>
          <a:xfrm>
            <a:off x="7481367" y="1744394"/>
            <a:ext cx="4400549" cy="378565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Standardisation of case definitions (</a:t>
            </a:r>
            <a:r>
              <a:rPr lang="en-GB" sz="1500" b="1" dirty="0"/>
              <a:t>B1.1</a:t>
            </a:r>
            <a:r>
              <a:rPr lang="en-GB" sz="1500" dirty="0"/>
              <a:t>) and the data collected (</a:t>
            </a:r>
            <a:r>
              <a:rPr lang="en-GB" sz="1500" b="1" dirty="0"/>
              <a:t>B1.2</a:t>
            </a:r>
            <a:r>
              <a:rPr lang="en-GB" sz="1500" dirty="0"/>
              <a:t>) consistently shows further improvement.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Little improvements in the transition from paper-based to digital, case-based surveillance and the quality of data the systems collect (</a:t>
            </a:r>
            <a:r>
              <a:rPr lang="en-GB" sz="1500" b="1" dirty="0"/>
              <a:t>B1.4, B1.5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Further improvements made in surveillance of drug-resistant TB (</a:t>
            </a:r>
            <a:r>
              <a:rPr lang="en-GB" sz="1500" b="1" dirty="0"/>
              <a:t>B2.1</a:t>
            </a:r>
            <a:r>
              <a:rPr lang="en-GB" sz="1500" dirty="0"/>
              <a:t>) and HIV infection among TB patients (</a:t>
            </a:r>
            <a:r>
              <a:rPr lang="en-GB" sz="1500" b="1" dirty="0"/>
              <a:t>B2.2</a:t>
            </a:r>
            <a:r>
              <a:rPr lang="en-GB" sz="15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Systematic gaps observed in recording of TB cases (</a:t>
            </a:r>
            <a:r>
              <a:rPr lang="en-GB" sz="1500" b="1" dirty="0"/>
              <a:t>B1.8</a:t>
            </a:r>
            <a:r>
              <a:rPr lang="en-GB" sz="1500" dirty="0"/>
              <a:t>) access to health care (</a:t>
            </a:r>
            <a:r>
              <a:rPr lang="en-GB" sz="1500" b="1" dirty="0"/>
              <a:t>B1.9</a:t>
            </a:r>
            <a:r>
              <a:rPr lang="en-GB" sz="1500" dirty="0"/>
              <a:t>), vital registration (</a:t>
            </a:r>
            <a:r>
              <a:rPr lang="en-GB" sz="1500" b="1" dirty="0"/>
              <a:t>B1.10</a:t>
            </a:r>
            <a:r>
              <a:rPr lang="en-GB" sz="1500" dirty="0"/>
              <a:t>) and diagnosis and reporting of childhood TB (</a:t>
            </a:r>
            <a:r>
              <a:rPr lang="en-GB" sz="1500" b="1" dirty="0"/>
              <a:t>B2.3</a:t>
            </a:r>
            <a:r>
              <a:rPr lang="en-GB" sz="1500" dirty="0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B1DC80-CE26-42F6-8AFD-10436F713140}"/>
              </a:ext>
            </a:extLst>
          </p:cNvPr>
          <p:cNvSpPr/>
          <p:nvPr/>
        </p:nvSpPr>
        <p:spPr>
          <a:xfrm>
            <a:off x="7553326" y="2686050"/>
            <a:ext cx="4248150" cy="284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D836C-FC6A-4D8C-B13C-D0FC4E4378B6}"/>
              </a:ext>
            </a:extLst>
          </p:cNvPr>
          <p:cNvSpPr/>
          <p:nvPr/>
        </p:nvSpPr>
        <p:spPr>
          <a:xfrm>
            <a:off x="875828" y="2009775"/>
            <a:ext cx="810097" cy="379095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000576-670F-FBA3-8ED6-39E8FBF1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64" y="83478"/>
            <a:ext cx="11777429" cy="774700"/>
          </a:xfrm>
        </p:spPr>
        <p:txBody>
          <a:bodyPr anchor="ctr"/>
          <a:lstStyle/>
          <a:p>
            <a:r>
              <a:rPr lang="fr-CH" dirty="0" err="1">
                <a:latin typeface="+mj-lt"/>
              </a:rPr>
              <a:t>Aggregated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findings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from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repeat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assessments</a:t>
            </a:r>
            <a:r>
              <a:rPr lang="fr-CH" dirty="0">
                <a:latin typeface="+mj-lt"/>
              </a:rPr>
              <a:t>, by standard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22965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96E1340-8D6C-4323-A966-80F5F6DA5A38}"/>
              </a:ext>
            </a:extLst>
          </p:cNvPr>
          <p:cNvSpPr txBox="1"/>
          <p:nvPr/>
        </p:nvSpPr>
        <p:spPr>
          <a:xfrm>
            <a:off x="875828" y="979691"/>
            <a:ext cx="593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/>
              <a:t>19 high </a:t>
            </a:r>
            <a:r>
              <a:rPr lang="fr-CH" b="1" dirty="0" err="1"/>
              <a:t>burden</a:t>
            </a:r>
            <a:r>
              <a:rPr lang="fr-CH" b="1" dirty="0"/>
              <a:t> countries </a:t>
            </a:r>
            <a:r>
              <a:rPr lang="fr-CH" b="1" dirty="0" err="1"/>
              <a:t>with</a:t>
            </a:r>
            <a:r>
              <a:rPr lang="fr-CH" b="1" dirty="0"/>
              <a:t> </a:t>
            </a:r>
            <a:r>
              <a:rPr lang="fr-CH" b="1" dirty="0" err="1"/>
              <a:t>repeat</a:t>
            </a:r>
            <a:r>
              <a:rPr lang="fr-CH" b="1" dirty="0"/>
              <a:t> </a:t>
            </a:r>
            <a:r>
              <a:rPr lang="fr-CH" b="1" dirty="0" err="1"/>
              <a:t>assessment</a:t>
            </a:r>
            <a:r>
              <a:rPr lang="fr-CH" b="1" dirty="0"/>
              <a:t> </a:t>
            </a:r>
          </a:p>
          <a:p>
            <a:pPr algn="ctr"/>
            <a:r>
              <a:rPr lang="fr-CH" b="1" dirty="0"/>
              <a:t>(2013-April 2020)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1EEA7-174A-4F66-BC84-DEC27EB8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5" y="1626963"/>
            <a:ext cx="7277002" cy="4251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2FD09-53B3-4BAE-A91D-FC0256E93E69}"/>
              </a:ext>
            </a:extLst>
          </p:cNvPr>
          <p:cNvSpPr txBox="1"/>
          <p:nvPr/>
        </p:nvSpPr>
        <p:spPr>
          <a:xfrm>
            <a:off x="204365" y="5878309"/>
            <a:ext cx="71870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The number of countries is shown within the bars. The discrepancy between the numbers shown on within the bars and the total number of countries (n=19) is due to some showing no net change per standard.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AD36F-9240-4735-ABDA-A7F56245C4F3}"/>
              </a:ext>
            </a:extLst>
          </p:cNvPr>
          <p:cNvSpPr txBox="1"/>
          <p:nvPr/>
        </p:nvSpPr>
        <p:spPr>
          <a:xfrm>
            <a:off x="7481367" y="1744394"/>
            <a:ext cx="4400549" cy="378565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Standardisation of case definitions (</a:t>
            </a:r>
            <a:r>
              <a:rPr lang="en-GB" sz="1500" b="1" dirty="0"/>
              <a:t>B1.1</a:t>
            </a:r>
            <a:r>
              <a:rPr lang="en-GB" sz="1500" dirty="0"/>
              <a:t>) and the data collected (</a:t>
            </a:r>
            <a:r>
              <a:rPr lang="en-GB" sz="1500" b="1" dirty="0"/>
              <a:t>B1.2</a:t>
            </a:r>
            <a:r>
              <a:rPr lang="en-GB" sz="1500" dirty="0"/>
              <a:t>) consistently shows further improvement.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Further improvements made in surveillance of drug-resistant TB (</a:t>
            </a:r>
            <a:r>
              <a:rPr lang="en-GB" sz="1500" b="1" dirty="0"/>
              <a:t>B2.1</a:t>
            </a:r>
            <a:r>
              <a:rPr lang="en-GB" sz="1500" dirty="0"/>
              <a:t>) and HIV infection among TB patients (</a:t>
            </a:r>
            <a:r>
              <a:rPr lang="en-GB" sz="1500" b="1" dirty="0"/>
              <a:t>B2.2</a:t>
            </a:r>
            <a:r>
              <a:rPr lang="en-GB" sz="15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Little improvements in the transition from paper-based to digital, case-based surveillance and the quality of data the systems collect (</a:t>
            </a:r>
            <a:r>
              <a:rPr lang="en-GB" sz="1500" b="1" dirty="0"/>
              <a:t>B1.4, B1.5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Systematic gaps observed in recording of TB cases (</a:t>
            </a:r>
            <a:r>
              <a:rPr lang="en-GB" sz="1500" b="1" dirty="0"/>
              <a:t>B1.8</a:t>
            </a:r>
            <a:r>
              <a:rPr lang="en-GB" sz="1500" dirty="0"/>
              <a:t>) access to health care (</a:t>
            </a:r>
            <a:r>
              <a:rPr lang="en-GB" sz="1500" b="1" dirty="0"/>
              <a:t>B1.9</a:t>
            </a:r>
            <a:r>
              <a:rPr lang="en-GB" sz="1500" dirty="0"/>
              <a:t>), vital registration (</a:t>
            </a:r>
            <a:r>
              <a:rPr lang="en-GB" sz="1500" b="1" dirty="0"/>
              <a:t>B1.10</a:t>
            </a:r>
            <a:r>
              <a:rPr lang="en-GB" sz="1500" dirty="0"/>
              <a:t>) and diagnosis and reporting of childhood TB (</a:t>
            </a:r>
            <a:r>
              <a:rPr lang="en-GB" sz="1500" b="1" dirty="0"/>
              <a:t>B2.3</a:t>
            </a:r>
            <a:r>
              <a:rPr lang="en-GB" sz="1500" dirty="0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B1DC80-CE26-42F6-8AFD-10436F713140}"/>
              </a:ext>
            </a:extLst>
          </p:cNvPr>
          <p:cNvSpPr/>
          <p:nvPr/>
        </p:nvSpPr>
        <p:spPr>
          <a:xfrm>
            <a:off x="7553326" y="3571876"/>
            <a:ext cx="4248150" cy="195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D836C-FC6A-4D8C-B13C-D0FC4E4378B6}"/>
              </a:ext>
            </a:extLst>
          </p:cNvPr>
          <p:cNvSpPr/>
          <p:nvPr/>
        </p:nvSpPr>
        <p:spPr>
          <a:xfrm>
            <a:off x="4981103" y="2009775"/>
            <a:ext cx="810097" cy="379095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0C955-4C0E-D5BE-6E20-EE5FA3C6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64" y="83478"/>
            <a:ext cx="11777429" cy="774700"/>
          </a:xfrm>
        </p:spPr>
        <p:txBody>
          <a:bodyPr anchor="ctr"/>
          <a:lstStyle/>
          <a:p>
            <a:r>
              <a:rPr lang="fr-CH" dirty="0" err="1">
                <a:latin typeface="+mj-lt"/>
              </a:rPr>
              <a:t>Aggregated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findings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from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repeat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assessments</a:t>
            </a:r>
            <a:r>
              <a:rPr lang="fr-CH" dirty="0">
                <a:latin typeface="+mj-lt"/>
              </a:rPr>
              <a:t>, by standard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68973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A48F79-724E-480D-8150-199C74E50A61}"/>
              </a:ext>
            </a:extLst>
          </p:cNvPr>
          <p:cNvSpPr txBox="1"/>
          <p:nvPr/>
        </p:nvSpPr>
        <p:spPr>
          <a:xfrm>
            <a:off x="7481367" y="1744394"/>
            <a:ext cx="4400549" cy="378565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Standardisation of case definitions (</a:t>
            </a:r>
            <a:r>
              <a:rPr lang="en-GB" sz="1500" b="1" dirty="0"/>
              <a:t>B1.1</a:t>
            </a:r>
            <a:r>
              <a:rPr lang="en-GB" sz="1500" dirty="0"/>
              <a:t>) and the data collected (</a:t>
            </a:r>
            <a:r>
              <a:rPr lang="en-GB" sz="1500" b="1" dirty="0"/>
              <a:t>B1.2</a:t>
            </a:r>
            <a:r>
              <a:rPr lang="en-GB" sz="1500" dirty="0"/>
              <a:t>) consistently shows further improvement.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Further improvements made in surveillance of drug-resistant TB (</a:t>
            </a:r>
            <a:r>
              <a:rPr lang="en-GB" sz="1500" b="1" dirty="0"/>
              <a:t>B2.1</a:t>
            </a:r>
            <a:r>
              <a:rPr lang="en-GB" sz="1500" dirty="0"/>
              <a:t>) and HIV infection among TB patients (</a:t>
            </a:r>
            <a:r>
              <a:rPr lang="en-GB" sz="1500" b="1" dirty="0"/>
              <a:t>B2.2</a:t>
            </a:r>
            <a:r>
              <a:rPr lang="en-GB" sz="15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Little improvements in the transition from paper-based to digital, case-based surveillance and the quality of data the systems collect (</a:t>
            </a:r>
            <a:r>
              <a:rPr lang="en-GB" sz="1500" b="1" dirty="0"/>
              <a:t>B1.4, B1.5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Systematic gaps observed in recording of TB cases (</a:t>
            </a:r>
            <a:r>
              <a:rPr lang="en-GB" sz="1500" b="1" dirty="0"/>
              <a:t>B1.8</a:t>
            </a:r>
            <a:r>
              <a:rPr lang="en-GB" sz="1500" dirty="0"/>
              <a:t>) access to health care (</a:t>
            </a:r>
            <a:r>
              <a:rPr lang="en-GB" sz="1500" b="1" dirty="0"/>
              <a:t>B1.9</a:t>
            </a:r>
            <a:r>
              <a:rPr lang="en-GB" sz="1500" dirty="0"/>
              <a:t>), vital registration (</a:t>
            </a:r>
            <a:r>
              <a:rPr lang="en-GB" sz="1500" b="1" dirty="0"/>
              <a:t>B1.10</a:t>
            </a:r>
            <a:r>
              <a:rPr lang="en-GB" sz="1500" dirty="0"/>
              <a:t>) and diagnosis and reporting of childhood TB (</a:t>
            </a:r>
            <a:r>
              <a:rPr lang="en-GB" sz="1500" b="1" dirty="0"/>
              <a:t>B2.3</a:t>
            </a:r>
            <a:r>
              <a:rPr lang="en-GB" sz="15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E1340-8D6C-4323-A966-80F5F6DA5A38}"/>
              </a:ext>
            </a:extLst>
          </p:cNvPr>
          <p:cNvSpPr txBox="1"/>
          <p:nvPr/>
        </p:nvSpPr>
        <p:spPr>
          <a:xfrm>
            <a:off x="875828" y="979691"/>
            <a:ext cx="593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/>
              <a:t>19 high </a:t>
            </a:r>
            <a:r>
              <a:rPr lang="fr-CH" b="1" dirty="0" err="1"/>
              <a:t>burden</a:t>
            </a:r>
            <a:r>
              <a:rPr lang="fr-CH" b="1" dirty="0"/>
              <a:t> countries </a:t>
            </a:r>
            <a:r>
              <a:rPr lang="fr-CH" b="1" dirty="0" err="1"/>
              <a:t>with</a:t>
            </a:r>
            <a:r>
              <a:rPr lang="fr-CH" b="1" dirty="0"/>
              <a:t> </a:t>
            </a:r>
            <a:r>
              <a:rPr lang="fr-CH" b="1" dirty="0" err="1"/>
              <a:t>repeat</a:t>
            </a:r>
            <a:r>
              <a:rPr lang="fr-CH" b="1" dirty="0"/>
              <a:t> </a:t>
            </a:r>
            <a:r>
              <a:rPr lang="fr-CH" b="1" dirty="0" err="1"/>
              <a:t>assessment</a:t>
            </a:r>
            <a:r>
              <a:rPr lang="fr-CH" b="1" dirty="0"/>
              <a:t> </a:t>
            </a:r>
          </a:p>
          <a:p>
            <a:pPr algn="ctr"/>
            <a:r>
              <a:rPr lang="fr-CH" b="1" dirty="0"/>
              <a:t>(2013-April 2020)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1EEA7-174A-4F66-BC84-DEC27EB8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5" y="1626963"/>
            <a:ext cx="7277002" cy="4251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2FD09-53B3-4BAE-A91D-FC0256E93E69}"/>
              </a:ext>
            </a:extLst>
          </p:cNvPr>
          <p:cNvSpPr txBox="1"/>
          <p:nvPr/>
        </p:nvSpPr>
        <p:spPr>
          <a:xfrm>
            <a:off x="204365" y="5878309"/>
            <a:ext cx="71870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The number of countries is shown within the bars. The discrepancy between the numbers shown on within the bars and the total number of countries (n=19) is due to some showing no net change per standard.</a:t>
            </a:r>
            <a:endParaRPr lang="en-US" sz="1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B1DC80-CE26-42F6-8AFD-10436F713140}"/>
              </a:ext>
            </a:extLst>
          </p:cNvPr>
          <p:cNvSpPr/>
          <p:nvPr/>
        </p:nvSpPr>
        <p:spPr>
          <a:xfrm>
            <a:off x="7553326" y="4457700"/>
            <a:ext cx="4248150" cy="1072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D836C-FC6A-4D8C-B13C-D0FC4E4378B6}"/>
              </a:ext>
            </a:extLst>
          </p:cNvPr>
          <p:cNvSpPr/>
          <p:nvPr/>
        </p:nvSpPr>
        <p:spPr>
          <a:xfrm>
            <a:off x="2104553" y="2009775"/>
            <a:ext cx="810097" cy="379095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405A3E-AFFE-4C4D-F40C-4A5C41C9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64" y="83478"/>
            <a:ext cx="11777429" cy="774700"/>
          </a:xfrm>
        </p:spPr>
        <p:txBody>
          <a:bodyPr anchor="ctr"/>
          <a:lstStyle/>
          <a:p>
            <a:r>
              <a:rPr lang="fr-CH" dirty="0" err="1">
                <a:latin typeface="+mj-lt"/>
              </a:rPr>
              <a:t>Aggregated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findings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from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repeat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assessments</a:t>
            </a:r>
            <a:r>
              <a:rPr lang="fr-CH" dirty="0">
                <a:latin typeface="+mj-lt"/>
              </a:rPr>
              <a:t>, by standard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36721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998E589-0255-47E8-96FE-62145F0E10D7}"/>
              </a:ext>
            </a:extLst>
          </p:cNvPr>
          <p:cNvSpPr txBox="1"/>
          <p:nvPr/>
        </p:nvSpPr>
        <p:spPr>
          <a:xfrm>
            <a:off x="7481367" y="1744394"/>
            <a:ext cx="4400549" cy="378565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Standardisation of case definitions (</a:t>
            </a:r>
            <a:r>
              <a:rPr lang="en-GB" sz="1500" b="1" dirty="0"/>
              <a:t>B1.1</a:t>
            </a:r>
            <a:r>
              <a:rPr lang="en-GB" sz="1500" dirty="0"/>
              <a:t>) and the data collected (</a:t>
            </a:r>
            <a:r>
              <a:rPr lang="en-GB" sz="1500" b="1" dirty="0"/>
              <a:t>B1.2</a:t>
            </a:r>
            <a:r>
              <a:rPr lang="en-GB" sz="1500" dirty="0"/>
              <a:t>) consistently shows further improvement.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Further improvements made in surveillance of drug-resistant TB (</a:t>
            </a:r>
            <a:r>
              <a:rPr lang="en-GB" sz="1500" b="1" dirty="0"/>
              <a:t>B2.1</a:t>
            </a:r>
            <a:r>
              <a:rPr lang="en-GB" sz="1500" dirty="0"/>
              <a:t>) and HIV infection among TB patients (</a:t>
            </a:r>
            <a:r>
              <a:rPr lang="en-GB" sz="1500" b="1" dirty="0"/>
              <a:t>B2.2</a:t>
            </a:r>
            <a:r>
              <a:rPr lang="en-GB" sz="15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Little improvements in the transition from paper-based to digital, case-based surveillance and the quality of data the systems collect (</a:t>
            </a:r>
            <a:r>
              <a:rPr lang="en-GB" sz="1500" b="1" dirty="0"/>
              <a:t>B1.4, B1.5</a:t>
            </a:r>
            <a:r>
              <a:rPr lang="en-GB" sz="15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Systematic gaps observed in recording of TB cases (</a:t>
            </a:r>
            <a:r>
              <a:rPr lang="en-GB" sz="1500" b="1" dirty="0"/>
              <a:t>B1.8</a:t>
            </a:r>
            <a:r>
              <a:rPr lang="en-GB" sz="1500" dirty="0"/>
              <a:t>), access to health care (</a:t>
            </a:r>
            <a:r>
              <a:rPr lang="en-GB" sz="1500" b="1" dirty="0"/>
              <a:t>B1.9</a:t>
            </a:r>
            <a:r>
              <a:rPr lang="en-GB" sz="1500" dirty="0"/>
              <a:t>), vital registration (</a:t>
            </a:r>
            <a:r>
              <a:rPr lang="en-GB" sz="1500" b="1" dirty="0"/>
              <a:t>B1.10</a:t>
            </a:r>
            <a:r>
              <a:rPr lang="en-GB" sz="1500" dirty="0"/>
              <a:t>) and diagnosis and reporting of childhood TB (</a:t>
            </a:r>
            <a:r>
              <a:rPr lang="en-GB" sz="1500" b="1" dirty="0"/>
              <a:t>B2.3</a:t>
            </a:r>
            <a:r>
              <a:rPr lang="en-GB" sz="15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E1340-8D6C-4323-A966-80F5F6DA5A38}"/>
              </a:ext>
            </a:extLst>
          </p:cNvPr>
          <p:cNvSpPr txBox="1"/>
          <p:nvPr/>
        </p:nvSpPr>
        <p:spPr>
          <a:xfrm>
            <a:off x="875828" y="979691"/>
            <a:ext cx="593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/>
              <a:t>19 high </a:t>
            </a:r>
            <a:r>
              <a:rPr lang="fr-CH" b="1" dirty="0" err="1"/>
              <a:t>burden</a:t>
            </a:r>
            <a:r>
              <a:rPr lang="fr-CH" b="1" dirty="0"/>
              <a:t> countries </a:t>
            </a:r>
            <a:r>
              <a:rPr lang="fr-CH" b="1" dirty="0" err="1"/>
              <a:t>with</a:t>
            </a:r>
            <a:r>
              <a:rPr lang="fr-CH" b="1" dirty="0"/>
              <a:t> </a:t>
            </a:r>
            <a:r>
              <a:rPr lang="fr-CH" b="1" dirty="0" err="1"/>
              <a:t>repeat</a:t>
            </a:r>
            <a:r>
              <a:rPr lang="fr-CH" b="1" dirty="0"/>
              <a:t> </a:t>
            </a:r>
            <a:r>
              <a:rPr lang="fr-CH" b="1" dirty="0" err="1"/>
              <a:t>assessment</a:t>
            </a:r>
            <a:r>
              <a:rPr lang="fr-CH" b="1" dirty="0"/>
              <a:t> </a:t>
            </a:r>
          </a:p>
          <a:p>
            <a:pPr algn="ctr"/>
            <a:r>
              <a:rPr lang="fr-CH" b="1" dirty="0"/>
              <a:t>(2013-April 2020)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1EEA7-174A-4F66-BC84-DEC27EB8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5" y="1626963"/>
            <a:ext cx="7277002" cy="4251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2FD09-53B3-4BAE-A91D-FC0256E93E69}"/>
              </a:ext>
            </a:extLst>
          </p:cNvPr>
          <p:cNvSpPr txBox="1"/>
          <p:nvPr/>
        </p:nvSpPr>
        <p:spPr>
          <a:xfrm>
            <a:off x="204365" y="5878309"/>
            <a:ext cx="71870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The number of countries is shown within the bars. The discrepancy between the numbers shown on within the bars and the total number of countries (n=19) is due to some showing no net change per standard.</a:t>
            </a:r>
            <a:endParaRPr lang="en-US" sz="1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D836C-FC6A-4D8C-B13C-D0FC4E4378B6}"/>
              </a:ext>
            </a:extLst>
          </p:cNvPr>
          <p:cNvSpPr/>
          <p:nvPr/>
        </p:nvSpPr>
        <p:spPr>
          <a:xfrm>
            <a:off x="3742853" y="2009775"/>
            <a:ext cx="1238722" cy="379095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9B3D7E-A46E-42AA-ADF4-69B9B7F77665}"/>
              </a:ext>
            </a:extLst>
          </p:cNvPr>
          <p:cNvSpPr/>
          <p:nvPr/>
        </p:nvSpPr>
        <p:spPr>
          <a:xfrm>
            <a:off x="5781675" y="2009775"/>
            <a:ext cx="449796" cy="379095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4D2ECB-C693-4D3F-0831-EF4D5661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64" y="83478"/>
            <a:ext cx="11777429" cy="774700"/>
          </a:xfrm>
        </p:spPr>
        <p:txBody>
          <a:bodyPr anchor="ctr"/>
          <a:lstStyle/>
          <a:p>
            <a:r>
              <a:rPr lang="fr-CH" dirty="0" err="1">
                <a:latin typeface="+mj-lt"/>
              </a:rPr>
              <a:t>Aggregated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findings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from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repeat</a:t>
            </a:r>
            <a:r>
              <a:rPr lang="fr-CH" dirty="0">
                <a:latin typeface="+mj-lt"/>
              </a:rPr>
              <a:t> </a:t>
            </a:r>
            <a:r>
              <a:rPr lang="fr-CH" dirty="0" err="1">
                <a:latin typeface="+mj-lt"/>
              </a:rPr>
              <a:t>assessments</a:t>
            </a:r>
            <a:r>
              <a:rPr lang="fr-CH" dirty="0">
                <a:latin typeface="+mj-lt"/>
              </a:rPr>
              <a:t>, by standard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52960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039F-71FC-44AD-9970-F4F331FE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6667500" cy="2743200"/>
          </a:xfrm>
        </p:spPr>
        <p:txBody>
          <a:bodyPr/>
          <a:lstStyle/>
          <a:p>
            <a:r>
              <a:rPr lang="fr-CH" dirty="0" err="1"/>
              <a:t>Synthesis</a:t>
            </a:r>
            <a:r>
              <a:rPr lang="fr-CH" dirty="0"/>
              <a:t> of recommendations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6206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F9F3-B77D-4051-8F7B-E8786866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83478"/>
            <a:ext cx="11875814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Description of the </a:t>
            </a:r>
            <a:r>
              <a:rPr lang="fr-CH" dirty="0" err="1">
                <a:latin typeface="+mj-lt"/>
              </a:rPr>
              <a:t>framework</a:t>
            </a:r>
            <a:r>
              <a:rPr lang="fr-CH" dirty="0">
                <a:latin typeface="+mj-lt"/>
              </a:rPr>
              <a:t> for recommendations</a:t>
            </a:r>
            <a:endParaRPr lang="en-GB" dirty="0">
              <a:latin typeface="+mj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46A264-58F4-4FE8-B427-CC3B361E92B7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1450406"/>
          <a:ext cx="7844039" cy="49094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3879">
                  <a:extLst>
                    <a:ext uri="{9D8B030D-6E8A-4147-A177-3AD203B41FA5}">
                      <a16:colId xmlns:a16="http://schemas.microsoft.com/office/drawing/2014/main" val="915361641"/>
                    </a:ext>
                  </a:extLst>
                </a:gridCol>
                <a:gridCol w="6600160">
                  <a:extLst>
                    <a:ext uri="{9D8B030D-6E8A-4147-A177-3AD203B41FA5}">
                      <a16:colId xmlns:a16="http://schemas.microsoft.com/office/drawing/2014/main" val="91440516"/>
                    </a:ext>
                  </a:extLst>
                </a:gridCol>
              </a:tblGrid>
              <a:tr h="283982">
                <a:tc rowSpan="5">
                  <a:txBody>
                    <a:bodyPr/>
                    <a:lstStyle/>
                    <a:p>
                      <a:r>
                        <a:rPr lang="en-US" sz="1300" b="1"/>
                        <a:t>Improve data quality</a:t>
                      </a:r>
                      <a:endParaRPr lang="en-GB" sz="1300" b="1"/>
                    </a:p>
                  </a:txBody>
                  <a:tcPr marL="87460" marR="87460" marT="43730" marB="43730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Increase HR capacity for surveillance and M&amp;E</a:t>
                      </a:r>
                      <a:endParaRPr lang="en-GB" sz="1300" dirty="0"/>
                    </a:p>
                  </a:txBody>
                  <a:tcPr marL="79908" marR="79908" marT="39955" marB="39955" anchor="ctr"/>
                </a:tc>
                <a:extLst>
                  <a:ext uri="{0D108BD9-81ED-4DB2-BD59-A6C34878D82A}">
                    <a16:rowId xmlns:a16="http://schemas.microsoft.com/office/drawing/2014/main" val="3259908047"/>
                  </a:ext>
                </a:extLst>
              </a:tr>
              <a:tr h="2839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Develop or review SOPs / tool for data quality and validity</a:t>
                      </a:r>
                      <a:endParaRPr lang="en-GB" sz="1300"/>
                    </a:p>
                  </a:txBody>
                  <a:tcPr marL="79908" marR="79908" marT="39955" marB="39955" anchor="ctr"/>
                </a:tc>
                <a:extLst>
                  <a:ext uri="{0D108BD9-81ED-4DB2-BD59-A6C34878D82A}">
                    <a16:rowId xmlns:a16="http://schemas.microsoft.com/office/drawing/2014/main" val="3160187071"/>
                  </a:ext>
                </a:extLst>
              </a:tr>
              <a:tr h="2839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Training of staff on recording and reporting to improve data quality</a:t>
                      </a:r>
                      <a:endParaRPr lang="en-GB" sz="1300"/>
                    </a:p>
                  </a:txBody>
                  <a:tcPr marL="79908" marR="79908" marT="39955" marB="39955" anchor="ctr"/>
                </a:tc>
                <a:extLst>
                  <a:ext uri="{0D108BD9-81ED-4DB2-BD59-A6C34878D82A}">
                    <a16:rowId xmlns:a16="http://schemas.microsoft.com/office/drawing/2014/main" val="717063133"/>
                  </a:ext>
                </a:extLst>
              </a:tr>
              <a:tr h="2839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Strengthen routine supervision for data quality checks / validation workshops</a:t>
                      </a:r>
                      <a:endParaRPr lang="en-GB" sz="1300"/>
                    </a:p>
                  </a:txBody>
                  <a:tcPr marL="79908" marR="79908" marT="39955" marB="39955" anchor="ctr"/>
                </a:tc>
                <a:extLst>
                  <a:ext uri="{0D108BD9-81ED-4DB2-BD59-A6C34878D82A}">
                    <a16:rowId xmlns:a16="http://schemas.microsoft.com/office/drawing/2014/main" val="504652221"/>
                  </a:ext>
                </a:extLst>
              </a:tr>
              <a:tr h="2902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TB module of Service Availability and Readiness Assessment for data validity and completeness</a:t>
                      </a:r>
                      <a:endParaRPr lang="en-GB" sz="1300"/>
                    </a:p>
                  </a:txBody>
                  <a:tcPr marL="79908" marR="79908" marT="39955" marB="39955" anchor="ctr"/>
                </a:tc>
                <a:extLst>
                  <a:ext uri="{0D108BD9-81ED-4DB2-BD59-A6C34878D82A}">
                    <a16:rowId xmlns:a16="http://schemas.microsoft.com/office/drawing/2014/main" val="922432451"/>
                  </a:ext>
                </a:extLst>
              </a:tr>
              <a:tr h="692127">
                <a:tc>
                  <a:txBody>
                    <a:bodyPr/>
                    <a:lstStyle/>
                    <a:p>
                      <a:r>
                        <a:rPr lang="en-US" sz="1300" b="1"/>
                        <a:t>Transition from aggregate to case-based</a:t>
                      </a:r>
                      <a:endParaRPr lang="en-GB" sz="1300" b="1"/>
                    </a:p>
                  </a:txBody>
                  <a:tcPr marL="79908" marR="79908" marT="39955" marB="39955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Transition towards / strengthen case-based digital platform</a:t>
                      </a:r>
                      <a:endParaRPr lang="en-GB" sz="1300" dirty="0"/>
                    </a:p>
                  </a:txBody>
                  <a:tcPr marL="79908" marR="79908" marT="39955" marB="39955" anchor="ctr"/>
                </a:tc>
                <a:extLst>
                  <a:ext uri="{0D108BD9-81ED-4DB2-BD59-A6C34878D82A}">
                    <a16:rowId xmlns:a16="http://schemas.microsoft.com/office/drawing/2014/main" val="2018020237"/>
                  </a:ext>
                </a:extLst>
              </a:tr>
              <a:tr h="283982">
                <a:tc rowSpan="4">
                  <a:txBody>
                    <a:bodyPr/>
                    <a:lstStyle/>
                    <a:p>
                      <a:r>
                        <a:rPr lang="en-US" sz="1300" b="1"/>
                        <a:t>Reduce under-reporting</a:t>
                      </a:r>
                      <a:endParaRPr lang="en-GB" sz="1300" b="1"/>
                    </a:p>
                  </a:txBody>
                  <a:tcPr marL="87460" marR="87460" marT="43730" marB="43730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Measure the level of under-reporting with inventory study</a:t>
                      </a:r>
                      <a:endParaRPr lang="en-GB" sz="1300" dirty="0"/>
                    </a:p>
                  </a:txBody>
                  <a:tcPr marL="79908" marR="79908" marT="39955" marB="39955" anchor="ctr"/>
                </a:tc>
                <a:extLst>
                  <a:ext uri="{0D108BD9-81ED-4DB2-BD59-A6C34878D82A}">
                    <a16:rowId xmlns:a16="http://schemas.microsoft.com/office/drawing/2014/main" val="1900388120"/>
                  </a:ext>
                </a:extLst>
              </a:tr>
              <a:tr h="283982">
                <a:tc vMerge="1">
                  <a:txBody>
                    <a:bodyPr/>
                    <a:lstStyle/>
                    <a:p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Make TB notification a legal requirement</a:t>
                      </a:r>
                      <a:endParaRPr lang="en-GB" sz="1300"/>
                    </a:p>
                  </a:txBody>
                  <a:tcPr marL="79908" marR="79908" marT="39955" marB="39955" anchor="ctr"/>
                </a:tc>
                <a:extLst>
                  <a:ext uri="{0D108BD9-81ED-4DB2-BD59-A6C34878D82A}">
                    <a16:rowId xmlns:a16="http://schemas.microsoft.com/office/drawing/2014/main" val="3664987687"/>
                  </a:ext>
                </a:extLst>
              </a:tr>
              <a:tr h="283982">
                <a:tc vMerge="1">
                  <a:txBody>
                    <a:bodyPr/>
                    <a:lstStyle/>
                    <a:p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Improve reporting from the public and private sectors</a:t>
                      </a:r>
                      <a:endParaRPr lang="en-GB" sz="1300" dirty="0"/>
                    </a:p>
                  </a:txBody>
                  <a:tcPr marL="79908" marR="79908" marT="39955" marB="39955" anchor="ctr"/>
                </a:tc>
                <a:extLst>
                  <a:ext uri="{0D108BD9-81ED-4DB2-BD59-A6C34878D82A}">
                    <a16:rowId xmlns:a16="http://schemas.microsoft.com/office/drawing/2014/main" val="720391124"/>
                  </a:ext>
                </a:extLst>
              </a:tr>
              <a:tr h="283982">
                <a:tc vMerge="1">
                  <a:txBody>
                    <a:bodyPr/>
                    <a:lstStyle/>
                    <a:p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Ensure all people diagnosed with TB are notified</a:t>
                      </a:r>
                      <a:endParaRPr lang="en-GB" sz="1300"/>
                    </a:p>
                  </a:txBody>
                  <a:tcPr marL="79908" marR="79908" marT="39955" marB="39955" anchor="ctr"/>
                </a:tc>
                <a:extLst>
                  <a:ext uri="{0D108BD9-81ED-4DB2-BD59-A6C34878D82A}">
                    <a16:rowId xmlns:a16="http://schemas.microsoft.com/office/drawing/2014/main" val="1315013986"/>
                  </a:ext>
                </a:extLst>
              </a:tr>
              <a:tr h="488054">
                <a:tc>
                  <a:txBody>
                    <a:bodyPr/>
                    <a:lstStyle/>
                    <a:p>
                      <a:r>
                        <a:rPr lang="en-US" sz="1300" b="1"/>
                        <a:t>Reduce under-diagnosis</a:t>
                      </a:r>
                      <a:endParaRPr lang="en-GB" sz="1300" b="1"/>
                    </a:p>
                  </a:txBody>
                  <a:tcPr marL="79908" marR="79908" marT="39955" marB="39955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Improve capacity for diagnosis (e.g. TB in UHC package, improve health facility network)</a:t>
                      </a:r>
                      <a:endParaRPr lang="en-GB" sz="1300" dirty="0"/>
                    </a:p>
                  </a:txBody>
                  <a:tcPr marL="79908" marR="79908" marT="39955" marB="39955" anchor="ctr"/>
                </a:tc>
                <a:extLst>
                  <a:ext uri="{0D108BD9-81ED-4DB2-BD59-A6C34878D82A}">
                    <a16:rowId xmlns:a16="http://schemas.microsoft.com/office/drawing/2014/main" val="4171181865"/>
                  </a:ext>
                </a:extLst>
              </a:tr>
              <a:tr h="283982">
                <a:tc>
                  <a:txBody>
                    <a:bodyPr/>
                    <a:lstStyle/>
                    <a:p>
                      <a:r>
                        <a:rPr lang="en-US" sz="1300" b="1"/>
                        <a:t>VR</a:t>
                      </a:r>
                      <a:endParaRPr lang="en-GB" sz="1300" b="1"/>
                    </a:p>
                  </a:txBody>
                  <a:tcPr marL="79908" marR="79908" marT="39955" marB="39955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Improve availability and quality of TB mortality data</a:t>
                      </a:r>
                      <a:endParaRPr lang="en-GB" sz="1300"/>
                    </a:p>
                  </a:txBody>
                  <a:tcPr marL="79908" marR="79908" marT="39955" marB="39955" anchor="ctr"/>
                </a:tc>
                <a:extLst>
                  <a:ext uri="{0D108BD9-81ED-4DB2-BD59-A6C34878D82A}">
                    <a16:rowId xmlns:a16="http://schemas.microsoft.com/office/drawing/2014/main" val="1950974339"/>
                  </a:ext>
                </a:extLst>
              </a:tr>
              <a:tr h="283982">
                <a:tc>
                  <a:txBody>
                    <a:bodyPr/>
                    <a:lstStyle/>
                    <a:p>
                      <a:r>
                        <a:rPr lang="en-US" sz="1300" b="1"/>
                        <a:t>Childhood TB</a:t>
                      </a:r>
                      <a:endParaRPr lang="en-GB" sz="1300" b="1"/>
                    </a:p>
                  </a:txBody>
                  <a:tcPr marL="79908" marR="79908" marT="39955" marB="39955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Improve diagnosis and reporting of childhood TB</a:t>
                      </a:r>
                      <a:endParaRPr lang="en-GB" sz="1300"/>
                    </a:p>
                  </a:txBody>
                  <a:tcPr marL="79908" marR="79908" marT="39955" marB="39955" anchor="ctr"/>
                </a:tc>
                <a:extLst>
                  <a:ext uri="{0D108BD9-81ED-4DB2-BD59-A6C34878D82A}">
                    <a16:rowId xmlns:a16="http://schemas.microsoft.com/office/drawing/2014/main" val="1776304157"/>
                  </a:ext>
                </a:extLst>
              </a:tr>
              <a:tr h="283982">
                <a:tc>
                  <a:txBody>
                    <a:bodyPr/>
                    <a:lstStyle/>
                    <a:p>
                      <a:r>
                        <a:rPr lang="en-US" sz="1300" b="1"/>
                        <a:t>TB/HIV</a:t>
                      </a:r>
                      <a:endParaRPr lang="en-GB" sz="1300" b="1"/>
                    </a:p>
                  </a:txBody>
                  <a:tcPr marL="79908" marR="79908" marT="39955" marB="39955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Improve TB/HIV services / recording and reporting</a:t>
                      </a:r>
                      <a:endParaRPr lang="en-GB" sz="1300"/>
                    </a:p>
                  </a:txBody>
                  <a:tcPr marL="79908" marR="79908" marT="39955" marB="39955" anchor="ctr"/>
                </a:tc>
                <a:extLst>
                  <a:ext uri="{0D108BD9-81ED-4DB2-BD59-A6C34878D82A}">
                    <a16:rowId xmlns:a16="http://schemas.microsoft.com/office/drawing/2014/main" val="2604571482"/>
                  </a:ext>
                </a:extLst>
              </a:tr>
              <a:tr h="315278">
                <a:tc>
                  <a:txBody>
                    <a:bodyPr/>
                    <a:lstStyle/>
                    <a:p>
                      <a:r>
                        <a:rPr lang="en-US" sz="1300" b="1"/>
                        <a:t>DR-TB</a:t>
                      </a:r>
                      <a:endParaRPr lang="en-GB" sz="1300" b="1"/>
                    </a:p>
                  </a:txBody>
                  <a:tcPr marL="79908" marR="79908" marT="39955" marB="39955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Implement a drug resistance survey to estimate the burden of DR-TB in new cases</a:t>
                      </a:r>
                      <a:endParaRPr lang="en-GB" sz="1300" dirty="0"/>
                    </a:p>
                  </a:txBody>
                  <a:tcPr marL="79908" marR="79908" marT="39955" marB="39955" anchor="ctr"/>
                </a:tc>
                <a:extLst>
                  <a:ext uri="{0D108BD9-81ED-4DB2-BD59-A6C34878D82A}">
                    <a16:rowId xmlns:a16="http://schemas.microsoft.com/office/drawing/2014/main" val="38257631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9881ED-5038-4ED6-A566-CA1954A980E2}"/>
              </a:ext>
            </a:extLst>
          </p:cNvPr>
          <p:cNvSpPr txBox="1"/>
          <p:nvPr/>
        </p:nvSpPr>
        <p:spPr>
          <a:xfrm>
            <a:off x="8405609" y="2589399"/>
            <a:ext cx="3329190" cy="286232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Developed framework for capturing specific recommendations.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Reviewed latest report from all 81 countries: 79 included recommendations.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Captured specific recommendations into high-level categories.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Recommendations prioritised based on number of countries.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B5B99-FD56-48D3-9C24-997082E139F6}"/>
              </a:ext>
            </a:extLst>
          </p:cNvPr>
          <p:cNvSpPr txBox="1"/>
          <p:nvPr/>
        </p:nvSpPr>
        <p:spPr>
          <a:xfrm>
            <a:off x="366475" y="985050"/>
            <a:ext cx="802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/>
              <a:t>Core</a:t>
            </a:r>
            <a:r>
              <a:rPr lang="fr-CH" b="1" dirty="0"/>
              <a:t> </a:t>
            </a:r>
            <a:r>
              <a:rPr lang="fr-CH" b="1" dirty="0" err="1"/>
              <a:t>framework</a:t>
            </a:r>
            <a:r>
              <a:rPr lang="fr-CH" b="1" dirty="0"/>
              <a:t> </a:t>
            </a:r>
            <a:r>
              <a:rPr lang="fr-CH" b="1" dirty="0" err="1"/>
              <a:t>relating</a:t>
            </a:r>
            <a:r>
              <a:rPr lang="fr-CH" b="1" dirty="0"/>
              <a:t> </a:t>
            </a:r>
            <a:r>
              <a:rPr lang="fr-CH" b="1" dirty="0" err="1"/>
              <a:t>directly</a:t>
            </a:r>
            <a:r>
              <a:rPr lang="fr-CH" b="1" dirty="0"/>
              <a:t> to standards and benchmarks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764981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28A15E-C348-4A73-B4F0-53BDD46802E1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1401013"/>
          <a:ext cx="7843962" cy="1437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8780">
                  <a:extLst>
                    <a:ext uri="{9D8B030D-6E8A-4147-A177-3AD203B41FA5}">
                      <a16:colId xmlns:a16="http://schemas.microsoft.com/office/drawing/2014/main" val="915361641"/>
                    </a:ext>
                  </a:extLst>
                </a:gridCol>
                <a:gridCol w="6365182">
                  <a:extLst>
                    <a:ext uri="{9D8B030D-6E8A-4147-A177-3AD203B41FA5}">
                      <a16:colId xmlns:a16="http://schemas.microsoft.com/office/drawing/2014/main" val="91440516"/>
                    </a:ext>
                  </a:extLst>
                </a:gridCol>
              </a:tblGrid>
              <a:tr h="282724">
                <a:tc rowSpan="5">
                  <a:txBody>
                    <a:bodyPr/>
                    <a:lstStyle/>
                    <a:p>
                      <a:r>
                        <a:rPr lang="en-US" sz="1300" b="1"/>
                        <a:t>Transition from aggregate to case-based</a:t>
                      </a:r>
                      <a:endParaRPr lang="en-GB" sz="1300" b="1"/>
                    </a:p>
                  </a:txBody>
                  <a:tcPr marL="80778" marR="80778" marT="40389" marB="40389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Review of existing paper recording and &amp; reporting tools</a:t>
                      </a:r>
                      <a:endParaRPr lang="en-GB" sz="1300"/>
                    </a:p>
                  </a:txBody>
                  <a:tcPr marL="80778" marR="80778" marT="40389" marB="40389" anchor="ctr"/>
                </a:tc>
                <a:extLst>
                  <a:ext uri="{0D108BD9-81ED-4DB2-BD59-A6C34878D82A}">
                    <a16:rowId xmlns:a16="http://schemas.microsoft.com/office/drawing/2014/main" val="2018020237"/>
                  </a:ext>
                </a:extLst>
              </a:tr>
              <a:tr h="282724">
                <a:tc vMerge="1">
                  <a:txBody>
                    <a:bodyPr/>
                    <a:lstStyle/>
                    <a:p>
                      <a:endParaRPr lang="en-GB" sz="15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Transition from paper to aggregate digital platform</a:t>
                      </a:r>
                      <a:endParaRPr lang="en-GB" sz="1300"/>
                    </a:p>
                  </a:txBody>
                  <a:tcPr marL="80778" marR="80778" marT="40389" marB="40389" anchor="ctr"/>
                </a:tc>
                <a:extLst>
                  <a:ext uri="{0D108BD9-81ED-4DB2-BD59-A6C34878D82A}">
                    <a16:rowId xmlns:a16="http://schemas.microsoft.com/office/drawing/2014/main" val="1737619654"/>
                  </a:ext>
                </a:extLst>
              </a:tr>
              <a:tr h="282724">
                <a:tc vMerge="1">
                  <a:txBody>
                    <a:bodyPr/>
                    <a:lstStyle/>
                    <a:p>
                      <a:endParaRPr lang="en-GB" sz="15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Transition to electronic case-based systems (DR-TB only)</a:t>
                      </a:r>
                      <a:endParaRPr lang="en-GB" sz="1300"/>
                    </a:p>
                  </a:txBody>
                  <a:tcPr marL="80778" marR="80778" marT="40389" marB="40389" anchor="ctr"/>
                </a:tc>
                <a:extLst>
                  <a:ext uri="{0D108BD9-81ED-4DB2-BD59-A6C34878D82A}">
                    <a16:rowId xmlns:a16="http://schemas.microsoft.com/office/drawing/2014/main" val="3223903872"/>
                  </a:ext>
                </a:extLst>
              </a:tr>
              <a:tr h="282724">
                <a:tc vMerge="1">
                  <a:txBody>
                    <a:bodyPr/>
                    <a:lstStyle/>
                    <a:p>
                      <a:endParaRPr lang="en-GB" sz="15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Transition to electronic case-based systems (all cases)</a:t>
                      </a:r>
                      <a:endParaRPr lang="en-GB" sz="1300"/>
                    </a:p>
                  </a:txBody>
                  <a:tcPr marL="80778" marR="80778" marT="40389" marB="40389" anchor="ctr"/>
                </a:tc>
                <a:extLst>
                  <a:ext uri="{0D108BD9-81ED-4DB2-BD59-A6C34878D82A}">
                    <a16:rowId xmlns:a16="http://schemas.microsoft.com/office/drawing/2014/main" val="3051464846"/>
                  </a:ext>
                </a:extLst>
              </a:tr>
              <a:tr h="306221">
                <a:tc vMerge="1">
                  <a:txBody>
                    <a:bodyPr/>
                    <a:lstStyle/>
                    <a:p>
                      <a:endParaRPr lang="en-GB" sz="15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Review of existing digital platform</a:t>
                      </a:r>
                      <a:endParaRPr lang="en-GB" sz="1300" dirty="0"/>
                    </a:p>
                  </a:txBody>
                  <a:tcPr marL="80778" marR="80778" marT="40389" marB="40389" anchor="ctr"/>
                </a:tc>
                <a:extLst>
                  <a:ext uri="{0D108BD9-81ED-4DB2-BD59-A6C34878D82A}">
                    <a16:rowId xmlns:a16="http://schemas.microsoft.com/office/drawing/2014/main" val="183966914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0505C0C-6C28-4591-876B-CC73EB33278F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3517348"/>
          <a:ext cx="7843962" cy="2662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8780">
                  <a:extLst>
                    <a:ext uri="{9D8B030D-6E8A-4147-A177-3AD203B41FA5}">
                      <a16:colId xmlns:a16="http://schemas.microsoft.com/office/drawing/2014/main" val="915361641"/>
                    </a:ext>
                  </a:extLst>
                </a:gridCol>
                <a:gridCol w="6365182">
                  <a:extLst>
                    <a:ext uri="{9D8B030D-6E8A-4147-A177-3AD203B41FA5}">
                      <a16:colId xmlns:a16="http://schemas.microsoft.com/office/drawing/2014/main" val="91440516"/>
                    </a:ext>
                  </a:extLst>
                </a:gridCol>
              </a:tblGrid>
              <a:tr h="282724">
                <a:tc rowSpan="9">
                  <a:txBody>
                    <a:bodyPr/>
                    <a:lstStyle/>
                    <a:p>
                      <a:r>
                        <a:rPr lang="en-US" sz="1300" b="1"/>
                        <a:t>Supplementary recommendations from epidemiological reviews</a:t>
                      </a:r>
                      <a:endParaRPr lang="en-GB" sz="1300" b="1"/>
                    </a:p>
                  </a:txBody>
                  <a:tcPr marL="80778" marR="80778" marT="40389" marB="40389"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Strengthen data analysis and use for decision-making</a:t>
                      </a:r>
                      <a:endParaRPr lang="en-GB" sz="1300"/>
                    </a:p>
                  </a:txBody>
                  <a:tcPr marL="80778" marR="80778" marT="40389" marB="40389" anchor="ctr"/>
                </a:tc>
                <a:extLst>
                  <a:ext uri="{0D108BD9-81ED-4DB2-BD59-A6C34878D82A}">
                    <a16:rowId xmlns:a16="http://schemas.microsoft.com/office/drawing/2014/main" val="2018020237"/>
                  </a:ext>
                </a:extLst>
              </a:tr>
              <a:tr h="282724">
                <a:tc vMerge="1">
                  <a:txBody>
                    <a:bodyPr/>
                    <a:lstStyle/>
                    <a:p>
                      <a:endParaRPr lang="en-GB" sz="15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Strengthen operational and implementation research</a:t>
                      </a:r>
                      <a:endParaRPr lang="en-GB" sz="1300"/>
                    </a:p>
                  </a:txBody>
                  <a:tcPr marL="80778" marR="80778" marT="40389" marB="40389" anchor="ctr"/>
                </a:tc>
                <a:extLst>
                  <a:ext uri="{0D108BD9-81ED-4DB2-BD59-A6C34878D82A}">
                    <a16:rowId xmlns:a16="http://schemas.microsoft.com/office/drawing/2014/main" val="1737619654"/>
                  </a:ext>
                </a:extLst>
              </a:tr>
              <a:tr h="282724">
                <a:tc vMerge="1">
                  <a:txBody>
                    <a:bodyPr/>
                    <a:lstStyle/>
                    <a:p>
                      <a:endParaRPr lang="en-GB" sz="15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Prevalence survey</a:t>
                      </a:r>
                      <a:endParaRPr lang="en-GB" sz="1300"/>
                    </a:p>
                  </a:txBody>
                  <a:tcPr marL="80778" marR="80778" marT="40389" marB="40389" anchor="ctr"/>
                </a:tc>
                <a:extLst>
                  <a:ext uri="{0D108BD9-81ED-4DB2-BD59-A6C34878D82A}">
                    <a16:rowId xmlns:a16="http://schemas.microsoft.com/office/drawing/2014/main" val="3223903872"/>
                  </a:ext>
                </a:extLst>
              </a:tr>
              <a:tr h="282724">
                <a:tc vMerge="1">
                  <a:txBody>
                    <a:bodyPr/>
                    <a:lstStyle/>
                    <a:p>
                      <a:endParaRPr lang="en-GB" sz="15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Patient Pathway Analysis</a:t>
                      </a:r>
                      <a:endParaRPr lang="en-GB" sz="1300"/>
                    </a:p>
                  </a:txBody>
                  <a:tcPr marL="80778" marR="80778" marT="40389" marB="40389" anchor="ctr"/>
                </a:tc>
                <a:extLst>
                  <a:ext uri="{0D108BD9-81ED-4DB2-BD59-A6C34878D82A}">
                    <a16:rowId xmlns:a16="http://schemas.microsoft.com/office/drawing/2014/main" val="3051464846"/>
                  </a:ext>
                </a:extLst>
              </a:tr>
              <a:tr h="306221">
                <a:tc vMerge="1">
                  <a:txBody>
                    <a:bodyPr/>
                    <a:lstStyle/>
                    <a:p>
                      <a:endParaRPr lang="en-GB" sz="15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Patient cost survey</a:t>
                      </a:r>
                      <a:endParaRPr lang="en-GB" sz="1300"/>
                    </a:p>
                  </a:txBody>
                  <a:tcPr marL="80778" marR="80778" marT="40389" marB="40389" anchor="ctr"/>
                </a:tc>
                <a:extLst>
                  <a:ext uri="{0D108BD9-81ED-4DB2-BD59-A6C34878D82A}">
                    <a16:rowId xmlns:a16="http://schemas.microsoft.com/office/drawing/2014/main" val="1839669148"/>
                  </a:ext>
                </a:extLst>
              </a:tr>
              <a:tr h="306221">
                <a:tc vMerge="1">
                  <a:txBody>
                    <a:bodyPr/>
                    <a:lstStyle/>
                    <a:p>
                      <a:endParaRPr lang="en-GB" sz="15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Implement a unique ID</a:t>
                      </a:r>
                      <a:endParaRPr lang="en-GB" sz="1300"/>
                    </a:p>
                  </a:txBody>
                  <a:tcPr marL="80778" marR="80778" marT="40389" marB="40389" anchor="ctr"/>
                </a:tc>
                <a:extLst>
                  <a:ext uri="{0D108BD9-81ED-4DB2-BD59-A6C34878D82A}">
                    <a16:rowId xmlns:a16="http://schemas.microsoft.com/office/drawing/2014/main" val="2208581986"/>
                  </a:ext>
                </a:extLst>
              </a:tr>
              <a:tr h="306221">
                <a:tc vMerge="1">
                  <a:txBody>
                    <a:bodyPr/>
                    <a:lstStyle/>
                    <a:p>
                      <a:endParaRPr lang="en-GB" sz="15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Review existing data (e.g. fill data gaps, data validation)</a:t>
                      </a:r>
                      <a:endParaRPr lang="en-GB" sz="1300"/>
                    </a:p>
                  </a:txBody>
                  <a:tcPr marL="80778" marR="80778" marT="40389" marB="40389" anchor="ctr"/>
                </a:tc>
                <a:extLst>
                  <a:ext uri="{0D108BD9-81ED-4DB2-BD59-A6C34878D82A}">
                    <a16:rowId xmlns:a16="http://schemas.microsoft.com/office/drawing/2014/main" val="1488303464"/>
                  </a:ext>
                </a:extLst>
              </a:tr>
              <a:tr h="306221">
                <a:tc vMerge="1">
                  <a:txBody>
                    <a:bodyPr/>
                    <a:lstStyle/>
                    <a:p>
                      <a:endParaRPr lang="en-GB" sz="15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Safeguard data with </a:t>
                      </a:r>
                      <a:r>
                        <a:rPr lang="en-US" sz="1300" err="1"/>
                        <a:t>tbhistoric</a:t>
                      </a:r>
                      <a:r>
                        <a:rPr lang="en-US" sz="1300"/>
                        <a:t> DHIS2 platform</a:t>
                      </a:r>
                      <a:endParaRPr lang="en-GB" sz="1300"/>
                    </a:p>
                  </a:txBody>
                  <a:tcPr marL="80778" marR="80778" marT="40389" marB="40389" anchor="ctr"/>
                </a:tc>
                <a:extLst>
                  <a:ext uri="{0D108BD9-81ED-4DB2-BD59-A6C34878D82A}">
                    <a16:rowId xmlns:a16="http://schemas.microsoft.com/office/drawing/2014/main" val="4259973244"/>
                  </a:ext>
                </a:extLst>
              </a:tr>
              <a:tr h="306221">
                <a:tc vMerge="1">
                  <a:txBody>
                    <a:bodyPr/>
                    <a:lstStyle/>
                    <a:p>
                      <a:endParaRPr lang="en-GB" sz="15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Implement </a:t>
                      </a:r>
                      <a:r>
                        <a:rPr lang="en-US" sz="1300" dirty="0" err="1"/>
                        <a:t>ACF</a:t>
                      </a:r>
                      <a:r>
                        <a:rPr lang="en-US" sz="1300" dirty="0"/>
                        <a:t> / </a:t>
                      </a:r>
                      <a:r>
                        <a:rPr lang="en-US" sz="1300" dirty="0" err="1"/>
                        <a:t>ICF</a:t>
                      </a:r>
                      <a:r>
                        <a:rPr lang="en-US" sz="1300" dirty="0"/>
                        <a:t> activities</a:t>
                      </a:r>
                      <a:endParaRPr lang="en-GB" sz="1300" dirty="0"/>
                    </a:p>
                  </a:txBody>
                  <a:tcPr marL="80778" marR="80778" marT="40389" marB="40389" anchor="ctr"/>
                </a:tc>
                <a:extLst>
                  <a:ext uri="{0D108BD9-81ED-4DB2-BD59-A6C34878D82A}">
                    <a16:rowId xmlns:a16="http://schemas.microsoft.com/office/drawing/2014/main" val="27724666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29DAA31-C4C8-4642-9569-9F072F85E9DF}"/>
              </a:ext>
            </a:extLst>
          </p:cNvPr>
          <p:cNvSpPr txBox="1"/>
          <p:nvPr/>
        </p:nvSpPr>
        <p:spPr>
          <a:xfrm>
            <a:off x="8405609" y="1724256"/>
            <a:ext cx="3329190" cy="78483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b="1" dirty="0"/>
              <a:t>Disaggregation of recommendations captured for transitioning to case-based digital solutions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12DF4-04C6-464C-892C-E4E18ABDBABD}"/>
              </a:ext>
            </a:extLst>
          </p:cNvPr>
          <p:cNvSpPr txBox="1"/>
          <p:nvPr/>
        </p:nvSpPr>
        <p:spPr>
          <a:xfrm>
            <a:off x="8405609" y="4211877"/>
            <a:ext cx="3329190" cy="10156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b="1" dirty="0"/>
              <a:t>Additional framework related to supplementary recommendations (not directly linked to standards and benchmarks)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101521-42ED-BA57-99CF-0203FEDF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83478"/>
            <a:ext cx="11875814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Description of the </a:t>
            </a:r>
            <a:r>
              <a:rPr lang="fr-CH" dirty="0" err="1">
                <a:latin typeface="+mj-lt"/>
              </a:rPr>
              <a:t>framework</a:t>
            </a:r>
            <a:r>
              <a:rPr lang="fr-CH" dirty="0">
                <a:latin typeface="+mj-lt"/>
              </a:rPr>
              <a:t> for recommendations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73010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9B03-6CB3-45B8-8CEB-EC3D1424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83478"/>
            <a:ext cx="11886323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Top recommendations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94B5B-7ED8-4F1A-965D-C97D1149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2" y="858178"/>
            <a:ext cx="11782096" cy="322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Top recommendations from TB surveillance assessments, globally, to address most common gaps:</a:t>
            </a:r>
          </a:p>
          <a:p>
            <a:pPr marL="0" indent="0">
              <a:buNone/>
            </a:pPr>
            <a:endParaRPr lang="en-GB" sz="1800" b="1" dirty="0"/>
          </a:p>
          <a:p>
            <a:pPr marL="342900" indent="-342900">
              <a:buAutoNum type="arabicPeriod"/>
            </a:pPr>
            <a:r>
              <a:rPr lang="en-GB" sz="1800" b="1" dirty="0"/>
              <a:t>Transition to or strengthen digital, case-based, real-time surveillance.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Develop or review SOPs/tools for data quality and validity.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Improve availability and quality of TB mortality data.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Measure level of under-reporting of diagnosed TB cases using an inventory study.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Strengthen routine supervision for data quality checks, including via data validation workshops.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Strengthen routine analysis and use of data at the national and subnational levels.</a:t>
            </a:r>
          </a:p>
        </p:txBody>
      </p:sp>
    </p:spTree>
    <p:extLst>
      <p:ext uri="{BB962C8B-B14F-4D97-AF65-F5344CB8AC3E}">
        <p14:creationId xmlns:p14="http://schemas.microsoft.com/office/powerpoint/2010/main" val="27279754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E510CA-59A9-4507-986F-3386522D3CD1}"/>
              </a:ext>
            </a:extLst>
          </p:cNvPr>
          <p:cNvSpPr/>
          <p:nvPr/>
        </p:nvSpPr>
        <p:spPr>
          <a:xfrm>
            <a:off x="457198" y="4597159"/>
            <a:ext cx="3352802" cy="17621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Findings and recommendations used to guide global, regional, national priorities and direction in strengthening TB surveillance and analysis and use of TB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F1EB20-5347-B269-B299-DB05340CD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2" y="858178"/>
            <a:ext cx="11782096" cy="322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Top recommendations from TB surveillance assessments, globally, to address most common gaps:</a:t>
            </a:r>
          </a:p>
          <a:p>
            <a:pPr marL="0" indent="0">
              <a:buNone/>
            </a:pPr>
            <a:endParaRPr lang="en-GB" sz="1800" b="1" dirty="0"/>
          </a:p>
          <a:p>
            <a:pPr marL="342900" indent="-342900">
              <a:buAutoNum type="arabicPeriod"/>
            </a:pPr>
            <a:r>
              <a:rPr lang="en-GB" sz="1800" b="1" dirty="0"/>
              <a:t>Transition to or strengthen digital, case-based, real-time surveillance.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Develop or review SOPs/tools for data quality and validity.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Improve availability and quality of TB mortality data.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Measure level of under-reporting of diagnosed TB cases using an inventory study.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Strengthen routine supervision for data quality checks, including via data validation workshops.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Strengthen routine analysis and use of data at the national and subnational levels.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1ACBC5-05E3-5DF1-4C02-32BE4145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83478"/>
            <a:ext cx="11886323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Top recommendations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332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B03FB2-8459-476A-BDDB-1C94444B62AD}"/>
              </a:ext>
            </a:extLst>
          </p:cNvPr>
          <p:cNvSpPr/>
          <p:nvPr/>
        </p:nvSpPr>
        <p:spPr>
          <a:xfrm>
            <a:off x="89757" y="1340768"/>
            <a:ext cx="6006243" cy="53842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FE388-2C6D-4161-91DD-7E13AAC2066B}"/>
              </a:ext>
            </a:extLst>
          </p:cNvPr>
          <p:cNvSpPr txBox="1"/>
          <p:nvPr/>
        </p:nvSpPr>
        <p:spPr>
          <a:xfrm>
            <a:off x="89756" y="1340768"/>
            <a:ext cx="411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country population: 1,000,000</a:t>
            </a:r>
            <a:endParaRPr lang="en-GB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5E3641-0E64-4A94-B77F-6B820B6F37DB}"/>
              </a:ext>
            </a:extLst>
          </p:cNvPr>
          <p:cNvSpPr/>
          <p:nvPr/>
        </p:nvSpPr>
        <p:spPr>
          <a:xfrm>
            <a:off x="2082088" y="3691063"/>
            <a:ext cx="3975812" cy="3016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72D07F-40B1-4DA3-827F-4C9402D16193}"/>
              </a:ext>
            </a:extLst>
          </p:cNvPr>
          <p:cNvSpPr txBox="1"/>
          <p:nvPr/>
        </p:nvSpPr>
        <p:spPr>
          <a:xfrm>
            <a:off x="2082088" y="3691063"/>
            <a:ext cx="35102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600 people develop TB in one year</a:t>
            </a:r>
            <a:endParaRPr lang="en-GB" sz="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AC55-FEC6-463A-9D91-C00CF620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996155"/>
            <a:ext cx="11976100" cy="5849145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Notified cases of TB are our “window” to the TB epidemic in the country.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6D66D-E70A-4502-96B7-170CCBBE4ED8}"/>
              </a:ext>
            </a:extLst>
          </p:cNvPr>
          <p:cNvSpPr txBox="1"/>
          <p:nvPr/>
        </p:nvSpPr>
        <p:spPr>
          <a:xfrm>
            <a:off x="6286748" y="1340768"/>
            <a:ext cx="567665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hypothetical example to demonstrate the importance of a reliable surveillance system.</a:t>
            </a:r>
          </a:p>
          <a:p>
            <a:endParaRPr lang="en-US" dirty="0"/>
          </a:p>
          <a:p>
            <a:r>
              <a:rPr lang="en-US" dirty="0"/>
              <a:t>In this example, let’s take a hypothetical country with a  population of 1,000,000 people.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 one year, 200 TB cases were notified.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 the same year, 500 people were diagnosed with TB.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300 people were diagnosed but not notified (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under-reporting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However, there were actually 600 people who developed TB.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100 people with TB were not diagnosed 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under-diagnosis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000" b="1" i="1" dirty="0"/>
              <a:t>The surveillance system is “blind” to the </a:t>
            </a:r>
          </a:p>
          <a:p>
            <a:r>
              <a:rPr lang="en-US" sz="2000" b="1" i="1" dirty="0"/>
              <a:t>under-reported and under-diagnosed TB cases.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79E122-D6B2-4BCD-95D0-6BFA7A24EA71}"/>
              </a:ext>
            </a:extLst>
          </p:cNvPr>
          <p:cNvSpPr/>
          <p:nvPr/>
        </p:nvSpPr>
        <p:spPr>
          <a:xfrm>
            <a:off x="2496834" y="4365104"/>
            <a:ext cx="3510266" cy="230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CB998B-E029-4234-BBB8-AB4824DDD2D9}"/>
              </a:ext>
            </a:extLst>
          </p:cNvPr>
          <p:cNvSpPr txBox="1"/>
          <p:nvPr/>
        </p:nvSpPr>
        <p:spPr>
          <a:xfrm>
            <a:off x="2496834" y="4365104"/>
            <a:ext cx="28194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500 people were diagnosed</a:t>
            </a:r>
            <a:endParaRPr lang="en-GB" sz="15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9586D-84FC-4D3C-A7CB-44079D557063}"/>
              </a:ext>
            </a:extLst>
          </p:cNvPr>
          <p:cNvSpPr/>
          <p:nvPr/>
        </p:nvSpPr>
        <p:spPr>
          <a:xfrm>
            <a:off x="3584352" y="5302751"/>
            <a:ext cx="2322810" cy="1297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A2750-34C5-440E-8200-1F8256918858}"/>
              </a:ext>
            </a:extLst>
          </p:cNvPr>
          <p:cNvSpPr txBox="1"/>
          <p:nvPr/>
        </p:nvSpPr>
        <p:spPr>
          <a:xfrm>
            <a:off x="3584352" y="5302751"/>
            <a:ext cx="19091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200 cases notified</a:t>
            </a:r>
            <a:endParaRPr lang="en-GB" sz="150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9E597F2-B798-6DA2-975E-9C016ABCB019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450990DA-5A2D-6119-D254-18A1AC60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3478"/>
            <a:ext cx="11976100" cy="774700"/>
          </a:xfrm>
        </p:spPr>
        <p:txBody>
          <a:bodyPr>
            <a:normAutofit/>
          </a:bodyPr>
          <a:lstStyle/>
          <a:p>
            <a:r>
              <a:rPr lang="fr-CH" sz="3000" dirty="0"/>
              <a:t>Background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464459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9B4B15-0EDF-40B1-B647-98EB3F7BB420}"/>
              </a:ext>
            </a:extLst>
          </p:cNvPr>
          <p:cNvSpPr/>
          <p:nvPr/>
        </p:nvSpPr>
        <p:spPr>
          <a:xfrm>
            <a:off x="457198" y="4597159"/>
            <a:ext cx="3352802" cy="17621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Findings and recommendations used to guide global, regional, national priorities and direction in strengthening TB surveillance and analysis and use of TB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FF8622-DDE0-4137-B049-5BC2B9A42FE8}"/>
              </a:ext>
            </a:extLst>
          </p:cNvPr>
          <p:cNvSpPr/>
          <p:nvPr/>
        </p:nvSpPr>
        <p:spPr>
          <a:xfrm>
            <a:off x="5972173" y="4597159"/>
            <a:ext cx="3352802" cy="17621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Global goods, tools and capacity building mechanisms have been developed (or are in development) to address these recommendations.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6AC960D-03F2-4AEC-B916-F9FBBC409BCD}"/>
              </a:ext>
            </a:extLst>
          </p:cNvPr>
          <p:cNvSpPr/>
          <p:nvPr/>
        </p:nvSpPr>
        <p:spPr>
          <a:xfrm rot="5400000">
            <a:off x="4448173" y="4816234"/>
            <a:ext cx="1009650" cy="132397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BB9BF6-3406-DB33-3135-BD1E0473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83478"/>
            <a:ext cx="11886323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Top recommendations</a:t>
            </a:r>
            <a:endParaRPr lang="en-GB" dirty="0">
              <a:latin typeface="+mj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C5DB31-CDA1-6B67-A345-34E04381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2" y="858178"/>
            <a:ext cx="11782096" cy="322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Top recommendations from TB surveillance assessments, globally, to address most common gaps:</a:t>
            </a:r>
          </a:p>
          <a:p>
            <a:pPr marL="0" indent="0">
              <a:buNone/>
            </a:pPr>
            <a:endParaRPr lang="en-GB" sz="1800" b="1" dirty="0"/>
          </a:p>
          <a:p>
            <a:pPr marL="342900" indent="-342900">
              <a:buAutoNum type="arabicPeriod"/>
            </a:pPr>
            <a:r>
              <a:rPr lang="en-GB" sz="1800" b="1" dirty="0"/>
              <a:t>Transition to or strengthen digital, case-based, real-time surveillance.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Develop or review SOPs/tools for data quality and validity.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Improve availability and quality of TB mortality data.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Measure level of under-reporting of diagnosed TB cases using an inventory study.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Strengthen routine supervision for data quality checks, including via data validation workshops.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Strengthen routine analysis and use of data at the national and subnational levels.</a:t>
            </a:r>
          </a:p>
        </p:txBody>
      </p:sp>
    </p:spTree>
    <p:extLst>
      <p:ext uri="{BB962C8B-B14F-4D97-AF65-F5344CB8AC3E}">
        <p14:creationId xmlns:p14="http://schemas.microsoft.com/office/powerpoint/2010/main" val="25249999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7C0A74B-B9B9-B239-2395-1C31BF95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83478"/>
            <a:ext cx="11886323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Top recommendations</a:t>
            </a:r>
            <a:endParaRPr lang="en-GB" dirty="0"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68C320-03B6-E384-29E6-253C7DE78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2" y="858178"/>
            <a:ext cx="11782096" cy="322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Top recommendations from TB surveillance assessments, globally, to address most common gaps:</a:t>
            </a:r>
          </a:p>
          <a:p>
            <a:pPr marL="0" indent="0">
              <a:buNone/>
            </a:pPr>
            <a:endParaRPr lang="en-GB" sz="1800" b="1" dirty="0"/>
          </a:p>
          <a:p>
            <a:pPr marL="342900" indent="-342900">
              <a:buAutoNum type="arabicPeriod"/>
            </a:pPr>
            <a:r>
              <a:rPr lang="en-GB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Transition to or strengthen digital, case-based, real-time surveillance.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Develop or review SOPs/tools for data quality and validity.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Improve availability and quality of TB mortality data.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Measure level of under-reporting of diagnosed TB cases using an inventory study.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Strengthen routine supervision for data quality checks, including via data validation workshops.</a:t>
            </a:r>
          </a:p>
          <a:p>
            <a:pPr marL="342900" indent="-342900">
              <a:buAutoNum type="arabicPeriod"/>
            </a:pPr>
            <a:r>
              <a:rPr lang="en-GB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Strengthen routine analysis and use of data at the national and subnational levels.</a:t>
            </a:r>
          </a:p>
        </p:txBody>
      </p:sp>
    </p:spTree>
    <p:extLst>
      <p:ext uri="{BB962C8B-B14F-4D97-AF65-F5344CB8AC3E}">
        <p14:creationId xmlns:p14="http://schemas.microsoft.com/office/powerpoint/2010/main" val="12804386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94B5B-7ED8-4F1A-965D-C97D1149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76" y="849108"/>
            <a:ext cx="11277599" cy="65278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1. Transition to or strengthen digital, case-based, real-time surveillance.</a:t>
            </a:r>
          </a:p>
          <a:p>
            <a:pPr marL="0" indent="0">
              <a:buNone/>
            </a:pPr>
            <a:r>
              <a:rPr lang="en-GB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6. Strengthen routine analysis and use of data at the national and subnational levels.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776B64B-72D3-055B-8214-A32611DD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83478"/>
            <a:ext cx="11886323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Addressing recommendations</a:t>
            </a:r>
            <a:endParaRPr lang="en-GB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701F73-54A4-4EB9-FC2F-3F3804C6A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6" y="1543357"/>
            <a:ext cx="3634222" cy="503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E8A5FD-DCE4-BC7C-B4D4-A9FF593E5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354" y="1480503"/>
            <a:ext cx="2200220" cy="257407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5D7A9E6-691D-C513-FDBB-B79973634979}"/>
              </a:ext>
            </a:extLst>
          </p:cNvPr>
          <p:cNvGrpSpPr/>
          <p:nvPr/>
        </p:nvGrpSpPr>
        <p:grpSpPr>
          <a:xfrm>
            <a:off x="6853506" y="1463517"/>
            <a:ext cx="2004108" cy="2592019"/>
            <a:chOff x="4731325" y="1167021"/>
            <a:chExt cx="4124165" cy="5334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3E3F562-175F-ECEF-CC24-0BE9C74C3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1325" y="1167021"/>
              <a:ext cx="4124165" cy="533400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9AAA13E-1134-2AB5-E0DE-39F7EF54F1D5}"/>
                </a:ext>
              </a:extLst>
            </p:cNvPr>
            <p:cNvSpPr/>
            <p:nvPr/>
          </p:nvSpPr>
          <p:spPr>
            <a:xfrm>
              <a:off x="6641102" y="5518797"/>
              <a:ext cx="2009775" cy="857250"/>
            </a:xfrm>
            <a:prstGeom prst="rect">
              <a:avLst/>
            </a:prstGeom>
            <a:solidFill>
              <a:srgbClr val="009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40174E25-CBEE-193C-F86C-A594ECCBE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305" y="4228060"/>
            <a:ext cx="1858882" cy="24936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E357962-7058-F8F2-FC2A-AD80EA1DF5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94"/>
          <a:stretch/>
        </p:blipFill>
        <p:spPr>
          <a:xfrm>
            <a:off x="7343763" y="4261133"/>
            <a:ext cx="1728844" cy="2460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7D9C94E-EAC9-0F6B-3B4D-695619EA7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3183" y="4244976"/>
            <a:ext cx="1721330" cy="2460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B46A37D-34A3-47B6-5E68-901F0E6A8D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478" y="1434523"/>
            <a:ext cx="2598661" cy="25986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2000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CCC4BE-AB7D-FB2E-1C3D-CF6ECB4B0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2" y="858178"/>
            <a:ext cx="11782096" cy="322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Top recommendations from TB surveillance assessments, globally, to address most common gaps:</a:t>
            </a:r>
          </a:p>
          <a:p>
            <a:pPr marL="0" indent="0">
              <a:buNone/>
            </a:pPr>
            <a:endParaRPr lang="en-GB" sz="1800" b="1" dirty="0"/>
          </a:p>
          <a:p>
            <a:pPr marL="342900" indent="-342900">
              <a:buAutoNum type="arabicPeriod"/>
            </a:pPr>
            <a:r>
              <a:rPr lang="en-GB" sz="1800" b="1" dirty="0"/>
              <a:t>Transition to or strengthen digital, case-based, real-time surveillance.</a:t>
            </a:r>
          </a:p>
          <a:p>
            <a:pPr marL="342900" indent="-342900">
              <a:buAutoNum type="arabicPeriod"/>
            </a:pPr>
            <a:r>
              <a:rPr lang="en-GB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Develop or review SOPs/tools for data quality and validity.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Improve availability and quality of TB mortality data.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Measure level of under-reporting of diagnosed TB cases using an inventory study.</a:t>
            </a:r>
          </a:p>
          <a:p>
            <a:pPr marL="342900" indent="-342900">
              <a:buAutoNum type="arabicPeriod"/>
            </a:pPr>
            <a:r>
              <a:rPr lang="en-GB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Strengthen routine supervision for data quality checks, including via data validation workshops.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Strengthen routine analysis and use of data at the national and subnational levels.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19A005-67FB-A62C-CFA2-9575A57C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83478"/>
            <a:ext cx="11886323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Top recommendations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34227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94B5B-7ED8-4F1A-965D-C97D1149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32" y="890145"/>
            <a:ext cx="11277599" cy="65278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 </a:t>
            </a:r>
            <a:r>
              <a:rPr lang="en-GB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Develop or review SOPs/tools for data quality and validity.</a:t>
            </a:r>
          </a:p>
          <a:p>
            <a:pPr marL="0" indent="0">
              <a:buNone/>
            </a:pPr>
            <a:r>
              <a:rPr lang="en-GB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5. </a:t>
            </a:r>
            <a:r>
              <a:rPr lang="en-GB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Strengthen routine supervision for data quality checks, including via data validation workshops.</a:t>
            </a:r>
          </a:p>
          <a:p>
            <a:pPr marL="0" indent="0">
              <a:buNone/>
            </a:pPr>
            <a:endParaRPr lang="en-GB" sz="15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39F8AD9-ECA4-44CE-BA80-9F51CB0A3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3" t="3324" r="4580" b="3262"/>
          <a:stretch/>
        </p:blipFill>
        <p:spPr>
          <a:xfrm>
            <a:off x="733425" y="1879923"/>
            <a:ext cx="1733551" cy="252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165AEDD-C262-40BF-8DE1-509B0259D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357" y="5601756"/>
            <a:ext cx="1553209" cy="4670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D09E2CD-B650-442E-97CF-D6EF102FB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566" y="5201844"/>
            <a:ext cx="1110251" cy="126682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2CC3F7B-B89E-4B60-B7E1-F0C43DE28809}"/>
              </a:ext>
            </a:extLst>
          </p:cNvPr>
          <p:cNvSpPr/>
          <p:nvPr/>
        </p:nvSpPr>
        <p:spPr>
          <a:xfrm>
            <a:off x="5486817" y="5122548"/>
            <a:ext cx="1076325" cy="13288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500" dirty="0">
                <a:solidFill>
                  <a:schemeClr val="tx1"/>
                </a:solidFill>
              </a:rPr>
              <a:t>DHIS2</a:t>
            </a:r>
          </a:p>
          <a:p>
            <a:pPr algn="ctr"/>
            <a:r>
              <a:rPr lang="fr-CH" sz="1400" dirty="0">
                <a:solidFill>
                  <a:schemeClr val="tx1"/>
                </a:solidFill>
              </a:rPr>
              <a:t>Data quality</a:t>
            </a:r>
          </a:p>
          <a:p>
            <a:pPr algn="ctr"/>
            <a:br>
              <a:rPr lang="fr-CH" sz="1500" dirty="0">
                <a:solidFill>
                  <a:schemeClr val="tx1"/>
                </a:solidFill>
              </a:rPr>
            </a:br>
            <a:r>
              <a:rPr lang="fr-CH" sz="1500" dirty="0">
                <a:solidFill>
                  <a:schemeClr val="tx1"/>
                </a:solidFill>
              </a:rPr>
              <a:t>SOP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85FDAC97-DEC0-4225-A39B-DE82EB9B07F6}"/>
              </a:ext>
            </a:extLst>
          </p:cNvPr>
          <p:cNvSpPr/>
          <p:nvPr/>
        </p:nvSpPr>
        <p:spPr>
          <a:xfrm>
            <a:off x="3031024" y="2591756"/>
            <a:ext cx="1021118" cy="1146554"/>
          </a:xfrm>
          <a:prstGeom prst="rightArrow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2914296-0FEE-432E-8067-4ED16174A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472" y="1885663"/>
            <a:ext cx="1819950" cy="252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FF7C98B-324D-42C4-BA70-BEC9947B00D1}"/>
              </a:ext>
            </a:extLst>
          </p:cNvPr>
          <p:cNvSpPr/>
          <p:nvPr/>
        </p:nvSpPr>
        <p:spPr>
          <a:xfrm>
            <a:off x="7415311" y="1582666"/>
            <a:ext cx="4319487" cy="3114675"/>
          </a:xfrm>
          <a:prstGeom prst="rect">
            <a:avLst/>
          </a:prstGeom>
          <a:noFill/>
          <a:ln w="38100">
            <a:solidFill>
              <a:srgbClr val="222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D</a:t>
            </a:r>
            <a:r>
              <a:rPr lang="en-GB" dirty="0" err="1">
                <a:solidFill>
                  <a:schemeClr val="tx1"/>
                </a:solidFill>
              </a:rPr>
              <a:t>efinitions</a:t>
            </a:r>
            <a:r>
              <a:rPr lang="en-GB" dirty="0">
                <a:solidFill>
                  <a:schemeClr val="tx1"/>
                </a:solidFill>
              </a:rPr>
              <a:t> and reporting framework updated: </a:t>
            </a:r>
            <a:r>
              <a:rPr lang="en-GB" b="1" dirty="0">
                <a:solidFill>
                  <a:schemeClr val="tx1"/>
                </a:solidFill>
              </a:rPr>
              <a:t>TB surveillance guidance.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Expanded scope compared to previous iterations.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Includes specific chapter on ensuring TB data are of high quality, at all administrative levels and along the pathway of prevention and care.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25BAD9-9C9A-4BA8-B733-28A1118123BB}"/>
              </a:ext>
            </a:extLst>
          </p:cNvPr>
          <p:cNvSpPr/>
          <p:nvPr/>
        </p:nvSpPr>
        <p:spPr>
          <a:xfrm>
            <a:off x="7415311" y="4980289"/>
            <a:ext cx="4319487" cy="1613342"/>
          </a:xfrm>
          <a:prstGeom prst="rect">
            <a:avLst/>
          </a:prstGeom>
          <a:noFill/>
          <a:ln w="38100">
            <a:solidFill>
              <a:srgbClr val="008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D</a:t>
            </a:r>
            <a:r>
              <a:rPr lang="en-GB" dirty="0">
                <a:solidFill>
                  <a:schemeClr val="tx1"/>
                </a:solidFill>
              </a:rPr>
              <a:t>HIS2 WHO TB package includes automated DQ rules.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Development of </a:t>
            </a:r>
            <a:r>
              <a:rPr lang="en-GB" b="1" dirty="0">
                <a:solidFill>
                  <a:schemeClr val="tx1"/>
                </a:solidFill>
              </a:rPr>
              <a:t>DQ dashboard and SOPs </a:t>
            </a:r>
            <a:r>
              <a:rPr lang="en-GB" dirty="0">
                <a:solidFill>
                  <a:schemeClr val="tx1"/>
                </a:solidFill>
              </a:rPr>
              <a:t>are under development.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192F61-4A4B-B2B7-4350-85D7FC74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83478"/>
            <a:ext cx="11886323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Addressing recommendations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2190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7C0A74B-B9B9-B239-2395-1C31BF95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83478"/>
            <a:ext cx="11886323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Top recommendations</a:t>
            </a:r>
            <a:endParaRPr lang="en-GB" dirty="0"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68C320-03B6-E384-29E6-253C7DE78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2" y="858178"/>
            <a:ext cx="11782096" cy="322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Top recommendations from TB surveillance assessments, globally, to address most common gaps:</a:t>
            </a:r>
          </a:p>
          <a:p>
            <a:pPr marL="0" indent="0">
              <a:buNone/>
            </a:pPr>
            <a:endParaRPr lang="en-GB" sz="1800" b="1" dirty="0"/>
          </a:p>
          <a:p>
            <a:pPr marL="342900" indent="-342900">
              <a:buAutoNum type="arabicPeriod"/>
            </a:pPr>
            <a:r>
              <a:rPr lang="en-GB" sz="1800" b="1" dirty="0"/>
              <a:t>Transition to or strengthen digital, case-based, real-time surveillance.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Develop or review SOPs/tools for data quality and validity.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Improve availability and quality of TB mortality data.</a:t>
            </a:r>
          </a:p>
          <a:p>
            <a:pPr marL="342900" indent="-342900">
              <a:buAutoNum type="arabicPeriod"/>
            </a:pPr>
            <a:r>
              <a:rPr lang="en-GB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Measure level of under-reporting of diagnosed TB cases using an inventory study.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Strengthen routine supervision for data quality checks, including via data validation workshops.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Strengthen routine analysis and use of data at the national and subnational levels.</a:t>
            </a:r>
          </a:p>
        </p:txBody>
      </p:sp>
    </p:spTree>
    <p:extLst>
      <p:ext uri="{BB962C8B-B14F-4D97-AF65-F5344CB8AC3E}">
        <p14:creationId xmlns:p14="http://schemas.microsoft.com/office/powerpoint/2010/main" val="8511113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94B5B-7ED8-4F1A-965D-C97D1149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69" y="917709"/>
            <a:ext cx="11277599" cy="34123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4. </a:t>
            </a:r>
            <a:r>
              <a:rPr lang="en-GB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Measure level of under-reporting of diagnosed TB cases using an inventory study.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3C2D6-F530-428C-9F9D-107756A2B9F7}"/>
              </a:ext>
            </a:extLst>
          </p:cNvPr>
          <p:cNvSpPr txBox="1"/>
          <p:nvPr/>
        </p:nvSpPr>
        <p:spPr>
          <a:xfrm>
            <a:off x="325148" y="1403711"/>
            <a:ext cx="6906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500" b="1" dirty="0"/>
              <a:t>Inventory </a:t>
            </a:r>
            <a:r>
              <a:rPr lang="fr-CH" sz="1500" b="1" dirty="0" err="1"/>
              <a:t>studies</a:t>
            </a:r>
            <a:r>
              <a:rPr lang="fr-CH" sz="1500" b="1" dirty="0"/>
              <a:t> for </a:t>
            </a:r>
            <a:r>
              <a:rPr lang="fr-CH" sz="1500" b="1" dirty="0" err="1"/>
              <a:t>measuring</a:t>
            </a:r>
            <a:r>
              <a:rPr lang="fr-CH" sz="1500" b="1" dirty="0"/>
              <a:t> the </a:t>
            </a:r>
            <a:r>
              <a:rPr lang="fr-CH" sz="1500" b="1" dirty="0" err="1"/>
              <a:t>under-reporting</a:t>
            </a:r>
            <a:r>
              <a:rPr lang="fr-CH" sz="1500" b="1" dirty="0"/>
              <a:t> of </a:t>
            </a:r>
            <a:r>
              <a:rPr lang="fr-CH" sz="1500" b="1" dirty="0" err="1"/>
              <a:t>detected</a:t>
            </a:r>
            <a:r>
              <a:rPr lang="fr-CH" sz="1500" b="1" dirty="0"/>
              <a:t> TB cases </a:t>
            </a:r>
          </a:p>
          <a:p>
            <a:pPr algn="ctr"/>
            <a:r>
              <a:rPr lang="fr-CH" sz="1500" b="1" dirty="0"/>
              <a:t>2000-2024</a:t>
            </a:r>
            <a:endParaRPr lang="en-GB" sz="15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51392F-F3BA-669E-208B-23B74423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83478"/>
            <a:ext cx="11886323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Addressing recommendations</a:t>
            </a:r>
            <a:endParaRPr lang="en-GB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290C1A-B0EB-C133-7569-A41FDFB7A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" y="1932005"/>
            <a:ext cx="7367209" cy="4361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C5D180-54BA-49F6-DC06-B4A8CE826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499" y="2135839"/>
            <a:ext cx="2926470" cy="41574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F92561-7F8C-44BF-EB94-8E94F046EB56}"/>
              </a:ext>
            </a:extLst>
          </p:cNvPr>
          <p:cNvSpPr txBox="1"/>
          <p:nvPr/>
        </p:nvSpPr>
        <p:spPr>
          <a:xfrm>
            <a:off x="8072617" y="1403711"/>
            <a:ext cx="3794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500" b="1" dirty="0"/>
              <a:t>Addressing </a:t>
            </a:r>
            <a:r>
              <a:rPr lang="fr-CH" sz="1500" b="1" dirty="0" err="1"/>
              <a:t>underrepoting</a:t>
            </a:r>
            <a:r>
              <a:rPr lang="fr-CH" sz="1500" b="1" dirty="0"/>
              <a:t> </a:t>
            </a:r>
            <a:r>
              <a:rPr lang="fr-CH" sz="1500" b="1" dirty="0" err="1"/>
              <a:t>through</a:t>
            </a:r>
            <a:r>
              <a:rPr lang="fr-CH" sz="1500" b="1" dirty="0"/>
              <a:t> record linkage </a:t>
            </a:r>
            <a:r>
              <a:rPr lang="fr-CH" sz="1500" b="1" dirty="0" err="1"/>
              <a:t>exercises</a:t>
            </a:r>
            <a:endParaRPr lang="en-GB" sz="1500" b="1" dirty="0"/>
          </a:p>
        </p:txBody>
      </p:sp>
    </p:spTree>
    <p:extLst>
      <p:ext uri="{BB962C8B-B14F-4D97-AF65-F5344CB8AC3E}">
        <p14:creationId xmlns:p14="http://schemas.microsoft.com/office/powerpoint/2010/main" val="12950576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7C0A74B-B9B9-B239-2395-1C31BF95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83478"/>
            <a:ext cx="11886323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Top recommendations</a:t>
            </a:r>
            <a:endParaRPr lang="en-GB" dirty="0"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68C320-03B6-E384-29E6-253C7DE78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2" y="858178"/>
            <a:ext cx="11782096" cy="322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Top recommendations from TB surveillance assessments, globally, to address most common gaps:</a:t>
            </a:r>
          </a:p>
          <a:p>
            <a:pPr marL="0" indent="0">
              <a:buNone/>
            </a:pPr>
            <a:endParaRPr lang="en-GB" sz="1800" b="1" dirty="0"/>
          </a:p>
          <a:p>
            <a:pPr marL="342900" indent="-342900">
              <a:buAutoNum type="arabicPeriod"/>
            </a:pPr>
            <a:r>
              <a:rPr lang="en-GB" sz="1800" b="1" dirty="0"/>
              <a:t>Transition to or strengthen digital, case-based, real-time surveillance.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Develop or review SOPs/tools for data quality and validity.</a:t>
            </a:r>
          </a:p>
          <a:p>
            <a:pPr marL="342900" indent="-342900">
              <a:buAutoNum type="arabicPeriod"/>
            </a:pPr>
            <a:r>
              <a:rPr lang="en-GB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Improve availability and quality of TB mortality data.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Measure level of under-reporting of diagnosed TB cases using an inventory study.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Strengthen routine supervision for data quality checks, including via data validation workshops.</a:t>
            </a:r>
          </a:p>
          <a:p>
            <a:pPr marL="342900" indent="-342900">
              <a:buAutoNum type="arabicPeriod"/>
            </a:pPr>
            <a:r>
              <a:rPr lang="en-GB" sz="1800" b="1" dirty="0"/>
              <a:t>Strengthen routine analysis and use of data at the national and subnational levels.</a:t>
            </a:r>
          </a:p>
        </p:txBody>
      </p:sp>
    </p:spTree>
    <p:extLst>
      <p:ext uri="{BB962C8B-B14F-4D97-AF65-F5344CB8AC3E}">
        <p14:creationId xmlns:p14="http://schemas.microsoft.com/office/powerpoint/2010/main" val="13544137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94B5B-7ED8-4F1A-965D-C97D1149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76" y="932124"/>
            <a:ext cx="11277599" cy="34123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3. </a:t>
            </a:r>
            <a:r>
              <a:rPr lang="en-GB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Improve availability and quality of TB mortality data.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E6DB6-0BDF-44AB-A3CB-2CDC21C43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4" y="1273360"/>
            <a:ext cx="3033728" cy="42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E3E29C-C5BB-4C98-A332-27CC3B7C1BB0}"/>
              </a:ext>
            </a:extLst>
          </p:cNvPr>
          <p:cNvSpPr txBox="1"/>
          <p:nvPr/>
        </p:nvSpPr>
        <p:spPr>
          <a:xfrm>
            <a:off x="4057005" y="5723525"/>
            <a:ext cx="25050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https://apps.who.int/iris/bitstream/handle/10665/331934/WHO-CDS-TB-2019.10-eng.pdf</a:t>
            </a:r>
            <a:endParaRPr lang="en-GB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B8E7AE-1918-475A-A066-F7BF0DFABF0E}"/>
              </a:ext>
            </a:extLst>
          </p:cNvPr>
          <p:cNvSpPr/>
          <p:nvPr/>
        </p:nvSpPr>
        <p:spPr>
          <a:xfrm>
            <a:off x="7415312" y="1781175"/>
            <a:ext cx="4319487" cy="329564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Not under the direct purview of the TB programme.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Multisectoral approach: requires buy-in and accountability across the health sector and from relevant departments and/or ministries.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Encourage closer collaboration and increased use of mortality data for routine analysis.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926D6C-95CB-40D5-9CBD-DDCA775B1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86" y="1278281"/>
            <a:ext cx="3018139" cy="42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8B6C90-F0DB-4AF4-9610-87EE3C50237E}"/>
              </a:ext>
            </a:extLst>
          </p:cNvPr>
          <p:cNvSpPr txBox="1"/>
          <p:nvPr/>
        </p:nvSpPr>
        <p:spPr>
          <a:xfrm>
            <a:off x="1002355" y="5723525"/>
            <a:ext cx="198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5"/>
              </a:rPr>
              <a:t>https://apps.who.int/iris/handle/10665/341911</a:t>
            </a:r>
            <a:endParaRPr lang="en-GB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23AD4E-DF8D-AA89-4379-EB674482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83478"/>
            <a:ext cx="11886323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Addressing recommendations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78378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94B5B-7ED8-4F1A-965D-C97D1149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8" y="953967"/>
            <a:ext cx="11514082" cy="5603754"/>
          </a:xfrm>
        </p:spPr>
        <p:txBody>
          <a:bodyPr>
            <a:normAutofit fontScale="92500" lnSpcReduction="20000"/>
          </a:bodyPr>
          <a:lstStyle/>
          <a:p>
            <a:r>
              <a:rPr lang="en-GB" sz="1800" dirty="0"/>
              <a:t>The TB surveillance checklist provides </a:t>
            </a:r>
            <a:r>
              <a:rPr lang="en-GB" sz="1800" b="1" dirty="0"/>
              <a:t>systematic and standardised way</a:t>
            </a:r>
            <a:r>
              <a:rPr lang="en-GB" sz="1800" dirty="0"/>
              <a:t> of assessing TB surveillance systems.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b="1" dirty="0"/>
              <a:t>Repeat assessments </a:t>
            </a:r>
            <a:r>
              <a:rPr lang="en-GB" sz="1800" dirty="0"/>
              <a:t>help identify improvements and systematic gaps.</a:t>
            </a:r>
          </a:p>
          <a:p>
            <a:endParaRPr lang="en-GB" sz="1800" dirty="0"/>
          </a:p>
          <a:p>
            <a:r>
              <a:rPr lang="en-GB" sz="1800" b="1" dirty="0"/>
              <a:t>Improvements and high level of consistency </a:t>
            </a:r>
            <a:r>
              <a:rPr lang="en-GB" sz="1800" dirty="0"/>
              <a:t>was observed for about </a:t>
            </a:r>
            <a:r>
              <a:rPr lang="en-GB" sz="1800" b="1" dirty="0"/>
              <a:t>half of the standards </a:t>
            </a:r>
            <a:r>
              <a:rPr lang="en-GB" sz="1800" dirty="0"/>
              <a:t>that are under the direct purview of the NTP.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Improving</a:t>
            </a:r>
            <a:r>
              <a:rPr lang="en-GB" sz="1800" b="1" dirty="0"/>
              <a:t> access to care </a:t>
            </a:r>
            <a:r>
              <a:rPr lang="en-GB" sz="1800" dirty="0"/>
              <a:t>and</a:t>
            </a:r>
            <a:r>
              <a:rPr lang="en-GB" sz="1800" b="1" dirty="0"/>
              <a:t> vital registration </a:t>
            </a:r>
            <a:r>
              <a:rPr lang="en-GB" sz="1800" dirty="0"/>
              <a:t>(two standards not directly under the purview of the NTP) are much </a:t>
            </a:r>
            <a:r>
              <a:rPr lang="en-GB" sz="1800" b="1" dirty="0"/>
              <a:t>more challenging and complex </a:t>
            </a:r>
            <a:r>
              <a:rPr lang="en-GB" sz="1800" dirty="0"/>
              <a:t>to address.</a:t>
            </a:r>
          </a:p>
          <a:p>
            <a:endParaRPr lang="en-GB" sz="1800" dirty="0"/>
          </a:p>
          <a:p>
            <a:r>
              <a:rPr lang="en-GB" sz="1800" dirty="0"/>
              <a:t>Surveillance of </a:t>
            </a:r>
            <a:r>
              <a:rPr lang="en-GB" sz="1800" b="1" dirty="0"/>
              <a:t>childhood TB </a:t>
            </a:r>
            <a:r>
              <a:rPr lang="en-GB" sz="1800" dirty="0"/>
              <a:t>(diagnosis and reporting) globally has seen </a:t>
            </a:r>
            <a:r>
              <a:rPr lang="en-GB" sz="1800" b="1" dirty="0"/>
              <a:t>minimal to no improvement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r>
              <a:rPr lang="en-GB" sz="1800" dirty="0"/>
              <a:t>Important </a:t>
            </a:r>
            <a:r>
              <a:rPr lang="en-GB" sz="1800" b="1" dirty="0"/>
              <a:t>gaps</a:t>
            </a:r>
            <a:r>
              <a:rPr lang="en-GB" sz="1800" dirty="0"/>
              <a:t> remain in </a:t>
            </a:r>
            <a:r>
              <a:rPr lang="en-GB" sz="1800" b="1" dirty="0"/>
              <a:t>quality of data </a:t>
            </a:r>
            <a:r>
              <a:rPr lang="en-GB" sz="1800" dirty="0"/>
              <a:t>recorded</a:t>
            </a:r>
            <a:r>
              <a:rPr lang="en-GB" sz="1800" b="1" dirty="0"/>
              <a:t> </a:t>
            </a:r>
            <a:r>
              <a:rPr lang="en-GB" sz="1800" dirty="0"/>
              <a:t>and </a:t>
            </a:r>
            <a:r>
              <a:rPr lang="en-GB" sz="1800" b="1" dirty="0"/>
              <a:t>completeness of reporting</a:t>
            </a:r>
            <a:r>
              <a:rPr lang="en-GB" sz="1800" dirty="0"/>
              <a:t>.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Transitioning from paper-based to </a:t>
            </a:r>
            <a:r>
              <a:rPr lang="en-GB" sz="1800" b="1" dirty="0"/>
              <a:t>digital surveillance is the top priority globally</a:t>
            </a:r>
            <a:r>
              <a:rPr lang="en-GB" sz="1800" dirty="0"/>
              <a:t>, and within each WHO region.</a:t>
            </a:r>
          </a:p>
          <a:p>
            <a:endParaRPr lang="en-GB" sz="1800" dirty="0"/>
          </a:p>
          <a:p>
            <a:r>
              <a:rPr lang="en-GB" sz="1800" dirty="0"/>
              <a:t>Improvements can be slow, requiring </a:t>
            </a:r>
            <a:r>
              <a:rPr lang="en-GB" sz="1800" b="1" dirty="0"/>
              <a:t>sustained political and financial commitment</a:t>
            </a:r>
            <a:r>
              <a:rPr lang="en-GB" sz="1800" dirty="0"/>
              <a:t>.</a:t>
            </a:r>
          </a:p>
          <a:p>
            <a:endParaRPr lang="en-GB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236C11-C462-1C06-0847-247A14E4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83478"/>
            <a:ext cx="11886323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Key messages </a:t>
            </a:r>
            <a:r>
              <a:rPr lang="fr-CH" dirty="0" err="1">
                <a:latin typeface="+mj-lt"/>
              </a:rPr>
              <a:t>from</a:t>
            </a:r>
            <a:r>
              <a:rPr lang="fr-CH" dirty="0">
                <a:latin typeface="+mj-lt"/>
              </a:rPr>
              <a:t> global </a:t>
            </a:r>
            <a:r>
              <a:rPr lang="fr-CH" dirty="0" err="1">
                <a:latin typeface="+mj-lt"/>
              </a:rPr>
              <a:t>synthesis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404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B03FB2-8459-476A-BDDB-1C94444B62AD}"/>
              </a:ext>
            </a:extLst>
          </p:cNvPr>
          <p:cNvSpPr/>
          <p:nvPr/>
        </p:nvSpPr>
        <p:spPr>
          <a:xfrm>
            <a:off x="89757" y="1340768"/>
            <a:ext cx="6006243" cy="53842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FE388-2C6D-4161-91DD-7E13AAC2066B}"/>
              </a:ext>
            </a:extLst>
          </p:cNvPr>
          <p:cNvSpPr txBox="1"/>
          <p:nvPr/>
        </p:nvSpPr>
        <p:spPr>
          <a:xfrm>
            <a:off x="89756" y="1340768"/>
            <a:ext cx="411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country population: 1,000,000</a:t>
            </a:r>
            <a:endParaRPr lang="en-GB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5E3641-0E64-4A94-B77F-6B820B6F37DB}"/>
              </a:ext>
            </a:extLst>
          </p:cNvPr>
          <p:cNvSpPr/>
          <p:nvPr/>
        </p:nvSpPr>
        <p:spPr>
          <a:xfrm>
            <a:off x="2082088" y="3691063"/>
            <a:ext cx="3975812" cy="3016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72D07F-40B1-4DA3-827F-4C9402D16193}"/>
              </a:ext>
            </a:extLst>
          </p:cNvPr>
          <p:cNvSpPr txBox="1"/>
          <p:nvPr/>
        </p:nvSpPr>
        <p:spPr>
          <a:xfrm>
            <a:off x="2082088" y="3691063"/>
            <a:ext cx="35102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600 people develop TB in one year</a:t>
            </a:r>
            <a:endParaRPr lang="en-GB" sz="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AC55-FEC6-463A-9D91-C00CF620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996155"/>
            <a:ext cx="11976100" cy="5849145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Notified cases of TB are our “window” to the TB epidemic in the country.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6D66D-E70A-4502-96B7-170CCBBE4ED8}"/>
              </a:ext>
            </a:extLst>
          </p:cNvPr>
          <p:cNvSpPr txBox="1"/>
          <p:nvPr/>
        </p:nvSpPr>
        <p:spPr>
          <a:xfrm>
            <a:off x="6286748" y="1340768"/>
            <a:ext cx="5676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want to </a:t>
            </a:r>
            <a:r>
              <a:rPr lang="en-US" b="1" dirty="0"/>
              <a:t>close the gap in under-reporting </a:t>
            </a:r>
            <a:r>
              <a:rPr lang="en-US" dirty="0"/>
              <a:t>by improving data recording and reporting practices. </a:t>
            </a:r>
          </a:p>
          <a:p>
            <a:r>
              <a:rPr lang="en-US" dirty="0"/>
              <a:t>This will help us understand the TB epidemic better and use these data for programmatic action.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79E122-D6B2-4BCD-95D0-6BFA7A24EA71}"/>
              </a:ext>
            </a:extLst>
          </p:cNvPr>
          <p:cNvSpPr/>
          <p:nvPr/>
        </p:nvSpPr>
        <p:spPr>
          <a:xfrm>
            <a:off x="2496834" y="4365104"/>
            <a:ext cx="3510266" cy="230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CB998B-E029-4234-BBB8-AB4824DDD2D9}"/>
              </a:ext>
            </a:extLst>
          </p:cNvPr>
          <p:cNvSpPr txBox="1"/>
          <p:nvPr/>
        </p:nvSpPr>
        <p:spPr>
          <a:xfrm>
            <a:off x="2496834" y="4365104"/>
            <a:ext cx="28194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500 people were diagnosed</a:t>
            </a:r>
            <a:endParaRPr lang="en-GB" sz="15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9586D-84FC-4D3C-A7CB-44079D557063}"/>
              </a:ext>
            </a:extLst>
          </p:cNvPr>
          <p:cNvSpPr/>
          <p:nvPr/>
        </p:nvSpPr>
        <p:spPr>
          <a:xfrm>
            <a:off x="3584352" y="5302751"/>
            <a:ext cx="2322810" cy="1297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A2750-34C5-440E-8200-1F8256918858}"/>
              </a:ext>
            </a:extLst>
          </p:cNvPr>
          <p:cNvSpPr txBox="1"/>
          <p:nvPr/>
        </p:nvSpPr>
        <p:spPr>
          <a:xfrm>
            <a:off x="3584352" y="5302751"/>
            <a:ext cx="19091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200 cases notified</a:t>
            </a:r>
            <a:endParaRPr lang="en-GB" sz="15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8CBBA7-5D0A-4D16-9561-47FEF6F7FA31}"/>
              </a:ext>
            </a:extLst>
          </p:cNvPr>
          <p:cNvCxnSpPr>
            <a:cxnSpLocks/>
          </p:cNvCxnSpPr>
          <p:nvPr/>
        </p:nvCxnSpPr>
        <p:spPr>
          <a:xfrm flipV="1">
            <a:off x="5316305" y="4542904"/>
            <a:ext cx="0" cy="759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9EA818-5E85-4602-8F56-1C6E8C56352F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705100" y="5951499"/>
            <a:ext cx="8792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306FE99-F265-536C-5D74-3493D055F99B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AD4BCBD2-6E6F-25BB-6938-A41587301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3478"/>
            <a:ext cx="11976100" cy="774700"/>
          </a:xfrm>
        </p:spPr>
        <p:txBody>
          <a:bodyPr>
            <a:normAutofit/>
          </a:bodyPr>
          <a:lstStyle/>
          <a:p>
            <a:r>
              <a:rPr lang="fr-CH" sz="3000" dirty="0"/>
              <a:t>Background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1553195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0153-E9F2-4252-94F5-63D1AF7C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7951076" cy="2743200"/>
          </a:xfrm>
        </p:spPr>
        <p:txBody>
          <a:bodyPr/>
          <a:lstStyle/>
          <a:p>
            <a:r>
              <a:rPr lang="fr-CH" dirty="0" err="1"/>
              <a:t>Commonly</a:t>
            </a:r>
            <a:r>
              <a:rPr lang="fr-CH" dirty="0"/>
              <a:t> </a:t>
            </a:r>
            <a:r>
              <a:rPr lang="fr-CH" dirty="0" err="1"/>
              <a:t>observed</a:t>
            </a:r>
            <a:r>
              <a:rPr lang="fr-CH" dirty="0"/>
              <a:t> </a:t>
            </a:r>
            <a:r>
              <a:rPr lang="fr-CH" dirty="0" err="1"/>
              <a:t>problems</a:t>
            </a:r>
            <a:r>
              <a:rPr lang="fr-CH" dirty="0"/>
              <a:t> and </a:t>
            </a:r>
            <a:r>
              <a:rPr lang="fr-CH" dirty="0" err="1"/>
              <a:t>associated</a:t>
            </a:r>
            <a:r>
              <a:rPr lang="fr-CH" dirty="0"/>
              <a:t> solutions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35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94B5B-7ED8-4F1A-965D-C97D1149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772" y="4477407"/>
            <a:ext cx="7394028" cy="20803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1800" dirty="0"/>
          </a:p>
          <a:p>
            <a:r>
              <a:rPr lang="fr-CH" sz="1800" dirty="0"/>
              <a:t>Inefficiences in the system (</a:t>
            </a:r>
            <a:r>
              <a:rPr lang="fr-CH" sz="1800" dirty="0" err="1"/>
              <a:t>functionality</a:t>
            </a:r>
            <a:r>
              <a:rPr lang="fr-CH" sz="1800" dirty="0"/>
              <a:t>, time, </a:t>
            </a:r>
            <a:r>
              <a:rPr lang="fr-CH" sz="1800" dirty="0" err="1"/>
              <a:t>resources</a:t>
            </a:r>
            <a:r>
              <a:rPr lang="fr-CH" sz="1800" dirty="0"/>
              <a:t>)</a:t>
            </a:r>
          </a:p>
          <a:p>
            <a:r>
              <a:rPr lang="fr-CH" sz="1800" dirty="0"/>
              <a:t>People </a:t>
            </a:r>
            <a:r>
              <a:rPr lang="fr-CH" sz="1800" dirty="0" err="1"/>
              <a:t>with</a:t>
            </a:r>
            <a:r>
              <a:rPr lang="fr-CH" sz="1800" dirty="0"/>
              <a:t> TB </a:t>
            </a:r>
            <a:r>
              <a:rPr lang="fr-CH" sz="1800" dirty="0" err="1"/>
              <a:t>being</a:t>
            </a:r>
            <a:r>
              <a:rPr lang="fr-CH" sz="1800" dirty="0"/>
              <a:t> </a:t>
            </a:r>
            <a:r>
              <a:rPr lang="fr-CH" sz="1800" dirty="0" err="1"/>
              <a:t>missed</a:t>
            </a:r>
            <a:r>
              <a:rPr lang="fr-CH" sz="1800" dirty="0"/>
              <a:t> and not </a:t>
            </a:r>
            <a:r>
              <a:rPr lang="fr-CH" sz="1800" dirty="0" err="1"/>
              <a:t>counted</a:t>
            </a:r>
            <a:endParaRPr lang="fr-CH" sz="1800" dirty="0"/>
          </a:p>
          <a:p>
            <a:r>
              <a:rPr lang="fr-CH" sz="1800" dirty="0"/>
              <a:t>Impact on </a:t>
            </a:r>
            <a:r>
              <a:rPr lang="fr-CH" sz="1800" dirty="0" err="1"/>
              <a:t>disease</a:t>
            </a:r>
            <a:r>
              <a:rPr lang="fr-CH" sz="1800" dirty="0"/>
              <a:t> </a:t>
            </a:r>
            <a:r>
              <a:rPr lang="fr-CH" sz="1800" dirty="0" err="1"/>
              <a:t>burden</a:t>
            </a:r>
            <a:r>
              <a:rPr lang="fr-CH" sz="1800" dirty="0"/>
              <a:t> </a:t>
            </a:r>
            <a:r>
              <a:rPr lang="fr-CH" sz="1800" dirty="0" err="1"/>
              <a:t>estimates</a:t>
            </a:r>
            <a:endParaRPr lang="fr-CH" sz="1800" dirty="0"/>
          </a:p>
          <a:p>
            <a:r>
              <a:rPr lang="fr-CH" sz="1800" dirty="0" err="1"/>
              <a:t>Unstructured</a:t>
            </a:r>
            <a:r>
              <a:rPr lang="fr-CH" sz="1800" dirty="0"/>
              <a:t> </a:t>
            </a:r>
            <a:r>
              <a:rPr lang="fr-CH" sz="1800" dirty="0" err="1"/>
              <a:t>decision-making</a:t>
            </a:r>
            <a:endParaRPr lang="en-GB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236C11-C462-1C06-0847-247A14E4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83478"/>
            <a:ext cx="11886323" cy="774700"/>
          </a:xfrm>
        </p:spPr>
        <p:txBody>
          <a:bodyPr anchor="ctr"/>
          <a:lstStyle/>
          <a:p>
            <a:r>
              <a:rPr lang="fr-CH" dirty="0">
                <a:latin typeface="+mj-lt"/>
              </a:rPr>
              <a:t>Key messages </a:t>
            </a:r>
            <a:r>
              <a:rPr lang="fr-CH" dirty="0" err="1">
                <a:latin typeface="+mj-lt"/>
              </a:rPr>
              <a:t>from</a:t>
            </a:r>
            <a:r>
              <a:rPr lang="fr-CH" dirty="0">
                <a:latin typeface="+mj-lt"/>
              </a:rPr>
              <a:t> global </a:t>
            </a:r>
            <a:r>
              <a:rPr lang="fr-CH" dirty="0" err="1">
                <a:latin typeface="+mj-lt"/>
              </a:rPr>
              <a:t>synthesis</a:t>
            </a:r>
            <a:endParaRPr lang="en-GB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4F3D2-1989-440F-4E6B-264DB0A4A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6" y="953967"/>
            <a:ext cx="3965927" cy="56037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39DB2B-564A-A0B2-472E-6DB9FD9B3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090" y="953967"/>
            <a:ext cx="7481709" cy="31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517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120647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idemiological Review Debrief" id="{D3BEA144-B0C0-B74C-9C5A-5B1739499351}" vid="{DCFE812C-1B8A-494E-8259-16748B2814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idemiological Review Debrief" id="{D3BEA144-B0C0-B74C-9C5A-5B1739499351}" vid="{DCFE812C-1B8A-494E-8259-16748B2814C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891C56CB86EB4BB280C2A8D796E212" ma:contentTypeVersion="16" ma:contentTypeDescription="Crée un document." ma:contentTypeScope="" ma:versionID="04a8a70071ab2ddb957e73a535fa403b">
  <xsd:schema xmlns:xsd="http://www.w3.org/2001/XMLSchema" xmlns:xs="http://www.w3.org/2001/XMLSchema" xmlns:p="http://schemas.microsoft.com/office/2006/metadata/properties" xmlns:ns2="14708f71-d88d-45e5-89b2-00254e416763" xmlns:ns3="88c321ec-7b79-4c54-b042-daa0ff9a9a86" targetNamespace="http://schemas.microsoft.com/office/2006/metadata/properties" ma:root="true" ma:fieldsID="609ec13b968896149238f5f3e7aefc44" ns2:_="" ns3:_="">
    <xsd:import namespace="14708f71-d88d-45e5-89b2-00254e416763"/>
    <xsd:import namespace="88c321ec-7b79-4c54-b042-daa0ff9a9a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08f71-d88d-45e5-89b2-00254e4167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321ec-7b79-4c54-b042-daa0ff9a9a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fd4d649-5c84-4267-85ab-f8aef2a3fc87}" ma:internalName="TaxCatchAll" ma:showField="CatchAllData" ma:web="88c321ec-7b79-4c54-b042-daa0ff9a9a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53DCB-A646-4816-A9EC-2DF23979B9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57D75E-C37E-4DFC-A192-23B9F0B1D6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708f71-d88d-45e5-89b2-00254e416763"/>
    <ds:schemaRef ds:uri="88c321ec-7b79-4c54-b042-daa0ff9a9a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Epidemiological Review Debrief</Template>
  <TotalTime>8073</TotalTime>
  <Words>9592</Words>
  <Application>Microsoft Office PowerPoint</Application>
  <PresentationFormat>Widescreen</PresentationFormat>
  <Paragraphs>1047</Paragraphs>
  <Slides>92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Arial</vt:lpstr>
      <vt:lpstr>Calibri</vt:lpstr>
      <vt:lpstr>Calibri Light</vt:lpstr>
      <vt:lpstr>Helvetica Light</vt:lpstr>
      <vt:lpstr>Noto Sans</vt:lpstr>
      <vt:lpstr>Wingdings</vt:lpstr>
      <vt:lpstr>1_Office Theme</vt:lpstr>
      <vt:lpstr>Office Theme</vt:lpstr>
      <vt:lpstr>2_Office Theme</vt:lpstr>
      <vt:lpstr>Setting the scene: overview of epidemiological reviews and strengthening surveillance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Global monitoring of the TB epidemic</vt:lpstr>
      <vt:lpstr>Global TB Report: data collection</vt:lpstr>
      <vt:lpstr>Global TB Report: digital publication</vt:lpstr>
      <vt:lpstr>Global TB Report: mobile application</vt:lpstr>
      <vt:lpstr>Global TB Report: burden estimates (incidence)</vt:lpstr>
      <vt:lpstr>Global TB Report: WHO global TB database</vt:lpstr>
      <vt:lpstr>Strengthening routine TB surveillance</vt:lpstr>
      <vt:lpstr>WHO Task Force of TB Impact Measurement</vt:lpstr>
      <vt:lpstr>WHO Task Force of TB Impact Measurement</vt:lpstr>
      <vt:lpstr>PowerPoint Presentation</vt:lpstr>
      <vt:lpstr>Epidemiological reviews</vt:lpstr>
      <vt:lpstr>PowerPoint Presentation</vt:lpstr>
      <vt:lpstr>PowerPoint Presentation</vt:lpstr>
      <vt:lpstr>Epidemiological reviews</vt:lpstr>
      <vt:lpstr>Epidemiological reviews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Epidemiological reviews</vt:lpstr>
      <vt:lpstr>PowerPoint Presentation</vt:lpstr>
      <vt:lpstr>PowerPoint Presentation</vt:lpstr>
      <vt:lpstr>PowerPoint Presentation</vt:lpstr>
      <vt:lpstr>Epidemiological reviews</vt:lpstr>
      <vt:lpstr>PowerPoint Presentation</vt:lpstr>
      <vt:lpstr>Epidemiological reviews</vt:lpstr>
      <vt:lpstr>PowerPoint Presentation</vt:lpstr>
      <vt:lpstr>PowerPoint Presentation</vt:lpstr>
      <vt:lpstr>Questions</vt:lpstr>
      <vt:lpstr>Setting the scene: global synthesis of epidemiological review findings and prioritised recommendations</vt:lpstr>
      <vt:lpstr>Background</vt:lpstr>
      <vt:lpstr>Background</vt:lpstr>
      <vt:lpstr>Background</vt:lpstr>
      <vt:lpstr>Background</vt:lpstr>
      <vt:lpstr>Background</vt:lpstr>
      <vt:lpstr>Synthesis of findings from latest assessment</vt:lpstr>
      <vt:lpstr>Aggregate findings from most recent assessment, by standard</vt:lpstr>
      <vt:lpstr>Aggregate findings from most recent assessment, by standard</vt:lpstr>
      <vt:lpstr>Aggregate findings from most recent assessment, by standard</vt:lpstr>
      <vt:lpstr>Aggregate findings from most recent assessment, by standard</vt:lpstr>
      <vt:lpstr>Aggregate findings from most recent assessment, by standard</vt:lpstr>
      <vt:lpstr>Aggregate findings from most recent assessment, by standard</vt:lpstr>
      <vt:lpstr>Aggregate findings from most recent assessment, by standard</vt:lpstr>
      <vt:lpstr>Aggregate findings from most recent assessment, by standard</vt:lpstr>
      <vt:lpstr>Aggregate findings from most recent assessment, by standard</vt:lpstr>
      <vt:lpstr>Data quality (B1.1-B1.7) summary scores</vt:lpstr>
      <vt:lpstr>System coverage* (B1.8-B1.9) summary scores</vt:lpstr>
      <vt:lpstr>Vital registration* (B1.10) summary scores</vt:lpstr>
      <vt:lpstr>Synthesis of findings from repeat assessments</vt:lpstr>
      <vt:lpstr>Net change in summary scores for all 13 standards</vt:lpstr>
      <vt:lpstr>Aggregated findings from repeat assessments, by standard </vt:lpstr>
      <vt:lpstr>Aggregated findings from repeat assessments, by standard </vt:lpstr>
      <vt:lpstr>Aggregated findings from repeat assessments, by standard </vt:lpstr>
      <vt:lpstr>Aggregated findings from repeat assessments, by standard </vt:lpstr>
      <vt:lpstr>Aggregated findings from repeat assessments, by standard </vt:lpstr>
      <vt:lpstr>Synthesis of recommendations</vt:lpstr>
      <vt:lpstr>Description of the framework for recommendations</vt:lpstr>
      <vt:lpstr>Description of the framework for recommendations</vt:lpstr>
      <vt:lpstr>Top recommendations</vt:lpstr>
      <vt:lpstr>Top recommendations</vt:lpstr>
      <vt:lpstr>Top recommendations</vt:lpstr>
      <vt:lpstr>Top recommendations</vt:lpstr>
      <vt:lpstr>Addressing recommendations</vt:lpstr>
      <vt:lpstr>Top recommendations</vt:lpstr>
      <vt:lpstr>Addressing recommendations</vt:lpstr>
      <vt:lpstr>Top recommendations</vt:lpstr>
      <vt:lpstr>Addressing recommendations</vt:lpstr>
      <vt:lpstr>Top recommendations</vt:lpstr>
      <vt:lpstr>Addressing recommendations</vt:lpstr>
      <vt:lpstr>Key messages from global synthesis</vt:lpstr>
      <vt:lpstr>Commonly observed problems and associated solutions</vt:lpstr>
      <vt:lpstr>Key messages from global synthesis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Reviews</dc:title>
  <dc:creator>Debora Pedrazzoli</dc:creator>
  <cp:lastModifiedBy>Marek LALLI</cp:lastModifiedBy>
  <cp:revision>13</cp:revision>
  <dcterms:created xsi:type="dcterms:W3CDTF">2023-05-23T07:37:03Z</dcterms:created>
  <dcterms:modified xsi:type="dcterms:W3CDTF">2024-04-17T11:56:52Z</dcterms:modified>
</cp:coreProperties>
</file>