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Cabin" panose="020B0604020202020204" charset="0"/>
      <p:regular r:id="rId28"/>
      <p:bold r:id="rId29"/>
      <p:italic r:id="rId30"/>
      <p:boldItalic r:id="rId31"/>
    </p:embeddedFont>
    <p:embeddedFont>
      <p:font typeface="Gill Sans"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56">
          <p15:clr>
            <a:srgbClr val="A4A3A4"/>
          </p15:clr>
        </p15:guide>
        <p15:guide id="2" pos="336">
          <p15:clr>
            <a:srgbClr val="A4A3A4"/>
          </p15:clr>
        </p15:guide>
        <p15:guide id="3" pos="96">
          <p15:clr>
            <a:srgbClr val="A4A3A4"/>
          </p15:clr>
        </p15:guide>
        <p15:guide id="4" pos="5664">
          <p15:clr>
            <a:srgbClr val="A4A3A4"/>
          </p15:clr>
        </p15:guide>
        <p15:guide id="5" orient="horz" pos="84">
          <p15:clr>
            <a:srgbClr val="A4A3A4"/>
          </p15:clr>
        </p15:guide>
        <p15:guide id="6" pos="29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36" y="36"/>
      </p:cViewPr>
      <p:guideLst>
        <p:guide orient="horz" pos="3156"/>
        <p:guide pos="336"/>
        <p:guide pos="96"/>
        <p:guide pos="5664"/>
        <p:guide orient="horz" pos="84"/>
        <p:guide pos="292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c366acd7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cc366acd7a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cc366acd7a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cc366acd7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cc366acd7a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cc366acd7a_0_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d38e8886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cd38e8886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2cd38e88869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cc366acd7a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cc366acd7a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cc366acd7a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c366acd7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cc366acd7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2cc366acd7a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d38e8886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cd38e88869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cd38e88869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cd38e8886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cd38e88869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2cd38e88869_0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d7e2b8d8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cd7e2b8d8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cd7e2b8d82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c366acd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cc366acd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Congress sends money and wants to know about the results</a:t>
            </a:r>
            <a:endParaRPr/>
          </a:p>
        </p:txBody>
      </p:sp>
      <p:sp>
        <p:nvSpPr>
          <p:cNvPr id="262" name="Google Shape;262;g2cc366acd7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d38e8886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cd38e88869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2cd38e88869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cd38e8886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2cd38e88869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2cd38e88869_0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cd7e2b8d82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cd7e2b8d82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2cd7e2b8d82_0_2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cd7e2b8d82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2cd7e2b8d82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2cd7e2b8d82_0_2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c366acd7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cc366acd7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cc366acd7a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cc366acd7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cc366acd7a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2cc366acd7a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c366acd7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cc366acd7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cc366acd7a_0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cc366acd7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cc366acd7a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cc366acd7a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Photo_Light">
  <p:cSld name="Title_Photo_Light">
    <p:bg>
      <p:bgPr>
        <a:solidFill>
          <a:srgbClr val="FFFFFF"/>
        </a:solidFill>
        <a:effectLst/>
      </p:bgPr>
    </p:bg>
    <p:spTree>
      <p:nvGrpSpPr>
        <p:cNvPr id="1" name="Shape 12"/>
        <p:cNvGrpSpPr/>
        <p:nvPr/>
      </p:nvGrpSpPr>
      <p:grpSpPr>
        <a:xfrm>
          <a:off x="0" y="0"/>
          <a:ext cx="0" cy="0"/>
          <a:chOff x="0" y="0"/>
          <a:chExt cx="0" cy="0"/>
        </a:xfrm>
      </p:grpSpPr>
      <p:sp>
        <p:nvSpPr>
          <p:cNvPr id="13" name="Google Shape;13;p2"/>
          <p:cNvSpPr>
            <a:spLocks noGrp="1"/>
          </p:cNvSpPr>
          <p:nvPr>
            <p:ph type="pic" idx="2"/>
          </p:nvPr>
        </p:nvSpPr>
        <p:spPr>
          <a:xfrm>
            <a:off x="0" y="0"/>
            <a:ext cx="91440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pic>
        <p:nvPicPr>
          <p:cNvPr id="14" name="Google Shape;14;p2"/>
          <p:cNvPicPr preferRelativeResize="0"/>
          <p:nvPr/>
        </p:nvPicPr>
        <p:blipFill rotWithShape="1">
          <a:blip r:embed="rId2">
            <a:alphaModFix/>
          </a:blip>
          <a:srcRect/>
          <a:stretch/>
        </p:blipFill>
        <p:spPr>
          <a:xfrm>
            <a:off x="5629346" y="3486150"/>
            <a:ext cx="3667054" cy="1787423"/>
          </a:xfrm>
          <a:prstGeom prst="rect">
            <a:avLst/>
          </a:prstGeom>
          <a:noFill/>
          <a:ln>
            <a:noFill/>
          </a:ln>
        </p:spPr>
      </p:pic>
      <p:sp>
        <p:nvSpPr>
          <p:cNvPr id="15" name="Google Shape;15;p2"/>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 name="Google Shape;17;p2"/>
          <p:cNvPicPr preferRelativeResize="0"/>
          <p:nvPr/>
        </p:nvPicPr>
        <p:blipFill rotWithShape="1">
          <a:blip r:embed="rId3">
            <a:alphaModFix amt="25000"/>
          </a:blip>
          <a:srcRect/>
          <a:stretch/>
        </p:blipFill>
        <p:spPr>
          <a:xfrm>
            <a:off x="304800" y="209550"/>
            <a:ext cx="1524000" cy="173021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_Blue">
  <p:cSld name="Content_Blue">
    <p:bg>
      <p:bgPr>
        <a:solidFill>
          <a:srgbClr val="BA0C2F"/>
        </a:solidFill>
        <a:effectLst/>
      </p:bgPr>
    </p:bg>
    <p:spTree>
      <p:nvGrpSpPr>
        <p:cNvPr id="1" name="Shape 55"/>
        <p:cNvGrpSpPr/>
        <p:nvPr/>
      </p:nvGrpSpPr>
      <p:grpSpPr>
        <a:xfrm>
          <a:off x="0" y="0"/>
          <a:ext cx="0" cy="0"/>
          <a:chOff x="0" y="0"/>
          <a:chExt cx="0" cy="0"/>
        </a:xfrm>
      </p:grpSpPr>
      <p:pic>
        <p:nvPicPr>
          <p:cNvPr id="56" name="Google Shape;56;p11"/>
          <p:cNvPicPr preferRelativeResize="0"/>
          <p:nvPr/>
        </p:nvPicPr>
        <p:blipFill rotWithShape="1">
          <a:blip r:embed="rId2">
            <a:alphaModFix amt="25000"/>
          </a:blip>
          <a:srcRect/>
          <a:stretch/>
        </p:blipFill>
        <p:spPr>
          <a:xfrm>
            <a:off x="7239000" y="361950"/>
            <a:ext cx="1522237" cy="829943"/>
          </a:xfrm>
          <a:prstGeom prst="rect">
            <a:avLst/>
          </a:prstGeom>
          <a:noFill/>
          <a:ln>
            <a:noFill/>
          </a:ln>
        </p:spPr>
      </p:pic>
      <p:sp>
        <p:nvSpPr>
          <p:cNvPr id="57" name="Google Shape;57;p11"/>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FFFFFF"/>
              </a:buClr>
              <a:buSzPts val="2000"/>
              <a:buFont typeface="Arial"/>
              <a:buAutoNum type="arabicPeriod"/>
              <a:defRPr sz="20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9" name="Google Shape;59;p11"/>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_DarkBlue">
  <p:cSld name="Content_DarkBlue">
    <p:bg>
      <p:bgPr>
        <a:solidFill>
          <a:srgbClr val="00427B"/>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FFFFFF"/>
              </a:buClr>
              <a:buSzPts val="2000"/>
              <a:buFont typeface="Arial"/>
              <a:buAutoNum type="arabicPeriod"/>
              <a:defRPr sz="20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 name="Google Shape;63;p12"/>
          <p:cNvPicPr preferRelativeResize="0"/>
          <p:nvPr/>
        </p:nvPicPr>
        <p:blipFill rotWithShape="1">
          <a:blip r:embed="rId2">
            <a:alphaModFix amt="25000"/>
          </a:blip>
          <a:srcRect/>
          <a:stretch/>
        </p:blipFill>
        <p:spPr>
          <a:xfrm>
            <a:off x="7239000" y="361950"/>
            <a:ext cx="1522237" cy="829943"/>
          </a:xfrm>
          <a:prstGeom prst="rect">
            <a:avLst/>
          </a:prstGeom>
          <a:noFill/>
          <a:ln>
            <a:noFill/>
          </a:ln>
        </p:spPr>
      </p:pic>
      <p:pic>
        <p:nvPicPr>
          <p:cNvPr id="64" name="Google Shape;64;p12"/>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_LightBlue">
  <p:cSld name="Content_LightBlue">
    <p:bg>
      <p:bgPr>
        <a:solidFill>
          <a:srgbClr val="A7C6ED"/>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mt="25000"/>
          </a:blip>
          <a:srcRect/>
          <a:stretch/>
        </p:blipFill>
        <p:spPr>
          <a:xfrm>
            <a:off x="7239000" y="361950"/>
            <a:ext cx="1522237" cy="829943"/>
          </a:xfrm>
          <a:prstGeom prst="rect">
            <a:avLst/>
          </a:prstGeom>
          <a:noFill/>
          <a:ln>
            <a:noFill/>
          </a:ln>
        </p:spPr>
      </p:pic>
      <p:pic>
        <p:nvPicPr>
          <p:cNvPr id="69" name="Google Shape;69;p13"/>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_White">
  <p:cSld name="Content_White">
    <p:bg>
      <p:bgPr>
        <a:solidFill>
          <a:srgbClr val="FFFFFF"/>
        </a:solidFill>
        <a:effectLst/>
      </p:bgPr>
    </p:bg>
    <p:spTree>
      <p:nvGrpSpPr>
        <p:cNvPr id="1" name="Shape 70"/>
        <p:cNvGrpSpPr/>
        <p:nvPr/>
      </p:nvGrpSpPr>
      <p:grpSpPr>
        <a:xfrm>
          <a:off x="0" y="0"/>
          <a:ext cx="0" cy="0"/>
          <a:chOff x="0" y="0"/>
          <a:chExt cx="0" cy="0"/>
        </a:xfrm>
      </p:grpSpPr>
      <p:pic>
        <p:nvPicPr>
          <p:cNvPr id="71" name="Google Shape;71;p14"/>
          <p:cNvPicPr preferRelativeResize="0"/>
          <p:nvPr/>
        </p:nvPicPr>
        <p:blipFill rotWithShape="1">
          <a:blip r:embed="rId2">
            <a:alphaModFix/>
          </a:blip>
          <a:srcRect/>
          <a:stretch/>
        </p:blipFill>
        <p:spPr>
          <a:xfrm>
            <a:off x="5629346" y="3486150"/>
            <a:ext cx="3667054" cy="1787423"/>
          </a:xfrm>
          <a:prstGeom prst="rect">
            <a:avLst/>
          </a:prstGeom>
          <a:noFill/>
          <a:ln>
            <a:noFill/>
          </a:ln>
        </p:spPr>
      </p:pic>
      <p:sp>
        <p:nvSpPr>
          <p:cNvPr id="72" name="Google Shape;72;p14"/>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4" name="Google Shape;74;p14"/>
          <p:cNvPicPr preferRelativeResize="0"/>
          <p:nvPr/>
        </p:nvPicPr>
        <p:blipFill rotWithShape="1">
          <a:blip r:embed="rId3">
            <a:alphaModFix amt="25000"/>
          </a:blip>
          <a:srcRect/>
          <a:stretch/>
        </p:blipFill>
        <p:spPr>
          <a:xfrm>
            <a:off x="7239000" y="361950"/>
            <a:ext cx="1522236" cy="8299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mage_Portrait_White">
  <p:cSld name="Image_Portrait_White">
    <p:bg>
      <p:bgPr>
        <a:solidFill>
          <a:srgbClr val="FFFFFF"/>
        </a:solidFill>
        <a:effectLst/>
      </p:bgPr>
    </p:bg>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sp>
        <p:nvSpPr>
          <p:cNvPr id="77" name="Google Shape;77;p15"/>
          <p:cNvSpPr>
            <a:spLocks noGrp="1"/>
          </p:cNvSpPr>
          <p:nvPr>
            <p:ph type="pic" idx="2"/>
          </p:nvPr>
        </p:nvSpPr>
        <p:spPr>
          <a:xfrm>
            <a:off x="4648200" y="0"/>
            <a:ext cx="44958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78" name="Google Shape;78;p15"/>
          <p:cNvSpPr txBox="1">
            <a:spLocks noGrp="1"/>
          </p:cNvSpPr>
          <p:nvPr>
            <p:ph type="body" idx="1"/>
          </p:nvPr>
        </p:nvSpPr>
        <p:spPr>
          <a:xfrm>
            <a:off x="533408" y="1607913"/>
            <a:ext cx="3886192" cy="3402237"/>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body" idx="3"/>
          </p:nvPr>
        </p:nvSpPr>
        <p:spPr>
          <a:xfrm>
            <a:off x="533408" y="666750"/>
            <a:ext cx="3886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0" name="Google Shape;80;p15"/>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Image_Landscape_White">
  <p:cSld name="Image_Landscape_White">
    <p:bg>
      <p:bgPr>
        <a:solidFill>
          <a:srgbClr val="FFFFFF"/>
        </a:solidFill>
        <a:effectLst/>
      </p:bgPr>
    </p:bg>
    <p:spTree>
      <p:nvGrpSpPr>
        <p:cNvPr id="1" name="Shape 81"/>
        <p:cNvGrpSpPr/>
        <p:nvPr/>
      </p:nvGrpSpPr>
      <p:grpSpPr>
        <a:xfrm>
          <a:off x="0" y="0"/>
          <a:ext cx="0" cy="0"/>
          <a:chOff x="0" y="0"/>
          <a:chExt cx="0" cy="0"/>
        </a:xfrm>
      </p:grpSpPr>
      <p:sp>
        <p:nvSpPr>
          <p:cNvPr id="82" name="Google Shape;82;p16"/>
          <p:cNvSpPr>
            <a:spLocks noGrp="1"/>
          </p:cNvSpPr>
          <p:nvPr>
            <p:ph type="pic" idx="2"/>
          </p:nvPr>
        </p:nvSpPr>
        <p:spPr>
          <a:xfrm>
            <a:off x="0" y="2474298"/>
            <a:ext cx="9144000" cy="2669202"/>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83" name="Google Shape;83;p16"/>
          <p:cNvSpPr txBox="1">
            <a:spLocks noGrp="1"/>
          </p:cNvSpPr>
          <p:nvPr>
            <p:ph type="body" idx="1"/>
          </p:nvPr>
        </p:nvSpPr>
        <p:spPr>
          <a:xfrm>
            <a:off x="533408" y="1607912"/>
            <a:ext cx="8473432" cy="6590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body" idx="3"/>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Google Shape;85;p16"/>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86" name="Google Shape;86;p16"/>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gre_Text_White">
  <p:cSld name="Lagre_Text_White">
    <p:bg>
      <p:bgPr>
        <a:solidFill>
          <a:srgbClr val="FFFFFF"/>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533408" y="1607912"/>
            <a:ext cx="8473432" cy="2101806"/>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body" idx="2"/>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0" name="Google Shape;90;p17"/>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91" name="Google Shape;91;p17"/>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_Charts_White">
  <p:cSld name="Small_Charts_White">
    <p:bg>
      <p:bgPr>
        <a:solidFill>
          <a:srgbClr val="FFFFFF"/>
        </a:solidFill>
        <a:effectLst/>
      </p:bgPr>
    </p:bg>
    <p:spTree>
      <p:nvGrpSpPr>
        <p:cNvPr id="1" name="Shape 92"/>
        <p:cNvGrpSpPr/>
        <p:nvPr/>
      </p:nvGrpSpPr>
      <p:grpSpPr>
        <a:xfrm>
          <a:off x="0" y="0"/>
          <a:ext cx="0" cy="0"/>
          <a:chOff x="0" y="0"/>
          <a:chExt cx="0" cy="0"/>
        </a:xfrm>
      </p:grpSpPr>
      <p:sp>
        <p:nvSpPr>
          <p:cNvPr id="93" name="Google Shape;93;p18"/>
          <p:cNvSpPr>
            <a:spLocks noGrp="1"/>
          </p:cNvSpPr>
          <p:nvPr>
            <p:ph type="chart" idx="2"/>
          </p:nvPr>
        </p:nvSpPr>
        <p:spPr>
          <a:xfrm>
            <a:off x="1618018"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18"/>
          <p:cNvSpPr>
            <a:spLocks noGrp="1"/>
          </p:cNvSpPr>
          <p:nvPr>
            <p:ph type="chart" idx="3"/>
          </p:nvPr>
        </p:nvSpPr>
        <p:spPr>
          <a:xfrm>
            <a:off x="3628409"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a:spLocks noGrp="1"/>
          </p:cNvSpPr>
          <p:nvPr>
            <p:ph type="chart" idx="4"/>
          </p:nvPr>
        </p:nvSpPr>
        <p:spPr>
          <a:xfrm>
            <a:off x="5638800"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body" idx="1"/>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8"/>
          <p:cNvSpPr txBox="1">
            <a:spLocks noGrp="1"/>
          </p:cNvSpPr>
          <p:nvPr>
            <p:ph type="body" idx="5"/>
          </p:nvPr>
        </p:nvSpPr>
        <p:spPr>
          <a:xfrm>
            <a:off x="533408" y="1607912"/>
            <a:ext cx="8473432" cy="3542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8" name="Google Shape;98;p18"/>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99" name="Google Shape;99;p18"/>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_Chart_White">
  <p:cSld name="Large_Chart_White">
    <p:bg>
      <p:bgPr>
        <a:solidFill>
          <a:srgbClr val="FFFFFF"/>
        </a:solidFill>
        <a:effectLst/>
      </p:bgPr>
    </p:bg>
    <p:spTree>
      <p:nvGrpSpPr>
        <p:cNvPr id="1" name="Shape 100"/>
        <p:cNvGrpSpPr/>
        <p:nvPr/>
      </p:nvGrpSpPr>
      <p:grpSpPr>
        <a:xfrm>
          <a:off x="0" y="0"/>
          <a:ext cx="0" cy="0"/>
          <a:chOff x="0" y="0"/>
          <a:chExt cx="0" cy="0"/>
        </a:xfrm>
      </p:grpSpPr>
      <p:sp>
        <p:nvSpPr>
          <p:cNvPr id="101" name="Google Shape;101;p19"/>
          <p:cNvSpPr>
            <a:spLocks noGrp="1"/>
          </p:cNvSpPr>
          <p:nvPr>
            <p:ph type="chart" idx="2"/>
          </p:nvPr>
        </p:nvSpPr>
        <p:spPr>
          <a:xfrm>
            <a:off x="1943100" y="2136279"/>
            <a:ext cx="5257800" cy="15784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body" idx="1"/>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9"/>
          <p:cNvSpPr txBox="1">
            <a:spLocks noGrp="1"/>
          </p:cNvSpPr>
          <p:nvPr>
            <p:ph type="body" idx="3"/>
          </p:nvPr>
        </p:nvSpPr>
        <p:spPr>
          <a:xfrm>
            <a:off x="533408" y="1607912"/>
            <a:ext cx="8473432" cy="3542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4" name="Google Shape;104;p19"/>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105" name="Google Shape;105;p19"/>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p_White">
  <p:cSld name="Map_White">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a:spLocks noGrp="1"/>
          </p:cNvSpPr>
          <p:nvPr>
            <p:ph type="chart" idx="2"/>
          </p:nvPr>
        </p:nvSpPr>
        <p:spPr>
          <a:xfrm>
            <a:off x="4953000" y="666750"/>
            <a:ext cx="3505200" cy="304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8" name="Google Shape;108;p20"/>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sp>
        <p:nvSpPr>
          <p:cNvPr id="109" name="Google Shape;109;p20"/>
          <p:cNvSpPr txBox="1">
            <a:spLocks noGrp="1"/>
          </p:cNvSpPr>
          <p:nvPr>
            <p:ph type="body" idx="1"/>
          </p:nvPr>
        </p:nvSpPr>
        <p:spPr>
          <a:xfrm>
            <a:off x="533408" y="1607912"/>
            <a:ext cx="3886192" cy="29450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20"/>
          <p:cNvSpPr txBox="1">
            <a:spLocks noGrp="1"/>
          </p:cNvSpPr>
          <p:nvPr>
            <p:ph type="body" idx="3"/>
          </p:nvPr>
        </p:nvSpPr>
        <p:spPr>
          <a:xfrm>
            <a:off x="533408" y="666750"/>
            <a:ext cx="3886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1" name="Google Shape;111;p20"/>
          <p:cNvPicPr preferRelativeResize="0"/>
          <p:nvPr/>
        </p:nvPicPr>
        <p:blipFill rotWithShape="1">
          <a:blip r:embed="rId3">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Blue">
  <p:cSld name="Title_Blue">
    <p:bg>
      <p:bgPr>
        <a:solidFill>
          <a:srgbClr val="BA0C2F"/>
        </a:solidFill>
        <a:effectLst/>
      </p:bgPr>
    </p:bg>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25000"/>
          </a:blip>
          <a:srcRect/>
          <a:stretch/>
        </p:blipFill>
        <p:spPr>
          <a:xfrm>
            <a:off x="7540907" y="438150"/>
            <a:ext cx="1069848" cy="993088"/>
          </a:xfrm>
          <a:prstGeom prst="rect">
            <a:avLst/>
          </a:prstGeom>
          <a:noFill/>
          <a:ln>
            <a:noFill/>
          </a:ln>
        </p:spPr>
      </p:pic>
      <p:sp>
        <p:nvSpPr>
          <p:cNvPr id="20" name="Google Shape;20;p3"/>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 name="Google Shape;22;p3"/>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hank_You_Blue">
  <p:cSld name="Thank_You_Blue">
    <p:bg>
      <p:bgPr>
        <a:solidFill>
          <a:srgbClr val="BA0C2F"/>
        </a:solidFill>
        <a:effectLst/>
      </p:bgPr>
    </p:bg>
    <p:spTree>
      <p:nvGrpSpPr>
        <p:cNvPr id="1" name="Shape 112"/>
        <p:cNvGrpSpPr/>
        <p:nvPr/>
      </p:nvGrpSpPr>
      <p:grpSpPr>
        <a:xfrm>
          <a:off x="0" y="0"/>
          <a:ext cx="0" cy="0"/>
          <a:chOff x="0" y="0"/>
          <a:chExt cx="0" cy="0"/>
        </a:xfrm>
      </p:grpSpPr>
      <p:pic>
        <p:nvPicPr>
          <p:cNvPr id="113" name="Google Shape;113;p21"/>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114" name="Google Shape;114;p21"/>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_You_DarkBlue">
  <p:cSld name="Thank_You_DarkBlue">
    <p:bg>
      <p:bgPr>
        <a:solidFill>
          <a:srgbClr val="00427B"/>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117" name="Google Shape;117;p22"/>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hank_You_LightBlue">
  <p:cSld name="Thank_You_LightBlue">
    <p:bg>
      <p:bgPr>
        <a:solidFill>
          <a:srgbClr val="A7C6ED"/>
        </a:solidFill>
        <a:effectLst/>
      </p:bgPr>
    </p:bg>
    <p:spTree>
      <p:nvGrpSpPr>
        <p:cNvPr id="1" name="Shape 118"/>
        <p:cNvGrpSpPr/>
        <p:nvPr/>
      </p:nvGrpSpPr>
      <p:grpSpPr>
        <a:xfrm>
          <a:off x="0" y="0"/>
          <a:ext cx="0" cy="0"/>
          <a:chOff x="0" y="0"/>
          <a:chExt cx="0" cy="0"/>
        </a:xfrm>
      </p:grpSpPr>
      <p:pic>
        <p:nvPicPr>
          <p:cNvPr id="119" name="Google Shape;119;p23"/>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120" name="Google Shape;120;p23"/>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hank_You_White">
  <p:cSld name="Thank_You_White">
    <p:bg>
      <p:bgPr>
        <a:solidFill>
          <a:srgbClr val="FFFFFF"/>
        </a:solidFill>
        <a:effectLst/>
      </p:bgPr>
    </p:bg>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mt="25000"/>
          </a:blip>
          <a:srcRect/>
          <a:stretch/>
        </p:blipFill>
        <p:spPr>
          <a:xfrm>
            <a:off x="2895600" y="1954627"/>
            <a:ext cx="1522237" cy="1234246"/>
          </a:xfrm>
          <a:prstGeom prst="rect">
            <a:avLst/>
          </a:prstGeom>
          <a:noFill/>
          <a:ln>
            <a:noFill/>
          </a:ln>
        </p:spPr>
      </p:pic>
      <p:sp>
        <p:nvSpPr>
          <p:cNvPr id="123" name="Google Shape;123;p24"/>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427B"/>
              </a:buClr>
              <a:buSzPts val="3500"/>
              <a:buFont typeface="Gill Sans"/>
              <a:buNone/>
            </a:pPr>
            <a:r>
              <a:rPr lang="en-US" sz="3500" b="0" i="0" u="none" strike="noStrike" cap="none">
                <a:solidFill>
                  <a:srgbClr val="00427B"/>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_Photo_Dark">
  <p:cSld name="Title_Photo_Dark">
    <p:bg>
      <p:bgPr>
        <a:solidFill>
          <a:srgbClr val="FFFFFF"/>
        </a:solidFill>
        <a:effectLst/>
      </p:bgPr>
    </p:bg>
    <p:spTree>
      <p:nvGrpSpPr>
        <p:cNvPr id="1" name="Shape 124"/>
        <p:cNvGrpSpPr/>
        <p:nvPr/>
      </p:nvGrpSpPr>
      <p:grpSpPr>
        <a:xfrm>
          <a:off x="0" y="0"/>
          <a:ext cx="0" cy="0"/>
          <a:chOff x="0" y="0"/>
          <a:chExt cx="0" cy="0"/>
        </a:xfrm>
      </p:grpSpPr>
      <p:sp>
        <p:nvSpPr>
          <p:cNvPr id="125" name="Google Shape;125;p25"/>
          <p:cNvSpPr>
            <a:spLocks noGrp="1"/>
          </p:cNvSpPr>
          <p:nvPr>
            <p:ph type="pic" idx="2"/>
          </p:nvPr>
        </p:nvSpPr>
        <p:spPr>
          <a:xfrm>
            <a:off x="0" y="0"/>
            <a:ext cx="91440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126" name="Google Shape;126;p25"/>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7" name="Google Shape;127;p25"/>
          <p:cNvPicPr preferRelativeResize="0"/>
          <p:nvPr/>
        </p:nvPicPr>
        <p:blipFill rotWithShape="1">
          <a:blip r:embed="rId2">
            <a:alphaModFix/>
          </a:blip>
          <a:srcRect/>
          <a:stretch/>
        </p:blipFill>
        <p:spPr>
          <a:xfrm>
            <a:off x="76200" y="4095750"/>
            <a:ext cx="3349927" cy="1171182"/>
          </a:xfrm>
          <a:prstGeom prst="rect">
            <a:avLst/>
          </a:prstGeom>
          <a:noFill/>
          <a:ln>
            <a:noFill/>
          </a:ln>
        </p:spPr>
      </p:pic>
      <p:sp>
        <p:nvSpPr>
          <p:cNvPr id="128" name="Google Shape;128;p25"/>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9" name="Google Shape;129;p25"/>
          <p:cNvPicPr preferRelativeResize="0"/>
          <p:nvPr/>
        </p:nvPicPr>
        <p:blipFill rotWithShape="1">
          <a:blip r:embed="rId3">
            <a:alphaModFix amt="25000"/>
          </a:blip>
          <a:srcRect/>
          <a:stretch/>
        </p:blipFill>
        <p:spPr>
          <a:xfrm>
            <a:off x="301752" y="210312"/>
            <a:ext cx="1522237" cy="1728216"/>
          </a:xfrm>
          <a:prstGeom prst="rect">
            <a:avLst/>
          </a:prstGeom>
          <a:noFill/>
          <a:ln>
            <a:noFill/>
          </a:ln>
        </p:spPr>
      </p:pic>
      <p:pic>
        <p:nvPicPr>
          <p:cNvPr id="130" name="Google Shape;130;p25"/>
          <p:cNvPicPr preferRelativeResize="0"/>
          <p:nvPr/>
        </p:nvPicPr>
        <p:blipFill rotWithShape="1">
          <a:blip r:embed="rId4">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_Photo_Light_Secondary">
  <p:cSld name="Title_Photo_Light_Secondary">
    <p:bg>
      <p:bgPr>
        <a:solidFill>
          <a:srgbClr val="FFFFFF"/>
        </a:solidFill>
        <a:effectLst/>
      </p:bgPr>
    </p:bg>
    <p:spTree>
      <p:nvGrpSpPr>
        <p:cNvPr id="1" name="Shape 134"/>
        <p:cNvGrpSpPr/>
        <p:nvPr/>
      </p:nvGrpSpPr>
      <p:grpSpPr>
        <a:xfrm>
          <a:off x="0" y="0"/>
          <a:ext cx="0" cy="0"/>
          <a:chOff x="0" y="0"/>
          <a:chExt cx="0" cy="0"/>
        </a:xfrm>
      </p:grpSpPr>
      <p:sp>
        <p:nvSpPr>
          <p:cNvPr id="135" name="Google Shape;135;p27"/>
          <p:cNvSpPr>
            <a:spLocks noGrp="1"/>
          </p:cNvSpPr>
          <p:nvPr>
            <p:ph type="pic" idx="2"/>
          </p:nvPr>
        </p:nvSpPr>
        <p:spPr>
          <a:xfrm>
            <a:off x="0" y="0"/>
            <a:ext cx="91440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136" name="Google Shape;136;p27"/>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7"/>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8" name="Google Shape;138;p27"/>
          <p:cNvPicPr preferRelativeResize="0"/>
          <p:nvPr/>
        </p:nvPicPr>
        <p:blipFill rotWithShape="1">
          <a:blip r:embed="rId2">
            <a:alphaModFix amt="25000"/>
          </a:blip>
          <a:srcRect/>
          <a:stretch/>
        </p:blipFill>
        <p:spPr>
          <a:xfrm>
            <a:off x="304800" y="209550"/>
            <a:ext cx="1524000" cy="1730218"/>
          </a:xfrm>
          <a:prstGeom prst="rect">
            <a:avLst/>
          </a:prstGeom>
          <a:noFill/>
          <a:ln>
            <a:noFill/>
          </a:ln>
        </p:spPr>
      </p:pic>
      <p:pic>
        <p:nvPicPr>
          <p:cNvPr id="139" name="Google Shape;139;p27"/>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_Red_Secondary">
  <p:cSld name="Title_Red_Secondary">
    <p:bg>
      <p:bgPr>
        <a:solidFill>
          <a:srgbClr val="BA0C2F"/>
        </a:solid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28"/>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3" name="Google Shape;143;p28"/>
          <p:cNvPicPr preferRelativeResize="0"/>
          <p:nvPr/>
        </p:nvPicPr>
        <p:blipFill rotWithShape="1">
          <a:blip r:embed="rId2">
            <a:alphaModFix amt="25000"/>
          </a:blip>
          <a:srcRect/>
          <a:stretch/>
        </p:blipFill>
        <p:spPr>
          <a:xfrm>
            <a:off x="7540907" y="438150"/>
            <a:ext cx="1069848" cy="993088"/>
          </a:xfrm>
          <a:prstGeom prst="rect">
            <a:avLst/>
          </a:prstGeom>
          <a:noFill/>
          <a:ln>
            <a:noFill/>
          </a:ln>
        </p:spPr>
      </p:pic>
      <p:pic>
        <p:nvPicPr>
          <p:cNvPr id="144" name="Google Shape;144;p28"/>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_DarkBlue_Secondary">
  <p:cSld name="Title_DarkBlue_Secondary">
    <p:bg>
      <p:bgPr>
        <a:solidFill>
          <a:srgbClr val="00427B"/>
        </a:solidFill>
        <a:effectLst/>
      </p:bgPr>
    </p:bg>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29"/>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8" name="Google Shape;148;p29"/>
          <p:cNvPicPr preferRelativeResize="0"/>
          <p:nvPr/>
        </p:nvPicPr>
        <p:blipFill rotWithShape="1">
          <a:blip r:embed="rId2">
            <a:alphaModFix amt="25000"/>
          </a:blip>
          <a:srcRect/>
          <a:stretch/>
        </p:blipFill>
        <p:spPr>
          <a:xfrm>
            <a:off x="7540907" y="438150"/>
            <a:ext cx="1069848" cy="993088"/>
          </a:xfrm>
          <a:prstGeom prst="rect">
            <a:avLst/>
          </a:prstGeom>
          <a:noFill/>
          <a:ln>
            <a:noFill/>
          </a:ln>
        </p:spPr>
      </p:pic>
      <p:pic>
        <p:nvPicPr>
          <p:cNvPr id="149" name="Google Shape;149;p29"/>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_LightBlue_Secondary">
  <p:cSld name="Title_LightBlue_Secondary">
    <p:bg>
      <p:bgPr>
        <a:solidFill>
          <a:srgbClr val="A7C6ED"/>
        </a:solidFill>
        <a:effectLst/>
      </p:bgPr>
    </p:bg>
    <p:spTree>
      <p:nvGrpSpPr>
        <p:cNvPr id="1" name="Shape 150"/>
        <p:cNvGrpSpPr/>
        <p:nvPr/>
      </p:nvGrpSpPr>
      <p:grpSpPr>
        <a:xfrm>
          <a:off x="0" y="0"/>
          <a:ext cx="0" cy="0"/>
          <a:chOff x="0" y="0"/>
          <a:chExt cx="0" cy="0"/>
        </a:xfrm>
      </p:grpSpPr>
      <p:sp>
        <p:nvSpPr>
          <p:cNvPr id="151" name="Google Shape;151;p30"/>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30"/>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3" name="Google Shape;153;p30"/>
          <p:cNvPicPr preferRelativeResize="0"/>
          <p:nvPr/>
        </p:nvPicPr>
        <p:blipFill rotWithShape="1">
          <a:blip r:embed="rId2">
            <a:alphaModFix amt="25000"/>
          </a:blip>
          <a:srcRect/>
          <a:stretch/>
        </p:blipFill>
        <p:spPr>
          <a:xfrm>
            <a:off x="7540907" y="438150"/>
            <a:ext cx="1069848" cy="993088"/>
          </a:xfrm>
          <a:prstGeom prst="rect">
            <a:avLst/>
          </a:prstGeom>
          <a:noFill/>
          <a:ln>
            <a:noFill/>
          </a:ln>
        </p:spPr>
      </p:pic>
      <p:pic>
        <p:nvPicPr>
          <p:cNvPr id="154" name="Google Shape;154;p30"/>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_White_Secondary">
  <p:cSld name="Title_White_Secondary">
    <p:bg>
      <p:bgPr>
        <a:solidFill>
          <a:srgbClr val="FFFFFF"/>
        </a:solidFill>
        <a:effectLst/>
      </p:bgPr>
    </p:bg>
    <p:spTree>
      <p:nvGrpSpPr>
        <p:cNvPr id="1" name="Shape 155"/>
        <p:cNvGrpSpPr/>
        <p:nvPr/>
      </p:nvGrpSpPr>
      <p:grpSpPr>
        <a:xfrm>
          <a:off x="0" y="0"/>
          <a:ext cx="0" cy="0"/>
          <a:chOff x="0" y="0"/>
          <a:chExt cx="0" cy="0"/>
        </a:xfrm>
      </p:grpSpPr>
      <p:sp>
        <p:nvSpPr>
          <p:cNvPr id="156" name="Google Shape;156;p31"/>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31"/>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8" name="Google Shape;158;p31"/>
          <p:cNvPicPr preferRelativeResize="0"/>
          <p:nvPr/>
        </p:nvPicPr>
        <p:blipFill rotWithShape="1">
          <a:blip r:embed="rId2">
            <a:alphaModFix amt="25000"/>
          </a:blip>
          <a:srcRect/>
          <a:stretch/>
        </p:blipFill>
        <p:spPr>
          <a:xfrm>
            <a:off x="7543800" y="438912"/>
            <a:ext cx="1069848" cy="993087"/>
          </a:xfrm>
          <a:prstGeom prst="rect">
            <a:avLst/>
          </a:prstGeom>
          <a:noFill/>
          <a:ln>
            <a:noFill/>
          </a:ln>
        </p:spPr>
      </p:pic>
      <p:pic>
        <p:nvPicPr>
          <p:cNvPr id="159" name="Google Shape;159;p31"/>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_DarkBlue">
  <p:cSld name="Title_DarkBlue">
    <p:bg>
      <p:bgPr>
        <a:solidFill>
          <a:srgbClr val="00427B"/>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 name="Google Shape;26;p4"/>
          <p:cNvPicPr preferRelativeResize="0"/>
          <p:nvPr/>
        </p:nvPicPr>
        <p:blipFill rotWithShape="1">
          <a:blip r:embed="rId2">
            <a:alphaModFix amt="25000"/>
          </a:blip>
          <a:srcRect/>
          <a:stretch/>
        </p:blipFill>
        <p:spPr>
          <a:xfrm>
            <a:off x="7540907" y="438150"/>
            <a:ext cx="1067168" cy="990600"/>
          </a:xfrm>
          <a:prstGeom prst="rect">
            <a:avLst/>
          </a:prstGeom>
          <a:noFill/>
          <a:ln>
            <a:noFill/>
          </a:ln>
        </p:spPr>
      </p:pic>
      <p:pic>
        <p:nvPicPr>
          <p:cNvPr id="27" name="Google Shape;27;p4"/>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vider_Blue_Secondary">
  <p:cSld name="Divider_Blue_Secondary">
    <p:bg>
      <p:bgPr>
        <a:solidFill>
          <a:schemeClr val="lt2"/>
        </a:solidFill>
        <a:effectLst/>
      </p:bgPr>
    </p:bg>
    <p:spTree>
      <p:nvGrpSpPr>
        <p:cNvPr id="1" name="Shape 160"/>
        <p:cNvGrpSpPr/>
        <p:nvPr/>
      </p:nvGrpSpPr>
      <p:grpSpPr>
        <a:xfrm>
          <a:off x="0" y="0"/>
          <a:ext cx="0" cy="0"/>
          <a:chOff x="0" y="0"/>
          <a:chExt cx="0" cy="0"/>
        </a:xfrm>
      </p:grpSpPr>
      <p:sp>
        <p:nvSpPr>
          <p:cNvPr id="161" name="Google Shape;161;p32"/>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2" name="Google Shape;162;p32"/>
          <p:cNvPicPr preferRelativeResize="0"/>
          <p:nvPr/>
        </p:nvPicPr>
        <p:blipFill rotWithShape="1">
          <a:blip r:embed="rId2">
            <a:alphaModFix/>
          </a:blip>
          <a:srcRect/>
          <a:stretch/>
        </p:blipFill>
        <p:spPr>
          <a:xfrm>
            <a:off x="4186681" y="4095752"/>
            <a:ext cx="4915132" cy="990597"/>
          </a:xfrm>
          <a:prstGeom prst="rect">
            <a:avLst/>
          </a:prstGeom>
          <a:noFill/>
          <a:ln>
            <a:noFill/>
          </a:ln>
        </p:spPr>
      </p:pic>
      <p:pic>
        <p:nvPicPr>
          <p:cNvPr id="163" name="Google Shape;163;p32"/>
          <p:cNvPicPr preferRelativeResize="0"/>
          <p:nvPr/>
        </p:nvPicPr>
        <p:blipFill rotWithShape="1">
          <a:blip r:embed="rId3">
            <a:alphaModFix amt="25000"/>
          </a:blip>
          <a:srcRect/>
          <a:stretch/>
        </p:blipFill>
        <p:spPr>
          <a:xfrm>
            <a:off x="304800" y="1657350"/>
            <a:ext cx="1522237" cy="123843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ivider_DarkBlue_Secondary">
  <p:cSld name="Divider_DarkBlue_Secondary">
    <p:bg>
      <p:bgPr>
        <a:solidFill>
          <a:srgbClr val="00427B"/>
        </a:solidFill>
        <a:effectLst/>
      </p:bgPr>
    </p:bg>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6" name="Google Shape;166;p33"/>
          <p:cNvPicPr preferRelativeResize="0"/>
          <p:nvPr/>
        </p:nvPicPr>
        <p:blipFill rotWithShape="1">
          <a:blip r:embed="rId2">
            <a:alphaModFix/>
          </a:blip>
          <a:srcRect/>
          <a:stretch/>
        </p:blipFill>
        <p:spPr>
          <a:xfrm>
            <a:off x="4186681" y="4095752"/>
            <a:ext cx="4915132" cy="990597"/>
          </a:xfrm>
          <a:prstGeom prst="rect">
            <a:avLst/>
          </a:prstGeom>
          <a:noFill/>
          <a:ln>
            <a:noFill/>
          </a:ln>
        </p:spPr>
      </p:pic>
      <p:pic>
        <p:nvPicPr>
          <p:cNvPr id="167" name="Google Shape;167;p33"/>
          <p:cNvPicPr preferRelativeResize="0"/>
          <p:nvPr/>
        </p:nvPicPr>
        <p:blipFill rotWithShape="1">
          <a:blip r:embed="rId3">
            <a:alphaModFix amt="25000"/>
          </a:blip>
          <a:srcRect/>
          <a:stretch/>
        </p:blipFill>
        <p:spPr>
          <a:xfrm>
            <a:off x="304800" y="1657350"/>
            <a:ext cx="1522237" cy="123843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ivider_LightBlue_Secondary">
  <p:cSld name="Divider_LightBlue_Secondary">
    <p:bg>
      <p:bgPr>
        <a:solidFill>
          <a:srgbClr val="A7C6ED"/>
        </a:solidFill>
        <a:effectLst/>
      </p:bgPr>
    </p:bg>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0" name="Google Shape;170;p34"/>
          <p:cNvPicPr preferRelativeResize="0"/>
          <p:nvPr/>
        </p:nvPicPr>
        <p:blipFill rotWithShape="1">
          <a:blip r:embed="rId2">
            <a:alphaModFix/>
          </a:blip>
          <a:srcRect/>
          <a:stretch/>
        </p:blipFill>
        <p:spPr>
          <a:xfrm>
            <a:off x="4186681" y="4095752"/>
            <a:ext cx="4915132" cy="990597"/>
          </a:xfrm>
          <a:prstGeom prst="rect">
            <a:avLst/>
          </a:prstGeom>
          <a:noFill/>
          <a:ln>
            <a:noFill/>
          </a:ln>
        </p:spPr>
      </p:pic>
      <p:pic>
        <p:nvPicPr>
          <p:cNvPr id="171" name="Google Shape;171;p34"/>
          <p:cNvPicPr preferRelativeResize="0"/>
          <p:nvPr/>
        </p:nvPicPr>
        <p:blipFill rotWithShape="1">
          <a:blip r:embed="rId3">
            <a:alphaModFix amt="25000"/>
          </a:blip>
          <a:srcRect/>
          <a:stretch/>
        </p:blipFill>
        <p:spPr>
          <a:xfrm>
            <a:off x="304800" y="1657350"/>
            <a:ext cx="1522237" cy="123843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vider_White_Secondary">
  <p:cSld name="Divider_White_Secondary">
    <p:bg>
      <p:bgPr>
        <a:solidFill>
          <a:srgbClr val="FFFFFF"/>
        </a:solidFill>
        <a:effectLst/>
      </p:bgPr>
    </p:bg>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4" name="Google Shape;174;p35"/>
          <p:cNvPicPr preferRelativeResize="0"/>
          <p:nvPr/>
        </p:nvPicPr>
        <p:blipFill rotWithShape="1">
          <a:blip r:embed="rId2">
            <a:alphaModFix/>
          </a:blip>
          <a:srcRect/>
          <a:stretch/>
        </p:blipFill>
        <p:spPr>
          <a:xfrm>
            <a:off x="4186681" y="4095752"/>
            <a:ext cx="4915132" cy="990598"/>
          </a:xfrm>
          <a:prstGeom prst="rect">
            <a:avLst/>
          </a:prstGeom>
          <a:noFill/>
          <a:ln>
            <a:noFill/>
          </a:ln>
        </p:spPr>
      </p:pic>
      <p:pic>
        <p:nvPicPr>
          <p:cNvPr id="175" name="Google Shape;175;p35"/>
          <p:cNvPicPr preferRelativeResize="0"/>
          <p:nvPr/>
        </p:nvPicPr>
        <p:blipFill rotWithShape="1">
          <a:blip r:embed="rId3">
            <a:alphaModFix amt="25000"/>
          </a:blip>
          <a:srcRect/>
          <a:stretch/>
        </p:blipFill>
        <p:spPr>
          <a:xfrm>
            <a:off x="304800" y="1659442"/>
            <a:ext cx="1522237" cy="12342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ontent_Blue_Secondary">
  <p:cSld name="Content_Blue_Secondary">
    <p:bg>
      <p:bgPr>
        <a:solidFill>
          <a:srgbClr val="BA0C2F"/>
        </a:solidFill>
        <a:effectLst/>
      </p:bgPr>
    </p:bg>
    <p:spTree>
      <p:nvGrpSpPr>
        <p:cNvPr id="1" name="Shape 176"/>
        <p:cNvGrpSpPr/>
        <p:nvPr/>
      </p:nvGrpSpPr>
      <p:grpSpPr>
        <a:xfrm>
          <a:off x="0" y="0"/>
          <a:ext cx="0" cy="0"/>
          <a:chOff x="0" y="0"/>
          <a:chExt cx="0" cy="0"/>
        </a:xfrm>
      </p:grpSpPr>
      <p:sp>
        <p:nvSpPr>
          <p:cNvPr id="177" name="Google Shape;177;p36"/>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FFFFFF"/>
              </a:buClr>
              <a:buSzPts val="2000"/>
              <a:buFont typeface="Arial"/>
              <a:buAutoNum type="arabicPeriod"/>
              <a:defRPr sz="20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36"/>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9" name="Google Shape;179;p36"/>
          <p:cNvPicPr preferRelativeResize="0"/>
          <p:nvPr/>
        </p:nvPicPr>
        <p:blipFill rotWithShape="1">
          <a:blip r:embed="rId2">
            <a:alphaModFix amt="25000"/>
          </a:blip>
          <a:srcRect/>
          <a:stretch/>
        </p:blipFill>
        <p:spPr>
          <a:xfrm>
            <a:off x="6809605" y="3575050"/>
            <a:ext cx="1522237" cy="829943"/>
          </a:xfrm>
          <a:prstGeom prst="rect">
            <a:avLst/>
          </a:prstGeom>
          <a:noFill/>
          <a:ln>
            <a:noFill/>
          </a:ln>
        </p:spPr>
      </p:pic>
      <p:pic>
        <p:nvPicPr>
          <p:cNvPr id="180" name="Google Shape;180;p36"/>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ntent_DarkBlue_Secondary">
  <p:cSld name="Content_DarkBlue_Secondary">
    <p:bg>
      <p:bgPr>
        <a:solidFill>
          <a:srgbClr val="00427B"/>
        </a:solidFill>
        <a:effectLst/>
      </p:bgPr>
    </p:bg>
    <p:spTree>
      <p:nvGrpSpPr>
        <p:cNvPr id="1" name="Shape 181"/>
        <p:cNvGrpSpPr/>
        <p:nvPr/>
      </p:nvGrpSpPr>
      <p:grpSpPr>
        <a:xfrm>
          <a:off x="0" y="0"/>
          <a:ext cx="0" cy="0"/>
          <a:chOff x="0" y="0"/>
          <a:chExt cx="0" cy="0"/>
        </a:xfrm>
      </p:grpSpPr>
      <p:sp>
        <p:nvSpPr>
          <p:cNvPr id="182" name="Google Shape;182;p37"/>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FFFFFF"/>
              </a:buClr>
              <a:buSzPts val="2000"/>
              <a:buFont typeface="Arial"/>
              <a:buAutoNum type="arabicPeriod"/>
              <a:defRPr sz="20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37"/>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4" name="Google Shape;184;p37"/>
          <p:cNvPicPr preferRelativeResize="0"/>
          <p:nvPr/>
        </p:nvPicPr>
        <p:blipFill rotWithShape="1">
          <a:blip r:embed="rId2">
            <a:alphaModFix amt="25000"/>
          </a:blip>
          <a:srcRect/>
          <a:stretch/>
        </p:blipFill>
        <p:spPr>
          <a:xfrm>
            <a:off x="6809605" y="3575050"/>
            <a:ext cx="1522237" cy="829943"/>
          </a:xfrm>
          <a:prstGeom prst="rect">
            <a:avLst/>
          </a:prstGeom>
          <a:noFill/>
          <a:ln>
            <a:noFill/>
          </a:ln>
        </p:spPr>
      </p:pic>
      <p:pic>
        <p:nvPicPr>
          <p:cNvPr id="185" name="Google Shape;185;p37"/>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ent_LightBlue_Secondary">
  <p:cSld name="Content_LightBlue_Secondary">
    <p:bg>
      <p:bgPr>
        <a:solidFill>
          <a:srgbClr val="A7C6ED"/>
        </a:solidFill>
        <a:effectLst/>
      </p:bgPr>
    </p:bg>
    <p:spTree>
      <p:nvGrpSpPr>
        <p:cNvPr id="1" name="Shape 186"/>
        <p:cNvGrpSpPr/>
        <p:nvPr/>
      </p:nvGrpSpPr>
      <p:grpSpPr>
        <a:xfrm>
          <a:off x="0" y="0"/>
          <a:ext cx="0" cy="0"/>
          <a:chOff x="0" y="0"/>
          <a:chExt cx="0" cy="0"/>
        </a:xfrm>
      </p:grpSpPr>
      <p:sp>
        <p:nvSpPr>
          <p:cNvPr id="187" name="Google Shape;187;p38"/>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38"/>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89" name="Google Shape;189;p38"/>
          <p:cNvPicPr preferRelativeResize="0"/>
          <p:nvPr/>
        </p:nvPicPr>
        <p:blipFill rotWithShape="1">
          <a:blip r:embed="rId2">
            <a:alphaModFix amt="25000"/>
          </a:blip>
          <a:srcRect/>
          <a:stretch/>
        </p:blipFill>
        <p:spPr>
          <a:xfrm>
            <a:off x="6809605" y="3575050"/>
            <a:ext cx="1522237" cy="829943"/>
          </a:xfrm>
          <a:prstGeom prst="rect">
            <a:avLst/>
          </a:prstGeom>
          <a:noFill/>
          <a:ln>
            <a:noFill/>
          </a:ln>
        </p:spPr>
      </p:pic>
      <p:pic>
        <p:nvPicPr>
          <p:cNvPr id="190" name="Google Shape;190;p38"/>
          <p:cNvPicPr preferRelativeResize="0"/>
          <p:nvPr/>
        </p:nvPicPr>
        <p:blipFill rotWithShape="1">
          <a:blip r:embed="rId3">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ntent_White_Secondary">
  <p:cSld name="Content_White_Secondary">
    <p:bg>
      <p:bgPr>
        <a:solidFill>
          <a:srgbClr val="FFFFFF"/>
        </a:solidFill>
        <a:effectLst/>
      </p:bgPr>
    </p:bg>
    <p:spTree>
      <p:nvGrpSpPr>
        <p:cNvPr id="1" name="Shape 191"/>
        <p:cNvGrpSpPr/>
        <p:nvPr/>
      </p:nvGrpSpPr>
      <p:grpSpPr>
        <a:xfrm>
          <a:off x="0" y="0"/>
          <a:ext cx="0" cy="0"/>
          <a:chOff x="0" y="0"/>
          <a:chExt cx="0" cy="0"/>
        </a:xfrm>
      </p:grpSpPr>
      <p:sp>
        <p:nvSpPr>
          <p:cNvPr id="192" name="Google Shape;192;p39"/>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39"/>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4" name="Google Shape;194;p39"/>
          <p:cNvPicPr preferRelativeResize="0"/>
          <p:nvPr/>
        </p:nvPicPr>
        <p:blipFill rotWithShape="1">
          <a:blip r:embed="rId2">
            <a:alphaModFix amt="25000"/>
          </a:blip>
          <a:srcRect/>
          <a:stretch/>
        </p:blipFill>
        <p:spPr>
          <a:xfrm>
            <a:off x="6812280" y="3575304"/>
            <a:ext cx="1526201" cy="832104"/>
          </a:xfrm>
          <a:prstGeom prst="rect">
            <a:avLst/>
          </a:prstGeom>
          <a:noFill/>
          <a:ln>
            <a:noFill/>
          </a:ln>
        </p:spPr>
      </p:pic>
      <p:pic>
        <p:nvPicPr>
          <p:cNvPr id="195" name="Google Shape;195;p39"/>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Image_Portrait_White_Secondart">
  <p:cSld name="Image_Portrait_White_Secondart">
    <p:bg>
      <p:bgPr>
        <a:solidFill>
          <a:srgbClr val="FFFFFF"/>
        </a:solidFill>
        <a:effectLst/>
      </p:bgPr>
    </p:bg>
    <p:spTree>
      <p:nvGrpSpPr>
        <p:cNvPr id="1" name="Shape 196"/>
        <p:cNvGrpSpPr/>
        <p:nvPr/>
      </p:nvGrpSpPr>
      <p:grpSpPr>
        <a:xfrm>
          <a:off x="0" y="0"/>
          <a:ext cx="0" cy="0"/>
          <a:chOff x="0" y="0"/>
          <a:chExt cx="0" cy="0"/>
        </a:xfrm>
      </p:grpSpPr>
      <p:pic>
        <p:nvPicPr>
          <p:cNvPr id="197" name="Google Shape;197;p40"/>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sp>
        <p:nvSpPr>
          <p:cNvPr id="198" name="Google Shape;198;p40"/>
          <p:cNvSpPr>
            <a:spLocks noGrp="1"/>
          </p:cNvSpPr>
          <p:nvPr>
            <p:ph type="pic" idx="2"/>
          </p:nvPr>
        </p:nvSpPr>
        <p:spPr>
          <a:xfrm>
            <a:off x="4267200" y="0"/>
            <a:ext cx="48768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199" name="Google Shape;199;p40"/>
          <p:cNvSpPr txBox="1">
            <a:spLocks noGrp="1"/>
          </p:cNvSpPr>
          <p:nvPr>
            <p:ph type="body" idx="1"/>
          </p:nvPr>
        </p:nvSpPr>
        <p:spPr>
          <a:xfrm>
            <a:off x="533408" y="1607912"/>
            <a:ext cx="3567444" cy="3402235"/>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Google Shape;200;p40"/>
          <p:cNvSpPr txBox="1">
            <a:spLocks noGrp="1"/>
          </p:cNvSpPr>
          <p:nvPr>
            <p:ph type="body" idx="3"/>
          </p:nvPr>
        </p:nvSpPr>
        <p:spPr>
          <a:xfrm>
            <a:off x="533408" y="666750"/>
            <a:ext cx="3567444"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1" name="Google Shape;201;p40"/>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Image_Landscape_White_Secondary">
  <p:cSld name="Image_Landscape_White_Secondary">
    <p:bg>
      <p:bgPr>
        <a:solidFill>
          <a:srgbClr val="FFFFFF"/>
        </a:solidFill>
        <a:effectLst/>
      </p:bgPr>
    </p:bg>
    <p:spTree>
      <p:nvGrpSpPr>
        <p:cNvPr id="1" name="Shape 202"/>
        <p:cNvGrpSpPr/>
        <p:nvPr/>
      </p:nvGrpSpPr>
      <p:grpSpPr>
        <a:xfrm>
          <a:off x="0" y="0"/>
          <a:ext cx="0" cy="0"/>
          <a:chOff x="0" y="0"/>
          <a:chExt cx="0" cy="0"/>
        </a:xfrm>
      </p:grpSpPr>
      <p:sp>
        <p:nvSpPr>
          <p:cNvPr id="203" name="Google Shape;203;p41"/>
          <p:cNvSpPr>
            <a:spLocks noGrp="1"/>
          </p:cNvSpPr>
          <p:nvPr>
            <p:ph type="pic" idx="2"/>
          </p:nvPr>
        </p:nvSpPr>
        <p:spPr>
          <a:xfrm>
            <a:off x="0" y="2474298"/>
            <a:ext cx="9144000" cy="2669202"/>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204" name="Google Shape;204;p41"/>
          <p:cNvSpPr txBox="1">
            <a:spLocks noGrp="1"/>
          </p:cNvSpPr>
          <p:nvPr>
            <p:ph type="body" idx="1"/>
          </p:nvPr>
        </p:nvSpPr>
        <p:spPr>
          <a:xfrm>
            <a:off x="533408" y="1607912"/>
            <a:ext cx="8473432" cy="6590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41"/>
          <p:cNvSpPr txBox="1">
            <a:spLocks noGrp="1"/>
          </p:cNvSpPr>
          <p:nvPr>
            <p:ph type="body" idx="3"/>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6" name="Google Shape;206;p41"/>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207" name="Google Shape;207;p41"/>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LightBlue">
  <p:cSld name="Title_LightBlue">
    <p:bg>
      <p:bgPr>
        <a:solidFill>
          <a:srgbClr val="A7C6ED"/>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 name="Google Shape;31;p5"/>
          <p:cNvPicPr preferRelativeResize="0"/>
          <p:nvPr/>
        </p:nvPicPr>
        <p:blipFill rotWithShape="1">
          <a:blip r:embed="rId2">
            <a:alphaModFix amt="25000"/>
          </a:blip>
          <a:srcRect/>
          <a:stretch/>
        </p:blipFill>
        <p:spPr>
          <a:xfrm>
            <a:off x="7540907" y="438150"/>
            <a:ext cx="1067168" cy="990600"/>
          </a:xfrm>
          <a:prstGeom prst="rect">
            <a:avLst/>
          </a:prstGeom>
          <a:noFill/>
          <a:ln>
            <a:noFill/>
          </a:ln>
        </p:spPr>
      </p:pic>
      <p:pic>
        <p:nvPicPr>
          <p:cNvPr id="32" name="Google Shape;32;p5"/>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Lagre_Text_White_Secondary">
  <p:cSld name="Lagre_Text_White_Secondary">
    <p:bg>
      <p:bgPr>
        <a:solidFill>
          <a:srgbClr val="FFFFFF"/>
        </a:solidFill>
        <a:effectLst/>
      </p:bgPr>
    </p:bg>
    <p:spTree>
      <p:nvGrpSpPr>
        <p:cNvPr id="1" name="Shape 208"/>
        <p:cNvGrpSpPr/>
        <p:nvPr/>
      </p:nvGrpSpPr>
      <p:grpSpPr>
        <a:xfrm>
          <a:off x="0" y="0"/>
          <a:ext cx="0" cy="0"/>
          <a:chOff x="0" y="0"/>
          <a:chExt cx="0" cy="0"/>
        </a:xfrm>
      </p:grpSpPr>
      <p:sp>
        <p:nvSpPr>
          <p:cNvPr id="209" name="Google Shape;209;p42"/>
          <p:cNvSpPr txBox="1">
            <a:spLocks noGrp="1"/>
          </p:cNvSpPr>
          <p:nvPr>
            <p:ph type="body" idx="1"/>
          </p:nvPr>
        </p:nvSpPr>
        <p:spPr>
          <a:xfrm>
            <a:off x="533408" y="1607912"/>
            <a:ext cx="8473432" cy="24116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Google Shape;210;p42"/>
          <p:cNvSpPr txBox="1">
            <a:spLocks noGrp="1"/>
          </p:cNvSpPr>
          <p:nvPr>
            <p:ph type="body" idx="2"/>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1" name="Google Shape;211;p42"/>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212" name="Google Shape;212;p42"/>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mall_Charts_White_Secondary">
  <p:cSld name="Small_Charts_White_Secondary">
    <p:bg>
      <p:bgPr>
        <a:solidFill>
          <a:srgbClr val="FFFFFF"/>
        </a:solidFill>
        <a:effectLst/>
      </p:bgPr>
    </p:bg>
    <p:spTree>
      <p:nvGrpSpPr>
        <p:cNvPr id="1" name="Shape 213"/>
        <p:cNvGrpSpPr/>
        <p:nvPr/>
      </p:nvGrpSpPr>
      <p:grpSpPr>
        <a:xfrm>
          <a:off x="0" y="0"/>
          <a:ext cx="0" cy="0"/>
          <a:chOff x="0" y="0"/>
          <a:chExt cx="0" cy="0"/>
        </a:xfrm>
      </p:grpSpPr>
      <p:sp>
        <p:nvSpPr>
          <p:cNvPr id="214" name="Google Shape;214;p43"/>
          <p:cNvSpPr>
            <a:spLocks noGrp="1"/>
          </p:cNvSpPr>
          <p:nvPr>
            <p:ph type="chart" idx="2"/>
          </p:nvPr>
        </p:nvSpPr>
        <p:spPr>
          <a:xfrm>
            <a:off x="1618018"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Google Shape;215;p43"/>
          <p:cNvSpPr>
            <a:spLocks noGrp="1"/>
          </p:cNvSpPr>
          <p:nvPr>
            <p:ph type="chart" idx="3"/>
          </p:nvPr>
        </p:nvSpPr>
        <p:spPr>
          <a:xfrm>
            <a:off x="3628409"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Google Shape;216;p43"/>
          <p:cNvSpPr>
            <a:spLocks noGrp="1"/>
          </p:cNvSpPr>
          <p:nvPr>
            <p:ph type="chart" idx="4"/>
          </p:nvPr>
        </p:nvSpPr>
        <p:spPr>
          <a:xfrm>
            <a:off x="5638800" y="2190750"/>
            <a:ext cx="1752600" cy="156704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Google Shape;217;p43"/>
          <p:cNvSpPr txBox="1">
            <a:spLocks noGrp="1"/>
          </p:cNvSpPr>
          <p:nvPr>
            <p:ph type="body" idx="1"/>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Google Shape;218;p43"/>
          <p:cNvSpPr txBox="1">
            <a:spLocks noGrp="1"/>
          </p:cNvSpPr>
          <p:nvPr>
            <p:ph type="body" idx="5"/>
          </p:nvPr>
        </p:nvSpPr>
        <p:spPr>
          <a:xfrm>
            <a:off x="533408" y="1607912"/>
            <a:ext cx="8473432" cy="3542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9" name="Google Shape;219;p43"/>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220" name="Google Shape;220;p43"/>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Large_Chart_White_Secondary">
  <p:cSld name="Large_Chart_White_Secondary">
    <p:bg>
      <p:bgPr>
        <a:solidFill>
          <a:srgbClr val="FFFFFF"/>
        </a:solidFill>
        <a:effectLst/>
      </p:bgPr>
    </p:bg>
    <p:spTree>
      <p:nvGrpSpPr>
        <p:cNvPr id="1" name="Shape 221"/>
        <p:cNvGrpSpPr/>
        <p:nvPr/>
      </p:nvGrpSpPr>
      <p:grpSpPr>
        <a:xfrm>
          <a:off x="0" y="0"/>
          <a:ext cx="0" cy="0"/>
          <a:chOff x="0" y="0"/>
          <a:chExt cx="0" cy="0"/>
        </a:xfrm>
      </p:grpSpPr>
      <p:sp>
        <p:nvSpPr>
          <p:cNvPr id="222" name="Google Shape;222;p44"/>
          <p:cNvSpPr>
            <a:spLocks noGrp="1"/>
          </p:cNvSpPr>
          <p:nvPr>
            <p:ph type="chart" idx="2"/>
          </p:nvPr>
        </p:nvSpPr>
        <p:spPr>
          <a:xfrm>
            <a:off x="1943100" y="2136278"/>
            <a:ext cx="5257800" cy="19594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Google Shape;223;p44"/>
          <p:cNvSpPr txBox="1">
            <a:spLocks noGrp="1"/>
          </p:cNvSpPr>
          <p:nvPr>
            <p:ph type="body" idx="1"/>
          </p:nvPr>
        </p:nvSpPr>
        <p:spPr>
          <a:xfrm>
            <a:off x="533408" y="666750"/>
            <a:ext cx="50291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Google Shape;224;p44"/>
          <p:cNvSpPr txBox="1">
            <a:spLocks noGrp="1"/>
          </p:cNvSpPr>
          <p:nvPr>
            <p:ph type="body" idx="3"/>
          </p:nvPr>
        </p:nvSpPr>
        <p:spPr>
          <a:xfrm>
            <a:off x="533408" y="1607912"/>
            <a:ext cx="8473432" cy="3542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5" name="Google Shape;225;p44"/>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pic>
        <p:nvPicPr>
          <p:cNvPr id="226" name="Google Shape;226;p44"/>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Map_White_Secondary">
  <p:cSld name="Map_White_Secondary">
    <p:bg>
      <p:bgPr>
        <a:solidFill>
          <a:srgbClr val="FFFFFF"/>
        </a:solidFill>
        <a:effectLst/>
      </p:bgPr>
    </p:bg>
    <p:spTree>
      <p:nvGrpSpPr>
        <p:cNvPr id="1" name="Shape 227"/>
        <p:cNvGrpSpPr/>
        <p:nvPr/>
      </p:nvGrpSpPr>
      <p:grpSpPr>
        <a:xfrm>
          <a:off x="0" y="0"/>
          <a:ext cx="0" cy="0"/>
          <a:chOff x="0" y="0"/>
          <a:chExt cx="0" cy="0"/>
        </a:xfrm>
      </p:grpSpPr>
      <p:sp>
        <p:nvSpPr>
          <p:cNvPr id="228" name="Google Shape;228;p45"/>
          <p:cNvSpPr>
            <a:spLocks noGrp="1"/>
          </p:cNvSpPr>
          <p:nvPr>
            <p:ph type="chart" idx="2"/>
          </p:nvPr>
        </p:nvSpPr>
        <p:spPr>
          <a:xfrm>
            <a:off x="4953000" y="666750"/>
            <a:ext cx="3505200" cy="3200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0427B"/>
              </a:buClr>
              <a:buSzPts val="2000"/>
              <a:buFont typeface="Arial"/>
              <a:buNone/>
              <a:defRPr sz="2000" b="0" i="0" u="none" strike="noStrike" cap="none">
                <a:solidFill>
                  <a:srgbClr val="00427B"/>
                </a:solidFill>
                <a:latin typeface="Gill Sans"/>
                <a:ea typeface="Gill Sans"/>
                <a:cs typeface="Gill Sans"/>
                <a:sym typeface="Gill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Google Shape;229;p45"/>
          <p:cNvSpPr txBox="1">
            <a:spLocks noGrp="1"/>
          </p:cNvSpPr>
          <p:nvPr>
            <p:ph type="body" idx="1"/>
          </p:nvPr>
        </p:nvSpPr>
        <p:spPr>
          <a:xfrm>
            <a:off x="533408" y="666750"/>
            <a:ext cx="373379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0" name="Google Shape;230;p45"/>
          <p:cNvPicPr preferRelativeResize="0"/>
          <p:nvPr/>
        </p:nvPicPr>
        <p:blipFill rotWithShape="1">
          <a:blip r:embed="rId2">
            <a:alphaModFix amt="25000"/>
          </a:blip>
          <a:srcRect/>
          <a:stretch/>
        </p:blipFill>
        <p:spPr>
          <a:xfrm>
            <a:off x="228600" y="4060698"/>
            <a:ext cx="1526201" cy="832104"/>
          </a:xfrm>
          <a:prstGeom prst="rect">
            <a:avLst/>
          </a:prstGeom>
          <a:noFill/>
          <a:ln>
            <a:noFill/>
          </a:ln>
        </p:spPr>
      </p:pic>
      <p:sp>
        <p:nvSpPr>
          <p:cNvPr id="231" name="Google Shape;231;p45"/>
          <p:cNvSpPr txBox="1">
            <a:spLocks noGrp="1"/>
          </p:cNvSpPr>
          <p:nvPr>
            <p:ph type="body" idx="3"/>
          </p:nvPr>
        </p:nvSpPr>
        <p:spPr>
          <a:xfrm>
            <a:off x="533408" y="1607912"/>
            <a:ext cx="3733792" cy="2945038"/>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2" name="Google Shape;232;p45"/>
          <p:cNvPicPr preferRelativeResize="0"/>
          <p:nvPr/>
        </p:nvPicPr>
        <p:blipFill rotWithShape="1">
          <a:blip r:embed="rId3">
            <a:alphaModFix/>
          </a:blip>
          <a:srcRect/>
          <a:stretch/>
        </p:blipFill>
        <p:spPr>
          <a:xfrm>
            <a:off x="4186681" y="4095752"/>
            <a:ext cx="4915132" cy="99059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hank_You_Blue_Secondary">
  <p:cSld name="Thank_You_Blue_Secondary">
    <p:bg>
      <p:bgPr>
        <a:solidFill>
          <a:srgbClr val="BA0C2F"/>
        </a:solidFill>
        <a:effectLst/>
      </p:bgPr>
    </p:bg>
    <p:spTree>
      <p:nvGrpSpPr>
        <p:cNvPr id="1" name="Shape 233"/>
        <p:cNvGrpSpPr/>
        <p:nvPr/>
      </p:nvGrpSpPr>
      <p:grpSpPr>
        <a:xfrm>
          <a:off x="0" y="0"/>
          <a:ext cx="0" cy="0"/>
          <a:chOff x="0" y="0"/>
          <a:chExt cx="0" cy="0"/>
        </a:xfrm>
      </p:grpSpPr>
      <p:pic>
        <p:nvPicPr>
          <p:cNvPr id="234" name="Google Shape;234;p46"/>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235" name="Google Shape;235;p46"/>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hank_You_DarkBlue">
  <p:cSld name="Thank_You_DarkBlue">
    <p:bg>
      <p:bgPr>
        <a:solidFill>
          <a:srgbClr val="00427B"/>
        </a:solidFill>
        <a:effectLst/>
      </p:bgPr>
    </p:bg>
    <p:spTree>
      <p:nvGrpSpPr>
        <p:cNvPr id="1" name="Shape 236"/>
        <p:cNvGrpSpPr/>
        <p:nvPr/>
      </p:nvGrpSpPr>
      <p:grpSpPr>
        <a:xfrm>
          <a:off x="0" y="0"/>
          <a:ext cx="0" cy="0"/>
          <a:chOff x="0" y="0"/>
          <a:chExt cx="0" cy="0"/>
        </a:xfrm>
      </p:grpSpPr>
      <p:pic>
        <p:nvPicPr>
          <p:cNvPr id="237" name="Google Shape;237;p47"/>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238" name="Google Shape;238;p47"/>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hank_You_LightBlue">
  <p:cSld name="Thank_You_LightBlue">
    <p:bg>
      <p:bgPr>
        <a:solidFill>
          <a:srgbClr val="A7C6ED"/>
        </a:solidFill>
        <a:effectLst/>
      </p:bgPr>
    </p:bg>
    <p:spTree>
      <p:nvGrpSpPr>
        <p:cNvPr id="1" name="Shape 239"/>
        <p:cNvGrpSpPr/>
        <p:nvPr/>
      </p:nvGrpSpPr>
      <p:grpSpPr>
        <a:xfrm>
          <a:off x="0" y="0"/>
          <a:ext cx="0" cy="0"/>
          <a:chOff x="0" y="0"/>
          <a:chExt cx="0" cy="0"/>
        </a:xfrm>
      </p:grpSpPr>
      <p:pic>
        <p:nvPicPr>
          <p:cNvPr id="240" name="Google Shape;240;p48"/>
          <p:cNvPicPr preferRelativeResize="0"/>
          <p:nvPr/>
        </p:nvPicPr>
        <p:blipFill rotWithShape="1">
          <a:blip r:embed="rId2">
            <a:alphaModFix amt="25000"/>
          </a:blip>
          <a:srcRect/>
          <a:stretch/>
        </p:blipFill>
        <p:spPr>
          <a:xfrm>
            <a:off x="2895600" y="1952535"/>
            <a:ext cx="1522237" cy="1238430"/>
          </a:xfrm>
          <a:prstGeom prst="rect">
            <a:avLst/>
          </a:prstGeom>
          <a:noFill/>
          <a:ln>
            <a:noFill/>
          </a:ln>
        </p:spPr>
      </p:pic>
      <p:sp>
        <p:nvSpPr>
          <p:cNvPr id="241" name="Google Shape;241;p48"/>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500"/>
              <a:buFont typeface="Gill Sans"/>
              <a:buNone/>
            </a:pPr>
            <a:r>
              <a:rPr lang="en-US" sz="3500" b="0"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hank_You_White">
  <p:cSld name="Thank_You_White">
    <p:bg>
      <p:bgPr>
        <a:solidFill>
          <a:srgbClr val="FFFFFF"/>
        </a:solidFill>
        <a:effectLst/>
      </p:bgPr>
    </p:bg>
    <p:spTree>
      <p:nvGrpSpPr>
        <p:cNvPr id="1" name="Shape 242"/>
        <p:cNvGrpSpPr/>
        <p:nvPr/>
      </p:nvGrpSpPr>
      <p:grpSpPr>
        <a:xfrm>
          <a:off x="0" y="0"/>
          <a:ext cx="0" cy="0"/>
          <a:chOff x="0" y="0"/>
          <a:chExt cx="0" cy="0"/>
        </a:xfrm>
      </p:grpSpPr>
      <p:pic>
        <p:nvPicPr>
          <p:cNvPr id="243" name="Google Shape;243;p49"/>
          <p:cNvPicPr preferRelativeResize="0"/>
          <p:nvPr/>
        </p:nvPicPr>
        <p:blipFill rotWithShape="1">
          <a:blip r:embed="rId2">
            <a:alphaModFix amt="25000"/>
          </a:blip>
          <a:srcRect/>
          <a:stretch/>
        </p:blipFill>
        <p:spPr>
          <a:xfrm>
            <a:off x="2895600" y="1954627"/>
            <a:ext cx="1522237" cy="1234246"/>
          </a:xfrm>
          <a:prstGeom prst="rect">
            <a:avLst/>
          </a:prstGeom>
          <a:noFill/>
          <a:ln>
            <a:noFill/>
          </a:ln>
        </p:spPr>
      </p:pic>
      <p:sp>
        <p:nvSpPr>
          <p:cNvPr id="244" name="Google Shape;244;p49"/>
          <p:cNvSpPr txBox="1"/>
          <p:nvPr/>
        </p:nvSpPr>
        <p:spPr>
          <a:xfrm>
            <a:off x="533408" y="2369058"/>
            <a:ext cx="4114784" cy="83819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427B"/>
              </a:buClr>
              <a:buSzPts val="3500"/>
              <a:buFont typeface="Gill Sans"/>
              <a:buNone/>
            </a:pPr>
            <a:r>
              <a:rPr lang="en-US" sz="3500" b="0" i="0" u="none" strike="noStrike" cap="none">
                <a:solidFill>
                  <a:srgbClr val="00427B"/>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_Photo_Dark_Secondary">
  <p:cSld name="Title_Photo_Dark_Secondary">
    <p:bg>
      <p:bgPr>
        <a:solidFill>
          <a:srgbClr val="FFFFFF"/>
        </a:solidFill>
        <a:effectLst/>
      </p:bgPr>
    </p:bg>
    <p:spTree>
      <p:nvGrpSpPr>
        <p:cNvPr id="1" name="Shape 245"/>
        <p:cNvGrpSpPr/>
        <p:nvPr/>
      </p:nvGrpSpPr>
      <p:grpSpPr>
        <a:xfrm>
          <a:off x="0" y="0"/>
          <a:ext cx="0" cy="0"/>
          <a:chOff x="0" y="0"/>
          <a:chExt cx="0" cy="0"/>
        </a:xfrm>
      </p:grpSpPr>
      <p:sp>
        <p:nvSpPr>
          <p:cNvPr id="246" name="Google Shape;246;p50"/>
          <p:cNvSpPr>
            <a:spLocks noGrp="1"/>
          </p:cNvSpPr>
          <p:nvPr>
            <p:ph type="pic" idx="2"/>
          </p:nvPr>
        </p:nvSpPr>
        <p:spPr>
          <a:xfrm>
            <a:off x="0" y="0"/>
            <a:ext cx="9144000" cy="5143500"/>
          </a:xfrm>
          <a:prstGeom prst="rect">
            <a:avLst/>
          </a:prstGeom>
          <a:noFill/>
          <a:ln>
            <a:noFill/>
          </a:ln>
        </p:spPr>
        <p:txBody>
          <a:bodyPr spcFirstLastPara="1" wrap="square" lIns="0" tIns="0" rIns="0" bIns="0" anchor="ctr" anchorCtr="0">
            <a:noAutofit/>
          </a:bodyPr>
          <a:lstStyle>
            <a:lvl1pPr marR="0" lvl="0" algn="ctr" rtl="0">
              <a:lnSpc>
                <a:spcPct val="100000"/>
              </a:lnSpc>
              <a:spcBef>
                <a:spcPts val="640"/>
              </a:spcBef>
              <a:spcAft>
                <a:spcPts val="0"/>
              </a:spcAft>
              <a:buClr>
                <a:srgbClr val="6C6463"/>
              </a:buClr>
              <a:buSzPts val="3200"/>
              <a:buFont typeface="Gill Sans"/>
              <a:buNone/>
              <a:defRPr sz="32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635C5B"/>
              </a:buClr>
              <a:buSzPts val="2900"/>
              <a:buFont typeface="Arial"/>
              <a:buChar char="–"/>
              <a:defRPr sz="2900" b="0" i="0" u="none" strike="noStrike" cap="none">
                <a:solidFill>
                  <a:srgbClr val="635C5B"/>
                </a:solidFill>
                <a:latin typeface="Cabin"/>
                <a:ea typeface="Cabin"/>
                <a:cs typeface="Cabin"/>
                <a:sym typeface="Cabin"/>
              </a:defRPr>
            </a:lvl2pPr>
            <a:lvl3pPr marR="0" lvl="2" algn="l" rtl="0">
              <a:lnSpc>
                <a:spcPct val="100000"/>
              </a:lnSpc>
              <a:spcBef>
                <a:spcPts val="1714"/>
              </a:spcBef>
              <a:spcAft>
                <a:spcPts val="0"/>
              </a:spcAft>
              <a:buClr>
                <a:srgbClr val="6C6463"/>
              </a:buClr>
              <a:buSzPts val="2600"/>
              <a:buFont typeface="Arial"/>
              <a:buChar char="•"/>
              <a:defRPr sz="2600" b="0" i="0" u="none" strike="noStrike" cap="none">
                <a:solidFill>
                  <a:srgbClr val="6C6463"/>
                </a:solidFill>
                <a:latin typeface="Cabin"/>
                <a:ea typeface="Cabin"/>
                <a:cs typeface="Cabin"/>
                <a:sym typeface="Cabin"/>
              </a:defRPr>
            </a:lvl3pPr>
            <a:lvl4pPr marR="0" lvl="3" algn="l" rtl="0">
              <a:lnSpc>
                <a:spcPct val="100000"/>
              </a:lnSpc>
              <a:spcBef>
                <a:spcPts val="460"/>
              </a:spcBef>
              <a:spcAft>
                <a:spcPts val="0"/>
              </a:spcAft>
              <a:buClr>
                <a:srgbClr val="6C6463"/>
              </a:buClr>
              <a:buSzPts val="2300"/>
              <a:buFont typeface="Arial"/>
              <a:buChar char="–"/>
              <a:defRPr sz="2300" b="0" i="0" u="none" strike="noStrike" cap="none">
                <a:solidFill>
                  <a:srgbClr val="6C6463"/>
                </a:solidFill>
                <a:latin typeface="Cabin"/>
                <a:ea typeface="Cabin"/>
                <a:cs typeface="Cabin"/>
                <a:sym typeface="Cabin"/>
              </a:defRPr>
            </a:lvl4pPr>
            <a:lvl5pPr marR="0" lvl="4" algn="l" rtl="0">
              <a:lnSpc>
                <a:spcPct val="100000"/>
              </a:lnSpc>
              <a:spcBef>
                <a:spcPts val="4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5pPr>
            <a:lvl6pPr marR="0" lvl="5"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6pPr>
            <a:lvl7pPr marR="0" lvl="6"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7pPr>
            <a:lvl8pPr marR="0" lvl="7"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8pPr>
            <a:lvl9pPr marR="0" lvl="8" algn="l" rtl="0">
              <a:lnSpc>
                <a:spcPct val="100000"/>
              </a:lnSpc>
              <a:spcBef>
                <a:spcPts val="580"/>
              </a:spcBef>
              <a:spcAft>
                <a:spcPts val="0"/>
              </a:spcAft>
              <a:buClr>
                <a:schemeClr val="dk1"/>
              </a:buClr>
              <a:buSzPts val="2900"/>
              <a:buFont typeface="Arial"/>
              <a:buChar char="•"/>
              <a:defRPr sz="2900" b="0" i="0" u="none" strike="noStrike" cap="none">
                <a:solidFill>
                  <a:schemeClr val="dk1"/>
                </a:solidFill>
                <a:latin typeface="Cabin"/>
                <a:ea typeface="Cabin"/>
                <a:cs typeface="Cabin"/>
                <a:sym typeface="Cabin"/>
              </a:defRPr>
            </a:lvl9pPr>
          </a:lstStyle>
          <a:p>
            <a:endParaRPr/>
          </a:p>
        </p:txBody>
      </p:sp>
      <p:sp>
        <p:nvSpPr>
          <p:cNvPr id="247" name="Google Shape;247;p50"/>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8" name="Google Shape;248;p50"/>
          <p:cNvPicPr preferRelativeResize="0"/>
          <p:nvPr/>
        </p:nvPicPr>
        <p:blipFill rotWithShape="1">
          <a:blip r:embed="rId2">
            <a:alphaModFix/>
          </a:blip>
          <a:srcRect/>
          <a:stretch/>
        </p:blipFill>
        <p:spPr>
          <a:xfrm>
            <a:off x="76200" y="4095750"/>
            <a:ext cx="3349927" cy="1171182"/>
          </a:xfrm>
          <a:prstGeom prst="rect">
            <a:avLst/>
          </a:prstGeom>
          <a:noFill/>
          <a:ln>
            <a:noFill/>
          </a:ln>
        </p:spPr>
      </p:pic>
      <p:sp>
        <p:nvSpPr>
          <p:cNvPr id="249" name="Google Shape;249;p50"/>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0" name="Google Shape;250;p50"/>
          <p:cNvPicPr preferRelativeResize="0"/>
          <p:nvPr/>
        </p:nvPicPr>
        <p:blipFill rotWithShape="1">
          <a:blip r:embed="rId3">
            <a:alphaModFix amt="25000"/>
          </a:blip>
          <a:srcRect/>
          <a:stretch/>
        </p:blipFill>
        <p:spPr>
          <a:xfrm>
            <a:off x="301752" y="210312"/>
            <a:ext cx="1522237" cy="1728216"/>
          </a:xfrm>
          <a:prstGeom prst="rect">
            <a:avLst/>
          </a:prstGeom>
          <a:noFill/>
          <a:ln>
            <a:noFill/>
          </a:ln>
        </p:spPr>
      </p:pic>
      <p:pic>
        <p:nvPicPr>
          <p:cNvPr id="251" name="Google Shape;251;p50"/>
          <p:cNvPicPr preferRelativeResize="0"/>
          <p:nvPr/>
        </p:nvPicPr>
        <p:blipFill rotWithShape="1">
          <a:blip r:embed="rId4">
            <a:alphaModFix/>
          </a:blip>
          <a:srcRect/>
          <a:stretch/>
        </p:blipFill>
        <p:spPr>
          <a:xfrm>
            <a:off x="4186681" y="4095752"/>
            <a:ext cx="4915132" cy="9905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White">
  <p:cSld name="Title_White">
    <p:bg>
      <p:bgPr>
        <a:solidFill>
          <a:srgbClr val="FFFFFF"/>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00427B"/>
              </a:buClr>
              <a:buSzPts val="1600"/>
              <a:buFont typeface="Arial"/>
              <a:buNone/>
              <a:defRPr sz="1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427B"/>
              </a:buClr>
              <a:buSzPts val="3600"/>
              <a:buFont typeface="Gill Sans"/>
              <a:buNone/>
              <a:defRPr sz="3600" b="0" i="0" u="none" strike="noStrike" cap="none">
                <a:solidFill>
                  <a:srgbClr val="00427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6" name="Google Shape;36;p6"/>
          <p:cNvPicPr preferRelativeResize="0"/>
          <p:nvPr/>
        </p:nvPicPr>
        <p:blipFill rotWithShape="1">
          <a:blip r:embed="rId2">
            <a:alphaModFix amt="25000"/>
          </a:blip>
          <a:srcRect/>
          <a:stretch/>
        </p:blipFill>
        <p:spPr>
          <a:xfrm>
            <a:off x="7543800" y="438912"/>
            <a:ext cx="1069848" cy="993087"/>
          </a:xfrm>
          <a:prstGeom prst="rect">
            <a:avLst/>
          </a:prstGeom>
          <a:noFill/>
          <a:ln>
            <a:noFill/>
          </a:ln>
        </p:spPr>
      </p:pic>
      <p:pic>
        <p:nvPicPr>
          <p:cNvPr id="37" name="Google Shape;37;p6"/>
          <p:cNvPicPr preferRelativeResize="0"/>
          <p:nvPr/>
        </p:nvPicPr>
        <p:blipFill rotWithShape="1">
          <a:blip r:embed="rId3">
            <a:alphaModFix amt="25000"/>
          </a:blip>
          <a:srcRect/>
          <a:stretch/>
        </p:blipFill>
        <p:spPr>
          <a:xfrm>
            <a:off x="228600" y="4171950"/>
            <a:ext cx="810375" cy="785312"/>
          </a:xfrm>
          <a:prstGeom prst="rect">
            <a:avLst/>
          </a:prstGeom>
          <a:noFill/>
          <a:ln>
            <a:noFill/>
          </a:ln>
        </p:spPr>
      </p:pic>
      <p:pic>
        <p:nvPicPr>
          <p:cNvPr id="38" name="Google Shape;38;p6"/>
          <p:cNvPicPr preferRelativeResize="0"/>
          <p:nvPr/>
        </p:nvPicPr>
        <p:blipFill rotWithShape="1">
          <a:blip r:embed="rId4">
            <a:alphaModFix/>
          </a:blip>
          <a:srcRect/>
          <a:stretch/>
        </p:blipFill>
        <p:spPr>
          <a:xfrm>
            <a:off x="5629346" y="3486150"/>
            <a:ext cx="3667054" cy="17874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_Blue">
  <p:cSld name="Divider_Blue">
    <p:bg>
      <p:bgPr>
        <a:solidFill>
          <a:srgbClr val="BA0C2F"/>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7"/>
          <p:cNvPicPr preferRelativeResize="0"/>
          <p:nvPr/>
        </p:nvPicPr>
        <p:blipFill rotWithShape="1">
          <a:blip r:embed="rId2">
            <a:alphaModFix amt="25000"/>
          </a:blip>
          <a:srcRect/>
          <a:stretch/>
        </p:blipFill>
        <p:spPr>
          <a:xfrm>
            <a:off x="304800" y="1657350"/>
            <a:ext cx="1522237" cy="1238430"/>
          </a:xfrm>
          <a:prstGeom prst="rect">
            <a:avLst/>
          </a:prstGeom>
          <a:noFill/>
          <a:ln>
            <a:noFill/>
          </a:ln>
        </p:spPr>
      </p:pic>
      <p:pic>
        <p:nvPicPr>
          <p:cNvPr id="42" name="Google Shape;42;p7"/>
          <p:cNvPicPr preferRelativeResize="0"/>
          <p:nvPr/>
        </p:nvPicPr>
        <p:blipFill rotWithShape="1">
          <a:blip r:embed="rId3">
            <a:alphaModFix/>
          </a:blip>
          <a:srcRect/>
          <a:stretch/>
        </p:blipFill>
        <p:spPr>
          <a:xfrm>
            <a:off x="5629346" y="3486150"/>
            <a:ext cx="3667054" cy="178742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_DarkBlue">
  <p:cSld name="Divider_DarkBlue">
    <p:bg>
      <p:bgPr>
        <a:solidFill>
          <a:srgbClr val="00427B"/>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FFFFFF"/>
              </a:buClr>
              <a:buSzPts val="3600"/>
              <a:buFont typeface="Arial"/>
              <a:buNone/>
              <a:defRPr sz="3600" b="0" i="0" u="none" strike="noStrike" cap="none">
                <a:solidFill>
                  <a:srgbClr val="FFFFFF"/>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 name="Google Shape;45;p8"/>
          <p:cNvPicPr preferRelativeResize="0"/>
          <p:nvPr/>
        </p:nvPicPr>
        <p:blipFill rotWithShape="1">
          <a:blip r:embed="rId2">
            <a:alphaModFix/>
          </a:blip>
          <a:srcRect/>
          <a:stretch/>
        </p:blipFill>
        <p:spPr>
          <a:xfrm>
            <a:off x="5629346" y="3486150"/>
            <a:ext cx="3667054" cy="1787422"/>
          </a:xfrm>
          <a:prstGeom prst="rect">
            <a:avLst/>
          </a:prstGeom>
          <a:noFill/>
          <a:ln>
            <a:noFill/>
          </a:ln>
        </p:spPr>
      </p:pic>
      <p:pic>
        <p:nvPicPr>
          <p:cNvPr id="46" name="Google Shape;46;p8"/>
          <p:cNvPicPr preferRelativeResize="0"/>
          <p:nvPr/>
        </p:nvPicPr>
        <p:blipFill rotWithShape="1">
          <a:blip r:embed="rId3">
            <a:alphaModFix amt="25000"/>
          </a:blip>
          <a:srcRect/>
          <a:stretch/>
        </p:blipFill>
        <p:spPr>
          <a:xfrm>
            <a:off x="304800" y="1657350"/>
            <a:ext cx="1522237" cy="12384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_LightBlue">
  <p:cSld name="Divider_LightBlue">
    <p:bg>
      <p:bgPr>
        <a:solidFill>
          <a:srgbClr val="A7C6ED"/>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9" name="Google Shape;49;p9"/>
          <p:cNvPicPr preferRelativeResize="0"/>
          <p:nvPr/>
        </p:nvPicPr>
        <p:blipFill rotWithShape="1">
          <a:blip r:embed="rId2">
            <a:alphaModFix/>
          </a:blip>
          <a:srcRect/>
          <a:stretch/>
        </p:blipFill>
        <p:spPr>
          <a:xfrm>
            <a:off x="5629346" y="3486150"/>
            <a:ext cx="3667054" cy="1787422"/>
          </a:xfrm>
          <a:prstGeom prst="rect">
            <a:avLst/>
          </a:prstGeom>
          <a:noFill/>
          <a:ln>
            <a:noFill/>
          </a:ln>
        </p:spPr>
      </p:pic>
      <p:pic>
        <p:nvPicPr>
          <p:cNvPr id="50" name="Google Shape;50;p9"/>
          <p:cNvPicPr preferRelativeResize="0"/>
          <p:nvPr/>
        </p:nvPicPr>
        <p:blipFill rotWithShape="1">
          <a:blip r:embed="rId3">
            <a:alphaModFix amt="25000"/>
          </a:blip>
          <a:srcRect/>
          <a:stretch/>
        </p:blipFill>
        <p:spPr>
          <a:xfrm>
            <a:off x="304800" y="1657350"/>
            <a:ext cx="1522237" cy="12384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_White">
  <p:cSld name="Divider_White">
    <p:bg>
      <p:bgPr>
        <a:solidFill>
          <a:srgbClr val="FFFFFF"/>
        </a:solid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10"/>
          <p:cNvPicPr preferRelativeResize="0"/>
          <p:nvPr/>
        </p:nvPicPr>
        <p:blipFill rotWithShape="1">
          <a:blip r:embed="rId2">
            <a:alphaModFix/>
          </a:blip>
          <a:srcRect/>
          <a:stretch/>
        </p:blipFill>
        <p:spPr>
          <a:xfrm>
            <a:off x="5629346" y="3486150"/>
            <a:ext cx="3667054" cy="1787423"/>
          </a:xfrm>
          <a:prstGeom prst="rect">
            <a:avLst/>
          </a:prstGeom>
          <a:noFill/>
          <a:ln>
            <a:noFill/>
          </a:ln>
        </p:spPr>
      </p:pic>
      <p:pic>
        <p:nvPicPr>
          <p:cNvPr id="54" name="Google Shape;54;p10"/>
          <p:cNvPicPr preferRelativeResize="0"/>
          <p:nvPr/>
        </p:nvPicPr>
        <p:blipFill rotWithShape="1">
          <a:blip r:embed="rId3">
            <a:alphaModFix amt="25000"/>
          </a:blip>
          <a:srcRect/>
          <a:stretch/>
        </p:blipFill>
        <p:spPr>
          <a:xfrm>
            <a:off x="304800" y="1659442"/>
            <a:ext cx="1522237" cy="12342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Shape 9"/>
        <p:cNvGrpSpPr/>
        <p:nvPr/>
      </p:nvGrpSpPr>
      <p:grpSpPr>
        <a:xfrm>
          <a:off x="0" y="0"/>
          <a:ext cx="0" cy="0"/>
          <a:chOff x="0" y="0"/>
          <a:chExt cx="0" cy="0"/>
        </a:xfrm>
      </p:grpSpPr>
      <p:pic>
        <p:nvPicPr>
          <p:cNvPr id="10" name="Google Shape;10;p1" descr="Border_6pe9.wmf"/>
          <p:cNvPicPr preferRelativeResize="0"/>
          <p:nvPr/>
        </p:nvPicPr>
        <p:blipFill rotWithShape="1">
          <a:blip r:embed="rId26">
            <a:alphaModFix/>
          </a:blip>
          <a:srcRect/>
          <a:stretch/>
        </p:blipFill>
        <p:spPr>
          <a:xfrm>
            <a:off x="0" y="0"/>
            <a:ext cx="9144000" cy="5143500"/>
          </a:xfrm>
          <a:prstGeom prst="rect">
            <a:avLst/>
          </a:prstGeom>
          <a:noFill/>
          <a:ln>
            <a:noFill/>
          </a:ln>
        </p:spPr>
      </p:pic>
      <p:sp>
        <p:nvSpPr>
          <p:cNvPr id="11" name="Google Shape;11;p1"/>
          <p:cNvSpPr txBox="1">
            <a:spLocks noGrp="1"/>
          </p:cNvSpPr>
          <p:nvPr>
            <p:ph type="sldNum" idx="12"/>
          </p:nvPr>
        </p:nvSpPr>
        <p:spPr>
          <a:xfrm>
            <a:off x="6400800" y="42211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Shape 131"/>
        <p:cNvGrpSpPr/>
        <p:nvPr/>
      </p:nvGrpSpPr>
      <p:grpSpPr>
        <a:xfrm>
          <a:off x="0" y="0"/>
          <a:ext cx="0" cy="0"/>
          <a:chOff x="0" y="0"/>
          <a:chExt cx="0" cy="0"/>
        </a:xfrm>
      </p:grpSpPr>
      <p:pic>
        <p:nvPicPr>
          <p:cNvPr id="132" name="Google Shape;132;p26" descr="Border_6pe9.wmf"/>
          <p:cNvPicPr preferRelativeResize="0"/>
          <p:nvPr/>
        </p:nvPicPr>
        <p:blipFill rotWithShape="1">
          <a:blip r:embed="rId26">
            <a:alphaModFix/>
          </a:blip>
          <a:srcRect/>
          <a:stretch/>
        </p:blipFill>
        <p:spPr>
          <a:xfrm>
            <a:off x="0" y="0"/>
            <a:ext cx="9144000" cy="5143500"/>
          </a:xfrm>
          <a:prstGeom prst="rect">
            <a:avLst/>
          </a:prstGeom>
          <a:noFill/>
          <a:ln>
            <a:noFill/>
          </a:ln>
        </p:spPr>
      </p:pic>
      <p:sp>
        <p:nvSpPr>
          <p:cNvPr id="133" name="Google Shape;133;p26"/>
          <p:cNvSpPr txBox="1">
            <a:spLocks noGrp="1"/>
          </p:cNvSpPr>
          <p:nvPr>
            <p:ph type="sldNum" idx="12"/>
          </p:nvPr>
        </p:nvSpPr>
        <p:spPr>
          <a:xfrm>
            <a:off x="6400800" y="42211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file/d/1vseE-7NfLnI-TdVWlY10AnruNKf1PO3K/view?usp=drive_link"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drive.google.com/file/d/1R_EegNpUqGOf0AkZCFySvlrecThQcgtv/view?usp=drive_link" TargetMode="External"/><Relationship Id="rId5" Type="http://schemas.openxmlformats.org/officeDocument/2006/relationships/hyperlink" Target="https://drive.google.com/file/d/1HVA5-FBKTq4ibBROGSTux274ARJCDr5K/view?usp=drive_link"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title"/>
          </p:nvPr>
        </p:nvSpPr>
        <p:spPr>
          <a:xfrm>
            <a:off x="533400" y="1261599"/>
            <a:ext cx="4114800" cy="2072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rgbClr val="FFFFFF"/>
              </a:buClr>
              <a:buSzPts val="3600"/>
              <a:buFont typeface="Gill Sans"/>
              <a:buNone/>
            </a:pPr>
            <a:r>
              <a:rPr lang="en-US" sz="3000"/>
              <a:t>Strengthening TB M&amp;E Systems:</a:t>
            </a:r>
            <a:endParaRPr sz="3000"/>
          </a:p>
          <a:p>
            <a:pPr marL="0" lvl="0" indent="0" algn="l" rtl="0">
              <a:lnSpc>
                <a:spcPct val="80000"/>
              </a:lnSpc>
              <a:spcBef>
                <a:spcPts val="0"/>
              </a:spcBef>
              <a:spcAft>
                <a:spcPts val="0"/>
              </a:spcAft>
              <a:buClr>
                <a:srgbClr val="FFFFFF"/>
              </a:buClr>
              <a:buSzPts val="3600"/>
              <a:buFont typeface="Gill Sans"/>
              <a:buNone/>
            </a:pPr>
            <a:endParaRPr sz="3000"/>
          </a:p>
          <a:p>
            <a:pPr marL="0" lvl="0" indent="0" algn="l" rtl="0">
              <a:lnSpc>
                <a:spcPct val="80000"/>
              </a:lnSpc>
              <a:spcBef>
                <a:spcPts val="0"/>
              </a:spcBef>
              <a:spcAft>
                <a:spcPts val="0"/>
              </a:spcAft>
              <a:buClr>
                <a:srgbClr val="FFFFFF"/>
              </a:buClr>
              <a:buSzPts val="3600"/>
              <a:buFont typeface="Gill Sans"/>
              <a:buNone/>
            </a:pPr>
            <a:r>
              <a:rPr lang="en-US" sz="3000"/>
              <a:t>Data Quality Assurance</a:t>
            </a:r>
            <a:endParaRPr sz="3000"/>
          </a:p>
        </p:txBody>
      </p:sp>
      <p:sp>
        <p:nvSpPr>
          <p:cNvPr id="258" name="Google Shape;258;p51"/>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FFFFFF"/>
              </a:buClr>
              <a:buSzPts val="1600"/>
              <a:buNone/>
            </a:pPr>
            <a:r>
              <a:rPr lang="en-US" sz="1400"/>
              <a:t>April 19, 2024</a:t>
            </a:r>
            <a:endParaRPr sz="1400"/>
          </a:p>
          <a:p>
            <a:pPr marL="0" lvl="0" indent="0" algn="l" rtl="0">
              <a:lnSpc>
                <a:spcPct val="100000"/>
              </a:lnSpc>
              <a:spcBef>
                <a:spcPts val="0"/>
              </a:spcBef>
              <a:spcAft>
                <a:spcPts val="0"/>
              </a:spcAft>
              <a:buClr>
                <a:srgbClr val="FFFFFF"/>
              </a:buClr>
              <a:buSzPts val="1600"/>
              <a:buNone/>
            </a:pPr>
            <a:r>
              <a:rPr lang="en-US" sz="1400"/>
              <a:t>Africa Regional Workshop</a:t>
            </a:r>
            <a:endParaRPr sz="1400"/>
          </a:p>
          <a:p>
            <a:pPr marL="0" lvl="0" indent="0" algn="l" rtl="0">
              <a:lnSpc>
                <a:spcPct val="100000"/>
              </a:lnSpc>
              <a:spcBef>
                <a:spcPts val="0"/>
              </a:spcBef>
              <a:spcAft>
                <a:spcPts val="0"/>
              </a:spcAft>
              <a:buClr>
                <a:srgbClr val="FFFFFF"/>
              </a:buClr>
              <a:buSzPts val="1600"/>
              <a:buNone/>
            </a:pPr>
            <a:r>
              <a:rPr lang="en-US" sz="1400"/>
              <a:t>Dar es Salaam, Tanzania</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0"/>
          <p:cNvSpPr txBox="1">
            <a:spLocks noGrp="1"/>
          </p:cNvSpPr>
          <p:nvPr>
            <p:ph type="body" idx="1"/>
          </p:nvPr>
        </p:nvSpPr>
        <p:spPr>
          <a:xfrm>
            <a:off x="533408" y="1607913"/>
            <a:ext cx="3886200" cy="3402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a:t>Zaccosia is </a:t>
            </a:r>
            <a:r>
              <a:rPr lang="en-US" u="sng"/>
              <a:t>NOT</a:t>
            </a:r>
            <a:r>
              <a:rPr lang="en-US"/>
              <a:t> a real country.</a:t>
            </a:r>
            <a:endParaRPr/>
          </a:p>
          <a:p>
            <a:pPr marL="0" lvl="0" indent="0" algn="l" rtl="0">
              <a:lnSpc>
                <a:spcPct val="100000"/>
              </a:lnSpc>
              <a:spcBef>
                <a:spcPts val="0"/>
              </a:spcBef>
              <a:spcAft>
                <a:spcPts val="0"/>
              </a:spcAft>
              <a:buClr>
                <a:srgbClr val="00427B"/>
              </a:buClr>
              <a:buSzPts val="1600"/>
              <a:buNone/>
            </a:pPr>
            <a:endParaRPr/>
          </a:p>
          <a:p>
            <a:pPr marL="0" lvl="0" indent="0" algn="l" rtl="0">
              <a:lnSpc>
                <a:spcPct val="100000"/>
              </a:lnSpc>
              <a:spcBef>
                <a:spcPts val="0"/>
              </a:spcBef>
              <a:spcAft>
                <a:spcPts val="0"/>
              </a:spcAft>
              <a:buClr>
                <a:srgbClr val="00427B"/>
              </a:buClr>
              <a:buSzPts val="1600"/>
              <a:buNone/>
            </a:pPr>
            <a:r>
              <a:rPr lang="en-US"/>
              <a:t>The data we will be using is </a:t>
            </a:r>
            <a:r>
              <a:rPr lang="en-US" u="sng"/>
              <a:t>MADE UP</a:t>
            </a:r>
            <a:endParaRPr u="sng"/>
          </a:p>
        </p:txBody>
      </p:sp>
      <p:sp>
        <p:nvSpPr>
          <p:cNvPr id="346" name="Google Shape;346;p60"/>
          <p:cNvSpPr txBox="1">
            <a:spLocks noGrp="1"/>
          </p:cNvSpPr>
          <p:nvPr>
            <p:ph type="body" idx="1"/>
          </p:nvPr>
        </p:nvSpPr>
        <p:spPr>
          <a:xfrm>
            <a:off x="533408" y="666750"/>
            <a:ext cx="4187952" cy="767034"/>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ONCE AGAIN...</a:t>
            </a:r>
            <a:endParaRPr/>
          </a:p>
        </p:txBody>
      </p:sp>
      <p:sp>
        <p:nvSpPr>
          <p:cNvPr id="347" name="Google Shape;347;p60"/>
          <p:cNvSpPr txBox="1">
            <a:spLocks noGrp="1"/>
          </p:cNvSpPr>
          <p:nvPr>
            <p:ph type="body" idx="1"/>
          </p:nvPr>
        </p:nvSpPr>
        <p:spPr>
          <a:xfrm>
            <a:off x="4847808" y="331563"/>
            <a:ext cx="3886200" cy="3402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sz="2100"/>
              <a:t>Legal Disclaimer: This is a work of fiction. Unless otherwise indicated, all the names, facts, data, information, places, events and incidents in this case study are the product of imagination. Any resemblance to actual countries and events, past, present or future are purely coincidental.</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1"/>
          <p:cNvSpPr txBox="1">
            <a:spLocks noGrp="1"/>
          </p:cNvSpPr>
          <p:nvPr>
            <p:ph type="body" idx="1"/>
          </p:nvPr>
        </p:nvSpPr>
        <p:spPr>
          <a:xfrm>
            <a:off x="4847833" y="244588"/>
            <a:ext cx="3886200" cy="3402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a:t>Q: But are we using real data?</a:t>
            </a:r>
            <a:endParaRPr/>
          </a:p>
          <a:p>
            <a:pPr marL="0" lvl="0" indent="0" algn="l" rtl="0">
              <a:lnSpc>
                <a:spcPct val="100000"/>
              </a:lnSpc>
              <a:spcBef>
                <a:spcPts val="0"/>
              </a:spcBef>
              <a:spcAft>
                <a:spcPts val="0"/>
              </a:spcAft>
              <a:buClr>
                <a:srgbClr val="00427B"/>
              </a:buClr>
              <a:buSzPts val="1600"/>
              <a:buNone/>
            </a:pPr>
            <a:endParaRPr/>
          </a:p>
          <a:p>
            <a:pPr marL="0" lvl="0" indent="0" algn="l" rtl="0">
              <a:lnSpc>
                <a:spcPct val="100000"/>
              </a:lnSpc>
              <a:spcBef>
                <a:spcPts val="0"/>
              </a:spcBef>
              <a:spcAft>
                <a:spcPts val="0"/>
              </a:spcAft>
              <a:buClr>
                <a:srgbClr val="00427B"/>
              </a:buClr>
              <a:buSzPts val="1600"/>
              <a:buNone/>
            </a:pPr>
            <a:r>
              <a:rPr lang="en-US"/>
              <a:t>A: NO!!! The data is 100% fabricated</a:t>
            </a:r>
            <a:endParaRPr u="sng"/>
          </a:p>
        </p:txBody>
      </p:sp>
      <p:sp>
        <p:nvSpPr>
          <p:cNvPr id="354" name="Google Shape;354;p61"/>
          <p:cNvSpPr txBox="1">
            <a:spLocks noGrp="1"/>
          </p:cNvSpPr>
          <p:nvPr>
            <p:ph type="body" idx="1"/>
          </p:nvPr>
        </p:nvSpPr>
        <p:spPr>
          <a:xfrm>
            <a:off x="533408" y="368575"/>
            <a:ext cx="41880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u="sng"/>
              <a:t>Frequently Asked Questions:</a:t>
            </a:r>
            <a:endParaRPr u="sng"/>
          </a:p>
        </p:txBody>
      </p:sp>
      <p:sp>
        <p:nvSpPr>
          <p:cNvPr id="355" name="Google Shape;355;p61"/>
          <p:cNvSpPr txBox="1">
            <a:spLocks noGrp="1"/>
          </p:cNvSpPr>
          <p:nvPr>
            <p:ph type="body" idx="1"/>
          </p:nvPr>
        </p:nvSpPr>
        <p:spPr>
          <a:xfrm>
            <a:off x="533408" y="1607913"/>
            <a:ext cx="3886200" cy="3402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a:t>Q: Is Zaccosia a real country?</a:t>
            </a:r>
            <a:endParaRPr/>
          </a:p>
          <a:p>
            <a:pPr marL="0" lvl="0" indent="0" algn="l" rtl="0">
              <a:lnSpc>
                <a:spcPct val="100000"/>
              </a:lnSpc>
              <a:spcBef>
                <a:spcPts val="0"/>
              </a:spcBef>
              <a:spcAft>
                <a:spcPts val="0"/>
              </a:spcAft>
              <a:buClr>
                <a:srgbClr val="00427B"/>
              </a:buClr>
              <a:buSzPts val="1600"/>
              <a:buNone/>
            </a:pPr>
            <a:endParaRPr/>
          </a:p>
          <a:p>
            <a:pPr marL="0" lvl="0" indent="0" algn="l" rtl="0">
              <a:lnSpc>
                <a:spcPct val="100000"/>
              </a:lnSpc>
              <a:spcBef>
                <a:spcPts val="0"/>
              </a:spcBef>
              <a:spcAft>
                <a:spcPts val="0"/>
              </a:spcAft>
              <a:buClr>
                <a:srgbClr val="00427B"/>
              </a:buClr>
              <a:buSzPts val="1600"/>
              <a:buNone/>
            </a:pPr>
            <a:r>
              <a:rPr lang="en-US"/>
              <a:t>A: NO!!! the country is a work of fiction</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2"/>
          <p:cNvSpPr txBox="1">
            <a:spLocks noGrp="1"/>
          </p:cNvSpPr>
          <p:nvPr>
            <p:ph type="body" idx="1"/>
          </p:nvPr>
        </p:nvSpPr>
        <p:spPr>
          <a:xfrm>
            <a:off x="152400" y="501950"/>
            <a:ext cx="5677800" cy="27141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r>
              <a:rPr lang="en-US" sz="1500" b="1">
                <a:latin typeface="Arial"/>
                <a:ea typeface="Arial"/>
                <a:cs typeface="Arial"/>
                <a:sym typeface="Arial"/>
              </a:rPr>
              <a:t>The </a:t>
            </a:r>
            <a:r>
              <a:rPr lang="en-US" sz="1500" b="1">
                <a:solidFill>
                  <a:srgbClr val="FFFFFF"/>
                </a:solidFill>
                <a:latin typeface="Arial"/>
                <a:ea typeface="Arial"/>
                <a:cs typeface="Arial"/>
                <a:sym typeface="Arial"/>
              </a:rPr>
              <a:t>Government Accountability Office (GAO) </a:t>
            </a:r>
            <a:r>
              <a:rPr lang="en-US" sz="1500" b="1">
                <a:latin typeface="Arial"/>
                <a:ea typeface="Arial"/>
                <a:cs typeface="Arial"/>
                <a:sym typeface="Arial"/>
              </a:rPr>
              <a:t>conducted a review of DQA protocols and results for USAID Health Program indicators.</a:t>
            </a:r>
            <a:endParaRPr sz="1500" b="1">
              <a:solidFill>
                <a:srgbClr val="FFFFFF"/>
              </a:solidFill>
              <a:latin typeface="Arial"/>
              <a:ea typeface="Arial"/>
              <a:cs typeface="Arial"/>
              <a:sym typeface="Arial"/>
            </a:endParaRPr>
          </a:p>
          <a:p>
            <a:pPr marL="0" lvl="0" indent="0" algn="l" rtl="0">
              <a:lnSpc>
                <a:spcPct val="115000"/>
              </a:lnSpc>
              <a:spcBef>
                <a:spcPts val="0"/>
              </a:spcBef>
              <a:spcAft>
                <a:spcPts val="0"/>
              </a:spcAft>
              <a:buSzPts val="1100"/>
              <a:buNone/>
            </a:pPr>
            <a:endParaRPr sz="1500" b="1">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500" b="1">
                <a:latin typeface="Arial"/>
                <a:ea typeface="Arial"/>
                <a:cs typeface="Arial"/>
                <a:sym typeface="Arial"/>
              </a:rPr>
              <a:t>Their report to congress found USAID’s data quality controls were </a:t>
            </a:r>
            <a:r>
              <a:rPr lang="en-US" sz="1500" b="1" u="sng">
                <a:latin typeface="Arial"/>
                <a:ea typeface="Arial"/>
                <a:cs typeface="Arial"/>
                <a:sym typeface="Arial"/>
              </a:rPr>
              <a:t>OK for project-level data</a:t>
            </a:r>
            <a:r>
              <a:rPr lang="en-US" sz="1500" b="1">
                <a:latin typeface="Arial"/>
                <a:ea typeface="Arial"/>
                <a:cs typeface="Arial"/>
                <a:sym typeface="Arial"/>
              </a:rPr>
              <a:t> but are not sufficient for indicator data sourced from bilateral stakeholders.</a:t>
            </a:r>
            <a:endParaRPr sz="1500" b="1">
              <a:latin typeface="Arial"/>
              <a:ea typeface="Arial"/>
              <a:cs typeface="Arial"/>
              <a:sym typeface="Arial"/>
            </a:endParaRPr>
          </a:p>
        </p:txBody>
      </p:sp>
      <p:sp>
        <p:nvSpPr>
          <p:cNvPr id="362" name="Google Shape;362;p62"/>
          <p:cNvSpPr txBox="1"/>
          <p:nvPr/>
        </p:nvSpPr>
        <p:spPr>
          <a:xfrm>
            <a:off x="533400" y="265356"/>
            <a:ext cx="4114800" cy="421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p:txBody>
      </p:sp>
      <p:pic>
        <p:nvPicPr>
          <p:cNvPr id="363" name="Google Shape;363;p62"/>
          <p:cNvPicPr preferRelativeResize="0"/>
          <p:nvPr/>
        </p:nvPicPr>
        <p:blipFill>
          <a:blip r:embed="rId3">
            <a:alphaModFix/>
          </a:blip>
          <a:stretch>
            <a:fillRect/>
          </a:stretch>
        </p:blipFill>
        <p:spPr>
          <a:xfrm>
            <a:off x="5942325" y="133350"/>
            <a:ext cx="3130500" cy="4059175"/>
          </a:xfrm>
          <a:prstGeom prst="rect">
            <a:avLst/>
          </a:prstGeom>
          <a:noFill/>
          <a:ln>
            <a:noFill/>
          </a:ln>
        </p:spPr>
      </p:pic>
      <p:pic>
        <p:nvPicPr>
          <p:cNvPr id="364" name="Google Shape;364;p62"/>
          <p:cNvPicPr preferRelativeResize="0"/>
          <p:nvPr/>
        </p:nvPicPr>
        <p:blipFill>
          <a:blip r:embed="rId4">
            <a:alphaModFix amt="20000"/>
          </a:blip>
          <a:stretch>
            <a:fillRect/>
          </a:stretch>
        </p:blipFill>
        <p:spPr>
          <a:xfrm rot="2700000">
            <a:off x="2000260" y="1925007"/>
            <a:ext cx="5143480" cy="10846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3"/>
          <p:cNvSpPr txBox="1">
            <a:spLocks noGrp="1"/>
          </p:cNvSpPr>
          <p:nvPr>
            <p:ph type="body" idx="1"/>
          </p:nvPr>
        </p:nvSpPr>
        <p:spPr>
          <a:xfrm>
            <a:off x="152400" y="501950"/>
            <a:ext cx="5677800" cy="27141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1500" b="1">
                <a:latin typeface="Arial"/>
                <a:ea typeface="Arial"/>
                <a:cs typeface="Arial"/>
                <a:sym typeface="Arial"/>
              </a:rPr>
              <a:t>The Government Accountability Office (GAO) conducted a review of DQA protocols and results for USAID Health Program indicators.</a:t>
            </a:r>
            <a:endParaRPr sz="15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500" b="1">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500" b="1">
                <a:latin typeface="Arial"/>
                <a:ea typeface="Arial"/>
                <a:cs typeface="Arial"/>
                <a:sym typeface="Arial"/>
              </a:rPr>
              <a:t>Their report to congress found USAID’s data quality controls were </a:t>
            </a:r>
            <a:r>
              <a:rPr lang="en-US" sz="1500" b="1" u="sng">
                <a:latin typeface="Arial"/>
                <a:ea typeface="Arial"/>
                <a:cs typeface="Arial"/>
                <a:sym typeface="Arial"/>
              </a:rPr>
              <a:t>OK for project-level data</a:t>
            </a:r>
            <a:r>
              <a:rPr lang="en-US" sz="1500" b="1">
                <a:latin typeface="Arial"/>
                <a:ea typeface="Arial"/>
                <a:cs typeface="Arial"/>
                <a:sym typeface="Arial"/>
              </a:rPr>
              <a:t> but are not sufficient for indicator data sourced from bilateral stakeholders.</a:t>
            </a:r>
            <a:endParaRPr sz="1500" b="1">
              <a:latin typeface="Arial"/>
              <a:ea typeface="Arial"/>
              <a:cs typeface="Arial"/>
              <a:sym typeface="Arial"/>
            </a:endParaRPr>
          </a:p>
          <a:p>
            <a:pPr marL="457200" lvl="0" indent="0" algn="l" rtl="0">
              <a:lnSpc>
                <a:spcPct val="115000"/>
              </a:lnSpc>
              <a:spcBef>
                <a:spcPts val="0"/>
              </a:spcBef>
              <a:spcAft>
                <a:spcPts val="0"/>
              </a:spcAft>
              <a:buSzPts val="1100"/>
              <a:buNone/>
            </a:pPr>
            <a:endParaRPr sz="1500" b="1">
              <a:latin typeface="Arial"/>
              <a:ea typeface="Arial"/>
              <a:cs typeface="Arial"/>
              <a:sym typeface="Arial"/>
            </a:endParaRPr>
          </a:p>
        </p:txBody>
      </p:sp>
      <p:sp>
        <p:nvSpPr>
          <p:cNvPr id="371" name="Google Shape;371;p63"/>
          <p:cNvSpPr txBox="1"/>
          <p:nvPr/>
        </p:nvSpPr>
        <p:spPr>
          <a:xfrm>
            <a:off x="533400" y="265356"/>
            <a:ext cx="4114800" cy="421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p:txBody>
      </p:sp>
      <p:pic>
        <p:nvPicPr>
          <p:cNvPr id="372" name="Google Shape;372;p63"/>
          <p:cNvPicPr preferRelativeResize="0"/>
          <p:nvPr/>
        </p:nvPicPr>
        <p:blipFill>
          <a:blip r:embed="rId3">
            <a:alphaModFix/>
          </a:blip>
          <a:stretch>
            <a:fillRect/>
          </a:stretch>
        </p:blipFill>
        <p:spPr>
          <a:xfrm>
            <a:off x="5942325" y="133350"/>
            <a:ext cx="3130500" cy="4059175"/>
          </a:xfrm>
          <a:prstGeom prst="rect">
            <a:avLst/>
          </a:prstGeom>
          <a:noFill/>
          <a:ln>
            <a:noFill/>
          </a:ln>
        </p:spPr>
      </p:pic>
      <p:pic>
        <p:nvPicPr>
          <p:cNvPr id="373" name="Google Shape;373;p63"/>
          <p:cNvPicPr preferRelativeResize="0"/>
          <p:nvPr/>
        </p:nvPicPr>
        <p:blipFill>
          <a:blip r:embed="rId4">
            <a:alphaModFix/>
          </a:blip>
          <a:stretch>
            <a:fillRect/>
          </a:stretch>
        </p:blipFill>
        <p:spPr>
          <a:xfrm>
            <a:off x="533400" y="2673650"/>
            <a:ext cx="2484850" cy="2230500"/>
          </a:xfrm>
          <a:prstGeom prst="rect">
            <a:avLst/>
          </a:prstGeom>
          <a:noFill/>
          <a:ln>
            <a:noFill/>
          </a:ln>
        </p:spPr>
      </p:pic>
      <p:pic>
        <p:nvPicPr>
          <p:cNvPr id="374" name="Google Shape;374;p63"/>
          <p:cNvPicPr preferRelativeResize="0"/>
          <p:nvPr/>
        </p:nvPicPr>
        <p:blipFill>
          <a:blip r:embed="rId5">
            <a:alphaModFix amt="20000"/>
          </a:blip>
          <a:stretch>
            <a:fillRect/>
          </a:stretch>
        </p:blipFill>
        <p:spPr>
          <a:xfrm rot="2700000">
            <a:off x="2000260" y="1925007"/>
            <a:ext cx="5143480" cy="1084609"/>
          </a:xfrm>
          <a:prstGeom prst="rect">
            <a:avLst/>
          </a:prstGeom>
          <a:noFill/>
          <a:ln>
            <a:noFill/>
          </a:ln>
        </p:spPr>
      </p:pic>
      <p:sp>
        <p:nvSpPr>
          <p:cNvPr id="375" name="Google Shape;375;p63"/>
          <p:cNvSpPr/>
          <p:nvPr/>
        </p:nvSpPr>
        <p:spPr>
          <a:xfrm>
            <a:off x="897900" y="2715200"/>
            <a:ext cx="1788900" cy="1292100"/>
          </a:xfrm>
          <a:prstGeom prst="rect">
            <a:avLst/>
          </a:prstGeom>
          <a:noFill/>
          <a:ln w="114300" cap="flat" cmpd="sng">
            <a:solidFill>
              <a:srgbClr val="E0E0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6" name="Google Shape;376;p63"/>
          <p:cNvSpPr txBox="1"/>
          <p:nvPr/>
        </p:nvSpPr>
        <p:spPr>
          <a:xfrm>
            <a:off x="2913900" y="2673650"/>
            <a:ext cx="2161800" cy="421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&lt;-- PPR Indicators</a:t>
            </a:r>
            <a:endParaRPr b="1"/>
          </a:p>
        </p:txBody>
      </p:sp>
      <p:sp>
        <p:nvSpPr>
          <p:cNvPr id="377" name="Google Shape;377;p63"/>
          <p:cNvSpPr txBox="1"/>
          <p:nvPr/>
        </p:nvSpPr>
        <p:spPr>
          <a:xfrm>
            <a:off x="2913900" y="3124575"/>
            <a:ext cx="2161800" cy="584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&lt;-- Accelerator Call Indicators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txBox="1"/>
          <p:nvPr/>
        </p:nvSpPr>
        <p:spPr>
          <a:xfrm>
            <a:off x="533400" y="265356"/>
            <a:ext cx="4114800" cy="4218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a:p>
            <a:pPr marL="0" marR="0" lvl="0" indent="0" algn="l" rtl="0">
              <a:lnSpc>
                <a:spcPct val="80000"/>
              </a:lnSpc>
              <a:spcBef>
                <a:spcPts val="0"/>
              </a:spcBef>
              <a:spcAft>
                <a:spcPts val="0"/>
              </a:spcAft>
              <a:buClr>
                <a:srgbClr val="FFFFFF"/>
              </a:buClr>
              <a:buSzPts val="3600"/>
              <a:buFont typeface="Gill Sans"/>
              <a:buNone/>
            </a:pPr>
            <a:endParaRPr sz="3600" b="0" i="0" u="none" strike="noStrike" cap="none">
              <a:solidFill>
                <a:srgbClr val="FFFFFF"/>
              </a:solidFill>
              <a:latin typeface="Gill Sans"/>
              <a:ea typeface="Gill Sans"/>
              <a:cs typeface="Gill Sans"/>
              <a:sym typeface="Gill Sans"/>
            </a:endParaRPr>
          </a:p>
        </p:txBody>
      </p:sp>
      <p:sp>
        <p:nvSpPr>
          <p:cNvPr id="384" name="Google Shape;384;p64"/>
          <p:cNvSpPr txBox="1">
            <a:spLocks noGrp="1"/>
          </p:cNvSpPr>
          <p:nvPr>
            <p:ph type="body" idx="1"/>
          </p:nvPr>
        </p:nvSpPr>
        <p:spPr>
          <a:xfrm>
            <a:off x="152400" y="501950"/>
            <a:ext cx="8348700" cy="27141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r>
              <a:rPr lang="en-US" sz="1500" b="1">
                <a:latin typeface="Arial"/>
                <a:ea typeface="Arial"/>
                <a:cs typeface="Arial"/>
                <a:sym typeface="Arial"/>
              </a:rPr>
              <a:t>In response, the p</a:t>
            </a:r>
            <a:r>
              <a:rPr lang="en-US" sz="1500" b="1">
                <a:solidFill>
                  <a:srgbClr val="FFFFFF"/>
                </a:solidFill>
                <a:latin typeface="Arial"/>
                <a:ea typeface="Arial"/>
                <a:cs typeface="Arial"/>
                <a:sym typeface="Arial"/>
              </a:rPr>
              <a:t>rogram </a:t>
            </a:r>
            <a:r>
              <a:rPr lang="en-US" sz="1500" b="1">
                <a:latin typeface="Arial"/>
                <a:ea typeface="Arial"/>
                <a:cs typeface="Arial"/>
                <a:sym typeface="Arial"/>
              </a:rPr>
              <a:t>o</a:t>
            </a:r>
            <a:r>
              <a:rPr lang="en-US" sz="1500" b="1">
                <a:solidFill>
                  <a:srgbClr val="FFFFFF"/>
                </a:solidFill>
                <a:latin typeface="Arial"/>
                <a:ea typeface="Arial"/>
                <a:cs typeface="Arial"/>
                <a:sym typeface="Arial"/>
              </a:rPr>
              <a:t>ffices </a:t>
            </a:r>
            <a:r>
              <a:rPr lang="en-US" sz="1500" b="1">
                <a:latin typeface="Arial"/>
                <a:ea typeface="Arial"/>
                <a:cs typeface="Arial"/>
                <a:sym typeface="Arial"/>
              </a:rPr>
              <a:t>at every </a:t>
            </a:r>
            <a:r>
              <a:rPr lang="en-US" sz="1500" b="1">
                <a:solidFill>
                  <a:srgbClr val="FFFFFF"/>
                </a:solidFill>
                <a:latin typeface="Arial"/>
                <a:ea typeface="Arial"/>
                <a:cs typeface="Arial"/>
                <a:sym typeface="Arial"/>
              </a:rPr>
              <a:t>USAID mission </a:t>
            </a:r>
            <a:r>
              <a:rPr lang="en-US" sz="1500" b="1">
                <a:latin typeface="Arial"/>
                <a:ea typeface="Arial"/>
                <a:cs typeface="Arial"/>
                <a:sym typeface="Arial"/>
              </a:rPr>
              <a:t>begun reviewing and updating their OPs </a:t>
            </a:r>
            <a:r>
              <a:rPr lang="en-US" sz="1500" b="1">
                <a:solidFill>
                  <a:srgbClr val="FFFFFF"/>
                </a:solidFill>
                <a:latin typeface="Arial"/>
                <a:ea typeface="Arial"/>
                <a:cs typeface="Arial"/>
                <a:sym typeface="Arial"/>
              </a:rPr>
              <a:t>for non-project </a:t>
            </a:r>
            <a:r>
              <a:rPr lang="en-US" sz="1500" b="1">
                <a:latin typeface="Arial"/>
                <a:ea typeface="Arial"/>
                <a:cs typeface="Arial"/>
                <a:sym typeface="Arial"/>
              </a:rPr>
              <a:t>indicators which include the TB Indicators reported in the PPR.</a:t>
            </a:r>
            <a:endParaRPr sz="1500" b="1">
              <a:solidFill>
                <a:srgbClr val="FFFFFF"/>
              </a:solidFill>
              <a:latin typeface="Arial"/>
              <a:ea typeface="Arial"/>
              <a:cs typeface="Arial"/>
              <a:sym typeface="Arial"/>
            </a:endParaRPr>
          </a:p>
          <a:p>
            <a:pPr marL="457200" lvl="0" indent="0" algn="l" rtl="0">
              <a:lnSpc>
                <a:spcPct val="115000"/>
              </a:lnSpc>
              <a:spcBef>
                <a:spcPts val="0"/>
              </a:spcBef>
              <a:spcAft>
                <a:spcPts val="0"/>
              </a:spcAft>
              <a:buSzPts val="1100"/>
              <a:buNone/>
            </a:pPr>
            <a:endParaRPr sz="1500" b="1">
              <a:solidFill>
                <a:srgbClr val="FFFFFF"/>
              </a:solidFill>
              <a:latin typeface="Arial"/>
              <a:ea typeface="Arial"/>
              <a:cs typeface="Arial"/>
              <a:sym typeface="Arial"/>
            </a:endParaRPr>
          </a:p>
          <a:p>
            <a:pPr marL="457200" lvl="0" indent="0" algn="l" rtl="0">
              <a:lnSpc>
                <a:spcPct val="115000"/>
              </a:lnSpc>
              <a:spcBef>
                <a:spcPts val="0"/>
              </a:spcBef>
              <a:spcAft>
                <a:spcPts val="0"/>
              </a:spcAft>
              <a:buSzPts val="1100"/>
              <a:buNone/>
            </a:pPr>
            <a:r>
              <a:rPr lang="en-US" sz="1500" b="1">
                <a:latin typeface="Arial"/>
                <a:ea typeface="Arial"/>
                <a:cs typeface="Arial"/>
                <a:sym typeface="Arial"/>
              </a:rPr>
              <a:t>Despite uniform TB </a:t>
            </a:r>
            <a:r>
              <a:rPr lang="en-US" sz="1500" b="1">
                <a:solidFill>
                  <a:srgbClr val="FFFFFF"/>
                </a:solidFill>
                <a:latin typeface="Arial"/>
                <a:ea typeface="Arial"/>
                <a:cs typeface="Arial"/>
                <a:sym typeface="Arial"/>
              </a:rPr>
              <a:t>indicators reported across countries, </a:t>
            </a:r>
            <a:r>
              <a:rPr lang="en-US" sz="1500" b="1" u="sng">
                <a:latin typeface="Arial"/>
                <a:ea typeface="Arial"/>
                <a:cs typeface="Arial"/>
                <a:sym typeface="Arial"/>
              </a:rPr>
              <a:t>lack of consistent guidance on </a:t>
            </a:r>
            <a:r>
              <a:rPr lang="en-US" sz="1500" b="1" u="sng">
                <a:solidFill>
                  <a:srgbClr val="FFFFFF"/>
                </a:solidFill>
                <a:latin typeface="Arial"/>
                <a:ea typeface="Arial"/>
                <a:cs typeface="Arial"/>
                <a:sym typeface="Arial"/>
              </a:rPr>
              <a:t>data quality</a:t>
            </a:r>
            <a:r>
              <a:rPr lang="en-US" sz="1500" b="1">
                <a:latin typeface="Arial"/>
                <a:ea typeface="Arial"/>
                <a:cs typeface="Arial"/>
                <a:sym typeface="Arial"/>
              </a:rPr>
              <a:t> resulted in different DQA </a:t>
            </a:r>
            <a:r>
              <a:rPr lang="en-US" sz="1500" b="1">
                <a:solidFill>
                  <a:srgbClr val="FFFFFF"/>
                </a:solidFill>
                <a:latin typeface="Arial"/>
                <a:ea typeface="Arial"/>
                <a:cs typeface="Arial"/>
                <a:sym typeface="Arial"/>
              </a:rPr>
              <a:t>protocols from the program offices </a:t>
            </a:r>
            <a:r>
              <a:rPr lang="en-US" sz="1500" b="1">
                <a:latin typeface="Arial"/>
                <a:ea typeface="Arial"/>
                <a:cs typeface="Arial"/>
                <a:sym typeface="Arial"/>
              </a:rPr>
              <a:t>in each </a:t>
            </a:r>
            <a:r>
              <a:rPr lang="en-US" sz="1500" b="1">
                <a:solidFill>
                  <a:srgbClr val="FFFFFF"/>
                </a:solidFill>
                <a:latin typeface="Arial"/>
                <a:ea typeface="Arial"/>
                <a:cs typeface="Arial"/>
                <a:sym typeface="Arial"/>
              </a:rPr>
              <a:t>mission</a:t>
            </a:r>
            <a:r>
              <a:rPr lang="en-US" sz="1500" b="1">
                <a:latin typeface="Arial"/>
                <a:ea typeface="Arial"/>
                <a:cs typeface="Arial"/>
                <a:sym typeface="Arial"/>
              </a:rPr>
              <a:t>, variations in technical approach and operational feasibility are expected</a:t>
            </a:r>
            <a:r>
              <a:rPr lang="en-US" sz="1500" b="1">
                <a:solidFill>
                  <a:srgbClr val="FFFFFF"/>
                </a:solidFill>
                <a:latin typeface="Arial"/>
                <a:ea typeface="Arial"/>
                <a:cs typeface="Arial"/>
                <a:sym typeface="Arial"/>
              </a:rPr>
              <a:t>.</a:t>
            </a:r>
            <a:endParaRPr sz="1500" b="1">
              <a:solidFill>
                <a:srgbClr val="FFFFFF"/>
              </a:solidFill>
              <a:latin typeface="Arial"/>
              <a:ea typeface="Arial"/>
              <a:cs typeface="Arial"/>
              <a:sym typeface="Arial"/>
            </a:endParaRPr>
          </a:p>
          <a:p>
            <a:pPr marL="457200" lvl="0" indent="0" algn="l" rtl="0">
              <a:lnSpc>
                <a:spcPct val="115000"/>
              </a:lnSpc>
              <a:spcBef>
                <a:spcPts val="0"/>
              </a:spcBef>
              <a:spcAft>
                <a:spcPts val="0"/>
              </a:spcAft>
              <a:buSzPts val="1100"/>
              <a:buNone/>
            </a:pPr>
            <a:endParaRPr sz="2000" b="1" u="sng">
              <a:solidFill>
                <a:schemeClr val="accent1"/>
              </a:solidFill>
              <a:latin typeface="Arial"/>
              <a:ea typeface="Arial"/>
              <a:cs typeface="Arial"/>
              <a:sym typeface="Arial"/>
            </a:endParaRPr>
          </a:p>
          <a:p>
            <a:pPr marL="457200" lvl="0" indent="0" algn="ctr" rtl="0">
              <a:lnSpc>
                <a:spcPct val="115000"/>
              </a:lnSpc>
              <a:spcBef>
                <a:spcPts val="0"/>
              </a:spcBef>
              <a:spcAft>
                <a:spcPts val="0"/>
              </a:spcAft>
              <a:buSzPts val="1100"/>
              <a:buNone/>
            </a:pPr>
            <a:r>
              <a:rPr lang="en-US" sz="2100" b="1" u="sng">
                <a:solidFill>
                  <a:schemeClr val="accent1"/>
                </a:solidFill>
                <a:latin typeface="Arial"/>
                <a:ea typeface="Arial"/>
                <a:cs typeface="Arial"/>
                <a:sym typeface="Arial"/>
              </a:rPr>
              <a:t>In other words: We didn’t define a process, </a:t>
            </a:r>
            <a:endParaRPr sz="2100" b="1" u="sng">
              <a:solidFill>
                <a:schemeClr val="accent1"/>
              </a:solidFill>
              <a:latin typeface="Arial"/>
              <a:ea typeface="Arial"/>
              <a:cs typeface="Arial"/>
              <a:sym typeface="Arial"/>
            </a:endParaRPr>
          </a:p>
          <a:p>
            <a:pPr marL="457200" lvl="0" indent="0" algn="ctr" rtl="0">
              <a:lnSpc>
                <a:spcPct val="115000"/>
              </a:lnSpc>
              <a:spcBef>
                <a:spcPts val="0"/>
              </a:spcBef>
              <a:spcAft>
                <a:spcPts val="0"/>
              </a:spcAft>
              <a:buSzPts val="1100"/>
              <a:buNone/>
            </a:pPr>
            <a:r>
              <a:rPr lang="en-US" sz="2100" b="1" u="sng">
                <a:solidFill>
                  <a:schemeClr val="accent1"/>
                </a:solidFill>
                <a:latin typeface="Arial"/>
                <a:ea typeface="Arial"/>
                <a:cs typeface="Arial"/>
                <a:sym typeface="Arial"/>
              </a:rPr>
              <a:t>and now a process is being defined for us to follow...</a:t>
            </a:r>
            <a:endParaRPr sz="1900" b="1">
              <a:latin typeface="Arial"/>
              <a:ea typeface="Arial"/>
              <a:cs typeface="Arial"/>
              <a:sym typeface="Arial"/>
            </a:endParaRPr>
          </a:p>
        </p:txBody>
      </p:sp>
      <p:pic>
        <p:nvPicPr>
          <p:cNvPr id="385" name="Google Shape;385;p64"/>
          <p:cNvPicPr preferRelativeResize="0"/>
          <p:nvPr/>
        </p:nvPicPr>
        <p:blipFill>
          <a:blip r:embed="rId3">
            <a:alphaModFix amt="20000"/>
          </a:blip>
          <a:stretch>
            <a:fillRect/>
          </a:stretch>
        </p:blipFill>
        <p:spPr>
          <a:xfrm rot="2700000">
            <a:off x="2000260" y="1925007"/>
            <a:ext cx="5143480" cy="10846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5"/>
          <p:cNvSpPr txBox="1">
            <a:spLocks noGrp="1"/>
          </p:cNvSpPr>
          <p:nvPr>
            <p:ph type="body" idx="1"/>
          </p:nvPr>
        </p:nvSpPr>
        <p:spPr>
          <a:xfrm>
            <a:off x="152400" y="501950"/>
            <a:ext cx="8348700" cy="27141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r>
              <a:rPr lang="en-US" sz="1500" b="1">
                <a:latin typeface="Arial"/>
                <a:ea typeface="Arial"/>
                <a:cs typeface="Arial"/>
                <a:sym typeface="Arial"/>
              </a:rPr>
              <a:t>To get ahead of this, USAID TB begun drafting guidance to inform the DQA approach for TB programs and indicators.</a:t>
            </a:r>
            <a:endParaRPr sz="1500" b="1">
              <a:latin typeface="Arial"/>
              <a:ea typeface="Arial"/>
              <a:cs typeface="Arial"/>
              <a:sym typeface="Arial"/>
            </a:endParaRPr>
          </a:p>
          <a:p>
            <a:pPr marL="457200" lvl="0" indent="0" algn="l" rtl="0">
              <a:lnSpc>
                <a:spcPct val="115000"/>
              </a:lnSpc>
              <a:spcBef>
                <a:spcPts val="0"/>
              </a:spcBef>
              <a:spcAft>
                <a:spcPts val="0"/>
              </a:spcAft>
              <a:buSzPts val="1100"/>
              <a:buNone/>
            </a:pPr>
            <a:endParaRPr sz="1500" b="1">
              <a:latin typeface="Arial"/>
              <a:ea typeface="Arial"/>
              <a:cs typeface="Arial"/>
              <a:sym typeface="Arial"/>
            </a:endParaRPr>
          </a:p>
          <a:p>
            <a:pPr marL="457200" lvl="0" indent="0" algn="l" rtl="0">
              <a:lnSpc>
                <a:spcPct val="115000"/>
              </a:lnSpc>
              <a:spcBef>
                <a:spcPts val="0"/>
              </a:spcBef>
              <a:spcAft>
                <a:spcPts val="0"/>
              </a:spcAft>
              <a:buSzPts val="1100"/>
              <a:buNone/>
            </a:pPr>
            <a:endParaRPr sz="1500" b="1">
              <a:latin typeface="Arial"/>
              <a:ea typeface="Arial"/>
              <a:cs typeface="Arial"/>
              <a:sym typeface="Arial"/>
            </a:endParaRPr>
          </a:p>
          <a:p>
            <a:pPr marL="0" lvl="0" indent="0" algn="l" rtl="0">
              <a:lnSpc>
                <a:spcPct val="115000"/>
              </a:lnSpc>
              <a:spcBef>
                <a:spcPts val="0"/>
              </a:spcBef>
              <a:spcAft>
                <a:spcPts val="0"/>
              </a:spcAft>
              <a:buSzPts val="1100"/>
              <a:buNone/>
            </a:pPr>
            <a:endParaRPr sz="1500" b="1">
              <a:latin typeface="Arial"/>
              <a:ea typeface="Arial"/>
              <a:cs typeface="Arial"/>
              <a:sym typeface="Arial"/>
            </a:endParaRPr>
          </a:p>
          <a:p>
            <a:pPr marL="457200" lvl="0" indent="0" algn="l" rtl="0">
              <a:lnSpc>
                <a:spcPct val="115000"/>
              </a:lnSpc>
              <a:spcBef>
                <a:spcPts val="0"/>
              </a:spcBef>
              <a:spcAft>
                <a:spcPts val="0"/>
              </a:spcAft>
              <a:buSzPts val="1100"/>
              <a:buNone/>
            </a:pPr>
            <a:r>
              <a:rPr lang="en-US" sz="1500" b="1">
                <a:latin typeface="Arial"/>
                <a:ea typeface="Arial"/>
                <a:cs typeface="Arial"/>
                <a:sym typeface="Arial"/>
              </a:rPr>
              <a:t>As an </a:t>
            </a:r>
            <a:r>
              <a:rPr lang="en-US" sz="1500" b="1">
                <a:solidFill>
                  <a:srgbClr val="FFFFFF"/>
                </a:solidFill>
                <a:latin typeface="Arial"/>
                <a:ea typeface="Arial"/>
                <a:cs typeface="Arial"/>
                <a:sym typeface="Arial"/>
              </a:rPr>
              <a:t>M&amp;E expert imbedded within Zaccosia MoH, you have earned a reputation for objective analysis</a:t>
            </a:r>
            <a:r>
              <a:rPr lang="en-US" sz="1500" b="1">
                <a:latin typeface="Arial"/>
                <a:ea typeface="Arial"/>
                <a:cs typeface="Arial"/>
                <a:sym typeface="Arial"/>
              </a:rPr>
              <a:t>. You have agreed to support an effort to inform this guidance.</a:t>
            </a:r>
            <a:endParaRPr sz="1500" b="1" u="sng">
              <a:solidFill>
                <a:srgbClr val="FFFFFF"/>
              </a:solidFill>
              <a:latin typeface="Arial"/>
              <a:ea typeface="Arial"/>
              <a:cs typeface="Arial"/>
              <a:sym typeface="Arial"/>
            </a:endParaRPr>
          </a:p>
        </p:txBody>
      </p:sp>
      <p:pic>
        <p:nvPicPr>
          <p:cNvPr id="392" name="Google Shape;392;p65"/>
          <p:cNvPicPr preferRelativeResize="0"/>
          <p:nvPr/>
        </p:nvPicPr>
        <p:blipFill>
          <a:blip r:embed="rId3">
            <a:alphaModFix amt="20000"/>
          </a:blip>
          <a:stretch>
            <a:fillRect/>
          </a:stretch>
        </p:blipFill>
        <p:spPr>
          <a:xfrm rot="2700000">
            <a:off x="2000260" y="1925007"/>
            <a:ext cx="5143480" cy="10846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66"/>
          <p:cNvPicPr preferRelativeResize="0"/>
          <p:nvPr/>
        </p:nvPicPr>
        <p:blipFill>
          <a:blip r:embed="rId3">
            <a:alphaModFix amt="20000"/>
          </a:blip>
          <a:stretch>
            <a:fillRect/>
          </a:stretch>
        </p:blipFill>
        <p:spPr>
          <a:xfrm rot="2700000">
            <a:off x="2000260" y="1925007"/>
            <a:ext cx="5143480" cy="1084609"/>
          </a:xfrm>
          <a:prstGeom prst="rect">
            <a:avLst/>
          </a:prstGeom>
          <a:noFill/>
          <a:ln>
            <a:noFill/>
          </a:ln>
        </p:spPr>
      </p:pic>
      <p:sp>
        <p:nvSpPr>
          <p:cNvPr id="399" name="Google Shape;399;p66"/>
          <p:cNvSpPr txBox="1"/>
          <p:nvPr/>
        </p:nvSpPr>
        <p:spPr>
          <a:xfrm>
            <a:off x="0" y="0"/>
            <a:ext cx="3805200" cy="114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900" b="1">
                <a:solidFill>
                  <a:srgbClr val="FFFFFF"/>
                </a:solidFill>
              </a:rPr>
              <a:t>You begin by visiting a facility and re-familiarizing yourself with the patient registers...</a:t>
            </a:r>
            <a:endParaRPr sz="19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67"/>
          <p:cNvPicPr preferRelativeResize="0"/>
          <p:nvPr/>
        </p:nvPicPr>
        <p:blipFill>
          <a:blip r:embed="rId3">
            <a:alphaModFix amt="20000"/>
          </a:blip>
          <a:stretch>
            <a:fillRect/>
          </a:stretch>
        </p:blipFill>
        <p:spPr>
          <a:xfrm rot="2700000">
            <a:off x="2000260" y="1925007"/>
            <a:ext cx="5143480" cy="1084609"/>
          </a:xfrm>
          <a:prstGeom prst="rect">
            <a:avLst/>
          </a:prstGeom>
          <a:noFill/>
          <a:ln>
            <a:noFill/>
          </a:ln>
        </p:spPr>
      </p:pic>
      <p:sp>
        <p:nvSpPr>
          <p:cNvPr id="406" name="Google Shape;406;p67"/>
          <p:cNvSpPr txBox="1"/>
          <p:nvPr/>
        </p:nvSpPr>
        <p:spPr>
          <a:xfrm>
            <a:off x="0" y="0"/>
            <a:ext cx="3805200" cy="114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900" b="1">
                <a:solidFill>
                  <a:srgbClr val="FFFFFF"/>
                </a:solidFill>
              </a:rPr>
              <a:t>You begin by visiting a facility and re-familiarizing yourself with the patient registers...</a:t>
            </a:r>
            <a:endParaRPr sz="1900" b="1">
              <a:solidFill>
                <a:srgbClr val="FFFFFF"/>
              </a:solidFill>
            </a:endParaRPr>
          </a:p>
        </p:txBody>
      </p:sp>
      <p:sp>
        <p:nvSpPr>
          <p:cNvPr id="407" name="Google Shape;407;p67"/>
          <p:cNvSpPr txBox="1"/>
          <p:nvPr/>
        </p:nvSpPr>
        <p:spPr>
          <a:xfrm>
            <a:off x="0" y="1205125"/>
            <a:ext cx="9144000" cy="378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FFFFFF"/>
                </a:solidFill>
              </a:rPr>
              <a:t>A few rules:</a:t>
            </a:r>
            <a:endParaRPr sz="1500" b="1">
              <a:solidFill>
                <a:srgbClr val="FFFFFF"/>
              </a:solidFill>
            </a:endParaRPr>
          </a:p>
          <a:p>
            <a:pPr marL="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Zaccosia adheres to the guidance attached on the tally sheet (WHO Definitions and reporting </a:t>
            </a:r>
            <a:endParaRPr sz="1500" b="1">
              <a:solidFill>
                <a:srgbClr val="FFFFFF"/>
              </a:solidFill>
            </a:endParaRPr>
          </a:p>
          <a:p>
            <a:pPr marL="457200" lvl="0" indent="0" algn="l" rtl="0">
              <a:lnSpc>
                <a:spcPct val="115000"/>
              </a:lnSpc>
              <a:spcBef>
                <a:spcPts val="0"/>
              </a:spcBef>
              <a:spcAft>
                <a:spcPts val="0"/>
              </a:spcAft>
              <a:buNone/>
            </a:pPr>
            <a:r>
              <a:rPr lang="en-US" sz="1500" b="1">
                <a:solidFill>
                  <a:srgbClr val="FFFFFF"/>
                </a:solidFill>
              </a:rPr>
              <a:t>framework for TB – 2013 rev)</a:t>
            </a:r>
            <a:endParaRPr sz="1500" b="1">
              <a:solidFill>
                <a:srgbClr val="FFFFFF"/>
              </a:solidFill>
            </a:endParaRPr>
          </a:p>
          <a:p>
            <a:pPr marL="9144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Info may be missing from this guidance, please use knowledge and assumptions to fill gaps.</a:t>
            </a:r>
            <a:endParaRPr sz="1500" b="1">
              <a:solidFill>
                <a:srgbClr val="FFFFFF"/>
              </a:solidFill>
            </a:endParaRPr>
          </a:p>
          <a:p>
            <a:pPr marL="9144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Patient treatment cards are not provided</a:t>
            </a:r>
            <a:endParaRPr sz="1500" b="1">
              <a:solidFill>
                <a:srgbClr val="FFFFFF"/>
              </a:solidFill>
            </a:endParaRPr>
          </a:p>
          <a:p>
            <a:pPr marL="457200" lvl="0" indent="0" algn="l" rtl="0">
              <a:lnSpc>
                <a:spcPct val="115000"/>
              </a:lnSpc>
              <a:spcBef>
                <a:spcPts val="0"/>
              </a:spcBef>
              <a:spcAft>
                <a:spcPts val="0"/>
              </a:spcAft>
              <a:buNone/>
            </a:pPr>
            <a:r>
              <a:rPr lang="en-US" sz="1200" b="1">
                <a:solidFill>
                  <a:srgbClr val="FFFFFF"/>
                </a:solidFill>
              </a:rPr>
              <a:t>(treatment history, weight, height, bmi, etc.)</a:t>
            </a:r>
            <a:endParaRPr sz="1200" b="1">
              <a:solidFill>
                <a:srgbClr val="FFFFFF"/>
              </a:solidFill>
            </a:endParaRPr>
          </a:p>
          <a:p>
            <a:pPr marL="914400" lvl="0" indent="0" algn="l" rtl="0">
              <a:lnSpc>
                <a:spcPct val="115000"/>
              </a:lnSpc>
              <a:spcBef>
                <a:spcPts val="0"/>
              </a:spcBef>
              <a:spcAft>
                <a:spcPts val="0"/>
              </a:spcAft>
              <a:buNone/>
            </a:pPr>
            <a:endParaRPr sz="1500" b="1">
              <a:solidFill>
                <a:srgbClr val="FFFFFF"/>
              </a:solidFill>
            </a:endParaRPr>
          </a:p>
          <a:p>
            <a:pPr marL="457200" lvl="0" indent="-330200" algn="l" rtl="0">
              <a:lnSpc>
                <a:spcPct val="115000"/>
              </a:lnSpc>
              <a:spcBef>
                <a:spcPts val="0"/>
              </a:spcBef>
              <a:spcAft>
                <a:spcPts val="0"/>
              </a:spcAft>
              <a:buClr>
                <a:srgbClr val="FFFFFF"/>
              </a:buClr>
              <a:buSzPts val="1600"/>
              <a:buAutoNum type="arabicPeriod"/>
            </a:pPr>
            <a:r>
              <a:rPr lang="en-US" sz="1600" b="1" u="sng">
                <a:solidFill>
                  <a:srgbClr val="FFFFFF"/>
                </a:solidFill>
              </a:rPr>
              <a:t>There are not always a clear “right” answer for these</a:t>
            </a:r>
            <a:endParaRPr sz="1600" b="1">
              <a:solidFill>
                <a:srgbClr val="FFFFFF"/>
              </a:solidFill>
            </a:endParaRPr>
          </a:p>
          <a:p>
            <a:pPr marL="457200" lvl="0" indent="457200" algn="l" rtl="0">
              <a:lnSpc>
                <a:spcPct val="115000"/>
              </a:lnSpc>
              <a:spcBef>
                <a:spcPts val="0"/>
              </a:spcBef>
              <a:spcAft>
                <a:spcPts val="0"/>
              </a:spcAft>
              <a:buNone/>
            </a:pPr>
            <a:endParaRPr b="1">
              <a:solidFill>
                <a:srgbClr val="FFFFFF"/>
              </a:solidFill>
            </a:endParaRPr>
          </a:p>
          <a:p>
            <a:pPr marL="457200" lvl="0" indent="457200" algn="l" rtl="0">
              <a:lnSpc>
                <a:spcPct val="115000"/>
              </a:lnSpc>
              <a:spcBef>
                <a:spcPts val="0"/>
              </a:spcBef>
              <a:spcAft>
                <a:spcPts val="0"/>
              </a:spcAft>
              <a:buNone/>
            </a:pPr>
            <a:r>
              <a:rPr lang="en-US" b="1">
                <a:solidFill>
                  <a:srgbClr val="FFFFFF"/>
                </a:solidFill>
              </a:rPr>
              <a:t>We’ve intentionally added ambiguity to emphasize</a:t>
            </a:r>
            <a:endParaRPr b="1">
              <a:solidFill>
                <a:srgbClr val="FFFFFF"/>
              </a:solidFill>
            </a:endParaRPr>
          </a:p>
          <a:p>
            <a:pPr marL="457200" lvl="0" indent="457200" algn="l" rtl="0">
              <a:lnSpc>
                <a:spcPct val="115000"/>
              </a:lnSpc>
              <a:spcBef>
                <a:spcPts val="0"/>
              </a:spcBef>
              <a:spcAft>
                <a:spcPts val="0"/>
              </a:spcAft>
              <a:buNone/>
            </a:pPr>
            <a:r>
              <a:rPr lang="en-US" b="1">
                <a:solidFill>
                  <a:srgbClr val="FFFFFF"/>
                </a:solidFill>
              </a:rPr>
              <a:t>        challenges with a standard approach</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8"/>
          <p:cNvPicPr preferRelativeResize="0"/>
          <p:nvPr/>
        </p:nvPicPr>
        <p:blipFill>
          <a:blip r:embed="rId3">
            <a:alphaModFix/>
          </a:blip>
          <a:stretch>
            <a:fillRect/>
          </a:stretch>
        </p:blipFill>
        <p:spPr>
          <a:xfrm>
            <a:off x="3376925" y="871625"/>
            <a:ext cx="2694950" cy="4073924"/>
          </a:xfrm>
          <a:prstGeom prst="rect">
            <a:avLst/>
          </a:prstGeom>
          <a:noFill/>
          <a:ln>
            <a:noFill/>
          </a:ln>
        </p:spPr>
      </p:pic>
      <p:sp>
        <p:nvSpPr>
          <p:cNvPr id="414" name="Google Shape;414;p68"/>
          <p:cNvSpPr txBox="1">
            <a:spLocks noGrp="1"/>
          </p:cNvSpPr>
          <p:nvPr>
            <p:ph type="body" idx="1"/>
          </p:nvPr>
        </p:nvSpPr>
        <p:spPr>
          <a:xfrm>
            <a:off x="152400" y="501950"/>
            <a:ext cx="8348700" cy="27141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SzPts val="1100"/>
              <a:buNone/>
            </a:pPr>
            <a:r>
              <a:rPr lang="en-US" sz="1500" b="1">
                <a:latin typeface="Arial"/>
                <a:ea typeface="Arial"/>
                <a:cs typeface="Arial"/>
                <a:sym typeface="Arial"/>
              </a:rPr>
              <a:t>DISTRIBUTE REGISTERS</a:t>
            </a:r>
            <a:endParaRPr sz="1500" b="1" u="sng">
              <a:solidFill>
                <a:srgbClr val="FFFFFF"/>
              </a:solidFill>
              <a:latin typeface="Arial"/>
              <a:ea typeface="Arial"/>
              <a:cs typeface="Arial"/>
              <a:sym typeface="Arial"/>
            </a:endParaRPr>
          </a:p>
        </p:txBody>
      </p:sp>
      <p:sp>
        <p:nvSpPr>
          <p:cNvPr id="415" name="Google Shape;415;p68"/>
          <p:cNvSpPr txBox="1"/>
          <p:nvPr/>
        </p:nvSpPr>
        <p:spPr>
          <a:xfrm>
            <a:off x="475500" y="3199725"/>
            <a:ext cx="4472700" cy="15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6" name="Google Shape;416;p68"/>
          <p:cNvPicPr preferRelativeResize="0"/>
          <p:nvPr/>
        </p:nvPicPr>
        <p:blipFill>
          <a:blip r:embed="rId4">
            <a:alphaModFix/>
          </a:blip>
          <a:stretch>
            <a:fillRect/>
          </a:stretch>
        </p:blipFill>
        <p:spPr>
          <a:xfrm>
            <a:off x="248074" y="871625"/>
            <a:ext cx="3039351" cy="4073925"/>
          </a:xfrm>
          <a:prstGeom prst="rect">
            <a:avLst/>
          </a:prstGeom>
          <a:noFill/>
          <a:ln>
            <a:noFill/>
          </a:ln>
        </p:spPr>
      </p:pic>
      <p:sp>
        <p:nvSpPr>
          <p:cNvPr id="417" name="Google Shape;417;p68"/>
          <p:cNvSpPr txBox="1"/>
          <p:nvPr/>
        </p:nvSpPr>
        <p:spPr>
          <a:xfrm>
            <a:off x="3369150" y="1846600"/>
            <a:ext cx="2405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u="sng">
                <a:solidFill>
                  <a:schemeClr val="hlink"/>
                </a:solidFill>
                <a:hlinkClick r:id="rId5"/>
              </a:rPr>
              <a:t>https://drive.google.com/file/d/1HVA5-FBKTq4ibBROGSTux274ARJCDr5K/view?usp=drive_link</a:t>
            </a:r>
            <a:endParaRPr sz="2100" b="1"/>
          </a:p>
        </p:txBody>
      </p:sp>
      <p:sp>
        <p:nvSpPr>
          <p:cNvPr id="418" name="Google Shape;418;p68"/>
          <p:cNvSpPr txBox="1"/>
          <p:nvPr/>
        </p:nvSpPr>
        <p:spPr>
          <a:xfrm>
            <a:off x="248075" y="2008138"/>
            <a:ext cx="32112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u="sng">
                <a:solidFill>
                  <a:schemeClr val="hlink"/>
                </a:solidFill>
                <a:hlinkClick r:id="rId6"/>
              </a:rPr>
              <a:t>https://drive.google.com/file/d/1R_EegNpUqGOf0AkZCFySvlrecThQcgtv/view?usp=drive_link</a:t>
            </a:r>
            <a:endParaRPr sz="2100" b="1"/>
          </a:p>
        </p:txBody>
      </p:sp>
      <p:pic>
        <p:nvPicPr>
          <p:cNvPr id="419" name="Google Shape;419;p68"/>
          <p:cNvPicPr preferRelativeResize="0"/>
          <p:nvPr/>
        </p:nvPicPr>
        <p:blipFill>
          <a:blip r:embed="rId7">
            <a:alphaModFix/>
          </a:blip>
          <a:stretch>
            <a:fillRect/>
          </a:stretch>
        </p:blipFill>
        <p:spPr>
          <a:xfrm>
            <a:off x="6234200" y="875949"/>
            <a:ext cx="2518127" cy="3626300"/>
          </a:xfrm>
          <a:prstGeom prst="rect">
            <a:avLst/>
          </a:prstGeom>
          <a:noFill/>
          <a:ln>
            <a:noFill/>
          </a:ln>
        </p:spPr>
      </p:pic>
      <p:sp>
        <p:nvSpPr>
          <p:cNvPr id="420" name="Google Shape;420;p68"/>
          <p:cNvSpPr txBox="1"/>
          <p:nvPr/>
        </p:nvSpPr>
        <p:spPr>
          <a:xfrm>
            <a:off x="6071875" y="1671300"/>
            <a:ext cx="30000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u="sng">
                <a:solidFill>
                  <a:schemeClr val="hlink"/>
                </a:solidFill>
                <a:hlinkClick r:id="rId8"/>
              </a:rPr>
              <a:t>https://drive.google.com/file/d/1vseE-7NfLnI-TdVWlY10AnruNKf1PO3K/view?usp=drive_link</a:t>
            </a:r>
            <a:endParaRPr sz="21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9"/>
          <p:cNvSpPr txBox="1"/>
          <p:nvPr/>
        </p:nvSpPr>
        <p:spPr>
          <a:xfrm>
            <a:off x="4571700" y="611850"/>
            <a:ext cx="3929400" cy="333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FFFFFF"/>
                </a:solidFill>
              </a:rPr>
              <a:t>While some countries conduct their own DQA, USAID is required by ADS to conduct one as well.</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can USAID’s DQA be designed to complement existing efforts?</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What can USAID do to integrate DQA findings at the national level?</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What are the key areas for USAD TB DQA guidance to address?</a:t>
            </a:r>
            <a:endParaRPr sz="1500" b="1">
              <a:solidFill>
                <a:srgbClr val="FFFFFF"/>
              </a:solidFill>
            </a:endParaRPr>
          </a:p>
        </p:txBody>
      </p:sp>
      <p:sp>
        <p:nvSpPr>
          <p:cNvPr id="427" name="Google Shape;427;p69"/>
          <p:cNvSpPr txBox="1"/>
          <p:nvPr/>
        </p:nvSpPr>
        <p:spPr>
          <a:xfrm>
            <a:off x="0" y="611850"/>
            <a:ext cx="3929400" cy="4398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would you change the register to help with counting / aggregation?</a:t>
            </a:r>
            <a:endParaRPr sz="1500" b="1">
              <a:solidFill>
                <a:srgbClr val="FFFFFF"/>
              </a:solidFill>
            </a:endParaRPr>
          </a:p>
          <a:p>
            <a:pPr marL="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did you handle missing / incorrect values?</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Did your team agree on a methodology for counting each number?</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Would a disaggregate (&gt;10 different age disaggs) significantly increase risk of error?</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do we ensure data / reporting changes can be implemented?</a:t>
            </a:r>
            <a:endParaRPr sz="1500" b="1">
              <a:solidFill>
                <a:srgbClr val="FFFFFF"/>
              </a:solidFill>
            </a:endParaRPr>
          </a:p>
        </p:txBody>
      </p:sp>
      <p:sp>
        <p:nvSpPr>
          <p:cNvPr id="428" name="Google Shape;428;p69"/>
          <p:cNvSpPr txBox="1">
            <a:spLocks noGrp="1"/>
          </p:cNvSpPr>
          <p:nvPr>
            <p:ph type="body" idx="1"/>
          </p:nvPr>
        </p:nvSpPr>
        <p:spPr>
          <a:xfrm>
            <a:off x="152400" y="133350"/>
            <a:ext cx="8348700" cy="92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US" sz="1700" b="1">
                <a:latin typeface="Arial"/>
                <a:ea typeface="Arial"/>
                <a:cs typeface="Arial"/>
                <a:sym typeface="Arial"/>
              </a:rPr>
              <a:t>Key questions for discussion as you go through the process:</a:t>
            </a:r>
            <a:endParaRPr sz="1700" b="1" u="sng">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a:spLocks noGrp="1"/>
          </p:cNvSpPr>
          <p:nvPr>
            <p:ph type="chart" idx="2"/>
          </p:nvPr>
        </p:nvSpPr>
        <p:spPr>
          <a:xfrm>
            <a:off x="1618018" y="2190750"/>
            <a:ext cx="1752600" cy="156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400"/>
              </a:spcBef>
              <a:spcAft>
                <a:spcPts val="0"/>
              </a:spcAft>
              <a:buClr>
                <a:srgbClr val="00427B"/>
              </a:buClr>
              <a:buSzPts val="2000"/>
              <a:buFont typeface="Arial"/>
              <a:buNone/>
            </a:pPr>
            <a:r>
              <a:rPr lang="en-US" sz="3000"/>
              <a:t>US Congress</a:t>
            </a:r>
            <a:endParaRPr sz="3000" b="0" i="0" u="none" strike="noStrike" cap="none">
              <a:solidFill>
                <a:srgbClr val="00427B"/>
              </a:solidFill>
              <a:latin typeface="Gill Sans"/>
              <a:ea typeface="Gill Sans"/>
              <a:cs typeface="Gill Sans"/>
              <a:sym typeface="Gill Sans"/>
            </a:endParaRPr>
          </a:p>
        </p:txBody>
      </p:sp>
      <p:sp>
        <p:nvSpPr>
          <p:cNvPr id="265" name="Google Shape;265;p52"/>
          <p:cNvSpPr txBox="1">
            <a:spLocks noGrp="1"/>
          </p:cNvSpPr>
          <p:nvPr>
            <p:ph type="body" idx="5"/>
          </p:nvPr>
        </p:nvSpPr>
        <p:spPr>
          <a:xfrm>
            <a:off x="533408" y="1635162"/>
            <a:ext cx="8473500" cy="354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a:t>Congress provides funding to USAID and expects us to generate results</a:t>
            </a:r>
            <a:endParaRPr/>
          </a:p>
        </p:txBody>
      </p:sp>
      <p:sp>
        <p:nvSpPr>
          <p:cNvPr id="266" name="Google Shape;266;p52"/>
          <p:cNvSpPr>
            <a:spLocks noGrp="1"/>
          </p:cNvSpPr>
          <p:nvPr>
            <p:ph type="chart" idx="4"/>
          </p:nvPr>
        </p:nvSpPr>
        <p:spPr>
          <a:xfrm>
            <a:off x="5638800" y="2190750"/>
            <a:ext cx="1752600" cy="156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400"/>
              </a:spcBef>
              <a:spcAft>
                <a:spcPts val="0"/>
              </a:spcAft>
              <a:buClr>
                <a:srgbClr val="00427B"/>
              </a:buClr>
              <a:buSzPts val="2000"/>
              <a:buFont typeface="Arial"/>
              <a:buNone/>
            </a:pPr>
            <a:r>
              <a:rPr lang="en-US" sz="3000"/>
              <a:t>USAID</a:t>
            </a:r>
            <a:endParaRPr sz="3000" b="0" i="0" u="none" strike="noStrike" cap="none">
              <a:solidFill>
                <a:srgbClr val="00427B"/>
              </a:solidFill>
              <a:latin typeface="Gill Sans"/>
              <a:ea typeface="Gill Sans"/>
              <a:cs typeface="Gill Sans"/>
              <a:sym typeface="Gill Sans"/>
            </a:endParaRPr>
          </a:p>
        </p:txBody>
      </p:sp>
      <p:sp>
        <p:nvSpPr>
          <p:cNvPr id="267" name="Google Shape;267;p52"/>
          <p:cNvSpPr txBox="1">
            <a:spLocks noGrp="1"/>
          </p:cNvSpPr>
          <p:nvPr>
            <p:ph type="body" idx="1"/>
          </p:nvPr>
        </p:nvSpPr>
        <p:spPr>
          <a:xfrm>
            <a:off x="533408" y="666750"/>
            <a:ext cx="50292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Context for Today’s Discussion</a:t>
            </a:r>
            <a:endParaRPr/>
          </a:p>
        </p:txBody>
      </p:sp>
      <p:sp>
        <p:nvSpPr>
          <p:cNvPr id="268" name="Google Shape;268;p52"/>
          <p:cNvSpPr/>
          <p:nvPr/>
        </p:nvSpPr>
        <p:spPr>
          <a:xfrm>
            <a:off x="3495525" y="1962200"/>
            <a:ext cx="2018400" cy="98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rPr>
              <a:t>$</a:t>
            </a:r>
            <a:endParaRPr sz="2400">
              <a:solidFill>
                <a:srgbClr val="FFFFFF"/>
              </a:solidFill>
            </a:endParaRPr>
          </a:p>
        </p:txBody>
      </p:sp>
      <p:sp>
        <p:nvSpPr>
          <p:cNvPr id="269" name="Google Shape;269;p52"/>
          <p:cNvSpPr/>
          <p:nvPr/>
        </p:nvSpPr>
        <p:spPr>
          <a:xfrm flipH="1">
            <a:off x="3495513" y="2943800"/>
            <a:ext cx="2018400" cy="98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solidFill>
                  <a:srgbClr val="FFFFFF"/>
                </a:solidFill>
              </a:rPr>
              <a:t>Data on Results</a:t>
            </a:r>
            <a:endParaRPr sz="17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0"/>
          <p:cNvSpPr txBox="1">
            <a:spLocks noGrp="1"/>
          </p:cNvSpPr>
          <p:nvPr>
            <p:ph type="body" idx="1"/>
          </p:nvPr>
        </p:nvSpPr>
        <p:spPr>
          <a:xfrm>
            <a:off x="152400" y="133350"/>
            <a:ext cx="5764800" cy="92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US" sz="1700" b="1">
                <a:latin typeface="Arial"/>
                <a:ea typeface="Arial"/>
                <a:cs typeface="Arial"/>
                <a:sym typeface="Arial"/>
              </a:rPr>
              <a:t>After-activity Discussion</a:t>
            </a:r>
            <a:endParaRPr sz="1700" b="1" u="sng">
              <a:latin typeface="Arial"/>
              <a:ea typeface="Arial"/>
              <a:cs typeface="Arial"/>
              <a:sym typeface="Arial"/>
            </a:endParaRPr>
          </a:p>
        </p:txBody>
      </p:sp>
      <p:sp>
        <p:nvSpPr>
          <p:cNvPr id="435" name="Google Shape;435;p70"/>
          <p:cNvSpPr txBox="1"/>
          <p:nvPr/>
        </p:nvSpPr>
        <p:spPr>
          <a:xfrm>
            <a:off x="0" y="611850"/>
            <a:ext cx="3929400" cy="4663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How many people in total were logged in the DS-TB treatment register?</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914400" lvl="0" indent="0" algn="l" rtl="0">
              <a:lnSpc>
                <a:spcPct val="115000"/>
              </a:lnSpc>
              <a:spcBef>
                <a:spcPts val="0"/>
              </a:spcBef>
              <a:spcAft>
                <a:spcPts val="0"/>
              </a:spcAft>
              <a:buNone/>
            </a:pPr>
            <a:r>
              <a:rPr lang="en-US" sz="1500" b="1">
                <a:solidFill>
                  <a:srgbClr val="FFFFFF"/>
                </a:solidFill>
              </a:rPr>
              <a:t>How “Total Notifications” were reported under the facility?</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How many people reported under the facility are Bacteriologically confirmed?</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0" algn="l" rtl="0">
              <a:lnSpc>
                <a:spcPct val="115000"/>
              </a:lnSpc>
              <a:spcBef>
                <a:spcPts val="0"/>
              </a:spcBef>
              <a:spcAft>
                <a:spcPts val="0"/>
              </a:spcAft>
              <a:buNone/>
            </a:pPr>
            <a:r>
              <a:rPr lang="en-US" sz="1500" b="1" i="1">
                <a:solidFill>
                  <a:srgbClr val="FFFFFF"/>
                </a:solidFill>
              </a:rPr>
              <a:t>Bonus question: Did you include all with a positive mWRD result?</a:t>
            </a:r>
            <a:endParaRPr sz="1500" b="1" i="1">
              <a:solidFill>
                <a:srgbClr val="FFFFFF"/>
              </a:solidFill>
            </a:endParaRPr>
          </a:p>
          <a:p>
            <a:pPr marL="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AutoNum type="arabicPeriod"/>
            </a:pPr>
            <a:r>
              <a:rPr lang="en-US" sz="1500" b="1">
                <a:solidFill>
                  <a:srgbClr val="FFFFFF"/>
                </a:solidFill>
              </a:rPr>
              <a:t>How many cases reported by the facility were cured, how many completed treatment?</a:t>
            </a:r>
            <a:endParaRPr sz="1500" b="1">
              <a:solidFill>
                <a:srgbClr val="FFFFFF"/>
              </a:solidFill>
            </a:endParaRPr>
          </a:p>
        </p:txBody>
      </p:sp>
      <p:pic>
        <p:nvPicPr>
          <p:cNvPr id="436" name="Google Shape;436;p70"/>
          <p:cNvPicPr preferRelativeResize="0"/>
          <p:nvPr/>
        </p:nvPicPr>
        <p:blipFill>
          <a:blip r:embed="rId3">
            <a:alphaModFix/>
          </a:blip>
          <a:stretch>
            <a:fillRect/>
          </a:stretch>
        </p:blipFill>
        <p:spPr>
          <a:xfrm>
            <a:off x="4386600" y="57150"/>
            <a:ext cx="4586982" cy="5010150"/>
          </a:xfrm>
          <a:prstGeom prst="rect">
            <a:avLst/>
          </a:prstGeom>
          <a:noFill/>
          <a:ln>
            <a:noFill/>
          </a:ln>
        </p:spPr>
      </p:pic>
      <p:sp>
        <p:nvSpPr>
          <p:cNvPr id="437" name="Google Shape;437;p70"/>
          <p:cNvSpPr/>
          <p:nvPr/>
        </p:nvSpPr>
        <p:spPr>
          <a:xfrm>
            <a:off x="7942275" y="168300"/>
            <a:ext cx="1031400" cy="9294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8" name="Google Shape;438;p70"/>
          <p:cNvSpPr/>
          <p:nvPr/>
        </p:nvSpPr>
        <p:spPr>
          <a:xfrm>
            <a:off x="5917200" y="1848825"/>
            <a:ext cx="2161800" cy="9294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p:nvPr/>
        </p:nvSpPr>
        <p:spPr>
          <a:xfrm>
            <a:off x="152400" y="133350"/>
            <a:ext cx="7143900" cy="1987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u="sng">
                <a:solidFill>
                  <a:srgbClr val="FFFFFF"/>
                </a:solidFill>
              </a:rPr>
              <a:t>Should the accuracy of patient chart / register be in scope of the DQA?</a:t>
            </a:r>
            <a:endParaRPr sz="1500" b="1" u="sng">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0" algn="l" rtl="0">
              <a:lnSpc>
                <a:spcPct val="115000"/>
              </a:lnSpc>
              <a:spcBef>
                <a:spcPts val="0"/>
              </a:spcBef>
              <a:spcAft>
                <a:spcPts val="0"/>
              </a:spcAft>
              <a:buNone/>
            </a:pPr>
            <a:r>
              <a:rPr lang="en-US" sz="1500" b="1">
                <a:solidFill>
                  <a:srgbClr val="FFFFFF"/>
                </a:solidFill>
              </a:rPr>
              <a:t>Example:</a:t>
            </a:r>
            <a:endParaRPr sz="1500" b="1">
              <a:solidFill>
                <a:srgbClr val="FFFFFF"/>
              </a:solidFill>
            </a:endParaRPr>
          </a:p>
        </p:txBody>
      </p:sp>
      <p:pic>
        <p:nvPicPr>
          <p:cNvPr id="445" name="Google Shape;445;p71"/>
          <p:cNvPicPr preferRelativeResize="0"/>
          <p:nvPr/>
        </p:nvPicPr>
        <p:blipFill>
          <a:blip r:embed="rId3">
            <a:alphaModFix/>
          </a:blip>
          <a:stretch>
            <a:fillRect/>
          </a:stretch>
        </p:blipFill>
        <p:spPr>
          <a:xfrm>
            <a:off x="704025" y="1019837"/>
            <a:ext cx="3157400" cy="1463875"/>
          </a:xfrm>
          <a:prstGeom prst="rect">
            <a:avLst/>
          </a:prstGeom>
          <a:noFill/>
          <a:ln>
            <a:noFill/>
          </a:ln>
        </p:spPr>
      </p:pic>
      <p:sp>
        <p:nvSpPr>
          <p:cNvPr id="446" name="Google Shape;446;p71"/>
          <p:cNvSpPr txBox="1"/>
          <p:nvPr/>
        </p:nvSpPr>
        <p:spPr>
          <a:xfrm>
            <a:off x="-346975" y="2569425"/>
            <a:ext cx="3512700" cy="1235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a:solidFill>
                  <a:srgbClr val="FFFFFF"/>
                </a:solidFill>
              </a:rPr>
              <a:t>Clinician did not follow WHO recommendations, but client </a:t>
            </a:r>
            <a:r>
              <a:rPr lang="en-US" sz="1500" b="1" u="sng">
                <a:solidFill>
                  <a:srgbClr val="FFFFFF"/>
                </a:solidFill>
              </a:rPr>
              <a:t>DID</a:t>
            </a:r>
            <a:r>
              <a:rPr lang="en-US" sz="1500" b="1">
                <a:solidFill>
                  <a:srgbClr val="FFFFFF"/>
                </a:solidFill>
              </a:rPr>
              <a:t> receive a mWRD and </a:t>
            </a:r>
            <a:r>
              <a:rPr lang="en-US" sz="1500" b="1" u="sng">
                <a:solidFill>
                  <a:srgbClr val="FFFFFF"/>
                </a:solidFill>
              </a:rPr>
              <a:t>DID</a:t>
            </a:r>
            <a:r>
              <a:rPr lang="en-US" sz="1500" b="1">
                <a:solidFill>
                  <a:srgbClr val="FFFFFF"/>
                </a:solidFill>
              </a:rPr>
              <a:t> test positive.</a:t>
            </a:r>
            <a:endParaRPr sz="1500" b="1">
              <a:solidFill>
                <a:srgbClr val="FFFFFF"/>
              </a:solidFill>
            </a:endParaRPr>
          </a:p>
        </p:txBody>
      </p:sp>
      <p:sp>
        <p:nvSpPr>
          <p:cNvPr id="447" name="Google Shape;447;p71"/>
          <p:cNvSpPr txBox="1"/>
          <p:nvPr/>
        </p:nvSpPr>
        <p:spPr>
          <a:xfrm>
            <a:off x="3861425" y="3609725"/>
            <a:ext cx="3512700" cy="123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500" b="1">
              <a:solidFill>
                <a:srgbClr val="FFFFFF"/>
              </a:solidFill>
            </a:endParaRPr>
          </a:p>
        </p:txBody>
      </p:sp>
      <p:pic>
        <p:nvPicPr>
          <p:cNvPr id="448" name="Google Shape;448;p71"/>
          <p:cNvPicPr preferRelativeResize="0"/>
          <p:nvPr/>
        </p:nvPicPr>
        <p:blipFill>
          <a:blip r:embed="rId4">
            <a:alphaModFix/>
          </a:blip>
          <a:stretch>
            <a:fillRect/>
          </a:stretch>
        </p:blipFill>
        <p:spPr>
          <a:xfrm>
            <a:off x="4538577" y="554303"/>
            <a:ext cx="4453025" cy="1353300"/>
          </a:xfrm>
          <a:prstGeom prst="rect">
            <a:avLst/>
          </a:prstGeom>
          <a:noFill/>
          <a:ln>
            <a:noFill/>
          </a:ln>
        </p:spPr>
      </p:pic>
      <p:pic>
        <p:nvPicPr>
          <p:cNvPr id="449" name="Google Shape;449;p71"/>
          <p:cNvPicPr preferRelativeResize="0"/>
          <p:nvPr/>
        </p:nvPicPr>
        <p:blipFill>
          <a:blip r:embed="rId5">
            <a:alphaModFix/>
          </a:blip>
          <a:stretch>
            <a:fillRect/>
          </a:stretch>
        </p:blipFill>
        <p:spPr>
          <a:xfrm>
            <a:off x="4224050" y="2121147"/>
            <a:ext cx="4767550" cy="1763800"/>
          </a:xfrm>
          <a:prstGeom prst="rect">
            <a:avLst/>
          </a:prstGeom>
          <a:noFill/>
          <a:ln>
            <a:noFill/>
          </a:ln>
        </p:spPr>
      </p:pic>
      <p:sp>
        <p:nvSpPr>
          <p:cNvPr id="450" name="Google Shape;450;p71"/>
          <p:cNvSpPr txBox="1"/>
          <p:nvPr/>
        </p:nvSpPr>
        <p:spPr>
          <a:xfrm>
            <a:off x="4737725" y="2569425"/>
            <a:ext cx="35127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rgbClr val="00427B"/>
                </a:solidFill>
              </a:rPr>
              <a:t>TB screening date and results were not completed, should we still count as screened?</a:t>
            </a:r>
            <a:endParaRPr sz="1500" b="1">
              <a:solidFill>
                <a:srgbClr val="00427B"/>
              </a:solidFill>
            </a:endParaRPr>
          </a:p>
        </p:txBody>
      </p:sp>
      <p:sp>
        <p:nvSpPr>
          <p:cNvPr id="451" name="Google Shape;451;p71"/>
          <p:cNvSpPr txBox="1"/>
          <p:nvPr/>
        </p:nvSpPr>
        <p:spPr>
          <a:xfrm>
            <a:off x="5008738" y="833375"/>
            <a:ext cx="35127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rgbClr val="00427B"/>
                </a:solidFill>
              </a:rPr>
              <a:t>No smear / culture result at end of treatment. Count ‘as marked’ or change the clinical records?</a:t>
            </a:r>
            <a:endParaRPr sz="1500" b="1">
              <a:solidFill>
                <a:srgbClr val="00427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2"/>
          <p:cNvSpPr txBox="1"/>
          <p:nvPr/>
        </p:nvSpPr>
        <p:spPr>
          <a:xfrm>
            <a:off x="152400" y="133350"/>
            <a:ext cx="7143900" cy="1987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u="sng">
                <a:solidFill>
                  <a:srgbClr val="FFFFFF"/>
                </a:solidFill>
              </a:rPr>
              <a:t>Should the accuracy of patient chart / register be in scope of the DQA?</a:t>
            </a:r>
            <a:endParaRPr sz="1500" b="1" u="sng">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0" algn="l" rtl="0">
              <a:lnSpc>
                <a:spcPct val="115000"/>
              </a:lnSpc>
              <a:spcBef>
                <a:spcPts val="0"/>
              </a:spcBef>
              <a:spcAft>
                <a:spcPts val="0"/>
              </a:spcAft>
              <a:buNone/>
            </a:pPr>
            <a:r>
              <a:rPr lang="en-US" sz="1500" b="1">
                <a:solidFill>
                  <a:srgbClr val="FFFFFF"/>
                </a:solidFill>
              </a:rPr>
              <a:t>Example:</a:t>
            </a:r>
            <a:endParaRPr sz="1500" b="1">
              <a:solidFill>
                <a:srgbClr val="FFFFFF"/>
              </a:solidFill>
            </a:endParaRPr>
          </a:p>
        </p:txBody>
      </p:sp>
      <p:pic>
        <p:nvPicPr>
          <p:cNvPr id="458" name="Google Shape;458;p72"/>
          <p:cNvPicPr preferRelativeResize="0"/>
          <p:nvPr/>
        </p:nvPicPr>
        <p:blipFill>
          <a:blip r:embed="rId3">
            <a:alphaModFix/>
          </a:blip>
          <a:stretch>
            <a:fillRect/>
          </a:stretch>
        </p:blipFill>
        <p:spPr>
          <a:xfrm>
            <a:off x="704025" y="1019837"/>
            <a:ext cx="3157400" cy="1463875"/>
          </a:xfrm>
          <a:prstGeom prst="rect">
            <a:avLst/>
          </a:prstGeom>
          <a:noFill/>
          <a:ln>
            <a:noFill/>
          </a:ln>
        </p:spPr>
      </p:pic>
      <p:sp>
        <p:nvSpPr>
          <p:cNvPr id="459" name="Google Shape;459;p72"/>
          <p:cNvSpPr txBox="1"/>
          <p:nvPr/>
        </p:nvSpPr>
        <p:spPr>
          <a:xfrm>
            <a:off x="-346975" y="2569425"/>
            <a:ext cx="3512700" cy="1235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500" b="1">
                <a:solidFill>
                  <a:srgbClr val="FFFFFF"/>
                </a:solidFill>
              </a:rPr>
              <a:t>Clinician did not follow WHO recommendations, but client </a:t>
            </a:r>
            <a:r>
              <a:rPr lang="en-US" sz="1500" b="1" u="sng">
                <a:solidFill>
                  <a:srgbClr val="FFFFFF"/>
                </a:solidFill>
              </a:rPr>
              <a:t>DID</a:t>
            </a:r>
            <a:r>
              <a:rPr lang="en-US" sz="1500" b="1">
                <a:solidFill>
                  <a:srgbClr val="FFFFFF"/>
                </a:solidFill>
              </a:rPr>
              <a:t> receive a mWRD and </a:t>
            </a:r>
            <a:r>
              <a:rPr lang="en-US" sz="1500" b="1" u="sng">
                <a:solidFill>
                  <a:srgbClr val="FFFFFF"/>
                </a:solidFill>
              </a:rPr>
              <a:t>DID</a:t>
            </a:r>
            <a:r>
              <a:rPr lang="en-US" sz="1500" b="1">
                <a:solidFill>
                  <a:srgbClr val="FFFFFF"/>
                </a:solidFill>
              </a:rPr>
              <a:t> test positive.</a:t>
            </a:r>
            <a:endParaRPr sz="1500" b="1">
              <a:solidFill>
                <a:srgbClr val="FFFFFF"/>
              </a:solidFill>
            </a:endParaRPr>
          </a:p>
        </p:txBody>
      </p:sp>
      <p:sp>
        <p:nvSpPr>
          <p:cNvPr id="460" name="Google Shape;460;p72"/>
          <p:cNvSpPr txBox="1"/>
          <p:nvPr/>
        </p:nvSpPr>
        <p:spPr>
          <a:xfrm>
            <a:off x="3861425" y="3609725"/>
            <a:ext cx="3512700" cy="123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500" b="1">
              <a:solidFill>
                <a:srgbClr val="FFFFFF"/>
              </a:solidFill>
            </a:endParaRPr>
          </a:p>
        </p:txBody>
      </p:sp>
      <p:pic>
        <p:nvPicPr>
          <p:cNvPr id="461" name="Google Shape;461;p72"/>
          <p:cNvPicPr preferRelativeResize="0"/>
          <p:nvPr/>
        </p:nvPicPr>
        <p:blipFill>
          <a:blip r:embed="rId4">
            <a:alphaModFix/>
          </a:blip>
          <a:stretch>
            <a:fillRect/>
          </a:stretch>
        </p:blipFill>
        <p:spPr>
          <a:xfrm>
            <a:off x="4538577" y="554303"/>
            <a:ext cx="4453025" cy="1353300"/>
          </a:xfrm>
          <a:prstGeom prst="rect">
            <a:avLst/>
          </a:prstGeom>
          <a:noFill/>
          <a:ln>
            <a:noFill/>
          </a:ln>
        </p:spPr>
      </p:pic>
      <p:pic>
        <p:nvPicPr>
          <p:cNvPr id="462" name="Google Shape;462;p72"/>
          <p:cNvPicPr preferRelativeResize="0"/>
          <p:nvPr/>
        </p:nvPicPr>
        <p:blipFill>
          <a:blip r:embed="rId5">
            <a:alphaModFix/>
          </a:blip>
          <a:stretch>
            <a:fillRect/>
          </a:stretch>
        </p:blipFill>
        <p:spPr>
          <a:xfrm>
            <a:off x="4224050" y="2121147"/>
            <a:ext cx="4767550" cy="1763800"/>
          </a:xfrm>
          <a:prstGeom prst="rect">
            <a:avLst/>
          </a:prstGeom>
          <a:noFill/>
          <a:ln>
            <a:noFill/>
          </a:ln>
        </p:spPr>
      </p:pic>
      <p:sp>
        <p:nvSpPr>
          <p:cNvPr id="463" name="Google Shape;463;p72"/>
          <p:cNvSpPr txBox="1"/>
          <p:nvPr/>
        </p:nvSpPr>
        <p:spPr>
          <a:xfrm>
            <a:off x="4737725" y="2569425"/>
            <a:ext cx="35127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rgbClr val="00427B"/>
                </a:solidFill>
              </a:rPr>
              <a:t>TB screening date and results were not completed, should we still count as screened?</a:t>
            </a:r>
            <a:endParaRPr sz="1500" b="1">
              <a:solidFill>
                <a:srgbClr val="00427B"/>
              </a:solidFill>
            </a:endParaRPr>
          </a:p>
        </p:txBody>
      </p:sp>
      <p:sp>
        <p:nvSpPr>
          <p:cNvPr id="464" name="Google Shape;464;p72"/>
          <p:cNvSpPr txBox="1"/>
          <p:nvPr/>
        </p:nvSpPr>
        <p:spPr>
          <a:xfrm>
            <a:off x="5008738" y="833375"/>
            <a:ext cx="3512700" cy="94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b="1">
                <a:solidFill>
                  <a:srgbClr val="00427B"/>
                </a:solidFill>
              </a:rPr>
              <a:t>No smear / culture result at end of treatment. Count ‘as marked’ or change the clinical records?</a:t>
            </a:r>
            <a:endParaRPr sz="1500" b="1">
              <a:solidFill>
                <a:srgbClr val="00427B"/>
              </a:solidFill>
            </a:endParaRPr>
          </a:p>
        </p:txBody>
      </p:sp>
      <p:sp>
        <p:nvSpPr>
          <p:cNvPr id="465" name="Google Shape;465;p72"/>
          <p:cNvSpPr txBox="1"/>
          <p:nvPr/>
        </p:nvSpPr>
        <p:spPr>
          <a:xfrm>
            <a:off x="3097350" y="1045800"/>
            <a:ext cx="2949300" cy="3051900"/>
          </a:xfrm>
          <a:prstGeom prst="rect">
            <a:avLst/>
          </a:prstGeom>
          <a:solidFill>
            <a:schemeClr val="dk2"/>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1500" b="1" i="1">
                <a:solidFill>
                  <a:srgbClr val="FFFFFF"/>
                </a:solidFill>
              </a:rPr>
              <a:t>If we make a judgements on a case-by-case, how do we ensure a consistent and efficient DQA process?</a:t>
            </a:r>
            <a:endParaRPr sz="1500" b="1" i="1">
              <a:solidFill>
                <a:srgbClr val="FFFFFF"/>
              </a:solidFill>
            </a:endParaRPr>
          </a:p>
          <a:p>
            <a:pPr marL="457200" lvl="0" indent="0" algn="l" rtl="0">
              <a:lnSpc>
                <a:spcPct val="115000"/>
              </a:lnSpc>
              <a:spcBef>
                <a:spcPts val="0"/>
              </a:spcBef>
              <a:spcAft>
                <a:spcPts val="0"/>
              </a:spcAft>
              <a:buNone/>
            </a:pPr>
            <a:endParaRPr sz="1500" b="1" i="1">
              <a:solidFill>
                <a:srgbClr val="FFFFFF"/>
              </a:solidFill>
            </a:endParaRPr>
          </a:p>
          <a:p>
            <a:pPr marL="457200" lvl="0" indent="0" algn="l" rtl="0">
              <a:lnSpc>
                <a:spcPct val="115000"/>
              </a:lnSpc>
              <a:spcBef>
                <a:spcPts val="0"/>
              </a:spcBef>
              <a:spcAft>
                <a:spcPts val="0"/>
              </a:spcAft>
              <a:buNone/>
            </a:pPr>
            <a:r>
              <a:rPr lang="en-US" sz="1500" b="1" i="1">
                <a:solidFill>
                  <a:srgbClr val="FFFFFF"/>
                </a:solidFill>
              </a:rPr>
              <a:t>One viewpoint: Unless we adjust the official record, we should interpret registers literally.</a:t>
            </a:r>
            <a:endParaRPr sz="1500" b="1" i="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3"/>
          <p:cNvSpPr txBox="1">
            <a:spLocks noGrp="1"/>
          </p:cNvSpPr>
          <p:nvPr>
            <p:ph type="body" idx="1"/>
          </p:nvPr>
        </p:nvSpPr>
        <p:spPr>
          <a:xfrm>
            <a:off x="152400" y="133350"/>
            <a:ext cx="8348700" cy="92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100"/>
              <a:buNone/>
            </a:pPr>
            <a:r>
              <a:rPr lang="en-US" sz="1700" b="1">
                <a:latin typeface="Arial"/>
                <a:ea typeface="Arial"/>
                <a:cs typeface="Arial"/>
                <a:sym typeface="Arial"/>
              </a:rPr>
              <a:t>Questions for discussion</a:t>
            </a:r>
            <a:endParaRPr sz="1700" b="1" u="sng">
              <a:latin typeface="Arial"/>
              <a:ea typeface="Arial"/>
              <a:cs typeface="Arial"/>
              <a:sym typeface="Arial"/>
            </a:endParaRPr>
          </a:p>
        </p:txBody>
      </p:sp>
      <p:sp>
        <p:nvSpPr>
          <p:cNvPr id="472" name="Google Shape;472;p73"/>
          <p:cNvSpPr txBox="1"/>
          <p:nvPr/>
        </p:nvSpPr>
        <p:spPr>
          <a:xfrm>
            <a:off x="4571700" y="313675"/>
            <a:ext cx="3929400" cy="360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a:solidFill>
                  <a:srgbClr val="FFFFFF"/>
                </a:solidFill>
              </a:rPr>
              <a:t>While some countries conduct their own DQA, USAID is required by ADS to conduct one as well.</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can USAID’s DQA be designed to complement national data quality activities?</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What has USAID done to integrate findings at the national level?</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detailed should the DQA protocols be?</a:t>
            </a:r>
            <a:endParaRPr sz="1500" b="1">
              <a:solidFill>
                <a:srgbClr val="FFFFFF"/>
              </a:solidFill>
            </a:endParaRPr>
          </a:p>
        </p:txBody>
      </p:sp>
      <p:sp>
        <p:nvSpPr>
          <p:cNvPr id="473" name="Google Shape;473;p73"/>
          <p:cNvSpPr txBox="1"/>
          <p:nvPr/>
        </p:nvSpPr>
        <p:spPr>
          <a:xfrm>
            <a:off x="0" y="611850"/>
            <a:ext cx="3929400" cy="4398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would you change the design to help with counting / aggregation?</a:t>
            </a:r>
            <a:endParaRPr sz="1500" b="1">
              <a:solidFill>
                <a:srgbClr val="FFFFFF"/>
              </a:solidFill>
            </a:endParaRPr>
          </a:p>
          <a:p>
            <a:pPr marL="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Consider how a new disaggregate (&gt;10 different age disaggs) increase risk of error?</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do we ensure data / reporting changes can be implemented?</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How did you handle missing / incorrect / conflicting values?</a:t>
            </a:r>
            <a:endParaRPr sz="1500" b="1">
              <a:solidFill>
                <a:srgbClr val="FFFFFF"/>
              </a:solidFill>
            </a:endParaRPr>
          </a:p>
          <a:p>
            <a:pPr marL="457200" lvl="0" indent="0" algn="l" rtl="0">
              <a:lnSpc>
                <a:spcPct val="115000"/>
              </a:lnSpc>
              <a:spcBef>
                <a:spcPts val="0"/>
              </a:spcBef>
              <a:spcAft>
                <a:spcPts val="0"/>
              </a:spcAft>
              <a:buNone/>
            </a:pPr>
            <a:endParaRPr sz="1500" b="1">
              <a:solidFill>
                <a:srgbClr val="FFFFFF"/>
              </a:solidFill>
            </a:endParaRPr>
          </a:p>
          <a:p>
            <a:pPr marL="457200" lvl="0" indent="-323850" algn="l" rtl="0">
              <a:lnSpc>
                <a:spcPct val="115000"/>
              </a:lnSpc>
              <a:spcBef>
                <a:spcPts val="0"/>
              </a:spcBef>
              <a:spcAft>
                <a:spcPts val="0"/>
              </a:spcAft>
              <a:buClr>
                <a:srgbClr val="FFFFFF"/>
              </a:buClr>
              <a:buSzPts val="1500"/>
              <a:buChar char="●"/>
            </a:pPr>
            <a:r>
              <a:rPr lang="en-US" sz="1500" b="1">
                <a:solidFill>
                  <a:srgbClr val="FFFFFF"/>
                </a:solidFill>
              </a:rPr>
              <a:t>Did your team agree on a methodology for counting each number?</a:t>
            </a:r>
            <a:endParaRPr sz="1500" b="1">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3"/>
          <p:cNvSpPr txBox="1">
            <a:spLocks noGrp="1"/>
          </p:cNvSpPr>
          <p:nvPr>
            <p:ph type="body" idx="3"/>
          </p:nvPr>
        </p:nvSpPr>
        <p:spPr>
          <a:xfrm>
            <a:off x="605158" y="183900"/>
            <a:ext cx="38862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 TRAVELS FROM CONGRESS TO THE PROGRAM AREAS</a:t>
            </a:r>
            <a:endParaRPr/>
          </a:p>
        </p:txBody>
      </p:sp>
      <p:pic>
        <p:nvPicPr>
          <p:cNvPr id="276" name="Google Shape;276;p53"/>
          <p:cNvPicPr preferRelativeResize="0"/>
          <p:nvPr/>
        </p:nvPicPr>
        <p:blipFill rotWithShape="1">
          <a:blip r:embed="rId3">
            <a:alphaModFix/>
          </a:blip>
          <a:srcRect/>
          <a:stretch/>
        </p:blipFill>
        <p:spPr>
          <a:xfrm>
            <a:off x="5629346" y="3486150"/>
            <a:ext cx="3667056" cy="1787423"/>
          </a:xfrm>
          <a:prstGeom prst="rect">
            <a:avLst/>
          </a:prstGeom>
          <a:noFill/>
          <a:ln>
            <a:noFill/>
          </a:ln>
        </p:spPr>
      </p:pic>
      <p:pic>
        <p:nvPicPr>
          <p:cNvPr id="277" name="Google Shape;277;p53"/>
          <p:cNvPicPr preferRelativeResize="0"/>
          <p:nvPr/>
        </p:nvPicPr>
        <p:blipFill>
          <a:blip r:embed="rId4">
            <a:alphaModFix/>
          </a:blip>
          <a:stretch>
            <a:fillRect/>
          </a:stretch>
        </p:blipFill>
        <p:spPr>
          <a:xfrm>
            <a:off x="4491350" y="2317125"/>
            <a:ext cx="4652650" cy="3404850"/>
          </a:xfrm>
          <a:prstGeom prst="rect">
            <a:avLst/>
          </a:prstGeom>
          <a:noFill/>
          <a:ln>
            <a:noFill/>
          </a:ln>
        </p:spPr>
      </p:pic>
      <p:sp>
        <p:nvSpPr>
          <p:cNvPr id="278" name="Google Shape;278;p53"/>
          <p:cNvSpPr/>
          <p:nvPr/>
        </p:nvSpPr>
        <p:spPr>
          <a:xfrm rot="5400000">
            <a:off x="2433700" y="2004475"/>
            <a:ext cx="3535800" cy="98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rPr>
              <a:t>$</a:t>
            </a:r>
            <a:endParaRPr sz="2400">
              <a:solidFill>
                <a:srgbClr val="FFFFFF"/>
              </a:solidFill>
            </a:endParaRPr>
          </a:p>
        </p:txBody>
      </p:sp>
      <p:sp>
        <p:nvSpPr>
          <p:cNvPr id="279" name="Google Shape;279;p53"/>
          <p:cNvSpPr/>
          <p:nvPr/>
        </p:nvSpPr>
        <p:spPr>
          <a:xfrm>
            <a:off x="7126850" y="4317725"/>
            <a:ext cx="1155300" cy="6777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0" name="Google Shape;280;p53"/>
          <p:cNvPicPr preferRelativeResize="0"/>
          <p:nvPr/>
        </p:nvPicPr>
        <p:blipFill>
          <a:blip r:embed="rId5">
            <a:alphaModFix/>
          </a:blip>
          <a:stretch>
            <a:fillRect/>
          </a:stretch>
        </p:blipFill>
        <p:spPr>
          <a:xfrm>
            <a:off x="7269625" y="1371600"/>
            <a:ext cx="869750" cy="869750"/>
          </a:xfrm>
          <a:prstGeom prst="rect">
            <a:avLst/>
          </a:prstGeom>
          <a:noFill/>
          <a:ln>
            <a:noFill/>
          </a:ln>
        </p:spPr>
      </p:pic>
      <p:cxnSp>
        <p:nvCxnSpPr>
          <p:cNvPr id="281" name="Google Shape;281;p53"/>
          <p:cNvCxnSpPr>
            <a:stCxn id="280" idx="2"/>
            <a:endCxn id="280" idx="2"/>
          </p:cNvCxnSpPr>
          <p:nvPr/>
        </p:nvCxnSpPr>
        <p:spPr>
          <a:xfrm>
            <a:off x="7704500" y="2241350"/>
            <a:ext cx="0" cy="0"/>
          </a:xfrm>
          <a:prstGeom prst="straightConnector1">
            <a:avLst/>
          </a:prstGeom>
          <a:noFill/>
          <a:ln w="9525" cap="flat" cmpd="sng">
            <a:solidFill>
              <a:schemeClr val="dk2"/>
            </a:solidFill>
            <a:prstDash val="solid"/>
            <a:round/>
            <a:headEnd type="none" w="med" len="med"/>
            <a:tailEnd type="none" w="med" len="med"/>
          </a:ln>
        </p:spPr>
      </p:cxnSp>
      <p:pic>
        <p:nvPicPr>
          <p:cNvPr id="282" name="Google Shape;282;p53"/>
          <p:cNvPicPr preferRelativeResize="0"/>
          <p:nvPr/>
        </p:nvPicPr>
        <p:blipFill>
          <a:blip r:embed="rId6">
            <a:alphaModFix/>
          </a:blip>
          <a:stretch>
            <a:fillRect/>
          </a:stretch>
        </p:blipFill>
        <p:spPr>
          <a:xfrm>
            <a:off x="7269625" y="226950"/>
            <a:ext cx="869750" cy="801005"/>
          </a:xfrm>
          <a:prstGeom prst="rect">
            <a:avLst/>
          </a:prstGeom>
          <a:noFill/>
          <a:ln>
            <a:noFill/>
          </a:ln>
        </p:spPr>
      </p:pic>
      <p:cxnSp>
        <p:nvCxnSpPr>
          <p:cNvPr id="283" name="Google Shape;283;p53"/>
          <p:cNvCxnSpPr>
            <a:stCxn id="282" idx="2"/>
            <a:endCxn id="280" idx="0"/>
          </p:cNvCxnSpPr>
          <p:nvPr/>
        </p:nvCxnSpPr>
        <p:spPr>
          <a:xfrm>
            <a:off x="7704500" y="1027955"/>
            <a:ext cx="0" cy="343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4"/>
          <p:cNvSpPr txBox="1">
            <a:spLocks noGrp="1"/>
          </p:cNvSpPr>
          <p:nvPr>
            <p:ph type="body" idx="3"/>
          </p:nvPr>
        </p:nvSpPr>
        <p:spPr>
          <a:xfrm>
            <a:off x="83725" y="1178200"/>
            <a:ext cx="39549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 AND RESULTS ARE REPORTED FROM PROGRAM AREA TO U.S. CONGRESS AND THE AMERICAN PEOPLE</a:t>
            </a:r>
            <a:endParaRPr/>
          </a:p>
        </p:txBody>
      </p:sp>
      <p:pic>
        <p:nvPicPr>
          <p:cNvPr id="290" name="Google Shape;290;p54"/>
          <p:cNvPicPr preferRelativeResize="0"/>
          <p:nvPr/>
        </p:nvPicPr>
        <p:blipFill rotWithShape="1">
          <a:blip r:embed="rId3">
            <a:alphaModFix/>
          </a:blip>
          <a:srcRect/>
          <a:stretch/>
        </p:blipFill>
        <p:spPr>
          <a:xfrm>
            <a:off x="5629346" y="3486150"/>
            <a:ext cx="3667056" cy="1787423"/>
          </a:xfrm>
          <a:prstGeom prst="rect">
            <a:avLst/>
          </a:prstGeom>
          <a:noFill/>
          <a:ln>
            <a:noFill/>
          </a:ln>
        </p:spPr>
      </p:pic>
      <p:sp>
        <p:nvSpPr>
          <p:cNvPr id="291" name="Google Shape;291;p54"/>
          <p:cNvSpPr txBox="1">
            <a:spLocks noGrp="1"/>
          </p:cNvSpPr>
          <p:nvPr>
            <p:ph type="body" idx="1"/>
          </p:nvPr>
        </p:nvSpPr>
        <p:spPr>
          <a:xfrm>
            <a:off x="2287525" y="0"/>
            <a:ext cx="3024600" cy="30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427B"/>
              </a:buClr>
              <a:buSzPts val="1600"/>
              <a:buNone/>
            </a:pPr>
            <a:r>
              <a:rPr lang="en-US" i="1"/>
              <a:t>Performance Plan and Report (PPR)</a:t>
            </a:r>
            <a:endParaRPr i="1"/>
          </a:p>
        </p:txBody>
      </p:sp>
      <p:pic>
        <p:nvPicPr>
          <p:cNvPr id="292" name="Google Shape;292;p54"/>
          <p:cNvPicPr preferRelativeResize="0"/>
          <p:nvPr/>
        </p:nvPicPr>
        <p:blipFill>
          <a:blip r:embed="rId4">
            <a:alphaModFix/>
          </a:blip>
          <a:stretch>
            <a:fillRect/>
          </a:stretch>
        </p:blipFill>
        <p:spPr>
          <a:xfrm>
            <a:off x="4095750" y="285750"/>
            <a:ext cx="1104900" cy="4705350"/>
          </a:xfrm>
          <a:prstGeom prst="rect">
            <a:avLst/>
          </a:prstGeom>
          <a:noFill/>
          <a:ln>
            <a:noFill/>
          </a:ln>
        </p:spPr>
      </p:pic>
      <p:sp>
        <p:nvSpPr>
          <p:cNvPr id="293" name="Google Shape;293;p54"/>
          <p:cNvSpPr/>
          <p:nvPr/>
        </p:nvSpPr>
        <p:spPr>
          <a:xfrm>
            <a:off x="4070550" y="285750"/>
            <a:ext cx="1155300" cy="2361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54"/>
          <p:cNvSpPr/>
          <p:nvPr/>
        </p:nvSpPr>
        <p:spPr>
          <a:xfrm>
            <a:off x="5388325" y="2173900"/>
            <a:ext cx="2018400" cy="1243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solidFill>
                  <a:srgbClr val="FFFFFF"/>
                </a:solidFill>
              </a:rPr>
              <a:t>Data on Results</a:t>
            </a:r>
            <a:endParaRPr sz="1700">
              <a:solidFill>
                <a:srgbClr val="FFFFFF"/>
              </a:solidFill>
            </a:endParaRPr>
          </a:p>
        </p:txBody>
      </p:sp>
      <p:pic>
        <p:nvPicPr>
          <p:cNvPr id="295" name="Google Shape;295;p54"/>
          <p:cNvPicPr preferRelativeResize="0"/>
          <p:nvPr/>
        </p:nvPicPr>
        <p:blipFill>
          <a:blip r:embed="rId5">
            <a:alphaModFix/>
          </a:blip>
          <a:stretch>
            <a:fillRect/>
          </a:stretch>
        </p:blipFill>
        <p:spPr>
          <a:xfrm>
            <a:off x="7557050" y="1683625"/>
            <a:ext cx="1504949" cy="1504949"/>
          </a:xfrm>
          <a:prstGeom prst="rect">
            <a:avLst/>
          </a:prstGeom>
          <a:noFill/>
          <a:ln>
            <a:noFill/>
          </a:ln>
        </p:spPr>
      </p:pic>
      <p:sp>
        <p:nvSpPr>
          <p:cNvPr id="296" name="Google Shape;296;p54"/>
          <p:cNvSpPr txBox="1"/>
          <p:nvPr/>
        </p:nvSpPr>
        <p:spPr>
          <a:xfrm>
            <a:off x="7677575" y="3188575"/>
            <a:ext cx="12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US Congress</a:t>
            </a:r>
            <a:endParaRPr/>
          </a:p>
        </p:txBody>
      </p:sp>
      <p:pic>
        <p:nvPicPr>
          <p:cNvPr id="297" name="Google Shape;297;p54"/>
          <p:cNvPicPr preferRelativeResize="0"/>
          <p:nvPr/>
        </p:nvPicPr>
        <p:blipFill>
          <a:blip r:embed="rId6">
            <a:alphaModFix/>
          </a:blip>
          <a:stretch>
            <a:fillRect/>
          </a:stretch>
        </p:blipFill>
        <p:spPr>
          <a:xfrm>
            <a:off x="7557050" y="868300"/>
            <a:ext cx="1504950" cy="511027"/>
          </a:xfrm>
          <a:prstGeom prst="rect">
            <a:avLst/>
          </a:prstGeom>
          <a:noFill/>
          <a:ln>
            <a:noFill/>
          </a:ln>
        </p:spPr>
      </p:pic>
      <p:cxnSp>
        <p:nvCxnSpPr>
          <p:cNvPr id="298" name="Google Shape;298;p54"/>
          <p:cNvCxnSpPr>
            <a:stCxn id="297" idx="2"/>
            <a:endCxn id="295" idx="0"/>
          </p:cNvCxnSpPr>
          <p:nvPr/>
        </p:nvCxnSpPr>
        <p:spPr>
          <a:xfrm>
            <a:off x="8309525" y="1379327"/>
            <a:ext cx="0" cy="304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p:nvPr/>
        </p:nvSpPr>
        <p:spPr>
          <a:xfrm>
            <a:off x="49700" y="46465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rgbClr val="00427B"/>
                </a:solidFill>
                <a:latin typeface="Gill Sans"/>
                <a:ea typeface="Gill Sans"/>
                <a:cs typeface="Gill Sans"/>
                <a:sym typeface="Gill Sans"/>
              </a:rPr>
              <a:t>^ The ADS contains the policies and procedures that guide USAID's programs and operations.</a:t>
            </a:r>
            <a:endParaRPr sz="600"/>
          </a:p>
        </p:txBody>
      </p:sp>
      <p:sp>
        <p:nvSpPr>
          <p:cNvPr id="305" name="Google Shape;305;p55"/>
          <p:cNvSpPr txBox="1">
            <a:spLocks noGrp="1"/>
          </p:cNvSpPr>
          <p:nvPr>
            <p:ph type="body" idx="2"/>
          </p:nvPr>
        </p:nvSpPr>
        <p:spPr>
          <a:xfrm>
            <a:off x="533400" y="666750"/>
            <a:ext cx="81792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BRINGING US TO TODAY’S TOPIC: DATA QUALITY ASSESSMENTS</a:t>
            </a:r>
            <a:endParaRPr/>
          </a:p>
        </p:txBody>
      </p:sp>
      <p:sp>
        <p:nvSpPr>
          <p:cNvPr id="306" name="Google Shape;306;p55"/>
          <p:cNvSpPr txBox="1">
            <a:spLocks noGrp="1"/>
          </p:cNvSpPr>
          <p:nvPr>
            <p:ph type="body" idx="1"/>
          </p:nvPr>
        </p:nvSpPr>
        <p:spPr>
          <a:xfrm>
            <a:off x="533408" y="1806687"/>
            <a:ext cx="8473500" cy="2101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0427B"/>
              </a:buClr>
              <a:buSzPts val="1600"/>
              <a:buNone/>
            </a:pPr>
            <a:r>
              <a:rPr lang="en-US" b="1"/>
              <a:t>ADS 597</a:t>
            </a:r>
            <a:r>
              <a:rPr lang="en-US" b="1" baseline="30000"/>
              <a:t>^</a:t>
            </a:r>
            <a:r>
              <a:rPr lang="en-US" b="1"/>
              <a:t>: For any metric reported by the Agency to External Stakeholders, data quality assessments are required to be conducted.</a:t>
            </a:r>
            <a:endParaRPr b="1"/>
          </a:p>
          <a:p>
            <a:pPr marL="0" lvl="0" indent="0" algn="l" rtl="0">
              <a:lnSpc>
                <a:spcPct val="100000"/>
              </a:lnSpc>
              <a:spcBef>
                <a:spcPts val="0"/>
              </a:spcBef>
              <a:spcAft>
                <a:spcPts val="0"/>
              </a:spcAft>
              <a:buClr>
                <a:srgbClr val="00427B"/>
              </a:buClr>
              <a:buSzPts val="1600"/>
              <a:buNone/>
            </a:pPr>
            <a:endParaRPr b="1"/>
          </a:p>
          <a:p>
            <a:pPr marL="0" lvl="0" indent="0" algn="l" rtl="0">
              <a:lnSpc>
                <a:spcPct val="100000"/>
              </a:lnSpc>
              <a:spcBef>
                <a:spcPts val="0"/>
              </a:spcBef>
              <a:spcAft>
                <a:spcPts val="0"/>
              </a:spcAft>
              <a:buClr>
                <a:srgbClr val="00427B"/>
              </a:buClr>
              <a:buSzPts val="1600"/>
              <a:buNone/>
            </a:pPr>
            <a:r>
              <a:rPr lang="en-US" b="1"/>
              <a:t>External Stakeholders = Congress and The American People</a:t>
            </a:r>
            <a:endParaRPr b="1"/>
          </a:p>
          <a:p>
            <a:pPr marL="0" lvl="0" indent="0" algn="l" rtl="0">
              <a:lnSpc>
                <a:spcPct val="100000"/>
              </a:lnSpc>
              <a:spcBef>
                <a:spcPts val="0"/>
              </a:spcBef>
              <a:spcAft>
                <a:spcPts val="0"/>
              </a:spcAft>
              <a:buClr>
                <a:srgbClr val="00427B"/>
              </a:buClr>
              <a:buSzPts val="1600"/>
              <a:buNone/>
            </a:pPr>
            <a:endParaRPr b="1"/>
          </a:p>
          <a:p>
            <a:pPr marL="285750" lvl="0" indent="-285750" algn="l" rtl="0">
              <a:lnSpc>
                <a:spcPct val="100000"/>
              </a:lnSpc>
              <a:spcBef>
                <a:spcPts val="0"/>
              </a:spcBef>
              <a:spcAft>
                <a:spcPts val="0"/>
              </a:spcAft>
              <a:buClr>
                <a:srgbClr val="00427B"/>
              </a:buClr>
              <a:buSzPts val="1600"/>
              <a:buFont typeface="Arial"/>
              <a:buChar char="•"/>
            </a:pPr>
            <a:r>
              <a:rPr lang="en-US"/>
              <a:t>ADS does not prescribe a specific way to conduct DQAs</a:t>
            </a:r>
            <a:endParaRPr/>
          </a:p>
          <a:p>
            <a:pPr marL="285750" lvl="0" indent="-285750" algn="l" rtl="0">
              <a:lnSpc>
                <a:spcPct val="100000"/>
              </a:lnSpc>
              <a:spcBef>
                <a:spcPts val="0"/>
              </a:spcBef>
              <a:spcAft>
                <a:spcPts val="0"/>
              </a:spcAft>
              <a:buClr>
                <a:srgbClr val="00427B"/>
              </a:buClr>
              <a:buSzPts val="1600"/>
              <a:buFont typeface="Arial"/>
              <a:buChar char="•"/>
            </a:pPr>
            <a:r>
              <a:rPr lang="en-US"/>
              <a:t>A description of the DQA the processes should accompany the Mission’s OP</a:t>
            </a:r>
            <a:endParaRPr/>
          </a:p>
          <a:p>
            <a:pPr marL="457200" lvl="0" indent="0" algn="l" rtl="0">
              <a:lnSpc>
                <a:spcPct val="100000"/>
              </a:lnSpc>
              <a:spcBef>
                <a:spcPts val="0"/>
              </a:spcBef>
              <a:spcAft>
                <a:spcPts val="0"/>
              </a:spcAft>
              <a:buNone/>
            </a:pPr>
            <a:r>
              <a:rPr lang="en-US" sz="1300"/>
              <a:t>(OP = Operations Management Plan: A three-year strategic plan for each USAID Mission)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6"/>
          <p:cNvSpPr txBox="1">
            <a:spLocks noGrp="1"/>
          </p:cNvSpPr>
          <p:nvPr>
            <p:ph type="body" idx="2"/>
          </p:nvPr>
        </p:nvSpPr>
        <p:spPr>
          <a:xfrm>
            <a:off x="533400" y="666750"/>
            <a:ext cx="81792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BRINGING US TO TODAY’S TOPIC: DATA QUALITY ASSESSMENTS</a:t>
            </a:r>
            <a:endParaRPr/>
          </a:p>
        </p:txBody>
      </p:sp>
      <p:sp>
        <p:nvSpPr>
          <p:cNvPr id="313" name="Google Shape;313;p56"/>
          <p:cNvSpPr txBox="1"/>
          <p:nvPr/>
        </p:nvSpPr>
        <p:spPr>
          <a:xfrm>
            <a:off x="152400" y="3833350"/>
            <a:ext cx="5743200" cy="738900"/>
          </a:xfrm>
          <a:prstGeom prst="rect">
            <a:avLst/>
          </a:prstGeom>
          <a:noFill/>
          <a:ln w="19050" cap="flat" cmpd="sng">
            <a:solidFill>
              <a:srgbClr val="00427B"/>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i="1">
                <a:solidFill>
                  <a:srgbClr val="00427B"/>
                </a:solidFill>
                <a:latin typeface="Gill Sans"/>
                <a:ea typeface="Gill Sans"/>
                <a:cs typeface="Gill Sans"/>
                <a:sym typeface="Gill Sans"/>
              </a:rPr>
              <a:t>Missions: Do you know what your OP says about how data quality is assessed for TB?</a:t>
            </a:r>
            <a:endParaRPr sz="1800" b="1" i="1">
              <a:solidFill>
                <a:srgbClr val="00427B"/>
              </a:solidFill>
              <a:latin typeface="Gill Sans"/>
              <a:ea typeface="Gill Sans"/>
              <a:cs typeface="Gill Sans"/>
              <a:sym typeface="Gill Sans"/>
            </a:endParaRPr>
          </a:p>
        </p:txBody>
      </p:sp>
      <p:sp>
        <p:nvSpPr>
          <p:cNvPr id="314" name="Google Shape;314;p56"/>
          <p:cNvSpPr txBox="1"/>
          <p:nvPr/>
        </p:nvSpPr>
        <p:spPr>
          <a:xfrm>
            <a:off x="49700" y="464652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rgbClr val="00427B"/>
                </a:solidFill>
                <a:latin typeface="Gill Sans"/>
                <a:ea typeface="Gill Sans"/>
                <a:cs typeface="Gill Sans"/>
                <a:sym typeface="Gill Sans"/>
              </a:rPr>
              <a:t>^ The ADS contains the policies and procedures that guide USAID's programs and operations.</a:t>
            </a:r>
            <a:endParaRPr sz="600"/>
          </a:p>
        </p:txBody>
      </p:sp>
      <p:sp>
        <p:nvSpPr>
          <p:cNvPr id="315" name="Google Shape;315;p56"/>
          <p:cNvSpPr txBox="1">
            <a:spLocks noGrp="1"/>
          </p:cNvSpPr>
          <p:nvPr>
            <p:ph type="body" idx="1"/>
          </p:nvPr>
        </p:nvSpPr>
        <p:spPr>
          <a:xfrm>
            <a:off x="533408" y="1806687"/>
            <a:ext cx="8473500" cy="21018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0427B"/>
              </a:buClr>
              <a:buSzPts val="1600"/>
              <a:buFont typeface="Arial"/>
              <a:buNone/>
            </a:pPr>
            <a:r>
              <a:rPr lang="en-US" b="1"/>
              <a:t>ADS 597</a:t>
            </a:r>
            <a:r>
              <a:rPr lang="en-US" b="1" baseline="30000"/>
              <a:t>^</a:t>
            </a:r>
            <a:r>
              <a:rPr lang="en-US" b="1"/>
              <a:t>: For any metric reported by the Agency to External Stakeholders, data quality assessments are required to be conducted.</a:t>
            </a:r>
            <a:endParaRPr b="1"/>
          </a:p>
          <a:p>
            <a:pPr marL="0" lvl="0" indent="0" algn="l" rtl="0">
              <a:spcBef>
                <a:spcPts val="0"/>
              </a:spcBef>
              <a:spcAft>
                <a:spcPts val="0"/>
              </a:spcAft>
              <a:buClr>
                <a:srgbClr val="00427B"/>
              </a:buClr>
              <a:buSzPts val="1600"/>
              <a:buFont typeface="Arial"/>
              <a:buNone/>
            </a:pPr>
            <a:endParaRPr b="1"/>
          </a:p>
          <a:p>
            <a:pPr marL="0" lvl="0" indent="0" algn="l" rtl="0">
              <a:spcBef>
                <a:spcPts val="0"/>
              </a:spcBef>
              <a:spcAft>
                <a:spcPts val="0"/>
              </a:spcAft>
              <a:buClr>
                <a:srgbClr val="00427B"/>
              </a:buClr>
              <a:buSzPts val="1600"/>
              <a:buFont typeface="Arial"/>
              <a:buNone/>
            </a:pPr>
            <a:r>
              <a:rPr lang="en-US" b="1"/>
              <a:t>External Stakeholders = Congress and The American People</a:t>
            </a:r>
            <a:endParaRPr b="1"/>
          </a:p>
          <a:p>
            <a:pPr marL="0" lvl="0" indent="0" algn="l" rtl="0">
              <a:spcBef>
                <a:spcPts val="0"/>
              </a:spcBef>
              <a:spcAft>
                <a:spcPts val="0"/>
              </a:spcAft>
              <a:buClr>
                <a:srgbClr val="00427B"/>
              </a:buClr>
              <a:buSzPts val="1600"/>
              <a:buFont typeface="Arial"/>
              <a:buNone/>
            </a:pPr>
            <a:endParaRPr b="1"/>
          </a:p>
          <a:p>
            <a:pPr marL="285750" lvl="0" indent="-285750" algn="l" rtl="0">
              <a:spcBef>
                <a:spcPts val="0"/>
              </a:spcBef>
              <a:spcAft>
                <a:spcPts val="0"/>
              </a:spcAft>
              <a:buSzPts val="1600"/>
              <a:buChar char="•"/>
            </a:pPr>
            <a:r>
              <a:rPr lang="en-US"/>
              <a:t>ADS does not prescribe a specific way to conduct DQAs</a:t>
            </a:r>
            <a:endParaRPr/>
          </a:p>
          <a:p>
            <a:pPr marL="285750" lvl="0" indent="-285750" algn="l" rtl="0">
              <a:spcBef>
                <a:spcPts val="0"/>
              </a:spcBef>
              <a:spcAft>
                <a:spcPts val="0"/>
              </a:spcAft>
              <a:buSzPts val="1600"/>
              <a:buChar char="•"/>
            </a:pPr>
            <a:r>
              <a:rPr lang="en-US"/>
              <a:t>A description of the DQA the processes should accompany the Mission’s OP</a:t>
            </a:r>
            <a:endParaRPr/>
          </a:p>
          <a:p>
            <a:pPr marL="457200" lvl="0" indent="0" algn="l" rtl="0">
              <a:spcBef>
                <a:spcPts val="0"/>
              </a:spcBef>
              <a:spcAft>
                <a:spcPts val="0"/>
              </a:spcAft>
              <a:buClr>
                <a:schemeClr val="dk1"/>
              </a:buClr>
              <a:buSzPts val="1100"/>
              <a:buFont typeface="Arial"/>
              <a:buNone/>
            </a:pPr>
            <a:r>
              <a:rPr lang="en-US" sz="1300"/>
              <a:t>(OP = Operations Management Plan: A three-year strategic plan for each USAID Mission)</a:t>
            </a:r>
            <a:endParaRPr/>
          </a:p>
          <a:p>
            <a:pPr marL="457200" lvl="0" indent="0" algn="l" rtl="0">
              <a:lnSpc>
                <a:spcPct val="100000"/>
              </a:lnSpc>
              <a:spcBef>
                <a:spcPts val="0"/>
              </a:spcBef>
              <a:spcAft>
                <a:spcPts val="0"/>
              </a:spcAft>
              <a:buNone/>
            </a:pP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body" idx="3"/>
          </p:nvPr>
        </p:nvSpPr>
        <p:spPr>
          <a:xfrm>
            <a:off x="533408" y="2564587"/>
            <a:ext cx="8473500" cy="3543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320"/>
              </a:spcBef>
              <a:spcAft>
                <a:spcPts val="0"/>
              </a:spcAft>
              <a:buClr>
                <a:srgbClr val="00427B"/>
              </a:buClr>
              <a:buSzPts val="1600"/>
              <a:buNone/>
            </a:pPr>
            <a:r>
              <a:rPr lang="en-US" b="1" i="1"/>
              <a:t>The risk if we don't... </a:t>
            </a:r>
            <a:r>
              <a:rPr lang="en-US" i="1"/>
              <a:t>Somebody else may define this for us to follow...</a:t>
            </a:r>
            <a:endParaRPr i="1"/>
          </a:p>
        </p:txBody>
      </p:sp>
      <p:sp>
        <p:nvSpPr>
          <p:cNvPr id="322" name="Google Shape;322;p57"/>
          <p:cNvSpPr txBox="1">
            <a:spLocks noGrp="1"/>
          </p:cNvSpPr>
          <p:nvPr>
            <p:ph type="body" idx="1"/>
          </p:nvPr>
        </p:nvSpPr>
        <p:spPr>
          <a:xfrm>
            <a:off x="533396" y="666750"/>
            <a:ext cx="7831200" cy="767100"/>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00427B"/>
              </a:buClr>
              <a:buSzPts val="3600"/>
              <a:buNone/>
            </a:pPr>
            <a:r>
              <a:rPr lang="en-US"/>
              <a:t>LET’S COME TOGETHER AND DEFINE DATA QUALITY ASSURANCE IN A WAY THAT MAKES SENSE FOR TB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533408" y="1607912"/>
            <a:ext cx="4187952" cy="2147455"/>
          </a:xfrm>
          <a:prstGeom prst="rect">
            <a:avLst/>
          </a:prstGeom>
          <a:noFill/>
          <a:ln>
            <a:noFill/>
          </a:ln>
        </p:spPr>
        <p:txBody>
          <a:bodyPr spcFirstLastPara="1" wrap="square" lIns="0" tIns="45700" rIns="0" bIns="45700" anchor="t" anchorCtr="0">
            <a:noAutofit/>
          </a:bodyPr>
          <a:lstStyle/>
          <a:p>
            <a:pPr marL="514350" lvl="0" indent="-514350" algn="l" rtl="0">
              <a:lnSpc>
                <a:spcPct val="100000"/>
              </a:lnSpc>
              <a:spcBef>
                <a:spcPts val="0"/>
              </a:spcBef>
              <a:spcAft>
                <a:spcPts val="0"/>
              </a:spcAft>
              <a:buClr>
                <a:srgbClr val="FFFFFF"/>
              </a:buClr>
              <a:buSzPts val="2000"/>
              <a:buAutoNum type="arabicPeriod"/>
            </a:pPr>
            <a:r>
              <a:rPr lang="en-US"/>
              <a:t>Introduction to Case Study</a:t>
            </a:r>
            <a:endParaRPr/>
          </a:p>
          <a:p>
            <a:pPr marL="514350" lvl="0" indent="-514350" algn="l" rtl="0">
              <a:lnSpc>
                <a:spcPct val="100000"/>
              </a:lnSpc>
              <a:spcBef>
                <a:spcPts val="400"/>
              </a:spcBef>
              <a:spcAft>
                <a:spcPts val="0"/>
              </a:spcAft>
              <a:buClr>
                <a:srgbClr val="FFFFFF"/>
              </a:buClr>
              <a:buSzPts val="2000"/>
              <a:buAutoNum type="arabicPeriod"/>
            </a:pPr>
            <a:r>
              <a:rPr lang="en-US"/>
              <a:t>Group Work</a:t>
            </a:r>
            <a:endParaRPr/>
          </a:p>
          <a:p>
            <a:pPr marL="514350" lvl="0" indent="-514350" algn="l" rtl="0">
              <a:lnSpc>
                <a:spcPct val="100000"/>
              </a:lnSpc>
              <a:spcBef>
                <a:spcPts val="400"/>
              </a:spcBef>
              <a:spcAft>
                <a:spcPts val="0"/>
              </a:spcAft>
              <a:buClr>
                <a:srgbClr val="FFFFFF"/>
              </a:buClr>
              <a:buSzPts val="2000"/>
              <a:buAutoNum type="arabicPeriod"/>
            </a:pPr>
            <a:r>
              <a:rPr lang="en-US"/>
              <a:t>Ideation Session</a:t>
            </a:r>
            <a:endParaRPr/>
          </a:p>
          <a:p>
            <a:pPr marL="514350" lvl="0" indent="-514350" algn="l" rtl="0">
              <a:lnSpc>
                <a:spcPct val="100000"/>
              </a:lnSpc>
              <a:spcBef>
                <a:spcPts val="400"/>
              </a:spcBef>
              <a:spcAft>
                <a:spcPts val="0"/>
              </a:spcAft>
              <a:buClr>
                <a:srgbClr val="FFFFFF"/>
              </a:buClr>
              <a:buSzPts val="2000"/>
              <a:buAutoNum type="arabicPeriod"/>
            </a:pPr>
            <a:r>
              <a:rPr lang="en-US"/>
              <a:t>Recap and Summary</a:t>
            </a:r>
            <a:endParaRPr/>
          </a:p>
        </p:txBody>
      </p:sp>
      <p:sp>
        <p:nvSpPr>
          <p:cNvPr id="329" name="Google Shape;329;p58"/>
          <p:cNvSpPr txBox="1">
            <a:spLocks noGrp="1"/>
          </p:cNvSpPr>
          <p:nvPr>
            <p:ph type="body" idx="2"/>
          </p:nvPr>
        </p:nvSpPr>
        <p:spPr>
          <a:xfrm>
            <a:off x="533408" y="666750"/>
            <a:ext cx="4187952" cy="767034"/>
          </a:xfrm>
          <a:prstGeom prst="rect">
            <a:avLst/>
          </a:prstGeom>
          <a:noFill/>
          <a:ln>
            <a:noFill/>
          </a:ln>
        </p:spPr>
        <p:txBody>
          <a:bodyPr spcFirstLastPara="1" wrap="square" lIns="0" tIns="45700" rIns="0" bIns="45700" anchor="t" anchorCtr="0">
            <a:noAutofit/>
          </a:bodyPr>
          <a:lstStyle/>
          <a:p>
            <a:pPr marL="0" lvl="0" indent="0" algn="l" rtl="0">
              <a:lnSpc>
                <a:spcPct val="80000"/>
              </a:lnSpc>
              <a:spcBef>
                <a:spcPts val="0"/>
              </a:spcBef>
              <a:spcAft>
                <a:spcPts val="0"/>
              </a:spcAft>
              <a:buClr>
                <a:srgbClr val="FFFFFF"/>
              </a:buClr>
              <a:buSzPts val="3600"/>
              <a:buNone/>
            </a:pPr>
            <a:r>
              <a:rPr lang="en-US"/>
              <a:t>Agenda</a:t>
            </a:r>
            <a:endParaRPr/>
          </a:p>
        </p:txBody>
      </p:sp>
      <p:pic>
        <p:nvPicPr>
          <p:cNvPr id="330" name="Google Shape;330;p58"/>
          <p:cNvPicPr preferRelativeResize="0"/>
          <p:nvPr/>
        </p:nvPicPr>
        <p:blipFill>
          <a:blip r:embed="rId3">
            <a:alphaModFix/>
          </a:blip>
          <a:stretch>
            <a:fillRect/>
          </a:stretch>
        </p:blipFill>
        <p:spPr>
          <a:xfrm>
            <a:off x="3417032" y="666748"/>
            <a:ext cx="1093126" cy="1237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a:spLocks noGrp="1"/>
          </p:cNvSpPr>
          <p:nvPr>
            <p:ph type="body" idx="1"/>
          </p:nvPr>
        </p:nvSpPr>
        <p:spPr>
          <a:xfrm>
            <a:off x="533400" y="3486150"/>
            <a:ext cx="2667000" cy="30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427B"/>
              </a:buClr>
              <a:buSzPts val="1600"/>
              <a:buNone/>
            </a:pPr>
            <a:r>
              <a:rPr lang="en-US" b="1" u="sng"/>
              <a:t>NOT A REAL COUNTRY</a:t>
            </a:r>
            <a:endParaRPr b="1" u="sng"/>
          </a:p>
        </p:txBody>
      </p:sp>
      <p:sp>
        <p:nvSpPr>
          <p:cNvPr id="337" name="Google Shape;337;p59"/>
          <p:cNvSpPr txBox="1">
            <a:spLocks noGrp="1"/>
          </p:cNvSpPr>
          <p:nvPr>
            <p:ph type="title"/>
          </p:nvPr>
        </p:nvSpPr>
        <p:spPr>
          <a:xfrm>
            <a:off x="533408" y="1962152"/>
            <a:ext cx="4114784" cy="1371599"/>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rgbClr val="00427B"/>
              </a:buClr>
              <a:buSzPts val="3600"/>
              <a:buFont typeface="Gill Sans"/>
              <a:buNone/>
            </a:pPr>
            <a:r>
              <a:rPr lang="en-US"/>
              <a:t>Welcome to Zaccosia</a:t>
            </a:r>
            <a:endParaRPr/>
          </a:p>
        </p:txBody>
      </p:sp>
      <p:pic>
        <p:nvPicPr>
          <p:cNvPr id="338" name="Google Shape;338;p59"/>
          <p:cNvPicPr preferRelativeResize="0"/>
          <p:nvPr/>
        </p:nvPicPr>
        <p:blipFill>
          <a:blip r:embed="rId3">
            <a:alphaModFix/>
          </a:blip>
          <a:stretch>
            <a:fillRect/>
          </a:stretch>
        </p:blipFill>
        <p:spPr>
          <a:xfrm>
            <a:off x="5670272" y="1355199"/>
            <a:ext cx="2756524" cy="1833875"/>
          </a:xfrm>
          <a:prstGeom prst="rect">
            <a:avLst/>
          </a:prstGeom>
          <a:noFill/>
          <a:ln>
            <a:noFill/>
          </a:ln>
        </p:spPr>
      </p:pic>
      <p:sp>
        <p:nvSpPr>
          <p:cNvPr id="339" name="Google Shape;339;p59"/>
          <p:cNvSpPr txBox="1">
            <a:spLocks noGrp="1"/>
          </p:cNvSpPr>
          <p:nvPr>
            <p:ph type="body" idx="1"/>
          </p:nvPr>
        </p:nvSpPr>
        <p:spPr>
          <a:xfrm>
            <a:off x="5759800" y="1050400"/>
            <a:ext cx="2667000" cy="30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427B"/>
              </a:buClr>
              <a:buSzPts val="1600"/>
              <a:buNone/>
            </a:pPr>
            <a:r>
              <a:rPr lang="en-US" b="1" u="sng"/>
              <a:t>NOT A REAL FLAG</a:t>
            </a:r>
            <a:endParaRPr b="1" u="sng"/>
          </a:p>
        </p:txBody>
      </p:sp>
    </p:spTree>
  </p:cSld>
  <p:clrMapOvr>
    <a:masterClrMapping/>
  </p:clrMapOvr>
</p:sld>
</file>

<file path=ppt/theme/theme1.xml><?xml version="1.0" encoding="utf-8"?>
<a:theme xmlns:a="http://schemas.openxmlformats.org/drawingml/2006/main" name="Wordmark_Primary">
  <a:themeElements>
    <a:clrScheme name="USAID">
      <a:dk1>
        <a:srgbClr val="000000"/>
      </a:dk1>
      <a:lt1>
        <a:srgbClr val="666666"/>
      </a:lt1>
      <a:dk2>
        <a:srgbClr val="002A6C"/>
      </a:dk2>
      <a:lt2>
        <a:srgbClr val="C2113B"/>
      </a:lt2>
      <a:accent1>
        <a:srgbClr val="002A6C"/>
      </a:accent1>
      <a:accent2>
        <a:srgbClr val="C2113A"/>
      </a:accent2>
      <a:accent3>
        <a:srgbClr val="666666"/>
      </a:accent3>
      <a:accent4>
        <a:srgbClr val="000000"/>
      </a:accent4>
      <a:accent5>
        <a:srgbClr val="DDDDDD"/>
      </a:accent5>
      <a:accent6>
        <a:srgbClr val="33679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dmark_Secondary">
  <a:themeElements>
    <a:clrScheme name="USAID">
      <a:dk1>
        <a:srgbClr val="000000"/>
      </a:dk1>
      <a:lt1>
        <a:srgbClr val="666666"/>
      </a:lt1>
      <a:dk2>
        <a:srgbClr val="002A6C"/>
      </a:dk2>
      <a:lt2>
        <a:srgbClr val="C2113B"/>
      </a:lt2>
      <a:accent1>
        <a:srgbClr val="002A6C"/>
      </a:accent1>
      <a:accent2>
        <a:srgbClr val="C2113A"/>
      </a:accent2>
      <a:accent3>
        <a:srgbClr val="666666"/>
      </a:accent3>
      <a:accent4>
        <a:srgbClr val="000000"/>
      </a:accent4>
      <a:accent5>
        <a:srgbClr val="DDDDDD"/>
      </a:accent5>
      <a:accent6>
        <a:srgbClr val="33679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1409</Words>
  <Application>Microsoft Office PowerPoint</Application>
  <PresentationFormat>On-screen Show (16:9)</PresentationFormat>
  <Paragraphs>182</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Gill Sans</vt:lpstr>
      <vt:lpstr>Calibri</vt:lpstr>
      <vt:lpstr>Arial</vt:lpstr>
      <vt:lpstr>Cabin</vt:lpstr>
      <vt:lpstr>Wordmark_Primary</vt:lpstr>
      <vt:lpstr>Wordmark_Secondary</vt:lpstr>
      <vt:lpstr>Strengthening TB M&amp;E Systems:  Data Quality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Zaccosia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TB M&amp;E Systems:  Data Quality Assurance</dc:title>
  <dc:creator>Adamou, Bridgit</dc:creator>
  <cp:lastModifiedBy>Adamou, Bridgit</cp:lastModifiedBy>
  <cp:revision>1</cp:revision>
  <dcterms:modified xsi:type="dcterms:W3CDTF">2024-04-18T15:16:37Z</dcterms:modified>
</cp:coreProperties>
</file>