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charts/chart2.xml" ContentType="application/vnd.openxmlformats-officedocument.drawingml.chart+xml"/>
  <Override PartName="/ppt/drawings/drawing1.xml" ContentType="application/vnd.openxmlformats-officedocument.drawingml.chartshapes+xml"/>
  <Override PartName="/ppt/tags/tag3.xml" ContentType="application/vnd.openxmlformats-officedocument.presentationml.tags+xml"/>
  <Override PartName="/ppt/tags/tag4.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tags/tag5.xml" ContentType="application/vnd.openxmlformats-officedocument.presentationml.tag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tags/tag6.xml" ContentType="application/vnd.openxmlformats-officedocument.presentationml.tags+xml"/>
  <Override PartName="/ppt/charts/chart6.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ags/tag8.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6.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ags/tag9.xml" ContentType="application/vnd.openxmlformats-officedocument.presentationml.tags+xml"/>
  <Override PartName="/ppt/notesSlides/notesSlide7.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tags/tag10.xml" ContentType="application/vnd.openxmlformats-officedocument.presentationml.tags+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tags/tag11.xml" ContentType="application/vnd.openxmlformats-officedocument.presentationml.tags+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tags/tag12.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0" r:id="rId1"/>
  </p:sldMasterIdLst>
  <p:notesMasterIdLst>
    <p:notesMasterId r:id="rId53"/>
  </p:notesMasterIdLst>
  <p:sldIdLst>
    <p:sldId id="277" r:id="rId2"/>
    <p:sldId id="3406" r:id="rId3"/>
    <p:sldId id="3426" r:id="rId4"/>
    <p:sldId id="3412" r:id="rId5"/>
    <p:sldId id="3413" r:id="rId6"/>
    <p:sldId id="599" r:id="rId7"/>
    <p:sldId id="3410" r:id="rId8"/>
    <p:sldId id="3409" r:id="rId9"/>
    <p:sldId id="3423" r:id="rId10"/>
    <p:sldId id="3397" r:id="rId11"/>
    <p:sldId id="3425" r:id="rId12"/>
    <p:sldId id="3415" r:id="rId13"/>
    <p:sldId id="3416" r:id="rId14"/>
    <p:sldId id="3417" r:id="rId15"/>
    <p:sldId id="3418" r:id="rId16"/>
    <p:sldId id="3419" r:id="rId17"/>
    <p:sldId id="3424" r:id="rId18"/>
    <p:sldId id="3381" r:id="rId19"/>
    <p:sldId id="3382" r:id="rId20"/>
    <p:sldId id="3383" r:id="rId21"/>
    <p:sldId id="3405" r:id="rId22"/>
    <p:sldId id="3429" r:id="rId23"/>
    <p:sldId id="3420" r:id="rId24"/>
    <p:sldId id="3421" r:id="rId25"/>
    <p:sldId id="262" r:id="rId26"/>
    <p:sldId id="3427" r:id="rId27"/>
    <p:sldId id="280" r:id="rId28"/>
    <p:sldId id="281" r:id="rId29"/>
    <p:sldId id="282" r:id="rId30"/>
    <p:sldId id="3428" r:id="rId31"/>
    <p:sldId id="257" r:id="rId32"/>
    <p:sldId id="258" r:id="rId33"/>
    <p:sldId id="3407" r:id="rId34"/>
    <p:sldId id="3431" r:id="rId35"/>
    <p:sldId id="287" r:id="rId36"/>
    <p:sldId id="3432" r:id="rId37"/>
    <p:sldId id="3389" r:id="rId38"/>
    <p:sldId id="3390" r:id="rId39"/>
    <p:sldId id="3430" r:id="rId40"/>
    <p:sldId id="3436" r:id="rId41"/>
    <p:sldId id="259" r:id="rId42"/>
    <p:sldId id="3433" r:id="rId43"/>
    <p:sldId id="3394" r:id="rId44"/>
    <p:sldId id="3434" r:id="rId45"/>
    <p:sldId id="260" r:id="rId46"/>
    <p:sldId id="3435" r:id="rId47"/>
    <p:sldId id="261" r:id="rId48"/>
    <p:sldId id="3437" r:id="rId49"/>
    <p:sldId id="3439" r:id="rId50"/>
    <p:sldId id="3440" r:id="rId51"/>
    <p:sldId id="283" r:id="rId52"/>
  </p:sldIdLst>
  <p:sldSz cx="9144000" cy="5184775"/>
  <p:notesSz cx="6858000" cy="9144000"/>
  <p:embeddedFontLst>
    <p:embeddedFont>
      <p:font typeface="Aptos Narrow" panose="020B0004020202020204" pitchFamily="34" charset="0"/>
      <p:regular r:id="rId54"/>
      <p:bold r:id="rId55"/>
      <p:italic r:id="rId56"/>
      <p:boldItalic r:id="rId57"/>
    </p:embeddedFont>
    <p:embeddedFont>
      <p:font typeface="Gill Sans" panose="020B0604020202020204" charset="0"/>
      <p:regular r:id="rId58"/>
      <p:bold r:id="rId59"/>
    </p:embeddedFont>
    <p:embeddedFont>
      <p:font typeface="Gill Sans MT" panose="020B0502020104020203" pitchFamily="34" charset="0"/>
      <p:regular r:id="rId60"/>
      <p:bold r:id="rId61"/>
      <p:italic r:id="rId62"/>
      <p:boldItalic r:id="rId63"/>
    </p:embeddedFont>
    <p:embeddedFont>
      <p:font typeface="Palatino Linotype" panose="02040502050505030304" pitchFamily="18"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hJ3QPtiDNFa/ARNWa2Rvp9Tc6Z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D0B25-8EA8-4095-A170-6CDB351457F6}" v="5" dt="2024-04-19T19:08:59.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3304" autoAdjust="0"/>
  </p:normalViewPr>
  <p:slideViewPr>
    <p:cSldViewPr snapToGrid="0">
      <p:cViewPr varScale="1">
        <p:scale>
          <a:sx n="77" d="100"/>
          <a:sy n="77" d="100"/>
        </p:scale>
        <p:origin x="896" y="56"/>
      </p:cViewPr>
      <p:guideLst>
        <p:guide orient="horz" pos="163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ou, Bridgit" userId="7e591e65-1501-4871-bc4d-0a3a987a41f8" providerId="ADAL" clId="{1EED0B25-8EA8-4095-A170-6CDB351457F6}"/>
    <pc:docChg chg="custSel addSld delSld modSld sldOrd">
      <pc:chgData name="Adamou, Bridgit" userId="7e591e65-1501-4871-bc4d-0a3a987a41f8" providerId="ADAL" clId="{1EED0B25-8EA8-4095-A170-6CDB351457F6}" dt="2024-04-19T19:09:24.462" v="76" actId="1076"/>
      <pc:docMkLst>
        <pc:docMk/>
      </pc:docMkLst>
      <pc:sldChg chg="modSp mod">
        <pc:chgData name="Adamou, Bridgit" userId="7e591e65-1501-4871-bc4d-0a3a987a41f8" providerId="ADAL" clId="{1EED0B25-8EA8-4095-A170-6CDB351457F6}" dt="2024-04-19T19:01:40.120" v="17" actId="2711"/>
        <pc:sldMkLst>
          <pc:docMk/>
          <pc:sldMk cId="1785365701" sldId="3409"/>
        </pc:sldMkLst>
        <pc:spChg chg="mod">
          <ac:chgData name="Adamou, Bridgit" userId="7e591e65-1501-4871-bc4d-0a3a987a41f8" providerId="ADAL" clId="{1EED0B25-8EA8-4095-A170-6CDB351457F6}" dt="2024-04-19T19:01:27.281" v="16" actId="14100"/>
          <ac:spMkLst>
            <pc:docMk/>
            <pc:sldMk cId="1785365701" sldId="3409"/>
            <ac:spMk id="2" creationId="{CF2F6A61-4276-4ADC-9190-76C4A2D93FAD}"/>
          </ac:spMkLst>
        </pc:spChg>
        <pc:spChg chg="mod">
          <ac:chgData name="Adamou, Bridgit" userId="7e591e65-1501-4871-bc4d-0a3a987a41f8" providerId="ADAL" clId="{1EED0B25-8EA8-4095-A170-6CDB351457F6}" dt="2024-04-19T19:01:02.012" v="12" actId="255"/>
          <ac:spMkLst>
            <pc:docMk/>
            <pc:sldMk cId="1785365701" sldId="3409"/>
            <ac:spMk id="3" creationId="{B453B7A7-0F14-498C-9249-C863A3AB7598}"/>
          </ac:spMkLst>
        </pc:spChg>
        <pc:spChg chg="mod">
          <ac:chgData name="Adamou, Bridgit" userId="7e591e65-1501-4871-bc4d-0a3a987a41f8" providerId="ADAL" clId="{1EED0B25-8EA8-4095-A170-6CDB351457F6}" dt="2024-04-19T19:01:40.120" v="17" actId="2711"/>
          <ac:spMkLst>
            <pc:docMk/>
            <pc:sldMk cId="1785365701" sldId="3409"/>
            <ac:spMk id="4" creationId="{1462DB18-42AF-42D4-AD58-D0584678D03C}"/>
          </ac:spMkLst>
        </pc:spChg>
        <pc:spChg chg="mod">
          <ac:chgData name="Adamou, Bridgit" userId="7e591e65-1501-4871-bc4d-0a3a987a41f8" providerId="ADAL" clId="{1EED0B25-8EA8-4095-A170-6CDB351457F6}" dt="2024-04-19T19:01:19.576" v="15" actId="27636"/>
          <ac:spMkLst>
            <pc:docMk/>
            <pc:sldMk cId="1785365701" sldId="3409"/>
            <ac:spMk id="5" creationId="{04BD962E-0E9C-4A14-8709-761CBFB65251}"/>
          </ac:spMkLst>
        </pc:spChg>
      </pc:sldChg>
      <pc:sldChg chg="modSp add mod ord">
        <pc:chgData name="Adamou, Bridgit" userId="7e591e65-1501-4871-bc4d-0a3a987a41f8" providerId="ADAL" clId="{1EED0B25-8EA8-4095-A170-6CDB351457F6}" dt="2024-04-19T19:04:17.361" v="39" actId="20577"/>
        <pc:sldMkLst>
          <pc:docMk/>
          <pc:sldMk cId="3028299408" sldId="3437"/>
        </pc:sldMkLst>
        <pc:spChg chg="mod">
          <ac:chgData name="Adamou, Bridgit" userId="7e591e65-1501-4871-bc4d-0a3a987a41f8" providerId="ADAL" clId="{1EED0B25-8EA8-4095-A170-6CDB351457F6}" dt="2024-04-19T19:04:17.361" v="39" actId="20577"/>
          <ac:spMkLst>
            <pc:docMk/>
            <pc:sldMk cId="3028299408" sldId="3437"/>
            <ac:spMk id="5" creationId="{9AB5F60E-62C6-4C94-ABF3-141AF8CE5398}"/>
          </ac:spMkLst>
        </pc:spChg>
      </pc:sldChg>
      <pc:sldChg chg="new del">
        <pc:chgData name="Adamou, Bridgit" userId="7e591e65-1501-4871-bc4d-0a3a987a41f8" providerId="ADAL" clId="{1EED0B25-8EA8-4095-A170-6CDB351457F6}" dt="2024-04-19T19:05:11.821" v="44" actId="2696"/>
        <pc:sldMkLst>
          <pc:docMk/>
          <pc:sldMk cId="1843934862" sldId="3438"/>
        </pc:sldMkLst>
      </pc:sldChg>
      <pc:sldChg chg="addSp delSp modSp add mod ord">
        <pc:chgData name="Adamou, Bridgit" userId="7e591e65-1501-4871-bc4d-0a3a987a41f8" providerId="ADAL" clId="{1EED0B25-8EA8-4095-A170-6CDB351457F6}" dt="2024-04-19T19:08:03.283" v="60" actId="14100"/>
        <pc:sldMkLst>
          <pc:docMk/>
          <pc:sldMk cId="3445965739" sldId="3439"/>
        </pc:sldMkLst>
        <pc:spChg chg="mod">
          <ac:chgData name="Adamou, Bridgit" userId="7e591e65-1501-4871-bc4d-0a3a987a41f8" providerId="ADAL" clId="{1EED0B25-8EA8-4095-A170-6CDB351457F6}" dt="2024-04-19T19:07:39.873" v="56" actId="14100"/>
          <ac:spMkLst>
            <pc:docMk/>
            <pc:sldMk cId="3445965739" sldId="3439"/>
            <ac:spMk id="2" creationId="{877E1A69-7D58-B549-63E5-2A9ABE22CAB1}"/>
          </ac:spMkLst>
        </pc:spChg>
        <pc:graphicFrameChg chg="del">
          <ac:chgData name="Adamou, Bridgit" userId="7e591e65-1501-4871-bc4d-0a3a987a41f8" providerId="ADAL" clId="{1EED0B25-8EA8-4095-A170-6CDB351457F6}" dt="2024-04-19T19:05:18.403" v="45" actId="478"/>
          <ac:graphicFrameMkLst>
            <pc:docMk/>
            <pc:sldMk cId="3445965739" sldId="3439"/>
            <ac:graphicFrameMk id="4" creationId="{1EB0A435-AC80-4085-89C7-19DF3FE5CC2E}"/>
          </ac:graphicFrameMkLst>
        </pc:graphicFrameChg>
        <pc:picChg chg="add mod">
          <ac:chgData name="Adamou, Bridgit" userId="7e591e65-1501-4871-bc4d-0a3a987a41f8" providerId="ADAL" clId="{1EED0B25-8EA8-4095-A170-6CDB351457F6}" dt="2024-04-19T19:08:03.283" v="60" actId="14100"/>
          <ac:picMkLst>
            <pc:docMk/>
            <pc:sldMk cId="3445965739" sldId="3439"/>
            <ac:picMk id="3" creationId="{1C44A7E2-5B1B-E033-BAB7-09ABF05D837E}"/>
          </ac:picMkLst>
        </pc:picChg>
        <pc:picChg chg="add del mod">
          <ac:chgData name="Adamou, Bridgit" userId="7e591e65-1501-4871-bc4d-0a3a987a41f8" providerId="ADAL" clId="{1EED0B25-8EA8-4095-A170-6CDB351457F6}" dt="2024-04-19T19:06:31.697" v="51" actId="478"/>
          <ac:picMkLst>
            <pc:docMk/>
            <pc:sldMk cId="3445965739" sldId="3439"/>
            <ac:picMk id="5" creationId="{6B2733B1-EDE0-668F-C920-EDEE8B7DF3E4}"/>
          </ac:picMkLst>
        </pc:picChg>
        <pc:picChg chg="add mod ord">
          <ac:chgData name="Adamou, Bridgit" userId="7e591e65-1501-4871-bc4d-0a3a987a41f8" providerId="ADAL" clId="{1EED0B25-8EA8-4095-A170-6CDB351457F6}" dt="2024-04-19T19:07:58.814" v="59" actId="1076"/>
          <ac:picMkLst>
            <pc:docMk/>
            <pc:sldMk cId="3445965739" sldId="3439"/>
            <ac:picMk id="7" creationId="{A26BB9A8-85EA-6F20-C27F-25878E8F8F5C}"/>
          </ac:picMkLst>
        </pc:picChg>
      </pc:sldChg>
      <pc:sldChg chg="addSp delSp modSp add mod">
        <pc:chgData name="Adamou, Bridgit" userId="7e591e65-1501-4871-bc4d-0a3a987a41f8" providerId="ADAL" clId="{1EED0B25-8EA8-4095-A170-6CDB351457F6}" dt="2024-04-19T19:09:24.462" v="76" actId="1076"/>
        <pc:sldMkLst>
          <pc:docMk/>
          <pc:sldMk cId="3279959696" sldId="3440"/>
        </pc:sldMkLst>
        <pc:spChg chg="mod">
          <ac:chgData name="Adamou, Bridgit" userId="7e591e65-1501-4871-bc4d-0a3a987a41f8" providerId="ADAL" clId="{1EED0B25-8EA8-4095-A170-6CDB351457F6}" dt="2024-04-19T19:09:10.861" v="74" actId="20577"/>
          <ac:spMkLst>
            <pc:docMk/>
            <pc:sldMk cId="3279959696" sldId="3440"/>
            <ac:spMk id="2" creationId="{877E1A69-7D58-B549-63E5-2A9ABE22CAB1}"/>
          </ac:spMkLst>
        </pc:spChg>
        <pc:picChg chg="del">
          <ac:chgData name="Adamou, Bridgit" userId="7e591e65-1501-4871-bc4d-0a3a987a41f8" providerId="ADAL" clId="{1EED0B25-8EA8-4095-A170-6CDB351457F6}" dt="2024-04-19T19:08:53.034" v="67" actId="478"/>
          <ac:picMkLst>
            <pc:docMk/>
            <pc:sldMk cId="3279959696" sldId="3440"/>
            <ac:picMk id="3" creationId="{1C44A7E2-5B1B-E033-BAB7-09ABF05D837E}"/>
          </ac:picMkLst>
        </pc:picChg>
        <pc:picChg chg="add mod">
          <ac:chgData name="Adamou, Bridgit" userId="7e591e65-1501-4871-bc4d-0a3a987a41f8" providerId="ADAL" clId="{1EED0B25-8EA8-4095-A170-6CDB351457F6}" dt="2024-04-19T19:09:24.462" v="76" actId="1076"/>
          <ac:picMkLst>
            <pc:docMk/>
            <pc:sldMk cId="3279959696" sldId="3440"/>
            <ac:picMk id="4" creationId="{6E34DF1C-9546-E623-10F5-ECCB0DCD2455}"/>
          </ac:picMkLst>
        </pc:picChg>
        <pc:picChg chg="add mod">
          <ac:chgData name="Adamou, Bridgit" userId="7e591e65-1501-4871-bc4d-0a3a987a41f8" providerId="ADAL" clId="{1EED0B25-8EA8-4095-A170-6CDB351457F6}" dt="2024-04-19T19:09:17.506" v="75" actId="14100"/>
          <ac:picMkLst>
            <pc:docMk/>
            <pc:sldMk cId="3279959696" sldId="3440"/>
            <ac:picMk id="5" creationId="{81E52A1D-A9D3-40CB-BE1D-0E9E68DB6FCD}"/>
          </ac:picMkLst>
        </pc:picChg>
        <pc:picChg chg="del">
          <ac:chgData name="Adamou, Bridgit" userId="7e591e65-1501-4871-bc4d-0a3a987a41f8" providerId="ADAL" clId="{1EED0B25-8EA8-4095-A170-6CDB351457F6}" dt="2024-04-19T19:08:34.666" v="62" actId="478"/>
          <ac:picMkLst>
            <pc:docMk/>
            <pc:sldMk cId="3279959696" sldId="3440"/>
            <ac:picMk id="7" creationId="{A26BB9A8-85EA-6F20-C27F-25878E8F8F5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idrzit-my.sharepoint.com/personal/minyoi_maimbolwa_cidrz_org/Documents/DS-TB-Cascades%20-%202024-04-1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wgebrekiros\Downloads\Ethiopia%20_TBCI-Cascades.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ekaniSansole\AppData\Local\Microsoft\Windows\INetCache\Content.Outlook\2L05XZPS\Zimbabwe%20TPT-Cascade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Dell\Documents\Acacio\TB%20response\Travel\Tanzania\GrupActivities\TPT-Cascade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5.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6.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7.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effamanya\Desktop\DS-TB-Cascade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E:\AFRICA%20REGIONAL%20WORKSHOP-STRENGTHINING%20M%20&amp;%20E%20SYSTEM\Tanzania%20-TBCI-Cascades.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oleObject" Target="file:///C:\Users\wgebrekiros\Downloads\Ethiopia%20_TBCI-Cascad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Zambia_dstb__cascade!$P$2</c:f>
              <c:strCache>
                <c:ptCount val="1"/>
                <c:pt idx="0">
                  <c:v>Cases</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0E44-4512-95E3-1B4D9E048CC6}"/>
              </c:ext>
            </c:extLst>
          </c:dPt>
          <c:dPt>
            <c:idx val="2"/>
            <c:invertIfNegative val="0"/>
            <c:bubble3D val="0"/>
            <c:spPr>
              <a:solidFill>
                <a:srgbClr val="002060"/>
              </a:solidFill>
              <a:ln>
                <a:noFill/>
              </a:ln>
              <a:effectLst/>
            </c:spPr>
            <c:extLst>
              <c:ext xmlns:c16="http://schemas.microsoft.com/office/drawing/2014/chart" uri="{C3380CC4-5D6E-409C-BE32-E72D297353CC}">
                <c16:uniqueId val="{00000003-0E44-4512-95E3-1B4D9E048CC6}"/>
              </c:ext>
            </c:extLst>
          </c:dPt>
          <c:dPt>
            <c:idx val="3"/>
            <c:invertIfNegative val="0"/>
            <c:bubble3D val="0"/>
            <c:spPr>
              <a:solidFill>
                <a:srgbClr val="002060"/>
              </a:solidFill>
              <a:ln>
                <a:noFill/>
              </a:ln>
              <a:effectLst/>
            </c:spPr>
            <c:extLst>
              <c:ext xmlns:c16="http://schemas.microsoft.com/office/drawing/2014/chart" uri="{C3380CC4-5D6E-409C-BE32-E72D297353CC}">
                <c16:uniqueId val="{00000005-0E44-4512-95E3-1B4D9E048CC6}"/>
              </c:ext>
            </c:extLst>
          </c:dPt>
          <c:dPt>
            <c:idx val="4"/>
            <c:invertIfNegative val="0"/>
            <c:bubble3D val="0"/>
            <c:spPr>
              <a:solidFill>
                <a:srgbClr val="002060"/>
              </a:solidFill>
              <a:ln>
                <a:noFill/>
              </a:ln>
              <a:effectLst/>
            </c:spPr>
            <c:extLst>
              <c:ext xmlns:c16="http://schemas.microsoft.com/office/drawing/2014/chart" uri="{C3380CC4-5D6E-409C-BE32-E72D297353CC}">
                <c16:uniqueId val="{00000007-0E44-4512-95E3-1B4D9E048CC6}"/>
              </c:ext>
            </c:extLst>
          </c:dPt>
          <c:dPt>
            <c:idx val="5"/>
            <c:invertIfNegative val="0"/>
            <c:bubble3D val="0"/>
            <c:spPr>
              <a:solidFill>
                <a:schemeClr val="tx2"/>
              </a:solidFill>
              <a:ln>
                <a:noFill/>
              </a:ln>
              <a:effectLst/>
            </c:spPr>
            <c:extLst>
              <c:ext xmlns:c16="http://schemas.microsoft.com/office/drawing/2014/chart" uri="{C3380CC4-5D6E-409C-BE32-E72D297353CC}">
                <c16:uniqueId val="{00000009-0E44-4512-95E3-1B4D9E048CC6}"/>
              </c:ext>
            </c:extLst>
          </c:dPt>
          <c:dPt>
            <c:idx val="6"/>
            <c:invertIfNegative val="0"/>
            <c:bubble3D val="0"/>
            <c:spPr>
              <a:solidFill>
                <a:schemeClr val="tx2"/>
              </a:solidFill>
              <a:ln>
                <a:noFill/>
              </a:ln>
              <a:effectLst/>
            </c:spPr>
            <c:extLst>
              <c:ext xmlns:c16="http://schemas.microsoft.com/office/drawing/2014/chart" uri="{C3380CC4-5D6E-409C-BE32-E72D297353CC}">
                <c16:uniqueId val="{0000000B-0E44-4512-95E3-1B4D9E048CC6}"/>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D-0E44-4512-95E3-1B4D9E048CC6}"/>
              </c:ext>
            </c:extLst>
          </c:dPt>
          <c:dPt>
            <c:idx val="8"/>
            <c:invertIfNegative val="0"/>
            <c:bubble3D val="0"/>
            <c:spPr>
              <a:solidFill>
                <a:srgbClr val="FF0000"/>
              </a:solidFill>
              <a:ln>
                <a:solidFill>
                  <a:schemeClr val="accent4"/>
                </a:solidFill>
              </a:ln>
              <a:effectLst/>
            </c:spPr>
            <c:extLst>
              <c:ext xmlns:c16="http://schemas.microsoft.com/office/drawing/2014/chart" uri="{C3380CC4-5D6E-409C-BE32-E72D297353CC}">
                <c16:uniqueId val="{0000000F-0E44-4512-95E3-1B4D9E048CC6}"/>
              </c:ext>
            </c:extLst>
          </c:dPt>
          <c:dPt>
            <c:idx val="9"/>
            <c:invertIfNegative val="0"/>
            <c:bubble3D val="0"/>
            <c:spPr>
              <a:solidFill>
                <a:schemeClr val="tx2"/>
              </a:solidFill>
              <a:ln>
                <a:noFill/>
              </a:ln>
              <a:effectLst/>
            </c:spPr>
            <c:extLst>
              <c:ext xmlns:c16="http://schemas.microsoft.com/office/drawing/2014/chart" uri="{C3380CC4-5D6E-409C-BE32-E72D297353CC}">
                <c16:uniqueId val="{00000011-0E44-4512-95E3-1B4D9E048CC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Zambia_dstb__cascade!$O$3:$O$12</c:f>
              <c:strCache>
                <c:ptCount val="10"/>
                <c:pt idx="0">
                  <c:v>Estimated incidence of  TB (DT_RT) - denominator</c:v>
                </c:pt>
                <c:pt idx="1">
                  <c:v># of people screened for TB (DT_SCRN)</c:v>
                </c:pt>
                <c:pt idx="2">
                  <c:v># of people with presumptive TB (DT_PRES)</c:v>
                </c:pt>
                <c:pt idx="3">
                  <c:v># of people who received Dx Testing (DT_TST)</c:v>
                </c:pt>
                <c:pt idx="4">
                  <c:v># of people tested with WRD (DT_WRD)</c:v>
                </c:pt>
                <c:pt idx="5">
                  <c:v># of people with bacteriologically confirmed + clincal dx (BAC_CON)-  denominator</c:v>
                </c:pt>
                <c:pt idx="6">
                  <c:v># of people bacteriologically confirmed (BAC_CON)- numerator</c:v>
                </c:pt>
                <c:pt idx="7">
                  <c:v># of people with rapid Dx testing at time of initial diagnosis (NEWREL_WRD)</c:v>
                </c:pt>
                <c:pt idx="8">
                  <c:v># of people who initiatied DS-TB treatement (TX_DS_ENROLL)</c:v>
                </c:pt>
                <c:pt idx="9">
                  <c:v># of people successfully treated (DS_TSR) - numerator</c:v>
                </c:pt>
              </c:strCache>
            </c:strRef>
          </c:cat>
          <c:val>
            <c:numRef>
              <c:f>Zambia_dstb__cascade!$P$3:$P$12</c:f>
              <c:numCache>
                <c:formatCode>0</c:formatCode>
                <c:ptCount val="10"/>
                <c:pt idx="0">
                  <c:v>59000</c:v>
                </c:pt>
                <c:pt idx="1">
                  <c:v>0</c:v>
                </c:pt>
                <c:pt idx="2">
                  <c:v>657234</c:v>
                </c:pt>
                <c:pt idx="3">
                  <c:v>605955</c:v>
                </c:pt>
                <c:pt idx="4">
                  <c:v>543392</c:v>
                </c:pt>
                <c:pt idx="5">
                  <c:v>53824</c:v>
                </c:pt>
                <c:pt idx="6">
                  <c:v>24911</c:v>
                </c:pt>
                <c:pt idx="7">
                  <c:v>37676</c:v>
                </c:pt>
                <c:pt idx="8">
                  <c:v>52745</c:v>
                </c:pt>
                <c:pt idx="9">
                  <c:v>48635</c:v>
                </c:pt>
              </c:numCache>
            </c:numRef>
          </c:val>
          <c:extLst>
            <c:ext xmlns:c16="http://schemas.microsoft.com/office/drawing/2014/chart" uri="{C3380CC4-5D6E-409C-BE32-E72D297353CC}">
              <c16:uniqueId val="{00000012-0E44-4512-95E3-1B4D9E048CC6}"/>
            </c:ext>
          </c:extLst>
        </c:ser>
        <c:dLbls>
          <c:showLegendKey val="0"/>
          <c:showVal val="0"/>
          <c:showCatName val="0"/>
          <c:showSerName val="0"/>
          <c:showPercent val="0"/>
          <c:showBubbleSize val="0"/>
        </c:dLbls>
        <c:gapWidth val="40"/>
        <c:overlap val="-77"/>
        <c:axId val="362030912"/>
        <c:axId val="362023712"/>
      </c:barChart>
      <c:catAx>
        <c:axId val="36203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023712"/>
        <c:crosses val="autoZero"/>
        <c:auto val="1"/>
        <c:lblAlgn val="ctr"/>
        <c:lblOffset val="100"/>
        <c:noMultiLvlLbl val="0"/>
      </c:catAx>
      <c:valAx>
        <c:axId val="362023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62030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33549700615098E-2"/>
          <c:y val="0.24615438196971989"/>
          <c:w val="0.93147996581049308"/>
          <c:h val="0.6642873910458502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27F8-4DA3-A1D6-764B4CD5DBFA}"/>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27F8-4DA3-A1D6-764B4CD5DBFA}"/>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27F8-4DA3-A1D6-764B4CD5DBFA}"/>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27F8-4DA3-A1D6-764B4CD5DBFA}"/>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27F8-4DA3-A1D6-764B4CD5DBFA}"/>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B-27F8-4DA3-A1D6-764B4CD5DBFA}"/>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27F8-4DA3-A1D6-764B4CD5DBFA}"/>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F-27F8-4DA3-A1D6-764B4CD5DBFA}"/>
              </c:ext>
            </c:extLst>
          </c:dPt>
          <c:dPt>
            <c:idx val="8"/>
            <c:invertIfNegative val="0"/>
            <c:bubble3D val="0"/>
            <c:spPr>
              <a:solidFill>
                <a:schemeClr val="accent4"/>
              </a:solidFill>
              <a:ln>
                <a:noFill/>
              </a:ln>
              <a:effectLst/>
            </c:spPr>
            <c:extLst>
              <c:ext xmlns:c16="http://schemas.microsoft.com/office/drawing/2014/chart" uri="{C3380CC4-5D6E-409C-BE32-E72D297353CC}">
                <c16:uniqueId val="{00000011-27F8-4DA3-A1D6-764B4CD5DBFA}"/>
              </c:ext>
            </c:extLst>
          </c:dPt>
          <c:dPt>
            <c:idx val="9"/>
            <c:invertIfNegative val="0"/>
            <c:bubble3D val="0"/>
            <c:spPr>
              <a:solidFill>
                <a:schemeClr val="accent3"/>
              </a:solidFill>
              <a:ln>
                <a:noFill/>
              </a:ln>
              <a:effectLst/>
            </c:spPr>
            <c:extLst>
              <c:ext xmlns:c16="http://schemas.microsoft.com/office/drawing/2014/chart" uri="{C3380CC4-5D6E-409C-BE32-E72D297353CC}">
                <c16:uniqueId val="{00000013-27F8-4DA3-A1D6-764B4CD5DBFA}"/>
              </c:ext>
            </c:extLst>
          </c:dPt>
          <c:dLbls>
            <c:dLbl>
              <c:idx val="6"/>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4"/>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D-27F8-4DA3-A1D6-764B4CD5DBFA}"/>
                </c:ext>
              </c:extLst>
            </c:dLbl>
            <c:dLbl>
              <c:idx val="7"/>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4"/>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F-27F8-4DA3-A1D6-764B4CD5DBFA}"/>
                </c:ext>
              </c:extLst>
            </c:dLbl>
            <c:dLbl>
              <c:idx val="8"/>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4"/>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11-27F8-4DA3-A1D6-764B4CD5DBF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'TBCI - Positive_ Ethiopia'!$O$3:$O$12</c:f>
              <c:strCache>
                <c:ptCount val="10"/>
                <c:pt idx="0">
                  <c:v># people with notified TB (index person) (DT_CI_INIT) - denominator</c:v>
                </c:pt>
                <c:pt idx="1">
                  <c:v># of people with CI initiated (DT_CI_INIT) - numerator</c:v>
                </c:pt>
                <c:pt idx="2">
                  <c:v># of contacts of people with bac+ pulmonary TB identified (CON_SCRN)  - denominator</c:v>
                </c:pt>
                <c:pt idx="3">
                  <c:v># of contacts of people with bac+ pulmonary TB screened for TB (CON_SCRN) - numerator</c:v>
                </c:pt>
                <c:pt idx="4">
                  <c:v># of contacts with presumptive TB
(DT_CON_PRES)</c:v>
                </c:pt>
                <c:pt idx="5">
                  <c:v># of contacts who received TB diagnostic testing
(DT_CON_TST)</c:v>
                </c:pt>
                <c:pt idx="6">
                  <c:v># of contacts diagnosed with active TB disease
(DT_CON_DX)</c:v>
                </c:pt>
                <c:pt idx="7">
                  <c:v># of contacts bacteriologically confirmed </c:v>
                </c:pt>
                <c:pt idx="8">
                  <c:v># of contacts who initiated TB treatment
(DT_CON_TX)</c:v>
                </c:pt>
                <c:pt idx="9">
                  <c:v># of contacts successfully treated</c:v>
                </c:pt>
              </c:strCache>
            </c:strRef>
          </c:cat>
          <c:val>
            <c:numRef>
              <c:f>'TBCI - Positive_ Ethiopia'!$P$3:$P$12</c:f>
              <c:numCache>
                <c:formatCode>0</c:formatCode>
                <c:ptCount val="10"/>
                <c:pt idx="0" formatCode="General">
                  <c:v>20859</c:v>
                </c:pt>
                <c:pt idx="1">
                  <c:v>18773</c:v>
                </c:pt>
                <c:pt idx="2">
                  <c:v>55539</c:v>
                </c:pt>
                <c:pt idx="3" formatCode="General">
                  <c:v>52207</c:v>
                </c:pt>
                <c:pt idx="4" formatCode="General">
                  <c:v>5909</c:v>
                </c:pt>
                <c:pt idx="5">
                  <c:v>4668</c:v>
                </c:pt>
                <c:pt idx="6">
                  <c:v>581</c:v>
                </c:pt>
                <c:pt idx="7">
                  <c:v>267</c:v>
                </c:pt>
                <c:pt idx="8">
                  <c:v>581</c:v>
                </c:pt>
              </c:numCache>
            </c:numRef>
          </c:val>
          <c:extLst>
            <c:ext xmlns:c16="http://schemas.microsoft.com/office/drawing/2014/chart" uri="{C3380CC4-5D6E-409C-BE32-E72D297353CC}">
              <c16:uniqueId val="{00000014-27F8-4DA3-A1D6-764B4CD5DBFA}"/>
            </c:ext>
          </c:extLst>
        </c:ser>
        <c:dLbls>
          <c:showLegendKey val="0"/>
          <c:showVal val="0"/>
          <c:showCatName val="0"/>
          <c:showSerName val="0"/>
          <c:showPercent val="0"/>
          <c:showBubbleSize val="0"/>
        </c:dLbls>
        <c:gapWidth val="60"/>
        <c:overlap val="-27"/>
        <c:axId val="329386352"/>
        <c:axId val="1871709056"/>
      </c:barChart>
      <c:catAx>
        <c:axId val="32938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71709056"/>
        <c:crosses val="autoZero"/>
        <c:auto val="1"/>
        <c:lblAlgn val="ctr"/>
        <c:lblOffset val="100"/>
        <c:noMultiLvlLbl val="0"/>
      </c:catAx>
      <c:valAx>
        <c:axId val="1871709056"/>
        <c:scaling>
          <c:orientation val="minMax"/>
          <c:max val="32000"/>
        </c:scaling>
        <c:delete val="1"/>
        <c:axPos val="l"/>
        <c:numFmt formatCode="General" sourceLinked="1"/>
        <c:majorTickMark val="none"/>
        <c:minorTickMark val="none"/>
        <c:tickLblPos val="nextTo"/>
        <c:crossAx val="32938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42817094471353E-2"/>
          <c:y val="3.1401849346102337E-2"/>
          <c:w val="0.94083780777424264"/>
          <c:h val="0.8436517525928735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59F9-47D2-9C3D-A54DF74C575C}"/>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59F9-47D2-9C3D-A54DF74C575C}"/>
              </c:ext>
            </c:extLst>
          </c:dPt>
          <c:dPt>
            <c:idx val="2"/>
            <c:invertIfNegative val="0"/>
            <c:bubble3D val="0"/>
            <c:spPr>
              <a:solidFill>
                <a:schemeClr val="tx2"/>
              </a:solidFill>
              <a:ln>
                <a:noFill/>
              </a:ln>
              <a:effectLst/>
            </c:spPr>
            <c:extLst>
              <c:ext xmlns:c16="http://schemas.microsoft.com/office/drawing/2014/chart" uri="{C3380CC4-5D6E-409C-BE32-E72D297353CC}">
                <c16:uniqueId val="{00000005-59F9-47D2-9C3D-A54DF74C575C}"/>
              </c:ext>
            </c:extLst>
          </c:dPt>
          <c:dPt>
            <c:idx val="3"/>
            <c:invertIfNegative val="0"/>
            <c:bubble3D val="0"/>
            <c:spPr>
              <a:solidFill>
                <a:schemeClr val="tx2"/>
              </a:solidFill>
              <a:ln>
                <a:noFill/>
              </a:ln>
              <a:effectLst/>
            </c:spPr>
            <c:extLst>
              <c:ext xmlns:c16="http://schemas.microsoft.com/office/drawing/2014/chart" uri="{C3380CC4-5D6E-409C-BE32-E72D297353CC}">
                <c16:uniqueId val="{00000007-59F9-47D2-9C3D-A54DF74C575C}"/>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9-9124-4BF2-A6B8-F9C3A58EE474}"/>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B-9124-4BF2-A6B8-F9C3A58EE47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'TPT Cascade Blank Worksheet'!$O$5:$O$12</c:f>
              <c:strCache>
                <c:ptCount val="8"/>
                <c:pt idx="0">
                  <c:v># of people  screened for TB 
(DT_SCRN)</c:v>
                </c:pt>
                <c:pt idx="1">
                  <c:v># of people who screened 
negative for active TB</c:v>
                </c:pt>
                <c:pt idx="2">
                  <c:v># of people assessed for TPT eligibility</c:v>
                </c:pt>
                <c:pt idx="3">
                  <c:v># of people eligible for TPT</c:v>
                </c:pt>
                <c:pt idx="4">
                  <c:v># of people offerred  TPT</c:v>
                </c:pt>
                <c:pt idx="5">
                  <c:v># of people accepted TPT</c:v>
                </c:pt>
                <c:pt idx="6">
                  <c:v># of people initiated TPT (TPT_ENROLL)</c:v>
                </c:pt>
                <c:pt idx="7">
                  <c:v># of peole who completed TPT (TPT_COMPL)</c:v>
                </c:pt>
              </c:strCache>
            </c:strRef>
          </c:cat>
          <c:val>
            <c:numRef>
              <c:f>'TPT Cascade Blank Worksheet'!$P$5:$P$12</c:f>
              <c:numCache>
                <c:formatCode>General</c:formatCode>
                <c:ptCount val="8"/>
                <c:pt idx="0">
                  <c:v>5832</c:v>
                </c:pt>
                <c:pt idx="1">
                  <c:v>5802</c:v>
                </c:pt>
                <c:pt idx="2">
                  <c:v>5414</c:v>
                </c:pt>
                <c:pt idx="3">
                  <c:v>4950</c:v>
                </c:pt>
                <c:pt idx="4">
                  <c:v>4800</c:v>
                </c:pt>
                <c:pt idx="5">
                  <c:v>4500</c:v>
                </c:pt>
                <c:pt idx="6">
                  <c:v>2477</c:v>
                </c:pt>
                <c:pt idx="7">
                  <c:v>1725</c:v>
                </c:pt>
              </c:numCache>
            </c:numRef>
          </c:val>
          <c:extLst>
            <c:ext xmlns:c16="http://schemas.microsoft.com/office/drawing/2014/chart" uri="{C3380CC4-5D6E-409C-BE32-E72D297353CC}">
              <c16:uniqueId val="{0000000C-59F9-47D2-9C3D-A54DF74C575C}"/>
            </c:ext>
          </c:extLst>
        </c:ser>
        <c:dLbls>
          <c:dLblPos val="outEnd"/>
          <c:showLegendKey val="0"/>
          <c:showVal val="1"/>
          <c:showCatName val="0"/>
          <c:showSerName val="0"/>
          <c:showPercent val="0"/>
          <c:showBubbleSize val="0"/>
        </c:dLbls>
        <c:gapWidth val="60"/>
        <c:overlap val="-27"/>
        <c:axId val="329386352"/>
        <c:axId val="1871709056"/>
      </c:barChart>
      <c:catAx>
        <c:axId val="32938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71709056"/>
        <c:crosses val="autoZero"/>
        <c:auto val="1"/>
        <c:lblAlgn val="ctr"/>
        <c:lblOffset val="100"/>
        <c:noMultiLvlLbl val="0"/>
      </c:catAx>
      <c:valAx>
        <c:axId val="1871709056"/>
        <c:scaling>
          <c:orientation val="minMax"/>
          <c:max val="16000"/>
        </c:scaling>
        <c:delete val="1"/>
        <c:axPos val="l"/>
        <c:numFmt formatCode="General" sourceLinked="1"/>
        <c:majorTickMark val="none"/>
        <c:minorTickMark val="none"/>
        <c:tickLblPos val="nextTo"/>
        <c:crossAx val="32938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981901048645895E-3"/>
          <c:w val="0.97497630406459512"/>
          <c:h val="0.6964618379064888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892F-481C-BE12-CD56E62CBE5E}"/>
              </c:ext>
            </c:extLst>
          </c:dPt>
          <c:dPt>
            <c:idx val="1"/>
            <c:invertIfNegative val="0"/>
            <c:bubble3D val="0"/>
            <c:spPr>
              <a:solidFill>
                <a:schemeClr val="accent3">
                  <a:lumMod val="75000"/>
                </a:schemeClr>
              </a:solidFill>
              <a:ln>
                <a:noFill/>
              </a:ln>
              <a:effectLst/>
            </c:spPr>
            <c:extLst>
              <c:ext xmlns:c16="http://schemas.microsoft.com/office/drawing/2014/chart" uri="{C3380CC4-5D6E-409C-BE32-E72D297353CC}">
                <c16:uniqueId val="{00000003-892F-481C-BE12-CD56E62CBE5E}"/>
              </c:ext>
            </c:extLst>
          </c:dPt>
          <c:dPt>
            <c:idx val="4"/>
            <c:invertIfNegative val="0"/>
            <c:bubble3D val="0"/>
            <c:spPr>
              <a:solidFill>
                <a:schemeClr val="accent5">
                  <a:lumMod val="90000"/>
                  <a:lumOff val="10000"/>
                </a:schemeClr>
              </a:solidFill>
              <a:ln>
                <a:noFill/>
              </a:ln>
              <a:effectLst/>
            </c:spPr>
            <c:extLst>
              <c:ext xmlns:c16="http://schemas.microsoft.com/office/drawing/2014/chart" uri="{C3380CC4-5D6E-409C-BE32-E72D297353CC}">
                <c16:uniqueId val="{00000005-892F-481C-BE12-CD56E62CBE5E}"/>
              </c:ext>
            </c:extLst>
          </c:dPt>
          <c:dPt>
            <c:idx val="5"/>
            <c:invertIfNegative val="0"/>
            <c:bubble3D val="0"/>
            <c:spPr>
              <a:solidFill>
                <a:schemeClr val="accent5">
                  <a:lumMod val="75000"/>
                  <a:lumOff val="25000"/>
                </a:schemeClr>
              </a:solidFill>
              <a:ln>
                <a:noFill/>
              </a:ln>
              <a:effectLst/>
            </c:spPr>
            <c:extLst>
              <c:ext xmlns:c16="http://schemas.microsoft.com/office/drawing/2014/chart" uri="{C3380CC4-5D6E-409C-BE32-E72D297353CC}">
                <c16:uniqueId val="{00000007-892F-481C-BE12-CD56E62CBE5E}"/>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'TPT Cascade Blank Worksheet'!$O$5:$O$10</c:f>
              <c:strCache>
                <c:ptCount val="6"/>
                <c:pt idx="0">
                  <c:v># of people  screened for TB 
(DT_SCRN)</c:v>
                </c:pt>
                <c:pt idx="1">
                  <c:v># of people who screened 
negative for active TB</c:v>
                </c:pt>
                <c:pt idx="2">
                  <c:v># of people tested for TBI (CON_TBI_TST)</c:v>
                </c:pt>
                <c:pt idx="3">
                  <c:v># of people tested postitive for TBI (CON_TBI_POS)</c:v>
                </c:pt>
                <c:pt idx="4">
                  <c:v># of people initiated TPT (TPT_ENROLL)</c:v>
                </c:pt>
                <c:pt idx="5">
                  <c:v># of peole who completed TPT (TPT_COMPL)</c:v>
                </c:pt>
              </c:strCache>
            </c:strRef>
          </c:cat>
          <c:val>
            <c:numRef>
              <c:f>'TPT Cascade Blank Worksheet'!$P$5:$P$10</c:f>
              <c:numCache>
                <c:formatCode>General</c:formatCode>
                <c:ptCount val="6"/>
                <c:pt idx="0">
                  <c:v>130766</c:v>
                </c:pt>
                <c:pt idx="1">
                  <c:v>120174</c:v>
                </c:pt>
                <c:pt idx="4">
                  <c:v>81110</c:v>
                </c:pt>
                <c:pt idx="5">
                  <c:v>49600</c:v>
                </c:pt>
              </c:numCache>
            </c:numRef>
          </c:val>
          <c:extLst>
            <c:ext xmlns:c16="http://schemas.microsoft.com/office/drawing/2014/chart" uri="{C3380CC4-5D6E-409C-BE32-E72D297353CC}">
              <c16:uniqueId val="{00000008-892F-481C-BE12-CD56E62CBE5E}"/>
            </c:ext>
          </c:extLst>
        </c:ser>
        <c:dLbls>
          <c:showLegendKey val="0"/>
          <c:showVal val="0"/>
          <c:showCatName val="0"/>
          <c:showSerName val="0"/>
          <c:showPercent val="0"/>
          <c:showBubbleSize val="0"/>
        </c:dLbls>
        <c:gapWidth val="219"/>
        <c:overlap val="-27"/>
        <c:axId val="63640368"/>
        <c:axId val="703977280"/>
      </c:barChart>
      <c:catAx>
        <c:axId val="6364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03977280"/>
        <c:crosses val="autoZero"/>
        <c:auto val="1"/>
        <c:lblAlgn val="ctr"/>
        <c:lblOffset val="100"/>
        <c:noMultiLvlLbl val="0"/>
      </c:catAx>
      <c:valAx>
        <c:axId val="703977280"/>
        <c:scaling>
          <c:orientation val="minMax"/>
        </c:scaling>
        <c:delete val="1"/>
        <c:axPos val="l"/>
        <c:numFmt formatCode="General" sourceLinked="1"/>
        <c:majorTickMark val="none"/>
        <c:minorTickMark val="none"/>
        <c:tickLblPos val="nextTo"/>
        <c:crossAx val="63640368"/>
        <c:crosses val="autoZero"/>
        <c:crossBetween val="between"/>
      </c:valAx>
      <c:spPr>
        <a:noFill/>
        <a:ln w="25400">
          <a:noFill/>
        </a:ln>
        <a:effectLst/>
      </c:spPr>
    </c:plotArea>
    <c:plotVisOnly val="1"/>
    <c:dispBlanksAs val="gap"/>
    <c:showDLblsOverMax val="0"/>
  </c:chart>
  <c:spPr>
    <a:noFill/>
    <a:ln>
      <a:noFill/>
    </a:ln>
    <a:effectLst/>
  </c:spPr>
  <c:txPr>
    <a:bodyPr/>
    <a:lstStyle/>
    <a:p>
      <a:pPr>
        <a:defRPr sz="1800" b="1"/>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3FCE-41A4-B96F-EF092E45161D}"/>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3FCE-41A4-B96F-EF092E45161D}"/>
              </c:ext>
            </c:extLst>
          </c:dPt>
          <c:dPt>
            <c:idx val="2"/>
            <c:invertIfNegative val="0"/>
            <c:bubble3D val="0"/>
            <c:spPr>
              <a:solidFill>
                <a:schemeClr val="tx2"/>
              </a:solidFill>
              <a:ln>
                <a:noFill/>
              </a:ln>
              <a:effectLst/>
            </c:spPr>
            <c:extLst>
              <c:ext xmlns:c16="http://schemas.microsoft.com/office/drawing/2014/chart" uri="{C3380CC4-5D6E-409C-BE32-E72D297353CC}">
                <c16:uniqueId val="{00000005-3FCE-41A4-B96F-EF092E45161D}"/>
              </c:ext>
            </c:extLst>
          </c:dPt>
          <c:dPt>
            <c:idx val="3"/>
            <c:invertIfNegative val="0"/>
            <c:bubble3D val="0"/>
            <c:spPr>
              <a:solidFill>
                <a:schemeClr val="tx2"/>
              </a:solidFill>
              <a:ln>
                <a:noFill/>
              </a:ln>
              <a:effectLst/>
            </c:spPr>
            <c:extLst>
              <c:ext xmlns:c16="http://schemas.microsoft.com/office/drawing/2014/chart" uri="{C3380CC4-5D6E-409C-BE32-E72D297353CC}">
                <c16:uniqueId val="{00000007-3FCE-41A4-B96F-EF092E45161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3FCE-41A4-B96F-EF092E45161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3FCE-41A4-B96F-EF092E45161D}"/>
              </c:ext>
            </c:extLst>
          </c:dPt>
          <c:cat>
            <c:strRef>
              <c:f>'TPT Cascade Blank Worksheet'!$O$5:$O$10</c:f>
              <c:strCache>
                <c:ptCount val="6"/>
                <c:pt idx="0">
                  <c:v># of people  screened for TB 
(DT_SCRN)</c:v>
                </c:pt>
                <c:pt idx="1">
                  <c:v># of people who screened 
negative for active TB</c:v>
                </c:pt>
                <c:pt idx="2">
                  <c:v># of people tested for TBI (CON_TBI_TST)</c:v>
                </c:pt>
                <c:pt idx="3">
                  <c:v># of people tested postitive for TBI (CON_TBI_POS)</c:v>
                </c:pt>
                <c:pt idx="4">
                  <c:v># of people initiated TPT (TPT_ENROLL)</c:v>
                </c:pt>
                <c:pt idx="5">
                  <c:v># of peole who completed TPT (TPT_COMPL)</c:v>
                </c:pt>
              </c:strCache>
            </c:strRef>
          </c:cat>
          <c:val>
            <c:numRef>
              <c:f>'TPT Cascade Blank Worksheet'!$P$5:$P$10</c:f>
              <c:numCache>
                <c:formatCode>General</c:formatCode>
                <c:ptCount val="6"/>
                <c:pt idx="0">
                  <c:v>136406</c:v>
                </c:pt>
                <c:pt idx="1">
                  <c:v>122224</c:v>
                </c:pt>
                <c:pt idx="2">
                  <c:v>128189</c:v>
                </c:pt>
                <c:pt idx="3">
                  <c:v>14182</c:v>
                </c:pt>
                <c:pt idx="4">
                  <c:v>87914</c:v>
                </c:pt>
                <c:pt idx="5">
                  <c:v>0</c:v>
                </c:pt>
              </c:numCache>
            </c:numRef>
          </c:val>
          <c:extLst>
            <c:ext xmlns:c16="http://schemas.microsoft.com/office/drawing/2014/chart" uri="{C3380CC4-5D6E-409C-BE32-E72D297353CC}">
              <c16:uniqueId val="{0000000C-3FCE-41A4-B96F-EF092E45161D}"/>
            </c:ext>
          </c:extLst>
        </c:ser>
        <c:dLbls>
          <c:showLegendKey val="0"/>
          <c:showVal val="0"/>
          <c:showCatName val="0"/>
          <c:showSerName val="0"/>
          <c:showPercent val="0"/>
          <c:showBubbleSize val="0"/>
        </c:dLbls>
        <c:gapWidth val="150"/>
        <c:axId val="329386352"/>
        <c:axId val="1871709056"/>
      </c:barChart>
      <c:catAx>
        <c:axId val="32938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871709056"/>
        <c:crosses val="autoZero"/>
        <c:auto val="1"/>
        <c:lblAlgn val="ctr"/>
        <c:lblOffset val="100"/>
        <c:noMultiLvlLbl val="0"/>
      </c:catAx>
      <c:valAx>
        <c:axId val="1871709056"/>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3863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07709376062113"/>
          <c:y val="2.9039951401908098E-2"/>
          <c:w val="0.87786940221837118"/>
          <c:h val="0.6082396225365267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76F3-4BC5-8E30-335315D0F14D}"/>
              </c:ext>
            </c:extLst>
          </c:dPt>
          <c:dPt>
            <c:idx val="1"/>
            <c:invertIfNegative val="0"/>
            <c:bubble3D val="0"/>
            <c:spPr>
              <a:solidFill>
                <a:schemeClr val="tx2"/>
              </a:solidFill>
              <a:ln>
                <a:noFill/>
              </a:ln>
              <a:effectLst/>
            </c:spPr>
            <c:extLst>
              <c:ext xmlns:c16="http://schemas.microsoft.com/office/drawing/2014/chart" uri="{C3380CC4-5D6E-409C-BE32-E72D297353CC}">
                <c16:uniqueId val="{00000003-76F3-4BC5-8E30-335315D0F14D}"/>
              </c:ext>
            </c:extLst>
          </c:dPt>
          <c:dPt>
            <c:idx val="2"/>
            <c:invertIfNegative val="0"/>
            <c:bubble3D val="0"/>
            <c:spPr>
              <a:solidFill>
                <a:schemeClr val="tx2"/>
              </a:solidFill>
              <a:ln>
                <a:noFill/>
              </a:ln>
              <a:effectLst/>
            </c:spPr>
            <c:extLst>
              <c:ext xmlns:c16="http://schemas.microsoft.com/office/drawing/2014/chart" uri="{C3380CC4-5D6E-409C-BE32-E72D297353CC}">
                <c16:uniqueId val="{00000005-76F3-4BC5-8E30-335315D0F14D}"/>
              </c:ext>
            </c:extLst>
          </c:dPt>
          <c:dPt>
            <c:idx val="3"/>
            <c:invertIfNegative val="0"/>
            <c:bubble3D val="0"/>
            <c:spPr>
              <a:solidFill>
                <a:schemeClr val="tx2"/>
              </a:solidFill>
              <a:ln>
                <a:noFill/>
              </a:ln>
              <a:effectLst/>
            </c:spPr>
            <c:extLst>
              <c:ext xmlns:c16="http://schemas.microsoft.com/office/drawing/2014/chart" uri="{C3380CC4-5D6E-409C-BE32-E72D297353CC}">
                <c16:uniqueId val="{00000007-76F3-4BC5-8E30-335315D0F14D}"/>
              </c:ext>
            </c:extLst>
          </c:dPt>
          <c:dPt>
            <c:idx val="4"/>
            <c:invertIfNegative val="0"/>
            <c:bubble3D val="0"/>
            <c:spPr>
              <a:solidFill>
                <a:schemeClr val="tx2"/>
              </a:solidFill>
              <a:ln>
                <a:noFill/>
              </a:ln>
              <a:effectLst/>
            </c:spPr>
            <c:extLst>
              <c:ext xmlns:c16="http://schemas.microsoft.com/office/drawing/2014/chart" uri="{C3380CC4-5D6E-409C-BE32-E72D297353CC}">
                <c16:uniqueId val="{00000009-76F3-4BC5-8E30-335315D0F14D}"/>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B-76F3-4BC5-8E30-335315D0F14D}"/>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D-76F3-4BC5-8E30-335315D0F14D}"/>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F-76F3-4BC5-8E30-335315D0F14D}"/>
              </c:ext>
            </c:extLst>
          </c:dPt>
          <c:dPt>
            <c:idx val="8"/>
            <c:invertIfNegative val="0"/>
            <c:bubble3D val="0"/>
            <c:spPr>
              <a:solidFill>
                <a:schemeClr val="accent4"/>
              </a:solidFill>
              <a:ln>
                <a:noFill/>
              </a:ln>
              <a:effectLst/>
            </c:spPr>
            <c:extLst>
              <c:ext xmlns:c16="http://schemas.microsoft.com/office/drawing/2014/chart" uri="{C3380CC4-5D6E-409C-BE32-E72D297353CC}">
                <c16:uniqueId val="{00000011-76F3-4BC5-8E30-335315D0F14D}"/>
              </c:ext>
            </c:extLst>
          </c:dPt>
          <c:dPt>
            <c:idx val="9"/>
            <c:invertIfNegative val="0"/>
            <c:bubble3D val="0"/>
            <c:spPr>
              <a:solidFill>
                <a:schemeClr val="accent5"/>
              </a:solidFill>
              <a:ln>
                <a:noFill/>
              </a:ln>
              <a:effectLst/>
            </c:spPr>
            <c:extLst>
              <c:ext xmlns:c16="http://schemas.microsoft.com/office/drawing/2014/chart" uri="{C3380CC4-5D6E-409C-BE32-E72D297353CC}">
                <c16:uniqueId val="{00000013-76F3-4BC5-8E30-335315D0F14D}"/>
              </c:ext>
            </c:extLst>
          </c:dPt>
          <c:cat>
            <c:strRef>
              <c:f>'DS-TB- Blank Worksheet'!$O$4:$O$13</c:f>
              <c:strCache>
                <c:ptCount val="10"/>
                <c:pt idx="0">
                  <c:v>Estimated incidence of  TB (DT_RT) - denominator</c:v>
                </c:pt>
                <c:pt idx="1">
                  <c:v># of people screened for TB (DT_SCRN)</c:v>
                </c:pt>
                <c:pt idx="2">
                  <c:v># of people with presumptive TB (DT_PRES)</c:v>
                </c:pt>
                <c:pt idx="3">
                  <c:v># of people who received Dx Testing (DT_TST)</c:v>
                </c:pt>
                <c:pt idx="4">
                  <c:v># of people tested with WRD (DT_WRD)</c:v>
                </c:pt>
                <c:pt idx="5">
                  <c:v># of people with bacteriologically confirmed + clincal dx (BAC_CON)-  denominator</c:v>
                </c:pt>
                <c:pt idx="6">
                  <c:v># of people bacteriologically confirmed (BAC_CON)- numerator</c:v>
                </c:pt>
                <c:pt idx="7">
                  <c:v># of people with rapid Dx testing at time of initial diagnosis (NEWREL_WRD)</c:v>
                </c:pt>
                <c:pt idx="8">
                  <c:v># of people who initiatied DS-TB treatement (TX_DS_ENROLL)</c:v>
                </c:pt>
                <c:pt idx="9">
                  <c:v># of people successfully treated (DS_TSR) - numerator</c:v>
                </c:pt>
              </c:strCache>
            </c:strRef>
          </c:cat>
          <c:val>
            <c:numRef>
              <c:f>'DS-TB- Blank Worksheet'!$P$4:$P$13</c:f>
              <c:numCache>
                <c:formatCode>General</c:formatCode>
                <c:ptCount val="10"/>
                <c:pt idx="0">
                  <c:v>314000</c:v>
                </c:pt>
                <c:pt idx="2">
                  <c:v>905157</c:v>
                </c:pt>
                <c:pt idx="3">
                  <c:v>938107</c:v>
                </c:pt>
                <c:pt idx="4">
                  <c:v>95739</c:v>
                </c:pt>
                <c:pt idx="5">
                  <c:v>260515</c:v>
                </c:pt>
                <c:pt idx="6">
                  <c:v>150083</c:v>
                </c:pt>
                <c:pt idx="7">
                  <c:v>20771</c:v>
                </c:pt>
                <c:pt idx="8">
                  <c:v>255857</c:v>
                </c:pt>
                <c:pt idx="9">
                  <c:v>233420</c:v>
                </c:pt>
              </c:numCache>
            </c:numRef>
          </c:val>
          <c:extLst>
            <c:ext xmlns:c16="http://schemas.microsoft.com/office/drawing/2014/chart" uri="{C3380CC4-5D6E-409C-BE32-E72D297353CC}">
              <c16:uniqueId val="{00000014-76F3-4BC5-8E30-335315D0F14D}"/>
            </c:ext>
          </c:extLst>
        </c:ser>
        <c:dLbls>
          <c:showLegendKey val="0"/>
          <c:showVal val="0"/>
          <c:showCatName val="0"/>
          <c:showSerName val="0"/>
          <c:showPercent val="0"/>
          <c:showBubbleSize val="0"/>
        </c:dLbls>
        <c:gapWidth val="150"/>
        <c:axId val="329386352"/>
        <c:axId val="1871709056"/>
      </c:barChart>
      <c:catAx>
        <c:axId val="32938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871709056"/>
        <c:crosses val="autoZero"/>
        <c:auto val="1"/>
        <c:lblAlgn val="ctr"/>
        <c:lblOffset val="100"/>
        <c:noMultiLvlLbl val="0"/>
      </c:catAx>
      <c:valAx>
        <c:axId val="1871709056"/>
        <c:scaling>
          <c:orientation val="minMax"/>
          <c:max val="940000"/>
          <c:min val="10000"/>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3863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E052-4AD0-968A-73666154B85A}"/>
              </c:ext>
            </c:extLst>
          </c:dPt>
          <c:dPt>
            <c:idx val="1"/>
            <c:invertIfNegative val="0"/>
            <c:bubble3D val="0"/>
            <c:spPr>
              <a:solidFill>
                <a:schemeClr val="tx2"/>
              </a:solidFill>
              <a:ln>
                <a:noFill/>
              </a:ln>
              <a:effectLst/>
            </c:spPr>
            <c:extLst>
              <c:ext xmlns:c16="http://schemas.microsoft.com/office/drawing/2014/chart" uri="{C3380CC4-5D6E-409C-BE32-E72D297353CC}">
                <c16:uniqueId val="{00000003-E052-4AD0-968A-73666154B85A}"/>
              </c:ext>
            </c:extLst>
          </c:dPt>
          <c:dPt>
            <c:idx val="2"/>
            <c:invertIfNegative val="0"/>
            <c:bubble3D val="0"/>
            <c:spPr>
              <a:solidFill>
                <a:schemeClr val="tx2"/>
              </a:solidFill>
              <a:ln>
                <a:noFill/>
              </a:ln>
              <a:effectLst/>
            </c:spPr>
            <c:extLst>
              <c:ext xmlns:c16="http://schemas.microsoft.com/office/drawing/2014/chart" uri="{C3380CC4-5D6E-409C-BE32-E72D297353CC}">
                <c16:uniqueId val="{00000005-E052-4AD0-968A-73666154B85A}"/>
              </c:ext>
            </c:extLst>
          </c:dPt>
          <c:dPt>
            <c:idx val="3"/>
            <c:invertIfNegative val="0"/>
            <c:bubble3D val="0"/>
            <c:spPr>
              <a:solidFill>
                <a:schemeClr val="tx2"/>
              </a:solidFill>
              <a:ln>
                <a:noFill/>
              </a:ln>
              <a:effectLst/>
            </c:spPr>
            <c:extLst>
              <c:ext xmlns:c16="http://schemas.microsoft.com/office/drawing/2014/chart" uri="{C3380CC4-5D6E-409C-BE32-E72D297353CC}">
                <c16:uniqueId val="{00000007-E052-4AD0-968A-73666154B85A}"/>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E052-4AD0-968A-73666154B85A}"/>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B-E052-4AD0-968A-73666154B85A}"/>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D-E052-4AD0-968A-73666154B85A}"/>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F-E052-4AD0-968A-73666154B85A}"/>
              </c:ext>
            </c:extLst>
          </c:dPt>
          <c:dPt>
            <c:idx val="8"/>
            <c:invertIfNegative val="0"/>
            <c:bubble3D val="0"/>
            <c:spPr>
              <a:solidFill>
                <a:schemeClr val="accent4"/>
              </a:solidFill>
              <a:ln>
                <a:noFill/>
              </a:ln>
              <a:effectLst/>
            </c:spPr>
            <c:extLst>
              <c:ext xmlns:c16="http://schemas.microsoft.com/office/drawing/2014/chart" uri="{C3380CC4-5D6E-409C-BE32-E72D297353CC}">
                <c16:uniqueId val="{00000011-E052-4AD0-968A-73666154B85A}"/>
              </c:ext>
            </c:extLst>
          </c:dPt>
          <c:cat>
            <c:strRef>
              <c:f>'PED TB Cascade Blank Worksheet'!$P$2:$P$10</c:f>
              <c:strCache>
                <c:ptCount val="9"/>
                <c:pt idx="0">
                  <c:v>Estimated incidence of  TB among children 
(DT_RT) - denominator</c:v>
                </c:pt>
                <c:pt idx="1">
                  <c:v># of children 
screened for TB 
(DT_SCRN)</c:v>
                </c:pt>
                <c:pt idx="2">
                  <c:v># of children 
with presumptive TB
 (DT_PRES)</c:v>
                </c:pt>
                <c:pt idx="3">
                  <c:v># of children
  who received Dx Testing (DT_TST)</c:v>
                </c:pt>
                <c:pt idx="4">
                  <c:v># of children 
bacteriologically
 confirmed + clincal Dx 
(BAC_CON) -  denominator</c:v>
                </c:pt>
                <c:pt idx="5">
                  <c:v># of children
 bacteriological confirmed
(PEDS_BAC_CON) - numerator</c:v>
                </c:pt>
                <c:pt idx="6">
                  <c:v># of children
 with notified TB (PEDS_NOTIF)</c:v>
                </c:pt>
                <c:pt idx="7">
                  <c:v># of children
 who initiated
 TB treatment 
(PEDS-TSR) - denominator</c:v>
                </c:pt>
                <c:pt idx="8">
                  <c:v># of children
 successfully treated
(PEDS_TSR ) -  numerator</c:v>
                </c:pt>
              </c:strCache>
            </c:strRef>
          </c:cat>
          <c:val>
            <c:numRef>
              <c:f>'PED TB Cascade Blank Worksheet'!$Q$2:$Q$10</c:f>
              <c:numCache>
                <c:formatCode>General</c:formatCode>
                <c:ptCount val="9"/>
                <c:pt idx="0">
                  <c:v>42000</c:v>
                </c:pt>
                <c:pt idx="1">
                  <c:v>0</c:v>
                </c:pt>
                <c:pt idx="2">
                  <c:v>0</c:v>
                </c:pt>
                <c:pt idx="3">
                  <c:v>0</c:v>
                </c:pt>
                <c:pt idx="4">
                  <c:v>34757</c:v>
                </c:pt>
                <c:pt idx="5">
                  <c:v>31281.3</c:v>
                </c:pt>
                <c:pt idx="6">
                  <c:v>34409.43</c:v>
                </c:pt>
                <c:pt idx="7">
                  <c:v>30968.487000000001</c:v>
                </c:pt>
                <c:pt idx="8">
                  <c:v>29420.06265</c:v>
                </c:pt>
              </c:numCache>
            </c:numRef>
          </c:val>
          <c:extLst>
            <c:ext xmlns:c16="http://schemas.microsoft.com/office/drawing/2014/chart" uri="{C3380CC4-5D6E-409C-BE32-E72D297353CC}">
              <c16:uniqueId val="{00000012-E052-4AD0-968A-73666154B85A}"/>
            </c:ext>
          </c:extLst>
        </c:ser>
        <c:dLbls>
          <c:showLegendKey val="0"/>
          <c:showVal val="0"/>
          <c:showCatName val="0"/>
          <c:showSerName val="0"/>
          <c:showPercent val="0"/>
          <c:showBubbleSize val="0"/>
        </c:dLbls>
        <c:gapWidth val="150"/>
        <c:axId val="329386352"/>
        <c:axId val="1871709056"/>
      </c:barChart>
      <c:catAx>
        <c:axId val="32938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871709056"/>
        <c:crosses val="autoZero"/>
        <c:auto val="1"/>
        <c:lblAlgn val="ctr"/>
        <c:lblOffset val="100"/>
        <c:noMultiLvlLbl val="0"/>
      </c:catAx>
      <c:valAx>
        <c:axId val="1871709056"/>
        <c:scaling>
          <c:orientation val="minMax"/>
          <c:max val="50000"/>
          <c:min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3863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0A5A-414A-9AD4-FA1909C680D8}"/>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0A5A-414A-9AD4-FA1909C680D8}"/>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0A5A-414A-9AD4-FA1909C680D8}"/>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0A5A-414A-9AD4-FA1909C680D8}"/>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0A5A-414A-9AD4-FA1909C680D8}"/>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0A5A-414A-9AD4-FA1909C680D8}"/>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D-0A5A-414A-9AD4-FA1909C680D8}"/>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F-0A5A-414A-9AD4-FA1909C680D8}"/>
              </c:ext>
            </c:extLst>
          </c:dPt>
          <c:dPt>
            <c:idx val="8"/>
            <c:invertIfNegative val="0"/>
            <c:bubble3D val="0"/>
            <c:spPr>
              <a:solidFill>
                <a:schemeClr val="accent5"/>
              </a:solidFill>
              <a:ln>
                <a:noFill/>
              </a:ln>
              <a:effectLst/>
            </c:spPr>
            <c:extLst>
              <c:ext xmlns:c16="http://schemas.microsoft.com/office/drawing/2014/chart" uri="{C3380CC4-5D6E-409C-BE32-E72D297353CC}">
                <c16:uniqueId val="{00000011-0A5A-414A-9AD4-FA1909C680D8}"/>
              </c:ext>
            </c:extLst>
          </c:dPt>
          <c:dPt>
            <c:idx val="9"/>
            <c:invertIfNegative val="0"/>
            <c:bubble3D val="0"/>
            <c:spPr>
              <a:solidFill>
                <a:schemeClr val="accent4"/>
              </a:solidFill>
              <a:ln>
                <a:noFill/>
              </a:ln>
              <a:effectLst/>
            </c:spPr>
            <c:extLst>
              <c:ext xmlns:c16="http://schemas.microsoft.com/office/drawing/2014/chart" uri="{C3380CC4-5D6E-409C-BE32-E72D297353CC}">
                <c16:uniqueId val="{00000013-0A5A-414A-9AD4-FA1909C680D8}"/>
              </c:ext>
            </c:extLst>
          </c:dPt>
          <c:cat>
            <c:strRef>
              <c:f>'TB HIV Cascade Blank WS'!$P$4:$P$13</c:f>
              <c:strCache>
                <c:ptCount val="10"/>
                <c:pt idx="0">
                  <c:v># of people who completed TPT (TPT_COMPL)</c:v>
                </c:pt>
                <c:pt idx="1">
                  <c:v># of PHLIV who initatied TPT (TPT_PHLIV_ENROLL)</c:v>
                </c:pt>
                <c:pt idx="2">
                  <c:v># of PLHIV tested for TBI</c:v>
                </c:pt>
                <c:pt idx="3">
                  <c:v># of PLHIV screened negative for TB</c:v>
                </c:pt>
                <c:pt idx="4">
                  <c:v># of PLHIV screened for TB</c:v>
                </c:pt>
                <c:pt idx="5">
                  <c:v># of PLHIV with Presumptive TB</c:v>
                </c:pt>
                <c:pt idx="6">
                  <c:v># of PLHIV who received  Dx Testing</c:v>
                </c:pt>
                <c:pt idx="7">
                  <c:v># of PLHIV with confirmed TB</c:v>
                </c:pt>
                <c:pt idx="8">
                  <c:v># of PLHIV who initiated treatment (DS_TSR) - denominator</c:v>
                </c:pt>
                <c:pt idx="9">
                  <c:v># of PHLIV who were successfully treated (PLHIV_TSR)</c:v>
                </c:pt>
              </c:strCache>
            </c:strRef>
          </c:cat>
          <c:val>
            <c:numRef>
              <c:f>'TB HIV Cascade Blank WS'!$Q$4:$Q$13</c:f>
              <c:numCache>
                <c:formatCode>General</c:formatCode>
                <c:ptCount val="10"/>
                <c:pt idx="0">
                  <c:v>0</c:v>
                </c:pt>
                <c:pt idx="1">
                  <c:v>28742</c:v>
                </c:pt>
                <c:pt idx="2">
                  <c:v>0</c:v>
                </c:pt>
                <c:pt idx="3" formatCode="#.#########">
                  <c:v>41890</c:v>
                </c:pt>
                <c:pt idx="4">
                  <c:v>50107</c:v>
                </c:pt>
                <c:pt idx="5">
                  <c:v>0</c:v>
                </c:pt>
                <c:pt idx="6">
                  <c:v>49770</c:v>
                </c:pt>
                <c:pt idx="7">
                  <c:v>8217</c:v>
                </c:pt>
                <c:pt idx="8">
                  <c:v>0</c:v>
                </c:pt>
                <c:pt idx="9">
                  <c:v>0</c:v>
                </c:pt>
              </c:numCache>
            </c:numRef>
          </c:val>
          <c:extLst>
            <c:ext xmlns:c16="http://schemas.microsoft.com/office/drawing/2014/chart" uri="{C3380CC4-5D6E-409C-BE32-E72D297353CC}">
              <c16:uniqueId val="{00000014-0A5A-414A-9AD4-FA1909C680D8}"/>
            </c:ext>
          </c:extLst>
        </c:ser>
        <c:dLbls>
          <c:showLegendKey val="0"/>
          <c:showVal val="0"/>
          <c:showCatName val="0"/>
          <c:showSerName val="0"/>
          <c:showPercent val="0"/>
          <c:showBubbleSize val="0"/>
        </c:dLbls>
        <c:gapWidth val="150"/>
        <c:axId val="329386352"/>
        <c:axId val="1871709056"/>
      </c:barChart>
      <c:catAx>
        <c:axId val="32938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871709056"/>
        <c:crosses val="autoZero"/>
        <c:auto val="1"/>
        <c:lblAlgn val="ctr"/>
        <c:lblOffset val="100"/>
        <c:noMultiLvlLbl val="0"/>
      </c:catAx>
      <c:valAx>
        <c:axId val="1871709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386352"/>
        <c:crosses val="autoZero"/>
        <c:crossBetween val="between"/>
        <c:majorUnit val="11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930385841007081E-2"/>
          <c:y val="6.8826246946819908E-2"/>
          <c:w val="0.90739093114635982"/>
          <c:h val="0.75465695959950652"/>
        </c:manualLayout>
      </c:layout>
      <c:barChart>
        <c:barDir val="col"/>
        <c:grouping val="clustered"/>
        <c:varyColors val="1"/>
        <c:ser>
          <c:idx val="0"/>
          <c:order val="0"/>
          <c:spPr>
            <a:solidFill>
              <a:srgbClr val="A7BF39"/>
            </a:solidFill>
            <a:ln cmpd="sng">
              <a:solidFill>
                <a:srgbClr val="000000"/>
              </a:solidFill>
            </a:ln>
          </c:spPr>
          <c:invertIfNegative val="1"/>
          <c:dPt>
            <c:idx val="0"/>
            <c:invertIfNegative val="1"/>
            <c:bubble3D val="0"/>
            <c:spPr>
              <a:solidFill>
                <a:schemeClr val="accent5"/>
              </a:solidFill>
              <a:ln cmpd="sng">
                <a:solidFill>
                  <a:srgbClr val="000000"/>
                </a:solidFill>
              </a:ln>
            </c:spPr>
            <c:extLst>
              <c:ext xmlns:c16="http://schemas.microsoft.com/office/drawing/2014/chart" uri="{C3380CC4-5D6E-409C-BE32-E72D297353CC}">
                <c16:uniqueId val="{00000001-BCCF-45A9-BB0A-4254656F9EC5}"/>
              </c:ext>
            </c:extLst>
          </c:dPt>
          <c:dPt>
            <c:idx val="5"/>
            <c:invertIfNegative val="1"/>
            <c:bubble3D val="0"/>
            <c:spPr>
              <a:solidFill>
                <a:schemeClr val="accent5"/>
              </a:solidFill>
              <a:ln cmpd="sng">
                <a:solidFill>
                  <a:srgbClr val="000000"/>
                </a:solidFill>
              </a:ln>
            </c:spPr>
            <c:extLst>
              <c:ext xmlns:c16="http://schemas.microsoft.com/office/drawing/2014/chart" uri="{C3380CC4-5D6E-409C-BE32-E72D297353CC}">
                <c16:uniqueId val="{00000003-BCCF-45A9-BB0A-4254656F9EC5}"/>
              </c:ext>
            </c:extLst>
          </c:dPt>
          <c:dPt>
            <c:idx val="6"/>
            <c:invertIfNegative val="1"/>
            <c:bubble3D val="0"/>
            <c:spPr>
              <a:solidFill>
                <a:schemeClr val="accent5"/>
              </a:solidFill>
              <a:ln cmpd="sng">
                <a:solidFill>
                  <a:srgbClr val="000000"/>
                </a:solidFill>
              </a:ln>
            </c:spPr>
            <c:extLst>
              <c:ext xmlns:c16="http://schemas.microsoft.com/office/drawing/2014/chart" uri="{C3380CC4-5D6E-409C-BE32-E72D297353CC}">
                <c16:uniqueId val="{00000005-BCCF-45A9-BB0A-4254656F9EC5}"/>
              </c:ext>
            </c:extLst>
          </c:dPt>
          <c:dPt>
            <c:idx val="7"/>
            <c:invertIfNegative val="1"/>
            <c:bubble3D val="0"/>
            <c:spPr>
              <a:solidFill>
                <a:schemeClr val="accent6"/>
              </a:solidFill>
              <a:ln cmpd="sng">
                <a:solidFill>
                  <a:srgbClr val="000000"/>
                </a:solidFill>
              </a:ln>
            </c:spPr>
            <c:extLst>
              <c:ext xmlns:c16="http://schemas.microsoft.com/office/drawing/2014/chart" uri="{C3380CC4-5D6E-409C-BE32-E72D297353CC}">
                <c16:uniqueId val="{00000007-BCCF-45A9-BB0A-4254656F9EC5}"/>
              </c:ext>
            </c:extLst>
          </c:dPt>
          <c:dPt>
            <c:idx val="8"/>
            <c:invertIfNegative val="1"/>
            <c:bubble3D val="0"/>
            <c:spPr>
              <a:solidFill>
                <a:schemeClr val="accent4"/>
              </a:solidFill>
              <a:ln cmpd="sng">
                <a:solidFill>
                  <a:srgbClr val="000000"/>
                </a:solidFill>
              </a:ln>
            </c:spPr>
            <c:extLst>
              <c:ext xmlns:c16="http://schemas.microsoft.com/office/drawing/2014/chart" uri="{C3380CC4-5D6E-409C-BE32-E72D297353CC}">
                <c16:uniqueId val="{00000009-BCCF-45A9-BB0A-4254656F9EC5}"/>
              </c:ext>
            </c:extLst>
          </c:dPt>
          <c:dPt>
            <c:idx val="9"/>
            <c:invertIfNegative val="1"/>
            <c:bubble3D val="0"/>
            <c:spPr>
              <a:solidFill>
                <a:schemeClr val="accent5"/>
              </a:solidFill>
              <a:ln cmpd="sng">
                <a:solidFill>
                  <a:srgbClr val="000000"/>
                </a:solidFill>
              </a:ln>
            </c:spPr>
            <c:extLst>
              <c:ext xmlns:c16="http://schemas.microsoft.com/office/drawing/2014/chart" uri="{C3380CC4-5D6E-409C-BE32-E72D297353CC}">
                <c16:uniqueId val="{0000000B-BCCF-45A9-BB0A-4254656F9EC5}"/>
              </c:ext>
            </c:extLst>
          </c:dPt>
          <c:dLbls>
            <c:spPr>
              <a:noFill/>
              <a:ln>
                <a:noFill/>
              </a:ln>
              <a:effectLst/>
            </c:spPr>
            <c:txPr>
              <a:bodyPr wrap="square" lIns="38100" tIns="19050" rIns="38100" bIns="19050" anchor="ctr">
                <a:spAutoFit/>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'DS-TB- 2022 (2)'!$O$5:$O$13</c:f>
              <c:strCache>
                <c:ptCount val="9"/>
                <c:pt idx="0">
                  <c:v># of people screened for TB (DT_SCRN)</c:v>
                </c:pt>
                <c:pt idx="1">
                  <c:v># of people with presumptive TB (DT_PRES)</c:v>
                </c:pt>
                <c:pt idx="2">
                  <c:v># of people who received Dx Testing (DT_TST)</c:v>
                </c:pt>
                <c:pt idx="3">
                  <c:v># of people tested with WRD (DT_WRD)</c:v>
                </c:pt>
                <c:pt idx="4">
                  <c:v># of people with bacteriologically confirmed + clincal dx (BAC_CON)-  denominator</c:v>
                </c:pt>
                <c:pt idx="5">
                  <c:v># of people bacteriologically confirmed (BAC_CON)- numerator</c:v>
                </c:pt>
                <c:pt idx="6">
                  <c:v># of people with rapid Dx testing at time of initial diagnosis (NEWREL_WRD)</c:v>
                </c:pt>
                <c:pt idx="7">
                  <c:v># of people who initiatied DS-TB treatement (TX_DS_ENROLL)</c:v>
                </c:pt>
                <c:pt idx="8">
                  <c:v># of people successfully treated (DS_TSR) - numerator</c:v>
                </c:pt>
              </c:strCache>
            </c:strRef>
          </c:cat>
          <c:val>
            <c:numRef>
              <c:f>'DS-TB- 2022 (2)'!$P$5:$P$13</c:f>
              <c:numCache>
                <c:formatCode>_(* #,##0_);_(* \(#,##0\);_(* "-"??_);_(@_)</c:formatCode>
                <c:ptCount val="9"/>
                <c:pt idx="0">
                  <c:v>42023556</c:v>
                </c:pt>
                <c:pt idx="1">
                  <c:v>1111865</c:v>
                </c:pt>
                <c:pt idx="2">
                  <c:v>969716</c:v>
                </c:pt>
                <c:pt idx="3">
                  <c:v>694804</c:v>
                </c:pt>
                <c:pt idx="4">
                  <c:v>91069</c:v>
                </c:pt>
                <c:pt idx="5">
                  <c:v>56937</c:v>
                </c:pt>
                <c:pt idx="6">
                  <c:v>60842</c:v>
                </c:pt>
                <c:pt idx="7">
                  <c:v>90158</c:v>
                </c:pt>
                <c:pt idx="8">
                  <c:v>83969</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C-BCCF-45A9-BB0A-4254656F9EC5}"/>
            </c:ext>
          </c:extLst>
        </c:ser>
        <c:dLbls>
          <c:showLegendKey val="0"/>
          <c:showVal val="0"/>
          <c:showCatName val="0"/>
          <c:showSerName val="0"/>
          <c:showPercent val="0"/>
          <c:showBubbleSize val="0"/>
        </c:dLbls>
        <c:gapWidth val="48"/>
        <c:axId val="1189042328"/>
        <c:axId val="801976497"/>
      </c:barChart>
      <c:catAx>
        <c:axId val="1189042328"/>
        <c:scaling>
          <c:orientation val="minMax"/>
        </c:scaling>
        <c:delete val="0"/>
        <c:axPos val="b"/>
        <c:title>
          <c:tx>
            <c:rich>
              <a:bodyPr/>
              <a:lstStyle/>
              <a:p>
                <a:pPr lvl="0">
                  <a:defRPr b="0">
                    <a:solidFill>
                      <a:srgbClr val="222222"/>
                    </a:solidFill>
                    <a:latin typeface="+mn-lt"/>
                  </a:defRPr>
                </a:pPr>
                <a:endParaRPr lang="en-US"/>
              </a:p>
            </c:rich>
          </c:tx>
          <c:overlay val="0"/>
        </c:title>
        <c:numFmt formatCode="General" sourceLinked="1"/>
        <c:majorTickMark val="out"/>
        <c:minorTickMark val="none"/>
        <c:tickLblPos val="nextTo"/>
        <c:txPr>
          <a:bodyPr/>
          <a:lstStyle/>
          <a:p>
            <a:pPr lvl="0">
              <a:defRPr sz="800" b="0" i="0">
                <a:solidFill>
                  <a:srgbClr val="222222"/>
                </a:solidFill>
                <a:latin typeface="+mn-lt"/>
              </a:defRPr>
            </a:pPr>
            <a:endParaRPr lang="en-US"/>
          </a:p>
        </c:txPr>
        <c:crossAx val="801976497"/>
        <c:crosses val="autoZero"/>
        <c:auto val="1"/>
        <c:lblAlgn val="ctr"/>
        <c:lblOffset val="100"/>
        <c:noMultiLvlLbl val="1"/>
      </c:catAx>
      <c:valAx>
        <c:axId val="801976497"/>
        <c:scaling>
          <c:orientation val="minMax"/>
          <c:max val="1315000"/>
        </c:scaling>
        <c:delete val="0"/>
        <c:axPos val="l"/>
        <c:title>
          <c:tx>
            <c:rich>
              <a:bodyPr/>
              <a:lstStyle/>
              <a:p>
                <a:pPr lvl="0">
                  <a:defRPr b="0">
                    <a:solidFill>
                      <a:srgbClr val="222222"/>
                    </a:solidFill>
                    <a:latin typeface="+mn-lt"/>
                  </a:defRPr>
                </a:pPr>
                <a:endParaRPr lang="en-US"/>
              </a:p>
            </c:rich>
          </c:tx>
          <c:overlay val="0"/>
        </c:title>
        <c:numFmt formatCode="_(* #,##0_);_(* \(#,##0\);_(* &quot;-&quot;??_);_(@_)" sourceLinked="1"/>
        <c:majorTickMark val="out"/>
        <c:minorTickMark val="none"/>
        <c:tickLblPos val="nextTo"/>
        <c:spPr>
          <a:ln/>
        </c:spPr>
        <c:txPr>
          <a:bodyPr/>
          <a:lstStyle/>
          <a:p>
            <a:pPr lvl="0">
              <a:defRPr b="0">
                <a:solidFill>
                  <a:srgbClr val="222222"/>
                </a:solidFill>
                <a:latin typeface="+mn-lt"/>
              </a:defRPr>
            </a:pPr>
            <a:endParaRPr lang="en-US"/>
          </a:p>
        </c:txPr>
        <c:crossAx val="1189042328"/>
        <c:crosses val="autoZero"/>
        <c:crossBetween val="between"/>
      </c:valAx>
    </c:plotArea>
    <c:plotVisOnly val="1"/>
    <c:dispBlanksAs val="zero"/>
    <c:showDLblsOverMax val="1"/>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5382792340831"/>
          <c:y val="8.2080854734754113E-2"/>
          <c:w val="0.86427666478399068"/>
          <c:h val="0.42685868534823346"/>
        </c:manualLayout>
      </c:layout>
      <c:barChart>
        <c:barDir val="col"/>
        <c:grouping val="clustered"/>
        <c:varyColors val="1"/>
        <c:ser>
          <c:idx val="0"/>
          <c:order val="0"/>
          <c:spPr>
            <a:solidFill>
              <a:srgbClr val="A7BF39"/>
            </a:solidFill>
            <a:ln cmpd="sng">
              <a:solidFill>
                <a:srgbClr val="000000"/>
              </a:solidFill>
            </a:ln>
          </c:spPr>
          <c:invertIfNegative val="1"/>
          <c:dPt>
            <c:idx val="0"/>
            <c:invertIfNegative val="1"/>
            <c:bubble3D val="0"/>
            <c:spPr>
              <a:solidFill>
                <a:schemeClr val="accent5"/>
              </a:solidFill>
              <a:ln cmpd="sng">
                <a:solidFill>
                  <a:srgbClr val="000000"/>
                </a:solidFill>
              </a:ln>
            </c:spPr>
            <c:extLst>
              <c:ext xmlns:c16="http://schemas.microsoft.com/office/drawing/2014/chart" uri="{C3380CC4-5D6E-409C-BE32-E72D297353CC}">
                <c16:uniqueId val="{00000001-DA06-467C-8E90-2F059D952907}"/>
              </c:ext>
            </c:extLst>
          </c:dPt>
          <c:dPt>
            <c:idx val="5"/>
            <c:invertIfNegative val="1"/>
            <c:bubble3D val="0"/>
            <c:spPr>
              <a:solidFill>
                <a:schemeClr val="accent5"/>
              </a:solidFill>
              <a:ln cmpd="sng">
                <a:solidFill>
                  <a:srgbClr val="000000"/>
                </a:solidFill>
              </a:ln>
            </c:spPr>
            <c:extLst>
              <c:ext xmlns:c16="http://schemas.microsoft.com/office/drawing/2014/chart" uri="{C3380CC4-5D6E-409C-BE32-E72D297353CC}">
                <c16:uniqueId val="{00000003-DA06-467C-8E90-2F059D952907}"/>
              </c:ext>
            </c:extLst>
          </c:dPt>
          <c:dPt>
            <c:idx val="6"/>
            <c:invertIfNegative val="1"/>
            <c:bubble3D val="0"/>
            <c:spPr>
              <a:solidFill>
                <a:schemeClr val="accent5"/>
              </a:solidFill>
              <a:ln cmpd="sng">
                <a:solidFill>
                  <a:srgbClr val="000000"/>
                </a:solidFill>
              </a:ln>
            </c:spPr>
            <c:extLst>
              <c:ext xmlns:c16="http://schemas.microsoft.com/office/drawing/2014/chart" uri="{C3380CC4-5D6E-409C-BE32-E72D297353CC}">
                <c16:uniqueId val="{00000005-DA06-467C-8E90-2F059D952907}"/>
              </c:ext>
            </c:extLst>
          </c:dPt>
          <c:dPt>
            <c:idx val="7"/>
            <c:invertIfNegative val="1"/>
            <c:bubble3D val="0"/>
            <c:spPr>
              <a:solidFill>
                <a:schemeClr val="accent6"/>
              </a:solidFill>
              <a:ln cmpd="sng">
                <a:solidFill>
                  <a:srgbClr val="000000"/>
                </a:solidFill>
              </a:ln>
            </c:spPr>
            <c:extLst>
              <c:ext xmlns:c16="http://schemas.microsoft.com/office/drawing/2014/chart" uri="{C3380CC4-5D6E-409C-BE32-E72D297353CC}">
                <c16:uniqueId val="{00000007-DA06-467C-8E90-2F059D952907}"/>
              </c:ext>
            </c:extLst>
          </c:dPt>
          <c:dPt>
            <c:idx val="8"/>
            <c:invertIfNegative val="1"/>
            <c:bubble3D val="0"/>
            <c:spPr>
              <a:solidFill>
                <a:schemeClr val="accent4"/>
              </a:solidFill>
              <a:ln cmpd="sng">
                <a:solidFill>
                  <a:srgbClr val="000000"/>
                </a:solidFill>
              </a:ln>
            </c:spPr>
            <c:extLst>
              <c:ext xmlns:c16="http://schemas.microsoft.com/office/drawing/2014/chart" uri="{C3380CC4-5D6E-409C-BE32-E72D297353CC}">
                <c16:uniqueId val="{00000009-DA06-467C-8E90-2F059D952907}"/>
              </c:ext>
            </c:extLst>
          </c:dPt>
          <c:dPt>
            <c:idx val="9"/>
            <c:invertIfNegative val="1"/>
            <c:bubble3D val="0"/>
            <c:spPr>
              <a:solidFill>
                <a:schemeClr val="accent5"/>
              </a:solidFill>
              <a:ln cmpd="sng">
                <a:solidFill>
                  <a:srgbClr val="000000"/>
                </a:solidFill>
              </a:ln>
            </c:spPr>
            <c:extLst>
              <c:ext xmlns:c16="http://schemas.microsoft.com/office/drawing/2014/chart" uri="{C3380CC4-5D6E-409C-BE32-E72D297353CC}">
                <c16:uniqueId val="{0000000B-DA06-467C-8E90-2F059D95290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'DS-TB- Blank Worksheet'!$O$4:$O$13</c:f>
              <c:strCache>
                <c:ptCount val="10"/>
                <c:pt idx="0">
                  <c:v>Estimated incidence of  TB (DT_RT) - denominator</c:v>
                </c:pt>
                <c:pt idx="1">
                  <c:v># of people screened for TB (DT_SCRN)</c:v>
                </c:pt>
                <c:pt idx="2">
                  <c:v># of people with presumptive TB (DT_PRES)</c:v>
                </c:pt>
                <c:pt idx="3">
                  <c:v># of people who received Dx Testing (DT_TST)</c:v>
                </c:pt>
                <c:pt idx="4">
                  <c:v># of people tested with WRD (DT_WRD)</c:v>
                </c:pt>
                <c:pt idx="5">
                  <c:v># of people with bacteriologically confirmed + clincal dx (BAC_CON)-  denominator</c:v>
                </c:pt>
                <c:pt idx="6">
                  <c:v># of people bacteriologically confirmed (BAC_CON)- numerator</c:v>
                </c:pt>
                <c:pt idx="7">
                  <c:v># of people with rapid Dx testing at time of initial diagnosis (NEWREL_WRD)</c:v>
                </c:pt>
                <c:pt idx="8">
                  <c:v># of people who initiatied DS-TB treatement (TX_DS_ENROLL)</c:v>
                </c:pt>
                <c:pt idx="9">
                  <c:v># of people successfully treated (DS_TSR) - numerator</c:v>
                </c:pt>
              </c:strCache>
            </c:strRef>
          </c:cat>
          <c:val>
            <c:numRef>
              <c:f>'DS-TB- Blank Worksheet'!$P$4:$P$13</c:f>
              <c:numCache>
                <c:formatCode>General</c:formatCode>
                <c:ptCount val="10"/>
                <c:pt idx="0">
                  <c:v>3750</c:v>
                </c:pt>
                <c:pt idx="1">
                  <c:v>128535</c:v>
                </c:pt>
                <c:pt idx="2">
                  <c:v>8070</c:v>
                </c:pt>
                <c:pt idx="3">
                  <c:v>7276</c:v>
                </c:pt>
                <c:pt idx="4">
                  <c:v>7270</c:v>
                </c:pt>
                <c:pt idx="5">
                  <c:v>1164</c:v>
                </c:pt>
                <c:pt idx="6">
                  <c:v>605</c:v>
                </c:pt>
                <c:pt idx="7">
                  <c:v>1164</c:v>
                </c:pt>
                <c:pt idx="8">
                  <c:v>1163</c:v>
                </c:pt>
                <c:pt idx="9">
                  <c:v>1046.7</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C-DA06-467C-8E90-2F059D952907}"/>
            </c:ext>
          </c:extLst>
        </c:ser>
        <c:dLbls>
          <c:showLegendKey val="0"/>
          <c:showVal val="0"/>
          <c:showCatName val="0"/>
          <c:showSerName val="0"/>
          <c:showPercent val="0"/>
          <c:showBubbleSize val="0"/>
        </c:dLbls>
        <c:gapWidth val="150"/>
        <c:axId val="19893151"/>
        <c:axId val="105876615"/>
      </c:barChart>
      <c:catAx>
        <c:axId val="19893151"/>
        <c:scaling>
          <c:orientation val="minMax"/>
        </c:scaling>
        <c:delete val="0"/>
        <c:axPos val="b"/>
        <c:title>
          <c:tx>
            <c:rich>
              <a:bodyPr/>
              <a:lstStyle/>
              <a:p>
                <a:pPr lvl="0">
                  <a:defRPr b="0">
                    <a:solidFill>
                      <a:srgbClr val="222222"/>
                    </a:solidFill>
                    <a:latin typeface="+mn-lt"/>
                  </a:defRPr>
                </a:pPr>
                <a:endParaRPr lang="en-MW"/>
              </a:p>
            </c:rich>
          </c:tx>
          <c:overlay val="0"/>
        </c:title>
        <c:numFmt formatCode="General" sourceLinked="1"/>
        <c:majorTickMark val="out"/>
        <c:minorTickMark val="none"/>
        <c:tickLblPos val="nextTo"/>
        <c:txPr>
          <a:bodyPr/>
          <a:lstStyle/>
          <a:p>
            <a:pPr lvl="0">
              <a:defRPr sz="700" b="0" i="0">
                <a:solidFill>
                  <a:srgbClr val="222222"/>
                </a:solidFill>
                <a:latin typeface="+mn-lt"/>
              </a:defRPr>
            </a:pPr>
            <a:endParaRPr lang="en-US"/>
          </a:p>
        </c:txPr>
        <c:crossAx val="105876615"/>
        <c:crosses val="autoZero"/>
        <c:auto val="1"/>
        <c:lblAlgn val="ctr"/>
        <c:lblOffset val="100"/>
        <c:noMultiLvlLbl val="1"/>
      </c:catAx>
      <c:valAx>
        <c:axId val="105876615"/>
        <c:scaling>
          <c:orientation val="minMax"/>
          <c:max val="16000"/>
        </c:scaling>
        <c:delete val="0"/>
        <c:axPos val="l"/>
        <c:title>
          <c:tx>
            <c:rich>
              <a:bodyPr/>
              <a:lstStyle/>
              <a:p>
                <a:pPr lvl="0">
                  <a:defRPr b="0">
                    <a:solidFill>
                      <a:srgbClr val="222222"/>
                    </a:solidFill>
                    <a:latin typeface="+mn-lt"/>
                  </a:defRPr>
                </a:pPr>
                <a:endParaRPr lang="en-MW"/>
              </a:p>
            </c:rich>
          </c:tx>
          <c:overlay val="0"/>
        </c:title>
        <c:numFmt formatCode="General" sourceLinked="1"/>
        <c:majorTickMark val="out"/>
        <c:minorTickMark val="none"/>
        <c:tickLblPos val="nextTo"/>
        <c:spPr>
          <a:ln/>
        </c:spPr>
        <c:txPr>
          <a:bodyPr/>
          <a:lstStyle/>
          <a:p>
            <a:pPr lvl="0">
              <a:defRPr b="0">
                <a:solidFill>
                  <a:srgbClr val="222222"/>
                </a:solidFill>
                <a:latin typeface="+mn-lt"/>
              </a:defRPr>
            </a:pPr>
            <a:endParaRPr lang="en-US"/>
          </a:p>
        </c:txPr>
        <c:crossAx val="19893151"/>
        <c:crosses val="autoZero"/>
        <c:crossBetween val="between"/>
      </c:valAx>
    </c:plotArea>
    <c:plotVisOnly val="1"/>
    <c:dispBlanksAs val="zero"/>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5436060998704E-2"/>
          <c:y val="3.0481128562957652E-2"/>
          <c:w val="0.90081207016844411"/>
          <c:h val="0.71781936189675066"/>
        </c:manualLayout>
      </c:layout>
      <c:barChart>
        <c:barDir val="col"/>
        <c:grouping val="clustered"/>
        <c:varyColors val="1"/>
        <c:ser>
          <c:idx val="0"/>
          <c:order val="0"/>
          <c:spPr>
            <a:solidFill>
              <a:srgbClr val="A7BF39"/>
            </a:solidFill>
            <a:ln cmpd="sng">
              <a:solidFill>
                <a:srgbClr val="000000"/>
              </a:solidFill>
            </a:ln>
          </c:spPr>
          <c:invertIfNegative val="1"/>
          <c:dPt>
            <c:idx val="0"/>
            <c:invertIfNegative val="1"/>
            <c:bubble3D val="0"/>
            <c:spPr>
              <a:solidFill>
                <a:schemeClr val="accent5"/>
              </a:solidFill>
              <a:ln cmpd="sng">
                <a:solidFill>
                  <a:srgbClr val="000000"/>
                </a:solidFill>
              </a:ln>
            </c:spPr>
            <c:extLst>
              <c:ext xmlns:c16="http://schemas.microsoft.com/office/drawing/2014/chart" uri="{C3380CC4-5D6E-409C-BE32-E72D297353CC}">
                <c16:uniqueId val="{00000001-EDF6-4796-A418-ECCEFC207C00}"/>
              </c:ext>
            </c:extLst>
          </c:dPt>
          <c:dPt>
            <c:idx val="5"/>
            <c:invertIfNegative val="1"/>
            <c:bubble3D val="0"/>
            <c:spPr>
              <a:solidFill>
                <a:schemeClr val="accent5"/>
              </a:solidFill>
              <a:ln cmpd="sng">
                <a:solidFill>
                  <a:srgbClr val="000000"/>
                </a:solidFill>
              </a:ln>
            </c:spPr>
            <c:extLst>
              <c:ext xmlns:c16="http://schemas.microsoft.com/office/drawing/2014/chart" uri="{C3380CC4-5D6E-409C-BE32-E72D297353CC}">
                <c16:uniqueId val="{00000003-EDF6-4796-A418-ECCEFC207C00}"/>
              </c:ext>
            </c:extLst>
          </c:dPt>
          <c:dPt>
            <c:idx val="6"/>
            <c:invertIfNegative val="1"/>
            <c:bubble3D val="0"/>
            <c:spPr>
              <a:solidFill>
                <a:schemeClr val="accent5"/>
              </a:solidFill>
              <a:ln cmpd="sng">
                <a:solidFill>
                  <a:srgbClr val="000000"/>
                </a:solidFill>
              </a:ln>
            </c:spPr>
            <c:extLst>
              <c:ext xmlns:c16="http://schemas.microsoft.com/office/drawing/2014/chart" uri="{C3380CC4-5D6E-409C-BE32-E72D297353CC}">
                <c16:uniqueId val="{00000005-EDF6-4796-A418-ECCEFC207C00}"/>
              </c:ext>
            </c:extLst>
          </c:dPt>
          <c:dPt>
            <c:idx val="7"/>
            <c:invertIfNegative val="1"/>
            <c:bubble3D val="0"/>
            <c:spPr>
              <a:solidFill>
                <a:schemeClr val="accent6"/>
              </a:solidFill>
              <a:ln cmpd="sng">
                <a:solidFill>
                  <a:srgbClr val="000000"/>
                </a:solidFill>
              </a:ln>
            </c:spPr>
            <c:extLst>
              <c:ext xmlns:c16="http://schemas.microsoft.com/office/drawing/2014/chart" uri="{C3380CC4-5D6E-409C-BE32-E72D297353CC}">
                <c16:uniqueId val="{00000007-EDF6-4796-A418-ECCEFC207C00}"/>
              </c:ext>
            </c:extLst>
          </c:dPt>
          <c:dPt>
            <c:idx val="8"/>
            <c:invertIfNegative val="1"/>
            <c:bubble3D val="0"/>
            <c:spPr>
              <a:solidFill>
                <a:schemeClr val="accent4"/>
              </a:solidFill>
              <a:ln cmpd="sng">
                <a:solidFill>
                  <a:srgbClr val="000000"/>
                </a:solidFill>
              </a:ln>
            </c:spPr>
            <c:extLst>
              <c:ext xmlns:c16="http://schemas.microsoft.com/office/drawing/2014/chart" uri="{C3380CC4-5D6E-409C-BE32-E72D297353CC}">
                <c16:uniqueId val="{00000009-EDF6-4796-A418-ECCEFC207C00}"/>
              </c:ext>
            </c:extLst>
          </c:dPt>
          <c:dPt>
            <c:idx val="9"/>
            <c:invertIfNegative val="1"/>
            <c:bubble3D val="0"/>
            <c:spPr>
              <a:solidFill>
                <a:schemeClr val="accent5"/>
              </a:solidFill>
              <a:ln cmpd="sng">
                <a:solidFill>
                  <a:srgbClr val="000000"/>
                </a:solidFill>
              </a:ln>
            </c:spPr>
            <c:extLst>
              <c:ext xmlns:c16="http://schemas.microsoft.com/office/drawing/2014/chart" uri="{C3380CC4-5D6E-409C-BE32-E72D297353CC}">
                <c16:uniqueId val="{0000000B-EDF6-4796-A418-ECCEFC207C00}"/>
              </c:ext>
            </c:extLst>
          </c:dPt>
          <c:cat>
            <c:strRef>
              <c:f>'DS-TB- Blank Worksheet'!$O$4:$O$13</c:f>
              <c:strCache>
                <c:ptCount val="10"/>
                <c:pt idx="0">
                  <c:v>Estimated incidence of  TB (DT_RT) - denominator</c:v>
                </c:pt>
                <c:pt idx="1">
                  <c:v># of people screened for TB (DT_SCRN)</c:v>
                </c:pt>
                <c:pt idx="2">
                  <c:v># of people with presumptive TB (DT_PRES)</c:v>
                </c:pt>
                <c:pt idx="3">
                  <c:v># of people who received Dx Testing (DT_TST)</c:v>
                </c:pt>
                <c:pt idx="4">
                  <c:v># of people tested with WRD (DT_WRD)</c:v>
                </c:pt>
                <c:pt idx="5">
                  <c:v># of people with bacteriologically confirmed + clincal dx (BAC_CON)-  denominator</c:v>
                </c:pt>
                <c:pt idx="6">
                  <c:v># of people bacteriologically confirmed (BAC_CON)- numerator</c:v>
                </c:pt>
                <c:pt idx="7">
                  <c:v># of people with rapid Dx testing at time of initial diagnosis (NEWREL_WRD)</c:v>
                </c:pt>
                <c:pt idx="8">
                  <c:v># of people who initiatied DS-TB treatement (TX_DS_ENROLL)</c:v>
                </c:pt>
                <c:pt idx="9">
                  <c:v># of people successfully treated (DS_TSR) - numerator</c:v>
                </c:pt>
              </c:strCache>
            </c:strRef>
          </c:cat>
          <c:val>
            <c:numRef>
              <c:f>'DS-TB- Blank Worksheet'!$P$4:$P$13</c:f>
              <c:numCache>
                <c:formatCode>General</c:formatCode>
                <c:ptCount val="10"/>
                <c:pt idx="0">
                  <c:v>0</c:v>
                </c:pt>
                <c:pt idx="1">
                  <c:v>56546</c:v>
                </c:pt>
                <c:pt idx="2">
                  <c:v>4901</c:v>
                </c:pt>
                <c:pt idx="3">
                  <c:v>4037</c:v>
                </c:pt>
                <c:pt idx="4">
                  <c:v>2911</c:v>
                </c:pt>
                <c:pt idx="5">
                  <c:v>793</c:v>
                </c:pt>
                <c:pt idx="6">
                  <c:v>355</c:v>
                </c:pt>
                <c:pt idx="7">
                  <c:v>355</c:v>
                </c:pt>
                <c:pt idx="8">
                  <c:v>793</c:v>
                </c:pt>
                <c:pt idx="9">
                  <c:v>753.34999999999991</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C-EDF6-4796-A418-ECCEFC207C00}"/>
            </c:ext>
          </c:extLst>
        </c:ser>
        <c:dLbls>
          <c:showLegendKey val="0"/>
          <c:showVal val="0"/>
          <c:showCatName val="0"/>
          <c:showSerName val="0"/>
          <c:showPercent val="0"/>
          <c:showBubbleSize val="0"/>
        </c:dLbls>
        <c:gapWidth val="150"/>
        <c:axId val="19893151"/>
        <c:axId val="105876615"/>
      </c:barChart>
      <c:catAx>
        <c:axId val="19893151"/>
        <c:scaling>
          <c:orientation val="minMax"/>
        </c:scaling>
        <c:delete val="0"/>
        <c:axPos val="b"/>
        <c:title>
          <c:tx>
            <c:rich>
              <a:bodyPr/>
              <a:lstStyle/>
              <a:p>
                <a:pPr lvl="0">
                  <a:defRPr b="0">
                    <a:solidFill>
                      <a:srgbClr val="222222"/>
                    </a:solidFill>
                    <a:latin typeface="+mn-lt"/>
                  </a:defRPr>
                </a:pPr>
                <a:endParaRPr lang="en-US"/>
              </a:p>
            </c:rich>
          </c:tx>
          <c:overlay val="0"/>
        </c:title>
        <c:numFmt formatCode="General" sourceLinked="1"/>
        <c:majorTickMark val="out"/>
        <c:minorTickMark val="none"/>
        <c:tickLblPos val="nextTo"/>
        <c:txPr>
          <a:bodyPr/>
          <a:lstStyle/>
          <a:p>
            <a:pPr lvl="0">
              <a:defRPr sz="700" b="0" i="0">
                <a:solidFill>
                  <a:srgbClr val="222222"/>
                </a:solidFill>
                <a:latin typeface="+mn-lt"/>
              </a:defRPr>
            </a:pPr>
            <a:endParaRPr lang="en-US"/>
          </a:p>
        </c:txPr>
        <c:crossAx val="105876615"/>
        <c:crosses val="autoZero"/>
        <c:auto val="1"/>
        <c:lblAlgn val="ctr"/>
        <c:lblOffset val="100"/>
        <c:noMultiLvlLbl val="1"/>
      </c:catAx>
      <c:valAx>
        <c:axId val="105876615"/>
        <c:scaling>
          <c:orientation val="minMax"/>
          <c:max val="16000"/>
        </c:scaling>
        <c:delete val="0"/>
        <c:axPos val="l"/>
        <c:title>
          <c:tx>
            <c:rich>
              <a:bodyPr/>
              <a:lstStyle/>
              <a:p>
                <a:pPr lvl="0">
                  <a:defRPr b="0">
                    <a:solidFill>
                      <a:srgbClr val="222222"/>
                    </a:solidFill>
                    <a:latin typeface="+mn-lt"/>
                  </a:defRPr>
                </a:pPr>
                <a:endParaRPr lang="en-US"/>
              </a:p>
            </c:rich>
          </c:tx>
          <c:overlay val="0"/>
        </c:title>
        <c:numFmt formatCode="General" sourceLinked="1"/>
        <c:majorTickMark val="out"/>
        <c:minorTickMark val="none"/>
        <c:tickLblPos val="nextTo"/>
        <c:spPr>
          <a:ln/>
        </c:spPr>
        <c:txPr>
          <a:bodyPr/>
          <a:lstStyle/>
          <a:p>
            <a:pPr lvl="0">
              <a:defRPr b="0">
                <a:solidFill>
                  <a:srgbClr val="222222"/>
                </a:solidFill>
                <a:latin typeface="+mn-lt"/>
              </a:defRPr>
            </a:pPr>
            <a:endParaRPr lang="en-US"/>
          </a:p>
        </c:txPr>
        <c:crossAx val="19893151"/>
        <c:crosses val="autoZero"/>
        <c:crossBetween val="between"/>
      </c:valAx>
    </c:plotArea>
    <c:plotVisOnly val="1"/>
    <c:dispBlanksAs val="zero"/>
    <c:showDLblsOverMax val="1"/>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768574506579499E-2"/>
          <c:y val="6.5268077247595993E-2"/>
          <c:w val="0.94083780777424264"/>
          <c:h val="0.8436517525928735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95A3-471D-AB14-1BB1F91D7669}"/>
              </c:ext>
            </c:extLst>
          </c:dPt>
          <c:dPt>
            <c:idx val="1"/>
            <c:invertIfNegative val="0"/>
            <c:bubble3D val="0"/>
            <c:spPr>
              <a:solidFill>
                <a:schemeClr val="tx2"/>
              </a:solidFill>
              <a:ln>
                <a:noFill/>
              </a:ln>
              <a:effectLst/>
            </c:spPr>
            <c:extLst>
              <c:ext xmlns:c16="http://schemas.microsoft.com/office/drawing/2014/chart" uri="{C3380CC4-5D6E-409C-BE32-E72D297353CC}">
                <c16:uniqueId val="{00000003-95A3-471D-AB14-1BB1F91D7669}"/>
              </c:ext>
            </c:extLst>
          </c:dPt>
          <c:dPt>
            <c:idx val="2"/>
            <c:invertIfNegative val="0"/>
            <c:bubble3D val="0"/>
            <c:spPr>
              <a:solidFill>
                <a:schemeClr val="tx2"/>
              </a:solidFill>
              <a:ln>
                <a:noFill/>
              </a:ln>
              <a:effectLst/>
            </c:spPr>
            <c:extLst>
              <c:ext xmlns:c16="http://schemas.microsoft.com/office/drawing/2014/chart" uri="{C3380CC4-5D6E-409C-BE32-E72D297353CC}">
                <c16:uniqueId val="{00000005-95A3-471D-AB14-1BB1F91D7669}"/>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95A3-471D-AB14-1BB1F91D7669}"/>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95A3-471D-AB14-1BB1F91D7669}"/>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95A3-471D-AB14-1BB1F91D7669}"/>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95A3-471D-AB14-1BB1F91D7669}"/>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F-95A3-471D-AB14-1BB1F91D766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'DS-TB- Blank Worksheet'!$O$6:$O$13</c:f>
              <c:strCache>
                <c:ptCount val="8"/>
                <c:pt idx="0">
                  <c:v># of people with presumptive TB (DT_PRES)</c:v>
                </c:pt>
                <c:pt idx="1">
                  <c:v># of people who received Dx Testing (DT_TST)</c:v>
                </c:pt>
                <c:pt idx="2">
                  <c:v># of people tested with WRD (DT_WRD)</c:v>
                </c:pt>
                <c:pt idx="3">
                  <c:v># of people with bacteriologically confirmed + clincal dx (BAC_CON)-  denominator</c:v>
                </c:pt>
                <c:pt idx="4">
                  <c:v># of people bacteriologically confirmed (BAC_CON)- numerator</c:v>
                </c:pt>
                <c:pt idx="5">
                  <c:v># of people with rapid Dx testing at time of initial diagnosis (NEWREL_WRD)</c:v>
                </c:pt>
                <c:pt idx="6">
                  <c:v># of people who initiatied DS-TB treatement (TX_DS_ENROLL)</c:v>
                </c:pt>
                <c:pt idx="7">
                  <c:v># of people successfully treated (DS_TSR) - numerator</c:v>
                </c:pt>
              </c:strCache>
            </c:strRef>
          </c:cat>
          <c:val>
            <c:numRef>
              <c:f>'DS-TB- Blank Worksheet'!$P$6:$P$13</c:f>
              <c:numCache>
                <c:formatCode>_(* #,##0_);_(* \(#,##0\);_(* "-"??_);_(@_)</c:formatCode>
                <c:ptCount val="8"/>
                <c:pt idx="0">
                  <c:v>879928</c:v>
                </c:pt>
                <c:pt idx="1">
                  <c:v>535790</c:v>
                </c:pt>
                <c:pt idx="2">
                  <c:v>381643</c:v>
                </c:pt>
                <c:pt idx="3">
                  <c:v>97243</c:v>
                </c:pt>
                <c:pt idx="4">
                  <c:v>49979</c:v>
                </c:pt>
                <c:pt idx="5">
                  <c:v>51382</c:v>
                </c:pt>
                <c:pt idx="6">
                  <c:v>97243</c:v>
                </c:pt>
                <c:pt idx="7">
                  <c:v>85574</c:v>
                </c:pt>
              </c:numCache>
            </c:numRef>
          </c:val>
          <c:extLst>
            <c:ext xmlns:c16="http://schemas.microsoft.com/office/drawing/2014/chart" uri="{C3380CC4-5D6E-409C-BE32-E72D297353CC}">
              <c16:uniqueId val="{00000010-95A3-471D-AB14-1BB1F91D7669}"/>
            </c:ext>
          </c:extLst>
        </c:ser>
        <c:dLbls>
          <c:showLegendKey val="0"/>
          <c:showVal val="0"/>
          <c:showCatName val="0"/>
          <c:showSerName val="0"/>
          <c:showPercent val="0"/>
          <c:showBubbleSize val="0"/>
        </c:dLbls>
        <c:gapWidth val="60"/>
        <c:overlap val="-27"/>
        <c:axId val="329386352"/>
        <c:axId val="1871709056"/>
      </c:barChart>
      <c:catAx>
        <c:axId val="329386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871709056"/>
        <c:crosses val="autoZero"/>
        <c:auto val="1"/>
        <c:lblAlgn val="ctr"/>
        <c:lblOffset val="100"/>
        <c:noMultiLvlLbl val="0"/>
      </c:catAx>
      <c:valAx>
        <c:axId val="1871709056"/>
        <c:scaling>
          <c:orientation val="minMax"/>
          <c:max val="900000"/>
        </c:scaling>
        <c:delete val="0"/>
        <c:axPos val="l"/>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38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3.7892125565404389E-2"/>
          <c:y val="6.2936996069654069E-2"/>
          <c:w val="0.94083780777424264"/>
          <c:h val="0.84365175259287351"/>
        </c:manualLayout>
      </c:layout>
      <c:barChart>
        <c:barDir val="col"/>
        <c:grouping val="clustered"/>
        <c:varyColors val="1"/>
        <c:ser>
          <c:idx val="0"/>
          <c:order val="0"/>
          <c:spPr>
            <a:solidFill>
              <a:srgbClr val="A7BF39"/>
            </a:solidFill>
            <a:ln cmpd="sng">
              <a:solidFill>
                <a:srgbClr val="000000"/>
              </a:solidFill>
            </a:ln>
          </c:spPr>
          <c:invertIfNegative val="1"/>
          <c:dPt>
            <c:idx val="0"/>
            <c:invertIfNegative val="1"/>
            <c:bubble3D val="0"/>
            <c:spPr>
              <a:solidFill>
                <a:schemeClr val="accent4"/>
              </a:solidFill>
              <a:ln cmpd="sng">
                <a:solidFill>
                  <a:srgbClr val="000000"/>
                </a:solidFill>
              </a:ln>
            </c:spPr>
            <c:extLst>
              <c:ext xmlns:c16="http://schemas.microsoft.com/office/drawing/2014/chart" uri="{C3380CC4-5D6E-409C-BE32-E72D297353CC}">
                <c16:uniqueId val="{00000001-9C71-4177-941F-2EB6895F73FD}"/>
              </c:ext>
            </c:extLst>
          </c:dPt>
          <c:dPt>
            <c:idx val="1"/>
            <c:invertIfNegative val="1"/>
            <c:bubble3D val="0"/>
            <c:spPr>
              <a:solidFill>
                <a:schemeClr val="accent4"/>
              </a:solidFill>
              <a:ln cmpd="sng">
                <a:solidFill>
                  <a:srgbClr val="000000"/>
                </a:solidFill>
              </a:ln>
            </c:spPr>
            <c:extLst>
              <c:ext xmlns:c16="http://schemas.microsoft.com/office/drawing/2014/chart" uri="{C3380CC4-5D6E-409C-BE32-E72D297353CC}">
                <c16:uniqueId val="{00000003-9C71-4177-941F-2EB6895F73FD}"/>
              </c:ext>
            </c:extLst>
          </c:dPt>
          <c:dPt>
            <c:idx val="2"/>
            <c:invertIfNegative val="1"/>
            <c:bubble3D val="0"/>
            <c:spPr>
              <a:solidFill>
                <a:schemeClr val="accent5"/>
              </a:solidFill>
              <a:ln cmpd="sng">
                <a:solidFill>
                  <a:srgbClr val="000000"/>
                </a:solidFill>
              </a:ln>
            </c:spPr>
            <c:extLst>
              <c:ext xmlns:c16="http://schemas.microsoft.com/office/drawing/2014/chart" uri="{C3380CC4-5D6E-409C-BE32-E72D297353CC}">
                <c16:uniqueId val="{00000005-9C71-4177-941F-2EB6895F73FD}"/>
              </c:ext>
            </c:extLst>
          </c:dPt>
          <c:dPt>
            <c:idx val="3"/>
            <c:invertIfNegative val="1"/>
            <c:bubble3D val="0"/>
            <c:spPr>
              <a:solidFill>
                <a:schemeClr val="accent5"/>
              </a:solidFill>
              <a:ln cmpd="sng">
                <a:solidFill>
                  <a:srgbClr val="000000"/>
                </a:solidFill>
              </a:ln>
            </c:spPr>
            <c:extLst>
              <c:ext xmlns:c16="http://schemas.microsoft.com/office/drawing/2014/chart" uri="{C3380CC4-5D6E-409C-BE32-E72D297353CC}">
                <c16:uniqueId val="{00000007-9C71-4177-941F-2EB6895F73FD}"/>
              </c:ext>
            </c:extLst>
          </c:dPt>
          <c:dPt>
            <c:idx val="4"/>
            <c:invertIfNegative val="1"/>
            <c:bubble3D val="0"/>
            <c:spPr>
              <a:solidFill>
                <a:schemeClr val="accent3"/>
              </a:solidFill>
              <a:ln cmpd="sng">
                <a:solidFill>
                  <a:srgbClr val="000000"/>
                </a:solidFill>
              </a:ln>
            </c:spPr>
            <c:extLst>
              <c:ext xmlns:c16="http://schemas.microsoft.com/office/drawing/2014/chart" uri="{C3380CC4-5D6E-409C-BE32-E72D297353CC}">
                <c16:uniqueId val="{00000009-9C71-4177-941F-2EB6895F73FD}"/>
              </c:ext>
            </c:extLst>
          </c:dPt>
          <c:dPt>
            <c:idx val="7"/>
            <c:invertIfNegative val="1"/>
            <c:bubble3D val="0"/>
            <c:spPr>
              <a:solidFill>
                <a:schemeClr val="accent6"/>
              </a:solidFill>
              <a:ln cmpd="sng">
                <a:solidFill>
                  <a:srgbClr val="000000"/>
                </a:solidFill>
              </a:ln>
            </c:spPr>
            <c:extLst>
              <c:ext xmlns:c16="http://schemas.microsoft.com/office/drawing/2014/chart" uri="{C3380CC4-5D6E-409C-BE32-E72D297353CC}">
                <c16:uniqueId val="{0000000B-9C71-4177-941F-2EB6895F73FD}"/>
              </c:ext>
            </c:extLst>
          </c:dPt>
          <c:dPt>
            <c:idx val="8"/>
            <c:invertIfNegative val="1"/>
            <c:bubble3D val="0"/>
            <c:spPr>
              <a:solidFill>
                <a:schemeClr val="accent6"/>
              </a:solidFill>
              <a:ln cmpd="sng">
                <a:solidFill>
                  <a:srgbClr val="000000"/>
                </a:solidFill>
              </a:ln>
            </c:spPr>
            <c:extLst>
              <c:ext xmlns:c16="http://schemas.microsoft.com/office/drawing/2014/chart" uri="{C3380CC4-5D6E-409C-BE32-E72D297353CC}">
                <c16:uniqueId val="{0000000D-9C71-4177-941F-2EB6895F73FD}"/>
              </c:ext>
            </c:extLst>
          </c:dPt>
          <c:cat>
            <c:strRef>
              <c:f>'TBCI - Negative Example'!$O$4:$O$12</c:f>
              <c:strCache>
                <c:ptCount val="9"/>
                <c:pt idx="0">
                  <c:v># of people with notified TB (index person) (DT_CI_INIT) - numerator</c:v>
                </c:pt>
                <c:pt idx="1">
                  <c:v># of people with CI initiated (DT_CI_INIT) - denominator</c:v>
                </c:pt>
                <c:pt idx="2">
                  <c:v># of contacts of people with bac+ pulmonary TB identified (CON_SCRN)  - denominator</c:v>
                </c:pt>
                <c:pt idx="3">
                  <c:v># of contacts of people with bac+ pulmonary TB screened for TB (CON_SCRN) - numerator</c:v>
                </c:pt>
                <c:pt idx="4">
                  <c:v># of contacts screened negative for active TB</c:v>
                </c:pt>
                <c:pt idx="5">
                  <c:v># of contacts tested for TBI (CON_TBI_TST)</c:v>
                </c:pt>
                <c:pt idx="6">
                  <c:v># of contacts tested positive for TBI (CON_TBI_POS)</c:v>
                </c:pt>
                <c:pt idx="7">
                  <c:v># of contacts who initiated TPT
(TPT_CON_ENROLL)</c:v>
                </c:pt>
                <c:pt idx="8">
                  <c:v># of contacts who completed TPT 
(TPT_COMPL)</c:v>
                </c:pt>
              </c:strCache>
            </c:strRef>
          </c:cat>
          <c:val>
            <c:numRef>
              <c:f>'TBCI - Negative Example'!$P$4:$P$12</c:f>
              <c:numCache>
                <c:formatCode>General</c:formatCode>
                <c:ptCount val="9"/>
                <c:pt idx="0">
                  <c:v>38659</c:v>
                </c:pt>
                <c:pt idx="1">
                  <c:v>21943</c:v>
                </c:pt>
                <c:pt idx="2">
                  <c:v>89080</c:v>
                </c:pt>
                <c:pt idx="3">
                  <c:v>83462</c:v>
                </c:pt>
                <c:pt idx="4">
                  <c:v>82068</c:v>
                </c:pt>
                <c:pt idx="5">
                  <c:v>0</c:v>
                </c:pt>
                <c:pt idx="6">
                  <c:v>0</c:v>
                </c:pt>
                <c:pt idx="7">
                  <c:v>22553</c:v>
                </c:pt>
                <c:pt idx="8">
                  <c:v>5285</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E-9C71-4177-941F-2EB6895F73FD}"/>
            </c:ext>
          </c:extLst>
        </c:ser>
        <c:dLbls>
          <c:showLegendKey val="0"/>
          <c:showVal val="0"/>
          <c:showCatName val="0"/>
          <c:showSerName val="0"/>
          <c:showPercent val="0"/>
          <c:showBubbleSize val="0"/>
        </c:dLbls>
        <c:gapWidth val="150"/>
        <c:axId val="1889760376"/>
        <c:axId val="588780404"/>
      </c:barChart>
      <c:catAx>
        <c:axId val="1889760376"/>
        <c:scaling>
          <c:orientation val="minMax"/>
        </c:scaling>
        <c:delete val="0"/>
        <c:axPos val="b"/>
        <c:title>
          <c:tx>
            <c:rich>
              <a:bodyPr/>
              <a:lstStyle/>
              <a:p>
                <a:pPr>
                  <a:defRPr/>
                </a:pPr>
                <a:endParaRPr lang="en-TZ"/>
              </a:p>
            </c:rich>
          </c:tx>
          <c:overlay val="0"/>
        </c:title>
        <c:numFmt formatCode="General" sourceLinked="1"/>
        <c:majorTickMark val="none"/>
        <c:minorTickMark val="none"/>
        <c:tickLblPos val="nextTo"/>
        <c:txPr>
          <a:bodyPr/>
          <a:lstStyle/>
          <a:p>
            <a:pPr>
              <a:defRPr sz="900"/>
            </a:pPr>
            <a:endParaRPr lang="en-US"/>
          </a:p>
        </c:txPr>
        <c:crossAx val="588780404"/>
        <c:crosses val="autoZero"/>
        <c:auto val="1"/>
        <c:lblAlgn val="ctr"/>
        <c:lblOffset val="100"/>
        <c:noMultiLvlLbl val="1"/>
      </c:catAx>
      <c:valAx>
        <c:axId val="588780404"/>
        <c:scaling>
          <c:orientation val="minMax"/>
          <c:max val="100000"/>
        </c:scaling>
        <c:delete val="0"/>
        <c:axPos val="l"/>
        <c:title>
          <c:tx>
            <c:rich>
              <a:bodyPr/>
              <a:lstStyle/>
              <a:p>
                <a:pPr>
                  <a:defRPr/>
                </a:pPr>
                <a:endParaRPr lang="en-TZ"/>
              </a:p>
            </c:rich>
          </c:tx>
          <c:overlay val="0"/>
        </c:title>
        <c:numFmt formatCode="General" sourceLinked="1"/>
        <c:majorTickMark val="none"/>
        <c:minorTickMark val="none"/>
        <c:tickLblPos val="nextTo"/>
        <c:spPr>
          <a:ln/>
        </c:spPr>
        <c:crossAx val="1889760376"/>
        <c:crosses val="autoZero"/>
        <c:crossBetween val="between"/>
      </c:valAx>
    </c:plotArea>
    <c:plotVisOnly val="1"/>
    <c:dispBlanksAs val="zero"/>
    <c:showDLblsOverMax val="1"/>
  </c:chart>
  <c:txPr>
    <a:bodyPr/>
    <a:lstStyle/>
    <a:p>
      <a:pPr>
        <a:defRPr>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764059314920668E-2"/>
          <c:y val="6.853145846866604E-2"/>
          <c:w val="0.94083780777424264"/>
          <c:h val="0.8436517525928735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D5A6-45B1-B6E4-E8745FD66E2E}"/>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D5A6-45B1-B6E4-E8745FD66E2E}"/>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D5A6-45B1-B6E4-E8745FD66E2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D5A6-45B1-B6E4-E8745FD66E2E}"/>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D5A6-45B1-B6E4-E8745FD66E2E}"/>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B-D5A6-45B1-B6E4-E8745FD66E2E}"/>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D5A6-45B1-B6E4-E8745FD66E2E}"/>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F-D5A6-45B1-B6E4-E8745FD66E2E}"/>
              </c:ext>
            </c:extLst>
          </c:dPt>
          <c:dPt>
            <c:idx val="8"/>
            <c:invertIfNegative val="0"/>
            <c:bubble3D val="0"/>
            <c:spPr>
              <a:solidFill>
                <a:schemeClr val="accent4"/>
              </a:solidFill>
              <a:ln>
                <a:noFill/>
              </a:ln>
              <a:effectLst/>
            </c:spPr>
            <c:extLst>
              <c:ext xmlns:c16="http://schemas.microsoft.com/office/drawing/2014/chart" uri="{C3380CC4-5D6E-409C-BE32-E72D297353CC}">
                <c16:uniqueId val="{00000011-D5A6-45B1-B6E4-E8745FD66E2E}"/>
              </c:ext>
            </c:extLst>
          </c:dPt>
          <c:dPt>
            <c:idx val="9"/>
            <c:invertIfNegative val="0"/>
            <c:bubble3D val="0"/>
            <c:spPr>
              <a:solidFill>
                <a:schemeClr val="accent3"/>
              </a:solidFill>
              <a:ln>
                <a:noFill/>
              </a:ln>
              <a:effectLst/>
            </c:spPr>
            <c:extLst>
              <c:ext xmlns:c16="http://schemas.microsoft.com/office/drawing/2014/chart" uri="{C3380CC4-5D6E-409C-BE32-E72D297353CC}">
                <c16:uniqueId val="{00000013-D5A6-45B1-B6E4-E8745FD66E2E}"/>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'TBCI - Positive WS'!$O$3:$O$12</c:f>
              <c:strCache>
                <c:ptCount val="10"/>
                <c:pt idx="0">
                  <c:v># people with notified TB (index person) (DT_CI_INIT) - denominator</c:v>
                </c:pt>
                <c:pt idx="1">
                  <c:v># of people with CI initiated (DT_CI_INIT) - numerator</c:v>
                </c:pt>
                <c:pt idx="2">
                  <c:v># of contacts of people with bac+ pulmonary TB identified (CON_SCRN)  - denominator</c:v>
                </c:pt>
                <c:pt idx="3">
                  <c:v># of contacts of people with bac+ pulmonary TB screened for TB (CON_SCRN) - numerator</c:v>
                </c:pt>
                <c:pt idx="4">
                  <c:v># of contacts with presumptive TB
(DT_CON_PRES)</c:v>
                </c:pt>
                <c:pt idx="5">
                  <c:v># of contacts who received TB diagnostic testing
(DT_CON_TST)</c:v>
                </c:pt>
                <c:pt idx="6">
                  <c:v># of contacts diagnosed with active TB disease
(DT_CON_DX)</c:v>
                </c:pt>
                <c:pt idx="7">
                  <c:v># of contacts bacteriologically confirmed </c:v>
                </c:pt>
                <c:pt idx="8">
                  <c:v># of contacts who initiated TB treatment
(DT_CON_TX)</c:v>
                </c:pt>
                <c:pt idx="9">
                  <c:v># of contacts successfully treated</c:v>
                </c:pt>
              </c:strCache>
            </c:strRef>
          </c:cat>
          <c:val>
            <c:numRef>
              <c:f>'TBCI - Positive WS'!$P$3:$P$12</c:f>
              <c:numCache>
                <c:formatCode>_(* #,##0_);_(* \(#,##0\);_(* "-"??_);_(@_)</c:formatCode>
                <c:ptCount val="10"/>
                <c:pt idx="0">
                  <c:v>83022</c:v>
                </c:pt>
                <c:pt idx="1">
                  <c:v>79010</c:v>
                </c:pt>
                <c:pt idx="2">
                  <c:v>440362</c:v>
                </c:pt>
                <c:pt idx="3">
                  <c:v>434831</c:v>
                </c:pt>
                <c:pt idx="4">
                  <c:v>128978</c:v>
                </c:pt>
                <c:pt idx="5">
                  <c:v>124200</c:v>
                </c:pt>
                <c:pt idx="6">
                  <c:v>8423</c:v>
                </c:pt>
                <c:pt idx="7">
                  <c:v>6739</c:v>
                </c:pt>
                <c:pt idx="8">
                  <c:v>8338</c:v>
                </c:pt>
                <c:pt idx="9">
                  <c:v>7671</c:v>
                </c:pt>
              </c:numCache>
            </c:numRef>
          </c:val>
          <c:extLst>
            <c:ext xmlns:c16="http://schemas.microsoft.com/office/drawing/2014/chart" uri="{C3380CC4-5D6E-409C-BE32-E72D297353CC}">
              <c16:uniqueId val="{00000014-D5A6-45B1-B6E4-E8745FD66E2E}"/>
            </c:ext>
          </c:extLst>
        </c:ser>
        <c:dLbls>
          <c:dLblPos val="outEnd"/>
          <c:showLegendKey val="0"/>
          <c:showVal val="1"/>
          <c:showCatName val="0"/>
          <c:showSerName val="0"/>
          <c:showPercent val="0"/>
          <c:showBubbleSize val="0"/>
        </c:dLbls>
        <c:gapWidth val="60"/>
        <c:overlap val="-27"/>
        <c:axId val="329386352"/>
        <c:axId val="1871709056"/>
      </c:barChart>
      <c:catAx>
        <c:axId val="32938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871709056"/>
        <c:crosses val="autoZero"/>
        <c:auto val="1"/>
        <c:lblAlgn val="ctr"/>
        <c:lblOffset val="100"/>
        <c:noMultiLvlLbl val="0"/>
      </c:catAx>
      <c:valAx>
        <c:axId val="1871709056"/>
        <c:scaling>
          <c:orientation val="minMax"/>
          <c:max val="450000"/>
        </c:scaling>
        <c:delete val="1"/>
        <c:axPos val="l"/>
        <c:numFmt formatCode="_(* #,##0_);_(* \(#,##0\);_(* &quot;-&quot;??_);_(@_)" sourceLinked="1"/>
        <c:majorTickMark val="out"/>
        <c:minorTickMark val="none"/>
        <c:tickLblPos val="nextTo"/>
        <c:crossAx val="32938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892125565404389E-2"/>
          <c:y val="6.2936996069654069E-2"/>
          <c:w val="0.94083780777424264"/>
          <c:h val="0.6659360919431817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4447-46C6-8445-693CB489A6F2}"/>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4447-46C6-8445-693CB489A6F2}"/>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447-46C6-8445-693CB489A6F2}"/>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4447-46C6-8445-693CB489A6F2}"/>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4447-46C6-8445-693CB489A6F2}"/>
              </c:ext>
            </c:extLst>
          </c:dPt>
          <c:dPt>
            <c:idx val="5"/>
            <c:invertIfNegative val="0"/>
            <c:bubble3D val="0"/>
            <c:spPr>
              <a:solidFill>
                <a:schemeClr val="tx2"/>
              </a:solidFill>
              <a:ln>
                <a:noFill/>
              </a:ln>
              <a:effectLst/>
            </c:spPr>
            <c:extLst>
              <c:ext xmlns:c16="http://schemas.microsoft.com/office/drawing/2014/chart" uri="{C3380CC4-5D6E-409C-BE32-E72D297353CC}">
                <c16:uniqueId val="{0000000B-4447-46C6-8445-693CB489A6F2}"/>
              </c:ext>
            </c:extLst>
          </c:dPt>
          <c:dPt>
            <c:idx val="6"/>
            <c:invertIfNegative val="0"/>
            <c:bubble3D val="0"/>
            <c:spPr>
              <a:solidFill>
                <a:schemeClr val="tx2"/>
              </a:solidFill>
              <a:ln>
                <a:noFill/>
              </a:ln>
              <a:effectLst/>
            </c:spPr>
            <c:extLst>
              <c:ext xmlns:c16="http://schemas.microsoft.com/office/drawing/2014/chart" uri="{C3380CC4-5D6E-409C-BE32-E72D297353CC}">
                <c16:uniqueId val="{0000000D-4447-46C6-8445-693CB489A6F2}"/>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F-4447-46C6-8445-693CB489A6F2}"/>
              </c:ext>
            </c:extLst>
          </c:dPt>
          <c:dPt>
            <c:idx val="8"/>
            <c:invertIfNegative val="0"/>
            <c:bubble3D val="0"/>
            <c:spPr>
              <a:solidFill>
                <a:schemeClr val="accent6"/>
              </a:solidFill>
              <a:ln>
                <a:noFill/>
              </a:ln>
              <a:effectLst/>
            </c:spPr>
            <c:extLst>
              <c:ext xmlns:c16="http://schemas.microsoft.com/office/drawing/2014/chart" uri="{C3380CC4-5D6E-409C-BE32-E72D297353CC}">
                <c16:uniqueId val="{00000011-4447-46C6-8445-693CB489A6F2}"/>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'TBCI - Negative WS'!$O$4:$O$12</c:f>
              <c:strCache>
                <c:ptCount val="9"/>
                <c:pt idx="0">
                  <c:v># of people with notified TB (index person) (DT_CI_INIT) - numerator</c:v>
                </c:pt>
                <c:pt idx="1">
                  <c:v># of people with CI initiated (DT_CI_INIT) - denominator</c:v>
                </c:pt>
                <c:pt idx="2">
                  <c:v># of contacts of people with bac+ pulmonary TB identified (CON_SCRN)  - denominator</c:v>
                </c:pt>
                <c:pt idx="3">
                  <c:v># of contacts of people with bac+ pulmonary TB screened for TB (CON_SCRN) - numerator</c:v>
                </c:pt>
                <c:pt idx="4">
                  <c:v># of contacts screened negative for active TB</c:v>
                </c:pt>
                <c:pt idx="5">
                  <c:v># of contacts tested for TBI (CON_TBI_TST)</c:v>
                </c:pt>
                <c:pt idx="6">
                  <c:v># of contacts tested positive for TBI (CON_TBI_POS)</c:v>
                </c:pt>
                <c:pt idx="7">
                  <c:v># of contacts who initiated TPT
(TPT_CON_ENROLL)</c:v>
                </c:pt>
                <c:pt idx="8">
                  <c:v># of contacts who completed TPT 
(TPT_COMPL)</c:v>
                </c:pt>
              </c:strCache>
            </c:strRef>
          </c:cat>
          <c:val>
            <c:numRef>
              <c:f>'TBCI - Negative WS'!$P$4:$P$12</c:f>
              <c:numCache>
                <c:formatCode>_(* #,##0_);_(* \(#,##0\);_(* "-"??_);_(@_)</c:formatCode>
                <c:ptCount val="9"/>
                <c:pt idx="0">
                  <c:v>83022</c:v>
                </c:pt>
                <c:pt idx="1">
                  <c:v>79010</c:v>
                </c:pt>
                <c:pt idx="2">
                  <c:v>440362</c:v>
                </c:pt>
                <c:pt idx="3">
                  <c:v>434831</c:v>
                </c:pt>
                <c:pt idx="4">
                  <c:v>305853</c:v>
                </c:pt>
                <c:pt idx="5">
                  <c:v>0</c:v>
                </c:pt>
                <c:pt idx="6">
                  <c:v>0</c:v>
                </c:pt>
                <c:pt idx="7">
                  <c:v>83281</c:v>
                </c:pt>
                <c:pt idx="8">
                  <c:v>73287</c:v>
                </c:pt>
              </c:numCache>
            </c:numRef>
          </c:val>
          <c:extLst>
            <c:ext xmlns:c16="http://schemas.microsoft.com/office/drawing/2014/chart" uri="{C3380CC4-5D6E-409C-BE32-E72D297353CC}">
              <c16:uniqueId val="{00000012-4447-46C6-8445-693CB489A6F2}"/>
            </c:ext>
          </c:extLst>
        </c:ser>
        <c:dLbls>
          <c:dLblPos val="outEnd"/>
          <c:showLegendKey val="0"/>
          <c:showVal val="1"/>
          <c:showCatName val="0"/>
          <c:showSerName val="0"/>
          <c:showPercent val="0"/>
          <c:showBubbleSize val="0"/>
        </c:dLbls>
        <c:gapWidth val="60"/>
        <c:overlap val="-27"/>
        <c:axId val="329386352"/>
        <c:axId val="1871709056"/>
      </c:barChart>
      <c:catAx>
        <c:axId val="3293863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871709056"/>
        <c:crosses val="autoZero"/>
        <c:auto val="1"/>
        <c:lblAlgn val="ctr"/>
        <c:lblOffset val="100"/>
        <c:noMultiLvlLbl val="0"/>
      </c:catAx>
      <c:valAx>
        <c:axId val="1871709056"/>
        <c:scaling>
          <c:orientation val="minMax"/>
          <c:max val="450000"/>
        </c:scaling>
        <c:delete val="1"/>
        <c:axPos val="l"/>
        <c:numFmt formatCode="_(* #,##0_);_(* \(#,##0\);_(* &quot;-&quot;??_);_(@_)" sourceLinked="1"/>
        <c:majorTickMark val="out"/>
        <c:minorTickMark val="none"/>
        <c:tickLblPos val="nextTo"/>
        <c:crossAx val="32938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88808856539137"/>
          <c:y val="0.22301499513647985"/>
          <c:w val="0.84820864712280242"/>
          <c:h val="0.62305643650923459"/>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2288-4308-8BD5-72F42ACFFAF0}"/>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2288-4308-8BD5-72F42ACFFAF0}"/>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2288-4308-8BD5-72F42ACFFAF0}"/>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2288-4308-8BD5-72F42ACFFAF0}"/>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2288-4308-8BD5-72F42ACFFAF0}"/>
              </c:ext>
            </c:extLst>
          </c:dPt>
          <c:dPt>
            <c:idx val="5"/>
            <c:invertIfNegative val="0"/>
            <c:bubble3D val="0"/>
            <c:spPr>
              <a:solidFill>
                <a:schemeClr val="tx2"/>
              </a:solidFill>
              <a:ln>
                <a:noFill/>
              </a:ln>
              <a:effectLst/>
            </c:spPr>
            <c:extLst>
              <c:ext xmlns:c16="http://schemas.microsoft.com/office/drawing/2014/chart" uri="{C3380CC4-5D6E-409C-BE32-E72D297353CC}">
                <c16:uniqueId val="{0000000B-2288-4308-8BD5-72F42ACFFAF0}"/>
              </c:ext>
            </c:extLst>
          </c:dPt>
          <c:dPt>
            <c:idx val="6"/>
            <c:invertIfNegative val="0"/>
            <c:bubble3D val="0"/>
            <c:spPr>
              <a:solidFill>
                <a:schemeClr val="tx2"/>
              </a:solidFill>
              <a:ln>
                <a:noFill/>
              </a:ln>
              <a:effectLst/>
            </c:spPr>
            <c:extLst>
              <c:ext xmlns:c16="http://schemas.microsoft.com/office/drawing/2014/chart" uri="{C3380CC4-5D6E-409C-BE32-E72D297353CC}">
                <c16:uniqueId val="{0000000D-2288-4308-8BD5-72F42ACFFAF0}"/>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F-2288-4308-8BD5-72F42ACFFAF0}"/>
              </c:ext>
            </c:extLst>
          </c:dPt>
          <c:dPt>
            <c:idx val="8"/>
            <c:invertIfNegative val="0"/>
            <c:bubble3D val="0"/>
            <c:spPr>
              <a:solidFill>
                <a:schemeClr val="accent6"/>
              </a:solidFill>
              <a:ln>
                <a:noFill/>
              </a:ln>
              <a:effectLst/>
            </c:spPr>
            <c:extLst>
              <c:ext xmlns:c16="http://schemas.microsoft.com/office/drawing/2014/chart" uri="{C3380CC4-5D6E-409C-BE32-E72D297353CC}">
                <c16:uniqueId val="{00000011-2288-4308-8BD5-72F42ACFFAF0}"/>
              </c:ext>
            </c:extLst>
          </c:dPt>
          <c:dLbls>
            <c:dLbl>
              <c:idx val="5"/>
              <c:tx>
                <c:rich>
                  <a:bodyPr/>
                  <a:lstStyle/>
                  <a:p>
                    <a:r>
                      <a:rPr lang="en-US">
                        <a:solidFill>
                          <a:schemeClr val="accent4"/>
                        </a:solidFill>
                      </a:rPr>
                      <a:t>NS</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288-4308-8BD5-72F42ACFFAF0}"/>
                </c:ext>
              </c:extLst>
            </c:dLbl>
            <c:dLbl>
              <c:idx val="6"/>
              <c:tx>
                <c:rich>
                  <a:bodyPr/>
                  <a:lstStyle/>
                  <a:p>
                    <a:r>
                      <a:rPr lang="en-US">
                        <a:solidFill>
                          <a:schemeClr val="accent4"/>
                        </a:solidFill>
                      </a:rPr>
                      <a:t>NS</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288-4308-8BD5-72F42ACFFAF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'TBCI - Negative_ Ethiopia'!$O$4:$O$12</c:f>
              <c:strCache>
                <c:ptCount val="9"/>
                <c:pt idx="0">
                  <c:v># of people with notified TB (index person) (DT_CI_INIT) - numerator</c:v>
                </c:pt>
                <c:pt idx="1">
                  <c:v># of people with CI initiated (DT_CI_INIT) - denominator</c:v>
                </c:pt>
                <c:pt idx="2">
                  <c:v># of contacts of people with bac+ pulmonary TB identified (CON_SCRN)  - denominator</c:v>
                </c:pt>
                <c:pt idx="3">
                  <c:v># of contacts of people with bac+ pulmonary TB screened for TB (CON_SCRN) - numerator</c:v>
                </c:pt>
                <c:pt idx="4">
                  <c:v># of contacts screened negative for active TB</c:v>
                </c:pt>
                <c:pt idx="5">
                  <c:v># of contacts tested for TBI (CON_TBI_TST)</c:v>
                </c:pt>
                <c:pt idx="6">
                  <c:v># of contacts tested positive for TBI (CON_TBI_POS)</c:v>
                </c:pt>
                <c:pt idx="7">
                  <c:v># of contacts who initiated TPT
(TPT_CON_ENROLL)</c:v>
                </c:pt>
                <c:pt idx="8">
                  <c:v># of contacts who completed TPT 
(TPT_COMPL)</c:v>
                </c:pt>
              </c:strCache>
            </c:strRef>
          </c:cat>
          <c:val>
            <c:numRef>
              <c:f>'TBCI - Negative_ Ethiopia'!$P$4:$P$12</c:f>
              <c:numCache>
                <c:formatCode>0</c:formatCode>
                <c:ptCount val="9"/>
                <c:pt idx="0" formatCode="General">
                  <c:v>20859</c:v>
                </c:pt>
                <c:pt idx="1">
                  <c:v>18773</c:v>
                </c:pt>
                <c:pt idx="2">
                  <c:v>55539</c:v>
                </c:pt>
                <c:pt idx="3" formatCode="General">
                  <c:v>52207</c:v>
                </c:pt>
                <c:pt idx="4">
                  <c:v>46464</c:v>
                </c:pt>
                <c:pt idx="5" formatCode="@">
                  <c:v>0</c:v>
                </c:pt>
                <c:pt idx="6" formatCode="@">
                  <c:v>0</c:v>
                </c:pt>
                <c:pt idx="7">
                  <c:v>14561</c:v>
                </c:pt>
                <c:pt idx="8" formatCode="General">
                  <c:v>13833</c:v>
                </c:pt>
              </c:numCache>
            </c:numRef>
          </c:val>
          <c:extLst>
            <c:ext xmlns:c16="http://schemas.microsoft.com/office/drawing/2014/chart" uri="{C3380CC4-5D6E-409C-BE32-E72D297353CC}">
              <c16:uniqueId val="{00000012-2288-4308-8BD5-72F42ACFFAF0}"/>
            </c:ext>
          </c:extLst>
        </c:ser>
        <c:dLbls>
          <c:showLegendKey val="0"/>
          <c:showVal val="0"/>
          <c:showCatName val="0"/>
          <c:showSerName val="0"/>
          <c:showPercent val="0"/>
          <c:showBubbleSize val="0"/>
        </c:dLbls>
        <c:gapWidth val="60"/>
        <c:overlap val="-27"/>
        <c:axId val="329386352"/>
        <c:axId val="1871709056"/>
      </c:barChart>
      <c:catAx>
        <c:axId val="32938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1871709056"/>
        <c:crosses val="autoZero"/>
        <c:auto val="1"/>
        <c:lblAlgn val="ctr"/>
        <c:lblOffset val="100"/>
        <c:noMultiLvlLbl val="0"/>
      </c:catAx>
      <c:valAx>
        <c:axId val="1871709056"/>
        <c:scaling>
          <c:orientation val="minMax"/>
          <c:max val="32000"/>
        </c:scaling>
        <c:delete val="1"/>
        <c:axPos val="l"/>
        <c:numFmt formatCode="General" sourceLinked="1"/>
        <c:majorTickMark val="none"/>
        <c:minorTickMark val="none"/>
        <c:tickLblPos val="nextTo"/>
        <c:crossAx val="32938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0.48769</cdr:x>
      <cdr:y>0.54523</cdr:y>
    </cdr:from>
    <cdr:to>
      <cdr:x>0.57168</cdr:x>
      <cdr:y>0.60909</cdr:y>
    </cdr:to>
    <cdr:sp macro="" textlink="">
      <cdr:nvSpPr>
        <cdr:cNvPr id="2" name="TextBox 1">
          <a:extLst xmlns:a="http://schemas.openxmlformats.org/drawingml/2006/main">
            <a:ext uri="{FF2B5EF4-FFF2-40B4-BE49-F238E27FC236}">
              <a16:creationId xmlns:a16="http://schemas.microsoft.com/office/drawing/2014/main" id="{F70F6960-5A82-4041-A0BA-8D1302A3D2FB}"/>
            </a:ext>
          </a:extLst>
        </cdr:cNvPr>
        <cdr:cNvSpPr txBox="1"/>
      </cdr:nvSpPr>
      <cdr:spPr>
        <a:xfrm xmlns:a="http://schemas.openxmlformats.org/drawingml/2006/main">
          <a:off x="4393769" y="2476651"/>
          <a:ext cx="756701" cy="290072"/>
        </a:xfrm>
        <a:prstGeom xmlns:a="http://schemas.openxmlformats.org/drawingml/2006/main" prst="rect">
          <a:avLst/>
        </a:prstGeom>
        <a:solidFill xmlns:a="http://schemas.openxmlformats.org/drawingml/2006/main">
          <a:schemeClr val="accent6">
            <a:lumMod val="60000"/>
            <a:lumOff val="40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dirty="0"/>
            <a:t>Estimated 94,000</a:t>
          </a:r>
        </a:p>
      </cdr:txBody>
    </cdr:sp>
  </cdr:relSizeAnchor>
  <cdr:relSizeAnchor xmlns:cdr="http://schemas.openxmlformats.org/drawingml/2006/chartDrawing">
    <cdr:from>
      <cdr:x>0.00226</cdr:x>
      <cdr:y>0.05195</cdr:y>
    </cdr:from>
    <cdr:to>
      <cdr:x>0.08261</cdr:x>
      <cdr:y>0.10009</cdr:y>
    </cdr:to>
    <cdr:sp macro="" textlink="">
      <cdr:nvSpPr>
        <cdr:cNvPr id="3" name="TextBox 1">
          <a:extLst xmlns:a="http://schemas.openxmlformats.org/drawingml/2006/main">
            <a:ext uri="{FF2B5EF4-FFF2-40B4-BE49-F238E27FC236}">
              <a16:creationId xmlns:a16="http://schemas.microsoft.com/office/drawing/2014/main" id="{74A043BA-E061-4121-8315-4FF0D59F72E4}"/>
            </a:ext>
          </a:extLst>
        </cdr:cNvPr>
        <cdr:cNvSpPr txBox="1"/>
      </cdr:nvSpPr>
      <cdr:spPr>
        <a:xfrm xmlns:a="http://schemas.openxmlformats.org/drawingml/2006/main">
          <a:off x="20342" y="235994"/>
          <a:ext cx="723892" cy="218637"/>
        </a:xfrm>
        <a:prstGeom xmlns:a="http://schemas.openxmlformats.org/drawingml/2006/main" prst="rect">
          <a:avLst/>
        </a:prstGeom>
        <a:solidFill xmlns:a="http://schemas.openxmlformats.org/drawingml/2006/main">
          <a:schemeClr val="bg1">
            <a:lumMod val="9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700" dirty="0"/>
            <a:t>42,940,000</a:t>
          </a:r>
        </a:p>
      </cdr:txBody>
    </cdr:sp>
  </cdr:relSizeAnchor>
</c:userShapes>
</file>

<file path=ppt/drawings/drawing2.xml><?xml version="1.0" encoding="utf-8"?>
<c:userShapes xmlns:c="http://schemas.openxmlformats.org/drawingml/2006/chart">
  <cdr:relSizeAnchor xmlns:cdr="http://schemas.openxmlformats.org/drawingml/2006/chartDrawing">
    <cdr:from>
      <cdr:x>0.64364</cdr:x>
      <cdr:y>0</cdr:y>
    </cdr:from>
    <cdr:to>
      <cdr:x>1</cdr:x>
      <cdr:y>0.48735</cdr:y>
    </cdr:to>
    <cdr:sp macro="" textlink="">
      <cdr:nvSpPr>
        <cdr:cNvPr id="2" name="Rectangle 1">
          <a:extLst xmlns:a="http://schemas.openxmlformats.org/drawingml/2006/main">
            <a:ext uri="{FF2B5EF4-FFF2-40B4-BE49-F238E27FC236}">
              <a16:creationId xmlns:a16="http://schemas.microsoft.com/office/drawing/2014/main" id="{ACE17727-168A-5405-4C5B-8B1D2668BB24}"/>
            </a:ext>
          </a:extLst>
        </cdr:cNvPr>
        <cdr:cNvSpPr/>
      </cdr:nvSpPr>
      <cdr:spPr>
        <a:xfrm xmlns:a="http://schemas.openxmlformats.org/drawingml/2006/main">
          <a:off x="7707086" y="0"/>
          <a:ext cx="4267200" cy="3236122"/>
        </a:xfrm>
        <a:prstGeom xmlns:a="http://schemas.openxmlformats.org/drawingml/2006/main" prst="rect">
          <a:avLst/>
        </a:prstGeom>
        <a:solidFill xmlns:a="http://schemas.openxmlformats.org/drawingml/2006/main">
          <a:srgbClr val="0070C0"/>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800" dirty="0"/>
            <a:t>9% presumptive among</a:t>
          </a:r>
          <a:r>
            <a:rPr lang="en-US" sz="1800" baseline="0" dirty="0"/>
            <a:t> the screened</a:t>
          </a:r>
        </a:p>
        <a:p xmlns:a="http://schemas.openxmlformats.org/drawingml/2006/main">
          <a:r>
            <a:rPr lang="en-US" sz="1800" baseline="0" dirty="0"/>
            <a:t>82% of presumptive received dx testing</a:t>
          </a:r>
        </a:p>
        <a:p xmlns:a="http://schemas.openxmlformats.org/drawingml/2006/main">
          <a:r>
            <a:rPr lang="en-US" sz="1800" baseline="0" dirty="0"/>
            <a:t>72% of presumptive tested with WRD</a:t>
          </a:r>
        </a:p>
        <a:p xmlns:a="http://schemas.openxmlformats.org/drawingml/2006/main">
          <a:r>
            <a:rPr lang="en-US" sz="1800" baseline="0" dirty="0"/>
            <a:t>45% of TB cases were bact conf</a:t>
          </a:r>
        </a:p>
        <a:p xmlns:a="http://schemas.openxmlformats.org/drawingml/2006/main">
          <a:r>
            <a:rPr lang="en-US" sz="1800" baseline="0" dirty="0"/>
            <a:t> 100% enrolled on TB treatment</a:t>
          </a:r>
        </a:p>
        <a:p xmlns:a="http://schemas.openxmlformats.org/drawingml/2006/main">
          <a:r>
            <a:rPr lang="en-US" sz="1800" baseline="0" dirty="0"/>
            <a:t>93% treated successfully</a:t>
          </a:r>
        </a:p>
        <a:p xmlns:a="http://schemas.openxmlformats.org/drawingml/2006/main">
          <a:r>
            <a:rPr lang="en-US" sz="1800" dirty="0"/>
            <a:t>Yield  is 1400/ per 100,000 population </a:t>
          </a:r>
        </a:p>
        <a:p xmlns:a="http://schemas.openxmlformats.org/drawingml/2006/main">
          <a:r>
            <a:rPr lang="en-US" sz="1800" baseline="0" dirty="0"/>
            <a:t>NNS: 71 to</a:t>
          </a:r>
          <a:r>
            <a:rPr lang="en-US" sz="1800" dirty="0"/>
            <a:t> find a case </a:t>
          </a:r>
          <a:endParaRPr lang="en-US" sz="1800" baseline="0" dirty="0"/>
        </a:p>
        <a:p xmlns:a="http://schemas.openxmlformats.org/drawingml/2006/main">
          <a:endParaRPr lang="en-US" baseline="0" dirty="0"/>
        </a:p>
        <a:p xmlns:a="http://schemas.openxmlformats.org/drawingml/2006/main">
          <a:endParaRPr lang="en-US" baseline="0" dirty="0"/>
        </a:p>
        <a:p xmlns:a="http://schemas.openxmlformats.org/drawingml/2006/main">
          <a:endParaRPr lang="en-US" baseline="0" dirty="0"/>
        </a:p>
        <a:p xmlns:a="http://schemas.openxmlformats.org/drawingml/2006/main">
          <a:r>
            <a:rPr lang="en-US" baseline="0" dirty="0"/>
            <a:t> </a:t>
          </a:r>
          <a:endParaRPr lang="en-US" dirty="0"/>
        </a:p>
      </cdr:txBody>
    </cdr:sp>
  </cdr:relSizeAnchor>
  <cdr:relSizeAnchor xmlns:cdr="http://schemas.openxmlformats.org/drawingml/2006/chartDrawing">
    <cdr:from>
      <cdr:x>0.29928</cdr:x>
      <cdr:y>0</cdr:y>
    </cdr:from>
    <cdr:to>
      <cdr:x>0.61121</cdr:x>
      <cdr:y>0.41406</cdr:y>
    </cdr:to>
    <cdr:sp macro="" textlink="">
      <cdr:nvSpPr>
        <cdr:cNvPr id="3" name="Rectangle 2">
          <a:extLst xmlns:a="http://schemas.openxmlformats.org/drawingml/2006/main">
            <a:ext uri="{FF2B5EF4-FFF2-40B4-BE49-F238E27FC236}">
              <a16:creationId xmlns:a16="http://schemas.microsoft.com/office/drawing/2014/main" id="{5FDBE300-25B0-0FD7-7CB7-F26C378EC35A}"/>
            </a:ext>
          </a:extLst>
        </cdr:cNvPr>
        <cdr:cNvSpPr/>
      </cdr:nvSpPr>
      <cdr:spPr>
        <a:xfrm xmlns:a="http://schemas.openxmlformats.org/drawingml/2006/main">
          <a:off x="3603172" y="0"/>
          <a:ext cx="3755571" cy="2460170"/>
        </a:xfrm>
        <a:prstGeom xmlns:a="http://schemas.openxmlformats.org/drawingml/2006/main" prst="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sz="1600" dirty="0"/>
        </a:p>
        <a:p xmlns:a="http://schemas.openxmlformats.org/drawingml/2006/main">
          <a:r>
            <a:rPr lang="en-US" sz="1800" b="1" dirty="0"/>
            <a:t>Facility Based systematic TB screening </a:t>
          </a:r>
        </a:p>
        <a:p xmlns:a="http://schemas.openxmlformats.org/drawingml/2006/main">
          <a:r>
            <a:rPr lang="en-US" sz="1800" dirty="0"/>
            <a:t>Facility based systematic TB screening activity </a:t>
          </a:r>
        </a:p>
        <a:p xmlns:a="http://schemas.openxmlformats.org/drawingml/2006/main">
          <a:r>
            <a:rPr lang="en-US" sz="1800" dirty="0"/>
            <a:t>Covers  one quarter data </a:t>
          </a:r>
        </a:p>
        <a:p xmlns:a="http://schemas.openxmlformats.org/drawingml/2006/main">
          <a:r>
            <a:rPr lang="en-US" sz="1800" dirty="0"/>
            <a:t>Implemented in selected high burden facilities in 3 districts. </a:t>
          </a:r>
          <a:endParaRPr lang="en-MW" sz="1800" dirty="0"/>
        </a:p>
      </cdr:txBody>
    </cdr:sp>
  </cdr:relSizeAnchor>
</c:userShapes>
</file>

<file path=ppt/drawings/drawing3.xml><?xml version="1.0" encoding="utf-8"?>
<c:userShapes xmlns:c="http://schemas.openxmlformats.org/drawingml/2006/chart">
  <cdr:relSizeAnchor xmlns:cdr="http://schemas.openxmlformats.org/drawingml/2006/chartDrawing">
    <cdr:from>
      <cdr:x>0.18995</cdr:x>
      <cdr:y>0.02754</cdr:y>
    </cdr:from>
    <cdr:to>
      <cdr:x>0.46059</cdr:x>
      <cdr:y>0.16837</cdr:y>
    </cdr:to>
    <cdr:sp macro="" textlink="">
      <cdr:nvSpPr>
        <cdr:cNvPr id="2" name="TextBox 1">
          <a:extLst xmlns:a="http://schemas.openxmlformats.org/drawingml/2006/main">
            <a:ext uri="{FF2B5EF4-FFF2-40B4-BE49-F238E27FC236}">
              <a16:creationId xmlns:a16="http://schemas.microsoft.com/office/drawing/2014/main" id="{226AB4B2-5313-6151-4136-C9F7D5573333}"/>
            </a:ext>
          </a:extLst>
        </cdr:cNvPr>
        <cdr:cNvSpPr txBox="1"/>
      </cdr:nvSpPr>
      <cdr:spPr>
        <a:xfrm xmlns:a="http://schemas.openxmlformats.org/drawingml/2006/main">
          <a:off x="1997468" y="119830"/>
          <a:ext cx="2845942" cy="61281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600" b="1" dirty="0"/>
            <a:t>Incidence: 128,000</a:t>
          </a:r>
        </a:p>
        <a:p xmlns:a="http://schemas.openxmlformats.org/drawingml/2006/main">
          <a:r>
            <a:rPr lang="en-US" sz="1600" b="1" dirty="0"/>
            <a:t>Number Screened: 33,341,745</a:t>
          </a:r>
        </a:p>
      </cdr:txBody>
    </cdr:sp>
  </cdr:relSizeAnchor>
</c:userShapes>
</file>

<file path=ppt/drawings/drawing4.xml><?xml version="1.0" encoding="utf-8"?>
<c:userShapes xmlns:c="http://schemas.openxmlformats.org/drawingml/2006/chart">
  <cdr:relSizeAnchor xmlns:cdr="http://schemas.openxmlformats.org/drawingml/2006/chartDrawing">
    <cdr:from>
      <cdr:x>0.10632</cdr:x>
      <cdr:y>0.42225</cdr:y>
    </cdr:from>
    <cdr:to>
      <cdr:x>0.26396</cdr:x>
      <cdr:y>0.77614</cdr:y>
    </cdr:to>
    <cdr:sp macro="" textlink="">
      <cdr:nvSpPr>
        <cdr:cNvPr id="5" name="Rectangle 4">
          <a:extLst xmlns:a="http://schemas.openxmlformats.org/drawingml/2006/main">
            <a:ext uri="{FF2B5EF4-FFF2-40B4-BE49-F238E27FC236}">
              <a16:creationId xmlns:a16="http://schemas.microsoft.com/office/drawing/2014/main" id="{D1A0D405-0B32-C681-4726-F6C7FD043DB2}"/>
            </a:ext>
          </a:extLst>
        </cdr:cNvPr>
        <cdr:cNvSpPr/>
      </cdr:nvSpPr>
      <cdr:spPr>
        <a:xfrm xmlns:a="http://schemas.openxmlformats.org/drawingml/2006/main">
          <a:off x="1233488" y="2250282"/>
          <a:ext cx="1828800" cy="1885950"/>
        </a:xfrm>
        <a:prstGeom xmlns:a="http://schemas.openxmlformats.org/drawingml/2006/main" prst="rect">
          <a:avLst/>
        </a:prstGeom>
        <a:noFill xmlns:a="http://schemas.openxmlformats.org/drawingml/2006/main"/>
        <a:ln xmlns:a="http://schemas.openxmlformats.org/drawingml/2006/main" w="31750">
          <a:solidFill>
            <a:schemeClr val="accent2"/>
          </a:solidFill>
          <a:prstDash val="dash"/>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LID4096"/>
        </a:p>
      </cdr:txBody>
    </cdr:sp>
  </cdr:relSizeAnchor>
  <cdr:relSizeAnchor xmlns:cdr="http://schemas.openxmlformats.org/drawingml/2006/chartDrawing">
    <cdr:from>
      <cdr:x>0.23317</cdr:x>
      <cdr:y>0.5</cdr:y>
    </cdr:from>
    <cdr:to>
      <cdr:x>0.23317</cdr:x>
      <cdr:y>0.61796</cdr:y>
    </cdr:to>
    <cdr:cxnSp macro="">
      <cdr:nvCxnSpPr>
        <cdr:cNvPr id="7" name="Straight Arrow Connector 6">
          <a:extLst xmlns:a="http://schemas.openxmlformats.org/drawingml/2006/main">
            <a:ext uri="{FF2B5EF4-FFF2-40B4-BE49-F238E27FC236}">
              <a16:creationId xmlns:a16="http://schemas.microsoft.com/office/drawing/2014/main" id="{F47C08E1-FE1C-309C-F490-3987B0AFF9F7}"/>
            </a:ext>
          </a:extLst>
        </cdr:cNvPr>
        <cdr:cNvCxnSpPr/>
      </cdr:nvCxnSpPr>
      <cdr:spPr>
        <a:xfrm xmlns:a="http://schemas.openxmlformats.org/drawingml/2006/main">
          <a:off x="2705100" y="2664619"/>
          <a:ext cx="0" cy="628650"/>
        </a:xfrm>
        <a:prstGeom xmlns:a="http://schemas.openxmlformats.org/drawingml/2006/main" prst="straightConnector1">
          <a:avLst/>
        </a:prstGeom>
        <a:ln xmlns:a="http://schemas.openxmlformats.org/drawingml/2006/main" w="41275">
          <a:solidFill>
            <a:schemeClr val="accent4"/>
          </a:solidFill>
          <a:prstDash val="sysDot"/>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0.211</cdr:x>
      <cdr:y>0.5</cdr:y>
    </cdr:from>
    <cdr:to>
      <cdr:x>0.25287</cdr:x>
      <cdr:y>0.5</cdr:y>
    </cdr:to>
    <cdr:cxnSp macro="">
      <cdr:nvCxnSpPr>
        <cdr:cNvPr id="9" name="Straight Connector 8">
          <a:extLst xmlns:a="http://schemas.openxmlformats.org/drawingml/2006/main">
            <a:ext uri="{FF2B5EF4-FFF2-40B4-BE49-F238E27FC236}">
              <a16:creationId xmlns:a16="http://schemas.microsoft.com/office/drawing/2014/main" id="{2AF9CC03-5352-BD32-8034-6E0FD000B2EB}"/>
            </a:ext>
          </a:extLst>
        </cdr:cNvPr>
        <cdr:cNvCxnSpPr/>
      </cdr:nvCxnSpPr>
      <cdr:spPr>
        <a:xfrm xmlns:a="http://schemas.openxmlformats.org/drawingml/2006/main">
          <a:off x="2447925" y="2664619"/>
          <a:ext cx="485775" cy="0"/>
        </a:xfrm>
        <a:prstGeom xmlns:a="http://schemas.openxmlformats.org/drawingml/2006/main" prst="line">
          <a:avLst/>
        </a:prstGeom>
        <a:ln xmlns:a="http://schemas.openxmlformats.org/drawingml/2006/main" w="28575">
          <a:solidFill>
            <a:schemeClr val="accent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0.78818</cdr:x>
      <cdr:y>0.21029</cdr:y>
    </cdr:from>
    <cdr:to>
      <cdr:x>0.96284</cdr:x>
      <cdr:y>0.28126</cdr:y>
    </cdr:to>
    <cdr:sp macro="" textlink="">
      <cdr:nvSpPr>
        <cdr:cNvPr id="2" name="Rectangle: Rounded Corners 1">
          <a:extLst xmlns:a="http://schemas.openxmlformats.org/drawingml/2006/main">
            <a:ext uri="{FF2B5EF4-FFF2-40B4-BE49-F238E27FC236}">
              <a16:creationId xmlns:a16="http://schemas.microsoft.com/office/drawing/2014/main" id="{8126D8F1-5B88-49C3-DFF3-D9B805684952}"/>
            </a:ext>
          </a:extLst>
        </cdr:cNvPr>
        <cdr:cNvSpPr/>
      </cdr:nvSpPr>
      <cdr:spPr>
        <a:xfrm xmlns:a="http://schemas.openxmlformats.org/drawingml/2006/main">
          <a:off x="7958381" y="1368034"/>
          <a:ext cx="1763602" cy="461700"/>
        </a:xfrm>
        <a:prstGeom xmlns:a="http://schemas.openxmlformats.org/drawingml/2006/main" prst="round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sz="1400" dirty="0"/>
            <a:t># HFs = 1336</a:t>
          </a:r>
        </a:p>
      </cdr:txBody>
    </cdr:sp>
  </cdr:relSizeAnchor>
</c:userShapes>
</file>

<file path=ppt/drawings/drawing6.xml><?xml version="1.0" encoding="utf-8"?>
<c:userShapes xmlns:c="http://schemas.openxmlformats.org/drawingml/2006/chart">
  <cdr:relSizeAnchor xmlns:cdr="http://schemas.openxmlformats.org/drawingml/2006/chartDrawing">
    <cdr:from>
      <cdr:x>0.33822</cdr:x>
      <cdr:y>0.00369</cdr:y>
    </cdr:from>
    <cdr:to>
      <cdr:x>0.6673</cdr:x>
      <cdr:y>0.15378</cdr:y>
    </cdr:to>
    <cdr:sp macro="" textlink="">
      <cdr:nvSpPr>
        <cdr:cNvPr id="2" name="TextBox 1">
          <a:extLst xmlns:a="http://schemas.openxmlformats.org/drawingml/2006/main">
            <a:ext uri="{FF2B5EF4-FFF2-40B4-BE49-F238E27FC236}">
              <a16:creationId xmlns:a16="http://schemas.microsoft.com/office/drawing/2014/main" id="{EB342D3C-784C-8A5E-21E8-D92DCBFC9114}"/>
            </a:ext>
          </a:extLst>
        </cdr:cNvPr>
        <cdr:cNvSpPr txBox="1"/>
      </cdr:nvSpPr>
      <cdr:spPr>
        <a:xfrm xmlns:a="http://schemas.openxmlformats.org/drawingml/2006/main">
          <a:off x="3799634" y="22678"/>
          <a:ext cx="3696953" cy="92241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endParaRPr lang="en-US" sz="1200" dirty="0"/>
        </a:p>
      </cdr:txBody>
    </cdr:sp>
  </cdr:relSizeAnchor>
</c:userShapes>
</file>

<file path=ppt/drawings/drawing7.xml><?xml version="1.0" encoding="utf-8"?>
<c:userShapes xmlns:c="http://schemas.openxmlformats.org/drawingml/2006/chart">
  <cdr:relSizeAnchor xmlns:cdr="http://schemas.openxmlformats.org/drawingml/2006/chartDrawing">
    <cdr:from>
      <cdr:x>0.88265</cdr:x>
      <cdr:y>0.56329</cdr:y>
    </cdr:from>
    <cdr:to>
      <cdr:x>0.93587</cdr:x>
      <cdr:y>0.63885</cdr:y>
    </cdr:to>
    <cdr:sp macro="" textlink="">
      <cdr:nvSpPr>
        <cdr:cNvPr id="2" name="TextBox 6">
          <a:extLst xmlns:a="http://schemas.openxmlformats.org/drawingml/2006/main">
            <a:ext uri="{FF2B5EF4-FFF2-40B4-BE49-F238E27FC236}">
              <a16:creationId xmlns:a16="http://schemas.microsoft.com/office/drawing/2014/main" id="{CD9C5197-696A-7B72-503F-DB312200790B}"/>
            </a:ext>
          </a:extLst>
        </cdr:cNvPr>
        <cdr:cNvSpPr txBox="1"/>
      </cdr:nvSpPr>
      <cdr:spPr>
        <a:xfrm xmlns:a="http://schemas.openxmlformats.org/drawingml/2006/main">
          <a:off x="9855200" y="2753360"/>
          <a:ext cx="594149"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t>61%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cc0bacf902_1_163: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2cc0bacf902_1_1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Presenter: Stephanie</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a:t>Notes: Briefly welcome everyone</a:t>
            </a:r>
            <a:endParaRPr/>
          </a:p>
        </p:txBody>
      </p:sp>
      <p:sp>
        <p:nvSpPr>
          <p:cNvPr id="388" name="Google Shape;388;g2cc0bacf902_1_1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6: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97" name="Google Shape;39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8214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0: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Available online</a:t>
            </a:r>
            <a:endParaRPr/>
          </a:p>
        </p:txBody>
      </p:sp>
      <p:sp>
        <p:nvSpPr>
          <p:cNvPr id="537" name="Google Shape;53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414457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0: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Available online</a:t>
            </a:r>
            <a:endParaRPr/>
          </a:p>
        </p:txBody>
      </p:sp>
      <p:sp>
        <p:nvSpPr>
          <p:cNvPr id="537" name="Google Shape;53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173022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479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043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58F94-A227-1700-76AD-BD5E490A8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573A0-ED84-88BE-1AB4-2B2C71D37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2879C-3FCA-674E-831D-93B6D6E4CD68}"/>
              </a:ext>
            </a:extLst>
          </p:cNvPr>
          <p:cNvSpPr>
            <a:spLocks noGrp="1"/>
          </p:cNvSpPr>
          <p:nvPr>
            <p:ph type="body" idx="1"/>
          </p:nvPr>
        </p:nvSpPr>
        <p:spPr/>
        <p:txBody>
          <a:bodyPr/>
          <a:lstStyle/>
          <a:p>
            <a:endParaRPr lang="en-ZW" dirty="0"/>
          </a:p>
        </p:txBody>
      </p:sp>
      <p:sp>
        <p:nvSpPr>
          <p:cNvPr id="4" name="Slide Number Placeholder 3">
            <a:extLst>
              <a:ext uri="{FF2B5EF4-FFF2-40B4-BE49-F238E27FC236}">
                <a16:creationId xmlns:a16="http://schemas.microsoft.com/office/drawing/2014/main" id="{53F0768D-89AC-8597-4829-B5BA0C861855}"/>
              </a:ext>
            </a:extLst>
          </p:cNvPr>
          <p:cNvSpPr>
            <a:spLocks noGrp="1"/>
          </p:cNvSpPr>
          <p:nvPr>
            <p:ph type="sldNum" sz="quarter" idx="5"/>
          </p:nvPr>
        </p:nvSpPr>
        <p:spPr/>
        <p:txBody>
          <a:bodyPr/>
          <a:lstStyle/>
          <a:p>
            <a:fld id="{B9569B1B-D96E-497C-91BE-C3C4C38464A1}" type="slidenum">
              <a:rPr lang="en-ZW" smtClean="0"/>
              <a:t>35</a:t>
            </a:fld>
            <a:endParaRPr lang="en-ZW"/>
          </a:p>
        </p:txBody>
      </p:sp>
    </p:spTree>
    <p:extLst>
      <p:ext uri="{BB962C8B-B14F-4D97-AF65-F5344CB8AC3E}">
        <p14:creationId xmlns:p14="http://schemas.microsoft.com/office/powerpoint/2010/main" val="425493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2cc0bacf902_1_7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g2cc0bacf902_1_75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TBDIAH &amp; USAID">
  <p:cSld name="Cover - TBDIAH &amp; USAID">
    <p:bg>
      <p:bgPr>
        <a:solidFill>
          <a:schemeClr val="lt1"/>
        </a:solidFill>
        <a:effectLst/>
      </p:bgPr>
    </p:bg>
    <p:spTree>
      <p:nvGrpSpPr>
        <p:cNvPr id="1" name="Shape 165"/>
        <p:cNvGrpSpPr/>
        <p:nvPr/>
      </p:nvGrpSpPr>
      <p:grpSpPr>
        <a:xfrm>
          <a:off x="0" y="0"/>
          <a:ext cx="0" cy="0"/>
          <a:chOff x="0" y="0"/>
          <a:chExt cx="0" cy="0"/>
        </a:xfrm>
      </p:grpSpPr>
      <p:sp>
        <p:nvSpPr>
          <p:cNvPr id="166" name="Google Shape;166;g2cc0bacf902_1_764"/>
          <p:cNvSpPr/>
          <p:nvPr/>
        </p:nvSpPr>
        <p:spPr>
          <a:xfrm>
            <a:off x="0" y="3703320"/>
            <a:ext cx="9144000" cy="1481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7" name="Google Shape;167;g2cc0bacf902_1_764"/>
          <p:cNvSpPr/>
          <p:nvPr/>
        </p:nvSpPr>
        <p:spPr>
          <a:xfrm>
            <a:off x="0" y="0"/>
            <a:ext cx="9144000" cy="3105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8" name="Google Shape;168;g2cc0bacf902_1_764"/>
          <p:cNvSpPr txBox="1">
            <a:spLocks noGrp="1"/>
          </p:cNvSpPr>
          <p:nvPr>
            <p:ph type="ctrTitle"/>
          </p:nvPr>
        </p:nvSpPr>
        <p:spPr>
          <a:xfrm>
            <a:off x="685800" y="1668255"/>
            <a:ext cx="4242300" cy="11433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Autofit/>
          </a:bodyPr>
          <a:lstStyle>
            <a:lvl1pPr lvl="0" algn="l" rtl="0">
              <a:spcBef>
                <a:spcPts val="0"/>
              </a:spcBef>
              <a:spcAft>
                <a:spcPts val="0"/>
              </a:spcAft>
              <a:buClr>
                <a:schemeClr val="lt1"/>
              </a:buClr>
              <a:buSzPts val="3200"/>
              <a:buFont typeface="Gill Sans"/>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 name="Google Shape;169;g2cc0bacf902_1_764"/>
          <p:cNvSpPr txBox="1">
            <a:spLocks noGrp="1"/>
          </p:cNvSpPr>
          <p:nvPr>
            <p:ph type="subTitle" idx="1"/>
          </p:nvPr>
        </p:nvSpPr>
        <p:spPr>
          <a:xfrm>
            <a:off x="685799" y="3211234"/>
            <a:ext cx="7929900" cy="6975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SzPts val="1620"/>
              <a:buNone/>
              <a:defRPr sz="1800">
                <a:solidFill>
                  <a:schemeClr val="dk2"/>
                </a:solidFill>
              </a:defRPr>
            </a:lvl1pPr>
            <a:lvl2pPr lvl="1" algn="ctr" rtl="0">
              <a:spcBef>
                <a:spcPts val="800"/>
              </a:spcBef>
              <a:spcAft>
                <a:spcPts val="0"/>
              </a:spcAft>
              <a:buSzPts val="2000"/>
              <a:buNone/>
              <a:defRPr>
                <a:solidFill>
                  <a:srgbClr val="8A8A8A"/>
                </a:solidFill>
              </a:defRPr>
            </a:lvl2pPr>
            <a:lvl3pPr lvl="2" algn="ctr" rtl="0">
              <a:spcBef>
                <a:spcPts val="800"/>
              </a:spcBef>
              <a:spcAft>
                <a:spcPts val="0"/>
              </a:spcAft>
              <a:buClr>
                <a:srgbClr val="8A8A8A"/>
              </a:buClr>
              <a:buSzPts val="1800"/>
              <a:buNone/>
              <a:defRPr>
                <a:solidFill>
                  <a:srgbClr val="8A8A8A"/>
                </a:solidFill>
              </a:defRPr>
            </a:lvl3pPr>
            <a:lvl4pPr lvl="3" algn="ctr" rtl="0">
              <a:spcBef>
                <a:spcPts val="320"/>
              </a:spcBef>
              <a:spcAft>
                <a:spcPts val="0"/>
              </a:spcAft>
              <a:buClr>
                <a:srgbClr val="8A8A8A"/>
              </a:buClr>
              <a:buSzPts val="1600"/>
              <a:buNone/>
              <a:defRPr>
                <a:solidFill>
                  <a:srgbClr val="8A8A8A"/>
                </a:solidFill>
              </a:defRPr>
            </a:lvl4pPr>
            <a:lvl5pPr lvl="4" algn="ctr" rtl="0">
              <a:spcBef>
                <a:spcPts val="280"/>
              </a:spcBef>
              <a:spcAft>
                <a:spcPts val="0"/>
              </a:spcAft>
              <a:buClr>
                <a:srgbClr val="8A8A8A"/>
              </a:buClr>
              <a:buSzPts val="1400"/>
              <a:buNone/>
              <a:defRPr>
                <a:solidFill>
                  <a:srgbClr val="8A8A8A"/>
                </a:solidFill>
              </a:defRPr>
            </a:lvl5pPr>
            <a:lvl6pPr lvl="5" algn="ctr" rtl="0">
              <a:spcBef>
                <a:spcPts val="400"/>
              </a:spcBef>
              <a:spcAft>
                <a:spcPts val="0"/>
              </a:spcAft>
              <a:buClr>
                <a:srgbClr val="8A8A8A"/>
              </a:buClr>
              <a:buSzPts val="2000"/>
              <a:buNone/>
              <a:defRPr>
                <a:solidFill>
                  <a:srgbClr val="8A8A8A"/>
                </a:solidFill>
              </a:defRPr>
            </a:lvl6pPr>
            <a:lvl7pPr lvl="6" algn="ctr" rtl="0">
              <a:spcBef>
                <a:spcPts val="400"/>
              </a:spcBef>
              <a:spcAft>
                <a:spcPts val="0"/>
              </a:spcAft>
              <a:buClr>
                <a:srgbClr val="8A8A8A"/>
              </a:buClr>
              <a:buSzPts val="2000"/>
              <a:buNone/>
              <a:defRPr>
                <a:solidFill>
                  <a:srgbClr val="8A8A8A"/>
                </a:solidFill>
              </a:defRPr>
            </a:lvl7pPr>
            <a:lvl8pPr lvl="7" algn="ctr" rtl="0">
              <a:spcBef>
                <a:spcPts val="400"/>
              </a:spcBef>
              <a:spcAft>
                <a:spcPts val="0"/>
              </a:spcAft>
              <a:buClr>
                <a:srgbClr val="8A8A8A"/>
              </a:buClr>
              <a:buSzPts val="2000"/>
              <a:buNone/>
              <a:defRPr>
                <a:solidFill>
                  <a:srgbClr val="8A8A8A"/>
                </a:solidFill>
              </a:defRPr>
            </a:lvl8pPr>
            <a:lvl9pPr lvl="8" algn="ctr" rtl="0">
              <a:spcBef>
                <a:spcPts val="400"/>
              </a:spcBef>
              <a:spcAft>
                <a:spcPts val="0"/>
              </a:spcAft>
              <a:buClr>
                <a:srgbClr val="8A8A8A"/>
              </a:buClr>
              <a:buSzPts val="2000"/>
              <a:buNone/>
              <a:defRPr>
                <a:solidFill>
                  <a:srgbClr val="8A8A8A"/>
                </a:solidFill>
              </a:defRPr>
            </a:lvl9pPr>
          </a:lstStyle>
          <a:p>
            <a:endParaRPr/>
          </a:p>
        </p:txBody>
      </p:sp>
      <p:pic>
        <p:nvPicPr>
          <p:cNvPr id="170" name="Google Shape;170;g2cc0bacf902_1_764"/>
          <p:cNvPicPr preferRelativeResize="0"/>
          <p:nvPr/>
        </p:nvPicPr>
        <p:blipFill rotWithShape="1">
          <a:blip r:embed="rId2">
            <a:alphaModFix/>
          </a:blip>
          <a:srcRect/>
          <a:stretch/>
        </p:blipFill>
        <p:spPr>
          <a:xfrm>
            <a:off x="685799" y="3916409"/>
            <a:ext cx="2617991" cy="118128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BDIAH Closing ">
  <p:cSld name="TBDIAH Closing ">
    <p:bg>
      <p:bgPr>
        <a:solidFill>
          <a:schemeClr val="lt1"/>
        </a:solidFill>
        <a:effectLst/>
      </p:bgPr>
    </p:bg>
    <p:spTree>
      <p:nvGrpSpPr>
        <p:cNvPr id="1" name="Shape 216"/>
        <p:cNvGrpSpPr/>
        <p:nvPr/>
      </p:nvGrpSpPr>
      <p:grpSpPr>
        <a:xfrm>
          <a:off x="0" y="0"/>
          <a:ext cx="0" cy="0"/>
          <a:chOff x="0" y="0"/>
          <a:chExt cx="0" cy="0"/>
        </a:xfrm>
      </p:grpSpPr>
      <p:sp>
        <p:nvSpPr>
          <p:cNvPr id="217" name="Google Shape;217;g2cc0bacf902_1_815"/>
          <p:cNvSpPr/>
          <p:nvPr/>
        </p:nvSpPr>
        <p:spPr>
          <a:xfrm>
            <a:off x="3714356" y="4764679"/>
            <a:ext cx="5429700" cy="42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18" name="Google Shape;218;g2cc0bacf902_1_815"/>
          <p:cNvSpPr txBox="1"/>
          <p:nvPr/>
        </p:nvSpPr>
        <p:spPr>
          <a:xfrm>
            <a:off x="4715897" y="828884"/>
            <a:ext cx="4061700" cy="289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Gill Sans"/>
              <a:buNone/>
            </a:pPr>
            <a:r>
              <a:rPr lang="en-US" sz="1400">
                <a:solidFill>
                  <a:schemeClr val="dk1"/>
                </a:solidFill>
                <a:latin typeface="Gill Sans"/>
                <a:ea typeface="Gill Sans"/>
                <a:cs typeface="Gill Sans"/>
                <a:sym typeface="Gill Sans"/>
              </a:rPr>
              <a:t>This presentation was produced with the support of the United States Agency for International Development (USAID) under the terms of the TB Data, Impact Assessment and Communications Hub (TB DIAH) Associate Award No. 7200AA18LA00007. </a:t>
            </a:r>
            <a:endParaRPr/>
          </a:p>
          <a:p>
            <a:pPr marL="0" marR="0" lvl="0" indent="0" algn="l" rtl="0">
              <a:spcBef>
                <a:spcPts val="0"/>
              </a:spcBef>
              <a:spcAft>
                <a:spcPts val="0"/>
              </a:spcAft>
              <a:buClr>
                <a:schemeClr val="dk1"/>
              </a:buClr>
              <a:buSzPts val="1400"/>
              <a:buFont typeface="Gill Sans"/>
              <a:buNone/>
            </a:pPr>
            <a:br>
              <a:rPr lang="en-US" sz="1400">
                <a:solidFill>
                  <a:schemeClr val="dk1"/>
                </a:solidFill>
                <a:latin typeface="Gill Sans"/>
                <a:ea typeface="Gill Sans"/>
                <a:cs typeface="Gill Sans"/>
                <a:sym typeface="Gill Sans"/>
              </a:rPr>
            </a:br>
            <a:r>
              <a:rPr lang="en-US" sz="1400">
                <a:solidFill>
                  <a:schemeClr val="dk1"/>
                </a:solidFill>
                <a:latin typeface="Gill Sans"/>
                <a:ea typeface="Gill Sans"/>
                <a:cs typeface="Gill Sans"/>
                <a:sym typeface="Gill Sans"/>
              </a:rPr>
              <a:t>TB DIAH is implemented by the University of North Carolina at Chapel Hill, in partnership with John Snow, Inc. Views expressed are not necessarily those of USAID or the United States government.</a:t>
            </a:r>
            <a:endParaRPr/>
          </a:p>
          <a:p>
            <a:pPr marL="0" marR="0" lvl="0" indent="0" algn="l" rtl="0">
              <a:spcBef>
                <a:spcPts val="0"/>
              </a:spcBef>
              <a:spcAft>
                <a:spcPts val="0"/>
              </a:spcAft>
              <a:buClr>
                <a:schemeClr val="dk1"/>
              </a:buClr>
              <a:buSzPts val="1400"/>
              <a:buFont typeface="Gill Sans"/>
              <a:buNone/>
            </a:pPr>
            <a:endParaRPr sz="140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400"/>
              <a:buFont typeface="Gill Sans"/>
              <a:buNone/>
            </a:pPr>
            <a:r>
              <a:rPr lang="en-US" sz="1400">
                <a:solidFill>
                  <a:schemeClr val="dk1"/>
                </a:solidFill>
                <a:latin typeface="Gill Sans"/>
                <a:ea typeface="Gill Sans"/>
                <a:cs typeface="Gill Sans"/>
                <a:sym typeface="Gill Sans"/>
              </a:rPr>
              <a:t>PR-23-058</a:t>
            </a:r>
            <a:endParaRPr/>
          </a:p>
        </p:txBody>
      </p:sp>
      <p:sp>
        <p:nvSpPr>
          <p:cNvPr id="219" name="Google Shape;219;g2cc0bacf902_1_815"/>
          <p:cNvSpPr/>
          <p:nvPr/>
        </p:nvSpPr>
        <p:spPr>
          <a:xfrm>
            <a:off x="0" y="0"/>
            <a:ext cx="4477800" cy="5184900"/>
          </a:xfrm>
          <a:prstGeom prst="rect">
            <a:avLst/>
          </a:prstGeom>
          <a:solidFill>
            <a:srgbClr val="132F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220" name="Google Shape;220;g2cc0bacf902_1_815"/>
          <p:cNvPicPr preferRelativeResize="0"/>
          <p:nvPr/>
        </p:nvPicPr>
        <p:blipFill rotWithShape="1">
          <a:blip r:embed="rId2">
            <a:alphaModFix/>
          </a:blip>
          <a:srcRect/>
          <a:stretch/>
        </p:blipFill>
        <p:spPr>
          <a:xfrm>
            <a:off x="125915" y="144347"/>
            <a:ext cx="4225826" cy="4896079"/>
          </a:xfrm>
          <a:prstGeom prst="rect">
            <a:avLst/>
          </a:prstGeom>
          <a:noFill/>
          <a:ln>
            <a:noFill/>
          </a:ln>
        </p:spPr>
      </p:pic>
      <p:pic>
        <p:nvPicPr>
          <p:cNvPr id="221" name="Google Shape;221;g2cc0bacf902_1_815"/>
          <p:cNvPicPr preferRelativeResize="0"/>
          <p:nvPr/>
        </p:nvPicPr>
        <p:blipFill rotWithShape="1">
          <a:blip r:embed="rId3">
            <a:alphaModFix/>
          </a:blip>
          <a:srcRect/>
          <a:stretch/>
        </p:blipFill>
        <p:spPr>
          <a:xfrm>
            <a:off x="5278825" y="3354979"/>
            <a:ext cx="3124200" cy="14097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2"/>
        <p:cNvGrpSpPr/>
        <p:nvPr/>
      </p:nvGrpSpPr>
      <p:grpSpPr>
        <a:xfrm>
          <a:off x="0" y="0"/>
          <a:ext cx="0" cy="0"/>
          <a:chOff x="0" y="0"/>
          <a:chExt cx="0" cy="0"/>
        </a:xfrm>
      </p:grpSpPr>
      <p:sp>
        <p:nvSpPr>
          <p:cNvPr id="223" name="Google Shape;223;g2cc0bacf902_1_821"/>
          <p:cNvSpPr txBox="1">
            <a:spLocks noGrp="1"/>
          </p:cNvSpPr>
          <p:nvPr>
            <p:ph type="title"/>
          </p:nvPr>
        </p:nvSpPr>
        <p:spPr>
          <a:xfrm>
            <a:off x="628650" y="276042"/>
            <a:ext cx="7886700" cy="1002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Font typeface="Gill Sans"/>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4" name="Google Shape;224;g2cc0bacf902_1_821"/>
          <p:cNvSpPr txBox="1">
            <a:spLocks noGrp="1"/>
          </p:cNvSpPr>
          <p:nvPr>
            <p:ph type="body" idx="1"/>
          </p:nvPr>
        </p:nvSpPr>
        <p:spPr>
          <a:xfrm>
            <a:off x="628650" y="1380206"/>
            <a:ext cx="7886700" cy="328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5" name="Google Shape;225;g2cc0bacf902_1_821"/>
          <p:cNvSpPr txBox="1">
            <a:spLocks noGrp="1"/>
          </p:cNvSpPr>
          <p:nvPr>
            <p:ph type="dt" idx="10"/>
          </p:nvPr>
        </p:nvSpPr>
        <p:spPr>
          <a:xfrm>
            <a:off x="628650" y="4805519"/>
            <a:ext cx="2057400" cy="2760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dk1"/>
              </a:buClr>
              <a:buSzPts val="1100"/>
              <a:buFont typeface="Gill Sans"/>
              <a:buNone/>
              <a:defRPr sz="1800">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226" name="Google Shape;226;g2cc0bacf902_1_821"/>
          <p:cNvSpPr txBox="1">
            <a:spLocks noGrp="1"/>
          </p:cNvSpPr>
          <p:nvPr>
            <p:ph type="ftr" idx="11"/>
          </p:nvPr>
        </p:nvSpPr>
        <p:spPr>
          <a:xfrm>
            <a:off x="3028950" y="4805519"/>
            <a:ext cx="3086100" cy="2760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dk1"/>
              </a:buClr>
              <a:buSzPts val="1100"/>
              <a:buFont typeface="Gill Sans"/>
              <a:buNone/>
              <a:defRPr sz="1800">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227" name="Google Shape;227;g2cc0bacf902_1_821"/>
          <p:cNvSpPr txBox="1">
            <a:spLocks noGrp="1"/>
          </p:cNvSpPr>
          <p:nvPr>
            <p:ph type="sldNum" idx="12"/>
          </p:nvPr>
        </p:nvSpPr>
        <p:spPr>
          <a:xfrm>
            <a:off x="6457950" y="4805519"/>
            <a:ext cx="2057400" cy="2760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52DA-D106-40F3-8105-267DBA504068}"/>
              </a:ext>
            </a:extLst>
          </p:cNvPr>
          <p:cNvSpPr>
            <a:spLocks noGrp="1"/>
          </p:cNvSpPr>
          <p:nvPr>
            <p:ph type="ctrTitle"/>
          </p:nvPr>
        </p:nvSpPr>
        <p:spPr>
          <a:xfrm>
            <a:off x="1143000" y="1176310"/>
            <a:ext cx="6858000" cy="1477287"/>
          </a:xfrm>
        </p:spPr>
        <p:txBody>
          <a:bodyPr anchor="b"/>
          <a:lstStyle>
            <a:lvl1pPr algn="ctr">
              <a:defRPr sz="4500"/>
            </a:lvl1pPr>
          </a:lstStyle>
          <a:p>
            <a:r>
              <a:rPr lang="en-US"/>
              <a:t>Click to edit Master title style</a:t>
            </a:r>
            <a:endParaRPr lang="en-ZW"/>
          </a:p>
        </p:txBody>
      </p:sp>
      <p:sp>
        <p:nvSpPr>
          <p:cNvPr id="3" name="Subtitle 2">
            <a:extLst>
              <a:ext uri="{FF2B5EF4-FFF2-40B4-BE49-F238E27FC236}">
                <a16:creationId xmlns:a16="http://schemas.microsoft.com/office/drawing/2014/main" id="{2B3872E0-8632-5E70-C1D4-534A6C7A0D75}"/>
              </a:ext>
            </a:extLst>
          </p:cNvPr>
          <p:cNvSpPr>
            <a:spLocks noGrp="1"/>
          </p:cNvSpPr>
          <p:nvPr>
            <p:ph type="subTitle" idx="1"/>
          </p:nvPr>
        </p:nvSpPr>
        <p:spPr>
          <a:xfrm>
            <a:off x="1143000" y="2723207"/>
            <a:ext cx="6858000" cy="125178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W"/>
          </a:p>
        </p:txBody>
      </p:sp>
      <p:sp>
        <p:nvSpPr>
          <p:cNvPr id="4" name="Date Placeholder 3">
            <a:extLst>
              <a:ext uri="{FF2B5EF4-FFF2-40B4-BE49-F238E27FC236}">
                <a16:creationId xmlns:a16="http://schemas.microsoft.com/office/drawing/2014/main" id="{5F4E724B-866A-5E94-CBEE-714369EB35F1}"/>
              </a:ext>
            </a:extLst>
          </p:cNvPr>
          <p:cNvSpPr>
            <a:spLocks noGrp="1"/>
          </p:cNvSpPr>
          <p:nvPr>
            <p:ph type="dt" sz="half" idx="10"/>
          </p:nvPr>
        </p:nvSpPr>
        <p:spPr/>
        <p:txBody>
          <a:bodyPr/>
          <a:lstStyle/>
          <a:p>
            <a:fld id="{61969C5D-6945-42B8-A0F2-D6B833BF1998}" type="datetimeFigureOut">
              <a:rPr lang="en-ZW" smtClean="0"/>
              <a:t>19/4/2024</a:t>
            </a:fld>
            <a:endParaRPr lang="en-ZW"/>
          </a:p>
        </p:txBody>
      </p:sp>
      <p:sp>
        <p:nvSpPr>
          <p:cNvPr id="5" name="Footer Placeholder 4">
            <a:extLst>
              <a:ext uri="{FF2B5EF4-FFF2-40B4-BE49-F238E27FC236}">
                <a16:creationId xmlns:a16="http://schemas.microsoft.com/office/drawing/2014/main" id="{C17ADF47-E527-16DA-EA37-94CABA965BCB}"/>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E41FE281-EC47-7B65-B667-B0E114529EB7}"/>
              </a:ext>
            </a:extLst>
          </p:cNvPr>
          <p:cNvSpPr>
            <a:spLocks noGrp="1"/>
          </p:cNvSpPr>
          <p:nvPr>
            <p:ph type="sldNum" sz="quarter" idx="12"/>
          </p:nvPr>
        </p:nvSpPr>
        <p:spPr/>
        <p:txBody>
          <a:bodyPr/>
          <a:lstStyle/>
          <a:p>
            <a:fld id="{F1272190-FE85-4422-8407-360846CD5309}" type="slidenum">
              <a:rPr lang="en-ZW" smtClean="0"/>
              <a:t>‹#›</a:t>
            </a:fld>
            <a:endParaRPr lang="en-ZW"/>
          </a:p>
        </p:txBody>
      </p:sp>
    </p:spTree>
    <p:extLst>
      <p:ext uri="{BB962C8B-B14F-4D97-AF65-F5344CB8AC3E}">
        <p14:creationId xmlns:p14="http://schemas.microsoft.com/office/powerpoint/2010/main" val="1944966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27A0F-01ED-326D-3489-AA7FE7AB220F}"/>
              </a:ext>
            </a:extLst>
          </p:cNvPr>
          <p:cNvSpPr>
            <a:spLocks noGrp="1"/>
          </p:cNvSpPr>
          <p:nvPr>
            <p:ph type="dt" sz="half" idx="10"/>
          </p:nvPr>
        </p:nvSpPr>
        <p:spPr/>
        <p:txBody>
          <a:bodyPr/>
          <a:lstStyle/>
          <a:p>
            <a:fld id="{A508E929-199E-44B3-B66C-6210AA493BB1}" type="datetimeFigureOut">
              <a:rPr lang="LID4096" smtClean="0"/>
              <a:t>04/19/2024</a:t>
            </a:fld>
            <a:endParaRPr lang="LID4096"/>
          </a:p>
        </p:txBody>
      </p:sp>
      <p:sp>
        <p:nvSpPr>
          <p:cNvPr id="3" name="Footer Placeholder 2">
            <a:extLst>
              <a:ext uri="{FF2B5EF4-FFF2-40B4-BE49-F238E27FC236}">
                <a16:creationId xmlns:a16="http://schemas.microsoft.com/office/drawing/2014/main" id="{58DA1921-3639-942B-CB12-CB3BD0CFF61B}"/>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22A92085-6A4B-CFEE-5D3F-CAB933AB73B5}"/>
              </a:ext>
            </a:extLst>
          </p:cNvPr>
          <p:cNvSpPr>
            <a:spLocks noGrp="1"/>
          </p:cNvSpPr>
          <p:nvPr>
            <p:ph type="sldNum" sz="quarter" idx="12"/>
          </p:nvPr>
        </p:nvSpPr>
        <p:spPr/>
        <p:txBody>
          <a:bodyPr/>
          <a:lstStyle/>
          <a:p>
            <a:fld id="{174CBB31-5353-4059-AB79-1BD8E3E93161}" type="slidenum">
              <a:rPr lang="LID4096" smtClean="0"/>
              <a:t>‹#›</a:t>
            </a:fld>
            <a:endParaRPr lang="LID4096"/>
          </a:p>
        </p:txBody>
      </p:sp>
    </p:spTree>
    <p:extLst>
      <p:ext uri="{BB962C8B-B14F-4D97-AF65-F5344CB8AC3E}">
        <p14:creationId xmlns:p14="http://schemas.microsoft.com/office/powerpoint/2010/main" val="2121618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2081-9426-8780-CAEC-AAFE97C2DA77}"/>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20CC1C4A-5D76-4D55-CA4D-3029AEDD8C27}"/>
              </a:ext>
            </a:extLst>
          </p:cNvPr>
          <p:cNvSpPr>
            <a:spLocks noGrp="1"/>
          </p:cNvSpPr>
          <p:nvPr>
            <p:ph sz="half" idx="1"/>
          </p:nvPr>
        </p:nvSpPr>
        <p:spPr>
          <a:xfrm>
            <a:off x="628650" y="1380206"/>
            <a:ext cx="3886200" cy="3289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571FC9F8-0068-815C-78CB-1BCFDA6B3DBB}"/>
              </a:ext>
            </a:extLst>
          </p:cNvPr>
          <p:cNvSpPr>
            <a:spLocks noGrp="1"/>
          </p:cNvSpPr>
          <p:nvPr>
            <p:ph sz="half" idx="2"/>
          </p:nvPr>
        </p:nvSpPr>
        <p:spPr>
          <a:xfrm>
            <a:off x="4629150" y="1380206"/>
            <a:ext cx="3886200" cy="3289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BC3A7B67-DACC-63EA-5EC5-69496123809B}"/>
              </a:ext>
            </a:extLst>
          </p:cNvPr>
          <p:cNvSpPr>
            <a:spLocks noGrp="1"/>
          </p:cNvSpPr>
          <p:nvPr>
            <p:ph type="dt" sz="half" idx="10"/>
          </p:nvPr>
        </p:nvSpPr>
        <p:spPr/>
        <p:txBody>
          <a:bodyPr/>
          <a:lstStyle/>
          <a:p>
            <a:fld id="{A508E929-199E-44B3-B66C-6210AA493BB1}" type="datetimeFigureOut">
              <a:rPr lang="LID4096" smtClean="0"/>
              <a:t>04/19/2024</a:t>
            </a:fld>
            <a:endParaRPr lang="LID4096"/>
          </a:p>
        </p:txBody>
      </p:sp>
      <p:sp>
        <p:nvSpPr>
          <p:cNvPr id="6" name="Footer Placeholder 5">
            <a:extLst>
              <a:ext uri="{FF2B5EF4-FFF2-40B4-BE49-F238E27FC236}">
                <a16:creationId xmlns:a16="http://schemas.microsoft.com/office/drawing/2014/main" id="{B8D242F9-B0E9-A2F8-ED36-3D0A7157722A}"/>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995A6AC9-46EF-0CB7-67D6-0B7E71089F42}"/>
              </a:ext>
            </a:extLst>
          </p:cNvPr>
          <p:cNvSpPr>
            <a:spLocks noGrp="1"/>
          </p:cNvSpPr>
          <p:nvPr>
            <p:ph type="sldNum" sz="quarter" idx="12"/>
          </p:nvPr>
        </p:nvSpPr>
        <p:spPr/>
        <p:txBody>
          <a:bodyPr/>
          <a:lstStyle/>
          <a:p>
            <a:fld id="{174CBB31-5353-4059-AB79-1BD8E3E93161}" type="slidenum">
              <a:rPr lang="LID4096" smtClean="0"/>
              <a:t>‹#›</a:t>
            </a:fld>
            <a:endParaRPr lang="LID4096"/>
          </a:p>
        </p:txBody>
      </p:sp>
    </p:spTree>
    <p:extLst>
      <p:ext uri="{BB962C8B-B14F-4D97-AF65-F5344CB8AC3E}">
        <p14:creationId xmlns:p14="http://schemas.microsoft.com/office/powerpoint/2010/main" val="172234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 - Light Gray &amp; USAID Blue">
  <p:cSld name="1_Overview - Light Gray &amp; USAID Blue">
    <p:bg>
      <p:bgPr>
        <a:solidFill>
          <a:schemeClr val="lt1"/>
        </a:solidFill>
        <a:effectLst/>
      </p:bgPr>
    </p:bg>
    <p:spTree>
      <p:nvGrpSpPr>
        <p:cNvPr id="1" name="Shape 176"/>
        <p:cNvGrpSpPr/>
        <p:nvPr/>
      </p:nvGrpSpPr>
      <p:grpSpPr>
        <a:xfrm>
          <a:off x="0" y="0"/>
          <a:ext cx="0" cy="0"/>
          <a:chOff x="0" y="0"/>
          <a:chExt cx="0" cy="0"/>
        </a:xfrm>
      </p:grpSpPr>
      <p:sp>
        <p:nvSpPr>
          <p:cNvPr id="177" name="Google Shape;177;g2cc0bacf902_1_775"/>
          <p:cNvSpPr/>
          <p:nvPr/>
        </p:nvSpPr>
        <p:spPr>
          <a:xfrm>
            <a:off x="0" y="0"/>
            <a:ext cx="9144000" cy="5085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Gill Sans"/>
              <a:buNone/>
            </a:pPr>
            <a:endParaRPr sz="1800">
              <a:solidFill>
                <a:schemeClr val="accent6"/>
              </a:solidFill>
              <a:latin typeface="Gill Sans"/>
              <a:ea typeface="Gill Sans"/>
              <a:cs typeface="Gill Sans"/>
              <a:sym typeface="Gill Sans"/>
            </a:endParaRPr>
          </a:p>
        </p:txBody>
      </p:sp>
      <p:sp>
        <p:nvSpPr>
          <p:cNvPr id="178" name="Google Shape;178;g2cc0bacf902_1_775"/>
          <p:cNvSpPr txBox="1">
            <a:spLocks noGrp="1"/>
          </p:cNvSpPr>
          <p:nvPr>
            <p:ph type="body" idx="1"/>
          </p:nvPr>
        </p:nvSpPr>
        <p:spPr>
          <a:xfrm>
            <a:off x="345507" y="773935"/>
            <a:ext cx="7772400" cy="3789300"/>
          </a:xfrm>
          <a:prstGeom prst="rect">
            <a:avLst/>
          </a:prstGeom>
          <a:noFill/>
          <a:ln>
            <a:noFill/>
          </a:ln>
        </p:spPr>
        <p:txBody>
          <a:bodyPr spcFirstLastPara="1" wrap="square" lIns="91425" tIns="45700" rIns="91425" bIns="45700" anchor="t" anchorCtr="0">
            <a:normAutofit/>
          </a:bodyPr>
          <a:lstStyle>
            <a:lvl1pPr marL="457200" lvl="0" indent="-342900" algn="l" rtl="0">
              <a:spcBef>
                <a:spcPts val="0"/>
              </a:spcBef>
              <a:spcAft>
                <a:spcPts val="0"/>
              </a:spcAft>
              <a:buSzPts val="1800"/>
              <a:buFont typeface="Noto Sans Symbols"/>
              <a:buChar char="▪"/>
              <a:defRPr sz="2000">
                <a:solidFill>
                  <a:srgbClr val="4E4A49"/>
                </a:solidFill>
              </a:defRPr>
            </a:lvl1pPr>
            <a:lvl2pPr marL="914400" lvl="1" indent="-342900" algn="l" rtl="0">
              <a:spcBef>
                <a:spcPts val="800"/>
              </a:spcBef>
              <a:spcAft>
                <a:spcPts val="0"/>
              </a:spcAft>
              <a:buSzPts val="1800"/>
              <a:buFont typeface="Noto Sans Symbols"/>
              <a:buChar char="✔"/>
              <a:defRPr sz="2000">
                <a:solidFill>
                  <a:srgbClr val="4E4A49"/>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9" name="Google Shape;179;g2cc0bacf902_1_775"/>
          <p:cNvSpPr txBox="1">
            <a:spLocks noGrp="1"/>
          </p:cNvSpPr>
          <p:nvPr>
            <p:ph type="sldNum" idx="12"/>
          </p:nvPr>
        </p:nvSpPr>
        <p:spPr>
          <a:xfrm>
            <a:off x="8353696" y="4947676"/>
            <a:ext cx="637800" cy="1848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1pPr>
            <a:lvl2pPr marL="0" lvl="1"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2pPr>
            <a:lvl3pPr marL="0" lvl="2"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3pPr>
            <a:lvl4pPr marL="0" lvl="3"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4pPr>
            <a:lvl5pPr marL="0" lvl="4"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5pPr>
            <a:lvl6pPr marL="0" lvl="5"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6pPr>
            <a:lvl7pPr marL="0" lvl="6"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7pPr>
            <a:lvl8pPr marL="0" lvl="7"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8pPr>
            <a:lvl9pPr marL="0" lvl="8"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g2cc0bacf902_1_775"/>
          <p:cNvSpPr txBox="1">
            <a:spLocks noGrp="1"/>
          </p:cNvSpPr>
          <p:nvPr>
            <p:ph type="title"/>
          </p:nvPr>
        </p:nvSpPr>
        <p:spPr>
          <a:xfrm>
            <a:off x="345507" y="23617"/>
            <a:ext cx="7772400" cy="461700"/>
          </a:xfrm>
          <a:prstGeom prst="rect">
            <a:avLst/>
          </a:prstGeom>
          <a:noFill/>
          <a:ln>
            <a:noFill/>
          </a:ln>
        </p:spPr>
        <p:txBody>
          <a:bodyPr spcFirstLastPara="1" wrap="square" lIns="91425" tIns="45700" rIns="91425" bIns="45700" anchor="b" anchorCtr="0">
            <a:spAutoFit/>
          </a:bodyPr>
          <a:lstStyle>
            <a:lvl1pPr lvl="0" algn="l" rtl="0">
              <a:spcBef>
                <a:spcPts val="0"/>
              </a:spcBef>
              <a:spcAft>
                <a:spcPts val="0"/>
              </a:spcAft>
              <a:buClr>
                <a:schemeClr val="dk2"/>
              </a:buClr>
              <a:buSzPts val="2400"/>
              <a:buFont typeface="Gill Sans"/>
              <a:buNone/>
              <a:defRPr b="1">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White BG">
  <p:cSld name="1_White BG">
    <p:bg>
      <p:bgPr>
        <a:solidFill>
          <a:schemeClr val="lt1"/>
        </a:solidFill>
        <a:effectLst/>
      </p:bgPr>
    </p:bg>
    <p:spTree>
      <p:nvGrpSpPr>
        <p:cNvPr id="1" name="Shape 181"/>
        <p:cNvGrpSpPr/>
        <p:nvPr/>
      </p:nvGrpSpPr>
      <p:grpSpPr>
        <a:xfrm>
          <a:off x="0" y="0"/>
          <a:ext cx="0" cy="0"/>
          <a:chOff x="0" y="0"/>
          <a:chExt cx="0" cy="0"/>
        </a:xfrm>
      </p:grpSpPr>
      <p:sp>
        <p:nvSpPr>
          <p:cNvPr id="182" name="Google Shape;182;g2cc0bacf902_1_780"/>
          <p:cNvSpPr txBox="1">
            <a:spLocks noGrp="1"/>
          </p:cNvSpPr>
          <p:nvPr>
            <p:ph type="sldNum" idx="12"/>
          </p:nvPr>
        </p:nvSpPr>
        <p:spPr>
          <a:xfrm>
            <a:off x="8353696" y="4947677"/>
            <a:ext cx="637800" cy="1848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3" name="Google Shape;183;g2cc0bacf902_1_780"/>
          <p:cNvSpPr/>
          <p:nvPr/>
        </p:nvSpPr>
        <p:spPr>
          <a:xfrm>
            <a:off x="0" y="4869180"/>
            <a:ext cx="9144000" cy="31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verview - Light Gray &amp; USAID Blue">
  <p:cSld name="Overview - Light Gray &amp; USAID Blue">
    <p:bg>
      <p:bgPr>
        <a:solidFill>
          <a:schemeClr val="lt1"/>
        </a:solidFill>
        <a:effectLst/>
      </p:bgPr>
    </p:bg>
    <p:spTree>
      <p:nvGrpSpPr>
        <p:cNvPr id="1" name="Shape 184"/>
        <p:cNvGrpSpPr/>
        <p:nvPr/>
      </p:nvGrpSpPr>
      <p:grpSpPr>
        <a:xfrm>
          <a:off x="0" y="0"/>
          <a:ext cx="0" cy="0"/>
          <a:chOff x="0" y="0"/>
          <a:chExt cx="0" cy="0"/>
        </a:xfrm>
      </p:grpSpPr>
      <p:sp>
        <p:nvSpPr>
          <p:cNvPr id="185" name="Google Shape;185;g2cc0bacf902_1_783"/>
          <p:cNvSpPr/>
          <p:nvPr/>
        </p:nvSpPr>
        <p:spPr>
          <a:xfrm>
            <a:off x="0" y="0"/>
            <a:ext cx="9144000" cy="508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6"/>
              </a:solidFill>
              <a:latin typeface="Gill Sans"/>
              <a:ea typeface="Gill Sans"/>
              <a:cs typeface="Gill Sans"/>
              <a:sym typeface="Gill Sans"/>
            </a:endParaRPr>
          </a:p>
        </p:txBody>
      </p:sp>
      <p:sp>
        <p:nvSpPr>
          <p:cNvPr id="186" name="Google Shape;186;g2cc0bacf902_1_783"/>
          <p:cNvSpPr txBox="1">
            <a:spLocks noGrp="1"/>
          </p:cNvSpPr>
          <p:nvPr>
            <p:ph type="body" idx="1"/>
          </p:nvPr>
        </p:nvSpPr>
        <p:spPr>
          <a:xfrm>
            <a:off x="345507" y="773935"/>
            <a:ext cx="7772400" cy="3789300"/>
          </a:xfrm>
          <a:prstGeom prst="rect">
            <a:avLst/>
          </a:prstGeom>
          <a:noFill/>
          <a:ln>
            <a:noFill/>
          </a:ln>
        </p:spPr>
        <p:txBody>
          <a:bodyPr spcFirstLastPara="1" wrap="square" lIns="91425" tIns="45700" rIns="91425" bIns="45700" anchor="t" anchorCtr="0">
            <a:normAutofit/>
          </a:bodyPr>
          <a:lstStyle>
            <a:lvl1pPr marL="457200" lvl="0" indent="-342900" algn="l" rtl="0">
              <a:spcBef>
                <a:spcPts val="0"/>
              </a:spcBef>
              <a:spcAft>
                <a:spcPts val="0"/>
              </a:spcAft>
              <a:buSzPts val="1800"/>
              <a:buFont typeface="Noto Sans Symbols"/>
              <a:buChar char="▪"/>
              <a:defRPr sz="2000">
                <a:solidFill>
                  <a:srgbClr val="4E4A49"/>
                </a:solidFill>
              </a:defRPr>
            </a:lvl1pPr>
            <a:lvl2pPr marL="914400" lvl="1" indent="-342900" algn="l" rtl="0">
              <a:spcBef>
                <a:spcPts val="800"/>
              </a:spcBef>
              <a:spcAft>
                <a:spcPts val="0"/>
              </a:spcAft>
              <a:buSzPts val="1800"/>
              <a:buFont typeface="Noto Sans Symbols"/>
              <a:buChar char="✔"/>
              <a:defRPr sz="2000">
                <a:solidFill>
                  <a:srgbClr val="4E4A49"/>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87" name="Google Shape;187;g2cc0bacf902_1_783"/>
          <p:cNvSpPr txBox="1">
            <a:spLocks noGrp="1"/>
          </p:cNvSpPr>
          <p:nvPr>
            <p:ph type="sldNum" idx="12"/>
          </p:nvPr>
        </p:nvSpPr>
        <p:spPr>
          <a:xfrm>
            <a:off x="8353696" y="4947677"/>
            <a:ext cx="637800" cy="1848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8" name="Google Shape;188;g2cc0bacf902_1_783"/>
          <p:cNvSpPr txBox="1">
            <a:spLocks noGrp="1"/>
          </p:cNvSpPr>
          <p:nvPr>
            <p:ph type="title"/>
          </p:nvPr>
        </p:nvSpPr>
        <p:spPr>
          <a:xfrm>
            <a:off x="345507" y="23617"/>
            <a:ext cx="7772400" cy="461700"/>
          </a:xfrm>
          <a:prstGeom prst="rect">
            <a:avLst/>
          </a:prstGeom>
          <a:noFill/>
          <a:ln>
            <a:noFill/>
          </a:ln>
        </p:spPr>
        <p:txBody>
          <a:bodyPr spcFirstLastPara="1" wrap="square" lIns="91425" tIns="45700" rIns="91425" bIns="45700" anchor="b" anchorCtr="0">
            <a:spAutoFit/>
          </a:bodyPr>
          <a:lstStyle>
            <a:lvl1pPr lvl="0" algn="l" rtl="0">
              <a:spcBef>
                <a:spcPts val="0"/>
              </a:spcBef>
              <a:spcAft>
                <a:spcPts val="0"/>
              </a:spcAft>
              <a:buClr>
                <a:schemeClr val="dk2"/>
              </a:buClr>
              <a:buSzPts val="2400"/>
              <a:buFont typeface="Gill Sans"/>
              <a:buNone/>
              <a:defRPr b="1">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B DIAH header">
  <p:cSld name="TB DIAH header">
    <p:bg>
      <p:bgPr>
        <a:solidFill>
          <a:schemeClr val="lt1"/>
        </a:solidFill>
        <a:effectLst/>
      </p:bgPr>
    </p:bg>
    <p:spTree>
      <p:nvGrpSpPr>
        <p:cNvPr id="1" name="Shape 189"/>
        <p:cNvGrpSpPr/>
        <p:nvPr/>
      </p:nvGrpSpPr>
      <p:grpSpPr>
        <a:xfrm>
          <a:off x="0" y="0"/>
          <a:ext cx="0" cy="0"/>
          <a:chOff x="0" y="0"/>
          <a:chExt cx="0" cy="0"/>
        </a:xfrm>
      </p:grpSpPr>
      <p:sp>
        <p:nvSpPr>
          <p:cNvPr id="190" name="Google Shape;190;g2cc0bacf902_1_788"/>
          <p:cNvSpPr txBox="1">
            <a:spLocks noGrp="1"/>
          </p:cNvSpPr>
          <p:nvPr>
            <p:ph type="sldNum" idx="12"/>
          </p:nvPr>
        </p:nvSpPr>
        <p:spPr>
          <a:xfrm>
            <a:off x="8353696" y="4947677"/>
            <a:ext cx="637800" cy="1848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g2cc0bacf902_1_788"/>
          <p:cNvSpPr/>
          <p:nvPr/>
        </p:nvSpPr>
        <p:spPr>
          <a:xfrm>
            <a:off x="0" y="0"/>
            <a:ext cx="9144000" cy="1177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2" name="Google Shape;192;g2cc0bacf902_1_788"/>
          <p:cNvSpPr txBox="1">
            <a:spLocks noGrp="1"/>
          </p:cNvSpPr>
          <p:nvPr>
            <p:ph type="body" idx="1"/>
          </p:nvPr>
        </p:nvSpPr>
        <p:spPr>
          <a:xfrm>
            <a:off x="594783" y="1377950"/>
            <a:ext cx="7455000" cy="2964000"/>
          </a:xfrm>
          <a:prstGeom prst="rect">
            <a:avLst/>
          </a:prstGeom>
          <a:noFill/>
          <a:ln>
            <a:noFill/>
          </a:ln>
        </p:spPr>
        <p:txBody>
          <a:bodyPr spcFirstLastPara="1" wrap="square" lIns="91425" tIns="45700" rIns="91425" bIns="45700" anchor="t" anchorCtr="0">
            <a:normAutofit/>
          </a:bodyPr>
          <a:lstStyle>
            <a:lvl1pPr marL="457200" lvl="0" indent="-342900" algn="l" rtl="0">
              <a:spcBef>
                <a:spcPts val="0"/>
              </a:spcBef>
              <a:spcAft>
                <a:spcPts val="0"/>
              </a:spcAft>
              <a:buSzPts val="1800"/>
              <a:buChar char="▪"/>
              <a:defRPr sz="2000">
                <a:solidFill>
                  <a:srgbClr val="4E4A49"/>
                </a:solidFill>
              </a:defRPr>
            </a:lvl1pPr>
            <a:lvl2pPr marL="914400" lvl="1" indent="-342900" algn="l" rtl="0">
              <a:spcBef>
                <a:spcPts val="800"/>
              </a:spcBef>
              <a:spcAft>
                <a:spcPts val="0"/>
              </a:spcAft>
              <a:buSzPts val="1800"/>
              <a:buChar char="✔"/>
              <a:defRPr sz="2000">
                <a:solidFill>
                  <a:srgbClr val="4E4A49"/>
                </a:solidFill>
              </a:defRPr>
            </a:lvl2pPr>
            <a:lvl3pPr marL="1371600" lvl="2" indent="-342900" algn="l" rtl="0">
              <a:spcBef>
                <a:spcPts val="800"/>
              </a:spcBef>
              <a:spcAft>
                <a:spcPts val="0"/>
              </a:spcAft>
              <a:buClr>
                <a:srgbClr val="6C6463"/>
              </a:buClr>
              <a:buSzPts val="1800"/>
              <a:buChar char="•"/>
              <a:defRPr/>
            </a:lvl3pPr>
            <a:lvl4pPr marL="1828800" lvl="3" indent="-228600" algn="l" rtl="0">
              <a:spcBef>
                <a:spcPts val="320"/>
              </a:spcBef>
              <a:spcAft>
                <a:spcPts val="0"/>
              </a:spcAft>
              <a:buClr>
                <a:srgbClr val="6C6463"/>
              </a:buClr>
              <a:buSzPts val="1600"/>
              <a:buNone/>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verview Cover">
  <p:cSld name="Overview Cover">
    <p:bg>
      <p:bgPr>
        <a:solidFill>
          <a:schemeClr val="lt1"/>
        </a:solidFill>
        <a:effectLst/>
      </p:bgPr>
    </p:bg>
    <p:spTree>
      <p:nvGrpSpPr>
        <p:cNvPr id="1" name="Shape 193"/>
        <p:cNvGrpSpPr/>
        <p:nvPr/>
      </p:nvGrpSpPr>
      <p:grpSpPr>
        <a:xfrm>
          <a:off x="0" y="0"/>
          <a:ext cx="0" cy="0"/>
          <a:chOff x="0" y="0"/>
          <a:chExt cx="0" cy="0"/>
        </a:xfrm>
      </p:grpSpPr>
      <p:sp>
        <p:nvSpPr>
          <p:cNvPr id="194" name="Google Shape;194;g2cc0bacf902_1_792"/>
          <p:cNvSpPr/>
          <p:nvPr/>
        </p:nvSpPr>
        <p:spPr>
          <a:xfrm>
            <a:off x="0" y="-1"/>
            <a:ext cx="9144000" cy="5184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6"/>
              </a:solidFill>
              <a:latin typeface="Gill Sans"/>
              <a:ea typeface="Gill Sans"/>
              <a:cs typeface="Gill Sans"/>
              <a:sym typeface="Gill Sans"/>
            </a:endParaRPr>
          </a:p>
        </p:txBody>
      </p:sp>
      <p:sp>
        <p:nvSpPr>
          <p:cNvPr id="195" name="Google Shape;195;g2cc0bacf902_1_792"/>
          <p:cNvSpPr txBox="1">
            <a:spLocks noGrp="1"/>
          </p:cNvSpPr>
          <p:nvPr>
            <p:ph type="title"/>
          </p:nvPr>
        </p:nvSpPr>
        <p:spPr>
          <a:xfrm>
            <a:off x="1776219" y="1624747"/>
            <a:ext cx="5591700" cy="1077300"/>
          </a:xfrm>
          <a:prstGeom prst="rect">
            <a:avLst/>
          </a:prstGeom>
          <a:noFill/>
          <a:ln>
            <a:noFill/>
          </a:ln>
        </p:spPr>
        <p:txBody>
          <a:bodyPr spcFirstLastPara="1" wrap="square" lIns="91425" tIns="45700" rIns="91425" bIns="45700" anchor="b" anchorCtr="0">
            <a:spAutoFit/>
          </a:bodyPr>
          <a:lstStyle>
            <a:lvl1pPr lvl="0" algn="ctr" rtl="0">
              <a:spcBef>
                <a:spcPts val="0"/>
              </a:spcBef>
              <a:spcAft>
                <a:spcPts val="0"/>
              </a:spcAft>
              <a:buClr>
                <a:schemeClr val="dk2"/>
              </a:buClr>
              <a:buSzPts val="3200"/>
              <a:buFont typeface="Gill Sans"/>
              <a:buNone/>
              <a:defRPr sz="3200" b="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96" name="Google Shape;196;g2cc0bacf902_1_792"/>
          <p:cNvGrpSpPr/>
          <p:nvPr/>
        </p:nvGrpSpPr>
        <p:grpSpPr>
          <a:xfrm>
            <a:off x="83820" y="48164"/>
            <a:ext cx="3935700" cy="1353281"/>
            <a:chOff x="83820" y="48164"/>
            <a:chExt cx="3935700" cy="1353281"/>
          </a:xfrm>
        </p:grpSpPr>
        <p:cxnSp>
          <p:nvCxnSpPr>
            <p:cNvPr id="197" name="Google Shape;197;g2cc0bacf902_1_792"/>
            <p:cNvCxnSpPr/>
            <p:nvPr/>
          </p:nvCxnSpPr>
          <p:spPr>
            <a:xfrm>
              <a:off x="83820" y="361950"/>
              <a:ext cx="2057400" cy="0"/>
            </a:xfrm>
            <a:prstGeom prst="straightConnector1">
              <a:avLst/>
            </a:prstGeom>
            <a:noFill/>
            <a:ln w="25400" cap="flat" cmpd="sng">
              <a:solidFill>
                <a:schemeClr val="accent3"/>
              </a:solidFill>
              <a:prstDash val="solid"/>
              <a:round/>
              <a:headEnd type="none" w="sm" len="sm"/>
              <a:tailEnd type="none" w="sm" len="sm"/>
            </a:ln>
          </p:spPr>
        </p:cxnSp>
        <p:cxnSp>
          <p:nvCxnSpPr>
            <p:cNvPr id="198" name="Google Shape;198;g2cc0bacf902_1_792"/>
            <p:cNvCxnSpPr/>
            <p:nvPr/>
          </p:nvCxnSpPr>
          <p:spPr>
            <a:xfrm>
              <a:off x="83820" y="895350"/>
              <a:ext cx="3935700" cy="0"/>
            </a:xfrm>
            <a:prstGeom prst="straightConnector1">
              <a:avLst/>
            </a:prstGeom>
            <a:noFill/>
            <a:ln w="25400" cap="flat" cmpd="sng">
              <a:solidFill>
                <a:schemeClr val="accent3"/>
              </a:solidFill>
              <a:prstDash val="solid"/>
              <a:round/>
              <a:headEnd type="none" w="sm" len="sm"/>
              <a:tailEnd type="none" w="sm" len="sm"/>
            </a:ln>
          </p:spPr>
        </p:cxnSp>
        <p:sp>
          <p:nvSpPr>
            <p:cNvPr id="199" name="Google Shape;199;g2cc0bacf902_1_792"/>
            <p:cNvSpPr/>
            <p:nvPr/>
          </p:nvSpPr>
          <p:spPr>
            <a:xfrm>
              <a:off x="3340419" y="716280"/>
              <a:ext cx="300900" cy="3009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cxnSp>
          <p:nvCxnSpPr>
            <p:cNvPr id="200" name="Google Shape;200;g2cc0bacf902_1_792"/>
            <p:cNvCxnSpPr/>
            <p:nvPr/>
          </p:nvCxnSpPr>
          <p:spPr>
            <a:xfrm>
              <a:off x="537210" y="48164"/>
              <a:ext cx="0" cy="1266300"/>
            </a:xfrm>
            <a:prstGeom prst="straightConnector1">
              <a:avLst/>
            </a:prstGeom>
            <a:noFill/>
            <a:ln w="25400" cap="flat" cmpd="sng">
              <a:solidFill>
                <a:schemeClr val="accent3"/>
              </a:solidFill>
              <a:prstDash val="solid"/>
              <a:round/>
              <a:headEnd type="none" w="sm" len="sm"/>
              <a:tailEnd type="none" w="sm" len="sm"/>
            </a:ln>
          </p:spPr>
        </p:cxnSp>
        <p:cxnSp>
          <p:nvCxnSpPr>
            <p:cNvPr id="201" name="Google Shape;201;g2cc0bacf902_1_792"/>
            <p:cNvCxnSpPr/>
            <p:nvPr/>
          </p:nvCxnSpPr>
          <p:spPr>
            <a:xfrm>
              <a:off x="1025843" y="48164"/>
              <a:ext cx="0" cy="1266300"/>
            </a:xfrm>
            <a:prstGeom prst="straightConnector1">
              <a:avLst/>
            </a:prstGeom>
            <a:noFill/>
            <a:ln w="25400" cap="flat" cmpd="sng">
              <a:solidFill>
                <a:schemeClr val="accent3"/>
              </a:solidFill>
              <a:prstDash val="solid"/>
              <a:round/>
              <a:headEnd type="none" w="sm" len="sm"/>
              <a:tailEnd type="none" w="sm" len="sm"/>
            </a:ln>
          </p:spPr>
        </p:cxnSp>
        <p:cxnSp>
          <p:nvCxnSpPr>
            <p:cNvPr id="202" name="Google Shape;202;g2cc0bacf902_1_792"/>
            <p:cNvCxnSpPr/>
            <p:nvPr/>
          </p:nvCxnSpPr>
          <p:spPr>
            <a:xfrm>
              <a:off x="1527810" y="48164"/>
              <a:ext cx="0" cy="1266300"/>
            </a:xfrm>
            <a:prstGeom prst="straightConnector1">
              <a:avLst/>
            </a:prstGeom>
            <a:noFill/>
            <a:ln w="25400" cap="flat" cmpd="sng">
              <a:solidFill>
                <a:schemeClr val="accent3"/>
              </a:solidFill>
              <a:prstDash val="solid"/>
              <a:round/>
              <a:headEnd type="none" w="sm" len="sm"/>
              <a:tailEnd type="none" w="sm" len="sm"/>
            </a:ln>
          </p:spPr>
        </p:cxnSp>
        <p:sp>
          <p:nvSpPr>
            <p:cNvPr id="203" name="Google Shape;203;g2cc0bacf902_1_792"/>
            <p:cNvSpPr/>
            <p:nvPr/>
          </p:nvSpPr>
          <p:spPr>
            <a:xfrm>
              <a:off x="1379697" y="1100545"/>
              <a:ext cx="300900" cy="3009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04" name="Google Shape;204;g2cc0bacf902_1_792"/>
            <p:cNvSpPr/>
            <p:nvPr/>
          </p:nvSpPr>
          <p:spPr>
            <a:xfrm>
              <a:off x="875349" y="180979"/>
              <a:ext cx="300900" cy="3009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05" name="Google Shape;205;g2cc0bacf902_1_792"/>
            <p:cNvSpPr/>
            <p:nvPr/>
          </p:nvSpPr>
          <p:spPr>
            <a:xfrm>
              <a:off x="1379697" y="476255"/>
              <a:ext cx="300900" cy="3009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hite BG">
  <p:cSld name="White BG">
    <p:bg>
      <p:bgPr>
        <a:solidFill>
          <a:schemeClr val="lt1"/>
        </a:solidFill>
        <a:effectLst/>
      </p:bgPr>
    </p:bg>
    <p:spTree>
      <p:nvGrpSpPr>
        <p:cNvPr id="1" name="Shape 206"/>
        <p:cNvGrpSpPr/>
        <p:nvPr/>
      </p:nvGrpSpPr>
      <p:grpSpPr>
        <a:xfrm>
          <a:off x="0" y="0"/>
          <a:ext cx="0" cy="0"/>
          <a:chOff x="0" y="0"/>
          <a:chExt cx="0" cy="0"/>
        </a:xfrm>
      </p:grpSpPr>
      <p:sp>
        <p:nvSpPr>
          <p:cNvPr id="207" name="Google Shape;207;g2cc0bacf902_1_805"/>
          <p:cNvSpPr txBox="1">
            <a:spLocks noGrp="1"/>
          </p:cNvSpPr>
          <p:nvPr>
            <p:ph type="sldNum" idx="12"/>
          </p:nvPr>
        </p:nvSpPr>
        <p:spPr>
          <a:xfrm>
            <a:off x="8353696" y="4947677"/>
            <a:ext cx="637800" cy="1848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BDIAH.ORG showcase">
  <p:cSld name="1_TBDIAH.ORG showcase">
    <p:bg>
      <p:bgPr>
        <a:solidFill>
          <a:schemeClr val="lt1"/>
        </a:solidFill>
        <a:effectLst/>
      </p:bgPr>
    </p:bg>
    <p:spTree>
      <p:nvGrpSpPr>
        <p:cNvPr id="1" name="Shape 208"/>
        <p:cNvGrpSpPr/>
        <p:nvPr/>
      </p:nvGrpSpPr>
      <p:grpSpPr>
        <a:xfrm>
          <a:off x="0" y="0"/>
          <a:ext cx="0" cy="0"/>
          <a:chOff x="0" y="0"/>
          <a:chExt cx="0" cy="0"/>
        </a:xfrm>
      </p:grpSpPr>
      <p:sp>
        <p:nvSpPr>
          <p:cNvPr id="209" name="Google Shape;209;g2cc0bacf902_1_807"/>
          <p:cNvSpPr/>
          <p:nvPr/>
        </p:nvSpPr>
        <p:spPr>
          <a:xfrm>
            <a:off x="0" y="-17855"/>
            <a:ext cx="4572000" cy="5202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0" name="Google Shape;210;g2cc0bacf902_1_807"/>
          <p:cNvSpPr txBox="1">
            <a:spLocks noGrp="1"/>
          </p:cNvSpPr>
          <p:nvPr>
            <p:ph type="sldNum" idx="12"/>
          </p:nvPr>
        </p:nvSpPr>
        <p:spPr>
          <a:xfrm>
            <a:off x="8353696" y="4947677"/>
            <a:ext cx="637800" cy="1848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1" name="Google Shape;211;g2cc0bacf902_1_807"/>
          <p:cNvSpPr txBox="1">
            <a:spLocks noGrp="1"/>
          </p:cNvSpPr>
          <p:nvPr>
            <p:ph type="title"/>
          </p:nvPr>
        </p:nvSpPr>
        <p:spPr>
          <a:xfrm>
            <a:off x="0" y="4332243"/>
            <a:ext cx="3487500" cy="461700"/>
          </a:xfrm>
          <a:prstGeom prst="rect">
            <a:avLst/>
          </a:prstGeom>
          <a:noFill/>
          <a:ln>
            <a:noFill/>
          </a:ln>
        </p:spPr>
        <p:txBody>
          <a:bodyPr spcFirstLastPara="1" wrap="square" lIns="91425" tIns="45700" rIns="91425" bIns="45700" anchor="ctr" anchorCtr="0">
            <a:spAutoFit/>
          </a:bodyPr>
          <a:lstStyle>
            <a:lvl1pPr lvl="0" algn="ctr" rtl="0">
              <a:spcBef>
                <a:spcPts val="0"/>
              </a:spcBef>
              <a:spcAft>
                <a:spcPts val="0"/>
              </a:spcAft>
              <a:buClr>
                <a:schemeClr val="lt1"/>
              </a:buClr>
              <a:buSzPts val="2400"/>
              <a:buFont typeface="Gill Sans"/>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BDIAH.ORG showcase">
  <p:cSld name="TBDIAH.ORG showcase">
    <p:bg>
      <p:bgPr>
        <a:solidFill>
          <a:schemeClr val="lt1"/>
        </a:solidFill>
        <a:effectLst/>
      </p:bgPr>
    </p:bg>
    <p:spTree>
      <p:nvGrpSpPr>
        <p:cNvPr id="1" name="Shape 212"/>
        <p:cNvGrpSpPr/>
        <p:nvPr/>
      </p:nvGrpSpPr>
      <p:grpSpPr>
        <a:xfrm>
          <a:off x="0" y="0"/>
          <a:ext cx="0" cy="0"/>
          <a:chOff x="0" y="0"/>
          <a:chExt cx="0" cy="0"/>
        </a:xfrm>
      </p:grpSpPr>
      <p:sp>
        <p:nvSpPr>
          <p:cNvPr id="213" name="Google Shape;213;g2cc0bacf902_1_811"/>
          <p:cNvSpPr/>
          <p:nvPr/>
        </p:nvSpPr>
        <p:spPr>
          <a:xfrm>
            <a:off x="0" y="-17855"/>
            <a:ext cx="4572000" cy="5202600"/>
          </a:xfrm>
          <a:prstGeom prst="rect">
            <a:avLst/>
          </a:prstGeom>
          <a:solidFill>
            <a:srgbClr val="8D8B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4" name="Google Shape;214;g2cc0bacf902_1_811"/>
          <p:cNvSpPr txBox="1">
            <a:spLocks noGrp="1"/>
          </p:cNvSpPr>
          <p:nvPr>
            <p:ph type="sldNum" idx="12"/>
          </p:nvPr>
        </p:nvSpPr>
        <p:spPr>
          <a:xfrm>
            <a:off x="8353696" y="4947677"/>
            <a:ext cx="637800" cy="1848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5" name="Google Shape;215;g2cc0bacf902_1_811"/>
          <p:cNvSpPr txBox="1">
            <a:spLocks noGrp="1"/>
          </p:cNvSpPr>
          <p:nvPr>
            <p:ph type="title"/>
          </p:nvPr>
        </p:nvSpPr>
        <p:spPr>
          <a:xfrm>
            <a:off x="0" y="4332243"/>
            <a:ext cx="3487500" cy="461700"/>
          </a:xfrm>
          <a:prstGeom prst="rect">
            <a:avLst/>
          </a:prstGeom>
          <a:noFill/>
          <a:ln>
            <a:noFill/>
          </a:ln>
        </p:spPr>
        <p:txBody>
          <a:bodyPr spcFirstLastPara="1" wrap="square" lIns="91425" tIns="45700" rIns="91425" bIns="45700" anchor="ctr" anchorCtr="0">
            <a:spAutoFit/>
          </a:bodyPr>
          <a:lstStyle>
            <a:lvl1pPr lvl="0" algn="ctr" rtl="0">
              <a:spcBef>
                <a:spcPts val="0"/>
              </a:spcBef>
              <a:spcAft>
                <a:spcPts val="0"/>
              </a:spcAft>
              <a:buClr>
                <a:schemeClr val="lt1"/>
              </a:buClr>
              <a:buSzPts val="2400"/>
              <a:buFont typeface="Gill Sans"/>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g2cc0bacf902_1_756"/>
          <p:cNvSpPr/>
          <p:nvPr/>
        </p:nvSpPr>
        <p:spPr>
          <a:xfrm>
            <a:off x="0" y="4920616"/>
            <a:ext cx="9144000" cy="2664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59" name="Google Shape;159;g2cc0bacf902_1_756"/>
          <p:cNvSpPr txBox="1">
            <a:spLocks noGrp="1"/>
          </p:cNvSpPr>
          <p:nvPr>
            <p:ph type="body" idx="1"/>
          </p:nvPr>
        </p:nvSpPr>
        <p:spPr>
          <a:xfrm>
            <a:off x="345507" y="708008"/>
            <a:ext cx="7772400" cy="32004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0"/>
              </a:spcBef>
              <a:spcAft>
                <a:spcPts val="0"/>
              </a:spcAft>
              <a:buClr>
                <a:schemeClr val="dk2"/>
              </a:buClr>
              <a:buSzPts val="1800"/>
              <a:buFont typeface="Noto Sans Symbols"/>
              <a:buChar char="▪"/>
              <a:defRPr sz="2000" b="0" i="0" u="none" strike="noStrike" cap="none">
                <a:solidFill>
                  <a:srgbClr val="4E4A49"/>
                </a:solidFill>
                <a:latin typeface="Gill Sans"/>
                <a:ea typeface="Gill Sans"/>
                <a:cs typeface="Gill Sans"/>
                <a:sym typeface="Gill Sans"/>
              </a:defRPr>
            </a:lvl1pPr>
            <a:lvl2pPr marL="914400" marR="0" lvl="1" indent="-355600" algn="l" rtl="0">
              <a:spcBef>
                <a:spcPts val="800"/>
              </a:spcBef>
              <a:spcAft>
                <a:spcPts val="0"/>
              </a:spcAft>
              <a:buClr>
                <a:schemeClr val="dk2"/>
              </a:buClr>
              <a:buSzPts val="2000"/>
              <a:buFont typeface="Noto Sans Symbols"/>
              <a:buChar char="✔"/>
              <a:defRPr sz="2000" b="0" i="0" u="none" strike="noStrike" cap="none">
                <a:solidFill>
                  <a:srgbClr val="4E4A49"/>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60" name="Google Shape;160;g2cc0bacf902_1_756"/>
          <p:cNvSpPr txBox="1">
            <a:spLocks noGrp="1"/>
          </p:cNvSpPr>
          <p:nvPr>
            <p:ph type="sldNum" idx="12"/>
          </p:nvPr>
        </p:nvSpPr>
        <p:spPr>
          <a:xfrm>
            <a:off x="6858000" y="4933030"/>
            <a:ext cx="2133600" cy="215400"/>
          </a:xfrm>
          <a:prstGeom prst="rect">
            <a:avLst/>
          </a:prstGeom>
          <a:noFill/>
          <a:ln>
            <a:noFill/>
          </a:ln>
        </p:spPr>
        <p:txBody>
          <a:bodyPr spcFirstLastPara="1" wrap="square" lIns="91425" tIns="45700" rIns="91425" bIns="45700" anchor="ctr" anchorCtr="0">
            <a:spAutoFit/>
          </a:bodyPr>
          <a:lstStyle>
            <a:lvl1pPr marL="0" marR="0" lvl="0" indent="0" algn="r" rtl="0">
              <a:spcBef>
                <a:spcPts val="0"/>
              </a:spcBef>
              <a:buNone/>
              <a:defRPr sz="8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8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8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8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8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8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8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8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8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g2cc0bacf902_1_756"/>
          <p:cNvSpPr txBox="1">
            <a:spLocks noGrp="1"/>
          </p:cNvSpPr>
          <p:nvPr>
            <p:ph type="title"/>
          </p:nvPr>
        </p:nvSpPr>
        <p:spPr>
          <a:xfrm>
            <a:off x="345507" y="31535"/>
            <a:ext cx="7772400" cy="461700"/>
          </a:xfrm>
          <a:prstGeom prst="rect">
            <a:avLst/>
          </a:prstGeom>
          <a:noFill/>
          <a:ln>
            <a:noFill/>
          </a:ln>
        </p:spPr>
        <p:txBody>
          <a:bodyPr spcFirstLastPara="1" wrap="square" lIns="91425" tIns="45700" rIns="91425" bIns="45700" anchor="b" anchorCtr="0">
            <a:spAutoFit/>
          </a:bodyPr>
          <a:lstStyle>
            <a:lvl1pPr marR="0" lvl="0" algn="l" rtl="0">
              <a:spcBef>
                <a:spcPts val="0"/>
              </a:spcBef>
              <a:spcAft>
                <a:spcPts val="0"/>
              </a:spcAft>
              <a:buClr>
                <a:srgbClr val="909090"/>
              </a:buClr>
              <a:buSzPts val="2400"/>
              <a:buFont typeface="Gill Sans"/>
              <a:buNone/>
              <a:defRPr sz="2400" b="0" i="0" u="none" strike="noStrike" cap="none">
                <a:solidFill>
                  <a:srgbClr val="909090"/>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2" name="Google Shape;162;g2cc0bacf902_1_756"/>
          <p:cNvSpPr txBox="1"/>
          <p:nvPr/>
        </p:nvSpPr>
        <p:spPr>
          <a:xfrm>
            <a:off x="583714" y="4952672"/>
            <a:ext cx="45720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chemeClr val="accent3"/>
                </a:solidFill>
                <a:latin typeface="Gill Sans"/>
                <a:ea typeface="Gill Sans"/>
                <a:cs typeface="Gill Sans"/>
                <a:sym typeface="Gill Sans"/>
              </a:rPr>
              <a:t>Tuberculosis Data, Impact Assessment and Communications Hub (TB DIAH)</a:t>
            </a:r>
            <a:endParaRPr/>
          </a:p>
        </p:txBody>
      </p:sp>
      <p:pic>
        <p:nvPicPr>
          <p:cNvPr id="163" name="Google Shape;163;g2cc0bacf902_1_756" descr="A picture containing diagram&#10;&#10;Description automatically generated"/>
          <p:cNvPicPr preferRelativeResize="0"/>
          <p:nvPr/>
        </p:nvPicPr>
        <p:blipFill rotWithShape="1">
          <a:blip r:embed="rId16">
            <a:alphaModFix/>
          </a:blip>
          <a:srcRect/>
          <a:stretch/>
        </p:blipFill>
        <p:spPr>
          <a:xfrm>
            <a:off x="392813" y="4999164"/>
            <a:ext cx="176656" cy="147401"/>
          </a:xfrm>
          <a:prstGeom prst="rect">
            <a:avLst/>
          </a:prstGeom>
          <a:noFill/>
          <a:ln>
            <a:noFill/>
          </a:ln>
        </p:spPr>
      </p:pic>
      <p:pic>
        <p:nvPicPr>
          <p:cNvPr id="164" name="Google Shape;164;g2cc0bacf902_1_756" descr="Logo&#10;&#10;Description automatically generated"/>
          <p:cNvPicPr preferRelativeResize="0"/>
          <p:nvPr/>
        </p:nvPicPr>
        <p:blipFill rotWithShape="1">
          <a:blip r:embed="rId17">
            <a:alphaModFix/>
          </a:blip>
          <a:srcRect/>
          <a:stretch/>
        </p:blipFill>
        <p:spPr>
          <a:xfrm>
            <a:off x="18459" y="4909132"/>
            <a:ext cx="330028" cy="2821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3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2cc0bacf902_1_163"/>
          <p:cNvSpPr txBox="1">
            <a:spLocks noGrp="1"/>
          </p:cNvSpPr>
          <p:nvPr>
            <p:ph type="subTitle" idx="1"/>
          </p:nvPr>
        </p:nvSpPr>
        <p:spPr>
          <a:xfrm>
            <a:off x="1294633" y="1786494"/>
            <a:ext cx="4929300" cy="509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20"/>
              <a:buNone/>
            </a:pPr>
            <a:r>
              <a:rPr lang="en-US" sz="2600"/>
              <a:t>PBMEF In-Depth: Core Indicators</a:t>
            </a:r>
            <a:endParaRPr/>
          </a:p>
        </p:txBody>
      </p:sp>
      <p:pic>
        <p:nvPicPr>
          <p:cNvPr id="391" name="Google Shape;391;g2cc0bacf902_1_163"/>
          <p:cNvPicPr preferRelativeResize="0"/>
          <p:nvPr/>
        </p:nvPicPr>
        <p:blipFill rotWithShape="1">
          <a:blip r:embed="rId3">
            <a:alphaModFix/>
          </a:blip>
          <a:srcRect/>
          <a:stretch/>
        </p:blipFill>
        <p:spPr>
          <a:xfrm>
            <a:off x="577940" y="504508"/>
            <a:ext cx="4748842" cy="1824059"/>
          </a:xfrm>
          <a:prstGeom prst="rect">
            <a:avLst/>
          </a:prstGeom>
          <a:noFill/>
          <a:ln>
            <a:noFill/>
          </a:ln>
        </p:spPr>
      </p:pic>
      <p:sp>
        <p:nvSpPr>
          <p:cNvPr id="392" name="Google Shape;392;g2cc0bacf902_1_163"/>
          <p:cNvSpPr txBox="1"/>
          <p:nvPr/>
        </p:nvSpPr>
        <p:spPr>
          <a:xfrm>
            <a:off x="654327" y="3146950"/>
            <a:ext cx="7877114" cy="8454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2"/>
              </a:buClr>
              <a:buSzPts val="2520"/>
              <a:buFont typeface="Noto Sans Symbols"/>
              <a:buNone/>
            </a:pPr>
            <a:r>
              <a:rPr lang="en-US" sz="2800" b="0" i="0" u="none" strike="noStrike" cap="none" dirty="0">
                <a:solidFill>
                  <a:schemeClr val="dk2"/>
                </a:solidFill>
                <a:latin typeface="Gill Sans"/>
                <a:ea typeface="Gill Sans"/>
                <a:cs typeface="Gill Sans"/>
                <a:sym typeface="Gill Sans"/>
              </a:rPr>
              <a:t>TB PBMEF Cascades Group Work – All countries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Aft>
                <a:spcPts val="0"/>
              </a:spcAft>
              <a:buClr>
                <a:schemeClr val="dk2"/>
              </a:buClr>
              <a:buSzPts val="1620"/>
              <a:buFont typeface="Noto Sans Symbols"/>
              <a:buNone/>
            </a:pPr>
            <a:r>
              <a:rPr lang="en-US" sz="1800" b="0" i="0" u="none" strike="noStrike" cap="none" dirty="0">
                <a:solidFill>
                  <a:schemeClr val="dk2"/>
                </a:solidFill>
                <a:latin typeface="Gill Sans"/>
                <a:ea typeface="Gill Sans"/>
                <a:cs typeface="Gill Sans"/>
                <a:sym typeface="Gill Sans"/>
              </a:rPr>
              <a:t>Africa Regional Workshop</a:t>
            </a:r>
            <a:endParaRPr sz="1400" b="0" i="0" u="none" strike="noStrike" cap="none" dirty="0">
              <a:solidFill>
                <a:srgbClr val="000000"/>
              </a:solidFill>
              <a:latin typeface="Arial"/>
              <a:ea typeface="Arial"/>
              <a:cs typeface="Arial"/>
              <a:sym typeface="Arial"/>
            </a:endParaRPr>
          </a:p>
        </p:txBody>
      </p:sp>
      <p:sp>
        <p:nvSpPr>
          <p:cNvPr id="393" name="Google Shape;393;g2cc0bacf902_1_163"/>
          <p:cNvSpPr txBox="1"/>
          <p:nvPr/>
        </p:nvSpPr>
        <p:spPr>
          <a:xfrm>
            <a:off x="654327" y="3838450"/>
            <a:ext cx="2002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636F74"/>
                </a:solidFill>
                <a:latin typeface="Gill Sans"/>
                <a:ea typeface="Gill Sans"/>
                <a:cs typeface="Gill Sans"/>
                <a:sym typeface="Gill Sans"/>
              </a:rPr>
              <a:t>April 19, 2024</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92F485-A29F-4C2E-246F-2C84398A80C6}"/>
              </a:ext>
            </a:extLst>
          </p:cNvPr>
          <p:cNvSpPr>
            <a:spLocks noGrp="1"/>
          </p:cNvSpPr>
          <p:nvPr>
            <p:ph type="title"/>
          </p:nvPr>
        </p:nvSpPr>
        <p:spPr>
          <a:xfrm>
            <a:off x="140638" y="206666"/>
            <a:ext cx="5815367" cy="869400"/>
          </a:xfrm>
        </p:spPr>
        <p:txBody>
          <a:bodyPr spcFirstLastPara="1" vert="horz" wrap="square" lIns="68580" tIns="34290" rIns="68580" bIns="34290" rtlCol="0" anchor="ctr" anchorCtr="0">
            <a:normAutofit fontScale="90000"/>
          </a:bodyPr>
          <a:lstStyle/>
          <a:p>
            <a:r>
              <a:rPr lang="en-US" sz="3000" b="1" kern="1200" dirty="0">
                <a:solidFill>
                  <a:srgbClr val="FFFFFF"/>
                </a:solidFill>
                <a:latin typeface="+mn-lt"/>
                <a:ea typeface="+mj-ea"/>
                <a:cs typeface="+mj-cs"/>
              </a:rPr>
              <a:t>South Africa – 2023 DS TB Cascade</a:t>
            </a:r>
          </a:p>
        </p:txBody>
      </p:sp>
      <p:pic>
        <p:nvPicPr>
          <p:cNvPr id="9" name="Content Placeholder 8">
            <a:extLst>
              <a:ext uri="{FF2B5EF4-FFF2-40B4-BE49-F238E27FC236}">
                <a16:creationId xmlns:a16="http://schemas.microsoft.com/office/drawing/2014/main" id="{9A01285B-6D43-30DB-AF7B-561A27119AE6}"/>
              </a:ext>
            </a:extLst>
          </p:cNvPr>
          <p:cNvPicPr>
            <a:picLocks noGrp="1" noChangeAspect="1"/>
          </p:cNvPicPr>
          <p:nvPr>
            <p:ph idx="1"/>
          </p:nvPr>
        </p:nvPicPr>
        <p:blipFill>
          <a:blip r:embed="rId2"/>
          <a:stretch>
            <a:fillRect/>
          </a:stretch>
        </p:blipFill>
        <p:spPr>
          <a:xfrm>
            <a:off x="-2" y="1387398"/>
            <a:ext cx="6733648" cy="3590711"/>
          </a:xfrm>
          <a:prstGeom prst="rect">
            <a:avLst/>
          </a:prstGeom>
        </p:spPr>
      </p:pic>
      <p:sp>
        <p:nvSpPr>
          <p:cNvPr id="10" name="TextBox 9">
            <a:extLst>
              <a:ext uri="{FF2B5EF4-FFF2-40B4-BE49-F238E27FC236}">
                <a16:creationId xmlns:a16="http://schemas.microsoft.com/office/drawing/2014/main" id="{60E2734D-B260-C259-E37A-F845AA92F003}"/>
              </a:ext>
            </a:extLst>
          </p:cNvPr>
          <p:cNvSpPr txBox="1"/>
          <p:nvPr/>
        </p:nvSpPr>
        <p:spPr>
          <a:xfrm>
            <a:off x="6662499" y="1201370"/>
            <a:ext cx="2495939" cy="4143891"/>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GB" sz="1100" dirty="0"/>
              <a:t>TB incidence = WHO estimate 2022</a:t>
            </a:r>
          </a:p>
          <a:p>
            <a:pPr marL="171450" indent="-171450">
              <a:lnSpc>
                <a:spcPct val="150000"/>
              </a:lnSpc>
              <a:buFont typeface="Arial" panose="020B0604020202020204" pitchFamily="34" charset="0"/>
              <a:buChar char="•"/>
            </a:pPr>
            <a:r>
              <a:rPr lang="en-GB" sz="1100" dirty="0"/>
              <a:t>Cascade developed using monthly aggregate data (</a:t>
            </a:r>
            <a:r>
              <a:rPr lang="en-GB" sz="1100" i="1" dirty="0"/>
              <a:t>PHC Tick Register, TB Identification Register</a:t>
            </a:r>
            <a:r>
              <a:rPr lang="en-GB" sz="1100" dirty="0"/>
              <a:t>)</a:t>
            </a:r>
          </a:p>
          <a:p>
            <a:pPr marL="171450" indent="-171450">
              <a:lnSpc>
                <a:spcPct val="150000"/>
              </a:lnSpc>
              <a:buFont typeface="Arial" panose="020B0604020202020204" pitchFamily="34" charset="0"/>
              <a:buChar char="•"/>
            </a:pPr>
            <a:r>
              <a:rPr lang="en-GB" sz="1100" dirty="0"/>
              <a:t>Since March 2023, ‘presumptive’ includes all eligible for testing (symptomatic, TUTT, etc.)</a:t>
            </a:r>
          </a:p>
          <a:p>
            <a:pPr marL="171450" indent="-171450">
              <a:lnSpc>
                <a:spcPct val="150000"/>
              </a:lnSpc>
              <a:buFont typeface="Arial" panose="020B0604020202020204" pitchFamily="34" charset="0"/>
              <a:buChar char="•"/>
            </a:pPr>
            <a:r>
              <a:rPr lang="en-GB" sz="1100" dirty="0"/>
              <a:t>92,9% testing rate for all eligible for a TB test</a:t>
            </a:r>
          </a:p>
          <a:p>
            <a:pPr marL="171450" indent="-171450">
              <a:lnSpc>
                <a:spcPct val="150000"/>
              </a:lnSpc>
              <a:buFont typeface="Arial" panose="020B0604020202020204" pitchFamily="34" charset="0"/>
              <a:buChar char="•"/>
            </a:pPr>
            <a:r>
              <a:rPr lang="en-GB" sz="1100" dirty="0"/>
              <a:t>9,0% ‘positivity rate</a:t>
            </a:r>
          </a:p>
          <a:p>
            <a:pPr marL="171450" indent="-171450">
              <a:lnSpc>
                <a:spcPct val="150000"/>
              </a:lnSpc>
              <a:buFont typeface="Arial" panose="020B0604020202020204" pitchFamily="34" charset="0"/>
              <a:buChar char="•"/>
            </a:pPr>
            <a:r>
              <a:rPr lang="en-GB" sz="1100" dirty="0"/>
              <a:t>92,6% bacteriological confirmation rate</a:t>
            </a:r>
          </a:p>
          <a:p>
            <a:pPr marL="171450" indent="-171450">
              <a:lnSpc>
                <a:spcPct val="150000"/>
              </a:lnSpc>
              <a:buFont typeface="Arial" panose="020B0604020202020204" pitchFamily="34" charset="0"/>
              <a:buChar char="•"/>
            </a:pPr>
            <a:r>
              <a:rPr lang="en-GB" sz="1100" dirty="0"/>
              <a:t>89,5% treatment initiation rate</a:t>
            </a:r>
          </a:p>
          <a:p>
            <a:pPr marL="214313" indent="-214313">
              <a:lnSpc>
                <a:spcPct val="150000"/>
              </a:lnSpc>
              <a:buFont typeface="Arial" panose="020B0604020202020204" pitchFamily="34" charset="0"/>
              <a:buChar char="•"/>
            </a:pPr>
            <a:endParaRPr lang="en-ZA" sz="1200" dirty="0"/>
          </a:p>
        </p:txBody>
      </p:sp>
      <p:sp>
        <p:nvSpPr>
          <p:cNvPr id="11" name="Arrow: Striped Right 10">
            <a:extLst>
              <a:ext uri="{FF2B5EF4-FFF2-40B4-BE49-F238E27FC236}">
                <a16:creationId xmlns:a16="http://schemas.microsoft.com/office/drawing/2014/main" id="{303DDA07-E59B-480E-0336-BE4E9BDFF038}"/>
              </a:ext>
            </a:extLst>
          </p:cNvPr>
          <p:cNvSpPr/>
          <p:nvPr/>
        </p:nvSpPr>
        <p:spPr>
          <a:xfrm rot="16200000">
            <a:off x="1244415" y="1050419"/>
            <a:ext cx="352204" cy="755921"/>
          </a:xfrm>
          <a:prstGeom prst="striped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050"/>
          </a:p>
        </p:txBody>
      </p:sp>
      <p:pic>
        <p:nvPicPr>
          <p:cNvPr id="1026" name="Picture 2" descr="South African Flag Vector Art, Icons ...">
            <a:extLst>
              <a:ext uri="{FF2B5EF4-FFF2-40B4-BE49-F238E27FC236}">
                <a16:creationId xmlns:a16="http://schemas.microsoft.com/office/drawing/2014/main" id="{0F41C7BD-BFD0-CEFE-2339-DD472E426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499" y="72059"/>
            <a:ext cx="1967030" cy="118021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75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7BFAA-A128-513E-F12D-896E1C7EDC0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F59CB87-37DE-0CDC-0A43-0EEEDB9BA73C}"/>
              </a:ext>
            </a:extLst>
          </p:cNvPr>
          <p:cNvSpPr>
            <a:spLocks noGrp="1"/>
          </p:cNvSpPr>
          <p:nvPr>
            <p:ph type="title"/>
          </p:nvPr>
        </p:nvSpPr>
        <p:spPr>
          <a:xfrm>
            <a:off x="1160206" y="2319377"/>
            <a:ext cx="6882581" cy="584735"/>
          </a:xfrm>
        </p:spPr>
        <p:txBody>
          <a:bodyPr/>
          <a:lstStyle/>
          <a:p>
            <a:r>
              <a:rPr lang="en-US" b="1" dirty="0"/>
              <a:t>MALAWI</a:t>
            </a:r>
          </a:p>
        </p:txBody>
      </p:sp>
    </p:spTree>
    <p:custDataLst>
      <p:tags r:id="rId1"/>
    </p:custDataLst>
    <p:extLst>
      <p:ext uri="{BB962C8B-B14F-4D97-AF65-F5344CB8AC3E}">
        <p14:creationId xmlns:p14="http://schemas.microsoft.com/office/powerpoint/2010/main" val="406134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EB0A8-1CDD-EC05-BF20-B5F635977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CCE14-B520-E2FA-772C-92FA254B39E0}"/>
              </a:ext>
            </a:extLst>
          </p:cNvPr>
          <p:cNvSpPr>
            <a:spLocks noGrp="1"/>
          </p:cNvSpPr>
          <p:nvPr>
            <p:ph type="ctrTitle"/>
          </p:nvPr>
        </p:nvSpPr>
        <p:spPr>
          <a:xfrm>
            <a:off x="0" y="143101"/>
            <a:ext cx="9144000" cy="2510009"/>
          </a:xfrm>
        </p:spPr>
        <p:txBody>
          <a:bodyPr>
            <a:normAutofit fontScale="90000"/>
          </a:bodyPr>
          <a:lstStyle/>
          <a:p>
            <a:r>
              <a:rPr lang="en-US" dirty="0"/>
              <a:t>Cascade analysis of the Mobile Diagnostic units &amp; facility level systematic TB screened in high burden &amp; selected facilities.  </a:t>
            </a:r>
            <a:endParaRPr lang="en-MW" dirty="0"/>
          </a:p>
        </p:txBody>
      </p:sp>
      <p:sp>
        <p:nvSpPr>
          <p:cNvPr id="3" name="Subtitle 2">
            <a:extLst>
              <a:ext uri="{FF2B5EF4-FFF2-40B4-BE49-F238E27FC236}">
                <a16:creationId xmlns:a16="http://schemas.microsoft.com/office/drawing/2014/main" id="{6D1E5A83-19BC-EDBB-4308-510E7CE33141}"/>
              </a:ext>
            </a:extLst>
          </p:cNvPr>
          <p:cNvSpPr>
            <a:spLocks noGrp="1"/>
          </p:cNvSpPr>
          <p:nvPr>
            <p:ph type="subTitle" idx="1"/>
          </p:nvPr>
        </p:nvSpPr>
        <p:spPr>
          <a:xfrm>
            <a:off x="1143000" y="3449637"/>
            <a:ext cx="6858000" cy="1485900"/>
          </a:xfrm>
        </p:spPr>
        <p:txBody>
          <a:bodyPr/>
          <a:lstStyle/>
          <a:p>
            <a:r>
              <a:rPr lang="en-US" dirty="0"/>
              <a:t>Malawi </a:t>
            </a:r>
            <a:endParaRPr lang="en-MW" dirty="0"/>
          </a:p>
        </p:txBody>
      </p:sp>
    </p:spTree>
    <p:extLst>
      <p:ext uri="{BB962C8B-B14F-4D97-AF65-F5344CB8AC3E}">
        <p14:creationId xmlns:p14="http://schemas.microsoft.com/office/powerpoint/2010/main" val="3710104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AA256-9677-E911-1497-930B5BCA959C}"/>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6EA04D5-4796-D64F-5857-8780B7417BEB}"/>
              </a:ext>
            </a:extLst>
          </p:cNvPr>
          <p:cNvGraphicFramePr>
            <a:graphicFrameLocks/>
          </p:cNvGraphicFramePr>
          <p:nvPr/>
        </p:nvGraphicFramePr>
        <p:xfrm>
          <a:off x="0" y="1759059"/>
          <a:ext cx="9029700" cy="443251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DBC18B6B-A864-B442-1B8B-C7F1706682F4}"/>
              </a:ext>
            </a:extLst>
          </p:cNvPr>
          <p:cNvSpPr/>
          <p:nvPr/>
        </p:nvSpPr>
        <p:spPr>
          <a:xfrm>
            <a:off x="5233309" y="41047"/>
            <a:ext cx="3869870" cy="15879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050" dirty="0"/>
              <a:t>% presumptive  :6.2% </a:t>
            </a:r>
          </a:p>
          <a:p>
            <a:pPr marL="214313" indent="-214313">
              <a:buFont typeface="Arial" panose="020B0604020202020204" pitchFamily="34" charset="0"/>
              <a:buChar char="•"/>
            </a:pPr>
            <a:r>
              <a:rPr lang="en-US" sz="1050" dirty="0"/>
              <a:t>% tested  for TB : 90 % </a:t>
            </a:r>
          </a:p>
          <a:p>
            <a:pPr marL="214313" indent="-214313">
              <a:buFont typeface="Arial" panose="020B0604020202020204" pitchFamily="34" charset="0"/>
              <a:buChar char="•"/>
            </a:pPr>
            <a:r>
              <a:rPr lang="en-US" sz="1050" dirty="0"/>
              <a:t>% bact confirmed : 52 % vs national 70% </a:t>
            </a:r>
          </a:p>
          <a:p>
            <a:pPr marL="214313" indent="-214313">
              <a:buFont typeface="Arial" panose="020B0604020202020204" pitchFamily="34" charset="0"/>
              <a:buChar char="•"/>
            </a:pPr>
            <a:r>
              <a:rPr lang="en-US" sz="1050" dirty="0"/>
              <a:t>all had test result through Xpert </a:t>
            </a:r>
            <a:r>
              <a:rPr lang="en-US" sz="1050" dirty="0" err="1"/>
              <a:t>utlra</a:t>
            </a:r>
            <a:r>
              <a:rPr lang="en-US" sz="1050" dirty="0"/>
              <a:t> </a:t>
            </a:r>
          </a:p>
          <a:p>
            <a:pPr marL="214313" indent="-214313">
              <a:buFont typeface="Arial" panose="020B0604020202020204" pitchFamily="34" charset="0"/>
              <a:buChar char="•"/>
            </a:pPr>
            <a:r>
              <a:rPr lang="en-US" sz="1050" dirty="0"/>
              <a:t>99 %  enrolled to TB treatment </a:t>
            </a:r>
          </a:p>
          <a:p>
            <a:pPr marL="214313" indent="-214313">
              <a:buFont typeface="Arial" panose="020B0604020202020204" pitchFamily="34" charset="0"/>
              <a:buChar char="•"/>
            </a:pPr>
            <a:r>
              <a:rPr lang="en-US" sz="1050" dirty="0"/>
              <a:t>treatment outcome : national average </a:t>
            </a:r>
          </a:p>
          <a:p>
            <a:pPr marL="214313" indent="-214313">
              <a:buFont typeface="Arial" panose="020B0604020202020204" pitchFamily="34" charset="0"/>
              <a:buChar char="•"/>
            </a:pPr>
            <a:r>
              <a:rPr lang="en-US" sz="1050" dirty="0"/>
              <a:t>NNS : 118 (Equals to  900/100000 population )</a:t>
            </a:r>
          </a:p>
          <a:p>
            <a:pPr algn="l"/>
            <a:endParaRPr lang="en-MW" sz="1050" dirty="0"/>
          </a:p>
        </p:txBody>
      </p:sp>
      <p:sp>
        <p:nvSpPr>
          <p:cNvPr id="10" name="Rectangle 9">
            <a:extLst>
              <a:ext uri="{FF2B5EF4-FFF2-40B4-BE49-F238E27FC236}">
                <a16:creationId xmlns:a16="http://schemas.microsoft.com/office/drawing/2014/main" id="{7B400C23-BBAC-F733-CF13-C69FAC4CA55A}"/>
              </a:ext>
            </a:extLst>
          </p:cNvPr>
          <p:cNvSpPr/>
          <p:nvPr/>
        </p:nvSpPr>
        <p:spPr>
          <a:xfrm>
            <a:off x="2596243" y="41047"/>
            <a:ext cx="2637065" cy="15879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050" b="1" dirty="0"/>
              <a:t>Mobile Diagnostic Units </a:t>
            </a:r>
          </a:p>
          <a:p>
            <a:r>
              <a:rPr lang="en-US" sz="1050" dirty="0"/>
              <a:t>Malawi has 12 MDU </a:t>
            </a:r>
          </a:p>
          <a:p>
            <a:r>
              <a:rPr lang="en-US" sz="1050" dirty="0"/>
              <a:t>Intervention started in March 2018 </a:t>
            </a:r>
          </a:p>
          <a:p>
            <a:r>
              <a:rPr lang="en-US" sz="1050" dirty="0"/>
              <a:t>The target population : key population( urban ,prisoners ,and other key population </a:t>
            </a:r>
          </a:p>
        </p:txBody>
      </p:sp>
    </p:spTree>
    <p:extLst>
      <p:ext uri="{BB962C8B-B14F-4D97-AF65-F5344CB8AC3E}">
        <p14:creationId xmlns:p14="http://schemas.microsoft.com/office/powerpoint/2010/main" val="210022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3513B-40EC-8D07-22ED-F913AA261A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045D9B-FEEA-EA20-A0A0-C11F299984A0}"/>
              </a:ext>
            </a:extLst>
          </p:cNvPr>
          <p:cNvSpPr>
            <a:spLocks noGrp="1"/>
          </p:cNvSpPr>
          <p:nvPr>
            <p:ph type="title"/>
          </p:nvPr>
        </p:nvSpPr>
        <p:spPr>
          <a:xfrm>
            <a:off x="488272" y="168444"/>
            <a:ext cx="8027078" cy="460942"/>
          </a:xfrm>
        </p:spPr>
        <p:txBody>
          <a:bodyPr>
            <a:normAutofit/>
          </a:bodyPr>
          <a:lstStyle/>
          <a:p>
            <a:r>
              <a:rPr lang="en-US" b="1" dirty="0">
                <a:solidFill>
                  <a:schemeClr val="tx1"/>
                </a:solidFill>
              </a:rPr>
              <a:t>Interpretation </a:t>
            </a:r>
            <a:endParaRPr lang="en-MW" b="1" dirty="0">
              <a:solidFill>
                <a:schemeClr val="tx1"/>
              </a:solidFill>
            </a:endParaRPr>
          </a:p>
        </p:txBody>
      </p:sp>
      <p:sp>
        <p:nvSpPr>
          <p:cNvPr id="12" name="Content Placeholder 11">
            <a:extLst>
              <a:ext uri="{FF2B5EF4-FFF2-40B4-BE49-F238E27FC236}">
                <a16:creationId xmlns:a16="http://schemas.microsoft.com/office/drawing/2014/main" id="{FC196039-9CEE-09D5-1DAD-408B1E352C5C}"/>
              </a:ext>
            </a:extLst>
          </p:cNvPr>
          <p:cNvSpPr>
            <a:spLocks noGrp="1"/>
          </p:cNvSpPr>
          <p:nvPr>
            <p:ph idx="1"/>
          </p:nvPr>
        </p:nvSpPr>
        <p:spPr>
          <a:xfrm>
            <a:off x="302079" y="790376"/>
            <a:ext cx="8319407" cy="3712454"/>
          </a:xfrm>
        </p:spPr>
        <p:txBody>
          <a:bodyPr>
            <a:normAutofit lnSpcReduction="10000"/>
          </a:bodyPr>
          <a:lstStyle/>
          <a:p>
            <a:pPr algn="l"/>
            <a:r>
              <a:rPr lang="en-US" sz="1800" dirty="0"/>
              <a:t>% presumptive  :6.2%  </a:t>
            </a:r>
          </a:p>
          <a:p>
            <a:pPr lvl="1"/>
            <a:r>
              <a:rPr lang="en-US" sz="1500" dirty="0"/>
              <a:t>6-8 % in the prevalence survey </a:t>
            </a:r>
          </a:p>
          <a:p>
            <a:pPr algn="l"/>
            <a:r>
              <a:rPr lang="en-US" sz="1800" dirty="0"/>
              <a:t>% tested  for TB : </a:t>
            </a:r>
          </a:p>
          <a:p>
            <a:pPr lvl="1"/>
            <a:r>
              <a:rPr lang="en-US" sz="1500" dirty="0"/>
              <a:t>90 % some patients failed to produce sputum –%  with no test has declined after the cut of point score(CAD4) was revised </a:t>
            </a:r>
          </a:p>
          <a:p>
            <a:pPr algn="l"/>
            <a:r>
              <a:rPr lang="en-US" sz="1800" dirty="0"/>
              <a:t>% bact confirmed : 52 % vs national 70% </a:t>
            </a:r>
          </a:p>
          <a:p>
            <a:pPr lvl="1"/>
            <a:r>
              <a:rPr lang="en-US" sz="1500" dirty="0"/>
              <a:t>review of compliance to algorithm being conducted, </a:t>
            </a:r>
          </a:p>
          <a:p>
            <a:pPr lvl="1"/>
            <a:r>
              <a:rPr lang="en-US" sz="1500" dirty="0"/>
              <a:t>Clinicians are part of the MDU to improve quality of diagnosis </a:t>
            </a:r>
          </a:p>
          <a:p>
            <a:pPr algn="l"/>
            <a:r>
              <a:rPr lang="en-US" sz="1800" dirty="0"/>
              <a:t>All those that were tested were, tested on a GXP. </a:t>
            </a:r>
          </a:p>
          <a:p>
            <a:pPr algn="l"/>
            <a:r>
              <a:rPr lang="en-US" sz="1800" dirty="0"/>
              <a:t>99 %  enrolled to TB treatment </a:t>
            </a:r>
          </a:p>
          <a:p>
            <a:r>
              <a:rPr lang="en-US" sz="1800" dirty="0"/>
              <a:t>Treatment outcome : </a:t>
            </a:r>
            <a:r>
              <a:rPr lang="en-US" sz="1500" dirty="0"/>
              <a:t> based on the national average &amp; period review planned  </a:t>
            </a:r>
          </a:p>
          <a:p>
            <a:r>
              <a:rPr lang="en-US" sz="1800" dirty="0"/>
              <a:t>National NNS : 118 (Yield of 900/100000 population; PS 1200/100K pop )</a:t>
            </a:r>
          </a:p>
          <a:p>
            <a:pPr lvl="1"/>
            <a:r>
              <a:rPr lang="en-US" sz="1500" dirty="0"/>
              <a:t>Yield is within acceptable range compared to the prevalence finding survey (urban )</a:t>
            </a:r>
          </a:p>
          <a:p>
            <a:pPr lvl="1"/>
            <a:endParaRPr lang="en-MW" dirty="0"/>
          </a:p>
        </p:txBody>
      </p:sp>
    </p:spTree>
    <p:extLst>
      <p:ext uri="{BB962C8B-B14F-4D97-AF65-F5344CB8AC3E}">
        <p14:creationId xmlns:p14="http://schemas.microsoft.com/office/powerpoint/2010/main" val="83528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D550B-BF1E-0BE7-EA25-7B914EF8590F}"/>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0FE5F5A-2B15-5643-F673-953684140E63}"/>
              </a:ext>
            </a:extLst>
          </p:cNvPr>
          <p:cNvGraphicFramePr>
            <a:graphicFrameLocks/>
          </p:cNvGraphicFramePr>
          <p:nvPr/>
        </p:nvGraphicFramePr>
        <p:xfrm>
          <a:off x="89807" y="102280"/>
          <a:ext cx="8980715" cy="49802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275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EB0BA-DA8E-6A85-3143-F8F40BCCF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5CD19-21A1-02CC-6C18-82D794313D38}"/>
              </a:ext>
            </a:extLst>
          </p:cNvPr>
          <p:cNvSpPr>
            <a:spLocks noGrp="1"/>
          </p:cNvSpPr>
          <p:nvPr>
            <p:ph type="title"/>
          </p:nvPr>
        </p:nvSpPr>
        <p:spPr/>
        <p:txBody>
          <a:bodyPr/>
          <a:lstStyle/>
          <a:p>
            <a:r>
              <a:rPr lang="en-US" b="1" dirty="0">
                <a:solidFill>
                  <a:schemeClr val="tx1"/>
                </a:solidFill>
              </a:rPr>
              <a:t>Interpretation </a:t>
            </a:r>
            <a:endParaRPr lang="en-MW" dirty="0"/>
          </a:p>
        </p:txBody>
      </p:sp>
      <p:sp>
        <p:nvSpPr>
          <p:cNvPr id="3" name="Content Placeholder 2">
            <a:extLst>
              <a:ext uri="{FF2B5EF4-FFF2-40B4-BE49-F238E27FC236}">
                <a16:creationId xmlns:a16="http://schemas.microsoft.com/office/drawing/2014/main" id="{608AFF5C-8675-B570-1144-CA7D5E4F44FF}"/>
              </a:ext>
            </a:extLst>
          </p:cNvPr>
          <p:cNvSpPr>
            <a:spLocks noGrp="1"/>
          </p:cNvSpPr>
          <p:nvPr>
            <p:ph idx="1"/>
          </p:nvPr>
        </p:nvSpPr>
        <p:spPr/>
        <p:txBody>
          <a:bodyPr>
            <a:normAutofit lnSpcReduction="10000"/>
          </a:bodyPr>
          <a:lstStyle/>
          <a:p>
            <a:r>
              <a:rPr lang="en-US" dirty="0"/>
              <a:t>% presumptive TB  comparable to the  national expectation </a:t>
            </a:r>
          </a:p>
          <a:p>
            <a:r>
              <a:rPr lang="en-US" dirty="0"/>
              <a:t>Improved  testing coverage  from previous quarter(82%) </a:t>
            </a:r>
          </a:p>
          <a:p>
            <a:pPr lvl="1"/>
            <a:r>
              <a:rPr lang="en-US" dirty="0"/>
              <a:t>Quality of TB screening to be strengthened </a:t>
            </a:r>
          </a:p>
          <a:p>
            <a:r>
              <a:rPr lang="en-US" dirty="0"/>
              <a:t>72% WRD testing coverage: improve coverage testing using WRD </a:t>
            </a:r>
          </a:p>
          <a:p>
            <a:r>
              <a:rPr lang="en-US" dirty="0"/>
              <a:t>Yield among testing (8%)- </a:t>
            </a:r>
          </a:p>
          <a:p>
            <a:r>
              <a:rPr lang="en-US" dirty="0"/>
              <a:t>Yield among total screened is relatively high – probably a result of targeting high burden districts (prioritization matrix )</a:t>
            </a:r>
          </a:p>
          <a:p>
            <a:r>
              <a:rPr lang="en-US" dirty="0"/>
              <a:t>Low prop bact confirmed cases compared to national average </a:t>
            </a:r>
          </a:p>
          <a:p>
            <a:pPr lvl="1"/>
            <a:r>
              <a:rPr lang="en-US" dirty="0"/>
              <a:t>Review of compliance to national diagnostic algorithm to be strengthened </a:t>
            </a:r>
          </a:p>
          <a:p>
            <a:endParaRPr lang="en-MW" dirty="0"/>
          </a:p>
        </p:txBody>
      </p:sp>
    </p:spTree>
    <p:extLst>
      <p:ext uri="{BB962C8B-B14F-4D97-AF65-F5344CB8AC3E}">
        <p14:creationId xmlns:p14="http://schemas.microsoft.com/office/powerpoint/2010/main" val="2322139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B5F60E-62C6-4C94-ABF3-141AF8CE5398}"/>
              </a:ext>
            </a:extLst>
          </p:cNvPr>
          <p:cNvSpPr>
            <a:spLocks noGrp="1"/>
          </p:cNvSpPr>
          <p:nvPr>
            <p:ph type="title"/>
          </p:nvPr>
        </p:nvSpPr>
        <p:spPr>
          <a:xfrm>
            <a:off x="1160206" y="2319377"/>
            <a:ext cx="6882581" cy="584735"/>
          </a:xfrm>
        </p:spPr>
        <p:txBody>
          <a:bodyPr/>
          <a:lstStyle/>
          <a:p>
            <a:r>
              <a:rPr lang="en-US" b="1" dirty="0"/>
              <a:t>KENYA</a:t>
            </a:r>
          </a:p>
        </p:txBody>
      </p:sp>
    </p:spTree>
    <p:custDataLst>
      <p:tags r:id="rId1"/>
    </p:custDataLst>
    <p:extLst>
      <p:ext uri="{BB962C8B-B14F-4D97-AF65-F5344CB8AC3E}">
        <p14:creationId xmlns:p14="http://schemas.microsoft.com/office/powerpoint/2010/main" val="255907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2BFAE1-45D3-4B3B-81D2-0BF25FA84FB8}"/>
              </a:ext>
            </a:extLst>
          </p:cNvPr>
          <p:cNvSpPr txBox="1">
            <a:spLocks/>
          </p:cNvSpPr>
          <p:nvPr/>
        </p:nvSpPr>
        <p:spPr>
          <a:xfrm>
            <a:off x="922946" y="76558"/>
            <a:ext cx="7886700" cy="55429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base">
              <a:spcAft>
                <a:spcPct val="0"/>
              </a:spcAft>
              <a:buClrTx/>
              <a:defRPr/>
            </a:pPr>
            <a:r>
              <a:rPr lang="en-US" sz="2700" b="1" dirty="0">
                <a:solidFill>
                  <a:srgbClr val="FF0000"/>
                </a:solidFill>
                <a:latin typeface="Palatino Linotype" panose="02040502050505030304" pitchFamily="18" charset="0"/>
              </a:rPr>
              <a:t>DS TB Cascade</a:t>
            </a:r>
          </a:p>
        </p:txBody>
      </p:sp>
      <p:pic>
        <p:nvPicPr>
          <p:cNvPr id="6" name="Picture 32" descr="Picture 32"/>
          <p:cNvPicPr>
            <a:picLocks noChangeAspect="1"/>
          </p:cNvPicPr>
          <p:nvPr/>
        </p:nvPicPr>
        <p:blipFill>
          <a:blip r:embed="rId2"/>
          <a:srcRect l="57467" t="21094" r="25548" b="51041"/>
          <a:stretch>
            <a:fillRect/>
          </a:stretch>
        </p:blipFill>
        <p:spPr>
          <a:xfrm>
            <a:off x="8696857" y="4750069"/>
            <a:ext cx="447143" cy="414068"/>
          </a:xfrm>
          <a:prstGeom prst="rect">
            <a:avLst/>
          </a:prstGeom>
          <a:ln w="12700">
            <a:miter lim="400000"/>
          </a:ln>
        </p:spPr>
      </p:pic>
      <p:cxnSp>
        <p:nvCxnSpPr>
          <p:cNvPr id="7" name="Straight Connector 6">
            <a:extLst>
              <a:ext uri="{FF2B5EF4-FFF2-40B4-BE49-F238E27FC236}">
                <a16:creationId xmlns:a16="http://schemas.microsoft.com/office/drawing/2014/main" id="{67835395-F8D1-44AC-9C45-C25811FB983B}"/>
              </a:ext>
            </a:extLst>
          </p:cNvPr>
          <p:cNvCxnSpPr/>
          <p:nvPr/>
        </p:nvCxnSpPr>
        <p:spPr>
          <a:xfrm>
            <a:off x="1244773" y="617313"/>
            <a:ext cx="724304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14" y="27961"/>
            <a:ext cx="861921" cy="561020"/>
          </a:xfrm>
          <a:prstGeom prst="rect">
            <a:avLst/>
          </a:prstGeom>
        </p:spPr>
      </p:pic>
      <p:graphicFrame>
        <p:nvGraphicFramePr>
          <p:cNvPr id="2" name="Content Placeholder 3">
            <a:extLst>
              <a:ext uri="{FF2B5EF4-FFF2-40B4-BE49-F238E27FC236}">
                <a16:creationId xmlns:a16="http://schemas.microsoft.com/office/drawing/2014/main" id="{2EA1F25C-4C9D-2373-2532-1F579D18D286}"/>
              </a:ext>
            </a:extLst>
          </p:cNvPr>
          <p:cNvGraphicFramePr>
            <a:graphicFrameLocks noGrp="1"/>
          </p:cNvGraphicFramePr>
          <p:nvPr>
            <p:ph idx="1"/>
          </p:nvPr>
        </p:nvGraphicFramePr>
        <p:xfrm>
          <a:off x="628650" y="799306"/>
          <a:ext cx="7886700" cy="38540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524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4F3FC-6D63-32DD-B4C7-344D798362F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4F79141-4F96-8A68-167F-ABAF2D9AAFFD}"/>
              </a:ext>
            </a:extLst>
          </p:cNvPr>
          <p:cNvSpPr txBox="1">
            <a:spLocks/>
          </p:cNvSpPr>
          <p:nvPr/>
        </p:nvSpPr>
        <p:spPr>
          <a:xfrm>
            <a:off x="922946" y="76558"/>
            <a:ext cx="7886700" cy="55429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base">
              <a:spcAft>
                <a:spcPct val="0"/>
              </a:spcAft>
              <a:buClrTx/>
              <a:defRPr/>
            </a:pPr>
            <a:r>
              <a:rPr lang="en-US" sz="2700" b="1" dirty="0">
                <a:solidFill>
                  <a:srgbClr val="FF0000"/>
                </a:solidFill>
                <a:latin typeface="Palatino Linotype" panose="02040502050505030304" pitchFamily="18" charset="0"/>
              </a:rPr>
              <a:t>Cascade analysis explained</a:t>
            </a:r>
          </a:p>
        </p:txBody>
      </p:sp>
      <p:pic>
        <p:nvPicPr>
          <p:cNvPr id="6" name="Picture 32" descr="Picture 32">
            <a:extLst>
              <a:ext uri="{FF2B5EF4-FFF2-40B4-BE49-F238E27FC236}">
                <a16:creationId xmlns:a16="http://schemas.microsoft.com/office/drawing/2014/main" id="{50E32B9A-D502-C190-4613-EFC2BCE22363}"/>
              </a:ext>
            </a:extLst>
          </p:cNvPr>
          <p:cNvPicPr>
            <a:picLocks noChangeAspect="1"/>
          </p:cNvPicPr>
          <p:nvPr/>
        </p:nvPicPr>
        <p:blipFill>
          <a:blip r:embed="rId2"/>
          <a:srcRect l="57467" t="21094" r="25548" b="51041"/>
          <a:stretch>
            <a:fillRect/>
          </a:stretch>
        </p:blipFill>
        <p:spPr>
          <a:xfrm>
            <a:off x="8696857" y="4750069"/>
            <a:ext cx="447143" cy="414068"/>
          </a:xfrm>
          <a:prstGeom prst="rect">
            <a:avLst/>
          </a:prstGeom>
          <a:ln w="12700">
            <a:miter lim="400000"/>
          </a:ln>
        </p:spPr>
      </p:pic>
      <p:cxnSp>
        <p:nvCxnSpPr>
          <p:cNvPr id="7" name="Straight Connector 6">
            <a:extLst>
              <a:ext uri="{FF2B5EF4-FFF2-40B4-BE49-F238E27FC236}">
                <a16:creationId xmlns:a16="http://schemas.microsoft.com/office/drawing/2014/main" id="{9915C8CB-AC6E-B487-1993-4FF5D8450D8D}"/>
              </a:ext>
            </a:extLst>
          </p:cNvPr>
          <p:cNvCxnSpPr/>
          <p:nvPr/>
        </p:nvCxnSpPr>
        <p:spPr>
          <a:xfrm>
            <a:off x="1244773" y="617313"/>
            <a:ext cx="724304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9B1E18A-FB30-FB49-44C6-9D2D6020CB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14" y="27961"/>
            <a:ext cx="861921" cy="561020"/>
          </a:xfrm>
          <a:prstGeom prst="rect">
            <a:avLst/>
          </a:prstGeom>
        </p:spPr>
      </p:pic>
      <p:graphicFrame>
        <p:nvGraphicFramePr>
          <p:cNvPr id="8" name="Content Placeholder 3">
            <a:extLst>
              <a:ext uri="{FF2B5EF4-FFF2-40B4-BE49-F238E27FC236}">
                <a16:creationId xmlns:a16="http://schemas.microsoft.com/office/drawing/2014/main" id="{807DC431-8165-1633-2BC5-60FD57E1802E}"/>
              </a:ext>
            </a:extLst>
          </p:cNvPr>
          <p:cNvGraphicFramePr>
            <a:graphicFrameLocks noGrp="1"/>
          </p:cNvGraphicFramePr>
          <p:nvPr>
            <p:ph idx="1"/>
          </p:nvPr>
        </p:nvGraphicFramePr>
        <p:xfrm>
          <a:off x="135731" y="770731"/>
          <a:ext cx="8673915" cy="4114800"/>
        </p:xfrm>
        <a:graphic>
          <a:graphicData uri="http://schemas.openxmlformats.org/drawingml/2006/table">
            <a:tbl>
              <a:tblPr firstRow="1" bandRow="1">
                <a:tableStyleId>{073A0DAA-6AF3-43AB-8588-CEC1D06C72B9}</a:tableStyleId>
              </a:tblPr>
              <a:tblGrid>
                <a:gridCol w="518550">
                  <a:extLst>
                    <a:ext uri="{9D8B030D-6E8A-4147-A177-3AD203B41FA5}">
                      <a16:colId xmlns:a16="http://schemas.microsoft.com/office/drawing/2014/main" val="2309523982"/>
                    </a:ext>
                  </a:extLst>
                </a:gridCol>
                <a:gridCol w="2792644">
                  <a:extLst>
                    <a:ext uri="{9D8B030D-6E8A-4147-A177-3AD203B41FA5}">
                      <a16:colId xmlns:a16="http://schemas.microsoft.com/office/drawing/2014/main" val="846459734"/>
                    </a:ext>
                  </a:extLst>
                </a:gridCol>
                <a:gridCol w="5362721">
                  <a:extLst>
                    <a:ext uri="{9D8B030D-6E8A-4147-A177-3AD203B41FA5}">
                      <a16:colId xmlns:a16="http://schemas.microsoft.com/office/drawing/2014/main" val="1032206683"/>
                    </a:ext>
                  </a:extLst>
                </a:gridCol>
              </a:tblGrid>
              <a:tr h="251460">
                <a:tc>
                  <a:txBody>
                    <a:bodyPr/>
                    <a:lstStyle/>
                    <a:p>
                      <a:r>
                        <a:rPr lang="en-US" sz="1200" dirty="0"/>
                        <a:t>No.</a:t>
                      </a:r>
                      <a:endParaRPr lang="en-US" sz="1200" dirty="0">
                        <a:latin typeface="Gill Sans MT" panose="020B0502020104020203" pitchFamily="34" charset="0"/>
                      </a:endParaRPr>
                    </a:p>
                  </a:txBody>
                  <a:tcPr marL="68580" marR="68580" marT="34290" marB="34290"/>
                </a:tc>
                <a:tc>
                  <a:txBody>
                    <a:bodyPr/>
                    <a:lstStyle/>
                    <a:p>
                      <a:r>
                        <a:rPr lang="en-US" sz="1200" dirty="0"/>
                        <a:t>Gap Identified</a:t>
                      </a:r>
                      <a:endParaRPr lang="en-US" sz="1200" dirty="0">
                        <a:latin typeface="Gill Sans MT" panose="020B0502020104020203" pitchFamily="34" charset="0"/>
                      </a:endParaRPr>
                    </a:p>
                  </a:txBody>
                  <a:tcPr marL="68580" marR="68580" marT="34290" marB="34290"/>
                </a:tc>
                <a:tc>
                  <a:txBody>
                    <a:bodyPr/>
                    <a:lstStyle/>
                    <a:p>
                      <a:r>
                        <a:rPr lang="en-US" sz="1200" dirty="0"/>
                        <a:t>Intervention</a:t>
                      </a:r>
                      <a:endParaRPr lang="en-US" sz="1200" dirty="0">
                        <a:latin typeface="Gill Sans MT" panose="020B0502020104020203" pitchFamily="34" charset="0"/>
                      </a:endParaRPr>
                    </a:p>
                  </a:txBody>
                  <a:tcPr marL="68580" marR="68580" marT="34290" marB="34290"/>
                </a:tc>
                <a:extLst>
                  <a:ext uri="{0D108BD9-81ED-4DB2-BD59-A6C34878D82A}">
                    <a16:rowId xmlns:a16="http://schemas.microsoft.com/office/drawing/2014/main" val="2436894149"/>
                  </a:ext>
                </a:extLst>
              </a:tr>
              <a:tr h="1897380">
                <a:tc>
                  <a:txBody>
                    <a:bodyPr/>
                    <a:lstStyle/>
                    <a:p>
                      <a:r>
                        <a:rPr lang="en-US" sz="1200" dirty="0"/>
                        <a:t>1.</a:t>
                      </a:r>
                      <a:endParaRPr lang="en-US" sz="1200" dirty="0">
                        <a:latin typeface="Gill Sans MT" panose="020B0502020104020203" pitchFamily="34" charset="0"/>
                      </a:endParaRPr>
                    </a:p>
                  </a:txBody>
                  <a:tcPr marL="68580" marR="68580" marT="34290" marB="34290"/>
                </a:tc>
                <a:tc>
                  <a:txBody>
                    <a:bodyPr/>
                    <a:lstStyle/>
                    <a:p>
                      <a:r>
                        <a:rPr lang="en-US" sz="1200" dirty="0"/>
                        <a:t>Low case identification</a:t>
                      </a:r>
                    </a:p>
                    <a:p>
                      <a:r>
                        <a:rPr lang="en-US" sz="1200" dirty="0"/>
                        <a:t>Incidence: </a:t>
                      </a:r>
                      <a:r>
                        <a:rPr lang="en-US" sz="1200" b="1" dirty="0"/>
                        <a:t>128,000</a:t>
                      </a:r>
                    </a:p>
                    <a:p>
                      <a:r>
                        <a:rPr lang="en-US" sz="1200" dirty="0"/>
                        <a:t>Cases Identified and Notified: </a:t>
                      </a:r>
                      <a:r>
                        <a:rPr lang="en-US" sz="1200" b="1" dirty="0"/>
                        <a:t>97,243</a:t>
                      </a:r>
                    </a:p>
                    <a:p>
                      <a:endParaRPr lang="en-US" sz="1200" dirty="0"/>
                    </a:p>
                    <a:p>
                      <a:r>
                        <a:rPr lang="en-US" sz="1200" dirty="0"/>
                        <a:t>Missing </a:t>
                      </a:r>
                      <a:r>
                        <a:rPr lang="en-US" sz="1200" b="1" dirty="0"/>
                        <a:t>24%</a:t>
                      </a:r>
                      <a:r>
                        <a:rPr lang="en-US" sz="1200" dirty="0"/>
                        <a:t> of TB cases </a:t>
                      </a:r>
                    </a:p>
                    <a:p>
                      <a:endParaRPr lang="en-US" sz="1200" dirty="0"/>
                    </a:p>
                    <a:p>
                      <a:r>
                        <a:rPr lang="en-US" sz="1200" b="1" dirty="0"/>
                        <a:t>Target:</a:t>
                      </a:r>
                      <a:r>
                        <a:rPr lang="en-US" sz="1200" dirty="0"/>
                        <a:t> Increase treatment coverage for DSTB and DRTB to 90%  by 2028</a:t>
                      </a:r>
                      <a:endParaRPr lang="en-US" sz="1200" dirty="0">
                        <a:latin typeface="Gill Sans MT" panose="020B0502020104020203" pitchFamily="34" charset="0"/>
                      </a:endParaRPr>
                    </a:p>
                  </a:txBody>
                  <a:tcPr marL="68580" marR="68580" marT="34290" marB="34290"/>
                </a:tc>
                <a:tc>
                  <a:txBody>
                    <a:bodyPr/>
                    <a:lstStyle/>
                    <a:p>
                      <a:pPr marL="285750" indent="-285750">
                        <a:buFont typeface="Arial" panose="020B0604020202020204" pitchFamily="34" charset="0"/>
                        <a:buChar char="•"/>
                      </a:pPr>
                      <a:r>
                        <a:rPr lang="en-US" sz="1200" dirty="0"/>
                        <a:t>Expand Active Case Finding </a:t>
                      </a:r>
                      <a:r>
                        <a:rPr lang="en-US" sz="1200" b="1" dirty="0"/>
                        <a:t>(ACF)</a:t>
                      </a:r>
                      <a:r>
                        <a:rPr lang="en-US" sz="1200" dirty="0"/>
                        <a:t>; Program Quality and Efficiency </a:t>
                      </a:r>
                      <a:r>
                        <a:rPr lang="en-US" sz="1200" b="1" dirty="0"/>
                        <a:t>(PQE). </a:t>
                      </a:r>
                      <a:r>
                        <a:rPr lang="en-US" sz="1200" dirty="0"/>
                        <a:t>Strengthen case finding among key vulnerable populations; identify </a:t>
                      </a:r>
                      <a:r>
                        <a:rPr lang="en-US" sz="1200" b="1" dirty="0"/>
                        <a:t>TB hotspots </a:t>
                      </a:r>
                      <a:r>
                        <a:rPr lang="en-US" sz="1200" dirty="0"/>
                        <a:t>and conduct </a:t>
                      </a:r>
                      <a:r>
                        <a:rPr lang="en-US" sz="1200" b="1" dirty="0"/>
                        <a:t>targeted outreaches </a:t>
                      </a:r>
                    </a:p>
                    <a:p>
                      <a:pPr marL="285750" indent="-285750">
                        <a:buFont typeface="Arial" panose="020B0604020202020204" pitchFamily="34" charset="0"/>
                        <a:buChar char="•"/>
                      </a:pPr>
                      <a:r>
                        <a:rPr lang="en-US" sz="1200" b="1" dirty="0"/>
                        <a:t>Engage all care providers</a:t>
                      </a:r>
                      <a:r>
                        <a:rPr lang="en-US" sz="1200" dirty="0"/>
                        <a:t>; PPM Interventions scaled up to the whole country. </a:t>
                      </a:r>
                      <a:r>
                        <a:rPr lang="en-US" sz="1200" b="1" dirty="0"/>
                        <a:t>5 models -</a:t>
                      </a:r>
                      <a:r>
                        <a:rPr lang="en-US" sz="1200" dirty="0"/>
                        <a:t> Health facility, pharmacy and chemists, diagnostics, workplace and informal service provider</a:t>
                      </a:r>
                    </a:p>
                    <a:p>
                      <a:pPr marL="285750" indent="-285750">
                        <a:buFont typeface="Arial" panose="020B0604020202020204" pitchFamily="34" charset="0"/>
                        <a:buChar char="•"/>
                      </a:pPr>
                      <a:r>
                        <a:rPr lang="en-US" sz="1200" dirty="0"/>
                        <a:t>Leverage </a:t>
                      </a:r>
                      <a:r>
                        <a:rPr lang="en-US" sz="1200" b="1" dirty="0"/>
                        <a:t>UHC</a:t>
                      </a:r>
                      <a:r>
                        <a:rPr lang="en-US" sz="1200" dirty="0"/>
                        <a:t> and </a:t>
                      </a:r>
                      <a:r>
                        <a:rPr lang="en-US" sz="1200" b="1" dirty="0"/>
                        <a:t>community systems</a:t>
                      </a:r>
                    </a:p>
                    <a:p>
                      <a:pPr marL="285750" indent="-285750">
                        <a:buFont typeface="Arial" panose="020B0604020202020204" pitchFamily="34" charset="0"/>
                        <a:buChar char="•"/>
                      </a:pPr>
                      <a:r>
                        <a:rPr lang="en-US" sz="1200" dirty="0"/>
                        <a:t>Quickly adopt </a:t>
                      </a:r>
                      <a:r>
                        <a:rPr lang="en-US" sz="1200" b="1" dirty="0"/>
                        <a:t>new technologies </a:t>
                      </a:r>
                      <a:r>
                        <a:rPr lang="en-US" sz="1200" dirty="0"/>
                        <a:t>and </a:t>
                      </a:r>
                      <a:r>
                        <a:rPr lang="en-US" sz="1200" b="1" dirty="0"/>
                        <a:t>Innovations</a:t>
                      </a:r>
                      <a:r>
                        <a:rPr lang="en-US" sz="1200" dirty="0"/>
                        <a:t>; AI, </a:t>
                      </a:r>
                      <a:r>
                        <a:rPr lang="en-US" sz="1200" dirty="0" err="1"/>
                        <a:t>mWRD</a:t>
                      </a:r>
                      <a:r>
                        <a:rPr lang="en-US" sz="1200" dirty="0"/>
                        <a:t>,  </a:t>
                      </a:r>
                    </a:p>
                    <a:p>
                      <a:pPr marL="285750" indent="-285750">
                        <a:buFont typeface="Arial" panose="020B0604020202020204" pitchFamily="34" charset="0"/>
                        <a:buChar char="•"/>
                      </a:pPr>
                      <a:r>
                        <a:rPr lang="en-US" sz="1200" dirty="0"/>
                        <a:t>Tailoring interventions to </a:t>
                      </a:r>
                      <a:r>
                        <a:rPr lang="en-US" sz="1200" b="1" dirty="0"/>
                        <a:t>sub-national epidemics</a:t>
                      </a:r>
                    </a:p>
                    <a:p>
                      <a:pPr marL="285750" indent="-285750">
                        <a:buFont typeface="Arial" panose="020B0604020202020204" pitchFamily="34" charset="0"/>
                        <a:buChar char="•"/>
                      </a:pPr>
                      <a:r>
                        <a:rPr lang="en-US" sz="1200" dirty="0"/>
                        <a:t>Multisectoral Engagement  - </a:t>
                      </a:r>
                      <a:r>
                        <a:rPr lang="en-US" sz="1200" b="1" dirty="0"/>
                        <a:t>(MAF)</a:t>
                      </a:r>
                      <a:endParaRPr lang="en-US" sz="1200" dirty="0">
                        <a:latin typeface="Gill Sans MT" panose="020B0502020104020203" pitchFamily="34" charset="0"/>
                      </a:endParaRPr>
                    </a:p>
                  </a:txBody>
                  <a:tcPr marL="68580" marR="68580" marT="34290" marB="34290"/>
                </a:tc>
                <a:extLst>
                  <a:ext uri="{0D108BD9-81ED-4DB2-BD59-A6C34878D82A}">
                    <a16:rowId xmlns:a16="http://schemas.microsoft.com/office/drawing/2014/main" val="783308011"/>
                  </a:ext>
                </a:extLst>
              </a:tr>
              <a:tr h="800100">
                <a:tc>
                  <a:txBody>
                    <a:bodyPr/>
                    <a:lstStyle/>
                    <a:p>
                      <a:r>
                        <a:rPr lang="en-US" sz="1200" dirty="0"/>
                        <a:t>2. </a:t>
                      </a:r>
                      <a:endParaRPr lang="en-US" sz="1200" dirty="0">
                        <a:latin typeface="Gill Sans MT" panose="020B0502020104020203" pitchFamily="34" charset="0"/>
                      </a:endParaRPr>
                    </a:p>
                  </a:txBody>
                  <a:tcPr marL="68580" marR="68580" marT="34290" marB="34290"/>
                </a:tc>
                <a:tc>
                  <a:txBody>
                    <a:bodyPr/>
                    <a:lstStyle/>
                    <a:p>
                      <a:r>
                        <a:rPr lang="en-US" sz="1200" dirty="0"/>
                        <a:t>Low presumptive rate among those screened </a:t>
                      </a:r>
                      <a:r>
                        <a:rPr lang="en-US" sz="1200" b="1" dirty="0"/>
                        <a:t>(3%)</a:t>
                      </a:r>
                      <a:endParaRPr lang="en-US" sz="1200" b="1" i="1" dirty="0">
                        <a:latin typeface="Gill Sans MT" panose="020B0502020104020203" pitchFamily="34" charset="0"/>
                      </a:endParaRPr>
                    </a:p>
                  </a:txBody>
                  <a:tcPr marL="68580" marR="68580" marT="34290" marB="34290"/>
                </a:tc>
                <a:tc>
                  <a:txBody>
                    <a:bodyPr/>
                    <a:lstStyle/>
                    <a:p>
                      <a:pPr marL="285750" indent="-285750">
                        <a:buFont typeface="Arial" panose="020B0604020202020204" pitchFamily="34" charset="0"/>
                        <a:buChar char="•"/>
                      </a:pPr>
                      <a:r>
                        <a:rPr lang="en-US" sz="1200" dirty="0"/>
                        <a:t>Adoption of more </a:t>
                      </a:r>
                      <a:r>
                        <a:rPr lang="en-US" sz="1200" b="1" dirty="0"/>
                        <a:t>sensitive screening tools</a:t>
                      </a:r>
                      <a:r>
                        <a:rPr lang="en-US" sz="1200" dirty="0"/>
                        <a:t>; digital X-ray fitted with AI</a:t>
                      </a:r>
                    </a:p>
                    <a:p>
                      <a:pPr marL="285750" indent="-285750">
                        <a:buFont typeface="Arial" panose="020B0604020202020204" pitchFamily="34" charset="0"/>
                        <a:buChar char="•"/>
                      </a:pPr>
                      <a:r>
                        <a:rPr lang="en-US" sz="1200" b="1" dirty="0"/>
                        <a:t>Targeted screening </a:t>
                      </a:r>
                      <a:r>
                        <a:rPr lang="en-US" sz="1200" dirty="0"/>
                        <a:t>among those at higher risk including targeted outreaches</a:t>
                      </a:r>
                    </a:p>
                    <a:p>
                      <a:pPr marL="285750" indent="-285750">
                        <a:buFont typeface="Arial" panose="020B0604020202020204" pitchFamily="34" charset="0"/>
                        <a:buChar char="•"/>
                      </a:pPr>
                      <a:r>
                        <a:rPr lang="en-US" sz="1200" dirty="0"/>
                        <a:t>Improved and </a:t>
                      </a:r>
                      <a:r>
                        <a:rPr lang="en-US" sz="1200" b="1" dirty="0"/>
                        <a:t>Expanded screening algorithms </a:t>
                      </a:r>
                      <a:endParaRPr lang="en-US" sz="1200" b="1" dirty="0">
                        <a:latin typeface="Gill Sans MT" panose="020B0502020104020203" pitchFamily="34" charset="0"/>
                      </a:endParaRPr>
                    </a:p>
                  </a:txBody>
                  <a:tcPr marL="68580" marR="68580" marT="34290" marB="34290"/>
                </a:tc>
                <a:extLst>
                  <a:ext uri="{0D108BD9-81ED-4DB2-BD59-A6C34878D82A}">
                    <a16:rowId xmlns:a16="http://schemas.microsoft.com/office/drawing/2014/main" val="727777818"/>
                  </a:ext>
                </a:extLst>
              </a:tr>
              <a:tr h="1165860">
                <a:tc>
                  <a:txBody>
                    <a:bodyPr/>
                    <a:lstStyle/>
                    <a:p>
                      <a:r>
                        <a:rPr lang="en-US" sz="1200" dirty="0"/>
                        <a:t>3.</a:t>
                      </a:r>
                      <a:endParaRPr lang="en-US" sz="1200" dirty="0">
                        <a:latin typeface="Gill Sans MT" panose="020B0502020104020203" pitchFamily="34" charset="0"/>
                      </a:endParaRPr>
                    </a:p>
                  </a:txBody>
                  <a:tcPr marL="68580" marR="68580" marT="34290" marB="34290"/>
                </a:tc>
                <a:tc>
                  <a:txBody>
                    <a:bodyPr/>
                    <a:lstStyle/>
                    <a:p>
                      <a:r>
                        <a:rPr lang="en-US" sz="1200" dirty="0"/>
                        <a:t>Low number of presumptive cases receiving diagnostic testing </a:t>
                      </a:r>
                      <a:r>
                        <a:rPr lang="en-US" sz="1200" b="1" dirty="0"/>
                        <a:t>(60.8%)</a:t>
                      </a:r>
                      <a:endParaRPr lang="en-US" sz="1200" b="1" i="1" dirty="0">
                        <a:latin typeface="Gill Sans MT" panose="020B0502020104020203" pitchFamily="34" charset="0"/>
                      </a:endParaRPr>
                    </a:p>
                  </a:txBody>
                  <a:tcPr marL="68580" marR="68580" marT="34290" marB="34290"/>
                </a:tc>
                <a:tc>
                  <a:txBody>
                    <a:bodyPr/>
                    <a:lstStyle/>
                    <a:p>
                      <a:pPr marL="285750" indent="-285750">
                        <a:buFont typeface="Arial" panose="020B0604020202020204" pitchFamily="34" charset="0"/>
                        <a:buChar char="•"/>
                      </a:pPr>
                      <a:r>
                        <a:rPr lang="en-US" sz="1200" dirty="0"/>
                        <a:t>Expand coverage for TB diagnostic services; </a:t>
                      </a:r>
                      <a:r>
                        <a:rPr lang="en-US" sz="1200" b="1" dirty="0"/>
                        <a:t>DNO</a:t>
                      </a:r>
                    </a:p>
                    <a:p>
                      <a:pPr marL="285750" indent="-285750">
                        <a:buFont typeface="Arial" panose="020B0604020202020204" pitchFamily="34" charset="0"/>
                        <a:buChar char="•"/>
                      </a:pPr>
                      <a:r>
                        <a:rPr lang="en-US" sz="1200" dirty="0"/>
                        <a:t>Strengthen and expand the sample referral system in the country </a:t>
                      </a:r>
                    </a:p>
                    <a:p>
                      <a:pPr marL="285750" indent="-285750">
                        <a:buFont typeface="Arial" panose="020B0604020202020204" pitchFamily="34" charset="0"/>
                        <a:buChar char="•"/>
                      </a:pPr>
                      <a:r>
                        <a:rPr lang="en-US" sz="1200" dirty="0"/>
                        <a:t>Strengthen </a:t>
                      </a:r>
                      <a:r>
                        <a:rPr lang="en-US" sz="1200" b="1" dirty="0"/>
                        <a:t>linkage to diagnosis</a:t>
                      </a:r>
                      <a:r>
                        <a:rPr lang="en-US" sz="1200" dirty="0"/>
                        <a:t>; linkage assistants, support some private laboratories to offer TB diagnostic services; </a:t>
                      </a:r>
                    </a:p>
                    <a:p>
                      <a:pPr marL="285750" indent="-285750">
                        <a:buFont typeface="Arial" panose="020B0604020202020204" pitchFamily="34" charset="0"/>
                        <a:buChar char="•"/>
                      </a:pPr>
                      <a:r>
                        <a:rPr lang="en-US" sz="1200" b="1" dirty="0"/>
                        <a:t>Documentation </a:t>
                      </a:r>
                      <a:r>
                        <a:rPr lang="en-US" sz="1200" dirty="0"/>
                        <a:t>and </a:t>
                      </a:r>
                      <a:r>
                        <a:rPr lang="en-US" sz="1200" b="1" dirty="0"/>
                        <a:t>follow up </a:t>
                      </a:r>
                      <a:r>
                        <a:rPr lang="en-US" sz="1200" dirty="0"/>
                        <a:t>of presumptive cases to ensure they received a TB test </a:t>
                      </a:r>
                      <a:endParaRPr lang="en-US" sz="1200" dirty="0">
                        <a:latin typeface="Gill Sans MT" panose="020B0502020104020203" pitchFamily="34" charset="0"/>
                      </a:endParaRPr>
                    </a:p>
                  </a:txBody>
                  <a:tcPr marL="68580" marR="68580" marT="34290" marB="34290"/>
                </a:tc>
                <a:extLst>
                  <a:ext uri="{0D108BD9-81ED-4DB2-BD59-A6C34878D82A}">
                    <a16:rowId xmlns:a16="http://schemas.microsoft.com/office/drawing/2014/main" val="2510828545"/>
                  </a:ext>
                </a:extLst>
              </a:tr>
            </a:tbl>
          </a:graphicData>
        </a:graphic>
      </p:graphicFrame>
    </p:spTree>
    <p:extLst>
      <p:ext uri="{BB962C8B-B14F-4D97-AF65-F5344CB8AC3E}">
        <p14:creationId xmlns:p14="http://schemas.microsoft.com/office/powerpoint/2010/main" val="118337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67212B-703D-4521-B7E7-A371334CFC42}"/>
              </a:ext>
            </a:extLst>
          </p:cNvPr>
          <p:cNvSpPr>
            <a:spLocks noGrp="1"/>
          </p:cNvSpPr>
          <p:nvPr>
            <p:ph type="ctrTitle"/>
          </p:nvPr>
        </p:nvSpPr>
        <p:spPr/>
        <p:txBody>
          <a:bodyPr/>
          <a:lstStyle/>
          <a:p>
            <a:r>
              <a:rPr lang="en-US" dirty="0"/>
              <a:t>DS-TB Cascades</a:t>
            </a:r>
          </a:p>
        </p:txBody>
      </p:sp>
      <p:sp>
        <p:nvSpPr>
          <p:cNvPr id="3" name="Slide Number Placeholder 2">
            <a:extLst>
              <a:ext uri="{FF2B5EF4-FFF2-40B4-BE49-F238E27FC236}">
                <a16:creationId xmlns:a16="http://schemas.microsoft.com/office/drawing/2014/main" id="{1E1484DB-E29F-4B9A-81C7-6D7869528ACF}"/>
              </a:ext>
            </a:extLst>
          </p:cNvPr>
          <p:cNvSpPr>
            <a:spLocks noGrp="1"/>
          </p:cNvSpPr>
          <p:nvPr>
            <p:ph type="sldNum" idx="4294967295"/>
          </p:nvPr>
        </p:nvSpPr>
        <p:spPr>
          <a:xfrm>
            <a:off x="8505825" y="4948238"/>
            <a:ext cx="638175" cy="184150"/>
          </a:xfrm>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2928398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51E6B-FF39-D6B9-B71D-FCCFA96B3BD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11462D5-BFEF-25E9-E228-2F7F81AFCDEA}"/>
              </a:ext>
            </a:extLst>
          </p:cNvPr>
          <p:cNvSpPr txBox="1">
            <a:spLocks/>
          </p:cNvSpPr>
          <p:nvPr/>
        </p:nvSpPr>
        <p:spPr>
          <a:xfrm>
            <a:off x="922946" y="76558"/>
            <a:ext cx="7886700" cy="55429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base">
              <a:spcAft>
                <a:spcPct val="0"/>
              </a:spcAft>
              <a:buClrTx/>
              <a:defRPr/>
            </a:pPr>
            <a:r>
              <a:rPr lang="en-US" sz="2700" b="1" dirty="0">
                <a:solidFill>
                  <a:srgbClr val="FF0000"/>
                </a:solidFill>
                <a:latin typeface="Palatino Linotype" panose="02040502050505030304" pitchFamily="18" charset="0"/>
              </a:rPr>
              <a:t>Cascade analysis explained</a:t>
            </a:r>
          </a:p>
        </p:txBody>
      </p:sp>
      <p:pic>
        <p:nvPicPr>
          <p:cNvPr id="6" name="Picture 32" descr="Picture 32">
            <a:extLst>
              <a:ext uri="{FF2B5EF4-FFF2-40B4-BE49-F238E27FC236}">
                <a16:creationId xmlns:a16="http://schemas.microsoft.com/office/drawing/2014/main" id="{956CC8E0-CC9C-D981-070B-68B90B75DD69}"/>
              </a:ext>
            </a:extLst>
          </p:cNvPr>
          <p:cNvPicPr>
            <a:picLocks noChangeAspect="1"/>
          </p:cNvPicPr>
          <p:nvPr/>
        </p:nvPicPr>
        <p:blipFill>
          <a:blip r:embed="rId2"/>
          <a:srcRect l="57467" t="21094" r="25548" b="51041"/>
          <a:stretch>
            <a:fillRect/>
          </a:stretch>
        </p:blipFill>
        <p:spPr>
          <a:xfrm>
            <a:off x="8696857" y="4750069"/>
            <a:ext cx="447143" cy="414068"/>
          </a:xfrm>
          <a:prstGeom prst="rect">
            <a:avLst/>
          </a:prstGeom>
          <a:ln w="12700">
            <a:miter lim="400000"/>
          </a:ln>
        </p:spPr>
      </p:pic>
      <p:cxnSp>
        <p:nvCxnSpPr>
          <p:cNvPr id="7" name="Straight Connector 6">
            <a:extLst>
              <a:ext uri="{FF2B5EF4-FFF2-40B4-BE49-F238E27FC236}">
                <a16:creationId xmlns:a16="http://schemas.microsoft.com/office/drawing/2014/main" id="{F44CA514-9337-AC94-7347-9D8F2E7C9FD1}"/>
              </a:ext>
            </a:extLst>
          </p:cNvPr>
          <p:cNvCxnSpPr/>
          <p:nvPr/>
        </p:nvCxnSpPr>
        <p:spPr>
          <a:xfrm>
            <a:off x="1244773" y="617313"/>
            <a:ext cx="7243047"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3A0BE52-C5FB-E9FA-E49B-58AD433F54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14" y="27961"/>
            <a:ext cx="861921" cy="561020"/>
          </a:xfrm>
          <a:prstGeom prst="rect">
            <a:avLst/>
          </a:prstGeom>
        </p:spPr>
      </p:pic>
      <p:graphicFrame>
        <p:nvGraphicFramePr>
          <p:cNvPr id="2" name="Content Placeholder 3">
            <a:extLst>
              <a:ext uri="{FF2B5EF4-FFF2-40B4-BE49-F238E27FC236}">
                <a16:creationId xmlns:a16="http://schemas.microsoft.com/office/drawing/2014/main" id="{EEAE83C4-963D-BE4B-2C02-C3FF352D64BD}"/>
              </a:ext>
            </a:extLst>
          </p:cNvPr>
          <p:cNvGraphicFramePr>
            <a:graphicFrameLocks noGrp="1"/>
          </p:cNvGraphicFramePr>
          <p:nvPr>
            <p:ph idx="1"/>
          </p:nvPr>
        </p:nvGraphicFramePr>
        <p:xfrm>
          <a:off x="78224" y="737047"/>
          <a:ext cx="8731422" cy="4503326"/>
        </p:xfrm>
        <a:graphic>
          <a:graphicData uri="http://schemas.openxmlformats.org/drawingml/2006/table">
            <a:tbl>
              <a:tblPr firstRow="1" bandRow="1">
                <a:tableStyleId>{073A0DAA-6AF3-43AB-8588-CEC1D06C72B9}</a:tableStyleId>
              </a:tblPr>
              <a:tblGrid>
                <a:gridCol w="521987">
                  <a:extLst>
                    <a:ext uri="{9D8B030D-6E8A-4147-A177-3AD203B41FA5}">
                      <a16:colId xmlns:a16="http://schemas.microsoft.com/office/drawing/2014/main" val="2309523982"/>
                    </a:ext>
                  </a:extLst>
                </a:gridCol>
                <a:gridCol w="2765939">
                  <a:extLst>
                    <a:ext uri="{9D8B030D-6E8A-4147-A177-3AD203B41FA5}">
                      <a16:colId xmlns:a16="http://schemas.microsoft.com/office/drawing/2014/main" val="846459734"/>
                    </a:ext>
                  </a:extLst>
                </a:gridCol>
                <a:gridCol w="5443496">
                  <a:extLst>
                    <a:ext uri="{9D8B030D-6E8A-4147-A177-3AD203B41FA5}">
                      <a16:colId xmlns:a16="http://schemas.microsoft.com/office/drawing/2014/main" val="1032206683"/>
                    </a:ext>
                  </a:extLst>
                </a:gridCol>
              </a:tblGrid>
              <a:tr h="251460">
                <a:tc>
                  <a:txBody>
                    <a:bodyPr/>
                    <a:lstStyle/>
                    <a:p>
                      <a:r>
                        <a:rPr lang="en-US" sz="1200" dirty="0"/>
                        <a:t>No.</a:t>
                      </a:r>
                      <a:endParaRPr lang="en-US" sz="1200" dirty="0">
                        <a:latin typeface="Gill Sans MT" panose="020B0502020104020203" pitchFamily="34" charset="0"/>
                      </a:endParaRPr>
                    </a:p>
                  </a:txBody>
                  <a:tcPr marL="68580" marR="68580" marT="34290" marB="34290"/>
                </a:tc>
                <a:tc>
                  <a:txBody>
                    <a:bodyPr/>
                    <a:lstStyle/>
                    <a:p>
                      <a:r>
                        <a:rPr lang="en-US" sz="1200" dirty="0"/>
                        <a:t>Gap Identified</a:t>
                      </a:r>
                      <a:endParaRPr lang="en-US" sz="1200" dirty="0">
                        <a:latin typeface="Gill Sans MT" panose="020B0502020104020203" pitchFamily="34" charset="0"/>
                      </a:endParaRPr>
                    </a:p>
                  </a:txBody>
                  <a:tcPr marL="68580" marR="68580" marT="34290" marB="34290"/>
                </a:tc>
                <a:tc>
                  <a:txBody>
                    <a:bodyPr/>
                    <a:lstStyle/>
                    <a:p>
                      <a:r>
                        <a:rPr lang="en-US" sz="1200" dirty="0"/>
                        <a:t>Intervention</a:t>
                      </a:r>
                      <a:endParaRPr lang="en-US" sz="1200" dirty="0">
                        <a:latin typeface="Gill Sans MT" panose="020B0502020104020203" pitchFamily="34" charset="0"/>
                      </a:endParaRPr>
                    </a:p>
                  </a:txBody>
                  <a:tcPr marL="68580" marR="68580" marT="34290" marB="34290"/>
                </a:tc>
                <a:extLst>
                  <a:ext uri="{0D108BD9-81ED-4DB2-BD59-A6C34878D82A}">
                    <a16:rowId xmlns:a16="http://schemas.microsoft.com/office/drawing/2014/main" val="2436894149"/>
                  </a:ext>
                </a:extLst>
              </a:tr>
              <a:tr h="1531620">
                <a:tc>
                  <a:txBody>
                    <a:bodyPr/>
                    <a:lstStyle/>
                    <a:p>
                      <a:r>
                        <a:rPr lang="en-US" sz="1200" dirty="0"/>
                        <a:t>4. </a:t>
                      </a:r>
                      <a:endParaRPr lang="en-US" sz="1200" dirty="0">
                        <a:latin typeface="Gill Sans MT" panose="020B0502020104020203" pitchFamily="34" charset="0"/>
                      </a:endParaRPr>
                    </a:p>
                  </a:txBody>
                  <a:tcPr marL="68580" marR="68580" marT="34290" marB="34290"/>
                </a:tc>
                <a:tc>
                  <a:txBody>
                    <a:bodyPr/>
                    <a:lstStyle/>
                    <a:p>
                      <a:r>
                        <a:rPr lang="en-US" sz="1200" dirty="0"/>
                        <a:t>Low number of people tested with WRD (</a:t>
                      </a:r>
                      <a:r>
                        <a:rPr lang="en-US" sz="1200" b="1" dirty="0"/>
                        <a:t>71%</a:t>
                      </a:r>
                      <a:r>
                        <a:rPr lang="en-US" sz="1200" dirty="0"/>
                        <a:t> of all that received a diagnostic test) </a:t>
                      </a:r>
                    </a:p>
                    <a:p>
                      <a:endParaRPr lang="en-US" sz="1200" dirty="0"/>
                    </a:p>
                    <a:p>
                      <a:r>
                        <a:rPr lang="en-US" sz="1200" dirty="0"/>
                        <a:t>Low number of people with a rapid diagnostic test at the time of initial diagnosis (52%)</a:t>
                      </a:r>
                      <a:endParaRPr lang="en-US" sz="1200" i="1" dirty="0">
                        <a:latin typeface="Gill Sans MT" panose="020B0502020104020203" pitchFamily="34" charset="0"/>
                      </a:endParaRPr>
                    </a:p>
                  </a:txBody>
                  <a:tcPr marL="68580" marR="68580" marT="34290" marB="34290"/>
                </a:tc>
                <a:tc>
                  <a:txBody>
                    <a:bodyPr/>
                    <a:lstStyle/>
                    <a:p>
                      <a:pPr marL="285750" indent="-285750">
                        <a:buFont typeface="Arial" panose="020B0604020202020204" pitchFamily="34" charset="0"/>
                        <a:buChar char="•"/>
                      </a:pPr>
                      <a:r>
                        <a:rPr lang="en-US" sz="1200" dirty="0"/>
                        <a:t>Scale up </a:t>
                      </a:r>
                      <a:r>
                        <a:rPr lang="en-US" sz="1200" b="1" dirty="0"/>
                        <a:t>access</a:t>
                      </a:r>
                      <a:r>
                        <a:rPr lang="en-US" sz="1200" dirty="0"/>
                        <a:t> to quality TB diagnostics services (</a:t>
                      </a:r>
                      <a:r>
                        <a:rPr lang="en-US" sz="1200" dirty="0" err="1"/>
                        <a:t>mWRDs</a:t>
                      </a:r>
                      <a:r>
                        <a:rPr lang="en-US" sz="1200" dirty="0"/>
                        <a:t>); universal access to DST; </a:t>
                      </a:r>
                      <a:r>
                        <a:rPr lang="en-US" sz="1200" b="1" dirty="0"/>
                        <a:t>Placement</a:t>
                      </a:r>
                      <a:r>
                        <a:rPr lang="en-US" sz="1200" dirty="0"/>
                        <a:t> of more molecular diagnostic tests and </a:t>
                      </a:r>
                      <a:r>
                        <a:rPr lang="en-US" sz="1200" b="1" dirty="0"/>
                        <a:t>optimization</a:t>
                      </a:r>
                      <a:r>
                        <a:rPr lang="en-US" sz="1200" dirty="0"/>
                        <a:t> of diagnostic tools </a:t>
                      </a:r>
                    </a:p>
                    <a:p>
                      <a:pPr marL="0" indent="0">
                        <a:buFont typeface="Arial" panose="020B0604020202020204" pitchFamily="34" charset="0"/>
                        <a:buNone/>
                      </a:pPr>
                      <a:r>
                        <a:rPr lang="en-US" sz="1200" b="1" dirty="0"/>
                        <a:t>Note:</a:t>
                      </a:r>
                      <a:r>
                        <a:rPr lang="en-US" sz="1200" dirty="0"/>
                        <a:t> </a:t>
                      </a:r>
                      <a:r>
                        <a:rPr lang="en-US" sz="1200" i="1" dirty="0"/>
                        <a:t>Genexpert/</a:t>
                      </a:r>
                      <a:r>
                        <a:rPr lang="en-US" sz="1200" i="1" dirty="0" err="1"/>
                        <a:t>Truenat</a:t>
                      </a:r>
                      <a:r>
                        <a:rPr lang="en-US" sz="1200" i="1" dirty="0"/>
                        <a:t> is the first diagnostic test for all presumptive TB cases in Kenya.</a:t>
                      </a:r>
                      <a:r>
                        <a:rPr lang="en-US" sz="1200" dirty="0"/>
                        <a:t> </a:t>
                      </a:r>
                    </a:p>
                    <a:p>
                      <a:pPr marL="285750" indent="-285750">
                        <a:buFont typeface="Arial" panose="020B0604020202020204" pitchFamily="34" charset="0"/>
                        <a:buChar char="•"/>
                      </a:pPr>
                      <a:r>
                        <a:rPr lang="en-US" sz="1200" dirty="0"/>
                        <a:t>Ensure uninterrupted </a:t>
                      </a:r>
                      <a:r>
                        <a:rPr lang="en-US" sz="1200" b="1" dirty="0"/>
                        <a:t>supply of diagnostic commodities </a:t>
                      </a:r>
                      <a:r>
                        <a:rPr lang="en-US" sz="1200" dirty="0"/>
                        <a:t>– </a:t>
                      </a:r>
                      <a:r>
                        <a:rPr lang="en-US" sz="1200" i="1" dirty="0" err="1"/>
                        <a:t>Catridges</a:t>
                      </a:r>
                      <a:r>
                        <a:rPr lang="en-US" sz="1200" i="1" dirty="0"/>
                        <a:t> have been a big challenge;</a:t>
                      </a:r>
                      <a:r>
                        <a:rPr lang="en-US" sz="1200" dirty="0"/>
                        <a:t> </a:t>
                      </a:r>
                      <a:r>
                        <a:rPr lang="en-US" sz="1200" b="1" dirty="0"/>
                        <a:t>strengthen quantification &amp; procurement </a:t>
                      </a:r>
                      <a:r>
                        <a:rPr lang="en-US" sz="1200" dirty="0"/>
                        <a:t>processes</a:t>
                      </a:r>
                      <a:endParaRPr lang="en-US" sz="1200" i="1" dirty="0">
                        <a:latin typeface="Gill Sans MT" panose="020B0502020104020203" pitchFamily="34" charset="0"/>
                      </a:endParaRPr>
                    </a:p>
                  </a:txBody>
                  <a:tcPr marL="68580" marR="68580" marT="34290" marB="34290"/>
                </a:tc>
                <a:extLst>
                  <a:ext uri="{0D108BD9-81ED-4DB2-BD59-A6C34878D82A}">
                    <a16:rowId xmlns:a16="http://schemas.microsoft.com/office/drawing/2014/main" val="1106657784"/>
                  </a:ext>
                </a:extLst>
              </a:tr>
              <a:tr h="1165860">
                <a:tc>
                  <a:txBody>
                    <a:bodyPr/>
                    <a:lstStyle/>
                    <a:p>
                      <a:r>
                        <a:rPr lang="en-US" sz="1200" dirty="0"/>
                        <a:t>5. </a:t>
                      </a:r>
                      <a:endParaRPr lang="en-US" sz="1200" dirty="0">
                        <a:latin typeface="Gill Sans MT" panose="020B0502020104020203" pitchFamily="34" charset="0"/>
                      </a:endParaRPr>
                    </a:p>
                  </a:txBody>
                  <a:tcPr marL="68580" marR="68580" marT="34290" marB="34290"/>
                </a:tc>
                <a:tc>
                  <a:txBody>
                    <a:bodyPr/>
                    <a:lstStyle/>
                    <a:p>
                      <a:r>
                        <a:rPr lang="en-US" sz="1200" dirty="0"/>
                        <a:t>Low number of people bacteriologically confirmed </a:t>
                      </a:r>
                      <a:r>
                        <a:rPr lang="en-US" sz="1200" b="1" dirty="0"/>
                        <a:t>(51%)</a:t>
                      </a:r>
                      <a:endParaRPr lang="en-US" sz="1200" b="1" i="1" dirty="0">
                        <a:latin typeface="Gill Sans MT" panose="020B0502020104020203" pitchFamily="34" charset="0"/>
                      </a:endParaRPr>
                    </a:p>
                  </a:txBody>
                  <a:tcPr marL="68580" marR="68580" marT="34290" marB="34290"/>
                </a:tc>
                <a:tc>
                  <a:txBody>
                    <a:bodyPr/>
                    <a:lstStyle/>
                    <a:p>
                      <a:pPr marL="285750" indent="-285750">
                        <a:buFont typeface="Arial" panose="020B0604020202020204" pitchFamily="34" charset="0"/>
                        <a:buChar char="•"/>
                      </a:pPr>
                      <a:r>
                        <a:rPr lang="en-US" sz="1200" dirty="0"/>
                        <a:t>Expand coverage for TB diagnostic services; </a:t>
                      </a:r>
                      <a:r>
                        <a:rPr lang="en-US" sz="1200" b="1" dirty="0"/>
                        <a:t>DNO</a:t>
                      </a:r>
                    </a:p>
                    <a:p>
                      <a:pPr marL="285750" indent="-285750">
                        <a:buFont typeface="Arial" panose="020B0604020202020204" pitchFamily="34" charset="0"/>
                        <a:buChar char="•"/>
                      </a:pPr>
                      <a:r>
                        <a:rPr lang="en-US" sz="1200" dirty="0"/>
                        <a:t>Strengthen and expand the </a:t>
                      </a:r>
                      <a:r>
                        <a:rPr lang="en-US" sz="1200" b="1" dirty="0"/>
                        <a:t>sample referral network</a:t>
                      </a:r>
                      <a:r>
                        <a:rPr lang="en-US" sz="1200" dirty="0"/>
                        <a:t> in the country</a:t>
                      </a:r>
                    </a:p>
                    <a:p>
                      <a:pPr marL="285750" indent="-285750">
                        <a:buFont typeface="Arial" panose="020B0604020202020204" pitchFamily="34" charset="0"/>
                        <a:buChar char="•"/>
                      </a:pPr>
                      <a:r>
                        <a:rPr lang="en-US" sz="1200" dirty="0"/>
                        <a:t>Strengthen </a:t>
                      </a:r>
                      <a:r>
                        <a:rPr lang="en-US" sz="1200" b="1" dirty="0"/>
                        <a:t>linkage to diagnosis</a:t>
                      </a:r>
                      <a:r>
                        <a:rPr lang="en-US" sz="1200" dirty="0"/>
                        <a:t>; linkage assistants, support some private laboratories to offer TB diagnostic services</a:t>
                      </a:r>
                    </a:p>
                    <a:p>
                      <a:pPr marL="285750" indent="-285750">
                        <a:buFont typeface="Arial" panose="020B0604020202020204" pitchFamily="34" charset="0"/>
                        <a:buChar char="•"/>
                      </a:pPr>
                      <a:r>
                        <a:rPr lang="en-US" sz="1200" b="1" dirty="0"/>
                        <a:t>Documentation</a:t>
                      </a:r>
                      <a:r>
                        <a:rPr lang="en-US" sz="1200" dirty="0"/>
                        <a:t> and follow up of presumptive cases to ensure they received a TB test </a:t>
                      </a:r>
                      <a:endParaRPr lang="en-US" sz="1200" dirty="0">
                        <a:latin typeface="Gill Sans MT" panose="020B0502020104020203" pitchFamily="34" charset="0"/>
                      </a:endParaRPr>
                    </a:p>
                  </a:txBody>
                  <a:tcPr marL="68580" marR="68580" marT="34290" marB="34290"/>
                </a:tc>
                <a:extLst>
                  <a:ext uri="{0D108BD9-81ED-4DB2-BD59-A6C34878D82A}">
                    <a16:rowId xmlns:a16="http://schemas.microsoft.com/office/drawing/2014/main" val="1168547228"/>
                  </a:ext>
                </a:extLst>
              </a:tr>
              <a:tr h="1554386">
                <a:tc>
                  <a:txBody>
                    <a:bodyPr/>
                    <a:lstStyle/>
                    <a:p>
                      <a:r>
                        <a:rPr lang="en-US" sz="1200" dirty="0"/>
                        <a:t>6. </a:t>
                      </a:r>
                      <a:endParaRPr lang="en-US" sz="1200" dirty="0">
                        <a:latin typeface="Gill Sans MT" panose="020B0502020104020203" pitchFamily="34" charset="0"/>
                      </a:endParaRPr>
                    </a:p>
                  </a:txBody>
                  <a:tcPr marL="68580" marR="68580" marT="34290" marB="34290"/>
                </a:tc>
                <a:tc>
                  <a:txBody>
                    <a:bodyPr/>
                    <a:lstStyle/>
                    <a:p>
                      <a:r>
                        <a:rPr lang="en-US" sz="1200" dirty="0"/>
                        <a:t>Low TSR: </a:t>
                      </a:r>
                      <a:r>
                        <a:rPr lang="en-US" sz="1200" b="1" dirty="0"/>
                        <a:t>88%</a:t>
                      </a:r>
                    </a:p>
                    <a:p>
                      <a:endParaRPr lang="en-US" sz="1200" dirty="0"/>
                    </a:p>
                    <a:p>
                      <a:r>
                        <a:rPr lang="en-US" sz="1200" dirty="0"/>
                        <a:t>Target: </a:t>
                      </a:r>
                      <a:r>
                        <a:rPr lang="en-US" sz="1200" b="1" dirty="0"/>
                        <a:t>90%</a:t>
                      </a:r>
                      <a:endParaRPr lang="en-US" sz="1200" b="1" dirty="0">
                        <a:latin typeface="Gill Sans MT" panose="020B0502020104020203" pitchFamily="34" charset="0"/>
                      </a:endParaRPr>
                    </a:p>
                  </a:txBody>
                  <a:tcPr marL="68580" marR="68580" marT="34290" marB="34290"/>
                </a:tc>
                <a:tc>
                  <a:txBody>
                    <a:bodyPr/>
                    <a:lstStyle/>
                    <a:p>
                      <a:pPr marL="285750" indent="-285750">
                        <a:buFont typeface="Arial" panose="020B0604020202020204" pitchFamily="34" charset="0"/>
                        <a:buChar char="•"/>
                      </a:pPr>
                      <a:r>
                        <a:rPr lang="en-US" sz="1200" dirty="0"/>
                        <a:t>Engage CHVs for </a:t>
                      </a:r>
                      <a:r>
                        <a:rPr lang="en-US" sz="1200" b="1" dirty="0"/>
                        <a:t>patient support </a:t>
                      </a:r>
                      <a:r>
                        <a:rPr lang="en-US" sz="1200" dirty="0"/>
                        <a:t>(treatment &amp; psychosocial) and follow up</a:t>
                      </a:r>
                    </a:p>
                    <a:p>
                      <a:pPr marL="285750" indent="-285750">
                        <a:buFont typeface="Arial" panose="020B0604020202020204" pitchFamily="34" charset="0"/>
                        <a:buChar char="•"/>
                      </a:pPr>
                      <a:r>
                        <a:rPr lang="en-US" sz="1200" b="1" dirty="0"/>
                        <a:t>Improve adherence </a:t>
                      </a:r>
                      <a:r>
                        <a:rPr lang="en-US" sz="1200" dirty="0"/>
                        <a:t>and </a:t>
                      </a:r>
                      <a:r>
                        <a:rPr lang="en-US" sz="1200" b="1" dirty="0"/>
                        <a:t>reduce LTFU</a:t>
                      </a:r>
                      <a:r>
                        <a:rPr lang="en-US" sz="1200" dirty="0"/>
                        <a:t>; </a:t>
                      </a:r>
                      <a:r>
                        <a:rPr lang="en-US" sz="1200" b="1" dirty="0"/>
                        <a:t>DAT</a:t>
                      </a:r>
                      <a:r>
                        <a:rPr lang="en-US" sz="1200" dirty="0"/>
                        <a:t> currently being piloted in the country</a:t>
                      </a:r>
                    </a:p>
                    <a:p>
                      <a:pPr marL="285750" indent="-285750">
                        <a:buFont typeface="Arial" panose="020B0604020202020204" pitchFamily="34" charset="0"/>
                        <a:buChar char="•"/>
                      </a:pPr>
                      <a:r>
                        <a:rPr lang="en-US" sz="1200" dirty="0"/>
                        <a:t>Adoption of </a:t>
                      </a:r>
                      <a:r>
                        <a:rPr lang="en-US" sz="1200" b="1" dirty="0"/>
                        <a:t>shorter 4 months regimen </a:t>
                      </a:r>
                      <a:r>
                        <a:rPr lang="en-US" sz="1200" dirty="0"/>
                        <a:t>for children; implementation commenced in January 2024 </a:t>
                      </a:r>
                    </a:p>
                    <a:p>
                      <a:pPr marL="285750" indent="-285750">
                        <a:buFont typeface="Arial" panose="020B0604020202020204" pitchFamily="34" charset="0"/>
                        <a:buChar char="•"/>
                      </a:pPr>
                      <a:r>
                        <a:rPr lang="en-US" sz="1200" b="1" dirty="0"/>
                        <a:t>Reduce mortality </a:t>
                      </a:r>
                      <a:r>
                        <a:rPr lang="en-US" sz="1200" dirty="0"/>
                        <a:t>to &lt;5%, a) the </a:t>
                      </a:r>
                      <a:r>
                        <a:rPr lang="en-US" sz="1200" b="1" dirty="0"/>
                        <a:t>TAP</a:t>
                      </a:r>
                      <a:r>
                        <a:rPr lang="en-US" sz="1200" dirty="0"/>
                        <a:t> will help to </a:t>
                      </a:r>
                      <a:r>
                        <a:rPr lang="en-US" sz="1200" b="1" dirty="0"/>
                        <a:t>reduce TB mortality among PLHIV </a:t>
                      </a:r>
                      <a:r>
                        <a:rPr lang="en-US" sz="1200" b="0" dirty="0"/>
                        <a:t>b) Promote </a:t>
                      </a:r>
                      <a:r>
                        <a:rPr lang="en-US" sz="1200" dirty="0"/>
                        <a:t>nutritional care and support for TB patients</a:t>
                      </a:r>
                      <a:endParaRPr lang="en-US" sz="1200" i="0" dirty="0">
                        <a:latin typeface="Gill Sans MT" panose="020B0502020104020203" pitchFamily="34" charset="0"/>
                      </a:endParaRPr>
                    </a:p>
                  </a:txBody>
                  <a:tcPr marL="68580" marR="68580" marT="34290" marB="34290"/>
                </a:tc>
                <a:extLst>
                  <a:ext uri="{0D108BD9-81ED-4DB2-BD59-A6C34878D82A}">
                    <a16:rowId xmlns:a16="http://schemas.microsoft.com/office/drawing/2014/main" val="896227160"/>
                  </a:ext>
                </a:extLst>
              </a:tr>
            </a:tbl>
          </a:graphicData>
        </a:graphic>
      </p:graphicFrame>
    </p:spTree>
    <p:extLst>
      <p:ext uri="{BB962C8B-B14F-4D97-AF65-F5344CB8AC3E}">
        <p14:creationId xmlns:p14="http://schemas.microsoft.com/office/powerpoint/2010/main" val="3418719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5DF39D-01B3-4502-8F2A-5F74D5385E5E}"/>
              </a:ext>
            </a:extLst>
          </p:cNvPr>
          <p:cNvSpPr>
            <a:spLocks noGrp="1"/>
          </p:cNvSpPr>
          <p:nvPr>
            <p:ph type="ctrTitle"/>
          </p:nvPr>
        </p:nvSpPr>
        <p:spPr/>
        <p:txBody>
          <a:bodyPr/>
          <a:lstStyle/>
          <a:p>
            <a:r>
              <a:rPr lang="en-US" dirty="0"/>
              <a:t>TB CI Cascades</a:t>
            </a:r>
          </a:p>
        </p:txBody>
      </p:sp>
      <p:sp>
        <p:nvSpPr>
          <p:cNvPr id="4" name="Slide Number Placeholder 3">
            <a:extLst>
              <a:ext uri="{FF2B5EF4-FFF2-40B4-BE49-F238E27FC236}">
                <a16:creationId xmlns:a16="http://schemas.microsoft.com/office/drawing/2014/main" id="{6240B42E-C181-45F1-ACD3-3D284135AD19}"/>
              </a:ext>
            </a:extLst>
          </p:cNvPr>
          <p:cNvSpPr>
            <a:spLocks noGrp="1"/>
          </p:cNvSpPr>
          <p:nvPr>
            <p:ph type="sldNum" idx="4294967295"/>
          </p:nvPr>
        </p:nvSpPr>
        <p:spPr>
          <a:xfrm>
            <a:off x="7086600" y="4805363"/>
            <a:ext cx="2057400" cy="276225"/>
          </a:xfrm>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189628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F92EE-6072-49C0-AAFD-BC6480DEDE6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70BC3E-BC6C-4B2F-07AA-96B66C145354}"/>
              </a:ext>
            </a:extLst>
          </p:cNvPr>
          <p:cNvSpPr>
            <a:spLocks noGrp="1"/>
          </p:cNvSpPr>
          <p:nvPr>
            <p:ph type="title"/>
          </p:nvPr>
        </p:nvSpPr>
        <p:spPr>
          <a:xfrm>
            <a:off x="1160206" y="2319377"/>
            <a:ext cx="6882581" cy="584735"/>
          </a:xfrm>
        </p:spPr>
        <p:txBody>
          <a:bodyPr/>
          <a:lstStyle/>
          <a:p>
            <a:r>
              <a:rPr lang="en-US" b="1" dirty="0"/>
              <a:t>TANZANIA</a:t>
            </a:r>
          </a:p>
        </p:txBody>
      </p:sp>
    </p:spTree>
    <p:custDataLst>
      <p:tags r:id="rId1"/>
    </p:custDataLst>
    <p:extLst>
      <p:ext uri="{BB962C8B-B14F-4D97-AF65-F5344CB8AC3E}">
        <p14:creationId xmlns:p14="http://schemas.microsoft.com/office/powerpoint/2010/main" val="365130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20015-B95F-B714-BDA5-88FBB4B905C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1F3E84E-E176-BDEE-AF99-540E76C9A1BC}"/>
              </a:ext>
            </a:extLst>
          </p:cNvPr>
          <p:cNvPicPr>
            <a:picLocks noChangeAspect="1"/>
          </p:cNvPicPr>
          <p:nvPr/>
        </p:nvPicPr>
        <p:blipFill rotWithShape="1">
          <a:blip r:embed="rId2"/>
          <a:srcRect l="12582" t="5033" r="8246" b="7730"/>
          <a:stretch>
            <a:fillRect/>
          </a:stretch>
        </p:blipFill>
        <p:spPr>
          <a:xfrm>
            <a:off x="514351" y="524272"/>
            <a:ext cx="4552220" cy="4243388"/>
          </a:xfrm>
          <a:prstGeom prst="rect">
            <a:avLst/>
          </a:prstGeom>
        </p:spPr>
      </p:pic>
      <p:sp>
        <p:nvSpPr>
          <p:cNvPr id="4" name="TextBox 3">
            <a:extLst>
              <a:ext uri="{FF2B5EF4-FFF2-40B4-BE49-F238E27FC236}">
                <a16:creationId xmlns:a16="http://schemas.microsoft.com/office/drawing/2014/main" id="{AA5D6802-FD0E-A075-C8FD-07CD9948265D}"/>
              </a:ext>
            </a:extLst>
          </p:cNvPr>
          <p:cNvSpPr txBox="1"/>
          <p:nvPr/>
        </p:nvSpPr>
        <p:spPr>
          <a:xfrm>
            <a:off x="5141580" y="2126592"/>
            <a:ext cx="3771900" cy="1061829"/>
          </a:xfrm>
          <a:prstGeom prst="rect">
            <a:avLst/>
          </a:prstGeom>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2100" b="1" dirty="0">
                <a:latin typeface="Arial" panose="020B0604020202020204" pitchFamily="34" charset="0"/>
                <a:cs typeface="Arial" panose="020B0604020202020204" pitchFamily="34" charset="0"/>
              </a:rPr>
              <a:t>TB  CONTACT INVESTIGATION CASCADE ANALYSIS-2023</a:t>
            </a:r>
            <a:endParaRPr lang="LID4096" sz="2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982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0A313-0E75-9BA9-DF28-549E385257B0}"/>
            </a:ext>
          </a:extLst>
        </p:cNvPr>
        <p:cNvGrpSpPr/>
        <p:nvPr/>
      </p:nvGrpSpPr>
      <p:grpSpPr>
        <a:xfrm>
          <a:off x="0" y="0"/>
          <a:ext cx="0" cy="0"/>
          <a:chOff x="0" y="0"/>
          <a:chExt cx="0" cy="0"/>
        </a:xfrm>
      </p:grpSpPr>
      <p:graphicFrame>
        <p:nvGraphicFramePr>
          <p:cNvPr id="2" name="Chart 1" title="Chart">
            <a:extLst>
              <a:ext uri="{FF2B5EF4-FFF2-40B4-BE49-F238E27FC236}">
                <a16:creationId xmlns:a16="http://schemas.microsoft.com/office/drawing/2014/main" id="{3402DC90-17E3-B44D-A884-8EA049E76863}"/>
              </a:ext>
            </a:extLst>
          </p:cNvPr>
          <p:cNvGraphicFramePr>
            <a:graphicFrameLocks/>
          </p:cNvGraphicFramePr>
          <p:nvPr/>
        </p:nvGraphicFramePr>
        <p:xfrm>
          <a:off x="221456" y="593923"/>
          <a:ext cx="8701088" cy="3996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0115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EF478-D42D-DCF4-421E-F17CE31FF37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A033D1-DA5E-D876-2084-94DA1E42C21E}"/>
              </a:ext>
            </a:extLst>
          </p:cNvPr>
          <p:cNvSpPr>
            <a:spLocks noGrp="1"/>
          </p:cNvSpPr>
          <p:nvPr>
            <p:ph sz="half" idx="1"/>
          </p:nvPr>
        </p:nvSpPr>
        <p:spPr>
          <a:xfrm>
            <a:off x="4572000" y="502187"/>
            <a:ext cx="4387646" cy="4586288"/>
          </a:xfrm>
          <a:ln>
            <a:solidFill>
              <a:schemeClr val="tx2"/>
            </a:solidFill>
          </a:ln>
        </p:spPr>
        <p:txBody>
          <a:bodyPr>
            <a:normAutofit fontScale="77500" lnSpcReduction="20000"/>
          </a:bodyPr>
          <a:lstStyle/>
          <a:p>
            <a:pPr marL="333504" lvl="1" indent="0">
              <a:spcBef>
                <a:spcPts val="900"/>
              </a:spcBef>
              <a:buClr>
                <a:srgbClr val="222222"/>
              </a:buClr>
              <a:buSzPts val="1397"/>
              <a:buNone/>
            </a:pPr>
            <a:r>
              <a:rPr lang="en-US" sz="2100" b="1" dirty="0"/>
              <a:t>Programmatic factors for the observation</a:t>
            </a:r>
          </a:p>
          <a:p>
            <a:pPr marL="600075" lvl="1" indent="-266571">
              <a:spcBef>
                <a:spcPts val="900"/>
              </a:spcBef>
              <a:buClr>
                <a:srgbClr val="222222"/>
              </a:buClr>
              <a:buSzPts val="1397"/>
              <a:buFont typeface="Gill Sans"/>
              <a:buAutoNum type="arabicPeriod"/>
            </a:pPr>
            <a:endParaRPr lang="en-US" sz="1275" dirty="0"/>
          </a:p>
          <a:p>
            <a:pPr marL="600075" lvl="1" indent="-266571">
              <a:spcBef>
                <a:spcPts val="900"/>
              </a:spcBef>
              <a:buClr>
                <a:srgbClr val="222222"/>
              </a:buClr>
              <a:buSzPts val="1397"/>
              <a:buFont typeface="Gill Sans"/>
              <a:buAutoNum type="arabicPeriod"/>
            </a:pPr>
            <a:r>
              <a:rPr lang="en-US" dirty="0">
                <a:latin typeface="Arial" panose="020B0604020202020204" pitchFamily="34" charset="0"/>
                <a:cs typeface="Arial" panose="020B0604020202020204" pitchFamily="34" charset="0"/>
                <a:sym typeface="Gill Sans"/>
              </a:rPr>
              <a:t>Low coverage of TBCI interventions</a:t>
            </a:r>
          </a:p>
          <a:p>
            <a:pPr marL="942975" lvl="2" indent="-266571">
              <a:spcBef>
                <a:spcPts val="900"/>
              </a:spcBef>
              <a:buClr>
                <a:srgbClr val="222222"/>
              </a:buClr>
              <a:buSzPts val="1397"/>
              <a:buFont typeface="Gill Sans"/>
              <a:buAutoNum type="arabicPeriod"/>
            </a:pPr>
            <a:r>
              <a:rPr lang="en-US" dirty="0">
                <a:latin typeface="Arial" panose="020B0604020202020204" pitchFamily="34" charset="0"/>
                <a:cs typeface="Arial" panose="020B0604020202020204" pitchFamily="34" charset="0"/>
                <a:sym typeface="Gill Sans"/>
              </a:rPr>
              <a:t>Community health workers (ex-TB patients) are used to conduct TBCI who are few due low resources</a:t>
            </a:r>
          </a:p>
          <a:p>
            <a:pPr marL="600075" lvl="1" indent="-266571">
              <a:spcBef>
                <a:spcPts val="900"/>
              </a:spcBef>
              <a:buClr>
                <a:srgbClr val="222222"/>
              </a:buClr>
              <a:buSzPts val="1397"/>
              <a:buFont typeface="Gill Sans"/>
              <a:buAutoNum type="arabicPeriod"/>
            </a:pPr>
            <a:r>
              <a:rPr lang="en-US" dirty="0">
                <a:latin typeface="Arial" panose="020B0604020202020204" pitchFamily="34" charset="0"/>
                <a:cs typeface="Arial" panose="020B0604020202020204" pitchFamily="34" charset="0"/>
                <a:sym typeface="Gill Sans"/>
              </a:rPr>
              <a:t>Access of Bacteriologically confirmed TB patients is limited</a:t>
            </a:r>
          </a:p>
          <a:p>
            <a:pPr marL="600075" lvl="1" indent="-266571">
              <a:spcBef>
                <a:spcPts val="900"/>
              </a:spcBef>
              <a:buClr>
                <a:srgbClr val="222222"/>
              </a:buClr>
              <a:buSzPts val="1397"/>
              <a:buFont typeface="Gill Sans"/>
              <a:buAutoNum type="arabicPeriod"/>
            </a:pPr>
            <a:r>
              <a:rPr lang="en-US" dirty="0">
                <a:latin typeface="Arial" panose="020B0604020202020204" pitchFamily="34" charset="0"/>
                <a:cs typeface="Arial" panose="020B0604020202020204" pitchFamily="34" charset="0"/>
              </a:rPr>
              <a:t>Data quality </a:t>
            </a:r>
          </a:p>
          <a:p>
            <a:pPr marL="600075" lvl="1" indent="-266571">
              <a:spcBef>
                <a:spcPts val="900"/>
              </a:spcBef>
              <a:buClr>
                <a:srgbClr val="222222"/>
              </a:buClr>
              <a:buSzPts val="1397"/>
              <a:buFont typeface="Gill Sans"/>
              <a:buAutoNum type="arabicPeriod"/>
            </a:pPr>
            <a:r>
              <a:rPr lang="en-US" dirty="0">
                <a:latin typeface="Arial" panose="020B0604020202020204" pitchFamily="34" charset="0"/>
                <a:cs typeface="Arial" panose="020B0604020202020204" pitchFamily="34" charset="0"/>
              </a:rPr>
              <a:t>Mobile populations like Miners and nomadic not being accessible By CHWs/DOT nurses</a:t>
            </a:r>
          </a:p>
          <a:p>
            <a:pPr marL="600075" lvl="1" indent="-266571">
              <a:spcBef>
                <a:spcPts val="900"/>
              </a:spcBef>
              <a:buClr>
                <a:srgbClr val="222222"/>
              </a:buClr>
              <a:buSzPts val="1397"/>
              <a:buFont typeface="Gill Sans"/>
              <a:buAutoNum type="arabicPeriod"/>
            </a:pPr>
            <a:r>
              <a:rPr lang="en-US" dirty="0">
                <a:latin typeface="Arial" panose="020B0604020202020204" pitchFamily="34" charset="0"/>
                <a:cs typeface="Arial" panose="020B0604020202020204" pitchFamily="34" charset="0"/>
              </a:rPr>
              <a:t>Unclear policy guidelines for TBCI not mentioning the duration to conduct CI</a:t>
            </a:r>
          </a:p>
          <a:p>
            <a:pPr marL="600075" lvl="1" indent="-266571">
              <a:spcBef>
                <a:spcPts val="900"/>
              </a:spcBef>
              <a:buClr>
                <a:srgbClr val="222222"/>
              </a:buClr>
              <a:buSzPts val="1397"/>
              <a:buFont typeface="Gill Sans"/>
              <a:buAutoNum type="arabicPeriod"/>
            </a:pPr>
            <a:r>
              <a:rPr lang="en-US" dirty="0">
                <a:latin typeface="Arial" panose="020B0604020202020204" pitchFamily="34" charset="0"/>
                <a:cs typeface="Arial" panose="020B0604020202020204" pitchFamily="34" charset="0"/>
              </a:rPr>
              <a:t>Insufficient Monitoring of TBCI intervention  </a:t>
            </a:r>
          </a:p>
          <a:p>
            <a:pPr marL="600075" lvl="1" indent="-266571">
              <a:spcBef>
                <a:spcPts val="900"/>
              </a:spcBef>
              <a:buClr>
                <a:srgbClr val="222222"/>
              </a:buClr>
              <a:buSzPts val="1397"/>
              <a:buFont typeface="Gill Sans"/>
              <a:buAutoNum type="arabicPeriod"/>
            </a:pPr>
            <a:endParaRPr lang="en-US" sz="1200" dirty="0"/>
          </a:p>
        </p:txBody>
      </p:sp>
      <p:sp>
        <p:nvSpPr>
          <p:cNvPr id="4" name="Content Placeholder 3">
            <a:extLst>
              <a:ext uri="{FF2B5EF4-FFF2-40B4-BE49-F238E27FC236}">
                <a16:creationId xmlns:a16="http://schemas.microsoft.com/office/drawing/2014/main" id="{407E73E6-07F8-99CB-A5AC-B5C9F55E355E}"/>
              </a:ext>
            </a:extLst>
          </p:cNvPr>
          <p:cNvSpPr>
            <a:spLocks noGrp="1"/>
          </p:cNvSpPr>
          <p:nvPr>
            <p:ph sz="half" idx="2"/>
          </p:nvPr>
        </p:nvSpPr>
        <p:spPr>
          <a:xfrm>
            <a:off x="264435" y="502187"/>
            <a:ext cx="4182205" cy="4586288"/>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buNone/>
            </a:pPr>
            <a:r>
              <a:rPr lang="en-US" b="1" dirty="0">
                <a:latin typeface="Arial" panose="020B0604020202020204" pitchFamily="34" charset="0"/>
                <a:cs typeface="Arial" panose="020B0604020202020204" pitchFamily="34" charset="0"/>
              </a:rPr>
              <a:t>Observations</a:t>
            </a:r>
          </a:p>
          <a:p>
            <a:pPr marL="600075" lvl="1" indent="-266571">
              <a:spcBef>
                <a:spcPts val="900"/>
              </a:spcBef>
              <a:buClr>
                <a:srgbClr val="222222"/>
              </a:buClr>
              <a:buSzPts val="1397"/>
              <a:buFont typeface="Gill Sans"/>
              <a:buAutoNum type="arabicPeriod"/>
            </a:pPr>
            <a:r>
              <a:rPr lang="en-US" dirty="0">
                <a:solidFill>
                  <a:schemeClr val="tx1"/>
                </a:solidFill>
                <a:latin typeface="Arial" panose="020B0604020202020204" pitchFamily="34" charset="0"/>
                <a:cs typeface="Arial" panose="020B0604020202020204" pitchFamily="34" charset="0"/>
              </a:rPr>
              <a:t>Only 21,943 (56%) of index bacteriologically TB patients initiated to TB CI</a:t>
            </a:r>
          </a:p>
          <a:p>
            <a:pPr marL="600075" lvl="1" indent="-266571">
              <a:spcBef>
                <a:spcPts val="900"/>
              </a:spcBef>
              <a:buClr>
                <a:srgbClr val="222222"/>
              </a:buClr>
              <a:buSzPts val="1397"/>
              <a:buFont typeface="Gill Sans"/>
              <a:buAutoNum type="arabicPeriod"/>
            </a:pPr>
            <a:r>
              <a:rPr lang="en-US" dirty="0">
                <a:solidFill>
                  <a:schemeClr val="tx1"/>
                </a:solidFill>
                <a:latin typeface="Arial" panose="020B0604020202020204" pitchFamily="34" charset="0"/>
                <a:cs typeface="Arial" panose="020B0604020202020204" pitchFamily="34" charset="0"/>
              </a:rPr>
              <a:t>83,462 (93%) of contacts were screened for TB</a:t>
            </a:r>
          </a:p>
          <a:p>
            <a:pPr marL="600075" lvl="1" indent="-266571">
              <a:spcBef>
                <a:spcPts val="900"/>
              </a:spcBef>
              <a:buClr>
                <a:srgbClr val="222222"/>
              </a:buClr>
              <a:buSzPts val="1397"/>
              <a:buFont typeface="Gill Sans"/>
              <a:buAutoNum type="arabicPeriod"/>
            </a:pPr>
            <a:r>
              <a:rPr lang="en-US" dirty="0">
                <a:solidFill>
                  <a:schemeClr val="tx1"/>
                </a:solidFill>
                <a:latin typeface="Arial" panose="020B0604020202020204" pitchFamily="34" charset="0"/>
                <a:cs typeface="Arial" panose="020B0604020202020204" pitchFamily="34" charset="0"/>
              </a:rPr>
              <a:t>1,394 (1.7%) diagnosed with active TB</a:t>
            </a:r>
          </a:p>
          <a:p>
            <a:pPr marL="600075" lvl="1" indent="-266571">
              <a:spcBef>
                <a:spcPts val="900"/>
              </a:spcBef>
              <a:buClr>
                <a:srgbClr val="222222"/>
              </a:buClr>
              <a:buSzPts val="1397"/>
              <a:buFont typeface="Gill Sans"/>
              <a:buAutoNum type="arabicPeriod"/>
            </a:pPr>
            <a:r>
              <a:rPr lang="en-US" dirty="0">
                <a:solidFill>
                  <a:schemeClr val="tx1"/>
                </a:solidFill>
                <a:latin typeface="Arial" panose="020B0604020202020204" pitchFamily="34" charset="0"/>
                <a:cs typeface="Arial" panose="020B0604020202020204" pitchFamily="34" charset="0"/>
              </a:rPr>
              <a:t>Out of eligible &lt;5 years children for TPT, 22,553 (83%) received TPT</a:t>
            </a:r>
          </a:p>
          <a:p>
            <a:pPr marL="600075" lvl="1" indent="-266571">
              <a:spcBef>
                <a:spcPts val="900"/>
              </a:spcBef>
              <a:buClr>
                <a:srgbClr val="222222"/>
              </a:buClr>
              <a:buSzPts val="1397"/>
              <a:buFont typeface="Gill Sans"/>
              <a:buAutoNum type="arabicPeriod"/>
            </a:pPr>
            <a:r>
              <a:rPr lang="en-US" dirty="0">
                <a:solidFill>
                  <a:schemeClr val="tx1"/>
                </a:solidFill>
                <a:latin typeface="Arial" panose="020B0604020202020204" pitchFamily="34" charset="0"/>
                <a:cs typeface="Arial" panose="020B0604020202020204" pitchFamily="34" charset="0"/>
              </a:rPr>
              <a:t>TPT completion indicator started tracking 2023</a:t>
            </a:r>
          </a:p>
          <a:p>
            <a:pPr marL="600075" lvl="1" indent="-266571">
              <a:spcBef>
                <a:spcPts val="900"/>
              </a:spcBef>
              <a:buClr>
                <a:srgbClr val="222222"/>
              </a:buClr>
              <a:buSzPts val="1397"/>
              <a:buFont typeface="Gill Sans"/>
              <a:buAutoNum type="arabicPeriod"/>
            </a:pPr>
            <a:r>
              <a:rPr lang="en-US" dirty="0">
                <a:solidFill>
                  <a:schemeClr val="tx1"/>
                </a:solidFill>
                <a:latin typeface="Arial" panose="020B0604020202020204" pitchFamily="34" charset="0"/>
                <a:cs typeface="Arial" panose="020B0604020202020204" pitchFamily="34" charset="0"/>
              </a:rPr>
              <a:t>TB infection testing is an optional (</a:t>
            </a:r>
            <a:r>
              <a:rPr lang="en-US" dirty="0" err="1">
                <a:solidFill>
                  <a:schemeClr val="tx1"/>
                </a:solidFill>
                <a:latin typeface="Arial" panose="020B0604020202020204" pitchFamily="34" charset="0"/>
                <a:cs typeface="Arial" panose="020B0604020202020204" pitchFamily="34" charset="0"/>
              </a:rPr>
              <a:t>Tz</a:t>
            </a:r>
            <a:r>
              <a:rPr lang="en-US" dirty="0">
                <a:solidFill>
                  <a:schemeClr val="tx1"/>
                </a:solidFill>
                <a:latin typeface="Arial" panose="020B0604020202020204" pitchFamily="34" charset="0"/>
                <a:cs typeface="Arial" panose="020B0604020202020204" pitchFamily="34" charset="0"/>
              </a:rPr>
              <a:t> opted not to test for </a:t>
            </a:r>
            <a:r>
              <a:rPr lang="en-US">
                <a:solidFill>
                  <a:schemeClr val="tx1"/>
                </a:solidFill>
                <a:latin typeface="Arial" panose="020B0604020202020204" pitchFamily="34" charset="0"/>
                <a:cs typeface="Arial" panose="020B0604020202020204" pitchFamily="34" charset="0"/>
              </a:rPr>
              <a:t>TB infection)</a:t>
            </a:r>
            <a:endParaRPr lang="en-US" dirty="0">
              <a:solidFill>
                <a:schemeClr val="tx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LID409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326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B5F60E-62C6-4C94-ABF3-141AF8CE5398}"/>
              </a:ext>
            </a:extLst>
          </p:cNvPr>
          <p:cNvSpPr>
            <a:spLocks noGrp="1"/>
          </p:cNvSpPr>
          <p:nvPr>
            <p:ph type="title"/>
          </p:nvPr>
        </p:nvSpPr>
        <p:spPr>
          <a:xfrm>
            <a:off x="1160206" y="2319377"/>
            <a:ext cx="6882581" cy="584735"/>
          </a:xfrm>
        </p:spPr>
        <p:txBody>
          <a:bodyPr/>
          <a:lstStyle/>
          <a:p>
            <a:r>
              <a:rPr lang="en-US" b="1" dirty="0"/>
              <a:t>NIGERIA</a:t>
            </a:r>
          </a:p>
        </p:txBody>
      </p:sp>
    </p:spTree>
    <p:custDataLst>
      <p:tags r:id="rId1"/>
    </p:custDataLst>
    <p:extLst>
      <p:ext uri="{BB962C8B-B14F-4D97-AF65-F5344CB8AC3E}">
        <p14:creationId xmlns:p14="http://schemas.microsoft.com/office/powerpoint/2010/main" val="390979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
          <p:cNvSpPr txBox="1">
            <a:spLocks noGrp="1"/>
          </p:cNvSpPr>
          <p:nvPr>
            <p:ph type="title"/>
          </p:nvPr>
        </p:nvSpPr>
        <p:spPr>
          <a:xfrm>
            <a:off x="487690" y="67"/>
            <a:ext cx="7805400" cy="461624"/>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SzPts val="2400"/>
              <a:buNone/>
            </a:pPr>
            <a:r>
              <a:rPr lang="en-US" sz="2400" dirty="0">
                <a:solidFill>
                  <a:srgbClr val="132F69"/>
                </a:solidFill>
              </a:rPr>
              <a:t>Program Area </a:t>
            </a:r>
            <a:endParaRPr sz="2400" dirty="0">
              <a:solidFill>
                <a:srgbClr val="132F69"/>
              </a:solidFill>
            </a:endParaRPr>
          </a:p>
        </p:txBody>
      </p:sp>
      <p:sp>
        <p:nvSpPr>
          <p:cNvPr id="401" name="Google Shape;401;p6"/>
          <p:cNvSpPr txBox="1"/>
          <p:nvPr/>
        </p:nvSpPr>
        <p:spPr>
          <a:xfrm>
            <a:off x="4737392" y="4927949"/>
            <a:ext cx="4161296" cy="261610"/>
          </a:xfrm>
          <a:prstGeom prst="rect">
            <a:avLst/>
          </a:prstGeom>
          <a:noFill/>
          <a:ln>
            <a:noFill/>
          </a:ln>
        </p:spPr>
        <p:txBody>
          <a:bodyPr spcFirstLastPara="1" wrap="square" lIns="91425" tIns="45700" rIns="91425" bIns="45700" anchor="t" anchorCtr="0">
            <a:spAutoFit/>
          </a:bodyPr>
          <a:lstStyle/>
          <a:p>
            <a:pPr marL="342900" marR="0" lvl="0" indent="0" algn="l" rtl="0">
              <a:spcBef>
                <a:spcPts val="0"/>
              </a:spcBef>
              <a:spcAft>
                <a:spcPts val="0"/>
              </a:spcAft>
              <a:buNone/>
            </a:pPr>
            <a:r>
              <a:rPr lang="en-US" sz="1100">
                <a:solidFill>
                  <a:srgbClr val="A5A5A5"/>
                </a:solidFill>
                <a:latin typeface="Gill Sans"/>
                <a:ea typeface="Gill Sans"/>
                <a:cs typeface="Gill Sans"/>
                <a:sym typeface="Gill Sans"/>
              </a:rPr>
              <a:t>*Note: Extended indicators are currently under revision</a:t>
            </a:r>
            <a:endParaRPr/>
          </a:p>
        </p:txBody>
      </p:sp>
      <p:sp>
        <p:nvSpPr>
          <p:cNvPr id="3" name="Text Placeholder 2">
            <a:extLst>
              <a:ext uri="{FF2B5EF4-FFF2-40B4-BE49-F238E27FC236}">
                <a16:creationId xmlns:a16="http://schemas.microsoft.com/office/drawing/2014/main" id="{FBC5EC00-050A-F906-C41C-334B9F907076}"/>
              </a:ext>
            </a:extLst>
          </p:cNvPr>
          <p:cNvSpPr>
            <a:spLocks noGrp="1"/>
          </p:cNvSpPr>
          <p:nvPr>
            <p:ph type="body" idx="1"/>
          </p:nvPr>
        </p:nvSpPr>
        <p:spPr>
          <a:xfrm>
            <a:off x="345507" y="548640"/>
            <a:ext cx="7772400" cy="4014595"/>
          </a:xfrm>
          <a:solidFill>
            <a:schemeClr val="bg2"/>
          </a:solidFill>
        </p:spPr>
        <p:txBody>
          <a:bodyPr/>
          <a:lstStyle/>
          <a:p>
            <a:r>
              <a:rPr lang="en-US"/>
              <a:t>.</a:t>
            </a:r>
            <a:endParaRPr lang="en-US" dirty="0"/>
          </a:p>
        </p:txBody>
      </p:sp>
      <p:pic>
        <p:nvPicPr>
          <p:cNvPr id="4" name="Picture 3">
            <a:extLst>
              <a:ext uri="{FF2B5EF4-FFF2-40B4-BE49-F238E27FC236}">
                <a16:creationId xmlns:a16="http://schemas.microsoft.com/office/drawing/2014/main" id="{AFD5EDB4-E9F3-6F4D-9644-0CFCAF114F23}"/>
              </a:ext>
            </a:extLst>
          </p:cNvPr>
          <p:cNvPicPr>
            <a:picLocks noChangeAspect="1"/>
          </p:cNvPicPr>
          <p:nvPr/>
        </p:nvPicPr>
        <p:blipFill>
          <a:blip r:embed="rId3"/>
          <a:stretch>
            <a:fillRect/>
          </a:stretch>
        </p:blipFill>
        <p:spPr>
          <a:xfrm>
            <a:off x="399143" y="585089"/>
            <a:ext cx="7265232" cy="4262682"/>
          </a:xfrm>
          <a:prstGeom prst="rect">
            <a:avLst/>
          </a:prstGeom>
          <a:solidFill>
            <a:schemeClr val="bg2"/>
          </a:solidFill>
        </p:spPr>
      </p:pic>
    </p:spTree>
    <p:extLst>
      <p:ext uri="{BB962C8B-B14F-4D97-AF65-F5344CB8AC3E}">
        <p14:creationId xmlns:p14="http://schemas.microsoft.com/office/powerpoint/2010/main" val="109805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1" name="Google Shape;541;p10"/>
          <p:cNvSpPr txBox="1">
            <a:spLocks noGrp="1"/>
          </p:cNvSpPr>
          <p:nvPr>
            <p:ph type="title"/>
          </p:nvPr>
        </p:nvSpPr>
        <p:spPr>
          <a:xfrm>
            <a:off x="1" y="24492"/>
            <a:ext cx="9143999" cy="461624"/>
          </a:xfrm>
          <a:prstGeom prst="rect">
            <a:avLst/>
          </a:prstGeom>
          <a:solidFill>
            <a:schemeClr val="bg1"/>
          </a:solid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000"/>
              <a:buFont typeface="Gill Sans"/>
              <a:buNone/>
            </a:pPr>
            <a:r>
              <a:rPr lang="en-US" sz="2400" dirty="0">
                <a:solidFill>
                  <a:srgbClr val="132F69"/>
                </a:solidFill>
              </a:rPr>
              <a:t>TBCI Cascade (Contacts who screen positive for active TB)</a:t>
            </a:r>
            <a:endParaRPr sz="2400" dirty="0">
              <a:solidFill>
                <a:srgbClr val="132F69"/>
              </a:solidFill>
            </a:endParaRPr>
          </a:p>
        </p:txBody>
      </p:sp>
      <p:graphicFrame>
        <p:nvGraphicFramePr>
          <p:cNvPr id="5" name="Chart 4">
            <a:extLst>
              <a:ext uri="{FF2B5EF4-FFF2-40B4-BE49-F238E27FC236}">
                <a16:creationId xmlns:a16="http://schemas.microsoft.com/office/drawing/2014/main" id="{39CA32CE-A7E9-41F8-84DF-F144AACFDF40}"/>
              </a:ext>
            </a:extLst>
          </p:cNvPr>
          <p:cNvGraphicFramePr>
            <a:graphicFrameLocks/>
          </p:cNvGraphicFramePr>
          <p:nvPr>
            <p:extLst>
              <p:ext uri="{D42A27DB-BD31-4B8C-83A1-F6EECF244321}">
                <p14:modId xmlns:p14="http://schemas.microsoft.com/office/powerpoint/2010/main" val="12981716"/>
              </p:ext>
            </p:extLst>
          </p:nvPr>
        </p:nvGraphicFramePr>
        <p:xfrm>
          <a:off x="499385" y="1298121"/>
          <a:ext cx="8343462" cy="3559687"/>
        </p:xfrm>
        <a:graphic>
          <a:graphicData uri="http://schemas.openxmlformats.org/drawingml/2006/chart">
            <c:chart xmlns:c="http://schemas.openxmlformats.org/drawingml/2006/chart" xmlns:r="http://schemas.openxmlformats.org/officeDocument/2006/relationships" r:id="rId3"/>
          </a:graphicData>
        </a:graphic>
      </p:graphicFrame>
      <p:sp>
        <p:nvSpPr>
          <p:cNvPr id="6" name="Google Shape;541;p10">
            <a:extLst>
              <a:ext uri="{FF2B5EF4-FFF2-40B4-BE49-F238E27FC236}">
                <a16:creationId xmlns:a16="http://schemas.microsoft.com/office/drawing/2014/main" id="{F3D400D6-1A16-55CF-C268-FF0FFC0A0E3F}"/>
              </a:ext>
            </a:extLst>
          </p:cNvPr>
          <p:cNvSpPr txBox="1">
            <a:spLocks/>
          </p:cNvSpPr>
          <p:nvPr/>
        </p:nvSpPr>
        <p:spPr>
          <a:xfrm>
            <a:off x="463800" y="585814"/>
            <a:ext cx="8330700" cy="400069"/>
          </a:xfrm>
          <a:prstGeom prst="rect">
            <a:avLst/>
          </a:prstGeom>
          <a:solidFill>
            <a:schemeClr val="accent5">
              <a:lumMod val="75000"/>
            </a:schemeClr>
          </a:solidFill>
          <a:ln>
            <a:noFill/>
          </a:ln>
        </p:spPr>
        <p:txBody>
          <a:bodyPr spcFirstLastPara="1" wrap="square" lIns="91425" tIns="45700" rIns="91425" bIns="4570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Gill Sans"/>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ts val="2000"/>
            </a:pPr>
            <a:r>
              <a:rPr lang="en-US" sz="2000" dirty="0">
                <a:solidFill>
                  <a:schemeClr val="bg1"/>
                </a:solidFill>
              </a:rPr>
              <a:t>TBCI REPORT 2023</a:t>
            </a:r>
            <a:endParaRPr lang="en-US" dirty="0">
              <a:solidFill>
                <a:schemeClr val="bg1"/>
              </a:solidFill>
            </a:endParaRPr>
          </a:p>
        </p:txBody>
      </p:sp>
      <p:sp>
        <p:nvSpPr>
          <p:cNvPr id="2" name="Rectangle: Rounded Corners 1">
            <a:extLst>
              <a:ext uri="{FF2B5EF4-FFF2-40B4-BE49-F238E27FC236}">
                <a16:creationId xmlns:a16="http://schemas.microsoft.com/office/drawing/2014/main" id="{BF4EF4C5-DA3B-1DFD-13D7-83B4BB38290A}"/>
              </a:ext>
            </a:extLst>
          </p:cNvPr>
          <p:cNvSpPr/>
          <p:nvPr/>
        </p:nvSpPr>
        <p:spPr>
          <a:xfrm>
            <a:off x="1543049" y="2596218"/>
            <a:ext cx="587828" cy="4082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t>95%</a:t>
            </a:r>
          </a:p>
        </p:txBody>
      </p:sp>
      <p:sp>
        <p:nvSpPr>
          <p:cNvPr id="3" name="Rectangle: Rounded Corners 2">
            <a:extLst>
              <a:ext uri="{FF2B5EF4-FFF2-40B4-BE49-F238E27FC236}">
                <a16:creationId xmlns:a16="http://schemas.microsoft.com/office/drawing/2014/main" id="{6CCCA3A1-F129-059E-15F2-8E9BE8DB8878}"/>
              </a:ext>
            </a:extLst>
          </p:cNvPr>
          <p:cNvSpPr/>
          <p:nvPr/>
        </p:nvSpPr>
        <p:spPr>
          <a:xfrm>
            <a:off x="3992336" y="2303662"/>
            <a:ext cx="587828" cy="4082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t>30%</a:t>
            </a:r>
          </a:p>
        </p:txBody>
      </p:sp>
      <p:sp>
        <p:nvSpPr>
          <p:cNvPr id="4" name="Rectangle: Rounded Corners 3">
            <a:extLst>
              <a:ext uri="{FF2B5EF4-FFF2-40B4-BE49-F238E27FC236}">
                <a16:creationId xmlns:a16="http://schemas.microsoft.com/office/drawing/2014/main" id="{C1FBE85B-423E-B393-F03C-85D7C2033F66}"/>
              </a:ext>
            </a:extLst>
          </p:cNvPr>
          <p:cNvSpPr/>
          <p:nvPr/>
        </p:nvSpPr>
        <p:spPr>
          <a:xfrm>
            <a:off x="5622469" y="2989466"/>
            <a:ext cx="587828" cy="4082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t>7%</a:t>
            </a:r>
          </a:p>
        </p:txBody>
      </p:sp>
      <p:sp>
        <p:nvSpPr>
          <p:cNvPr id="7" name="Rectangle: Rounded Corners 6">
            <a:extLst>
              <a:ext uri="{FF2B5EF4-FFF2-40B4-BE49-F238E27FC236}">
                <a16:creationId xmlns:a16="http://schemas.microsoft.com/office/drawing/2014/main" id="{ED0AD1E2-5D13-7EEB-4440-E3C9DB37F3FD}"/>
              </a:ext>
            </a:extLst>
          </p:cNvPr>
          <p:cNvSpPr/>
          <p:nvPr/>
        </p:nvSpPr>
        <p:spPr>
          <a:xfrm>
            <a:off x="7255325" y="3004432"/>
            <a:ext cx="587828" cy="4082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t>99%</a:t>
            </a:r>
          </a:p>
        </p:txBody>
      </p:sp>
      <p:sp>
        <p:nvSpPr>
          <p:cNvPr id="8" name="Rectangle: Rounded Corners 7">
            <a:extLst>
              <a:ext uri="{FF2B5EF4-FFF2-40B4-BE49-F238E27FC236}">
                <a16:creationId xmlns:a16="http://schemas.microsoft.com/office/drawing/2014/main" id="{8E17D6FC-8D67-5DFB-A839-77F806C8C00C}"/>
              </a:ext>
            </a:extLst>
          </p:cNvPr>
          <p:cNvSpPr/>
          <p:nvPr/>
        </p:nvSpPr>
        <p:spPr>
          <a:xfrm>
            <a:off x="8056787" y="2989466"/>
            <a:ext cx="587828" cy="4082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t>92%</a:t>
            </a:r>
          </a:p>
        </p:txBody>
      </p:sp>
      <p:sp>
        <p:nvSpPr>
          <p:cNvPr id="9" name="Rectangle: Rounded Corners 8">
            <a:extLst>
              <a:ext uri="{FF2B5EF4-FFF2-40B4-BE49-F238E27FC236}">
                <a16:creationId xmlns:a16="http://schemas.microsoft.com/office/drawing/2014/main" id="{5DF5FBA4-FE89-D27C-36C1-C2076C0E6C92}"/>
              </a:ext>
            </a:extLst>
          </p:cNvPr>
          <p:cNvSpPr/>
          <p:nvPr/>
        </p:nvSpPr>
        <p:spPr>
          <a:xfrm>
            <a:off x="3083378" y="1028433"/>
            <a:ext cx="672193" cy="31223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t>99%</a:t>
            </a:r>
          </a:p>
        </p:txBody>
      </p:sp>
    </p:spTree>
    <p:extLst>
      <p:ext uri="{BB962C8B-B14F-4D97-AF65-F5344CB8AC3E}">
        <p14:creationId xmlns:p14="http://schemas.microsoft.com/office/powerpoint/2010/main" val="2290965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1" name="Google Shape;541;p10"/>
          <p:cNvSpPr txBox="1">
            <a:spLocks noGrp="1"/>
          </p:cNvSpPr>
          <p:nvPr>
            <p:ph type="title"/>
          </p:nvPr>
        </p:nvSpPr>
        <p:spPr>
          <a:xfrm>
            <a:off x="0" y="23751"/>
            <a:ext cx="9143999" cy="461624"/>
          </a:xfrm>
          <a:prstGeom prst="rect">
            <a:avLst/>
          </a:prstGeom>
          <a:solidFill>
            <a:schemeClr val="lt1"/>
          </a:solid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000"/>
              <a:buFont typeface="Gill Sans"/>
              <a:buNone/>
            </a:pPr>
            <a:r>
              <a:rPr lang="en-US" sz="2400" dirty="0">
                <a:solidFill>
                  <a:srgbClr val="132F69"/>
                </a:solidFill>
              </a:rPr>
              <a:t>TBCI Cascade (Contacts who screen negative for active TB)</a:t>
            </a:r>
            <a:endParaRPr sz="2400" dirty="0">
              <a:solidFill>
                <a:srgbClr val="132F69"/>
              </a:solidFill>
            </a:endParaRPr>
          </a:p>
        </p:txBody>
      </p:sp>
      <p:graphicFrame>
        <p:nvGraphicFramePr>
          <p:cNvPr id="2" name="Chart 1">
            <a:extLst>
              <a:ext uri="{FF2B5EF4-FFF2-40B4-BE49-F238E27FC236}">
                <a16:creationId xmlns:a16="http://schemas.microsoft.com/office/drawing/2014/main" id="{CF3222A0-5B2F-4140-B362-A68E85A0F280}"/>
              </a:ext>
            </a:extLst>
          </p:cNvPr>
          <p:cNvGraphicFramePr>
            <a:graphicFrameLocks/>
          </p:cNvGraphicFramePr>
          <p:nvPr/>
        </p:nvGraphicFramePr>
        <p:xfrm>
          <a:off x="316848" y="1086322"/>
          <a:ext cx="7686902" cy="4013146"/>
        </p:xfrm>
        <a:graphic>
          <a:graphicData uri="http://schemas.openxmlformats.org/drawingml/2006/chart">
            <c:chart xmlns:c="http://schemas.openxmlformats.org/drawingml/2006/chart" xmlns:r="http://schemas.openxmlformats.org/officeDocument/2006/relationships" r:id="rId3"/>
          </a:graphicData>
        </a:graphic>
      </p:graphicFrame>
      <p:sp>
        <p:nvSpPr>
          <p:cNvPr id="3" name="Google Shape;541;p10">
            <a:extLst>
              <a:ext uri="{FF2B5EF4-FFF2-40B4-BE49-F238E27FC236}">
                <a16:creationId xmlns:a16="http://schemas.microsoft.com/office/drawing/2014/main" id="{C57A698B-5B27-97A7-3635-E3E122AC4E39}"/>
              </a:ext>
            </a:extLst>
          </p:cNvPr>
          <p:cNvSpPr txBox="1">
            <a:spLocks/>
          </p:cNvSpPr>
          <p:nvPr/>
        </p:nvSpPr>
        <p:spPr>
          <a:xfrm>
            <a:off x="463800" y="585814"/>
            <a:ext cx="8330700" cy="400069"/>
          </a:xfrm>
          <a:prstGeom prst="rect">
            <a:avLst/>
          </a:prstGeom>
          <a:solidFill>
            <a:schemeClr val="accent5">
              <a:lumMod val="75000"/>
            </a:schemeClr>
          </a:solidFill>
          <a:ln>
            <a:noFill/>
          </a:ln>
        </p:spPr>
        <p:txBody>
          <a:bodyPr spcFirstLastPara="1" wrap="square" lIns="91425" tIns="45700" rIns="91425" bIns="45700" anchor="b"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Gill Sans"/>
              <a:buNone/>
              <a:defRPr sz="2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ts val="2000"/>
            </a:pPr>
            <a:r>
              <a:rPr lang="en-US" sz="2000" dirty="0">
                <a:solidFill>
                  <a:schemeClr val="bg1"/>
                </a:solidFill>
              </a:rPr>
              <a:t>TBCI REPORT 2023</a:t>
            </a:r>
            <a:endParaRPr lang="en-US" dirty="0">
              <a:solidFill>
                <a:schemeClr val="bg1"/>
              </a:solidFill>
            </a:endParaRPr>
          </a:p>
        </p:txBody>
      </p:sp>
      <p:sp>
        <p:nvSpPr>
          <p:cNvPr id="4" name="Google Shape;472;g2cc0bacf902_1_934">
            <a:extLst>
              <a:ext uri="{FF2B5EF4-FFF2-40B4-BE49-F238E27FC236}">
                <a16:creationId xmlns:a16="http://schemas.microsoft.com/office/drawing/2014/main" id="{87A57021-22FB-4D63-6D9A-E70AC4883B04}"/>
              </a:ext>
            </a:extLst>
          </p:cNvPr>
          <p:cNvSpPr txBox="1"/>
          <p:nvPr/>
        </p:nvSpPr>
        <p:spPr>
          <a:xfrm>
            <a:off x="7078440" y="1241438"/>
            <a:ext cx="1665515" cy="1354176"/>
          </a:xfrm>
          <a:prstGeom prst="rect">
            <a:avLst/>
          </a:prstGeom>
          <a:noFill/>
          <a:ln>
            <a:solidFill>
              <a:schemeClr val="accent6"/>
            </a:solidFill>
          </a:ln>
        </p:spPr>
        <p:txBody>
          <a:bodyPr spcFirstLastPara="1" wrap="square" lIns="91425" tIns="45700" rIns="91425" bIns="45700" anchor="t" anchorCtr="0">
            <a:spAutoFit/>
          </a:bodyPr>
          <a:lstStyle/>
          <a:p>
            <a:pPr marL="323850" marR="0" lvl="0" indent="-171450" defTabSz="914400" eaLnBrk="1" fontAlgn="auto" latinLnBrk="0" hangingPunct="1">
              <a:lnSpc>
                <a:spcPct val="100000"/>
              </a:lnSpc>
              <a:spcBef>
                <a:spcPts val="600"/>
              </a:spcBef>
              <a:spcAft>
                <a:spcPts val="0"/>
              </a:spcAft>
              <a:buClr>
                <a:srgbClr val="636F74"/>
              </a:buClr>
              <a:buSzPts val="1200"/>
              <a:buFont typeface="Noto Sans Symbols"/>
              <a:buChar char="✔"/>
              <a:tabLst/>
              <a:defRPr/>
            </a:pPr>
            <a:r>
              <a:rPr kumimoji="0" lang="en-US" sz="900" b="0" i="0" u="none" strike="noStrike" kern="0" cap="none" spc="0" normalizeH="0" baseline="0" noProof="0" dirty="0">
                <a:ln>
                  <a:noFill/>
                </a:ln>
                <a:solidFill>
                  <a:srgbClr val="222222"/>
                </a:solidFill>
                <a:effectLst/>
                <a:uLnTx/>
                <a:uFillTx/>
                <a:latin typeface="Gill Sans"/>
                <a:ea typeface="Gill Sans"/>
                <a:cs typeface="Gill Sans"/>
                <a:sym typeface="Gill Sans"/>
              </a:rPr>
              <a:t>(CON_TBI_TST): Nigeria does not implement TBI testing for contacts of index TB patients</a:t>
            </a:r>
          </a:p>
          <a:p>
            <a:pPr marL="323850" marR="0" lvl="0" indent="-171450" defTabSz="914400" eaLnBrk="1" fontAlgn="auto" latinLnBrk="0" hangingPunct="1">
              <a:lnSpc>
                <a:spcPct val="100000"/>
              </a:lnSpc>
              <a:spcBef>
                <a:spcPts val="600"/>
              </a:spcBef>
              <a:spcAft>
                <a:spcPts val="0"/>
              </a:spcAft>
              <a:buClr>
                <a:srgbClr val="636F74"/>
              </a:buClr>
              <a:buSzPts val="1200"/>
              <a:buFont typeface="Noto Sans Symbols"/>
              <a:buChar char="✔"/>
              <a:tabLst/>
              <a:defRPr/>
            </a:pPr>
            <a:r>
              <a:rPr lang="en-US" sz="900" dirty="0">
                <a:solidFill>
                  <a:srgbClr val="222222"/>
                </a:solidFill>
                <a:latin typeface="Gill Sans"/>
                <a:sym typeface="Gill Sans"/>
              </a:rPr>
              <a:t>Contacts who test negative for TB are eligible for TPT</a:t>
            </a:r>
            <a:endParaRPr kumimoji="0" sz="900" b="0" i="0" u="none" strike="noStrike" kern="0" cap="none" spc="0" normalizeH="0" baseline="0" noProof="0" dirty="0">
              <a:ln>
                <a:noFill/>
              </a:ln>
              <a:solidFill>
                <a:sysClr val="windowText" lastClr="000000"/>
              </a:solidFill>
              <a:effectLst/>
              <a:uLnTx/>
              <a:uFillTx/>
            </a:endParaRPr>
          </a:p>
        </p:txBody>
      </p:sp>
      <p:cxnSp>
        <p:nvCxnSpPr>
          <p:cNvPr id="6" name="Connector: Elbow 5">
            <a:extLst>
              <a:ext uri="{FF2B5EF4-FFF2-40B4-BE49-F238E27FC236}">
                <a16:creationId xmlns:a16="http://schemas.microsoft.com/office/drawing/2014/main" id="{393C0802-B998-6AE6-A9F8-ECD6515F4B7B}"/>
              </a:ext>
            </a:extLst>
          </p:cNvPr>
          <p:cNvCxnSpPr/>
          <p:nvPr/>
        </p:nvCxnSpPr>
        <p:spPr>
          <a:xfrm flipV="1">
            <a:off x="5061854" y="1926771"/>
            <a:ext cx="1920240" cy="1645920"/>
          </a:xfrm>
          <a:prstGeom prst="bentConnector3">
            <a:avLst>
              <a:gd name="adj1" fmla="val -202"/>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CBC517AC-3999-E4B3-362F-E786F30EBCCD}"/>
              </a:ext>
            </a:extLst>
          </p:cNvPr>
          <p:cNvSpPr/>
          <p:nvPr/>
        </p:nvSpPr>
        <p:spPr>
          <a:xfrm>
            <a:off x="7298871" y="2979989"/>
            <a:ext cx="587828" cy="4082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t>88%</a:t>
            </a:r>
          </a:p>
        </p:txBody>
      </p:sp>
    </p:spTree>
    <p:extLst>
      <p:ext uri="{BB962C8B-B14F-4D97-AF65-F5344CB8AC3E}">
        <p14:creationId xmlns:p14="http://schemas.microsoft.com/office/powerpoint/2010/main" val="210819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42A2D-D5FF-68A7-26E5-7C1D9288727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0DB678E-178B-A33C-342C-E8200FFD3666}"/>
              </a:ext>
            </a:extLst>
          </p:cNvPr>
          <p:cNvSpPr>
            <a:spLocks noGrp="1"/>
          </p:cNvSpPr>
          <p:nvPr>
            <p:ph type="title"/>
          </p:nvPr>
        </p:nvSpPr>
        <p:spPr>
          <a:xfrm>
            <a:off x="1160206" y="2319377"/>
            <a:ext cx="6882581" cy="584735"/>
          </a:xfrm>
        </p:spPr>
        <p:txBody>
          <a:bodyPr/>
          <a:lstStyle/>
          <a:p>
            <a:r>
              <a:rPr lang="en-US" b="1" dirty="0"/>
              <a:t>ZAMBIA</a:t>
            </a:r>
          </a:p>
        </p:txBody>
      </p:sp>
    </p:spTree>
    <p:custDataLst>
      <p:tags r:id="rId1"/>
    </p:custDataLst>
    <p:extLst>
      <p:ext uri="{BB962C8B-B14F-4D97-AF65-F5344CB8AC3E}">
        <p14:creationId xmlns:p14="http://schemas.microsoft.com/office/powerpoint/2010/main" val="210547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B5F60E-62C6-4C94-ABF3-141AF8CE5398}"/>
              </a:ext>
            </a:extLst>
          </p:cNvPr>
          <p:cNvSpPr>
            <a:spLocks noGrp="1"/>
          </p:cNvSpPr>
          <p:nvPr>
            <p:ph type="title"/>
          </p:nvPr>
        </p:nvSpPr>
        <p:spPr>
          <a:xfrm>
            <a:off x="1160206" y="2319377"/>
            <a:ext cx="6882581" cy="584735"/>
          </a:xfrm>
        </p:spPr>
        <p:txBody>
          <a:bodyPr/>
          <a:lstStyle/>
          <a:p>
            <a:r>
              <a:rPr lang="en-US" b="1" dirty="0"/>
              <a:t>ETHIOPIA</a:t>
            </a:r>
          </a:p>
        </p:txBody>
      </p:sp>
    </p:spTree>
    <p:custDataLst>
      <p:tags r:id="rId1"/>
    </p:custDataLst>
    <p:extLst>
      <p:ext uri="{BB962C8B-B14F-4D97-AF65-F5344CB8AC3E}">
        <p14:creationId xmlns:p14="http://schemas.microsoft.com/office/powerpoint/2010/main" val="228513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0DA4C9-353B-C726-A967-C94945CA9E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
        <p:nvSpPr>
          <p:cNvPr id="4" name="Title 3">
            <a:extLst>
              <a:ext uri="{FF2B5EF4-FFF2-40B4-BE49-F238E27FC236}">
                <a16:creationId xmlns:a16="http://schemas.microsoft.com/office/drawing/2014/main" id="{EFD4B1AA-6C47-71DD-EB32-7B27E2969EF1}"/>
              </a:ext>
            </a:extLst>
          </p:cNvPr>
          <p:cNvSpPr>
            <a:spLocks noGrp="1"/>
          </p:cNvSpPr>
          <p:nvPr>
            <p:ph type="title"/>
          </p:nvPr>
        </p:nvSpPr>
        <p:spPr>
          <a:xfrm>
            <a:off x="345506" y="23617"/>
            <a:ext cx="8199977" cy="807656"/>
          </a:xfrm>
        </p:spPr>
        <p:txBody>
          <a:bodyPr/>
          <a:lstStyle/>
          <a:p>
            <a:r>
              <a:rPr lang="en-US" dirty="0"/>
              <a:t>TBCI Cascade (Contacts who screen negative for active TB)</a:t>
            </a:r>
          </a:p>
        </p:txBody>
      </p:sp>
      <p:graphicFrame>
        <p:nvGraphicFramePr>
          <p:cNvPr id="6" name="Chart 5">
            <a:extLst>
              <a:ext uri="{FF2B5EF4-FFF2-40B4-BE49-F238E27FC236}">
                <a16:creationId xmlns:a16="http://schemas.microsoft.com/office/drawing/2014/main" id="{CF3222A0-5B2F-4140-B362-A68E85A0F280}"/>
              </a:ext>
            </a:extLst>
          </p:cNvPr>
          <p:cNvGraphicFramePr>
            <a:graphicFrameLocks/>
          </p:cNvGraphicFramePr>
          <p:nvPr>
            <p:extLst>
              <p:ext uri="{D42A27DB-BD31-4B8C-83A1-F6EECF244321}">
                <p14:modId xmlns:p14="http://schemas.microsoft.com/office/powerpoint/2010/main" val="3543962194"/>
              </p:ext>
            </p:extLst>
          </p:nvPr>
        </p:nvGraphicFramePr>
        <p:xfrm>
          <a:off x="-507075" y="-606829"/>
          <a:ext cx="9651076" cy="63031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6559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7D5698-C4B3-83CC-9E7B-21F2C7FFBF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
        <p:nvSpPr>
          <p:cNvPr id="4" name="Title 3">
            <a:extLst>
              <a:ext uri="{FF2B5EF4-FFF2-40B4-BE49-F238E27FC236}">
                <a16:creationId xmlns:a16="http://schemas.microsoft.com/office/drawing/2014/main" id="{7505D476-4E3E-73A3-11A9-523EAD0067A2}"/>
              </a:ext>
            </a:extLst>
          </p:cNvPr>
          <p:cNvSpPr>
            <a:spLocks noGrp="1"/>
          </p:cNvSpPr>
          <p:nvPr>
            <p:ph type="title"/>
          </p:nvPr>
        </p:nvSpPr>
        <p:spPr>
          <a:xfrm>
            <a:off x="345507" y="23617"/>
            <a:ext cx="8241540" cy="832594"/>
          </a:xfrm>
        </p:spPr>
        <p:txBody>
          <a:bodyPr/>
          <a:lstStyle/>
          <a:p>
            <a:r>
              <a:rPr lang="en-US" dirty="0"/>
              <a:t>TBCI Cascade (Contacts who screen positive for active TB)</a:t>
            </a:r>
          </a:p>
        </p:txBody>
      </p:sp>
      <p:graphicFrame>
        <p:nvGraphicFramePr>
          <p:cNvPr id="5" name="Chart 4">
            <a:extLst>
              <a:ext uri="{FF2B5EF4-FFF2-40B4-BE49-F238E27FC236}">
                <a16:creationId xmlns:a16="http://schemas.microsoft.com/office/drawing/2014/main" id="{39CA32CE-A7E9-41F8-84DF-F144AACFDF40}"/>
              </a:ext>
            </a:extLst>
          </p:cNvPr>
          <p:cNvGraphicFramePr>
            <a:graphicFrameLocks/>
          </p:cNvGraphicFramePr>
          <p:nvPr>
            <p:extLst>
              <p:ext uri="{D42A27DB-BD31-4B8C-83A1-F6EECF244321}">
                <p14:modId xmlns:p14="http://schemas.microsoft.com/office/powerpoint/2010/main" val="428424439"/>
              </p:ext>
            </p:extLst>
          </p:nvPr>
        </p:nvGraphicFramePr>
        <p:xfrm>
          <a:off x="152505" y="-116377"/>
          <a:ext cx="9116186" cy="5503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0406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A67EFB-5402-46F8-9276-25E3FCCF0F0A}"/>
              </a:ext>
            </a:extLst>
          </p:cNvPr>
          <p:cNvSpPr>
            <a:spLocks noGrp="1"/>
          </p:cNvSpPr>
          <p:nvPr>
            <p:ph type="ctrTitle"/>
          </p:nvPr>
        </p:nvSpPr>
        <p:spPr/>
        <p:txBody>
          <a:bodyPr/>
          <a:lstStyle/>
          <a:p>
            <a:r>
              <a:rPr lang="en-US" dirty="0"/>
              <a:t>TPT Cascade</a:t>
            </a:r>
          </a:p>
        </p:txBody>
      </p:sp>
      <p:sp>
        <p:nvSpPr>
          <p:cNvPr id="3" name="Slide Number Placeholder 2">
            <a:extLst>
              <a:ext uri="{FF2B5EF4-FFF2-40B4-BE49-F238E27FC236}">
                <a16:creationId xmlns:a16="http://schemas.microsoft.com/office/drawing/2014/main" id="{25E54221-705E-4F50-B600-60939C808CB0}"/>
              </a:ext>
            </a:extLst>
          </p:cNvPr>
          <p:cNvSpPr>
            <a:spLocks noGrp="1"/>
          </p:cNvSpPr>
          <p:nvPr>
            <p:ph type="sldNum" idx="4294967295"/>
          </p:nvPr>
        </p:nvSpPr>
        <p:spPr>
          <a:xfrm>
            <a:off x="8505825" y="4948238"/>
            <a:ext cx="638175" cy="184150"/>
          </a:xfrm>
        </p:spPr>
        <p:txBody>
          <a:bodyPr/>
          <a:lstStyle/>
          <a:p>
            <a:pPr marL="0" lvl="0" indent="0" algn="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3102062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C1058-0941-B56B-AAA4-20E41D0347F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7C454F0-BFDA-B0F9-097C-BD420D2AADCB}"/>
              </a:ext>
            </a:extLst>
          </p:cNvPr>
          <p:cNvSpPr>
            <a:spLocks noGrp="1"/>
          </p:cNvSpPr>
          <p:nvPr>
            <p:ph type="title"/>
          </p:nvPr>
        </p:nvSpPr>
        <p:spPr>
          <a:xfrm>
            <a:off x="1651247" y="2319377"/>
            <a:ext cx="5930284" cy="584735"/>
          </a:xfrm>
        </p:spPr>
        <p:txBody>
          <a:bodyPr/>
          <a:lstStyle/>
          <a:p>
            <a:r>
              <a:rPr lang="en-US" b="1" dirty="0"/>
              <a:t>ZIMBABWE</a:t>
            </a:r>
          </a:p>
        </p:txBody>
      </p:sp>
    </p:spTree>
    <p:custDataLst>
      <p:tags r:id="rId1"/>
    </p:custDataLst>
    <p:extLst>
      <p:ext uri="{BB962C8B-B14F-4D97-AF65-F5344CB8AC3E}">
        <p14:creationId xmlns:p14="http://schemas.microsoft.com/office/powerpoint/2010/main" val="419366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8634E-F5B8-5FC2-A358-F8945B4B91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CB4783-C534-8A9F-56DA-F15180EC80C2}"/>
              </a:ext>
            </a:extLst>
          </p:cNvPr>
          <p:cNvSpPr>
            <a:spLocks noGrp="1"/>
          </p:cNvSpPr>
          <p:nvPr>
            <p:ph type="title"/>
          </p:nvPr>
        </p:nvSpPr>
        <p:spPr>
          <a:xfrm>
            <a:off x="1887718" y="77493"/>
            <a:ext cx="4257360" cy="453922"/>
          </a:xfrm>
        </p:spPr>
        <p:txBody>
          <a:bodyPr>
            <a:normAutofit fontScale="90000"/>
          </a:bodyPr>
          <a:lstStyle/>
          <a:p>
            <a:pPr algn="ctr"/>
            <a:r>
              <a:rPr lang="en-US" sz="1800" dirty="0">
                <a:latin typeface="+mn-lt"/>
                <a:ea typeface="+mn-ea"/>
                <a:cs typeface="+mn-cs"/>
              </a:rPr>
              <a:t>Country X- TPT  Cascade </a:t>
            </a:r>
            <a:br>
              <a:rPr lang="en-US" sz="1800" dirty="0">
                <a:latin typeface="+mn-lt"/>
                <a:ea typeface="+mn-ea"/>
                <a:cs typeface="+mn-cs"/>
              </a:rPr>
            </a:br>
            <a:r>
              <a:rPr lang="en-US" sz="1800" dirty="0">
                <a:latin typeface="+mn-lt"/>
                <a:ea typeface="+mn-ea"/>
                <a:cs typeface="+mn-cs"/>
              </a:rPr>
              <a:t>Jan - Mar 2024</a:t>
            </a:r>
            <a:endParaRPr lang="en-US" sz="1800" dirty="0"/>
          </a:p>
        </p:txBody>
      </p:sp>
      <p:graphicFrame>
        <p:nvGraphicFramePr>
          <p:cNvPr id="4" name="Content Placeholder 3">
            <a:extLst>
              <a:ext uri="{FF2B5EF4-FFF2-40B4-BE49-F238E27FC236}">
                <a16:creationId xmlns:a16="http://schemas.microsoft.com/office/drawing/2014/main" id="{12CDCF59-D279-4A62-DED6-239D82E8FB99}"/>
              </a:ext>
            </a:extLst>
          </p:cNvPr>
          <p:cNvGraphicFramePr>
            <a:graphicFrameLocks noGrp="1"/>
          </p:cNvGraphicFramePr>
          <p:nvPr>
            <p:ph idx="1"/>
          </p:nvPr>
        </p:nvGraphicFramePr>
        <p:xfrm>
          <a:off x="0" y="531415"/>
          <a:ext cx="8823490" cy="41219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4973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5B699-76E5-19FE-3E8A-76685EA07F5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24EEA6-AA02-A557-84F1-7EF38386DB1B}"/>
              </a:ext>
            </a:extLst>
          </p:cNvPr>
          <p:cNvSpPr>
            <a:spLocks noGrp="1"/>
          </p:cNvSpPr>
          <p:nvPr>
            <p:ph type="title"/>
          </p:nvPr>
        </p:nvSpPr>
        <p:spPr>
          <a:xfrm>
            <a:off x="1651247" y="2319377"/>
            <a:ext cx="5930284" cy="584735"/>
          </a:xfrm>
        </p:spPr>
        <p:txBody>
          <a:bodyPr/>
          <a:lstStyle/>
          <a:p>
            <a:r>
              <a:rPr lang="en-US" b="1" dirty="0"/>
              <a:t>MOZAMBIQUE</a:t>
            </a:r>
          </a:p>
        </p:txBody>
      </p:sp>
    </p:spTree>
    <p:custDataLst>
      <p:tags r:id="rId1"/>
    </p:custDataLst>
    <p:extLst>
      <p:ext uri="{BB962C8B-B14F-4D97-AF65-F5344CB8AC3E}">
        <p14:creationId xmlns:p14="http://schemas.microsoft.com/office/powerpoint/2010/main" val="30489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2F2B9-F531-FA29-085A-B6BA6B13B2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D39FA-3222-DA17-54FF-1277CB947AD3}"/>
              </a:ext>
            </a:extLst>
          </p:cNvPr>
          <p:cNvSpPr>
            <a:spLocks noGrp="1"/>
          </p:cNvSpPr>
          <p:nvPr>
            <p:ph type="ctrTitle"/>
          </p:nvPr>
        </p:nvSpPr>
        <p:spPr>
          <a:xfrm>
            <a:off x="987371" y="52110"/>
            <a:ext cx="6858000" cy="468868"/>
          </a:xfrm>
        </p:spPr>
        <p:txBody>
          <a:bodyPr>
            <a:noAutofit/>
          </a:bodyPr>
          <a:lstStyle/>
          <a:p>
            <a:r>
              <a:rPr lang="en-US" sz="2400" b="1" dirty="0"/>
              <a:t>Mozambique-TPT Cascade</a:t>
            </a:r>
          </a:p>
        </p:txBody>
      </p:sp>
      <p:graphicFrame>
        <p:nvGraphicFramePr>
          <p:cNvPr id="5" name="Chart 4">
            <a:extLst>
              <a:ext uri="{FF2B5EF4-FFF2-40B4-BE49-F238E27FC236}">
                <a16:creationId xmlns:a16="http://schemas.microsoft.com/office/drawing/2014/main" id="{153A2372-CA60-880E-254D-0888D7FF28C1}"/>
              </a:ext>
            </a:extLst>
          </p:cNvPr>
          <p:cNvGraphicFramePr>
            <a:graphicFrameLocks/>
          </p:cNvGraphicFramePr>
          <p:nvPr/>
        </p:nvGraphicFramePr>
        <p:xfrm>
          <a:off x="170481" y="672578"/>
          <a:ext cx="8588551" cy="422565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3FA8E68-5AFB-E240-B851-497347D03361}"/>
              </a:ext>
            </a:extLst>
          </p:cNvPr>
          <p:cNvSpPr txBox="1"/>
          <p:nvPr/>
        </p:nvSpPr>
        <p:spPr>
          <a:xfrm>
            <a:off x="2286000" y="2718117"/>
            <a:ext cx="495300" cy="253916"/>
          </a:xfrm>
          <a:prstGeom prst="rect">
            <a:avLst/>
          </a:prstGeom>
          <a:noFill/>
        </p:spPr>
        <p:txBody>
          <a:bodyPr wrap="square" rtlCol="0">
            <a:spAutoFit/>
          </a:bodyPr>
          <a:lstStyle/>
          <a:p>
            <a:r>
              <a:rPr lang="en-US" sz="1050" b="1" dirty="0"/>
              <a:t>92%</a:t>
            </a:r>
          </a:p>
        </p:txBody>
      </p:sp>
      <p:sp>
        <p:nvSpPr>
          <p:cNvPr id="7" name="TextBox 6">
            <a:extLst>
              <a:ext uri="{FF2B5EF4-FFF2-40B4-BE49-F238E27FC236}">
                <a16:creationId xmlns:a16="http://schemas.microsoft.com/office/drawing/2014/main" id="{A83D5886-5889-2191-1BC0-06878858331F}"/>
              </a:ext>
            </a:extLst>
          </p:cNvPr>
          <p:cNvSpPr txBox="1"/>
          <p:nvPr/>
        </p:nvSpPr>
        <p:spPr>
          <a:xfrm>
            <a:off x="6362700" y="2946717"/>
            <a:ext cx="457200" cy="253916"/>
          </a:xfrm>
          <a:prstGeom prst="rect">
            <a:avLst/>
          </a:prstGeom>
          <a:noFill/>
        </p:spPr>
        <p:txBody>
          <a:bodyPr wrap="square" rtlCol="0">
            <a:spAutoFit/>
          </a:bodyPr>
          <a:lstStyle/>
          <a:p>
            <a:r>
              <a:rPr lang="en-US" sz="1050" dirty="0"/>
              <a:t>67%</a:t>
            </a:r>
          </a:p>
        </p:txBody>
      </p:sp>
      <p:sp>
        <p:nvSpPr>
          <p:cNvPr id="4" name="Oval 3">
            <a:extLst>
              <a:ext uri="{FF2B5EF4-FFF2-40B4-BE49-F238E27FC236}">
                <a16:creationId xmlns:a16="http://schemas.microsoft.com/office/drawing/2014/main" id="{B68D6250-3B94-A19C-C6D2-EEFE45EC4905}"/>
              </a:ext>
            </a:extLst>
          </p:cNvPr>
          <p:cNvSpPr/>
          <p:nvPr/>
        </p:nvSpPr>
        <p:spPr>
          <a:xfrm>
            <a:off x="7634377" y="672578"/>
            <a:ext cx="1268084" cy="1119278"/>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F0000"/>
                </a:solidFill>
              </a:rPr>
              <a:t>Eligible for screening?</a:t>
            </a:r>
          </a:p>
        </p:txBody>
      </p:sp>
    </p:spTree>
    <p:extLst>
      <p:ext uri="{BB962C8B-B14F-4D97-AF65-F5344CB8AC3E}">
        <p14:creationId xmlns:p14="http://schemas.microsoft.com/office/powerpoint/2010/main" val="4056506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40EA1-E2CF-C8B2-E520-165CF68363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278D5-0008-0926-08E4-C8C5181259C1}"/>
              </a:ext>
            </a:extLst>
          </p:cNvPr>
          <p:cNvSpPr>
            <a:spLocks noGrp="1"/>
          </p:cNvSpPr>
          <p:nvPr>
            <p:ph type="title"/>
          </p:nvPr>
        </p:nvSpPr>
        <p:spPr>
          <a:xfrm>
            <a:off x="570422" y="203566"/>
            <a:ext cx="7886700" cy="327849"/>
          </a:xfrm>
        </p:spPr>
        <p:txBody>
          <a:bodyPr>
            <a:normAutofit fontScale="90000"/>
          </a:bodyPr>
          <a:lstStyle/>
          <a:p>
            <a:pPr algn="ctr"/>
            <a:r>
              <a:rPr lang="en-US" b="1" dirty="0"/>
              <a:t>Mozambique TPT Cascade</a:t>
            </a:r>
          </a:p>
        </p:txBody>
      </p:sp>
      <p:sp>
        <p:nvSpPr>
          <p:cNvPr id="3" name="Content Placeholder 2">
            <a:extLst>
              <a:ext uri="{FF2B5EF4-FFF2-40B4-BE49-F238E27FC236}">
                <a16:creationId xmlns:a16="http://schemas.microsoft.com/office/drawing/2014/main" id="{3A627F74-3F24-0ABF-3A7C-BD9F0FE09116}"/>
              </a:ext>
            </a:extLst>
          </p:cNvPr>
          <p:cNvSpPr>
            <a:spLocks noGrp="1"/>
          </p:cNvSpPr>
          <p:nvPr>
            <p:ph idx="1"/>
          </p:nvPr>
        </p:nvSpPr>
        <p:spPr>
          <a:xfrm>
            <a:off x="396276" y="707560"/>
            <a:ext cx="8234992" cy="1351068"/>
          </a:xfrm>
        </p:spPr>
        <p:txBody>
          <a:bodyPr>
            <a:normAutofit/>
          </a:bodyPr>
          <a:lstStyle/>
          <a:p>
            <a:r>
              <a:rPr lang="en-US" sz="1500" dirty="0"/>
              <a:t>Population: Children 0-14y </a:t>
            </a:r>
          </a:p>
          <a:p>
            <a:r>
              <a:rPr lang="en-US" sz="1500" dirty="0"/>
              <a:t>TPT enrollment:  90% of all eligible   /   TPT Completion: 90%</a:t>
            </a:r>
          </a:p>
          <a:p>
            <a:pPr marL="0" indent="0">
              <a:buNone/>
            </a:pPr>
            <a:endParaRPr lang="en-US" dirty="0"/>
          </a:p>
        </p:txBody>
      </p:sp>
      <p:sp>
        <p:nvSpPr>
          <p:cNvPr id="7" name="Arrow: Down 6">
            <a:extLst>
              <a:ext uri="{FF2B5EF4-FFF2-40B4-BE49-F238E27FC236}">
                <a16:creationId xmlns:a16="http://schemas.microsoft.com/office/drawing/2014/main" id="{9E4075FD-7A65-C9A3-0F82-ADB6C5CA2CA6}"/>
              </a:ext>
            </a:extLst>
          </p:cNvPr>
          <p:cNvSpPr/>
          <p:nvPr/>
        </p:nvSpPr>
        <p:spPr>
          <a:xfrm>
            <a:off x="2548835" y="1250755"/>
            <a:ext cx="299770" cy="1750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Arrow: Down 7">
            <a:extLst>
              <a:ext uri="{FF2B5EF4-FFF2-40B4-BE49-F238E27FC236}">
                <a16:creationId xmlns:a16="http://schemas.microsoft.com/office/drawing/2014/main" id="{B5933D24-4485-D0EF-9958-DFC47ADA5187}"/>
              </a:ext>
            </a:extLst>
          </p:cNvPr>
          <p:cNvSpPr/>
          <p:nvPr/>
        </p:nvSpPr>
        <p:spPr>
          <a:xfrm>
            <a:off x="4254439" y="1250755"/>
            <a:ext cx="299770" cy="17502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DC374D1C-E76C-2AE8-960C-B4322BCB5605}"/>
              </a:ext>
            </a:extLst>
          </p:cNvPr>
          <p:cNvSpPr/>
          <p:nvPr/>
        </p:nvSpPr>
        <p:spPr>
          <a:xfrm>
            <a:off x="2334254" y="1464597"/>
            <a:ext cx="841076" cy="231769"/>
          </a:xfrm>
          <a:prstGeom prst="rect">
            <a:avLst/>
          </a:prstGeom>
          <a:solidFill>
            <a:srgbClr val="FF7C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a:t>67%</a:t>
            </a:r>
          </a:p>
        </p:txBody>
      </p:sp>
      <p:sp>
        <p:nvSpPr>
          <p:cNvPr id="10" name="Rectangle 9">
            <a:extLst>
              <a:ext uri="{FF2B5EF4-FFF2-40B4-BE49-F238E27FC236}">
                <a16:creationId xmlns:a16="http://schemas.microsoft.com/office/drawing/2014/main" id="{1B5EF63E-1A2B-B3FF-A573-74FC88AE80AD}"/>
              </a:ext>
            </a:extLst>
          </p:cNvPr>
          <p:cNvSpPr/>
          <p:nvPr/>
        </p:nvSpPr>
        <p:spPr>
          <a:xfrm>
            <a:off x="4070590" y="1453282"/>
            <a:ext cx="763438" cy="229994"/>
          </a:xfrm>
          <a:prstGeom prst="rect">
            <a:avLst/>
          </a:prstGeom>
          <a:solidFill>
            <a:srgbClr val="FF7C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a:t>61%</a:t>
            </a:r>
          </a:p>
        </p:txBody>
      </p:sp>
      <p:sp>
        <p:nvSpPr>
          <p:cNvPr id="14" name="TextBox 13">
            <a:extLst>
              <a:ext uri="{FF2B5EF4-FFF2-40B4-BE49-F238E27FC236}">
                <a16:creationId xmlns:a16="http://schemas.microsoft.com/office/drawing/2014/main" id="{CDC73695-46F7-AB46-83A6-A15769BF952C}"/>
              </a:ext>
            </a:extLst>
          </p:cNvPr>
          <p:cNvSpPr txBox="1"/>
          <p:nvPr/>
        </p:nvSpPr>
        <p:spPr>
          <a:xfrm>
            <a:off x="388459" y="1723872"/>
            <a:ext cx="8331500" cy="992579"/>
          </a:xfrm>
          <a:prstGeom prst="rect">
            <a:avLst/>
          </a:prstGeom>
          <a:noFill/>
        </p:spPr>
        <p:txBody>
          <a:bodyPr wrap="square" rtlCol="0">
            <a:spAutoFit/>
          </a:bodyPr>
          <a:lstStyle/>
          <a:p>
            <a:pPr marL="214313" indent="-214313">
              <a:buFont typeface="Arial" panose="020B0604020202020204" pitchFamily="34" charset="0"/>
              <a:buChar char="•"/>
            </a:pPr>
            <a:r>
              <a:rPr lang="en-US" sz="1500" dirty="0"/>
              <a:t>Low performance for both indicators </a:t>
            </a:r>
            <a:r>
              <a:rPr lang="en-US" sz="1050" dirty="0"/>
              <a:t>(Suggestion: From the eligible who were screened)</a:t>
            </a:r>
          </a:p>
          <a:p>
            <a:endParaRPr lang="en-US" sz="1050" dirty="0"/>
          </a:p>
          <a:p>
            <a:pPr marL="214313" indent="-214313">
              <a:buFont typeface="Arial" panose="020B0604020202020204" pitchFamily="34" charset="0"/>
              <a:buChar char="•"/>
            </a:pPr>
            <a:r>
              <a:rPr lang="en-US" sz="1500" b="1" dirty="0">
                <a:solidFill>
                  <a:srgbClr val="FF0000"/>
                </a:solidFill>
              </a:rPr>
              <a:t>Challenges:</a:t>
            </a:r>
          </a:p>
          <a:p>
            <a:endParaRPr lang="en-US" sz="1800" dirty="0"/>
          </a:p>
        </p:txBody>
      </p:sp>
      <p:sp>
        <p:nvSpPr>
          <p:cNvPr id="15" name="TextBox 14">
            <a:extLst>
              <a:ext uri="{FF2B5EF4-FFF2-40B4-BE49-F238E27FC236}">
                <a16:creationId xmlns:a16="http://schemas.microsoft.com/office/drawing/2014/main" id="{D80FEFCA-D4F4-1DCF-73D5-C94D10F31666}"/>
              </a:ext>
            </a:extLst>
          </p:cNvPr>
          <p:cNvSpPr txBox="1"/>
          <p:nvPr/>
        </p:nvSpPr>
        <p:spPr>
          <a:xfrm>
            <a:off x="481191" y="2403322"/>
            <a:ext cx="3773248" cy="2192908"/>
          </a:xfrm>
          <a:prstGeom prst="rect">
            <a:avLst/>
          </a:prstGeom>
          <a:solidFill>
            <a:schemeClr val="accent1">
              <a:lumMod val="20000"/>
              <a:lumOff val="80000"/>
            </a:schemeClr>
          </a:solidFill>
          <a:ln>
            <a:solidFill>
              <a:schemeClr val="tx1"/>
            </a:solidFill>
          </a:ln>
        </p:spPr>
        <p:txBody>
          <a:bodyPr wrap="square" rtlCol="0">
            <a:spAutoFit/>
          </a:bodyPr>
          <a:lstStyle/>
          <a:p>
            <a:r>
              <a:rPr lang="en-US" sz="1050" b="1" u="sng" dirty="0"/>
              <a:t>System related</a:t>
            </a:r>
            <a:endParaRPr lang="en-US" sz="1050" dirty="0"/>
          </a:p>
          <a:p>
            <a:endParaRPr lang="en-US" sz="1050" dirty="0"/>
          </a:p>
          <a:p>
            <a:r>
              <a:rPr lang="en-US" sz="1050" b="1" dirty="0"/>
              <a:t>Enrollment:</a:t>
            </a:r>
          </a:p>
          <a:p>
            <a:r>
              <a:rPr lang="en-US" sz="1050" dirty="0"/>
              <a:t> - HCW knowledge? Commitment?</a:t>
            </a:r>
          </a:p>
          <a:p>
            <a:r>
              <a:rPr lang="en-US" sz="1050" dirty="0"/>
              <a:t> - HF patient flow / weaknesses in coordination between sectors</a:t>
            </a:r>
          </a:p>
          <a:p>
            <a:endParaRPr lang="en-US" sz="1050" dirty="0"/>
          </a:p>
          <a:p>
            <a:r>
              <a:rPr lang="en-US" sz="1050" b="1" dirty="0"/>
              <a:t>Completion:</a:t>
            </a:r>
          </a:p>
          <a:p>
            <a:pPr marL="214313" indent="-214313">
              <a:buFontTx/>
              <a:buChar char="-"/>
            </a:pPr>
            <a:r>
              <a:rPr lang="en-US" sz="1050" dirty="0"/>
              <a:t>TPT regimen  (duration)</a:t>
            </a:r>
          </a:p>
          <a:p>
            <a:pPr marL="214313" indent="-214313">
              <a:buFontTx/>
              <a:buChar char="-"/>
            </a:pPr>
            <a:r>
              <a:rPr lang="en-US" sz="1050" dirty="0"/>
              <a:t> Side effects management difficulties </a:t>
            </a:r>
          </a:p>
          <a:p>
            <a:endParaRPr lang="en-US" sz="1050" dirty="0"/>
          </a:p>
          <a:p>
            <a:r>
              <a:rPr lang="en-US" sz="1050" dirty="0"/>
              <a:t>Lack of a robust M&amp;E tools to capture all elements of the cascade</a:t>
            </a:r>
          </a:p>
        </p:txBody>
      </p:sp>
      <p:sp>
        <p:nvSpPr>
          <p:cNvPr id="16" name="TextBox 15">
            <a:extLst>
              <a:ext uri="{FF2B5EF4-FFF2-40B4-BE49-F238E27FC236}">
                <a16:creationId xmlns:a16="http://schemas.microsoft.com/office/drawing/2014/main" id="{9805FF36-B2CD-5BDB-86DD-E02DBF9427B6}"/>
              </a:ext>
            </a:extLst>
          </p:cNvPr>
          <p:cNvSpPr txBox="1"/>
          <p:nvPr/>
        </p:nvSpPr>
        <p:spPr>
          <a:xfrm>
            <a:off x="4513772" y="2403322"/>
            <a:ext cx="3773248" cy="2031325"/>
          </a:xfrm>
          <a:prstGeom prst="rect">
            <a:avLst/>
          </a:prstGeom>
          <a:solidFill>
            <a:schemeClr val="accent4">
              <a:lumMod val="20000"/>
              <a:lumOff val="80000"/>
            </a:schemeClr>
          </a:solidFill>
          <a:ln>
            <a:solidFill>
              <a:schemeClr val="tx1"/>
            </a:solidFill>
          </a:ln>
        </p:spPr>
        <p:txBody>
          <a:bodyPr wrap="square" rtlCol="0">
            <a:spAutoFit/>
          </a:bodyPr>
          <a:lstStyle/>
          <a:p>
            <a:r>
              <a:rPr lang="en-US" sz="1050" b="1" u="sng" dirty="0"/>
              <a:t>Patients related</a:t>
            </a:r>
            <a:endParaRPr lang="en-US" sz="1050" dirty="0"/>
          </a:p>
          <a:p>
            <a:endParaRPr lang="en-US" sz="1050" dirty="0"/>
          </a:p>
          <a:p>
            <a:r>
              <a:rPr lang="en-US" sz="1050" b="1" dirty="0"/>
              <a:t>Enrollment:</a:t>
            </a:r>
          </a:p>
          <a:p>
            <a:r>
              <a:rPr lang="en-US" sz="1050" dirty="0"/>
              <a:t> - Caregivers' refusal (lack of knowledge, beliefs, stigma)</a:t>
            </a:r>
          </a:p>
          <a:p>
            <a:r>
              <a:rPr lang="en-US" sz="1050" dirty="0"/>
              <a:t> - Low access to the TPT services due the long distances to the HFs</a:t>
            </a:r>
          </a:p>
          <a:p>
            <a:r>
              <a:rPr lang="en-US" sz="1050" dirty="0"/>
              <a:t> </a:t>
            </a:r>
          </a:p>
          <a:p>
            <a:r>
              <a:rPr lang="en-US" sz="1050" b="1" dirty="0"/>
              <a:t>Completion:</a:t>
            </a:r>
          </a:p>
          <a:p>
            <a:pPr marL="214313" indent="-214313">
              <a:buFont typeface="Arial" panose="020B0604020202020204" pitchFamily="34" charset="0"/>
              <a:buChar char="•"/>
            </a:pPr>
            <a:r>
              <a:rPr lang="en-US" sz="1050" dirty="0"/>
              <a:t>Lack of information</a:t>
            </a:r>
          </a:p>
          <a:p>
            <a:pPr marL="214313" indent="-214313">
              <a:buFont typeface="Arial" panose="020B0604020202020204" pitchFamily="34" charset="0"/>
              <a:buChar char="•"/>
            </a:pPr>
            <a:r>
              <a:rPr lang="en-US" sz="1050" dirty="0"/>
              <a:t>Long Distance</a:t>
            </a:r>
          </a:p>
          <a:p>
            <a:pPr marL="214313" indent="-214313">
              <a:buFont typeface="Arial" panose="020B0604020202020204" pitchFamily="34" charset="0"/>
              <a:buChar char="•"/>
            </a:pPr>
            <a:r>
              <a:rPr lang="en-US" sz="1050" dirty="0"/>
              <a:t>Lack of care givers commitment </a:t>
            </a:r>
          </a:p>
          <a:p>
            <a:pPr marL="214313" indent="-214313">
              <a:buFont typeface="Arial" panose="020B0604020202020204" pitchFamily="34" charset="0"/>
              <a:buChar char="•"/>
            </a:pPr>
            <a:r>
              <a:rPr lang="en-US" sz="1050" dirty="0"/>
              <a:t>Side effects</a:t>
            </a:r>
          </a:p>
        </p:txBody>
      </p:sp>
    </p:spTree>
    <p:extLst>
      <p:ext uri="{BB962C8B-B14F-4D97-AF65-F5344CB8AC3E}">
        <p14:creationId xmlns:p14="http://schemas.microsoft.com/office/powerpoint/2010/main" val="1241319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B5F60E-62C6-4C94-ABF3-141AF8CE5398}"/>
              </a:ext>
            </a:extLst>
          </p:cNvPr>
          <p:cNvSpPr>
            <a:spLocks noGrp="1"/>
          </p:cNvSpPr>
          <p:nvPr>
            <p:ph type="title"/>
          </p:nvPr>
        </p:nvSpPr>
        <p:spPr>
          <a:xfrm>
            <a:off x="1651247" y="1826934"/>
            <a:ext cx="5930284" cy="1077178"/>
          </a:xfrm>
        </p:spPr>
        <p:txBody>
          <a:bodyPr/>
          <a:lstStyle/>
          <a:p>
            <a:r>
              <a:rPr lang="en-US" b="1" dirty="0"/>
              <a:t>THE DEMOCRATIC REPUBLIC OF CONGO</a:t>
            </a:r>
          </a:p>
        </p:txBody>
      </p:sp>
    </p:spTree>
    <p:custDataLst>
      <p:tags r:id="rId1"/>
    </p:custDataLst>
    <p:extLst>
      <p:ext uri="{BB962C8B-B14F-4D97-AF65-F5344CB8AC3E}">
        <p14:creationId xmlns:p14="http://schemas.microsoft.com/office/powerpoint/2010/main" val="221661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6B76-57E0-7513-2E2A-198509D52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9F4010-A1F4-5C05-2E19-6DD42AB0344E}"/>
              </a:ext>
            </a:extLst>
          </p:cNvPr>
          <p:cNvSpPr>
            <a:spLocks noGrp="1"/>
          </p:cNvSpPr>
          <p:nvPr>
            <p:ph type="title"/>
          </p:nvPr>
        </p:nvSpPr>
        <p:spPr>
          <a:xfrm>
            <a:off x="1113234" y="534988"/>
            <a:ext cx="7514035" cy="788670"/>
          </a:xfrm>
        </p:spPr>
        <p:txBody>
          <a:bodyPr>
            <a:normAutofit/>
          </a:bodyPr>
          <a:lstStyle/>
          <a:p>
            <a:r>
              <a:rPr lang="en-US" b="1" dirty="0">
                <a:solidFill>
                  <a:schemeClr val="tx1"/>
                </a:solidFill>
              </a:rPr>
              <a:t>OUTLINE for the DS-TB Cascade</a:t>
            </a:r>
            <a:endParaRPr lang="en-ZM" b="1" dirty="0">
              <a:solidFill>
                <a:schemeClr val="tx1"/>
              </a:solidFill>
            </a:endParaRPr>
          </a:p>
        </p:txBody>
      </p:sp>
      <p:graphicFrame>
        <p:nvGraphicFramePr>
          <p:cNvPr id="5" name="Content Placeholder 4">
            <a:extLst>
              <a:ext uri="{FF2B5EF4-FFF2-40B4-BE49-F238E27FC236}">
                <a16:creationId xmlns:a16="http://schemas.microsoft.com/office/drawing/2014/main" id="{5B3E87E4-A66E-C989-6580-13030FBDC291}"/>
              </a:ext>
            </a:extLst>
          </p:cNvPr>
          <p:cNvGraphicFramePr>
            <a:graphicFrameLocks noGrp="1"/>
          </p:cNvGraphicFramePr>
          <p:nvPr>
            <p:ph idx="1"/>
          </p:nvPr>
        </p:nvGraphicFramePr>
        <p:xfrm>
          <a:off x="1029770" y="1241362"/>
          <a:ext cx="7680961" cy="3240597"/>
        </p:xfrm>
        <a:graphic>
          <a:graphicData uri="http://schemas.openxmlformats.org/drawingml/2006/table">
            <a:tbl>
              <a:tblPr>
                <a:tableStyleId>{5C22544A-7EE6-4342-B048-85BDC9FD1C3A}</a:tableStyleId>
              </a:tblPr>
              <a:tblGrid>
                <a:gridCol w="6569171">
                  <a:extLst>
                    <a:ext uri="{9D8B030D-6E8A-4147-A177-3AD203B41FA5}">
                      <a16:colId xmlns:a16="http://schemas.microsoft.com/office/drawing/2014/main" val="118994025"/>
                    </a:ext>
                  </a:extLst>
                </a:gridCol>
                <a:gridCol w="1111790">
                  <a:extLst>
                    <a:ext uri="{9D8B030D-6E8A-4147-A177-3AD203B41FA5}">
                      <a16:colId xmlns:a16="http://schemas.microsoft.com/office/drawing/2014/main" val="1088110252"/>
                    </a:ext>
                  </a:extLst>
                </a:gridCol>
              </a:tblGrid>
              <a:tr h="280885">
                <a:tc>
                  <a:txBody>
                    <a:bodyPr/>
                    <a:lstStyle/>
                    <a:p>
                      <a:pPr algn="l" fontAlgn="b"/>
                      <a:r>
                        <a:rPr lang="en-ZM" sz="1500" u="none" strike="noStrike">
                          <a:effectLst/>
                        </a:rPr>
                        <a:t> </a:t>
                      </a:r>
                      <a:endParaRPr lang="en-ZM" sz="1500" b="1" i="0" u="none" strike="noStrike">
                        <a:solidFill>
                          <a:srgbClr val="222222"/>
                        </a:solidFill>
                        <a:effectLst/>
                        <a:latin typeface="Aptos Narrow" panose="020B0004020202020204" pitchFamily="34" charset="0"/>
                      </a:endParaRPr>
                    </a:p>
                  </a:txBody>
                  <a:tcPr marL="4515" marR="4515" marT="4515" marB="0" anchor="b"/>
                </a:tc>
                <a:tc>
                  <a:txBody>
                    <a:bodyPr/>
                    <a:lstStyle/>
                    <a:p>
                      <a:pPr algn="r" fontAlgn="b"/>
                      <a:r>
                        <a:rPr lang="en-US" sz="1500" u="none" strike="noStrike">
                          <a:effectLst/>
                        </a:rPr>
                        <a:t>Cases</a:t>
                      </a:r>
                      <a:endParaRPr lang="en-US" sz="1500" b="1" i="0" u="none" strike="noStrike">
                        <a:solidFill>
                          <a:srgbClr val="222222"/>
                        </a:solidFill>
                        <a:effectLst/>
                        <a:latin typeface="Aptos Narrow" panose="020B0004020202020204" pitchFamily="34" charset="0"/>
                      </a:endParaRPr>
                    </a:p>
                  </a:txBody>
                  <a:tcPr marL="4515" marR="4515" marT="4515" marB="0" anchor="b"/>
                </a:tc>
                <a:extLst>
                  <a:ext uri="{0D108BD9-81ED-4DB2-BD59-A6C34878D82A}">
                    <a16:rowId xmlns:a16="http://schemas.microsoft.com/office/drawing/2014/main" val="106142099"/>
                  </a:ext>
                </a:extLst>
              </a:tr>
              <a:tr h="278018">
                <a:tc>
                  <a:txBody>
                    <a:bodyPr/>
                    <a:lstStyle/>
                    <a:p>
                      <a:pPr algn="l" fontAlgn="b"/>
                      <a:r>
                        <a:rPr lang="en-US" sz="1500" u="none" strike="noStrike">
                          <a:effectLst/>
                        </a:rPr>
                        <a:t>Estimated incidence of  TB (DT_RT) - denominator</a:t>
                      </a:r>
                      <a:endParaRPr lang="en-US" sz="1500" b="0" i="0" u="none" strike="noStrike">
                        <a:solidFill>
                          <a:srgbClr val="222222"/>
                        </a:solidFill>
                        <a:effectLst/>
                        <a:latin typeface="Aptos Narrow" panose="020B0004020202020204" pitchFamily="34" charset="0"/>
                      </a:endParaRPr>
                    </a:p>
                  </a:txBody>
                  <a:tcPr marL="4515" marR="4515" marT="4515" marB="0" anchor="b"/>
                </a:tc>
                <a:tc>
                  <a:txBody>
                    <a:bodyPr/>
                    <a:lstStyle/>
                    <a:p>
                      <a:pPr algn="r" fontAlgn="b"/>
                      <a:r>
                        <a:rPr lang="en-ZM" sz="1500" u="none" strike="noStrike">
                          <a:effectLst/>
                        </a:rPr>
                        <a:t>59000</a:t>
                      </a:r>
                      <a:endParaRPr lang="en-ZM" sz="1500" b="0" i="0" u="none" strike="noStrike">
                        <a:solidFill>
                          <a:srgbClr val="222222"/>
                        </a:solidFill>
                        <a:effectLst/>
                        <a:latin typeface="Aptos Narrow" panose="020B0004020202020204" pitchFamily="34" charset="0"/>
                      </a:endParaRPr>
                    </a:p>
                  </a:txBody>
                  <a:tcPr marL="4515" marR="4515" marT="4515" marB="0" anchor="b"/>
                </a:tc>
                <a:extLst>
                  <a:ext uri="{0D108BD9-81ED-4DB2-BD59-A6C34878D82A}">
                    <a16:rowId xmlns:a16="http://schemas.microsoft.com/office/drawing/2014/main" val="3182842896"/>
                  </a:ext>
                </a:extLst>
              </a:tr>
              <a:tr h="278018">
                <a:tc>
                  <a:txBody>
                    <a:bodyPr/>
                    <a:lstStyle/>
                    <a:p>
                      <a:pPr algn="l" fontAlgn="b"/>
                      <a:r>
                        <a:rPr lang="en-US" sz="1500" u="none" strike="noStrike">
                          <a:effectLst/>
                        </a:rPr>
                        <a:t># of people screened for TB (DT_SCRN)</a:t>
                      </a:r>
                      <a:endParaRPr lang="en-US" sz="1500" b="0" i="0" u="none" strike="noStrike">
                        <a:solidFill>
                          <a:srgbClr val="222222"/>
                        </a:solidFill>
                        <a:effectLst/>
                        <a:latin typeface="Aptos Narrow" panose="020B0004020202020204" pitchFamily="34" charset="0"/>
                      </a:endParaRPr>
                    </a:p>
                  </a:txBody>
                  <a:tcPr marL="4515" marR="4515" marT="4515" marB="0" anchor="b"/>
                </a:tc>
                <a:tc>
                  <a:txBody>
                    <a:bodyPr/>
                    <a:lstStyle/>
                    <a:p>
                      <a:pPr algn="r" fontAlgn="b"/>
                      <a:r>
                        <a:rPr lang="en-ZM" sz="1500" u="none" strike="noStrike">
                          <a:effectLst/>
                        </a:rPr>
                        <a:t>0</a:t>
                      </a:r>
                      <a:endParaRPr lang="en-ZM" sz="1500" b="0" i="0" u="none" strike="noStrike">
                        <a:solidFill>
                          <a:srgbClr val="222222"/>
                        </a:solidFill>
                        <a:effectLst/>
                        <a:latin typeface="Aptos Narrow" panose="020B0004020202020204" pitchFamily="34" charset="0"/>
                      </a:endParaRPr>
                    </a:p>
                  </a:txBody>
                  <a:tcPr marL="4515" marR="4515" marT="4515" marB="0" anchor="b"/>
                </a:tc>
                <a:extLst>
                  <a:ext uri="{0D108BD9-81ED-4DB2-BD59-A6C34878D82A}">
                    <a16:rowId xmlns:a16="http://schemas.microsoft.com/office/drawing/2014/main" val="331532928"/>
                  </a:ext>
                </a:extLst>
              </a:tr>
              <a:tr h="278018">
                <a:tc>
                  <a:txBody>
                    <a:bodyPr/>
                    <a:lstStyle/>
                    <a:p>
                      <a:pPr algn="l" fontAlgn="b"/>
                      <a:r>
                        <a:rPr lang="en-US" sz="1500" u="none" strike="noStrike">
                          <a:effectLst/>
                        </a:rPr>
                        <a:t># of people with presumptive TB (DT_PRES)</a:t>
                      </a:r>
                      <a:endParaRPr lang="en-US" sz="1500" b="0" i="0" u="none" strike="noStrike">
                        <a:solidFill>
                          <a:srgbClr val="222222"/>
                        </a:solidFill>
                        <a:effectLst/>
                        <a:latin typeface="Aptos Narrow" panose="020B0004020202020204" pitchFamily="34" charset="0"/>
                      </a:endParaRPr>
                    </a:p>
                  </a:txBody>
                  <a:tcPr marL="4515" marR="4515" marT="4515" marB="0" anchor="b"/>
                </a:tc>
                <a:tc>
                  <a:txBody>
                    <a:bodyPr/>
                    <a:lstStyle/>
                    <a:p>
                      <a:pPr algn="r" fontAlgn="b"/>
                      <a:r>
                        <a:rPr lang="en-ZM" sz="1500" u="none" strike="noStrike">
                          <a:effectLst/>
                        </a:rPr>
                        <a:t>657234</a:t>
                      </a:r>
                      <a:endParaRPr lang="en-ZM" sz="1500" b="0" i="0" u="none" strike="noStrike">
                        <a:solidFill>
                          <a:srgbClr val="222222"/>
                        </a:solidFill>
                        <a:effectLst/>
                        <a:latin typeface="Aptos Narrow" panose="020B0004020202020204" pitchFamily="34" charset="0"/>
                      </a:endParaRPr>
                    </a:p>
                  </a:txBody>
                  <a:tcPr marL="4515" marR="4515" marT="4515" marB="0" anchor="b"/>
                </a:tc>
                <a:extLst>
                  <a:ext uri="{0D108BD9-81ED-4DB2-BD59-A6C34878D82A}">
                    <a16:rowId xmlns:a16="http://schemas.microsoft.com/office/drawing/2014/main" val="2267272111"/>
                  </a:ext>
                </a:extLst>
              </a:tr>
              <a:tr h="278018">
                <a:tc>
                  <a:txBody>
                    <a:bodyPr/>
                    <a:lstStyle/>
                    <a:p>
                      <a:pPr algn="l" fontAlgn="b"/>
                      <a:r>
                        <a:rPr lang="en-US" sz="1500" u="none" strike="noStrike">
                          <a:effectLst/>
                        </a:rPr>
                        <a:t># of people who received Dx Testing (DT_TST)</a:t>
                      </a:r>
                      <a:endParaRPr lang="en-US" sz="1500" b="0" i="0" u="none" strike="noStrike">
                        <a:solidFill>
                          <a:srgbClr val="222222"/>
                        </a:solidFill>
                        <a:effectLst/>
                        <a:latin typeface="Aptos Narrow" panose="020B0004020202020204" pitchFamily="34" charset="0"/>
                      </a:endParaRPr>
                    </a:p>
                  </a:txBody>
                  <a:tcPr marL="4515" marR="4515" marT="4515" marB="0" anchor="b"/>
                </a:tc>
                <a:tc>
                  <a:txBody>
                    <a:bodyPr/>
                    <a:lstStyle/>
                    <a:p>
                      <a:pPr algn="r" fontAlgn="b"/>
                      <a:r>
                        <a:rPr lang="en-ZM" sz="1500" u="none" strike="noStrike">
                          <a:effectLst/>
                        </a:rPr>
                        <a:t>605955</a:t>
                      </a:r>
                      <a:endParaRPr lang="en-ZM" sz="1500" b="0" i="0" u="none" strike="noStrike">
                        <a:solidFill>
                          <a:srgbClr val="222222"/>
                        </a:solidFill>
                        <a:effectLst/>
                        <a:latin typeface="Aptos Narrow" panose="020B0004020202020204" pitchFamily="34" charset="0"/>
                      </a:endParaRPr>
                    </a:p>
                  </a:txBody>
                  <a:tcPr marL="4515" marR="4515" marT="4515" marB="0" anchor="b"/>
                </a:tc>
                <a:extLst>
                  <a:ext uri="{0D108BD9-81ED-4DB2-BD59-A6C34878D82A}">
                    <a16:rowId xmlns:a16="http://schemas.microsoft.com/office/drawing/2014/main" val="272048551"/>
                  </a:ext>
                </a:extLst>
              </a:tr>
              <a:tr h="278018">
                <a:tc>
                  <a:txBody>
                    <a:bodyPr/>
                    <a:lstStyle/>
                    <a:p>
                      <a:pPr algn="l" fontAlgn="b"/>
                      <a:r>
                        <a:rPr lang="en-US" sz="1500" u="none" strike="noStrike">
                          <a:effectLst/>
                        </a:rPr>
                        <a:t># of people tested with WRD (DT_WRD)</a:t>
                      </a:r>
                      <a:endParaRPr lang="en-US" sz="1500" b="0" i="0" u="none" strike="noStrike">
                        <a:solidFill>
                          <a:srgbClr val="222222"/>
                        </a:solidFill>
                        <a:effectLst/>
                        <a:latin typeface="Aptos Narrow" panose="020B0004020202020204" pitchFamily="34" charset="0"/>
                      </a:endParaRPr>
                    </a:p>
                  </a:txBody>
                  <a:tcPr marL="4515" marR="4515" marT="4515" marB="0" anchor="b"/>
                </a:tc>
                <a:tc>
                  <a:txBody>
                    <a:bodyPr/>
                    <a:lstStyle/>
                    <a:p>
                      <a:pPr algn="r" fontAlgn="b"/>
                      <a:r>
                        <a:rPr lang="en-ZM" sz="1500" u="none" strike="noStrike">
                          <a:effectLst/>
                        </a:rPr>
                        <a:t>543392</a:t>
                      </a:r>
                      <a:endParaRPr lang="en-ZM" sz="1500" b="0" i="0" u="none" strike="noStrike">
                        <a:solidFill>
                          <a:srgbClr val="222222"/>
                        </a:solidFill>
                        <a:effectLst/>
                        <a:latin typeface="Aptos Narrow" panose="020B0004020202020204" pitchFamily="34" charset="0"/>
                      </a:endParaRPr>
                    </a:p>
                  </a:txBody>
                  <a:tcPr marL="4515" marR="4515" marT="4515" marB="0" anchor="b"/>
                </a:tc>
                <a:extLst>
                  <a:ext uri="{0D108BD9-81ED-4DB2-BD59-A6C34878D82A}">
                    <a16:rowId xmlns:a16="http://schemas.microsoft.com/office/drawing/2014/main" val="2428645811"/>
                  </a:ext>
                </a:extLst>
              </a:tr>
              <a:tr h="461715">
                <a:tc>
                  <a:txBody>
                    <a:bodyPr/>
                    <a:lstStyle/>
                    <a:p>
                      <a:pPr algn="l" fontAlgn="b"/>
                      <a:r>
                        <a:rPr lang="en-US" sz="1500" u="none" strike="noStrike">
                          <a:effectLst/>
                        </a:rPr>
                        <a:t># of people with bacteriologically confirmed + clinical dx (BAC_CON)-  denominator</a:t>
                      </a:r>
                      <a:endParaRPr lang="en-US" sz="1500" b="0" i="0" u="none" strike="noStrike">
                        <a:solidFill>
                          <a:srgbClr val="222222"/>
                        </a:solidFill>
                        <a:effectLst/>
                        <a:latin typeface="Aptos Narrow" panose="020B0004020202020204" pitchFamily="34" charset="0"/>
                      </a:endParaRPr>
                    </a:p>
                  </a:txBody>
                  <a:tcPr marL="4515" marR="4515" marT="4515" marB="0" anchor="b"/>
                </a:tc>
                <a:tc>
                  <a:txBody>
                    <a:bodyPr/>
                    <a:lstStyle/>
                    <a:p>
                      <a:pPr algn="r" fontAlgn="b"/>
                      <a:r>
                        <a:rPr lang="en-ZM" sz="1500" u="none" strike="noStrike">
                          <a:effectLst/>
                        </a:rPr>
                        <a:t>53824</a:t>
                      </a:r>
                      <a:endParaRPr lang="en-ZM" sz="1500" b="0" i="0" u="none" strike="noStrike">
                        <a:solidFill>
                          <a:srgbClr val="222222"/>
                        </a:solidFill>
                        <a:effectLst/>
                        <a:latin typeface="Aptos Narrow" panose="020B0004020202020204" pitchFamily="34" charset="0"/>
                      </a:endParaRPr>
                    </a:p>
                  </a:txBody>
                  <a:tcPr marL="4515" marR="4515" marT="4515" marB="0" anchor="b"/>
                </a:tc>
                <a:extLst>
                  <a:ext uri="{0D108BD9-81ED-4DB2-BD59-A6C34878D82A}">
                    <a16:rowId xmlns:a16="http://schemas.microsoft.com/office/drawing/2014/main" val="3308440164"/>
                  </a:ext>
                </a:extLst>
              </a:tr>
              <a:tr h="278018">
                <a:tc>
                  <a:txBody>
                    <a:bodyPr/>
                    <a:lstStyle/>
                    <a:p>
                      <a:pPr algn="l" fontAlgn="b"/>
                      <a:r>
                        <a:rPr lang="en-US" sz="1500" u="none" strike="noStrike">
                          <a:effectLst/>
                        </a:rPr>
                        <a:t># of people bacteriologically confirmed (BAC_CON)- numerator</a:t>
                      </a:r>
                      <a:endParaRPr lang="en-US" sz="1500" b="0" i="0" u="none" strike="noStrike">
                        <a:solidFill>
                          <a:srgbClr val="222222"/>
                        </a:solidFill>
                        <a:effectLst/>
                        <a:latin typeface="Aptos Narrow" panose="020B0004020202020204" pitchFamily="34" charset="0"/>
                      </a:endParaRPr>
                    </a:p>
                  </a:txBody>
                  <a:tcPr marL="4515" marR="4515" marT="4515" marB="0" anchor="b"/>
                </a:tc>
                <a:tc>
                  <a:txBody>
                    <a:bodyPr/>
                    <a:lstStyle/>
                    <a:p>
                      <a:pPr algn="r" fontAlgn="b"/>
                      <a:r>
                        <a:rPr lang="en-ZM" sz="1500" u="none" strike="noStrike">
                          <a:effectLst/>
                        </a:rPr>
                        <a:t>24911</a:t>
                      </a:r>
                      <a:endParaRPr lang="en-ZM" sz="1500" b="0" i="0" u="none" strike="noStrike">
                        <a:solidFill>
                          <a:srgbClr val="222222"/>
                        </a:solidFill>
                        <a:effectLst/>
                        <a:latin typeface="Aptos Narrow" panose="020B0004020202020204" pitchFamily="34" charset="0"/>
                      </a:endParaRPr>
                    </a:p>
                  </a:txBody>
                  <a:tcPr marL="4515" marR="4515" marT="4515" marB="0" anchor="b"/>
                </a:tc>
                <a:extLst>
                  <a:ext uri="{0D108BD9-81ED-4DB2-BD59-A6C34878D82A}">
                    <a16:rowId xmlns:a16="http://schemas.microsoft.com/office/drawing/2014/main" val="485140242"/>
                  </a:ext>
                </a:extLst>
              </a:tr>
              <a:tr h="270986">
                <a:tc>
                  <a:txBody>
                    <a:bodyPr/>
                    <a:lstStyle/>
                    <a:p>
                      <a:pPr algn="l" fontAlgn="b"/>
                      <a:r>
                        <a:rPr lang="en-US" sz="1500" u="none" strike="noStrike">
                          <a:effectLst/>
                        </a:rPr>
                        <a:t># of people with rapid Dx testing at time of initial diagnosis (NEWREL_WRD)</a:t>
                      </a:r>
                      <a:endParaRPr lang="en-US" sz="1500" b="0" i="0" u="none" strike="noStrike">
                        <a:solidFill>
                          <a:srgbClr val="222222"/>
                        </a:solidFill>
                        <a:effectLst/>
                        <a:latin typeface="Aptos Narrow" panose="020B0004020202020204" pitchFamily="34" charset="0"/>
                      </a:endParaRPr>
                    </a:p>
                  </a:txBody>
                  <a:tcPr marL="4515" marR="4515" marT="4515" marB="0" anchor="b"/>
                </a:tc>
                <a:tc>
                  <a:txBody>
                    <a:bodyPr/>
                    <a:lstStyle/>
                    <a:p>
                      <a:pPr algn="r" fontAlgn="b"/>
                      <a:r>
                        <a:rPr lang="en-ZM" sz="1500" u="none" strike="noStrike">
                          <a:effectLst/>
                        </a:rPr>
                        <a:t>37676</a:t>
                      </a:r>
                      <a:endParaRPr lang="en-ZM" sz="1500" b="0" i="0" u="none" strike="noStrike">
                        <a:solidFill>
                          <a:srgbClr val="222222"/>
                        </a:solidFill>
                        <a:effectLst/>
                        <a:latin typeface="Aptos Narrow" panose="020B0004020202020204" pitchFamily="34" charset="0"/>
                      </a:endParaRPr>
                    </a:p>
                  </a:txBody>
                  <a:tcPr marL="4515" marR="4515" marT="4515" marB="0" anchor="b"/>
                </a:tc>
                <a:extLst>
                  <a:ext uri="{0D108BD9-81ED-4DB2-BD59-A6C34878D82A}">
                    <a16:rowId xmlns:a16="http://schemas.microsoft.com/office/drawing/2014/main" val="3132196453"/>
                  </a:ext>
                </a:extLst>
              </a:tr>
              <a:tr h="278018">
                <a:tc>
                  <a:txBody>
                    <a:bodyPr/>
                    <a:lstStyle/>
                    <a:p>
                      <a:pPr algn="l" fontAlgn="b"/>
                      <a:r>
                        <a:rPr lang="en-US" sz="1500" u="none" strike="noStrike">
                          <a:effectLst/>
                        </a:rPr>
                        <a:t># of people who initiatied DS-TB treatement (TX_DS_ENROLL)</a:t>
                      </a:r>
                      <a:endParaRPr lang="en-US" sz="1500" b="0" i="0" u="none" strike="noStrike">
                        <a:solidFill>
                          <a:srgbClr val="222222"/>
                        </a:solidFill>
                        <a:effectLst/>
                        <a:latin typeface="Aptos Narrow" panose="020B0004020202020204" pitchFamily="34" charset="0"/>
                      </a:endParaRPr>
                    </a:p>
                  </a:txBody>
                  <a:tcPr marL="4515" marR="4515" marT="4515" marB="0" anchor="b"/>
                </a:tc>
                <a:tc>
                  <a:txBody>
                    <a:bodyPr/>
                    <a:lstStyle/>
                    <a:p>
                      <a:pPr algn="r" fontAlgn="b"/>
                      <a:r>
                        <a:rPr lang="en-ZM" sz="1500" u="none" strike="noStrike">
                          <a:effectLst/>
                        </a:rPr>
                        <a:t>52745</a:t>
                      </a:r>
                      <a:endParaRPr lang="en-ZM" sz="1500" b="0" i="0" u="none" strike="noStrike">
                        <a:solidFill>
                          <a:srgbClr val="222222"/>
                        </a:solidFill>
                        <a:effectLst/>
                        <a:latin typeface="Aptos Narrow" panose="020B0004020202020204" pitchFamily="34" charset="0"/>
                      </a:endParaRPr>
                    </a:p>
                  </a:txBody>
                  <a:tcPr marL="4515" marR="4515" marT="4515" marB="0" anchor="b"/>
                </a:tc>
                <a:extLst>
                  <a:ext uri="{0D108BD9-81ED-4DB2-BD59-A6C34878D82A}">
                    <a16:rowId xmlns:a16="http://schemas.microsoft.com/office/drawing/2014/main" val="239107069"/>
                  </a:ext>
                </a:extLst>
              </a:tr>
              <a:tr h="280885">
                <a:tc>
                  <a:txBody>
                    <a:bodyPr/>
                    <a:lstStyle/>
                    <a:p>
                      <a:pPr algn="l" fontAlgn="b"/>
                      <a:r>
                        <a:rPr lang="en-US" sz="1500" u="none" strike="noStrike">
                          <a:effectLst/>
                        </a:rPr>
                        <a:t># of people successfully treated (DS_TSR) - numerator</a:t>
                      </a:r>
                      <a:endParaRPr lang="en-US" sz="1500" b="0" i="0" u="none" strike="noStrike">
                        <a:solidFill>
                          <a:srgbClr val="222222"/>
                        </a:solidFill>
                        <a:effectLst/>
                        <a:latin typeface="Aptos Narrow" panose="020B0004020202020204" pitchFamily="34" charset="0"/>
                      </a:endParaRPr>
                    </a:p>
                  </a:txBody>
                  <a:tcPr marL="4515" marR="4515" marT="4515" marB="0" anchor="b"/>
                </a:tc>
                <a:tc>
                  <a:txBody>
                    <a:bodyPr/>
                    <a:lstStyle/>
                    <a:p>
                      <a:pPr algn="r" fontAlgn="b"/>
                      <a:r>
                        <a:rPr lang="en-ZM" sz="1500" u="none" strike="noStrike">
                          <a:effectLst/>
                        </a:rPr>
                        <a:t>48635</a:t>
                      </a:r>
                      <a:endParaRPr lang="en-ZM" sz="1500" b="0" i="0" u="none" strike="noStrike">
                        <a:solidFill>
                          <a:srgbClr val="222222"/>
                        </a:solidFill>
                        <a:effectLst/>
                        <a:latin typeface="Aptos Narrow" panose="020B0004020202020204" pitchFamily="34" charset="0"/>
                      </a:endParaRPr>
                    </a:p>
                  </a:txBody>
                  <a:tcPr marL="4515" marR="4515" marT="4515" marB="0" anchor="b"/>
                </a:tc>
                <a:extLst>
                  <a:ext uri="{0D108BD9-81ED-4DB2-BD59-A6C34878D82A}">
                    <a16:rowId xmlns:a16="http://schemas.microsoft.com/office/drawing/2014/main" val="2192310375"/>
                  </a:ext>
                </a:extLst>
              </a:tr>
            </a:tbl>
          </a:graphicData>
        </a:graphic>
      </p:graphicFrame>
    </p:spTree>
    <p:extLst>
      <p:ext uri="{BB962C8B-B14F-4D97-AF65-F5344CB8AC3E}">
        <p14:creationId xmlns:p14="http://schemas.microsoft.com/office/powerpoint/2010/main" val="2731575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13897-2C29-F63F-DAD6-7177F7A4FC1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87CB6A-768A-C7A3-896F-BBCC7B06EAAA}"/>
              </a:ext>
            </a:extLst>
          </p:cNvPr>
          <p:cNvSpPr>
            <a:spLocks noGrp="1"/>
          </p:cNvSpPr>
          <p:nvPr>
            <p:ph type="ctrTitle"/>
          </p:nvPr>
        </p:nvSpPr>
        <p:spPr/>
        <p:txBody>
          <a:bodyPr/>
          <a:lstStyle/>
          <a:p>
            <a:r>
              <a:rPr lang="en-US" dirty="0"/>
              <a:t>TPT Cascade</a:t>
            </a:r>
          </a:p>
        </p:txBody>
      </p:sp>
      <p:sp>
        <p:nvSpPr>
          <p:cNvPr id="3" name="Slide Number Placeholder 2">
            <a:extLst>
              <a:ext uri="{FF2B5EF4-FFF2-40B4-BE49-F238E27FC236}">
                <a16:creationId xmlns:a16="http://schemas.microsoft.com/office/drawing/2014/main" id="{D7ED0E6B-5F2C-0B06-513F-0651D0B1E5C5}"/>
              </a:ext>
            </a:extLst>
          </p:cNvPr>
          <p:cNvSpPr>
            <a:spLocks noGrp="1"/>
          </p:cNvSpPr>
          <p:nvPr>
            <p:ph type="sldNum" idx="4294967295"/>
          </p:nvPr>
        </p:nvSpPr>
        <p:spPr>
          <a:xfrm>
            <a:off x="8505825" y="4948238"/>
            <a:ext cx="638175" cy="184150"/>
          </a:xfrm>
        </p:spPr>
        <p:txBody>
          <a:bodyPr/>
          <a:lstStyle/>
          <a:p>
            <a:pPr marL="0" lvl="0" indent="0" algn="r" rtl="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2558788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E1A69-7D58-B549-63E5-2A9ABE22CAB1}"/>
              </a:ext>
            </a:extLst>
          </p:cNvPr>
          <p:cNvSpPr>
            <a:spLocks noGrp="1"/>
          </p:cNvSpPr>
          <p:nvPr>
            <p:ph type="title"/>
          </p:nvPr>
        </p:nvSpPr>
        <p:spPr>
          <a:xfrm>
            <a:off x="628650" y="42702"/>
            <a:ext cx="7886700" cy="480536"/>
          </a:xfrm>
        </p:spPr>
        <p:txBody>
          <a:bodyPr>
            <a:normAutofit/>
          </a:bodyPr>
          <a:lstStyle/>
          <a:p>
            <a:pPr algn="ctr"/>
            <a:r>
              <a:rPr lang="en-US" b="1" dirty="0"/>
              <a:t>TPT Cascade</a:t>
            </a:r>
            <a:endParaRPr lang="fr-FR" b="1" dirty="0"/>
          </a:p>
        </p:txBody>
      </p:sp>
      <p:graphicFrame>
        <p:nvGraphicFramePr>
          <p:cNvPr id="3" name="Chart 2">
            <a:extLst>
              <a:ext uri="{FF2B5EF4-FFF2-40B4-BE49-F238E27FC236}">
                <a16:creationId xmlns:a16="http://schemas.microsoft.com/office/drawing/2014/main" id="{1EB0A435-AC80-4085-89C7-19DF3FE5CC2E}"/>
              </a:ext>
            </a:extLst>
          </p:cNvPr>
          <p:cNvGraphicFramePr>
            <a:graphicFrameLocks/>
          </p:cNvGraphicFramePr>
          <p:nvPr/>
        </p:nvGraphicFramePr>
        <p:xfrm>
          <a:off x="162732" y="364210"/>
          <a:ext cx="8352618" cy="45375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212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B062C-1077-1535-7A7B-1DBCA6FE942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FE000A-92CC-D2A4-4791-65715BF7DCBC}"/>
              </a:ext>
            </a:extLst>
          </p:cNvPr>
          <p:cNvSpPr>
            <a:spLocks noGrp="1"/>
          </p:cNvSpPr>
          <p:nvPr>
            <p:ph type="ctrTitle"/>
          </p:nvPr>
        </p:nvSpPr>
        <p:spPr/>
        <p:txBody>
          <a:bodyPr/>
          <a:lstStyle/>
          <a:p>
            <a:r>
              <a:rPr lang="en-US" dirty="0"/>
              <a:t>DS-TB cascade</a:t>
            </a:r>
          </a:p>
        </p:txBody>
      </p:sp>
      <p:sp>
        <p:nvSpPr>
          <p:cNvPr id="3" name="Slide Number Placeholder 2">
            <a:extLst>
              <a:ext uri="{FF2B5EF4-FFF2-40B4-BE49-F238E27FC236}">
                <a16:creationId xmlns:a16="http://schemas.microsoft.com/office/drawing/2014/main" id="{AEBB33EA-85AC-AC93-CE18-20EF2CF7C4AC}"/>
              </a:ext>
            </a:extLst>
          </p:cNvPr>
          <p:cNvSpPr>
            <a:spLocks noGrp="1"/>
          </p:cNvSpPr>
          <p:nvPr>
            <p:ph type="sldNum" idx="4294967295"/>
          </p:nvPr>
        </p:nvSpPr>
        <p:spPr>
          <a:xfrm>
            <a:off x="8505825" y="4948238"/>
            <a:ext cx="638175" cy="184150"/>
          </a:xfrm>
        </p:spPr>
        <p:txBody>
          <a:bodyPr/>
          <a:lstStyle/>
          <a:p>
            <a:pPr marL="0" lvl="0" indent="0" algn="r" rtl="0">
              <a:spcBef>
                <a:spcPts val="0"/>
              </a:spcBef>
              <a:spcAft>
                <a:spcPts val="0"/>
              </a:spcAft>
              <a:buNone/>
            </a:pPr>
            <a:fld id="{00000000-1234-1234-1234-123412341234}" type="slidenum">
              <a:rPr lang="en-US" smtClean="0"/>
              <a:t>42</a:t>
            </a:fld>
            <a:endParaRPr lang="en-US"/>
          </a:p>
        </p:txBody>
      </p:sp>
    </p:spTree>
    <p:extLst>
      <p:ext uri="{BB962C8B-B14F-4D97-AF65-F5344CB8AC3E}">
        <p14:creationId xmlns:p14="http://schemas.microsoft.com/office/powerpoint/2010/main" val="3914479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E1A69-7D58-B549-63E5-2A9ABE22CAB1}"/>
              </a:ext>
            </a:extLst>
          </p:cNvPr>
          <p:cNvSpPr>
            <a:spLocks noGrp="1"/>
          </p:cNvSpPr>
          <p:nvPr>
            <p:ph type="title"/>
          </p:nvPr>
        </p:nvSpPr>
        <p:spPr>
          <a:xfrm>
            <a:off x="554355" y="54213"/>
            <a:ext cx="7886700" cy="480536"/>
          </a:xfrm>
        </p:spPr>
        <p:txBody>
          <a:bodyPr>
            <a:normAutofit/>
          </a:bodyPr>
          <a:lstStyle/>
          <a:p>
            <a:pPr algn="ctr"/>
            <a:r>
              <a:rPr lang="en-US" b="1" dirty="0"/>
              <a:t>DS-TB Cascade</a:t>
            </a:r>
            <a:endParaRPr lang="fr-FR" b="1" dirty="0"/>
          </a:p>
        </p:txBody>
      </p:sp>
      <p:graphicFrame>
        <p:nvGraphicFramePr>
          <p:cNvPr id="7" name="Chart 6">
            <a:extLst>
              <a:ext uri="{FF2B5EF4-FFF2-40B4-BE49-F238E27FC236}">
                <a16:creationId xmlns:a16="http://schemas.microsoft.com/office/drawing/2014/main" id="{2EA1F25C-4C9D-2373-2532-1F579D18D286}"/>
              </a:ext>
            </a:extLst>
          </p:cNvPr>
          <p:cNvGraphicFramePr>
            <a:graphicFrameLocks/>
          </p:cNvGraphicFramePr>
          <p:nvPr/>
        </p:nvGraphicFramePr>
        <p:xfrm>
          <a:off x="162732" y="433953"/>
          <a:ext cx="8539566" cy="44563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5927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05B59-BA0D-F1F2-B749-28AC4880FE6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4A7C462-BB41-F2D4-D14E-39B51810F9E1}"/>
              </a:ext>
            </a:extLst>
          </p:cNvPr>
          <p:cNvSpPr>
            <a:spLocks noGrp="1"/>
          </p:cNvSpPr>
          <p:nvPr>
            <p:ph type="ctrTitle"/>
          </p:nvPr>
        </p:nvSpPr>
        <p:spPr/>
        <p:txBody>
          <a:bodyPr/>
          <a:lstStyle/>
          <a:p>
            <a:r>
              <a:rPr lang="en-US" dirty="0"/>
              <a:t>Childhood TB Cascade</a:t>
            </a:r>
          </a:p>
        </p:txBody>
      </p:sp>
      <p:sp>
        <p:nvSpPr>
          <p:cNvPr id="3" name="Slide Number Placeholder 2">
            <a:extLst>
              <a:ext uri="{FF2B5EF4-FFF2-40B4-BE49-F238E27FC236}">
                <a16:creationId xmlns:a16="http://schemas.microsoft.com/office/drawing/2014/main" id="{BC11D322-ABEA-8E14-1108-3A3BBAC616EE}"/>
              </a:ext>
            </a:extLst>
          </p:cNvPr>
          <p:cNvSpPr>
            <a:spLocks noGrp="1"/>
          </p:cNvSpPr>
          <p:nvPr>
            <p:ph type="sldNum" idx="4294967295"/>
          </p:nvPr>
        </p:nvSpPr>
        <p:spPr>
          <a:xfrm>
            <a:off x="8505825" y="4948238"/>
            <a:ext cx="638175" cy="184150"/>
          </a:xfrm>
        </p:spPr>
        <p:txBody>
          <a:bodyPr/>
          <a:lstStyle/>
          <a:p>
            <a:pPr marL="0" lvl="0" indent="0" algn="r" rtl="0">
              <a:spcBef>
                <a:spcPts val="0"/>
              </a:spcBef>
              <a:spcAft>
                <a:spcPts val="0"/>
              </a:spcAft>
              <a:buNone/>
            </a:pPr>
            <a:fld id="{00000000-1234-1234-1234-123412341234}" type="slidenum">
              <a:rPr lang="en-US" smtClean="0"/>
              <a:t>44</a:t>
            </a:fld>
            <a:endParaRPr lang="en-US"/>
          </a:p>
        </p:txBody>
      </p:sp>
    </p:spTree>
    <p:extLst>
      <p:ext uri="{BB962C8B-B14F-4D97-AF65-F5344CB8AC3E}">
        <p14:creationId xmlns:p14="http://schemas.microsoft.com/office/powerpoint/2010/main" val="3818939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E1A69-7D58-B549-63E5-2A9ABE22CAB1}"/>
              </a:ext>
            </a:extLst>
          </p:cNvPr>
          <p:cNvSpPr>
            <a:spLocks noGrp="1"/>
          </p:cNvSpPr>
          <p:nvPr>
            <p:ph type="title"/>
          </p:nvPr>
        </p:nvSpPr>
        <p:spPr>
          <a:xfrm>
            <a:off x="775884" y="38760"/>
            <a:ext cx="7886700" cy="480536"/>
          </a:xfrm>
        </p:spPr>
        <p:txBody>
          <a:bodyPr>
            <a:normAutofit/>
          </a:bodyPr>
          <a:lstStyle/>
          <a:p>
            <a:r>
              <a:rPr lang="en-US" b="1" dirty="0"/>
              <a:t>Pediatric (under 14 years old)* DS-TB Cascade</a:t>
            </a:r>
            <a:endParaRPr lang="fr-FR" b="1" dirty="0"/>
          </a:p>
        </p:txBody>
      </p:sp>
      <p:graphicFrame>
        <p:nvGraphicFramePr>
          <p:cNvPr id="4" name="Chart 3">
            <a:extLst>
              <a:ext uri="{FF2B5EF4-FFF2-40B4-BE49-F238E27FC236}">
                <a16:creationId xmlns:a16="http://schemas.microsoft.com/office/drawing/2014/main" id="{1EB0A435-AC80-4085-89C7-19DF3FE5CC2E}"/>
              </a:ext>
            </a:extLst>
          </p:cNvPr>
          <p:cNvGraphicFramePr>
            <a:graphicFrameLocks/>
          </p:cNvGraphicFramePr>
          <p:nvPr/>
        </p:nvGraphicFramePr>
        <p:xfrm>
          <a:off x="131736" y="464949"/>
          <a:ext cx="8121111" cy="4565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7630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48B62-7ABC-B42C-2A51-D419F88B315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BA4F6B2-BF18-FA37-9473-FE8D72FF0CA3}"/>
              </a:ext>
            </a:extLst>
          </p:cNvPr>
          <p:cNvSpPr>
            <a:spLocks noGrp="1"/>
          </p:cNvSpPr>
          <p:nvPr>
            <p:ph type="ctrTitle"/>
          </p:nvPr>
        </p:nvSpPr>
        <p:spPr/>
        <p:txBody>
          <a:bodyPr/>
          <a:lstStyle/>
          <a:p>
            <a:r>
              <a:rPr lang="en-US" dirty="0"/>
              <a:t>TB/HIV Cascade</a:t>
            </a:r>
          </a:p>
        </p:txBody>
      </p:sp>
      <p:sp>
        <p:nvSpPr>
          <p:cNvPr id="3" name="Slide Number Placeholder 2">
            <a:extLst>
              <a:ext uri="{FF2B5EF4-FFF2-40B4-BE49-F238E27FC236}">
                <a16:creationId xmlns:a16="http://schemas.microsoft.com/office/drawing/2014/main" id="{15B74DE7-98F3-A115-DE7B-B6C98DA987B7}"/>
              </a:ext>
            </a:extLst>
          </p:cNvPr>
          <p:cNvSpPr>
            <a:spLocks noGrp="1"/>
          </p:cNvSpPr>
          <p:nvPr>
            <p:ph type="sldNum" idx="4294967295"/>
          </p:nvPr>
        </p:nvSpPr>
        <p:spPr>
          <a:xfrm>
            <a:off x="8505825" y="4948238"/>
            <a:ext cx="638175" cy="184150"/>
          </a:xfrm>
        </p:spPr>
        <p:txBody>
          <a:bodyPr/>
          <a:lstStyle/>
          <a:p>
            <a:pPr marL="0" lvl="0" indent="0" algn="r" rtl="0">
              <a:spcBef>
                <a:spcPts val="0"/>
              </a:spcBef>
              <a:spcAft>
                <a:spcPts val="0"/>
              </a:spcAft>
              <a:buNone/>
            </a:pPr>
            <a:fld id="{00000000-1234-1234-1234-123412341234}" type="slidenum">
              <a:rPr lang="en-US" smtClean="0"/>
              <a:t>46</a:t>
            </a:fld>
            <a:endParaRPr lang="en-US"/>
          </a:p>
        </p:txBody>
      </p:sp>
    </p:spTree>
    <p:extLst>
      <p:ext uri="{BB962C8B-B14F-4D97-AF65-F5344CB8AC3E}">
        <p14:creationId xmlns:p14="http://schemas.microsoft.com/office/powerpoint/2010/main" val="770256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E1A69-7D58-B549-63E5-2A9ABE22CAB1}"/>
              </a:ext>
            </a:extLst>
          </p:cNvPr>
          <p:cNvSpPr>
            <a:spLocks noGrp="1"/>
          </p:cNvSpPr>
          <p:nvPr>
            <p:ph type="title"/>
          </p:nvPr>
        </p:nvSpPr>
        <p:spPr>
          <a:xfrm>
            <a:off x="628650" y="69756"/>
            <a:ext cx="7886700" cy="480536"/>
          </a:xfrm>
        </p:spPr>
        <p:txBody>
          <a:bodyPr>
            <a:normAutofit/>
          </a:bodyPr>
          <a:lstStyle/>
          <a:p>
            <a:pPr algn="ctr"/>
            <a:r>
              <a:rPr lang="en-US" b="1" dirty="0"/>
              <a:t>TB/HIV Cascade</a:t>
            </a:r>
            <a:endParaRPr lang="fr-FR" b="1" dirty="0"/>
          </a:p>
        </p:txBody>
      </p:sp>
      <p:graphicFrame>
        <p:nvGraphicFramePr>
          <p:cNvPr id="4" name="Chart 3">
            <a:extLst>
              <a:ext uri="{FF2B5EF4-FFF2-40B4-BE49-F238E27FC236}">
                <a16:creationId xmlns:a16="http://schemas.microsoft.com/office/drawing/2014/main" id="{1EB0A435-AC80-4085-89C7-19DF3FE5CC2E}"/>
              </a:ext>
            </a:extLst>
          </p:cNvPr>
          <p:cNvGraphicFramePr>
            <a:graphicFrameLocks/>
          </p:cNvGraphicFramePr>
          <p:nvPr/>
        </p:nvGraphicFramePr>
        <p:xfrm>
          <a:off x="100739" y="635431"/>
          <a:ext cx="8810786" cy="39055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6503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B5F60E-62C6-4C94-ABF3-141AF8CE5398}"/>
              </a:ext>
            </a:extLst>
          </p:cNvPr>
          <p:cNvSpPr>
            <a:spLocks noGrp="1"/>
          </p:cNvSpPr>
          <p:nvPr>
            <p:ph type="title"/>
          </p:nvPr>
        </p:nvSpPr>
        <p:spPr>
          <a:xfrm>
            <a:off x="1651247" y="2319377"/>
            <a:ext cx="5930284" cy="584735"/>
          </a:xfrm>
        </p:spPr>
        <p:txBody>
          <a:bodyPr/>
          <a:lstStyle/>
          <a:p>
            <a:r>
              <a:rPr lang="en-US" b="1" dirty="0"/>
              <a:t>INTERNATIONAL GROUP</a:t>
            </a:r>
          </a:p>
        </p:txBody>
      </p:sp>
    </p:spTree>
    <p:custDataLst>
      <p:tags r:id="rId1"/>
    </p:custDataLst>
    <p:extLst>
      <p:ext uri="{BB962C8B-B14F-4D97-AF65-F5344CB8AC3E}">
        <p14:creationId xmlns:p14="http://schemas.microsoft.com/office/powerpoint/2010/main" val="3028299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6BB9A8-85EA-6F20-C27F-25878E8F8F5C}"/>
              </a:ext>
            </a:extLst>
          </p:cNvPr>
          <p:cNvPicPr>
            <a:picLocks noChangeAspect="1"/>
          </p:cNvPicPr>
          <p:nvPr/>
        </p:nvPicPr>
        <p:blipFill>
          <a:blip r:embed="rId2"/>
          <a:stretch>
            <a:fillRect/>
          </a:stretch>
        </p:blipFill>
        <p:spPr>
          <a:xfrm>
            <a:off x="178893" y="2536567"/>
            <a:ext cx="7138951" cy="2425778"/>
          </a:xfrm>
          <a:prstGeom prst="rect">
            <a:avLst/>
          </a:prstGeom>
        </p:spPr>
      </p:pic>
      <p:sp>
        <p:nvSpPr>
          <p:cNvPr id="2" name="Title 1">
            <a:extLst>
              <a:ext uri="{FF2B5EF4-FFF2-40B4-BE49-F238E27FC236}">
                <a16:creationId xmlns:a16="http://schemas.microsoft.com/office/drawing/2014/main" id="{877E1A69-7D58-B549-63E5-2A9ABE22CAB1}"/>
              </a:ext>
            </a:extLst>
          </p:cNvPr>
          <p:cNvSpPr>
            <a:spLocks noGrp="1"/>
          </p:cNvSpPr>
          <p:nvPr>
            <p:ph type="title"/>
          </p:nvPr>
        </p:nvSpPr>
        <p:spPr>
          <a:xfrm>
            <a:off x="628650" y="69756"/>
            <a:ext cx="3675931" cy="480536"/>
          </a:xfrm>
        </p:spPr>
        <p:txBody>
          <a:bodyPr>
            <a:normAutofit/>
          </a:bodyPr>
          <a:lstStyle/>
          <a:p>
            <a:r>
              <a:rPr lang="en-US" b="1" dirty="0"/>
              <a:t>TB-CI Positive Cascade</a:t>
            </a:r>
            <a:endParaRPr lang="fr-FR" b="1" dirty="0"/>
          </a:p>
        </p:txBody>
      </p:sp>
      <p:pic>
        <p:nvPicPr>
          <p:cNvPr id="3" name="Picture 2">
            <a:extLst>
              <a:ext uri="{FF2B5EF4-FFF2-40B4-BE49-F238E27FC236}">
                <a16:creationId xmlns:a16="http://schemas.microsoft.com/office/drawing/2014/main" id="{1C44A7E2-5B1B-E033-BAB7-09ABF05D837E}"/>
              </a:ext>
            </a:extLst>
          </p:cNvPr>
          <p:cNvPicPr>
            <a:picLocks noChangeAspect="1"/>
          </p:cNvPicPr>
          <p:nvPr/>
        </p:nvPicPr>
        <p:blipFill>
          <a:blip r:embed="rId3"/>
          <a:stretch>
            <a:fillRect/>
          </a:stretch>
        </p:blipFill>
        <p:spPr>
          <a:xfrm>
            <a:off x="4839421" y="58185"/>
            <a:ext cx="3864004" cy="3303263"/>
          </a:xfrm>
          <a:prstGeom prst="rect">
            <a:avLst/>
          </a:prstGeom>
        </p:spPr>
      </p:pic>
    </p:spTree>
    <p:extLst>
      <p:ext uri="{BB962C8B-B14F-4D97-AF65-F5344CB8AC3E}">
        <p14:creationId xmlns:p14="http://schemas.microsoft.com/office/powerpoint/2010/main" val="344596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CC943-C9B5-78E6-B1E2-10723DC6F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EF8315-458D-20CC-9B70-B23DB91C166D}"/>
              </a:ext>
            </a:extLst>
          </p:cNvPr>
          <p:cNvSpPr>
            <a:spLocks noGrp="1"/>
          </p:cNvSpPr>
          <p:nvPr>
            <p:ph type="title"/>
          </p:nvPr>
        </p:nvSpPr>
        <p:spPr>
          <a:xfrm>
            <a:off x="1320529" y="534988"/>
            <a:ext cx="7306739" cy="621030"/>
          </a:xfrm>
        </p:spPr>
        <p:txBody>
          <a:bodyPr>
            <a:normAutofit/>
          </a:bodyPr>
          <a:lstStyle/>
          <a:p>
            <a:r>
              <a:rPr lang="en-US" b="1"/>
              <a:t>GRAPH</a:t>
            </a:r>
            <a:endParaRPr lang="en-ZM" b="1"/>
          </a:p>
        </p:txBody>
      </p:sp>
      <p:graphicFrame>
        <p:nvGraphicFramePr>
          <p:cNvPr id="4" name="Content Placeholder 3">
            <a:extLst>
              <a:ext uri="{FF2B5EF4-FFF2-40B4-BE49-F238E27FC236}">
                <a16:creationId xmlns:a16="http://schemas.microsoft.com/office/drawing/2014/main" id="{510AF61D-F4C8-5114-C790-163B4487D935}"/>
              </a:ext>
            </a:extLst>
          </p:cNvPr>
          <p:cNvGraphicFramePr>
            <a:graphicFrameLocks noGrp="1"/>
          </p:cNvGraphicFramePr>
          <p:nvPr>
            <p:ph idx="1"/>
          </p:nvPr>
        </p:nvGraphicFramePr>
        <p:xfrm>
          <a:off x="1320529" y="1156018"/>
          <a:ext cx="7306739" cy="32080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4110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E1A69-7D58-B549-63E5-2A9ABE22CAB1}"/>
              </a:ext>
            </a:extLst>
          </p:cNvPr>
          <p:cNvSpPr>
            <a:spLocks noGrp="1"/>
          </p:cNvSpPr>
          <p:nvPr>
            <p:ph type="title"/>
          </p:nvPr>
        </p:nvSpPr>
        <p:spPr>
          <a:xfrm>
            <a:off x="628650" y="69756"/>
            <a:ext cx="3675931" cy="480536"/>
          </a:xfrm>
        </p:spPr>
        <p:txBody>
          <a:bodyPr>
            <a:normAutofit/>
          </a:bodyPr>
          <a:lstStyle/>
          <a:p>
            <a:r>
              <a:rPr lang="en-US" b="1" dirty="0"/>
              <a:t>TB-CI Negative Cascade</a:t>
            </a:r>
            <a:endParaRPr lang="fr-FR" b="1" dirty="0"/>
          </a:p>
        </p:txBody>
      </p:sp>
      <p:pic>
        <p:nvPicPr>
          <p:cNvPr id="4" name="Content Placeholder 3">
            <a:extLst>
              <a:ext uri="{FF2B5EF4-FFF2-40B4-BE49-F238E27FC236}">
                <a16:creationId xmlns:a16="http://schemas.microsoft.com/office/drawing/2014/main" id="{6E34DF1C-9546-E623-10F5-ECCB0DCD245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 t="62368" r="642" b="-1"/>
          <a:stretch/>
        </p:blipFill>
        <p:spPr>
          <a:xfrm>
            <a:off x="66502" y="1360873"/>
            <a:ext cx="7961745" cy="3754146"/>
          </a:xfrm>
          <a:prstGeom prst="rect">
            <a:avLst/>
          </a:prstGeom>
          <a:noFill/>
          <a:ln>
            <a:noFill/>
          </a:ln>
        </p:spPr>
      </p:pic>
      <p:pic>
        <p:nvPicPr>
          <p:cNvPr id="5" name="Picture 4">
            <a:extLst>
              <a:ext uri="{FF2B5EF4-FFF2-40B4-BE49-F238E27FC236}">
                <a16:creationId xmlns:a16="http://schemas.microsoft.com/office/drawing/2014/main" id="{81E52A1D-A9D3-40CB-BE1D-0E9E68DB6FCD}"/>
              </a:ext>
            </a:extLst>
          </p:cNvPr>
          <p:cNvPicPr>
            <a:picLocks noChangeAspect="1"/>
          </p:cNvPicPr>
          <p:nvPr/>
        </p:nvPicPr>
        <p:blipFill>
          <a:blip r:embed="rId4"/>
          <a:stretch>
            <a:fillRect/>
          </a:stretch>
        </p:blipFill>
        <p:spPr>
          <a:xfrm>
            <a:off x="5694218" y="77790"/>
            <a:ext cx="3383280" cy="2953104"/>
          </a:xfrm>
          <a:prstGeom prst="rect">
            <a:avLst/>
          </a:prstGeom>
        </p:spPr>
      </p:pic>
    </p:spTree>
    <p:extLst>
      <p:ext uri="{BB962C8B-B14F-4D97-AF65-F5344CB8AC3E}">
        <p14:creationId xmlns:p14="http://schemas.microsoft.com/office/powerpoint/2010/main" val="3279959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2cc0bacf902_1_752"/>
          <p:cNvSpPr txBox="1">
            <a:spLocks noGrp="1"/>
          </p:cNvSpPr>
          <p:nvPr>
            <p:ph type="sldNum" idx="4294967295"/>
          </p:nvPr>
        </p:nvSpPr>
        <p:spPr>
          <a:xfrm>
            <a:off x="8505825" y="4948238"/>
            <a:ext cx="638100" cy="2154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B5F60E-62C6-4C94-ABF3-141AF8CE5398}"/>
              </a:ext>
            </a:extLst>
          </p:cNvPr>
          <p:cNvSpPr>
            <a:spLocks noGrp="1"/>
          </p:cNvSpPr>
          <p:nvPr>
            <p:ph type="title"/>
          </p:nvPr>
        </p:nvSpPr>
        <p:spPr>
          <a:xfrm>
            <a:off x="1160206" y="2319377"/>
            <a:ext cx="6882581" cy="584735"/>
          </a:xfrm>
        </p:spPr>
        <p:txBody>
          <a:bodyPr/>
          <a:lstStyle/>
          <a:p>
            <a:r>
              <a:rPr lang="en-US" b="1" dirty="0"/>
              <a:t>UGANDA</a:t>
            </a:r>
          </a:p>
        </p:txBody>
      </p:sp>
    </p:spTree>
    <p:custDataLst>
      <p:tags r:id="rId1"/>
    </p:custDataLst>
    <p:extLst>
      <p:ext uri="{BB962C8B-B14F-4D97-AF65-F5344CB8AC3E}">
        <p14:creationId xmlns:p14="http://schemas.microsoft.com/office/powerpoint/2010/main" val="238899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DE2414D-76D8-477D-A801-7C52E3EAEFC9}"/>
              </a:ext>
            </a:extLst>
          </p:cNvPr>
          <p:cNvGraphicFramePr>
            <a:graphicFrameLocks/>
          </p:cNvGraphicFramePr>
          <p:nvPr>
            <p:extLst>
              <p:ext uri="{D42A27DB-BD31-4B8C-83A1-F6EECF244321}">
                <p14:modId xmlns:p14="http://schemas.microsoft.com/office/powerpoint/2010/main" val="2444496233"/>
              </p:ext>
            </p:extLst>
          </p:nvPr>
        </p:nvGraphicFramePr>
        <p:xfrm>
          <a:off x="0" y="503420"/>
          <a:ext cx="9009358" cy="4542395"/>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CEB96687-73D6-4674-A4F5-0C144EF755B2}"/>
              </a:ext>
            </a:extLst>
          </p:cNvPr>
          <p:cNvSpPr>
            <a:spLocks noGrp="1"/>
          </p:cNvSpPr>
          <p:nvPr>
            <p:ph type="title"/>
          </p:nvPr>
        </p:nvSpPr>
        <p:spPr>
          <a:xfrm>
            <a:off x="465919" y="31619"/>
            <a:ext cx="7770473" cy="307672"/>
          </a:xfrm>
        </p:spPr>
        <p:txBody>
          <a:bodyPr>
            <a:normAutofit fontScale="90000"/>
          </a:bodyPr>
          <a:lstStyle/>
          <a:p>
            <a:pPr algn="ctr"/>
            <a:r>
              <a:rPr lang="en-US" b="1" dirty="0"/>
              <a:t>DST Cascade - Uganda</a:t>
            </a:r>
          </a:p>
        </p:txBody>
      </p:sp>
      <p:cxnSp>
        <p:nvCxnSpPr>
          <p:cNvPr id="3" name="Straight Connector 2">
            <a:extLst>
              <a:ext uri="{FF2B5EF4-FFF2-40B4-BE49-F238E27FC236}">
                <a16:creationId xmlns:a16="http://schemas.microsoft.com/office/drawing/2014/main" id="{A37DB133-24E5-47A3-A25A-4DCC84F2DFE6}"/>
              </a:ext>
            </a:extLst>
          </p:cNvPr>
          <p:cNvCxnSpPr/>
          <p:nvPr/>
        </p:nvCxnSpPr>
        <p:spPr>
          <a:xfrm flipV="1">
            <a:off x="801384" y="1392237"/>
            <a:ext cx="254286" cy="100173"/>
          </a:xfrm>
          <a:prstGeom prst="line">
            <a:avLst/>
          </a:prstGeom>
          <a:ln w="53975">
            <a:solidFill>
              <a:schemeClr val="accent1">
                <a:alpha val="64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02D0A23-8833-43D1-9267-F89C04DB88CB}"/>
              </a:ext>
            </a:extLst>
          </p:cNvPr>
          <p:cNvCxnSpPr/>
          <p:nvPr/>
        </p:nvCxnSpPr>
        <p:spPr>
          <a:xfrm flipV="1">
            <a:off x="861746" y="1437188"/>
            <a:ext cx="254286" cy="100173"/>
          </a:xfrm>
          <a:prstGeom prst="line">
            <a:avLst/>
          </a:prstGeom>
          <a:ln w="53975">
            <a:solidFill>
              <a:schemeClr val="accent1">
                <a:alpha val="64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A3D5D3D-30D6-4CF2-957C-5E0A3ABF8D69}"/>
              </a:ext>
            </a:extLst>
          </p:cNvPr>
          <p:cNvCxnSpPr>
            <a:cxnSpLocks/>
          </p:cNvCxnSpPr>
          <p:nvPr/>
        </p:nvCxnSpPr>
        <p:spPr>
          <a:xfrm flipV="1">
            <a:off x="997880" y="1506537"/>
            <a:ext cx="904125" cy="259424"/>
          </a:xfrm>
          <a:prstGeom prst="line">
            <a:avLst/>
          </a:prstGeom>
          <a:ln w="53975">
            <a:solidFill>
              <a:schemeClr val="bg1">
                <a:alpha val="64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5A6087-8FA6-4DC0-88FB-EB48C948CCA7}"/>
              </a:ext>
            </a:extLst>
          </p:cNvPr>
          <p:cNvCxnSpPr>
            <a:cxnSpLocks/>
          </p:cNvCxnSpPr>
          <p:nvPr/>
        </p:nvCxnSpPr>
        <p:spPr>
          <a:xfrm flipV="1">
            <a:off x="1035125" y="1566898"/>
            <a:ext cx="904125" cy="259424"/>
          </a:xfrm>
          <a:prstGeom prst="line">
            <a:avLst/>
          </a:prstGeom>
          <a:ln w="53975">
            <a:solidFill>
              <a:schemeClr val="bg1">
                <a:alpha val="6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73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6A61-4276-4ADC-9190-76C4A2D93FAD}"/>
              </a:ext>
            </a:extLst>
          </p:cNvPr>
          <p:cNvSpPr>
            <a:spLocks noGrp="1"/>
          </p:cNvSpPr>
          <p:nvPr>
            <p:ph type="title"/>
          </p:nvPr>
        </p:nvSpPr>
        <p:spPr>
          <a:xfrm>
            <a:off x="809071" y="478027"/>
            <a:ext cx="3006471" cy="732140"/>
          </a:xfrm>
          <a:solidFill>
            <a:schemeClr val="accent2">
              <a:lumMod val="40000"/>
              <a:lumOff val="60000"/>
            </a:schemeClr>
          </a:solidFill>
        </p:spPr>
        <p:txBody>
          <a:bodyPr/>
          <a:lstStyle/>
          <a:p>
            <a:pPr algn="ctr"/>
            <a:r>
              <a:rPr lang="en-US" b="1" dirty="0">
                <a:solidFill>
                  <a:schemeClr val="tx1"/>
                </a:solidFill>
              </a:rPr>
              <a:t>WHAT?</a:t>
            </a:r>
          </a:p>
        </p:txBody>
      </p:sp>
      <p:sp>
        <p:nvSpPr>
          <p:cNvPr id="3" name="Content Placeholder 2">
            <a:extLst>
              <a:ext uri="{FF2B5EF4-FFF2-40B4-BE49-F238E27FC236}">
                <a16:creationId xmlns:a16="http://schemas.microsoft.com/office/drawing/2014/main" id="{B453B7A7-0F14-498C-9249-C863A3AB7598}"/>
              </a:ext>
            </a:extLst>
          </p:cNvPr>
          <p:cNvSpPr>
            <a:spLocks noGrp="1"/>
          </p:cNvSpPr>
          <p:nvPr>
            <p:ph idx="1"/>
          </p:nvPr>
        </p:nvSpPr>
        <p:spPr>
          <a:xfrm>
            <a:off x="215116" y="1338348"/>
            <a:ext cx="3824870" cy="2959331"/>
          </a:xfrm>
        </p:spPr>
        <p:txBody>
          <a:bodyPr>
            <a:normAutofit/>
          </a:bodyPr>
          <a:lstStyle/>
          <a:p>
            <a:r>
              <a:rPr lang="en-US" sz="2200" dirty="0"/>
              <a:t>Presumption (2.6%),  below the 10%</a:t>
            </a:r>
          </a:p>
          <a:p>
            <a:r>
              <a:rPr lang="en-US" sz="2200" dirty="0"/>
              <a:t>Yield of TB cases among PTB diagnosed 8.2 %</a:t>
            </a:r>
          </a:p>
          <a:p>
            <a:r>
              <a:rPr lang="en-US" sz="2200" dirty="0"/>
              <a:t>&gt;95% PBC’s initiated on treatment</a:t>
            </a:r>
          </a:p>
          <a:p>
            <a:endParaRPr lang="en-US" dirty="0"/>
          </a:p>
          <a:p>
            <a:endParaRPr lang="en-US" dirty="0"/>
          </a:p>
        </p:txBody>
      </p:sp>
      <p:sp>
        <p:nvSpPr>
          <p:cNvPr id="4" name="Title 1">
            <a:extLst>
              <a:ext uri="{FF2B5EF4-FFF2-40B4-BE49-F238E27FC236}">
                <a16:creationId xmlns:a16="http://schemas.microsoft.com/office/drawing/2014/main" id="{1462DB18-42AF-42D4-AD58-D0584678D03C}"/>
              </a:ext>
            </a:extLst>
          </p:cNvPr>
          <p:cNvSpPr txBox="1">
            <a:spLocks/>
          </p:cNvSpPr>
          <p:nvPr/>
        </p:nvSpPr>
        <p:spPr>
          <a:xfrm>
            <a:off x="4931930" y="506481"/>
            <a:ext cx="3204895" cy="675232"/>
          </a:xfrm>
          <a:prstGeom prst="rect">
            <a:avLst/>
          </a:prstGeom>
          <a:solidFill>
            <a:schemeClr val="accent2">
              <a:lumMod val="40000"/>
              <a:lumOff val="6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Gill Sans" panose="020B0604020202020204" charset="0"/>
              </a:rPr>
              <a:t>WHY?</a:t>
            </a:r>
          </a:p>
        </p:txBody>
      </p:sp>
      <p:sp>
        <p:nvSpPr>
          <p:cNvPr id="5" name="Content Placeholder 2">
            <a:extLst>
              <a:ext uri="{FF2B5EF4-FFF2-40B4-BE49-F238E27FC236}">
                <a16:creationId xmlns:a16="http://schemas.microsoft.com/office/drawing/2014/main" id="{04BD962E-0E9C-4A14-8709-761CBFB65251}"/>
              </a:ext>
            </a:extLst>
          </p:cNvPr>
          <p:cNvSpPr txBox="1">
            <a:spLocks/>
          </p:cNvSpPr>
          <p:nvPr/>
        </p:nvSpPr>
        <p:spPr>
          <a:xfrm>
            <a:off x="4748587" y="1463040"/>
            <a:ext cx="4180298" cy="3227202"/>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44 M+ Screened, but not uniquely identified</a:t>
            </a:r>
          </a:p>
          <a:p>
            <a:r>
              <a:rPr lang="en-US" sz="2200" dirty="0"/>
              <a:t>Suspicion index is low at 2.6%</a:t>
            </a:r>
          </a:p>
          <a:p>
            <a:pPr lvl="1"/>
            <a:r>
              <a:rPr lang="en-US" sz="2200" dirty="0"/>
              <a:t>This may vary based on the Target group/interventions</a:t>
            </a:r>
          </a:p>
          <a:p>
            <a:r>
              <a:rPr lang="en-US" sz="2200" dirty="0"/>
              <a:t>Robust systems for Linkage </a:t>
            </a:r>
          </a:p>
          <a:p>
            <a:pPr lvl="1"/>
            <a:r>
              <a:rPr lang="en-US" sz="2200" dirty="0"/>
              <a:t>Capacity</a:t>
            </a:r>
          </a:p>
          <a:p>
            <a:pPr lvl="1"/>
            <a:r>
              <a:rPr lang="en-US" sz="2200" dirty="0"/>
              <a:t>HF notifying expected to initiate treatment</a:t>
            </a:r>
          </a:p>
          <a:p>
            <a:pPr lvl="1"/>
            <a:r>
              <a:rPr lang="en-US" sz="2200" dirty="0"/>
              <a:t>Bolstered commodity monitoring and availability </a:t>
            </a:r>
          </a:p>
          <a:p>
            <a:pPr lvl="1"/>
            <a:endParaRPr lang="en-US" sz="1800" dirty="0"/>
          </a:p>
          <a:p>
            <a:endParaRPr lang="en-US" sz="2100" dirty="0"/>
          </a:p>
          <a:p>
            <a:endParaRPr lang="en-US" sz="2100" dirty="0"/>
          </a:p>
          <a:p>
            <a:endParaRPr lang="en-US" sz="2100" dirty="0"/>
          </a:p>
          <a:p>
            <a:endParaRPr lang="en-US" sz="2100" dirty="0"/>
          </a:p>
        </p:txBody>
      </p:sp>
    </p:spTree>
    <p:extLst>
      <p:ext uri="{BB962C8B-B14F-4D97-AF65-F5344CB8AC3E}">
        <p14:creationId xmlns:p14="http://schemas.microsoft.com/office/powerpoint/2010/main" val="178536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B5F60E-62C6-4C94-ABF3-141AF8CE5398}"/>
              </a:ext>
            </a:extLst>
          </p:cNvPr>
          <p:cNvSpPr>
            <a:spLocks noGrp="1"/>
          </p:cNvSpPr>
          <p:nvPr>
            <p:ph type="title"/>
          </p:nvPr>
        </p:nvSpPr>
        <p:spPr>
          <a:xfrm>
            <a:off x="1160206" y="2319377"/>
            <a:ext cx="6882581" cy="584735"/>
          </a:xfrm>
        </p:spPr>
        <p:txBody>
          <a:bodyPr/>
          <a:lstStyle/>
          <a:p>
            <a:r>
              <a:rPr lang="en-US" b="1" dirty="0"/>
              <a:t>SOUTH AFRICA</a:t>
            </a:r>
          </a:p>
        </p:txBody>
      </p:sp>
    </p:spTree>
    <p:custDataLst>
      <p:tags r:id="rId1"/>
    </p:custDataLst>
    <p:extLst>
      <p:ext uri="{BB962C8B-B14F-4D97-AF65-F5344CB8AC3E}">
        <p14:creationId xmlns:p14="http://schemas.microsoft.com/office/powerpoint/2010/main" val="2232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9-Template_12.7.2016">
  <a:themeElements>
    <a:clrScheme name="TB DIAH">
      <a:dk1>
        <a:srgbClr val="222222"/>
      </a:dk1>
      <a:lt1>
        <a:srgbClr val="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B DIAH Colors">
    <a:dk1>
      <a:srgbClr val="222222"/>
    </a:dk1>
    <a:lt1>
      <a:sysClr val="window" lastClr="FFFFFF"/>
    </a:lt1>
    <a:dk2>
      <a:srgbClr val="0E256A"/>
    </a:dk2>
    <a:lt2>
      <a:srgbClr val="E7E6E6"/>
    </a:lt2>
    <a:accent1>
      <a:srgbClr val="A7BF39"/>
    </a:accent1>
    <a:accent2>
      <a:srgbClr val="FAA000"/>
    </a:accent2>
    <a:accent3>
      <a:srgbClr val="879499"/>
    </a:accent3>
    <a:accent4>
      <a:srgbClr val="D44102"/>
    </a:accent4>
    <a:accent5>
      <a:srgbClr val="002F3C"/>
    </a:accent5>
    <a:accent6>
      <a:srgbClr val="008C84"/>
    </a:accent6>
    <a:hlink>
      <a:srgbClr val="0E256A"/>
    </a:hlink>
    <a:folHlink>
      <a:srgbClr val="0E256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222222"/>
    </a:dk1>
    <a:lt1>
      <a:srgbClr val="FFFFFF"/>
    </a:lt1>
    <a:dk2>
      <a:srgbClr val="222222"/>
    </a:dk2>
    <a:lt2>
      <a:srgbClr val="FFFFFF"/>
    </a:lt2>
    <a:accent1>
      <a:srgbClr val="A7BF39"/>
    </a:accent1>
    <a:accent2>
      <a:srgbClr val="FAA000"/>
    </a:accent2>
    <a:accent3>
      <a:srgbClr val="879499"/>
    </a:accent3>
    <a:accent4>
      <a:srgbClr val="D44102"/>
    </a:accent4>
    <a:accent5>
      <a:srgbClr val="002F3C"/>
    </a:accent5>
    <a:accent6>
      <a:srgbClr val="008C84"/>
    </a:accent6>
    <a:hlink>
      <a:srgbClr val="0E256A"/>
    </a:hlink>
    <a:folHlink>
      <a:srgbClr val="0E256A"/>
    </a:folHlink>
  </a:clrScheme>
  <a:fontScheme name="Sheets">
    <a:majorFont>
      <a:latin typeface="aptos narrow"/>
      <a:ea typeface="aptos narrow"/>
      <a:cs typeface="aptos narrow"/>
    </a:majorFont>
    <a:minorFont>
      <a:latin typeface="aptos narrow"/>
      <a:ea typeface="aptos narrow"/>
      <a:cs typeface="aptos narro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B DIAH Colors">
    <a:dk1>
      <a:srgbClr val="222222"/>
    </a:dk1>
    <a:lt1>
      <a:sysClr val="window" lastClr="FFFFFF"/>
    </a:lt1>
    <a:dk2>
      <a:srgbClr val="0E256A"/>
    </a:dk2>
    <a:lt2>
      <a:srgbClr val="E7E6E6"/>
    </a:lt2>
    <a:accent1>
      <a:srgbClr val="A7BF39"/>
    </a:accent1>
    <a:accent2>
      <a:srgbClr val="FAA000"/>
    </a:accent2>
    <a:accent3>
      <a:srgbClr val="879499"/>
    </a:accent3>
    <a:accent4>
      <a:srgbClr val="D44102"/>
    </a:accent4>
    <a:accent5>
      <a:srgbClr val="002F3C"/>
    </a:accent5>
    <a:accent6>
      <a:srgbClr val="008C84"/>
    </a:accent6>
    <a:hlink>
      <a:srgbClr val="0E256A"/>
    </a:hlink>
    <a:folHlink>
      <a:srgbClr val="0E256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B DIAH Colors">
    <a:dk1>
      <a:srgbClr val="222222"/>
    </a:dk1>
    <a:lt1>
      <a:sysClr val="window" lastClr="FFFFFF"/>
    </a:lt1>
    <a:dk2>
      <a:srgbClr val="0E256A"/>
    </a:dk2>
    <a:lt2>
      <a:srgbClr val="E7E6E6"/>
    </a:lt2>
    <a:accent1>
      <a:srgbClr val="A7BF39"/>
    </a:accent1>
    <a:accent2>
      <a:srgbClr val="FAA000"/>
    </a:accent2>
    <a:accent3>
      <a:srgbClr val="879499"/>
    </a:accent3>
    <a:accent4>
      <a:srgbClr val="D44102"/>
    </a:accent4>
    <a:accent5>
      <a:srgbClr val="002F3C"/>
    </a:accent5>
    <a:accent6>
      <a:srgbClr val="008C84"/>
    </a:accent6>
    <a:hlink>
      <a:srgbClr val="0E256A"/>
    </a:hlink>
    <a:folHlink>
      <a:srgbClr val="0E256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B DIAH Colors">
    <a:dk1>
      <a:srgbClr val="222222"/>
    </a:dk1>
    <a:lt1>
      <a:sysClr val="window" lastClr="FFFFFF"/>
    </a:lt1>
    <a:dk2>
      <a:srgbClr val="0E256A"/>
    </a:dk2>
    <a:lt2>
      <a:srgbClr val="E7E6E6"/>
    </a:lt2>
    <a:accent1>
      <a:srgbClr val="A7BF39"/>
    </a:accent1>
    <a:accent2>
      <a:srgbClr val="FAA000"/>
    </a:accent2>
    <a:accent3>
      <a:srgbClr val="879499"/>
    </a:accent3>
    <a:accent4>
      <a:srgbClr val="D44102"/>
    </a:accent4>
    <a:accent5>
      <a:srgbClr val="002F3C"/>
    </a:accent5>
    <a:accent6>
      <a:srgbClr val="008C84"/>
    </a:accent6>
    <a:hlink>
      <a:srgbClr val="0E256A"/>
    </a:hlink>
    <a:folHlink>
      <a:srgbClr val="0E256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B DIAH Colors">
    <a:dk1>
      <a:srgbClr val="222222"/>
    </a:dk1>
    <a:lt1>
      <a:sysClr val="window" lastClr="FFFFFF"/>
    </a:lt1>
    <a:dk2>
      <a:srgbClr val="0E256A"/>
    </a:dk2>
    <a:lt2>
      <a:srgbClr val="E7E6E6"/>
    </a:lt2>
    <a:accent1>
      <a:srgbClr val="A7BF39"/>
    </a:accent1>
    <a:accent2>
      <a:srgbClr val="FAA000"/>
    </a:accent2>
    <a:accent3>
      <a:srgbClr val="879499"/>
    </a:accent3>
    <a:accent4>
      <a:srgbClr val="D44102"/>
    </a:accent4>
    <a:accent5>
      <a:srgbClr val="002F3C"/>
    </a:accent5>
    <a:accent6>
      <a:srgbClr val="008C84"/>
    </a:accent6>
    <a:hlink>
      <a:srgbClr val="0E256A"/>
    </a:hlink>
    <a:folHlink>
      <a:srgbClr val="0E256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B DIAH Colors">
    <a:dk1>
      <a:srgbClr val="222222"/>
    </a:dk1>
    <a:lt1>
      <a:sysClr val="window" lastClr="FFFFFF"/>
    </a:lt1>
    <a:dk2>
      <a:srgbClr val="0E256A"/>
    </a:dk2>
    <a:lt2>
      <a:srgbClr val="E7E6E6"/>
    </a:lt2>
    <a:accent1>
      <a:srgbClr val="A7BF39"/>
    </a:accent1>
    <a:accent2>
      <a:srgbClr val="FAA000"/>
    </a:accent2>
    <a:accent3>
      <a:srgbClr val="879499"/>
    </a:accent3>
    <a:accent4>
      <a:srgbClr val="D44102"/>
    </a:accent4>
    <a:accent5>
      <a:srgbClr val="002F3C"/>
    </a:accent5>
    <a:accent6>
      <a:srgbClr val="008C84"/>
    </a:accent6>
    <a:hlink>
      <a:srgbClr val="0E256A"/>
    </a:hlink>
    <a:folHlink>
      <a:srgbClr val="0E256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TB DIAH Colors">
    <a:dk1>
      <a:srgbClr val="222222"/>
    </a:dk1>
    <a:lt1>
      <a:sysClr val="window" lastClr="FFFFFF"/>
    </a:lt1>
    <a:dk2>
      <a:srgbClr val="0E256A"/>
    </a:dk2>
    <a:lt2>
      <a:srgbClr val="E7E6E6"/>
    </a:lt2>
    <a:accent1>
      <a:srgbClr val="A7BF39"/>
    </a:accent1>
    <a:accent2>
      <a:srgbClr val="FAA000"/>
    </a:accent2>
    <a:accent3>
      <a:srgbClr val="879499"/>
    </a:accent3>
    <a:accent4>
      <a:srgbClr val="D44102"/>
    </a:accent4>
    <a:accent5>
      <a:srgbClr val="002F3C"/>
    </a:accent5>
    <a:accent6>
      <a:srgbClr val="008C84"/>
    </a:accent6>
    <a:hlink>
      <a:srgbClr val="0E256A"/>
    </a:hlink>
    <a:folHlink>
      <a:srgbClr val="0E256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275</TotalTime>
  <Words>1699</Words>
  <Application>Microsoft Office PowerPoint</Application>
  <PresentationFormat>Custom</PresentationFormat>
  <Paragraphs>296</Paragraphs>
  <Slides>51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Gill Sans</vt:lpstr>
      <vt:lpstr>Aptos Narrow</vt:lpstr>
      <vt:lpstr>Palatino Linotype</vt:lpstr>
      <vt:lpstr>Arial</vt:lpstr>
      <vt:lpstr>Calibri</vt:lpstr>
      <vt:lpstr>Noto Sans Symbols</vt:lpstr>
      <vt:lpstr>Gill Sans MT</vt:lpstr>
      <vt:lpstr>16.9-Template_12.7.2016</vt:lpstr>
      <vt:lpstr>PowerPoint Presentation</vt:lpstr>
      <vt:lpstr>DS-TB Cascades</vt:lpstr>
      <vt:lpstr>ZAMBIA</vt:lpstr>
      <vt:lpstr>OUTLINE for the DS-TB Cascade</vt:lpstr>
      <vt:lpstr>GRAPH</vt:lpstr>
      <vt:lpstr>UGANDA</vt:lpstr>
      <vt:lpstr>DST Cascade - Uganda</vt:lpstr>
      <vt:lpstr>WHAT?</vt:lpstr>
      <vt:lpstr>SOUTH AFRICA</vt:lpstr>
      <vt:lpstr>South Africa – 2023 DS TB Cascade</vt:lpstr>
      <vt:lpstr>MALAWI</vt:lpstr>
      <vt:lpstr>Cascade analysis of the Mobile Diagnostic units &amp; facility level systematic TB screened in high burden &amp; selected facilities.  </vt:lpstr>
      <vt:lpstr>PowerPoint Presentation</vt:lpstr>
      <vt:lpstr>Interpretation </vt:lpstr>
      <vt:lpstr>PowerPoint Presentation</vt:lpstr>
      <vt:lpstr>Interpretation </vt:lpstr>
      <vt:lpstr>KENYA</vt:lpstr>
      <vt:lpstr>PowerPoint Presentation</vt:lpstr>
      <vt:lpstr>PowerPoint Presentation</vt:lpstr>
      <vt:lpstr>PowerPoint Presentation</vt:lpstr>
      <vt:lpstr>TB CI Cascades</vt:lpstr>
      <vt:lpstr>TANZANIA</vt:lpstr>
      <vt:lpstr>PowerPoint Presentation</vt:lpstr>
      <vt:lpstr>PowerPoint Presentation</vt:lpstr>
      <vt:lpstr>PowerPoint Presentation</vt:lpstr>
      <vt:lpstr>NIGERIA</vt:lpstr>
      <vt:lpstr>Program Area </vt:lpstr>
      <vt:lpstr>TBCI Cascade (Contacts who screen positive for active TB)</vt:lpstr>
      <vt:lpstr>TBCI Cascade (Contacts who screen negative for active TB)</vt:lpstr>
      <vt:lpstr>ETHIOPIA</vt:lpstr>
      <vt:lpstr>TBCI Cascade (Contacts who screen negative for active TB)</vt:lpstr>
      <vt:lpstr>TBCI Cascade (Contacts who screen positive for active TB)</vt:lpstr>
      <vt:lpstr>TPT Cascade</vt:lpstr>
      <vt:lpstr>ZIMBABWE</vt:lpstr>
      <vt:lpstr>Country X- TPT  Cascade  Jan - Mar 2024</vt:lpstr>
      <vt:lpstr>MOZAMBIQUE</vt:lpstr>
      <vt:lpstr>Mozambique-TPT Cascade</vt:lpstr>
      <vt:lpstr>Mozambique TPT Cascade</vt:lpstr>
      <vt:lpstr>THE DEMOCRATIC REPUBLIC OF CONGO</vt:lpstr>
      <vt:lpstr>TPT Cascade</vt:lpstr>
      <vt:lpstr>TPT Cascade</vt:lpstr>
      <vt:lpstr>DS-TB cascade</vt:lpstr>
      <vt:lpstr>DS-TB Cascade</vt:lpstr>
      <vt:lpstr>Childhood TB Cascade</vt:lpstr>
      <vt:lpstr>Pediatric (under 14 years old)* DS-TB Cascade</vt:lpstr>
      <vt:lpstr>TB/HIV Cascade</vt:lpstr>
      <vt:lpstr>TB/HIV Cascade</vt:lpstr>
      <vt:lpstr>INTERNATIONAL GROUP</vt:lpstr>
      <vt:lpstr>TB-CI Positive Cascade</vt:lpstr>
      <vt:lpstr>TB-CI Negative Cascade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margie_joyce@jsi.com</dc:creator>
  <cp:lastModifiedBy>Adamou, Bridgit</cp:lastModifiedBy>
  <cp:revision>33</cp:revision>
  <dcterms:created xsi:type="dcterms:W3CDTF">2023-10-13T19:52:59Z</dcterms:created>
  <dcterms:modified xsi:type="dcterms:W3CDTF">2024-04-19T19:09:31Z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D73539B1-00EA-4FB9-AEE5-6E525BCF915F</vt:lpwstr>
  </property>
  <property fmtid="{D5CDD505-2E9C-101B-9397-08002B2CF9AE}" pid="3" name="ArticulatePath">
    <vt:lpwstr>TBDIAH_Master_Deck_Template</vt:lpwstr>
  </property>
  <property fmtid="{D5CDD505-2E9C-101B-9397-08002B2CF9AE}" pid="4" name="MediaServiceImageTags">
    <vt:lpwstr/>
  </property>
  <property fmtid="{D5CDD505-2E9C-101B-9397-08002B2CF9AE}" pid="5" name="ContentTypeId">
    <vt:lpwstr>0x010100C7371EE63459DA4CA6F872AECD356AE2</vt:lpwstr>
  </property>
</Properties>
</file>