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5184775"/>
  <p:notesSz cx="6858000" cy="9144000"/>
  <p:embeddedFontLst>
    <p:embeddedFont>
      <p:font typeface="Franklin Gothic"/>
      <p:bold r:id="rId28"/>
    </p:embeddedFont>
    <p:embeddedFont>
      <p:font typeface="Gill Sans"/>
      <p:regular r:id="rId29"/>
      <p:bold r:id="rId30"/>
    </p:embeddedFont>
    <p:embeddedFont>
      <p:font typeface="Libre Franklin"/>
      <p:regular r:id="rId31"/>
      <p:bold r:id="rId32"/>
      <p:italic r:id="rId33"/>
      <p:boldItalic r:id="rId34"/>
    </p:embeddedFont>
    <p:embeddedFont>
      <p:font typeface="Libre Franklin Black"/>
      <p:bold r:id="rId35"/>
      <p:boldItalic r:id="rId36"/>
    </p:embeddedFont>
    <p:embeddedFont>
      <p:font typeface="Libre Franklin Medium"/>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hMgHhtdKORYqD6SXmiDVUH2QrBo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aghan Peters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20" y="52"/>
      </p:cViewPr>
      <p:guideLst>
        <p:guide orient="horz" pos="1633"/>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said.gov/global-health/health-areas/tuberculosis/resources/publications/usaid-global-tuberculosis-strategy-2023-2030"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stoptb.org/unhlm-2023-country-targets-0" TargetMode="External"/><Relationship Id="rId5" Type="http://schemas.openxmlformats.org/officeDocument/2006/relationships/hyperlink" Target="https://www.who.int/teams/global-tuberculosis-programme/data" TargetMode="External"/><Relationship Id="rId4" Type="http://schemas.openxmlformats.org/officeDocument/2006/relationships/hyperlink" Target="https://www.who.int/teams/global-tuberculosis-programme/tb-reports/global-tuberculosis-report-2023"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said.gov/global-health/health-areas/tuberculosis/resources/publications/usaid-global-tuberculosis-strategy-2023-2030"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stoptb.org/unhlm-2023-country-targets-0" TargetMode="External"/><Relationship Id="rId5" Type="http://schemas.openxmlformats.org/officeDocument/2006/relationships/hyperlink" Target="https://www.who.int/teams/global-tuberculosis-programme/data" TargetMode="External"/><Relationship Id="rId4" Type="http://schemas.openxmlformats.org/officeDocument/2006/relationships/hyperlink" Target="https://www.who.int/teams/global-tuberculosis-programme/tb-reports/global-tuberculosis-report-2023"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said.gov/global-health/health-areas/tuberculosis/resources/publications/usaid-global-tuberculosis-strategy-2023-2030"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stoptb.org/unhlm-2023-country-targets-0" TargetMode="External"/><Relationship Id="rId5" Type="http://schemas.openxmlformats.org/officeDocument/2006/relationships/hyperlink" Target="https://www.who.int/teams/global-tuberculosis-programme/data" TargetMode="External"/><Relationship Id="rId4" Type="http://schemas.openxmlformats.org/officeDocument/2006/relationships/hyperlink" Target="https://www.who.int/teams/global-tuberculosis-programme/tb-reports/global-tuberculosis-report-2023"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usaid.gov/global-health/health-areas/tuberculosis/resources/publications/usaid-global-tuberculosis-strategy-2023-2030"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stoptb.org/unhlm-2023-country-targets-0" TargetMode="External"/><Relationship Id="rId5" Type="http://schemas.openxmlformats.org/officeDocument/2006/relationships/hyperlink" Target="https://www.who.int/teams/global-tuberculosis-programme/data" TargetMode="External"/><Relationship Id="rId4" Type="http://schemas.openxmlformats.org/officeDocument/2006/relationships/hyperlink" Target="https://www.who.int/teams/global-tuberculosis-programme/tb-reports/global-tuberculosis-report-2023"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6e5d101ff8_0_1: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26e5d101ff8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g26e5d101ff8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cc4f6ba004_0_7: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cc4f6ba004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g2cc4f6ba004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3: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67" name="Google Shape;26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6e5d101ff8_0_1003:notes"/>
          <p:cNvSpPr>
            <a:spLocks noGrp="1" noRot="1" noChangeAspect="1"/>
          </p:cNvSpPr>
          <p:nvPr>
            <p:ph type="sldImg" idx="2"/>
          </p:nvPr>
        </p:nvSpPr>
        <p:spPr>
          <a:xfrm>
            <a:off x="404813" y="685800"/>
            <a:ext cx="6048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26e5d101ff8_0_10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98" name="Google Shape;298;g26e5d101ff8_0_10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cc4f6ba004_0_321:notes"/>
          <p:cNvSpPr>
            <a:spLocks noGrp="1" noRot="1" noChangeAspect="1"/>
          </p:cNvSpPr>
          <p:nvPr>
            <p:ph type="sldImg" idx="2"/>
          </p:nvPr>
        </p:nvSpPr>
        <p:spPr>
          <a:xfrm>
            <a:off x="404813" y="685800"/>
            <a:ext cx="6048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g2cc4f6ba004_0_3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29" name="Google Shape;329;g2cc4f6ba004_0_3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cc4f6ba004_0_352:notes"/>
          <p:cNvSpPr>
            <a:spLocks noGrp="1" noRot="1" noChangeAspect="1"/>
          </p:cNvSpPr>
          <p:nvPr>
            <p:ph type="sldImg" idx="2"/>
          </p:nvPr>
        </p:nvSpPr>
        <p:spPr>
          <a:xfrm>
            <a:off x="404813" y="685800"/>
            <a:ext cx="6048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g2cc4f6ba004_0_3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60" name="Google Shape;360;g2cc4f6ba004_0_3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cc4f6ba004_0_382: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g2cc4f6ba004_0_3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91" name="Google Shape;391;g2cc4f6ba004_0_3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6e5d101ff8_0_8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g26e5d101ff8_0_863:notes"/>
          <p:cNvSpPr>
            <a:spLocks noGrp="1" noRot="1" noChangeAspect="1"/>
          </p:cNvSpPr>
          <p:nvPr>
            <p:ph type="sldImg" idx="2"/>
          </p:nvPr>
        </p:nvSpPr>
        <p:spPr>
          <a:xfrm>
            <a:off x="404813" y="685800"/>
            <a:ext cx="6048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cc4f6ba004_0_627:notes"/>
          <p:cNvSpPr>
            <a:spLocks noGrp="1" noRot="1" noChangeAspect="1"/>
          </p:cNvSpPr>
          <p:nvPr>
            <p:ph type="sldImg" idx="2"/>
          </p:nvPr>
        </p:nvSpPr>
        <p:spPr>
          <a:xfrm>
            <a:off x="404813" y="685800"/>
            <a:ext cx="6048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2cc4f6ba004_0_6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g2cc4f6ba004_0_62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cc4f6ba004_0_651:notes"/>
          <p:cNvSpPr>
            <a:spLocks noGrp="1" noRot="1" noChangeAspect="1"/>
          </p:cNvSpPr>
          <p:nvPr>
            <p:ph type="sldImg" idx="2"/>
          </p:nvPr>
        </p:nvSpPr>
        <p:spPr>
          <a:xfrm>
            <a:off x="404813" y="685800"/>
            <a:ext cx="6048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2cc4f6ba004_0_6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g2cc4f6ba004_0_65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2cc4f6ba004_0_633: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2cc4f6ba004_0_6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g2cc4f6ba004_0_63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6e5d101ff8_0_149:notes"/>
          <p:cNvSpPr>
            <a:spLocks noGrp="1" noRot="1" noChangeAspect="1"/>
          </p:cNvSpPr>
          <p:nvPr>
            <p:ph type="sldImg" idx="2"/>
          </p:nvPr>
        </p:nvSpPr>
        <p:spPr>
          <a:xfrm>
            <a:off x="404813" y="685800"/>
            <a:ext cx="6048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26e5d101ff8_0_1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g26e5d101ff8_0_1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cc4f6ba004_0_665: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2cc4f6ba004_0_6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g2cc4f6ba004_0_66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cc4f6ba004_0_14:notes"/>
          <p:cNvSpPr>
            <a:spLocks noGrp="1" noRot="1" noChangeAspect="1"/>
          </p:cNvSpPr>
          <p:nvPr>
            <p:ph type="sldImg" idx="2"/>
          </p:nvPr>
        </p:nvSpPr>
        <p:spPr>
          <a:xfrm>
            <a:off x="707638" y="1143000"/>
            <a:ext cx="5442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g2cc4f6ba004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1" name="Google Shape;491;g2cc4f6ba004_0_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84" name="Google Shape;584;p49: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50: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1" name="Google Shape;591;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Links for chat: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Sevim sahmedov@usaid.gov</a:t>
            </a:r>
            <a:endParaRPr/>
          </a:p>
          <a:p>
            <a:pPr marL="0" lvl="0" indent="0" algn="l" rtl="0">
              <a:lnSpc>
                <a:spcPct val="100000"/>
              </a:lnSpc>
              <a:spcBef>
                <a:spcPts val="0"/>
              </a:spcBef>
              <a:spcAft>
                <a:spcPts val="0"/>
              </a:spcAft>
              <a:buSzPts val="1400"/>
              <a:buNone/>
            </a:pPr>
            <a:r>
              <a:rPr lang="en-US"/>
              <a:t>Meaghan meapeterson@usaid.gov</a:t>
            </a:r>
            <a:endParaRPr/>
          </a:p>
        </p:txBody>
      </p:sp>
      <p:sp>
        <p:nvSpPr>
          <p:cNvPr id="592" name="Google Shape;592;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51: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5" name="Google Shape;605;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6e5d101ff8_0_1033:notes"/>
          <p:cNvSpPr>
            <a:spLocks noGrp="1" noRot="1" noChangeAspect="1"/>
          </p:cNvSpPr>
          <p:nvPr>
            <p:ph type="sldImg" idx="2"/>
          </p:nvPr>
        </p:nvSpPr>
        <p:spPr>
          <a:xfrm>
            <a:off x="404813" y="685800"/>
            <a:ext cx="6048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26e5d101ff8_0_10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26e5d101ff8_0_10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6e5d101ff8_0_601:notes"/>
          <p:cNvSpPr>
            <a:spLocks noGrp="1" noRot="1" noChangeAspect="1"/>
          </p:cNvSpPr>
          <p:nvPr>
            <p:ph type="sldImg" idx="2"/>
          </p:nvPr>
        </p:nvSpPr>
        <p:spPr>
          <a:xfrm>
            <a:off x="404813" y="685800"/>
            <a:ext cx="6048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26e5d101ff8_0_6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30187" lvl="0" indent="-190182" algn="l" rtl="0">
              <a:lnSpc>
                <a:spcPct val="115000"/>
              </a:lnSpc>
              <a:spcBef>
                <a:spcPts val="0"/>
              </a:spcBef>
              <a:spcAft>
                <a:spcPts val="0"/>
              </a:spcAft>
              <a:buClr>
                <a:srgbClr val="595959"/>
              </a:buClr>
              <a:buSzPts val="900"/>
              <a:buFont typeface="Noto Sans Symbols"/>
              <a:buChar char="●"/>
            </a:pPr>
            <a:r>
              <a:rPr lang="en-US"/>
              <a:t>USAID Global TB Strategy: </a:t>
            </a:r>
            <a:r>
              <a:rPr lang="en-US" sz="900" u="sng">
                <a:solidFill>
                  <a:srgbClr val="0097A7"/>
                </a:solidFill>
                <a:hlinkClick r:id="rId3">
                  <a:extLst>
                    <a:ext uri="{A12FA001-AC4F-418D-AE19-62706E023703}">
                      <ahyp:hlinkClr xmlns:ahyp="http://schemas.microsoft.com/office/drawing/2018/hyperlinkcolor" val="tx"/>
                    </a:ext>
                  </a:extLst>
                </a:hlinkClick>
              </a:rPr>
              <a:t>https://www.usaid.gov/global-health/health-areas/tuberculosis/resources/publications/usaid-global-tuberculosis-strategy-2023-2030</a:t>
            </a:r>
            <a:endParaRPr sz="900"/>
          </a:p>
          <a:p>
            <a:pPr marL="230187" lvl="0" indent="-190182" algn="l" rtl="0">
              <a:lnSpc>
                <a:spcPct val="115000"/>
              </a:lnSpc>
              <a:spcBef>
                <a:spcPts val="0"/>
              </a:spcBef>
              <a:spcAft>
                <a:spcPts val="0"/>
              </a:spcAft>
              <a:buClr>
                <a:srgbClr val="595959"/>
              </a:buClr>
              <a:buSzPts val="900"/>
              <a:buFont typeface="Noto Sans Symbols"/>
              <a:buChar char="●"/>
            </a:pPr>
            <a:r>
              <a:rPr lang="en-US" sz="900"/>
              <a:t>WHO Global TB Report: </a:t>
            </a:r>
            <a:r>
              <a:rPr lang="en-US" sz="900" u="sng">
                <a:solidFill>
                  <a:schemeClr val="hlink"/>
                </a:solidFill>
                <a:hlinkClick r:id="rId4"/>
              </a:rPr>
              <a:t>https://www.who.int/teams/global-tuberculosis-programme/tb-reports/global-tuberculosis-report-2023</a:t>
            </a:r>
            <a:endParaRPr sz="900"/>
          </a:p>
          <a:p>
            <a:pPr marL="230187" lvl="0" indent="-190182" algn="l" rtl="0">
              <a:lnSpc>
                <a:spcPct val="115000"/>
              </a:lnSpc>
              <a:spcBef>
                <a:spcPts val="0"/>
              </a:spcBef>
              <a:spcAft>
                <a:spcPts val="0"/>
              </a:spcAft>
              <a:buClr>
                <a:srgbClr val="595959"/>
              </a:buClr>
              <a:buSzPts val="900"/>
              <a:buFont typeface="Noto Sans Symbols"/>
              <a:buChar char="●"/>
            </a:pPr>
            <a:r>
              <a:rPr lang="en-US" sz="900"/>
              <a:t>WHO GLobal TB Database: </a:t>
            </a:r>
            <a:r>
              <a:rPr lang="en-US" sz="900" u="sng">
                <a:solidFill>
                  <a:schemeClr val="hlink"/>
                </a:solidFill>
                <a:hlinkClick r:id="rId5"/>
              </a:rPr>
              <a:t>https://www.who.int/teams/global-tuberculosis-programme/data</a:t>
            </a:r>
            <a:endParaRPr sz="900"/>
          </a:p>
          <a:p>
            <a:pPr marL="230187" lvl="0" indent="-190182" algn="l" rtl="0">
              <a:lnSpc>
                <a:spcPct val="115000"/>
              </a:lnSpc>
              <a:spcBef>
                <a:spcPts val="0"/>
              </a:spcBef>
              <a:spcAft>
                <a:spcPts val="0"/>
              </a:spcAft>
              <a:buClr>
                <a:srgbClr val="595959"/>
              </a:buClr>
              <a:buSzPts val="900"/>
              <a:buFont typeface="Noto Sans Symbols"/>
              <a:buChar char="●"/>
            </a:pPr>
            <a:r>
              <a:rPr lang="en-US" sz="900"/>
              <a:t>UNHLM country level targets from STOP TB: </a:t>
            </a:r>
            <a:r>
              <a:rPr lang="en-US" sz="900" u="sng">
                <a:solidFill>
                  <a:schemeClr val="hlink"/>
                </a:solidFill>
                <a:hlinkClick r:id="rId6"/>
              </a:rPr>
              <a:t>https://www.stoptb.org/unhlm-2023-country-targets-0</a:t>
            </a:r>
            <a:endParaRPr sz="900"/>
          </a:p>
          <a:p>
            <a:pPr marL="230187" lvl="0" indent="-190182" algn="l" rtl="0">
              <a:lnSpc>
                <a:spcPct val="115000"/>
              </a:lnSpc>
              <a:spcBef>
                <a:spcPts val="0"/>
              </a:spcBef>
              <a:spcAft>
                <a:spcPts val="0"/>
              </a:spcAft>
              <a:buClr>
                <a:srgbClr val="595959"/>
              </a:buClr>
              <a:buSzPts val="900"/>
              <a:buFont typeface="Noto Sans Symbols"/>
              <a:buChar char="●"/>
            </a:pPr>
            <a:endParaRPr sz="900"/>
          </a:p>
        </p:txBody>
      </p:sp>
      <p:sp>
        <p:nvSpPr>
          <p:cNvPr id="204" name="Google Shape;204;g26e5d101ff8_0_6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6e5d101ff8_0_592:notes"/>
          <p:cNvSpPr>
            <a:spLocks noGrp="1" noRot="1" noChangeAspect="1"/>
          </p:cNvSpPr>
          <p:nvPr>
            <p:ph type="sldImg" idx="2"/>
          </p:nvPr>
        </p:nvSpPr>
        <p:spPr>
          <a:xfrm>
            <a:off x="404813" y="685800"/>
            <a:ext cx="6048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26e5d101ff8_0_5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30187" lvl="0" indent="-190182" algn="l" rtl="0">
              <a:lnSpc>
                <a:spcPct val="115000"/>
              </a:lnSpc>
              <a:spcBef>
                <a:spcPts val="0"/>
              </a:spcBef>
              <a:spcAft>
                <a:spcPts val="0"/>
              </a:spcAft>
              <a:buClr>
                <a:srgbClr val="595959"/>
              </a:buClr>
              <a:buSzPts val="900"/>
              <a:buFont typeface="Noto Sans Symbols"/>
              <a:buChar char="●"/>
            </a:pPr>
            <a:r>
              <a:rPr lang="en-US"/>
              <a:t>USAID Global TB Strategy: </a:t>
            </a:r>
            <a:r>
              <a:rPr lang="en-US" sz="900" u="sng">
                <a:solidFill>
                  <a:srgbClr val="0097A7"/>
                </a:solidFill>
                <a:hlinkClick r:id="rId3">
                  <a:extLst>
                    <a:ext uri="{A12FA001-AC4F-418D-AE19-62706E023703}">
                      <ahyp:hlinkClr xmlns:ahyp="http://schemas.microsoft.com/office/drawing/2018/hyperlinkcolor" val="tx"/>
                    </a:ext>
                  </a:extLst>
                </a:hlinkClick>
              </a:rPr>
              <a:t>https://www.usaid.gov/global-health/health-areas/tuberculosis/resources/publications/usaid-global-tuberculosis-strategy-2023-2030</a:t>
            </a:r>
            <a:endParaRPr sz="900"/>
          </a:p>
          <a:p>
            <a:pPr marL="230187" lvl="0" indent="-190182" algn="l" rtl="0">
              <a:lnSpc>
                <a:spcPct val="115000"/>
              </a:lnSpc>
              <a:spcBef>
                <a:spcPts val="0"/>
              </a:spcBef>
              <a:spcAft>
                <a:spcPts val="0"/>
              </a:spcAft>
              <a:buClr>
                <a:srgbClr val="595959"/>
              </a:buClr>
              <a:buSzPts val="900"/>
              <a:buFont typeface="Noto Sans Symbols"/>
              <a:buChar char="●"/>
            </a:pPr>
            <a:r>
              <a:rPr lang="en-US" sz="900"/>
              <a:t>WHO Global TB Report: </a:t>
            </a:r>
            <a:r>
              <a:rPr lang="en-US" sz="900" u="sng">
                <a:solidFill>
                  <a:schemeClr val="hlink"/>
                </a:solidFill>
                <a:hlinkClick r:id="rId4"/>
              </a:rPr>
              <a:t>https://www.who.int/teams/global-tuberculosis-programme/tb-reports/global-tuberculosis-report-2023</a:t>
            </a:r>
            <a:endParaRPr sz="900"/>
          </a:p>
          <a:p>
            <a:pPr marL="230187" lvl="0" indent="-190182" algn="l" rtl="0">
              <a:lnSpc>
                <a:spcPct val="115000"/>
              </a:lnSpc>
              <a:spcBef>
                <a:spcPts val="0"/>
              </a:spcBef>
              <a:spcAft>
                <a:spcPts val="0"/>
              </a:spcAft>
              <a:buClr>
                <a:srgbClr val="595959"/>
              </a:buClr>
              <a:buSzPts val="900"/>
              <a:buFont typeface="Noto Sans Symbols"/>
              <a:buChar char="●"/>
            </a:pPr>
            <a:r>
              <a:rPr lang="en-US" sz="900"/>
              <a:t>WHO GLobal TB Database: </a:t>
            </a:r>
            <a:r>
              <a:rPr lang="en-US" sz="900" u="sng">
                <a:solidFill>
                  <a:schemeClr val="hlink"/>
                </a:solidFill>
                <a:hlinkClick r:id="rId5"/>
              </a:rPr>
              <a:t>https://www.who.int/teams/global-tuberculosis-programme/data</a:t>
            </a:r>
            <a:endParaRPr sz="900"/>
          </a:p>
          <a:p>
            <a:pPr marL="230187" lvl="0" indent="-190182" algn="l" rtl="0">
              <a:lnSpc>
                <a:spcPct val="115000"/>
              </a:lnSpc>
              <a:spcBef>
                <a:spcPts val="0"/>
              </a:spcBef>
              <a:spcAft>
                <a:spcPts val="0"/>
              </a:spcAft>
              <a:buClr>
                <a:srgbClr val="595959"/>
              </a:buClr>
              <a:buSzPts val="900"/>
              <a:buFont typeface="Noto Sans Symbols"/>
              <a:buChar char="●"/>
            </a:pPr>
            <a:r>
              <a:rPr lang="en-US" sz="900"/>
              <a:t>UNHLM country level targets from STOP TB: </a:t>
            </a:r>
            <a:r>
              <a:rPr lang="en-US" sz="900" u="sng">
                <a:solidFill>
                  <a:schemeClr val="hlink"/>
                </a:solidFill>
                <a:hlinkClick r:id="rId6"/>
              </a:rPr>
              <a:t>https://www.stoptb.org/unhlm-2023-country-targets-0</a:t>
            </a:r>
            <a:endParaRPr sz="900"/>
          </a:p>
          <a:p>
            <a:pPr marL="230187" lvl="0" indent="-190182" algn="l" rtl="0">
              <a:lnSpc>
                <a:spcPct val="115000"/>
              </a:lnSpc>
              <a:spcBef>
                <a:spcPts val="0"/>
              </a:spcBef>
              <a:spcAft>
                <a:spcPts val="0"/>
              </a:spcAft>
              <a:buClr>
                <a:srgbClr val="595959"/>
              </a:buClr>
              <a:buSzPts val="900"/>
              <a:buFont typeface="Noto Sans Symbols"/>
              <a:buChar char="●"/>
            </a:pPr>
            <a:endParaRPr sz="900"/>
          </a:p>
        </p:txBody>
      </p:sp>
      <p:sp>
        <p:nvSpPr>
          <p:cNvPr id="214" name="Google Shape;214;g26e5d101ff8_0_5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6e5d101ff8_0_310:notes"/>
          <p:cNvSpPr>
            <a:spLocks noGrp="1" noRot="1" noChangeAspect="1"/>
          </p:cNvSpPr>
          <p:nvPr>
            <p:ph type="sldImg" idx="2"/>
          </p:nvPr>
        </p:nvSpPr>
        <p:spPr>
          <a:xfrm>
            <a:off x="404813" y="685800"/>
            <a:ext cx="6048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26e5d101ff8_0_3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30187" lvl="0" indent="-190182" algn="l" rtl="0">
              <a:lnSpc>
                <a:spcPct val="115000"/>
              </a:lnSpc>
              <a:spcBef>
                <a:spcPts val="0"/>
              </a:spcBef>
              <a:spcAft>
                <a:spcPts val="0"/>
              </a:spcAft>
              <a:buClr>
                <a:srgbClr val="595959"/>
              </a:buClr>
              <a:buSzPts val="900"/>
              <a:buFont typeface="Noto Sans Symbols"/>
              <a:buChar char="●"/>
            </a:pPr>
            <a:r>
              <a:rPr lang="en-US"/>
              <a:t>USAID Global TB Strategy: </a:t>
            </a:r>
            <a:r>
              <a:rPr lang="en-US" sz="900" u="sng">
                <a:solidFill>
                  <a:srgbClr val="0097A7"/>
                </a:solidFill>
                <a:hlinkClick r:id="rId3">
                  <a:extLst>
                    <a:ext uri="{A12FA001-AC4F-418D-AE19-62706E023703}">
                      <ahyp:hlinkClr xmlns:ahyp="http://schemas.microsoft.com/office/drawing/2018/hyperlinkcolor" val="tx"/>
                    </a:ext>
                  </a:extLst>
                </a:hlinkClick>
              </a:rPr>
              <a:t>https://www.usaid.gov/global-health/health-areas/tuberculosis/resources/publications/usaid-global-tuberculosis-strategy-2023-2030</a:t>
            </a:r>
            <a:endParaRPr sz="900"/>
          </a:p>
          <a:p>
            <a:pPr marL="230187" lvl="0" indent="-190182" algn="l" rtl="0">
              <a:lnSpc>
                <a:spcPct val="115000"/>
              </a:lnSpc>
              <a:spcBef>
                <a:spcPts val="0"/>
              </a:spcBef>
              <a:spcAft>
                <a:spcPts val="0"/>
              </a:spcAft>
              <a:buClr>
                <a:srgbClr val="595959"/>
              </a:buClr>
              <a:buSzPts val="900"/>
              <a:buFont typeface="Noto Sans Symbols"/>
              <a:buChar char="●"/>
            </a:pPr>
            <a:r>
              <a:rPr lang="en-US" sz="900"/>
              <a:t>WHO Global TB Report: </a:t>
            </a:r>
            <a:r>
              <a:rPr lang="en-US" sz="900" u="sng">
                <a:solidFill>
                  <a:schemeClr val="hlink"/>
                </a:solidFill>
                <a:hlinkClick r:id="rId4"/>
              </a:rPr>
              <a:t>https://www.who.int/teams/global-tuberculosis-programme/tb-reports/global-tuberculosis-report-2023</a:t>
            </a:r>
            <a:endParaRPr sz="900"/>
          </a:p>
          <a:p>
            <a:pPr marL="230187" lvl="0" indent="-190182" algn="l" rtl="0">
              <a:lnSpc>
                <a:spcPct val="115000"/>
              </a:lnSpc>
              <a:spcBef>
                <a:spcPts val="0"/>
              </a:spcBef>
              <a:spcAft>
                <a:spcPts val="0"/>
              </a:spcAft>
              <a:buClr>
                <a:srgbClr val="595959"/>
              </a:buClr>
              <a:buSzPts val="900"/>
              <a:buFont typeface="Noto Sans Symbols"/>
              <a:buChar char="●"/>
            </a:pPr>
            <a:r>
              <a:rPr lang="en-US" sz="900"/>
              <a:t>WHO GLobal TB Database: </a:t>
            </a:r>
            <a:r>
              <a:rPr lang="en-US" sz="900" u="sng">
                <a:solidFill>
                  <a:schemeClr val="hlink"/>
                </a:solidFill>
                <a:hlinkClick r:id="rId5"/>
              </a:rPr>
              <a:t>https://www.who.int/teams/global-tuberculosis-programme/data</a:t>
            </a:r>
            <a:endParaRPr sz="900"/>
          </a:p>
          <a:p>
            <a:pPr marL="230187" lvl="0" indent="-190182" algn="l" rtl="0">
              <a:lnSpc>
                <a:spcPct val="115000"/>
              </a:lnSpc>
              <a:spcBef>
                <a:spcPts val="0"/>
              </a:spcBef>
              <a:spcAft>
                <a:spcPts val="0"/>
              </a:spcAft>
              <a:buClr>
                <a:srgbClr val="595959"/>
              </a:buClr>
              <a:buSzPts val="900"/>
              <a:buFont typeface="Noto Sans Symbols"/>
              <a:buChar char="●"/>
            </a:pPr>
            <a:r>
              <a:rPr lang="en-US" sz="900"/>
              <a:t>UNHLM country level targets from STOP TB: </a:t>
            </a:r>
            <a:r>
              <a:rPr lang="en-US" sz="900" u="sng">
                <a:solidFill>
                  <a:schemeClr val="hlink"/>
                </a:solidFill>
                <a:hlinkClick r:id="rId6"/>
              </a:rPr>
              <a:t>https://www.stoptb.org/unhlm-2023-country-targets-0</a:t>
            </a:r>
            <a:endParaRPr sz="900"/>
          </a:p>
          <a:p>
            <a:pPr marL="230187" lvl="0" indent="-190182" algn="l" rtl="0">
              <a:lnSpc>
                <a:spcPct val="115000"/>
              </a:lnSpc>
              <a:spcBef>
                <a:spcPts val="0"/>
              </a:spcBef>
              <a:spcAft>
                <a:spcPts val="0"/>
              </a:spcAft>
              <a:buClr>
                <a:srgbClr val="595959"/>
              </a:buClr>
              <a:buSzPts val="900"/>
              <a:buFont typeface="Noto Sans Symbols"/>
              <a:buChar char="●"/>
            </a:pPr>
            <a:endParaRPr sz="900"/>
          </a:p>
        </p:txBody>
      </p:sp>
      <p:sp>
        <p:nvSpPr>
          <p:cNvPr id="223" name="Google Shape;223;g26e5d101ff8_0_3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6e5d101ff8_0_611:notes"/>
          <p:cNvSpPr>
            <a:spLocks noGrp="1" noRot="1" noChangeAspect="1"/>
          </p:cNvSpPr>
          <p:nvPr>
            <p:ph type="sldImg" idx="2"/>
          </p:nvPr>
        </p:nvSpPr>
        <p:spPr>
          <a:xfrm>
            <a:off x="404813" y="685800"/>
            <a:ext cx="6048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26e5d101ff8_0_6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30187" lvl="0" indent="-190182" algn="l" rtl="0">
              <a:lnSpc>
                <a:spcPct val="115000"/>
              </a:lnSpc>
              <a:spcBef>
                <a:spcPts val="0"/>
              </a:spcBef>
              <a:spcAft>
                <a:spcPts val="0"/>
              </a:spcAft>
              <a:buClr>
                <a:srgbClr val="595959"/>
              </a:buClr>
              <a:buSzPts val="900"/>
              <a:buFont typeface="Noto Sans Symbols"/>
              <a:buChar char="●"/>
            </a:pPr>
            <a:r>
              <a:rPr lang="en-US"/>
              <a:t>USAID Global TB Strategy: </a:t>
            </a:r>
            <a:r>
              <a:rPr lang="en-US" sz="900" u="sng">
                <a:solidFill>
                  <a:srgbClr val="0097A7"/>
                </a:solidFill>
                <a:hlinkClick r:id="rId3">
                  <a:extLst>
                    <a:ext uri="{A12FA001-AC4F-418D-AE19-62706E023703}">
                      <ahyp:hlinkClr xmlns:ahyp="http://schemas.microsoft.com/office/drawing/2018/hyperlinkcolor" val="tx"/>
                    </a:ext>
                  </a:extLst>
                </a:hlinkClick>
              </a:rPr>
              <a:t>https://www.usaid.gov/global-health/health-areas/tuberculosis/resources/publications/usaid-global-tuberculosis-strategy-2023-2030</a:t>
            </a:r>
            <a:endParaRPr sz="900"/>
          </a:p>
          <a:p>
            <a:pPr marL="230187" lvl="0" indent="-190182" algn="l" rtl="0">
              <a:lnSpc>
                <a:spcPct val="115000"/>
              </a:lnSpc>
              <a:spcBef>
                <a:spcPts val="0"/>
              </a:spcBef>
              <a:spcAft>
                <a:spcPts val="0"/>
              </a:spcAft>
              <a:buClr>
                <a:srgbClr val="595959"/>
              </a:buClr>
              <a:buSzPts val="900"/>
              <a:buFont typeface="Noto Sans Symbols"/>
              <a:buChar char="●"/>
            </a:pPr>
            <a:r>
              <a:rPr lang="en-US" sz="900"/>
              <a:t>WHO Global TB Report: </a:t>
            </a:r>
            <a:r>
              <a:rPr lang="en-US" sz="900" u="sng">
                <a:solidFill>
                  <a:schemeClr val="hlink"/>
                </a:solidFill>
                <a:hlinkClick r:id="rId4"/>
              </a:rPr>
              <a:t>https://www.who.int/teams/global-tuberculosis-programme/tb-reports/global-tuberculosis-report-2023</a:t>
            </a:r>
            <a:endParaRPr sz="900"/>
          </a:p>
          <a:p>
            <a:pPr marL="230187" lvl="0" indent="-190182" algn="l" rtl="0">
              <a:lnSpc>
                <a:spcPct val="115000"/>
              </a:lnSpc>
              <a:spcBef>
                <a:spcPts val="0"/>
              </a:spcBef>
              <a:spcAft>
                <a:spcPts val="0"/>
              </a:spcAft>
              <a:buClr>
                <a:srgbClr val="595959"/>
              </a:buClr>
              <a:buSzPts val="900"/>
              <a:buFont typeface="Noto Sans Symbols"/>
              <a:buChar char="●"/>
            </a:pPr>
            <a:r>
              <a:rPr lang="en-US" sz="900"/>
              <a:t>WHO GLobal TB Database: </a:t>
            </a:r>
            <a:r>
              <a:rPr lang="en-US" sz="900" u="sng">
                <a:solidFill>
                  <a:schemeClr val="hlink"/>
                </a:solidFill>
                <a:hlinkClick r:id="rId5"/>
              </a:rPr>
              <a:t>https://www.who.int/teams/global-tuberculosis-programme/data</a:t>
            </a:r>
            <a:endParaRPr sz="900"/>
          </a:p>
          <a:p>
            <a:pPr marL="230187" lvl="0" indent="-190182" algn="l" rtl="0">
              <a:lnSpc>
                <a:spcPct val="115000"/>
              </a:lnSpc>
              <a:spcBef>
                <a:spcPts val="0"/>
              </a:spcBef>
              <a:spcAft>
                <a:spcPts val="0"/>
              </a:spcAft>
              <a:buClr>
                <a:srgbClr val="595959"/>
              </a:buClr>
              <a:buSzPts val="900"/>
              <a:buFont typeface="Noto Sans Symbols"/>
              <a:buChar char="●"/>
            </a:pPr>
            <a:r>
              <a:rPr lang="en-US" sz="900"/>
              <a:t>UNHLM country level targets from STOP TB: </a:t>
            </a:r>
            <a:r>
              <a:rPr lang="en-US" sz="900" u="sng">
                <a:solidFill>
                  <a:schemeClr val="hlink"/>
                </a:solidFill>
                <a:hlinkClick r:id="rId6"/>
              </a:rPr>
              <a:t>https://www.stoptb.org/unhlm-2023-country-targets-0</a:t>
            </a:r>
            <a:endParaRPr sz="900"/>
          </a:p>
          <a:p>
            <a:pPr marL="230187" lvl="0" indent="-190182" algn="l" rtl="0">
              <a:lnSpc>
                <a:spcPct val="115000"/>
              </a:lnSpc>
              <a:spcBef>
                <a:spcPts val="0"/>
              </a:spcBef>
              <a:spcAft>
                <a:spcPts val="0"/>
              </a:spcAft>
              <a:buClr>
                <a:srgbClr val="595959"/>
              </a:buClr>
              <a:buSzPts val="900"/>
              <a:buFont typeface="Noto Sans Symbols"/>
              <a:buChar char="●"/>
            </a:pPr>
            <a:endParaRPr sz="900"/>
          </a:p>
        </p:txBody>
      </p:sp>
      <p:sp>
        <p:nvSpPr>
          <p:cNvPr id="232" name="Google Shape;232;g26e5d101ff8_0_6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6e5d101ff8_0_627:notes"/>
          <p:cNvSpPr>
            <a:spLocks noGrp="1" noRot="1" noChangeAspect="1"/>
          </p:cNvSpPr>
          <p:nvPr>
            <p:ph type="sldImg" idx="2"/>
          </p:nvPr>
        </p:nvSpPr>
        <p:spPr>
          <a:xfrm>
            <a:off x="404813" y="685800"/>
            <a:ext cx="6048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6e5d101ff8_0_6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g26e5d101ff8_0_62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6e5d101ff8_0_641:notes"/>
          <p:cNvSpPr>
            <a:spLocks noGrp="1" noRot="1" noChangeAspect="1"/>
          </p:cNvSpPr>
          <p:nvPr>
            <p:ph type="sldImg" idx="2"/>
          </p:nvPr>
        </p:nvSpPr>
        <p:spPr>
          <a:xfrm>
            <a:off x="404813" y="685800"/>
            <a:ext cx="6048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26e5d101ff8_0_6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g26e5d101ff8_0_6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TBDIAH &amp; USAID">
  <p:cSld name="Cover - TBDIAH &amp; USAID">
    <p:bg>
      <p:bgPr>
        <a:solidFill>
          <a:schemeClr val="lt1"/>
        </a:solidFill>
        <a:effectLst/>
      </p:bgPr>
    </p:bg>
    <p:spTree>
      <p:nvGrpSpPr>
        <p:cNvPr id="1" name="Shape 17"/>
        <p:cNvGrpSpPr/>
        <p:nvPr/>
      </p:nvGrpSpPr>
      <p:grpSpPr>
        <a:xfrm>
          <a:off x="0" y="0"/>
          <a:ext cx="0" cy="0"/>
          <a:chOff x="0" y="0"/>
          <a:chExt cx="0" cy="0"/>
        </a:xfrm>
      </p:grpSpPr>
      <p:sp>
        <p:nvSpPr>
          <p:cNvPr id="18" name="Google Shape;18;p54"/>
          <p:cNvSpPr/>
          <p:nvPr/>
        </p:nvSpPr>
        <p:spPr>
          <a:xfrm>
            <a:off x="0" y="3703320"/>
            <a:ext cx="9144000" cy="148145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19" name="Google Shape;19;p54"/>
          <p:cNvSpPr txBox="1">
            <a:spLocks noGrp="1"/>
          </p:cNvSpPr>
          <p:nvPr>
            <p:ph type="subTitle" idx="1"/>
          </p:nvPr>
        </p:nvSpPr>
        <p:spPr>
          <a:xfrm>
            <a:off x="685799" y="2899262"/>
            <a:ext cx="7930041" cy="697513"/>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1620"/>
              <a:buNone/>
              <a:defRPr sz="1800">
                <a:solidFill>
                  <a:schemeClr val="dk2"/>
                </a:solidFill>
              </a:defRPr>
            </a:lvl1pPr>
            <a:lvl2pPr lvl="1" algn="ctr">
              <a:lnSpc>
                <a:spcPct val="100000"/>
              </a:lnSpc>
              <a:spcBef>
                <a:spcPts val="800"/>
              </a:spcBef>
              <a:spcAft>
                <a:spcPts val="0"/>
              </a:spcAft>
              <a:buSzPts val="2000"/>
              <a:buNone/>
              <a:defRPr>
                <a:solidFill>
                  <a:srgbClr val="8A8A8A"/>
                </a:solidFill>
              </a:defRPr>
            </a:lvl2pPr>
            <a:lvl3pPr lvl="2" algn="ctr">
              <a:lnSpc>
                <a:spcPct val="100000"/>
              </a:lnSpc>
              <a:spcBef>
                <a:spcPts val="800"/>
              </a:spcBef>
              <a:spcAft>
                <a:spcPts val="0"/>
              </a:spcAft>
              <a:buClr>
                <a:srgbClr val="8A8A8A"/>
              </a:buClr>
              <a:buSzPts val="1800"/>
              <a:buNone/>
              <a:defRPr>
                <a:solidFill>
                  <a:srgbClr val="8A8A8A"/>
                </a:solidFill>
              </a:defRPr>
            </a:lvl3pPr>
            <a:lvl4pPr lvl="3" algn="ctr">
              <a:lnSpc>
                <a:spcPct val="100000"/>
              </a:lnSpc>
              <a:spcBef>
                <a:spcPts val="320"/>
              </a:spcBef>
              <a:spcAft>
                <a:spcPts val="0"/>
              </a:spcAft>
              <a:buClr>
                <a:srgbClr val="8A8A8A"/>
              </a:buClr>
              <a:buSzPts val="1600"/>
              <a:buNone/>
              <a:defRPr>
                <a:solidFill>
                  <a:srgbClr val="8A8A8A"/>
                </a:solidFill>
              </a:defRPr>
            </a:lvl4pPr>
            <a:lvl5pPr lvl="4" algn="ctr">
              <a:lnSpc>
                <a:spcPct val="100000"/>
              </a:lnSpc>
              <a:spcBef>
                <a:spcPts val="280"/>
              </a:spcBef>
              <a:spcAft>
                <a:spcPts val="0"/>
              </a:spcAft>
              <a:buClr>
                <a:srgbClr val="8A8A8A"/>
              </a:buClr>
              <a:buSzPts val="1400"/>
              <a:buNone/>
              <a:defRPr>
                <a:solidFill>
                  <a:srgbClr val="8A8A8A"/>
                </a:solidFill>
              </a:defRPr>
            </a:lvl5pPr>
            <a:lvl6pPr lvl="5" algn="ctr">
              <a:lnSpc>
                <a:spcPct val="100000"/>
              </a:lnSpc>
              <a:spcBef>
                <a:spcPts val="400"/>
              </a:spcBef>
              <a:spcAft>
                <a:spcPts val="0"/>
              </a:spcAft>
              <a:buClr>
                <a:srgbClr val="8A8A8A"/>
              </a:buClr>
              <a:buSzPts val="2000"/>
              <a:buNone/>
              <a:defRPr>
                <a:solidFill>
                  <a:srgbClr val="8A8A8A"/>
                </a:solidFill>
              </a:defRPr>
            </a:lvl6pPr>
            <a:lvl7pPr lvl="6" algn="ctr">
              <a:lnSpc>
                <a:spcPct val="100000"/>
              </a:lnSpc>
              <a:spcBef>
                <a:spcPts val="400"/>
              </a:spcBef>
              <a:spcAft>
                <a:spcPts val="0"/>
              </a:spcAft>
              <a:buClr>
                <a:srgbClr val="8A8A8A"/>
              </a:buClr>
              <a:buSzPts val="2000"/>
              <a:buNone/>
              <a:defRPr>
                <a:solidFill>
                  <a:srgbClr val="8A8A8A"/>
                </a:solidFill>
              </a:defRPr>
            </a:lvl7pPr>
            <a:lvl8pPr lvl="7" algn="ctr">
              <a:lnSpc>
                <a:spcPct val="100000"/>
              </a:lnSpc>
              <a:spcBef>
                <a:spcPts val="400"/>
              </a:spcBef>
              <a:spcAft>
                <a:spcPts val="0"/>
              </a:spcAft>
              <a:buClr>
                <a:srgbClr val="8A8A8A"/>
              </a:buClr>
              <a:buSzPts val="2000"/>
              <a:buNone/>
              <a:defRPr>
                <a:solidFill>
                  <a:srgbClr val="8A8A8A"/>
                </a:solidFill>
              </a:defRPr>
            </a:lvl8pPr>
            <a:lvl9pPr lvl="8" algn="ctr">
              <a:lnSpc>
                <a:spcPct val="100000"/>
              </a:lnSpc>
              <a:spcBef>
                <a:spcPts val="400"/>
              </a:spcBef>
              <a:spcAft>
                <a:spcPts val="0"/>
              </a:spcAft>
              <a:buClr>
                <a:srgbClr val="8A8A8A"/>
              </a:buClr>
              <a:buSzPts val="2000"/>
              <a:buNone/>
              <a:defRPr>
                <a:solidFill>
                  <a:srgbClr val="8A8A8A"/>
                </a:solidFill>
              </a:defRPr>
            </a:lvl9pPr>
          </a:lstStyle>
          <a:p>
            <a:endParaRPr/>
          </a:p>
        </p:txBody>
      </p:sp>
      <p:pic>
        <p:nvPicPr>
          <p:cNvPr id="20" name="Google Shape;20;p54"/>
          <p:cNvPicPr preferRelativeResize="0"/>
          <p:nvPr/>
        </p:nvPicPr>
        <p:blipFill rotWithShape="1">
          <a:blip r:embed="rId2">
            <a:alphaModFix/>
          </a:blip>
          <a:srcRect/>
          <a:stretch/>
        </p:blipFill>
        <p:spPr>
          <a:xfrm>
            <a:off x="685799" y="3916409"/>
            <a:ext cx="2617992" cy="1181289"/>
          </a:xfrm>
          <a:prstGeom prst="rect">
            <a:avLst/>
          </a:prstGeom>
          <a:noFill/>
          <a:ln>
            <a:noFill/>
          </a:ln>
        </p:spPr>
      </p:pic>
      <p:sp>
        <p:nvSpPr>
          <p:cNvPr id="21" name="Google Shape;21;p54"/>
          <p:cNvSpPr/>
          <p:nvPr/>
        </p:nvSpPr>
        <p:spPr>
          <a:xfrm>
            <a:off x="0" y="1"/>
            <a:ext cx="9144000" cy="259238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2" name="Google Shape;22;p54"/>
          <p:cNvSpPr txBox="1">
            <a:spLocks noGrp="1"/>
          </p:cNvSpPr>
          <p:nvPr>
            <p:ph type="ctrTitle"/>
          </p:nvPr>
        </p:nvSpPr>
        <p:spPr>
          <a:xfrm>
            <a:off x="685799" y="1432884"/>
            <a:ext cx="4242188" cy="1143313"/>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3200"/>
              <a:buFont typeface="Gill Sans"/>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B DIAH header">
  <p:cSld name="TB DIAH header">
    <p:bg>
      <p:bgPr>
        <a:solidFill>
          <a:schemeClr val="lt1"/>
        </a:solidFill>
        <a:effectLst/>
      </p:bgPr>
    </p:bg>
    <p:spTree>
      <p:nvGrpSpPr>
        <p:cNvPr id="1" name="Shape 58"/>
        <p:cNvGrpSpPr/>
        <p:nvPr/>
      </p:nvGrpSpPr>
      <p:grpSpPr>
        <a:xfrm>
          <a:off x="0" y="0"/>
          <a:ext cx="0" cy="0"/>
          <a:chOff x="0" y="0"/>
          <a:chExt cx="0" cy="0"/>
        </a:xfrm>
      </p:grpSpPr>
      <p:sp>
        <p:nvSpPr>
          <p:cNvPr id="59" name="Google Shape;59;p63"/>
          <p:cNvSpPr txBox="1">
            <a:spLocks noGrp="1"/>
          </p:cNvSpPr>
          <p:nvPr>
            <p:ph type="sldNum" idx="12"/>
          </p:nvPr>
        </p:nvSpPr>
        <p:spPr>
          <a:xfrm>
            <a:off x="8353696" y="4947677"/>
            <a:ext cx="637903" cy="186148"/>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60" name="Google Shape;60;p63"/>
          <p:cNvSpPr/>
          <p:nvPr/>
        </p:nvSpPr>
        <p:spPr>
          <a:xfrm>
            <a:off x="0" y="0"/>
            <a:ext cx="9144000" cy="117753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61" name="Google Shape;61;p63"/>
          <p:cNvSpPr txBox="1">
            <a:spLocks noGrp="1"/>
          </p:cNvSpPr>
          <p:nvPr>
            <p:ph type="body" idx="1"/>
          </p:nvPr>
        </p:nvSpPr>
        <p:spPr>
          <a:xfrm>
            <a:off x="594783" y="1377950"/>
            <a:ext cx="7454900" cy="29638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Char char="▪"/>
              <a:defRPr sz="2000">
                <a:solidFill>
                  <a:srgbClr val="4E4A49"/>
                </a:solidFill>
              </a:defRPr>
            </a:lvl1pPr>
            <a:lvl2pPr marL="914400" lvl="1" indent="-342900" algn="l">
              <a:lnSpc>
                <a:spcPct val="100000"/>
              </a:lnSpc>
              <a:spcBef>
                <a:spcPts val="800"/>
              </a:spcBef>
              <a:spcAft>
                <a:spcPts val="0"/>
              </a:spcAft>
              <a:buSzPts val="1800"/>
              <a:buChar char="✔"/>
              <a:defRPr sz="2000">
                <a:solidFill>
                  <a:srgbClr val="4E4A49"/>
                </a:solidFill>
              </a:defRPr>
            </a:lvl2pPr>
            <a:lvl3pPr marL="1371600" lvl="2" indent="-342900" algn="l">
              <a:lnSpc>
                <a:spcPct val="100000"/>
              </a:lnSpc>
              <a:spcBef>
                <a:spcPts val="800"/>
              </a:spcBef>
              <a:spcAft>
                <a:spcPts val="0"/>
              </a:spcAft>
              <a:buClr>
                <a:srgbClr val="6C6463"/>
              </a:buClr>
              <a:buSzPts val="1800"/>
              <a:buChar char="•"/>
              <a:defRPr/>
            </a:lvl3pPr>
            <a:lvl4pPr marL="1828800" lvl="3" indent="-228600" algn="l">
              <a:lnSpc>
                <a:spcPct val="100000"/>
              </a:lnSpc>
              <a:spcBef>
                <a:spcPts val="320"/>
              </a:spcBef>
              <a:spcAft>
                <a:spcPts val="0"/>
              </a:spcAft>
              <a:buClr>
                <a:srgbClr val="6C6463"/>
              </a:buClr>
              <a:buSzPts val="1600"/>
              <a:buNone/>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Overview Cover">
  <p:cSld name="1_Overview Cover">
    <p:bg>
      <p:bgPr>
        <a:solidFill>
          <a:schemeClr val="lt1"/>
        </a:solidFill>
        <a:effectLst/>
      </p:bgPr>
    </p:bg>
    <p:spTree>
      <p:nvGrpSpPr>
        <p:cNvPr id="1" name="Shape 62"/>
        <p:cNvGrpSpPr/>
        <p:nvPr/>
      </p:nvGrpSpPr>
      <p:grpSpPr>
        <a:xfrm>
          <a:off x="0" y="0"/>
          <a:ext cx="0" cy="0"/>
          <a:chOff x="0" y="0"/>
          <a:chExt cx="0" cy="0"/>
        </a:xfrm>
      </p:grpSpPr>
      <p:sp>
        <p:nvSpPr>
          <p:cNvPr id="63" name="Google Shape;63;p64"/>
          <p:cNvSpPr/>
          <p:nvPr/>
        </p:nvSpPr>
        <p:spPr>
          <a:xfrm>
            <a:off x="0" y="-1"/>
            <a:ext cx="9144000" cy="518477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Gill Sans"/>
              <a:ea typeface="Gill Sans"/>
              <a:cs typeface="Gill Sans"/>
              <a:sym typeface="Gill Sans"/>
            </a:endParaRPr>
          </a:p>
        </p:txBody>
      </p:sp>
      <p:sp>
        <p:nvSpPr>
          <p:cNvPr id="64" name="Google Shape;64;p64"/>
          <p:cNvSpPr txBox="1">
            <a:spLocks noGrp="1"/>
          </p:cNvSpPr>
          <p:nvPr>
            <p:ph type="title"/>
          </p:nvPr>
        </p:nvSpPr>
        <p:spPr>
          <a:xfrm>
            <a:off x="1776219" y="1624747"/>
            <a:ext cx="5591561" cy="1077218"/>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Clr>
                <a:schemeClr val="dk2"/>
              </a:buClr>
              <a:buSzPts val="3200"/>
              <a:buFont typeface="Gill Sans"/>
              <a:buNone/>
              <a:defRPr sz="3200" b="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65" name="Google Shape;65;p64"/>
          <p:cNvGrpSpPr/>
          <p:nvPr/>
        </p:nvGrpSpPr>
        <p:grpSpPr>
          <a:xfrm>
            <a:off x="83820" y="48164"/>
            <a:ext cx="3935730" cy="1353369"/>
            <a:chOff x="83820" y="48164"/>
            <a:chExt cx="3935730" cy="1353369"/>
          </a:xfrm>
        </p:grpSpPr>
        <p:cxnSp>
          <p:nvCxnSpPr>
            <p:cNvPr id="66" name="Google Shape;66;p64"/>
            <p:cNvCxnSpPr/>
            <p:nvPr/>
          </p:nvCxnSpPr>
          <p:spPr>
            <a:xfrm>
              <a:off x="83820" y="361950"/>
              <a:ext cx="2057400" cy="0"/>
            </a:xfrm>
            <a:prstGeom prst="straightConnector1">
              <a:avLst/>
            </a:prstGeom>
            <a:noFill/>
            <a:ln w="25400" cap="flat" cmpd="sng">
              <a:solidFill>
                <a:schemeClr val="accent3"/>
              </a:solidFill>
              <a:prstDash val="solid"/>
              <a:round/>
              <a:headEnd type="none" w="sm" len="sm"/>
              <a:tailEnd type="none" w="sm" len="sm"/>
            </a:ln>
          </p:spPr>
        </p:cxnSp>
        <p:cxnSp>
          <p:nvCxnSpPr>
            <p:cNvPr id="67" name="Google Shape;67;p64"/>
            <p:cNvCxnSpPr/>
            <p:nvPr/>
          </p:nvCxnSpPr>
          <p:spPr>
            <a:xfrm>
              <a:off x="83820" y="895350"/>
              <a:ext cx="3935730" cy="0"/>
            </a:xfrm>
            <a:prstGeom prst="straightConnector1">
              <a:avLst/>
            </a:prstGeom>
            <a:noFill/>
            <a:ln w="25400" cap="flat" cmpd="sng">
              <a:solidFill>
                <a:schemeClr val="accent3"/>
              </a:solidFill>
              <a:prstDash val="solid"/>
              <a:round/>
              <a:headEnd type="none" w="sm" len="sm"/>
              <a:tailEnd type="none" w="sm" len="sm"/>
            </a:ln>
          </p:spPr>
        </p:cxnSp>
        <p:sp>
          <p:nvSpPr>
            <p:cNvPr id="68" name="Google Shape;68;p64"/>
            <p:cNvSpPr/>
            <p:nvPr/>
          </p:nvSpPr>
          <p:spPr>
            <a:xfrm>
              <a:off x="3340419" y="716280"/>
              <a:ext cx="300988" cy="300988"/>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p:txBody>
        </p:sp>
        <p:cxnSp>
          <p:nvCxnSpPr>
            <p:cNvPr id="69" name="Google Shape;69;p64"/>
            <p:cNvCxnSpPr/>
            <p:nvPr/>
          </p:nvCxnSpPr>
          <p:spPr>
            <a:xfrm>
              <a:off x="537210" y="48164"/>
              <a:ext cx="0" cy="1266286"/>
            </a:xfrm>
            <a:prstGeom prst="straightConnector1">
              <a:avLst/>
            </a:prstGeom>
            <a:noFill/>
            <a:ln w="25400" cap="flat" cmpd="sng">
              <a:solidFill>
                <a:schemeClr val="accent3"/>
              </a:solidFill>
              <a:prstDash val="solid"/>
              <a:round/>
              <a:headEnd type="none" w="sm" len="sm"/>
              <a:tailEnd type="none" w="sm" len="sm"/>
            </a:ln>
          </p:spPr>
        </p:cxnSp>
        <p:cxnSp>
          <p:nvCxnSpPr>
            <p:cNvPr id="70" name="Google Shape;70;p64"/>
            <p:cNvCxnSpPr/>
            <p:nvPr/>
          </p:nvCxnSpPr>
          <p:spPr>
            <a:xfrm>
              <a:off x="1025843" y="48164"/>
              <a:ext cx="0" cy="1266286"/>
            </a:xfrm>
            <a:prstGeom prst="straightConnector1">
              <a:avLst/>
            </a:prstGeom>
            <a:noFill/>
            <a:ln w="25400" cap="flat" cmpd="sng">
              <a:solidFill>
                <a:schemeClr val="accent3"/>
              </a:solidFill>
              <a:prstDash val="solid"/>
              <a:round/>
              <a:headEnd type="none" w="sm" len="sm"/>
              <a:tailEnd type="none" w="sm" len="sm"/>
            </a:ln>
          </p:spPr>
        </p:cxnSp>
        <p:cxnSp>
          <p:nvCxnSpPr>
            <p:cNvPr id="71" name="Google Shape;71;p64"/>
            <p:cNvCxnSpPr/>
            <p:nvPr/>
          </p:nvCxnSpPr>
          <p:spPr>
            <a:xfrm>
              <a:off x="1527810" y="48164"/>
              <a:ext cx="0" cy="1266286"/>
            </a:xfrm>
            <a:prstGeom prst="straightConnector1">
              <a:avLst/>
            </a:prstGeom>
            <a:noFill/>
            <a:ln w="25400" cap="flat" cmpd="sng">
              <a:solidFill>
                <a:schemeClr val="accent3"/>
              </a:solidFill>
              <a:prstDash val="solid"/>
              <a:round/>
              <a:headEnd type="none" w="sm" len="sm"/>
              <a:tailEnd type="none" w="sm" len="sm"/>
            </a:ln>
          </p:spPr>
        </p:cxnSp>
        <p:sp>
          <p:nvSpPr>
            <p:cNvPr id="72" name="Google Shape;72;p64"/>
            <p:cNvSpPr/>
            <p:nvPr/>
          </p:nvSpPr>
          <p:spPr>
            <a:xfrm>
              <a:off x="1379697" y="1100545"/>
              <a:ext cx="300988" cy="300988"/>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p:txBody>
        </p:sp>
        <p:sp>
          <p:nvSpPr>
            <p:cNvPr id="73" name="Google Shape;73;p64"/>
            <p:cNvSpPr/>
            <p:nvPr/>
          </p:nvSpPr>
          <p:spPr>
            <a:xfrm>
              <a:off x="875349" y="180979"/>
              <a:ext cx="300988" cy="300988"/>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p:txBody>
        </p:sp>
        <p:sp>
          <p:nvSpPr>
            <p:cNvPr id="74" name="Google Shape;74;p64"/>
            <p:cNvSpPr/>
            <p:nvPr/>
          </p:nvSpPr>
          <p:spPr>
            <a:xfrm>
              <a:off x="1379697" y="476255"/>
              <a:ext cx="300988" cy="300988"/>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White BG">
  <p:cSld name="White BG">
    <p:bg>
      <p:bgPr>
        <a:solidFill>
          <a:schemeClr val="lt1"/>
        </a:solidFill>
        <a:effectLst/>
      </p:bgPr>
    </p:bg>
    <p:spTree>
      <p:nvGrpSpPr>
        <p:cNvPr id="1" name="Shape 75"/>
        <p:cNvGrpSpPr/>
        <p:nvPr/>
      </p:nvGrpSpPr>
      <p:grpSpPr>
        <a:xfrm>
          <a:off x="0" y="0"/>
          <a:ext cx="0" cy="0"/>
          <a:chOff x="0" y="0"/>
          <a:chExt cx="0" cy="0"/>
        </a:xfrm>
      </p:grpSpPr>
      <p:sp>
        <p:nvSpPr>
          <p:cNvPr id="76" name="Google Shape;76;p65"/>
          <p:cNvSpPr txBox="1">
            <a:spLocks noGrp="1"/>
          </p:cNvSpPr>
          <p:nvPr>
            <p:ph type="sldNum" idx="12"/>
          </p:nvPr>
        </p:nvSpPr>
        <p:spPr>
          <a:xfrm>
            <a:off x="8353696" y="4947677"/>
            <a:ext cx="637903" cy="186148"/>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7"/>
        <p:cNvGrpSpPr/>
        <p:nvPr/>
      </p:nvGrpSpPr>
      <p:grpSpPr>
        <a:xfrm>
          <a:off x="0" y="0"/>
          <a:ext cx="0" cy="0"/>
          <a:chOff x="0" y="0"/>
          <a:chExt cx="0" cy="0"/>
        </a:xfrm>
      </p:grpSpPr>
      <p:sp>
        <p:nvSpPr>
          <p:cNvPr id="78" name="Google Shape;78;p66"/>
          <p:cNvSpPr txBox="1">
            <a:spLocks noGrp="1"/>
          </p:cNvSpPr>
          <p:nvPr>
            <p:ph type="title"/>
          </p:nvPr>
        </p:nvSpPr>
        <p:spPr>
          <a:xfrm>
            <a:off x="628650" y="276042"/>
            <a:ext cx="7886700" cy="1002178"/>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Font typeface="Gill Sans"/>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66"/>
          <p:cNvSpPr txBox="1">
            <a:spLocks noGrp="1"/>
          </p:cNvSpPr>
          <p:nvPr>
            <p:ph type="body" idx="1"/>
          </p:nvPr>
        </p:nvSpPr>
        <p:spPr>
          <a:xfrm>
            <a:off x="628650" y="1380206"/>
            <a:ext cx="7886700" cy="3289588"/>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0" name="Google Shape;80;p66"/>
          <p:cNvSpPr txBox="1">
            <a:spLocks noGrp="1"/>
          </p:cNvSpPr>
          <p:nvPr>
            <p:ph type="dt" idx="10"/>
          </p:nvPr>
        </p:nvSpPr>
        <p:spPr>
          <a:xfrm>
            <a:off x="628650" y="4805519"/>
            <a:ext cx="2057400" cy="276098"/>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9pPr>
          </a:lstStyle>
          <a:p>
            <a:endParaRPr/>
          </a:p>
        </p:txBody>
      </p:sp>
      <p:sp>
        <p:nvSpPr>
          <p:cNvPr id="81" name="Google Shape;81;p66"/>
          <p:cNvSpPr txBox="1">
            <a:spLocks noGrp="1"/>
          </p:cNvSpPr>
          <p:nvPr>
            <p:ph type="ftr" idx="11"/>
          </p:nvPr>
        </p:nvSpPr>
        <p:spPr>
          <a:xfrm>
            <a:off x="3028950" y="4805519"/>
            <a:ext cx="3086100" cy="276098"/>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9pPr>
          </a:lstStyle>
          <a:p>
            <a:endParaRPr/>
          </a:p>
        </p:txBody>
      </p:sp>
      <p:sp>
        <p:nvSpPr>
          <p:cNvPr id="82" name="Google Shape;82;p66"/>
          <p:cNvSpPr txBox="1">
            <a:spLocks noGrp="1"/>
          </p:cNvSpPr>
          <p:nvPr>
            <p:ph type="sldNum" idx="12"/>
          </p:nvPr>
        </p:nvSpPr>
        <p:spPr>
          <a:xfrm>
            <a:off x="6457950" y="4805519"/>
            <a:ext cx="2057400" cy="276098"/>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3"/>
        <p:cNvGrpSpPr/>
        <p:nvPr/>
      </p:nvGrpSpPr>
      <p:grpSpPr>
        <a:xfrm>
          <a:off x="0" y="0"/>
          <a:ext cx="0" cy="0"/>
          <a:chOff x="0" y="0"/>
          <a:chExt cx="0" cy="0"/>
        </a:xfrm>
      </p:grpSpPr>
      <p:sp>
        <p:nvSpPr>
          <p:cNvPr id="84" name="Google Shape;84;p67"/>
          <p:cNvSpPr txBox="1">
            <a:spLocks noGrp="1"/>
          </p:cNvSpPr>
          <p:nvPr>
            <p:ph type="title"/>
          </p:nvPr>
        </p:nvSpPr>
        <p:spPr>
          <a:xfrm>
            <a:off x="628650" y="276043"/>
            <a:ext cx="7886700" cy="10021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Font typeface="Gill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67"/>
          <p:cNvSpPr txBox="1">
            <a:spLocks noGrp="1"/>
          </p:cNvSpPr>
          <p:nvPr>
            <p:ph type="body" idx="1"/>
          </p:nvPr>
        </p:nvSpPr>
        <p:spPr>
          <a:xfrm>
            <a:off x="628650" y="1380206"/>
            <a:ext cx="3886200" cy="328969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6" name="Google Shape;86;p67"/>
          <p:cNvSpPr txBox="1">
            <a:spLocks noGrp="1"/>
          </p:cNvSpPr>
          <p:nvPr>
            <p:ph type="body" idx="2"/>
          </p:nvPr>
        </p:nvSpPr>
        <p:spPr>
          <a:xfrm>
            <a:off x="4629150" y="1380206"/>
            <a:ext cx="3886200" cy="328969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7" name="Google Shape;87;p67"/>
          <p:cNvSpPr txBox="1">
            <a:spLocks noGrp="1"/>
          </p:cNvSpPr>
          <p:nvPr>
            <p:ph type="dt" idx="10"/>
          </p:nvPr>
        </p:nvSpPr>
        <p:spPr>
          <a:xfrm>
            <a:off x="628650" y="4805519"/>
            <a:ext cx="2057400" cy="276041"/>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9pPr>
          </a:lstStyle>
          <a:p>
            <a:endParaRPr/>
          </a:p>
        </p:txBody>
      </p:sp>
      <p:sp>
        <p:nvSpPr>
          <p:cNvPr id="88" name="Google Shape;88;p67"/>
          <p:cNvSpPr txBox="1">
            <a:spLocks noGrp="1"/>
          </p:cNvSpPr>
          <p:nvPr>
            <p:ph type="ftr" idx="11"/>
          </p:nvPr>
        </p:nvSpPr>
        <p:spPr>
          <a:xfrm>
            <a:off x="3028950" y="4805519"/>
            <a:ext cx="3086100" cy="276041"/>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9pPr>
          </a:lstStyle>
          <a:p>
            <a:endParaRPr/>
          </a:p>
        </p:txBody>
      </p:sp>
      <p:sp>
        <p:nvSpPr>
          <p:cNvPr id="89" name="Google Shape;89;p67"/>
          <p:cNvSpPr txBox="1">
            <a:spLocks noGrp="1"/>
          </p:cNvSpPr>
          <p:nvPr>
            <p:ph type="sldNum" idx="12"/>
          </p:nvPr>
        </p:nvSpPr>
        <p:spPr>
          <a:xfrm>
            <a:off x="6457950" y="4805519"/>
            <a:ext cx="2057400" cy="27604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6C6463"/>
              </a:buClr>
              <a:buSzPts val="800"/>
              <a:buFont typeface="Gill Sans"/>
              <a:buNone/>
              <a:defRPr sz="8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6C6463"/>
              </a:buClr>
              <a:buSzPts val="800"/>
              <a:buFont typeface="Gill Sans"/>
              <a:buNone/>
              <a:defRPr sz="8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6C6463"/>
              </a:buClr>
              <a:buSzPts val="800"/>
              <a:buFont typeface="Gill Sans"/>
              <a:buNone/>
              <a:defRPr sz="8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6C6463"/>
              </a:buClr>
              <a:buSzPts val="800"/>
              <a:buFont typeface="Gill Sans"/>
              <a:buNone/>
              <a:defRPr sz="8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6C6463"/>
              </a:buClr>
              <a:buSzPts val="800"/>
              <a:buFont typeface="Gill Sans"/>
              <a:buNone/>
              <a:defRPr sz="8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6C6463"/>
              </a:buClr>
              <a:buSzPts val="800"/>
              <a:buFont typeface="Gill Sans"/>
              <a:buNone/>
              <a:defRPr sz="8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6C6463"/>
              </a:buClr>
              <a:buSzPts val="800"/>
              <a:buFont typeface="Gill Sans"/>
              <a:buNone/>
              <a:defRPr sz="8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6C6463"/>
              </a:buClr>
              <a:buSzPts val="800"/>
              <a:buFont typeface="Gill Sans"/>
              <a:buNone/>
              <a:defRPr sz="8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6C6463"/>
              </a:buClr>
              <a:buSzPts val="800"/>
              <a:buFont typeface="Gill Sans"/>
              <a:buNone/>
              <a:defRPr sz="8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_DarkBlue">
  <p:cSld name="Title_DarkBlue">
    <p:bg>
      <p:bgPr>
        <a:solidFill>
          <a:srgbClr val="00427B"/>
        </a:solidFill>
        <a:effectLst/>
      </p:bgPr>
    </p:bg>
    <p:spTree>
      <p:nvGrpSpPr>
        <p:cNvPr id="1" name="Shape 90"/>
        <p:cNvGrpSpPr/>
        <p:nvPr/>
      </p:nvGrpSpPr>
      <p:grpSpPr>
        <a:xfrm>
          <a:off x="0" y="0"/>
          <a:ext cx="0" cy="0"/>
          <a:chOff x="0" y="0"/>
          <a:chExt cx="0" cy="0"/>
        </a:xfrm>
      </p:grpSpPr>
      <p:sp>
        <p:nvSpPr>
          <p:cNvPr id="91" name="Google Shape;91;g26e5d101ff8_0_141"/>
          <p:cNvSpPr txBox="1">
            <a:spLocks noGrp="1"/>
          </p:cNvSpPr>
          <p:nvPr>
            <p:ph type="title"/>
          </p:nvPr>
        </p:nvSpPr>
        <p:spPr>
          <a:xfrm>
            <a:off x="533408" y="1977898"/>
            <a:ext cx="4114800" cy="1382700"/>
          </a:xfrm>
          <a:prstGeom prst="rect">
            <a:avLst/>
          </a:prstGeom>
          <a:noFill/>
          <a:ln>
            <a:noFill/>
          </a:ln>
        </p:spPr>
        <p:txBody>
          <a:bodyPr spcFirstLastPara="1" wrap="square" lIns="0" tIns="0" rIns="0" bIns="0" anchor="t" anchorCtr="0">
            <a:spAutoFit/>
          </a:bodyPr>
          <a:lstStyle>
            <a:lvl1pPr marR="0" lvl="0" algn="l" rtl="0">
              <a:lnSpc>
                <a:spcPct val="80000"/>
              </a:lnSpc>
              <a:spcBef>
                <a:spcPts val="0"/>
              </a:spcBef>
              <a:spcAft>
                <a:spcPts val="0"/>
              </a:spcAft>
              <a:buClr>
                <a:srgbClr val="FFFFFF"/>
              </a:buClr>
              <a:buSzPts val="3600"/>
              <a:buFont typeface="Gill Sans"/>
              <a:buNone/>
              <a:defRPr sz="3600" b="0" i="0" u="none" strike="noStrike" cap="none">
                <a:solidFill>
                  <a:srgbClr val="FFFFFF"/>
                </a:solidFill>
                <a:latin typeface="Gill Sans"/>
                <a:ea typeface="Gill Sans"/>
                <a:cs typeface="Gill Sans"/>
                <a:sym typeface="Gill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2" name="Google Shape;92;g26e5d101ff8_0_141"/>
          <p:cNvSpPr txBox="1">
            <a:spLocks noGrp="1"/>
          </p:cNvSpPr>
          <p:nvPr>
            <p:ph type="body" idx="1"/>
          </p:nvPr>
        </p:nvSpPr>
        <p:spPr>
          <a:xfrm>
            <a:off x="533400" y="3514125"/>
            <a:ext cx="2667000" cy="307200"/>
          </a:xfrm>
          <a:prstGeom prst="rect">
            <a:avLst/>
          </a:prstGeom>
          <a:noFill/>
          <a:ln>
            <a:noFill/>
          </a:ln>
        </p:spPr>
        <p:txBody>
          <a:bodyPr spcFirstLastPara="1" wrap="square" lIns="0" tIns="0" rIns="0" bIns="0" anchor="t" anchorCtr="0">
            <a:normAutofit/>
          </a:bodyPr>
          <a:lstStyle>
            <a:lvl1pPr marL="457200" marR="0" lvl="0" indent="-228600" algn="l" rtl="0">
              <a:spcBef>
                <a:spcPts val="320"/>
              </a:spcBef>
              <a:spcAft>
                <a:spcPts val="0"/>
              </a:spcAft>
              <a:buClr>
                <a:srgbClr val="FFFFFF"/>
              </a:buClr>
              <a:buSzPts val="1600"/>
              <a:buFont typeface="Arial"/>
              <a:buNone/>
              <a:defRPr sz="1600" b="0" i="0" u="none" strike="noStrike" cap="none">
                <a:solidFill>
                  <a:srgbClr val="FFFFFF"/>
                </a:solidFill>
                <a:latin typeface="Gill Sans"/>
                <a:ea typeface="Gill Sans"/>
                <a:cs typeface="Gill Sans"/>
                <a:sym typeface="Gill San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93" name="Google Shape;93;g26e5d101ff8_0_141"/>
          <p:cNvPicPr preferRelativeResize="0"/>
          <p:nvPr/>
        </p:nvPicPr>
        <p:blipFill rotWithShape="1">
          <a:blip r:embed="rId2">
            <a:alphaModFix amt="25000"/>
          </a:blip>
          <a:srcRect/>
          <a:stretch/>
        </p:blipFill>
        <p:spPr>
          <a:xfrm>
            <a:off x="7540907" y="441666"/>
            <a:ext cx="1067168" cy="990600"/>
          </a:xfrm>
          <a:prstGeom prst="rect">
            <a:avLst/>
          </a:prstGeom>
          <a:noFill/>
          <a:ln>
            <a:noFill/>
          </a:ln>
        </p:spPr>
      </p:pic>
      <p:pic>
        <p:nvPicPr>
          <p:cNvPr id="94" name="Google Shape;94;g26e5d101ff8_0_141"/>
          <p:cNvPicPr preferRelativeResize="0"/>
          <p:nvPr/>
        </p:nvPicPr>
        <p:blipFill rotWithShape="1">
          <a:blip r:embed="rId3">
            <a:alphaModFix/>
          </a:blip>
          <a:srcRect/>
          <a:stretch/>
        </p:blipFill>
        <p:spPr>
          <a:xfrm>
            <a:off x="5629346" y="3514125"/>
            <a:ext cx="3667056" cy="178742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ver - TBDIAH &amp; USAID">
  <p:cSld name="Cover - TBDIAH &amp; USAID">
    <p:bg>
      <p:bgPr>
        <a:solidFill>
          <a:schemeClr val="lt1"/>
        </a:solidFill>
        <a:effectLst/>
      </p:bgPr>
    </p:bg>
    <p:spTree>
      <p:nvGrpSpPr>
        <p:cNvPr id="1" name="Shape 103"/>
        <p:cNvGrpSpPr/>
        <p:nvPr/>
      </p:nvGrpSpPr>
      <p:grpSpPr>
        <a:xfrm>
          <a:off x="0" y="0"/>
          <a:ext cx="0" cy="0"/>
          <a:chOff x="0" y="0"/>
          <a:chExt cx="0" cy="0"/>
        </a:xfrm>
      </p:grpSpPr>
      <p:sp>
        <p:nvSpPr>
          <p:cNvPr id="104" name="Google Shape;104;g2cc4f6ba004_0_553"/>
          <p:cNvSpPr/>
          <p:nvPr/>
        </p:nvSpPr>
        <p:spPr>
          <a:xfrm>
            <a:off x="0" y="3703320"/>
            <a:ext cx="9144000" cy="1481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05" name="Google Shape;105;g2cc4f6ba004_0_553"/>
          <p:cNvSpPr txBox="1">
            <a:spLocks noGrp="1"/>
          </p:cNvSpPr>
          <p:nvPr>
            <p:ph type="subTitle" idx="1"/>
          </p:nvPr>
        </p:nvSpPr>
        <p:spPr>
          <a:xfrm>
            <a:off x="685799" y="2899262"/>
            <a:ext cx="7929900" cy="6975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SzPts val="1620"/>
              <a:buNone/>
              <a:defRPr sz="1800">
                <a:solidFill>
                  <a:schemeClr val="dk2"/>
                </a:solidFill>
              </a:defRPr>
            </a:lvl1pPr>
            <a:lvl2pPr lvl="1" algn="ctr" rtl="0">
              <a:spcBef>
                <a:spcPts val="800"/>
              </a:spcBef>
              <a:spcAft>
                <a:spcPts val="0"/>
              </a:spcAft>
              <a:buSzPts val="2000"/>
              <a:buNone/>
              <a:defRPr>
                <a:solidFill>
                  <a:srgbClr val="8A8A8A"/>
                </a:solidFill>
              </a:defRPr>
            </a:lvl2pPr>
            <a:lvl3pPr lvl="2" algn="ctr" rtl="0">
              <a:spcBef>
                <a:spcPts val="800"/>
              </a:spcBef>
              <a:spcAft>
                <a:spcPts val="0"/>
              </a:spcAft>
              <a:buClr>
                <a:srgbClr val="8A8A8A"/>
              </a:buClr>
              <a:buSzPts val="1800"/>
              <a:buNone/>
              <a:defRPr>
                <a:solidFill>
                  <a:srgbClr val="8A8A8A"/>
                </a:solidFill>
              </a:defRPr>
            </a:lvl3pPr>
            <a:lvl4pPr lvl="3" algn="ctr" rtl="0">
              <a:spcBef>
                <a:spcPts val="320"/>
              </a:spcBef>
              <a:spcAft>
                <a:spcPts val="0"/>
              </a:spcAft>
              <a:buClr>
                <a:srgbClr val="8A8A8A"/>
              </a:buClr>
              <a:buSzPts val="1600"/>
              <a:buNone/>
              <a:defRPr>
                <a:solidFill>
                  <a:srgbClr val="8A8A8A"/>
                </a:solidFill>
              </a:defRPr>
            </a:lvl4pPr>
            <a:lvl5pPr lvl="4" algn="ctr" rtl="0">
              <a:spcBef>
                <a:spcPts val="280"/>
              </a:spcBef>
              <a:spcAft>
                <a:spcPts val="0"/>
              </a:spcAft>
              <a:buClr>
                <a:srgbClr val="8A8A8A"/>
              </a:buClr>
              <a:buSzPts val="1400"/>
              <a:buNone/>
              <a:defRPr>
                <a:solidFill>
                  <a:srgbClr val="8A8A8A"/>
                </a:solidFill>
              </a:defRPr>
            </a:lvl5pPr>
            <a:lvl6pPr lvl="5" algn="ctr" rtl="0">
              <a:spcBef>
                <a:spcPts val="400"/>
              </a:spcBef>
              <a:spcAft>
                <a:spcPts val="0"/>
              </a:spcAft>
              <a:buClr>
                <a:srgbClr val="8A8A8A"/>
              </a:buClr>
              <a:buSzPts val="2000"/>
              <a:buNone/>
              <a:defRPr>
                <a:solidFill>
                  <a:srgbClr val="8A8A8A"/>
                </a:solidFill>
              </a:defRPr>
            </a:lvl6pPr>
            <a:lvl7pPr lvl="6" algn="ctr" rtl="0">
              <a:spcBef>
                <a:spcPts val="400"/>
              </a:spcBef>
              <a:spcAft>
                <a:spcPts val="0"/>
              </a:spcAft>
              <a:buClr>
                <a:srgbClr val="8A8A8A"/>
              </a:buClr>
              <a:buSzPts val="2000"/>
              <a:buNone/>
              <a:defRPr>
                <a:solidFill>
                  <a:srgbClr val="8A8A8A"/>
                </a:solidFill>
              </a:defRPr>
            </a:lvl7pPr>
            <a:lvl8pPr lvl="7" algn="ctr" rtl="0">
              <a:spcBef>
                <a:spcPts val="400"/>
              </a:spcBef>
              <a:spcAft>
                <a:spcPts val="0"/>
              </a:spcAft>
              <a:buClr>
                <a:srgbClr val="8A8A8A"/>
              </a:buClr>
              <a:buSzPts val="2000"/>
              <a:buNone/>
              <a:defRPr>
                <a:solidFill>
                  <a:srgbClr val="8A8A8A"/>
                </a:solidFill>
              </a:defRPr>
            </a:lvl8pPr>
            <a:lvl9pPr lvl="8" algn="ctr" rtl="0">
              <a:spcBef>
                <a:spcPts val="400"/>
              </a:spcBef>
              <a:spcAft>
                <a:spcPts val="0"/>
              </a:spcAft>
              <a:buClr>
                <a:srgbClr val="8A8A8A"/>
              </a:buClr>
              <a:buSzPts val="2000"/>
              <a:buNone/>
              <a:defRPr>
                <a:solidFill>
                  <a:srgbClr val="8A8A8A"/>
                </a:solidFill>
              </a:defRPr>
            </a:lvl9pPr>
          </a:lstStyle>
          <a:p>
            <a:endParaRPr/>
          </a:p>
        </p:txBody>
      </p:sp>
      <p:pic>
        <p:nvPicPr>
          <p:cNvPr id="106" name="Google Shape;106;g2cc4f6ba004_0_553"/>
          <p:cNvPicPr preferRelativeResize="0"/>
          <p:nvPr/>
        </p:nvPicPr>
        <p:blipFill rotWithShape="1">
          <a:blip r:embed="rId2">
            <a:alphaModFix/>
          </a:blip>
          <a:srcRect/>
          <a:stretch/>
        </p:blipFill>
        <p:spPr>
          <a:xfrm>
            <a:off x="685799" y="3916409"/>
            <a:ext cx="2617991" cy="1181289"/>
          </a:xfrm>
          <a:prstGeom prst="rect">
            <a:avLst/>
          </a:prstGeom>
          <a:noFill/>
          <a:ln>
            <a:noFill/>
          </a:ln>
        </p:spPr>
      </p:pic>
      <p:sp>
        <p:nvSpPr>
          <p:cNvPr id="107" name="Google Shape;107;g2cc4f6ba004_0_553"/>
          <p:cNvSpPr/>
          <p:nvPr/>
        </p:nvSpPr>
        <p:spPr>
          <a:xfrm>
            <a:off x="0" y="1"/>
            <a:ext cx="9144000" cy="25923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08" name="Google Shape;108;g2cc4f6ba004_0_553"/>
          <p:cNvSpPr txBox="1">
            <a:spLocks noGrp="1"/>
          </p:cNvSpPr>
          <p:nvPr>
            <p:ph type="ctrTitle"/>
          </p:nvPr>
        </p:nvSpPr>
        <p:spPr>
          <a:xfrm>
            <a:off x="685799" y="1432884"/>
            <a:ext cx="4242300" cy="1143300"/>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Autofit/>
          </a:bodyPr>
          <a:lstStyle>
            <a:lvl1pPr lvl="0" algn="l" rtl="0">
              <a:spcBef>
                <a:spcPts val="0"/>
              </a:spcBef>
              <a:spcAft>
                <a:spcPts val="0"/>
              </a:spcAft>
              <a:buClr>
                <a:schemeClr val="lt1"/>
              </a:buClr>
              <a:buSzPts val="3200"/>
              <a:buFont typeface="Gill Sans"/>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ue Divider or BG">
  <p:cSld name="Blue Divider or BG">
    <p:spTree>
      <p:nvGrpSpPr>
        <p:cNvPr id="1" name="Shape 109"/>
        <p:cNvGrpSpPr/>
        <p:nvPr/>
      </p:nvGrpSpPr>
      <p:grpSpPr>
        <a:xfrm>
          <a:off x="0" y="0"/>
          <a:ext cx="0" cy="0"/>
          <a:chOff x="0" y="0"/>
          <a:chExt cx="0" cy="0"/>
        </a:xfrm>
      </p:grpSpPr>
      <p:sp>
        <p:nvSpPr>
          <p:cNvPr id="110" name="Google Shape;110;g2cc4f6ba004_0_559"/>
          <p:cNvSpPr/>
          <p:nvPr/>
        </p:nvSpPr>
        <p:spPr>
          <a:xfrm>
            <a:off x="0" y="1"/>
            <a:ext cx="9263400" cy="51849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11" name="Google Shape;111;g2cc4f6ba004_0_559"/>
          <p:cNvSpPr txBox="1">
            <a:spLocks noGrp="1"/>
          </p:cNvSpPr>
          <p:nvPr>
            <p:ph type="sldNum" idx="12"/>
          </p:nvPr>
        </p:nvSpPr>
        <p:spPr>
          <a:xfrm>
            <a:off x="6858000" y="4933030"/>
            <a:ext cx="2133600" cy="215400"/>
          </a:xfrm>
          <a:prstGeom prst="rect">
            <a:avLst/>
          </a:prstGeom>
          <a:noFill/>
          <a:ln>
            <a:noFill/>
          </a:ln>
        </p:spPr>
        <p:txBody>
          <a:bodyPr spcFirstLastPara="1" wrap="square" lIns="91425" tIns="45700" rIns="91425" bIns="45700" anchor="ctr" anchorCtr="0">
            <a:spAutoFit/>
          </a:bodyPr>
          <a:lstStyle>
            <a:lvl1pPr marL="0" lvl="0" indent="0" algn="r" rtl="0">
              <a:spcBef>
                <a:spcPts val="0"/>
              </a:spcBef>
              <a:buNone/>
              <a:defRPr sz="800" b="0" i="0">
                <a:solidFill>
                  <a:schemeClr val="lt1"/>
                </a:solidFill>
                <a:latin typeface="Gill Sans"/>
                <a:ea typeface="Gill Sans"/>
                <a:cs typeface="Gill Sans"/>
                <a:sym typeface="Gill Sans"/>
              </a:defRPr>
            </a:lvl1pPr>
            <a:lvl2pPr marL="0" lvl="1" indent="0" algn="r" rtl="0">
              <a:spcBef>
                <a:spcPts val="0"/>
              </a:spcBef>
              <a:buNone/>
              <a:defRPr sz="800" b="0" i="0">
                <a:solidFill>
                  <a:schemeClr val="lt1"/>
                </a:solidFill>
                <a:latin typeface="Gill Sans"/>
                <a:ea typeface="Gill Sans"/>
                <a:cs typeface="Gill Sans"/>
                <a:sym typeface="Gill Sans"/>
              </a:defRPr>
            </a:lvl2pPr>
            <a:lvl3pPr marL="0" lvl="2" indent="0" algn="r" rtl="0">
              <a:spcBef>
                <a:spcPts val="0"/>
              </a:spcBef>
              <a:buNone/>
              <a:defRPr sz="800" b="0" i="0">
                <a:solidFill>
                  <a:schemeClr val="lt1"/>
                </a:solidFill>
                <a:latin typeface="Gill Sans"/>
                <a:ea typeface="Gill Sans"/>
                <a:cs typeface="Gill Sans"/>
                <a:sym typeface="Gill Sans"/>
              </a:defRPr>
            </a:lvl3pPr>
            <a:lvl4pPr marL="0" lvl="3" indent="0" algn="r" rtl="0">
              <a:spcBef>
                <a:spcPts val="0"/>
              </a:spcBef>
              <a:buNone/>
              <a:defRPr sz="800" b="0" i="0">
                <a:solidFill>
                  <a:schemeClr val="lt1"/>
                </a:solidFill>
                <a:latin typeface="Gill Sans"/>
                <a:ea typeface="Gill Sans"/>
                <a:cs typeface="Gill Sans"/>
                <a:sym typeface="Gill Sans"/>
              </a:defRPr>
            </a:lvl4pPr>
            <a:lvl5pPr marL="0" lvl="4" indent="0" algn="r" rtl="0">
              <a:spcBef>
                <a:spcPts val="0"/>
              </a:spcBef>
              <a:buNone/>
              <a:defRPr sz="800" b="0" i="0">
                <a:solidFill>
                  <a:schemeClr val="lt1"/>
                </a:solidFill>
                <a:latin typeface="Gill Sans"/>
                <a:ea typeface="Gill Sans"/>
                <a:cs typeface="Gill Sans"/>
                <a:sym typeface="Gill Sans"/>
              </a:defRPr>
            </a:lvl5pPr>
            <a:lvl6pPr marL="0" lvl="5" indent="0" algn="r" rtl="0">
              <a:spcBef>
                <a:spcPts val="0"/>
              </a:spcBef>
              <a:buNone/>
              <a:defRPr sz="800" b="0" i="0">
                <a:solidFill>
                  <a:schemeClr val="lt1"/>
                </a:solidFill>
                <a:latin typeface="Gill Sans"/>
                <a:ea typeface="Gill Sans"/>
                <a:cs typeface="Gill Sans"/>
                <a:sym typeface="Gill Sans"/>
              </a:defRPr>
            </a:lvl6pPr>
            <a:lvl7pPr marL="0" lvl="6" indent="0" algn="r" rtl="0">
              <a:spcBef>
                <a:spcPts val="0"/>
              </a:spcBef>
              <a:buNone/>
              <a:defRPr sz="800" b="0" i="0">
                <a:solidFill>
                  <a:schemeClr val="lt1"/>
                </a:solidFill>
                <a:latin typeface="Gill Sans"/>
                <a:ea typeface="Gill Sans"/>
                <a:cs typeface="Gill Sans"/>
                <a:sym typeface="Gill Sans"/>
              </a:defRPr>
            </a:lvl7pPr>
            <a:lvl8pPr marL="0" lvl="7" indent="0" algn="r" rtl="0">
              <a:spcBef>
                <a:spcPts val="0"/>
              </a:spcBef>
              <a:buNone/>
              <a:defRPr sz="800" b="0" i="0">
                <a:solidFill>
                  <a:schemeClr val="lt1"/>
                </a:solidFill>
                <a:latin typeface="Gill Sans"/>
                <a:ea typeface="Gill Sans"/>
                <a:cs typeface="Gill Sans"/>
                <a:sym typeface="Gill Sans"/>
              </a:defRPr>
            </a:lvl8pPr>
            <a:lvl9pPr marL="0" lvl="8" indent="0" algn="r" rtl="0">
              <a:spcBef>
                <a:spcPts val="0"/>
              </a:spcBef>
              <a:buNone/>
              <a:defRPr sz="800" b="0" i="0">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12" name="Google Shape;112;g2cc4f6ba004_0_559"/>
          <p:cNvSpPr txBox="1">
            <a:spLocks noGrp="1"/>
          </p:cNvSpPr>
          <p:nvPr>
            <p:ph type="title"/>
          </p:nvPr>
        </p:nvSpPr>
        <p:spPr>
          <a:xfrm>
            <a:off x="745524" y="2095876"/>
            <a:ext cx="7772400" cy="646200"/>
          </a:xfrm>
          <a:prstGeom prst="rect">
            <a:avLst/>
          </a:prstGeom>
          <a:noFill/>
          <a:ln>
            <a:noFill/>
          </a:ln>
        </p:spPr>
        <p:txBody>
          <a:bodyPr spcFirstLastPara="1" wrap="square" lIns="91425" tIns="45700" rIns="91425" bIns="45700" anchor="b" anchorCtr="0">
            <a:spAutoFit/>
          </a:bodyPr>
          <a:lstStyle>
            <a:lvl1pPr lvl="0" algn="ctr" rtl="0">
              <a:spcBef>
                <a:spcPts val="0"/>
              </a:spcBef>
              <a:spcAft>
                <a:spcPts val="0"/>
              </a:spcAft>
              <a:buClr>
                <a:schemeClr val="lt1"/>
              </a:buClr>
              <a:buSzPts val="3600"/>
              <a:buFont typeface="Gill Sans"/>
              <a:buNone/>
              <a:defRPr sz="3600"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13" name="Google Shape;113;g2cc4f6ba004_0_559" descr="Chart&#10;&#10;Description automatically generated with low confidence"/>
          <p:cNvPicPr preferRelativeResize="0"/>
          <p:nvPr/>
        </p:nvPicPr>
        <p:blipFill rotWithShape="1">
          <a:blip r:embed="rId2">
            <a:alphaModFix/>
          </a:blip>
          <a:srcRect/>
          <a:stretch/>
        </p:blipFill>
        <p:spPr>
          <a:xfrm>
            <a:off x="9605" y="48164"/>
            <a:ext cx="4194731" cy="143764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verview - Light Gray &amp; USAID Blue">
  <p:cSld name="1_Overview - Light Gray &amp; USAID Blue">
    <p:bg>
      <p:bgPr>
        <a:solidFill>
          <a:schemeClr val="lt1"/>
        </a:solidFill>
        <a:effectLst/>
      </p:bgPr>
    </p:bg>
    <p:spTree>
      <p:nvGrpSpPr>
        <p:cNvPr id="1" name="Shape 114"/>
        <p:cNvGrpSpPr/>
        <p:nvPr/>
      </p:nvGrpSpPr>
      <p:grpSpPr>
        <a:xfrm>
          <a:off x="0" y="0"/>
          <a:ext cx="0" cy="0"/>
          <a:chOff x="0" y="0"/>
          <a:chExt cx="0" cy="0"/>
        </a:xfrm>
      </p:grpSpPr>
      <p:sp>
        <p:nvSpPr>
          <p:cNvPr id="115" name="Google Shape;115;g2cc4f6ba004_0_564"/>
          <p:cNvSpPr/>
          <p:nvPr/>
        </p:nvSpPr>
        <p:spPr>
          <a:xfrm>
            <a:off x="0" y="0"/>
            <a:ext cx="9144000" cy="5085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Gill Sans"/>
              <a:buNone/>
            </a:pPr>
            <a:endParaRPr sz="1800">
              <a:solidFill>
                <a:schemeClr val="accent6"/>
              </a:solidFill>
              <a:latin typeface="Gill Sans"/>
              <a:ea typeface="Gill Sans"/>
              <a:cs typeface="Gill Sans"/>
              <a:sym typeface="Gill Sans"/>
            </a:endParaRPr>
          </a:p>
        </p:txBody>
      </p:sp>
      <p:sp>
        <p:nvSpPr>
          <p:cNvPr id="116" name="Google Shape;116;g2cc4f6ba004_0_564"/>
          <p:cNvSpPr txBox="1">
            <a:spLocks noGrp="1"/>
          </p:cNvSpPr>
          <p:nvPr>
            <p:ph type="body" idx="1"/>
          </p:nvPr>
        </p:nvSpPr>
        <p:spPr>
          <a:xfrm>
            <a:off x="345507" y="773935"/>
            <a:ext cx="7772400" cy="3789300"/>
          </a:xfrm>
          <a:prstGeom prst="rect">
            <a:avLst/>
          </a:prstGeom>
          <a:noFill/>
          <a:ln>
            <a:noFill/>
          </a:ln>
        </p:spPr>
        <p:txBody>
          <a:bodyPr spcFirstLastPara="1" wrap="square" lIns="91425" tIns="45700" rIns="91425" bIns="45700" anchor="t" anchorCtr="0">
            <a:normAutofit/>
          </a:bodyPr>
          <a:lstStyle>
            <a:lvl1pPr marL="457200" lvl="0" indent="-342900" algn="l" rtl="0">
              <a:spcBef>
                <a:spcPts val="0"/>
              </a:spcBef>
              <a:spcAft>
                <a:spcPts val="0"/>
              </a:spcAft>
              <a:buSzPts val="1800"/>
              <a:buFont typeface="Noto Sans Symbols"/>
              <a:buChar char="▪"/>
              <a:defRPr sz="2000">
                <a:solidFill>
                  <a:srgbClr val="4E4A49"/>
                </a:solidFill>
              </a:defRPr>
            </a:lvl1pPr>
            <a:lvl2pPr marL="914400" lvl="1" indent="-342900" algn="l" rtl="0">
              <a:spcBef>
                <a:spcPts val="800"/>
              </a:spcBef>
              <a:spcAft>
                <a:spcPts val="0"/>
              </a:spcAft>
              <a:buSzPts val="1800"/>
              <a:buFont typeface="Noto Sans Symbols"/>
              <a:buChar char="✔"/>
              <a:defRPr sz="2000">
                <a:solidFill>
                  <a:srgbClr val="4E4A49"/>
                </a:solidFill>
              </a:defRPr>
            </a:lvl2pPr>
            <a:lvl3pPr marL="1371600" lvl="2" indent="-342900" algn="l" rtl="0">
              <a:spcBef>
                <a:spcPts val="800"/>
              </a:spcBef>
              <a:spcAft>
                <a:spcPts val="0"/>
              </a:spcAft>
              <a:buClr>
                <a:srgbClr val="6C6463"/>
              </a:buClr>
              <a:buSzPts val="1800"/>
              <a:buChar char="•"/>
              <a:defRPr>
                <a:solidFill>
                  <a:srgbClr val="6C6463"/>
                </a:solidFill>
              </a:defRPr>
            </a:lvl3pPr>
            <a:lvl4pPr marL="1828800" lvl="3" indent="-330200" algn="l" rtl="0">
              <a:spcBef>
                <a:spcPts val="320"/>
              </a:spcBef>
              <a:spcAft>
                <a:spcPts val="0"/>
              </a:spcAft>
              <a:buClr>
                <a:srgbClr val="6C6463"/>
              </a:buClr>
              <a:buSzPts val="1600"/>
              <a:buChar char="–"/>
              <a:defRPr>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7" name="Google Shape;117;g2cc4f6ba004_0_564"/>
          <p:cNvSpPr txBox="1">
            <a:spLocks noGrp="1"/>
          </p:cNvSpPr>
          <p:nvPr>
            <p:ph type="sldNum" idx="12"/>
          </p:nvPr>
        </p:nvSpPr>
        <p:spPr>
          <a:xfrm>
            <a:off x="8353696" y="4947676"/>
            <a:ext cx="637800" cy="184800"/>
          </a:xfrm>
          <a:prstGeom prst="rect">
            <a:avLst/>
          </a:prstGeom>
          <a:noFill/>
          <a:ln>
            <a:noFill/>
          </a:ln>
        </p:spPr>
        <p:txBody>
          <a:bodyPr spcFirstLastPara="1" wrap="square" lIns="91425" tIns="45700" rIns="91425" bIns="45700" anchor="ctr" anchorCtr="0">
            <a:spAutoFit/>
          </a:bodyPr>
          <a:lstStyle>
            <a:lvl1pPr marL="0" lvl="0" indent="0" algn="r" rtl="0">
              <a:spcBef>
                <a:spcPts val="0"/>
              </a:spcBef>
              <a:buClr>
                <a:srgbClr val="6C6463"/>
              </a:buClr>
              <a:buSzPts val="600"/>
              <a:buFont typeface="Gill Sans"/>
              <a:buNone/>
              <a:defRPr sz="600" b="0" i="0">
                <a:solidFill>
                  <a:srgbClr val="6C6463"/>
                </a:solidFill>
                <a:latin typeface="Gill Sans"/>
                <a:ea typeface="Gill Sans"/>
                <a:cs typeface="Gill Sans"/>
                <a:sym typeface="Gill Sans"/>
              </a:defRPr>
            </a:lvl1pPr>
            <a:lvl2pPr marL="0" lvl="1" indent="0" algn="r" rtl="0">
              <a:spcBef>
                <a:spcPts val="0"/>
              </a:spcBef>
              <a:buClr>
                <a:srgbClr val="6C6463"/>
              </a:buClr>
              <a:buSzPts val="600"/>
              <a:buFont typeface="Gill Sans"/>
              <a:buNone/>
              <a:defRPr sz="600" b="0" i="0">
                <a:solidFill>
                  <a:srgbClr val="6C6463"/>
                </a:solidFill>
                <a:latin typeface="Gill Sans"/>
                <a:ea typeface="Gill Sans"/>
                <a:cs typeface="Gill Sans"/>
                <a:sym typeface="Gill Sans"/>
              </a:defRPr>
            </a:lvl2pPr>
            <a:lvl3pPr marL="0" lvl="2" indent="0" algn="r" rtl="0">
              <a:spcBef>
                <a:spcPts val="0"/>
              </a:spcBef>
              <a:buClr>
                <a:srgbClr val="6C6463"/>
              </a:buClr>
              <a:buSzPts val="600"/>
              <a:buFont typeface="Gill Sans"/>
              <a:buNone/>
              <a:defRPr sz="600" b="0" i="0">
                <a:solidFill>
                  <a:srgbClr val="6C6463"/>
                </a:solidFill>
                <a:latin typeface="Gill Sans"/>
                <a:ea typeface="Gill Sans"/>
                <a:cs typeface="Gill Sans"/>
                <a:sym typeface="Gill Sans"/>
              </a:defRPr>
            </a:lvl3pPr>
            <a:lvl4pPr marL="0" lvl="3" indent="0" algn="r" rtl="0">
              <a:spcBef>
                <a:spcPts val="0"/>
              </a:spcBef>
              <a:buClr>
                <a:srgbClr val="6C6463"/>
              </a:buClr>
              <a:buSzPts val="600"/>
              <a:buFont typeface="Gill Sans"/>
              <a:buNone/>
              <a:defRPr sz="600" b="0" i="0">
                <a:solidFill>
                  <a:srgbClr val="6C6463"/>
                </a:solidFill>
                <a:latin typeface="Gill Sans"/>
                <a:ea typeface="Gill Sans"/>
                <a:cs typeface="Gill Sans"/>
                <a:sym typeface="Gill Sans"/>
              </a:defRPr>
            </a:lvl4pPr>
            <a:lvl5pPr marL="0" lvl="4" indent="0" algn="r" rtl="0">
              <a:spcBef>
                <a:spcPts val="0"/>
              </a:spcBef>
              <a:buClr>
                <a:srgbClr val="6C6463"/>
              </a:buClr>
              <a:buSzPts val="600"/>
              <a:buFont typeface="Gill Sans"/>
              <a:buNone/>
              <a:defRPr sz="600" b="0" i="0">
                <a:solidFill>
                  <a:srgbClr val="6C6463"/>
                </a:solidFill>
                <a:latin typeface="Gill Sans"/>
                <a:ea typeface="Gill Sans"/>
                <a:cs typeface="Gill Sans"/>
                <a:sym typeface="Gill Sans"/>
              </a:defRPr>
            </a:lvl5pPr>
            <a:lvl6pPr marL="0" lvl="5" indent="0" algn="r" rtl="0">
              <a:spcBef>
                <a:spcPts val="0"/>
              </a:spcBef>
              <a:buClr>
                <a:srgbClr val="6C6463"/>
              </a:buClr>
              <a:buSzPts val="600"/>
              <a:buFont typeface="Gill Sans"/>
              <a:buNone/>
              <a:defRPr sz="600" b="0" i="0">
                <a:solidFill>
                  <a:srgbClr val="6C6463"/>
                </a:solidFill>
                <a:latin typeface="Gill Sans"/>
                <a:ea typeface="Gill Sans"/>
                <a:cs typeface="Gill Sans"/>
                <a:sym typeface="Gill Sans"/>
              </a:defRPr>
            </a:lvl6pPr>
            <a:lvl7pPr marL="0" lvl="6" indent="0" algn="r" rtl="0">
              <a:spcBef>
                <a:spcPts val="0"/>
              </a:spcBef>
              <a:buClr>
                <a:srgbClr val="6C6463"/>
              </a:buClr>
              <a:buSzPts val="600"/>
              <a:buFont typeface="Gill Sans"/>
              <a:buNone/>
              <a:defRPr sz="600" b="0" i="0">
                <a:solidFill>
                  <a:srgbClr val="6C6463"/>
                </a:solidFill>
                <a:latin typeface="Gill Sans"/>
                <a:ea typeface="Gill Sans"/>
                <a:cs typeface="Gill Sans"/>
                <a:sym typeface="Gill Sans"/>
              </a:defRPr>
            </a:lvl7pPr>
            <a:lvl8pPr marL="0" lvl="7" indent="0" algn="r" rtl="0">
              <a:spcBef>
                <a:spcPts val="0"/>
              </a:spcBef>
              <a:buClr>
                <a:srgbClr val="6C6463"/>
              </a:buClr>
              <a:buSzPts val="600"/>
              <a:buFont typeface="Gill Sans"/>
              <a:buNone/>
              <a:defRPr sz="600" b="0" i="0">
                <a:solidFill>
                  <a:srgbClr val="6C6463"/>
                </a:solidFill>
                <a:latin typeface="Gill Sans"/>
                <a:ea typeface="Gill Sans"/>
                <a:cs typeface="Gill Sans"/>
                <a:sym typeface="Gill Sans"/>
              </a:defRPr>
            </a:lvl8pPr>
            <a:lvl9pPr marL="0" lvl="8" indent="0" algn="r" rtl="0">
              <a:spcBef>
                <a:spcPts val="0"/>
              </a:spcBef>
              <a:buClr>
                <a:srgbClr val="6C6463"/>
              </a:buClr>
              <a:buSzPts val="600"/>
              <a:buFont typeface="Gill Sans"/>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18" name="Google Shape;118;g2cc4f6ba004_0_564"/>
          <p:cNvSpPr txBox="1">
            <a:spLocks noGrp="1"/>
          </p:cNvSpPr>
          <p:nvPr>
            <p:ph type="title"/>
          </p:nvPr>
        </p:nvSpPr>
        <p:spPr>
          <a:xfrm>
            <a:off x="345507" y="23617"/>
            <a:ext cx="7772400" cy="461700"/>
          </a:xfrm>
          <a:prstGeom prst="rect">
            <a:avLst/>
          </a:prstGeom>
          <a:noFill/>
          <a:ln>
            <a:noFill/>
          </a:ln>
        </p:spPr>
        <p:txBody>
          <a:bodyPr spcFirstLastPara="1" wrap="square" lIns="91425" tIns="45700" rIns="91425" bIns="45700" anchor="b" anchorCtr="0">
            <a:spAutoFit/>
          </a:bodyPr>
          <a:lstStyle>
            <a:lvl1pPr lvl="0" algn="l" rtl="0">
              <a:spcBef>
                <a:spcPts val="0"/>
              </a:spcBef>
              <a:spcAft>
                <a:spcPts val="0"/>
              </a:spcAft>
              <a:buClr>
                <a:schemeClr val="dk2"/>
              </a:buClr>
              <a:buSzPts val="2400"/>
              <a:buFont typeface="Gill Sans"/>
              <a:buNone/>
              <a:defRPr b="1">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White BG">
  <p:cSld name="1_White BG">
    <p:bg>
      <p:bgPr>
        <a:solidFill>
          <a:schemeClr val="lt1"/>
        </a:solidFill>
        <a:effectLst/>
      </p:bgPr>
    </p:bg>
    <p:spTree>
      <p:nvGrpSpPr>
        <p:cNvPr id="1" name="Shape 119"/>
        <p:cNvGrpSpPr/>
        <p:nvPr/>
      </p:nvGrpSpPr>
      <p:grpSpPr>
        <a:xfrm>
          <a:off x="0" y="0"/>
          <a:ext cx="0" cy="0"/>
          <a:chOff x="0" y="0"/>
          <a:chExt cx="0" cy="0"/>
        </a:xfrm>
      </p:grpSpPr>
      <p:sp>
        <p:nvSpPr>
          <p:cNvPr id="120" name="Google Shape;120;g2cc4f6ba004_0_569"/>
          <p:cNvSpPr txBox="1">
            <a:spLocks noGrp="1"/>
          </p:cNvSpPr>
          <p:nvPr>
            <p:ph type="sldNum" idx="12"/>
          </p:nvPr>
        </p:nvSpPr>
        <p:spPr>
          <a:xfrm>
            <a:off x="8353696" y="4947677"/>
            <a:ext cx="637800" cy="184800"/>
          </a:xfrm>
          <a:prstGeom prst="rect">
            <a:avLst/>
          </a:prstGeom>
          <a:noFill/>
          <a:ln>
            <a:noFill/>
          </a:ln>
        </p:spPr>
        <p:txBody>
          <a:bodyPr spcFirstLastPara="1" wrap="square" lIns="91425" tIns="45700" rIns="91425" bIns="45700" anchor="ctr" anchorCtr="0">
            <a:sp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21" name="Google Shape;121;g2cc4f6ba004_0_569"/>
          <p:cNvSpPr/>
          <p:nvPr/>
        </p:nvSpPr>
        <p:spPr>
          <a:xfrm>
            <a:off x="0" y="4869180"/>
            <a:ext cx="9144000" cy="31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ue Divider or BG">
  <p:cSld name="Blue Divider or BG">
    <p:spTree>
      <p:nvGrpSpPr>
        <p:cNvPr id="1" name="Shape 23"/>
        <p:cNvGrpSpPr/>
        <p:nvPr/>
      </p:nvGrpSpPr>
      <p:grpSpPr>
        <a:xfrm>
          <a:off x="0" y="0"/>
          <a:ext cx="0" cy="0"/>
          <a:chOff x="0" y="0"/>
          <a:chExt cx="0" cy="0"/>
        </a:xfrm>
      </p:grpSpPr>
      <p:sp>
        <p:nvSpPr>
          <p:cNvPr id="24" name="Google Shape;24;p55"/>
          <p:cNvSpPr/>
          <p:nvPr/>
        </p:nvSpPr>
        <p:spPr>
          <a:xfrm>
            <a:off x="0" y="1"/>
            <a:ext cx="9263449" cy="518477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25" name="Google Shape;25;p55"/>
          <p:cNvSpPr txBox="1">
            <a:spLocks noGrp="1"/>
          </p:cNvSpPr>
          <p:nvPr>
            <p:ph type="sldNum" idx="12"/>
          </p:nvPr>
        </p:nvSpPr>
        <p:spPr>
          <a:xfrm>
            <a:off x="6858000" y="4933030"/>
            <a:ext cx="2133600" cy="215444"/>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55"/>
          <p:cNvSpPr txBox="1">
            <a:spLocks noGrp="1"/>
          </p:cNvSpPr>
          <p:nvPr>
            <p:ph type="title"/>
          </p:nvPr>
        </p:nvSpPr>
        <p:spPr>
          <a:xfrm>
            <a:off x="745524" y="2095876"/>
            <a:ext cx="7772400" cy="646331"/>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Clr>
                <a:schemeClr val="lt1"/>
              </a:buClr>
              <a:buSzPts val="3600"/>
              <a:buFont typeface="Gill Sans"/>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7" name="Google Shape;27;p55" descr="Chart&#10;&#10;Description automatically generated with low confidence"/>
          <p:cNvPicPr preferRelativeResize="0"/>
          <p:nvPr/>
        </p:nvPicPr>
        <p:blipFill rotWithShape="1">
          <a:blip r:embed="rId2">
            <a:alphaModFix/>
          </a:blip>
          <a:srcRect/>
          <a:stretch/>
        </p:blipFill>
        <p:spPr>
          <a:xfrm>
            <a:off x="9605" y="48164"/>
            <a:ext cx="4194730" cy="143764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Content_White">
  <p:cSld name="Content_White">
    <p:bg>
      <p:bgPr>
        <a:solidFill>
          <a:srgbClr val="FFFFFF"/>
        </a:solidFill>
        <a:effectLst/>
      </p:bgPr>
    </p:bg>
    <p:spTree>
      <p:nvGrpSpPr>
        <p:cNvPr id="1" name="Shape 122"/>
        <p:cNvGrpSpPr/>
        <p:nvPr/>
      </p:nvGrpSpPr>
      <p:grpSpPr>
        <a:xfrm>
          <a:off x="0" y="0"/>
          <a:ext cx="0" cy="0"/>
          <a:chOff x="0" y="0"/>
          <a:chExt cx="0" cy="0"/>
        </a:xfrm>
      </p:grpSpPr>
      <p:pic>
        <p:nvPicPr>
          <p:cNvPr id="123" name="Google Shape;123;g2cc4f6ba004_0_572"/>
          <p:cNvPicPr preferRelativeResize="0"/>
          <p:nvPr/>
        </p:nvPicPr>
        <p:blipFill rotWithShape="1">
          <a:blip r:embed="rId2">
            <a:alphaModFix/>
          </a:blip>
          <a:srcRect/>
          <a:stretch/>
        </p:blipFill>
        <p:spPr>
          <a:xfrm>
            <a:off x="5629347" y="3514126"/>
            <a:ext cx="3667056" cy="1801766"/>
          </a:xfrm>
          <a:prstGeom prst="rect">
            <a:avLst/>
          </a:prstGeom>
          <a:noFill/>
          <a:ln>
            <a:noFill/>
          </a:ln>
        </p:spPr>
      </p:pic>
      <p:sp>
        <p:nvSpPr>
          <p:cNvPr id="124" name="Google Shape;124;g2cc4f6ba004_0_572"/>
          <p:cNvSpPr txBox="1">
            <a:spLocks noGrp="1"/>
          </p:cNvSpPr>
          <p:nvPr>
            <p:ph type="body" idx="1"/>
          </p:nvPr>
        </p:nvSpPr>
        <p:spPr>
          <a:xfrm>
            <a:off x="533408" y="1620817"/>
            <a:ext cx="4188000" cy="2164800"/>
          </a:xfrm>
          <a:prstGeom prst="rect">
            <a:avLst/>
          </a:prstGeom>
          <a:noFill/>
          <a:ln>
            <a:noFill/>
          </a:ln>
        </p:spPr>
        <p:txBody>
          <a:bodyPr spcFirstLastPara="1" wrap="square" lIns="0" tIns="45700" rIns="0" bIns="45700" anchor="t" anchorCtr="0">
            <a:noAutofit/>
          </a:bodyPr>
          <a:lstStyle>
            <a:lvl1pPr marL="457200" marR="0" lvl="0" indent="-355600" algn="l" rtl="0">
              <a:lnSpc>
                <a:spcPct val="100000"/>
              </a:lnSpc>
              <a:spcBef>
                <a:spcPts val="400"/>
              </a:spcBef>
              <a:spcAft>
                <a:spcPts val="0"/>
              </a:spcAft>
              <a:buClr>
                <a:srgbClr val="00427B"/>
              </a:buClr>
              <a:buSzPts val="2000"/>
              <a:buFont typeface="Arial"/>
              <a:buAutoNum type="arabicPeriod"/>
              <a:defRPr sz="20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5" name="Google Shape;125;g2cc4f6ba004_0_572"/>
          <p:cNvSpPr txBox="1">
            <a:spLocks noGrp="1"/>
          </p:cNvSpPr>
          <p:nvPr>
            <p:ph type="body" idx="2"/>
          </p:nvPr>
        </p:nvSpPr>
        <p:spPr>
          <a:xfrm>
            <a:off x="533408" y="672101"/>
            <a:ext cx="4188000" cy="773100"/>
          </a:xfrm>
          <a:prstGeom prst="rect">
            <a:avLst/>
          </a:prstGeom>
          <a:noFill/>
          <a:ln>
            <a:noFill/>
          </a:ln>
        </p:spPr>
        <p:txBody>
          <a:bodyPr spcFirstLastPara="1" wrap="square" lIns="0" tIns="45700" rIns="0" bIns="45700" anchor="t" anchorCtr="0">
            <a:noAutofit/>
          </a:bodyPr>
          <a:lstStyle>
            <a:lvl1pPr marL="457200" marR="0" lvl="0" indent="-228600" algn="l" rtl="0">
              <a:lnSpc>
                <a:spcPct val="80000"/>
              </a:lnSpc>
              <a:spcBef>
                <a:spcPts val="0"/>
              </a:spcBef>
              <a:spcAft>
                <a:spcPts val="0"/>
              </a:spcAft>
              <a:buClr>
                <a:srgbClr val="00427B"/>
              </a:buClr>
              <a:buSzPts val="3600"/>
              <a:buFont typeface="Arial"/>
              <a:buNone/>
              <a:defRPr sz="3600" b="0" i="0" u="none" strike="noStrike" cap="none">
                <a:solidFill>
                  <a:srgbClr val="00427B"/>
                </a:solidFill>
                <a:latin typeface="Gill Sans"/>
                <a:ea typeface="Gill Sans"/>
                <a:cs typeface="Gill Sans"/>
                <a:sym typeface="Gill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verview - Light Gray &amp; USAID Blue">
  <p:cSld name="Overview - Light Gray &amp; USAID Blue">
    <p:bg>
      <p:bgPr>
        <a:solidFill>
          <a:schemeClr val="lt1"/>
        </a:solidFill>
        <a:effectLst/>
      </p:bgPr>
    </p:bg>
    <p:spTree>
      <p:nvGrpSpPr>
        <p:cNvPr id="1" name="Shape 126"/>
        <p:cNvGrpSpPr/>
        <p:nvPr/>
      </p:nvGrpSpPr>
      <p:grpSpPr>
        <a:xfrm>
          <a:off x="0" y="0"/>
          <a:ext cx="0" cy="0"/>
          <a:chOff x="0" y="0"/>
          <a:chExt cx="0" cy="0"/>
        </a:xfrm>
      </p:grpSpPr>
      <p:sp>
        <p:nvSpPr>
          <p:cNvPr id="127" name="Google Shape;127;g2cc4f6ba004_0_576"/>
          <p:cNvSpPr/>
          <p:nvPr/>
        </p:nvSpPr>
        <p:spPr>
          <a:xfrm>
            <a:off x="0" y="0"/>
            <a:ext cx="9144000" cy="5088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6"/>
              </a:solidFill>
              <a:latin typeface="Gill Sans"/>
              <a:ea typeface="Gill Sans"/>
              <a:cs typeface="Gill Sans"/>
              <a:sym typeface="Gill Sans"/>
            </a:endParaRPr>
          </a:p>
        </p:txBody>
      </p:sp>
      <p:sp>
        <p:nvSpPr>
          <p:cNvPr id="128" name="Google Shape;128;g2cc4f6ba004_0_576"/>
          <p:cNvSpPr txBox="1">
            <a:spLocks noGrp="1"/>
          </p:cNvSpPr>
          <p:nvPr>
            <p:ph type="body" idx="1"/>
          </p:nvPr>
        </p:nvSpPr>
        <p:spPr>
          <a:xfrm>
            <a:off x="345507" y="773935"/>
            <a:ext cx="7772400" cy="3789300"/>
          </a:xfrm>
          <a:prstGeom prst="rect">
            <a:avLst/>
          </a:prstGeom>
          <a:noFill/>
          <a:ln>
            <a:noFill/>
          </a:ln>
        </p:spPr>
        <p:txBody>
          <a:bodyPr spcFirstLastPara="1" wrap="square" lIns="91425" tIns="45700" rIns="91425" bIns="45700" anchor="t" anchorCtr="0">
            <a:normAutofit/>
          </a:bodyPr>
          <a:lstStyle>
            <a:lvl1pPr marL="457200" lvl="0" indent="-342900" algn="l" rtl="0">
              <a:spcBef>
                <a:spcPts val="0"/>
              </a:spcBef>
              <a:spcAft>
                <a:spcPts val="0"/>
              </a:spcAft>
              <a:buSzPts val="1800"/>
              <a:buFont typeface="Noto Sans Symbols"/>
              <a:buChar char="▪"/>
              <a:defRPr sz="2000">
                <a:solidFill>
                  <a:srgbClr val="4E4A49"/>
                </a:solidFill>
              </a:defRPr>
            </a:lvl1pPr>
            <a:lvl2pPr marL="914400" lvl="1" indent="-342900" algn="l" rtl="0">
              <a:spcBef>
                <a:spcPts val="800"/>
              </a:spcBef>
              <a:spcAft>
                <a:spcPts val="0"/>
              </a:spcAft>
              <a:buSzPts val="1800"/>
              <a:buFont typeface="Noto Sans Symbols"/>
              <a:buChar char="✔"/>
              <a:defRPr sz="2000">
                <a:solidFill>
                  <a:srgbClr val="4E4A49"/>
                </a:solidFill>
              </a:defRPr>
            </a:lvl2pPr>
            <a:lvl3pPr marL="1371600" lvl="2" indent="-342900" algn="l" rtl="0">
              <a:spcBef>
                <a:spcPts val="800"/>
              </a:spcBef>
              <a:spcAft>
                <a:spcPts val="0"/>
              </a:spcAft>
              <a:buClr>
                <a:srgbClr val="6C6463"/>
              </a:buClr>
              <a:buSzPts val="1800"/>
              <a:buChar char="•"/>
              <a:defRPr>
                <a:solidFill>
                  <a:srgbClr val="6C6463"/>
                </a:solidFill>
              </a:defRPr>
            </a:lvl3pPr>
            <a:lvl4pPr marL="1828800" lvl="3" indent="-330200" algn="l" rtl="0">
              <a:spcBef>
                <a:spcPts val="320"/>
              </a:spcBef>
              <a:spcAft>
                <a:spcPts val="0"/>
              </a:spcAft>
              <a:buClr>
                <a:srgbClr val="6C6463"/>
              </a:buClr>
              <a:buSzPts val="1600"/>
              <a:buChar char="–"/>
              <a:defRPr>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29" name="Google Shape;129;g2cc4f6ba004_0_576"/>
          <p:cNvSpPr txBox="1">
            <a:spLocks noGrp="1"/>
          </p:cNvSpPr>
          <p:nvPr>
            <p:ph type="sldNum" idx="12"/>
          </p:nvPr>
        </p:nvSpPr>
        <p:spPr>
          <a:xfrm>
            <a:off x="8353696" y="4947677"/>
            <a:ext cx="637800" cy="184800"/>
          </a:xfrm>
          <a:prstGeom prst="rect">
            <a:avLst/>
          </a:prstGeom>
          <a:noFill/>
          <a:ln>
            <a:noFill/>
          </a:ln>
        </p:spPr>
        <p:txBody>
          <a:bodyPr spcFirstLastPara="1" wrap="square" lIns="91425" tIns="45700" rIns="91425" bIns="45700" anchor="ctr" anchorCtr="0">
            <a:sp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30" name="Google Shape;130;g2cc4f6ba004_0_576"/>
          <p:cNvSpPr txBox="1">
            <a:spLocks noGrp="1"/>
          </p:cNvSpPr>
          <p:nvPr>
            <p:ph type="title"/>
          </p:nvPr>
        </p:nvSpPr>
        <p:spPr>
          <a:xfrm>
            <a:off x="345507" y="23617"/>
            <a:ext cx="7772400" cy="461700"/>
          </a:xfrm>
          <a:prstGeom prst="rect">
            <a:avLst/>
          </a:prstGeom>
          <a:noFill/>
          <a:ln>
            <a:noFill/>
          </a:ln>
        </p:spPr>
        <p:txBody>
          <a:bodyPr spcFirstLastPara="1" wrap="square" lIns="91425" tIns="45700" rIns="91425" bIns="45700" anchor="b" anchorCtr="0">
            <a:spAutoFit/>
          </a:bodyPr>
          <a:lstStyle>
            <a:lvl1pPr lvl="0" algn="l" rtl="0">
              <a:spcBef>
                <a:spcPts val="0"/>
              </a:spcBef>
              <a:spcAft>
                <a:spcPts val="0"/>
              </a:spcAft>
              <a:buClr>
                <a:schemeClr val="dk2"/>
              </a:buClr>
              <a:buSzPts val="2400"/>
              <a:buFont typeface="Gill Sans"/>
              <a:buNone/>
              <a:defRPr b="1">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verview Cover">
  <p:cSld name="Overview Cover">
    <p:bg>
      <p:bgPr>
        <a:solidFill>
          <a:schemeClr val="lt1"/>
        </a:solidFill>
        <a:effectLst/>
      </p:bgPr>
    </p:bg>
    <p:spTree>
      <p:nvGrpSpPr>
        <p:cNvPr id="1" name="Shape 131"/>
        <p:cNvGrpSpPr/>
        <p:nvPr/>
      </p:nvGrpSpPr>
      <p:grpSpPr>
        <a:xfrm>
          <a:off x="0" y="0"/>
          <a:ext cx="0" cy="0"/>
          <a:chOff x="0" y="0"/>
          <a:chExt cx="0" cy="0"/>
        </a:xfrm>
      </p:grpSpPr>
      <p:sp>
        <p:nvSpPr>
          <p:cNvPr id="132" name="Google Shape;132;g2cc4f6ba004_0_581"/>
          <p:cNvSpPr/>
          <p:nvPr/>
        </p:nvSpPr>
        <p:spPr>
          <a:xfrm>
            <a:off x="0" y="-1"/>
            <a:ext cx="9144000" cy="51849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6"/>
              </a:solidFill>
              <a:latin typeface="Gill Sans"/>
              <a:ea typeface="Gill Sans"/>
              <a:cs typeface="Gill Sans"/>
              <a:sym typeface="Gill San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Overview - Light Gray &amp; USAID Blue">
  <p:cSld name="2_Overview - Light Gray &amp; USAID Blue">
    <p:bg>
      <p:bgPr>
        <a:solidFill>
          <a:schemeClr val="lt1"/>
        </a:solidFill>
        <a:effectLst/>
      </p:bgPr>
    </p:bg>
    <p:spTree>
      <p:nvGrpSpPr>
        <p:cNvPr id="1" name="Shape 133"/>
        <p:cNvGrpSpPr/>
        <p:nvPr/>
      </p:nvGrpSpPr>
      <p:grpSpPr>
        <a:xfrm>
          <a:off x="0" y="0"/>
          <a:ext cx="0" cy="0"/>
          <a:chOff x="0" y="0"/>
          <a:chExt cx="0" cy="0"/>
        </a:xfrm>
      </p:grpSpPr>
      <p:sp>
        <p:nvSpPr>
          <p:cNvPr id="134" name="Google Shape;134;g2cc4f6ba004_0_583"/>
          <p:cNvSpPr/>
          <p:nvPr/>
        </p:nvSpPr>
        <p:spPr>
          <a:xfrm>
            <a:off x="0" y="0"/>
            <a:ext cx="9144000" cy="5088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35" name="Google Shape;135;g2cc4f6ba004_0_583"/>
          <p:cNvSpPr txBox="1">
            <a:spLocks noGrp="1"/>
          </p:cNvSpPr>
          <p:nvPr>
            <p:ph type="body" idx="1"/>
          </p:nvPr>
        </p:nvSpPr>
        <p:spPr>
          <a:xfrm>
            <a:off x="345507" y="773935"/>
            <a:ext cx="7772400" cy="3789300"/>
          </a:xfrm>
          <a:prstGeom prst="rect">
            <a:avLst/>
          </a:prstGeom>
          <a:noFill/>
          <a:ln>
            <a:noFill/>
          </a:ln>
        </p:spPr>
        <p:txBody>
          <a:bodyPr spcFirstLastPara="1" wrap="square" lIns="91425" tIns="45700" rIns="91425" bIns="45700" anchor="t" anchorCtr="0">
            <a:normAutofit/>
          </a:bodyPr>
          <a:lstStyle>
            <a:lvl1pPr marL="457200" lvl="0" indent="-342900" algn="l" rtl="0">
              <a:spcBef>
                <a:spcPts val="0"/>
              </a:spcBef>
              <a:spcAft>
                <a:spcPts val="0"/>
              </a:spcAft>
              <a:buClr>
                <a:schemeClr val="accent5"/>
              </a:buClr>
              <a:buSzPts val="1800"/>
              <a:buFont typeface="Noto Sans Symbols"/>
              <a:buChar char="▪"/>
              <a:defRPr sz="2000">
                <a:solidFill>
                  <a:srgbClr val="4E4A49"/>
                </a:solidFill>
              </a:defRPr>
            </a:lvl1pPr>
            <a:lvl2pPr marL="914400" lvl="1" indent="-342900" algn="l" rtl="0">
              <a:spcBef>
                <a:spcPts val="800"/>
              </a:spcBef>
              <a:spcAft>
                <a:spcPts val="0"/>
              </a:spcAft>
              <a:buClr>
                <a:schemeClr val="accent5"/>
              </a:buClr>
              <a:buSzPts val="1800"/>
              <a:buFont typeface="Noto Sans Symbols"/>
              <a:buChar char="✔"/>
              <a:defRPr sz="2000">
                <a:solidFill>
                  <a:srgbClr val="4E4A49"/>
                </a:solidFill>
              </a:defRPr>
            </a:lvl2pPr>
            <a:lvl3pPr marL="1371600" lvl="2" indent="-342900" algn="l" rtl="0">
              <a:spcBef>
                <a:spcPts val="800"/>
              </a:spcBef>
              <a:spcAft>
                <a:spcPts val="0"/>
              </a:spcAft>
              <a:buClr>
                <a:srgbClr val="6C6463"/>
              </a:buClr>
              <a:buSzPts val="1800"/>
              <a:buChar char="•"/>
              <a:defRPr>
                <a:solidFill>
                  <a:srgbClr val="6C6463"/>
                </a:solidFill>
              </a:defRPr>
            </a:lvl3pPr>
            <a:lvl4pPr marL="1828800" lvl="3" indent="-330200" algn="l" rtl="0">
              <a:spcBef>
                <a:spcPts val="320"/>
              </a:spcBef>
              <a:spcAft>
                <a:spcPts val="0"/>
              </a:spcAft>
              <a:buClr>
                <a:srgbClr val="6C6463"/>
              </a:buClr>
              <a:buSzPts val="1600"/>
              <a:buChar char="–"/>
              <a:defRPr>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36" name="Google Shape;136;g2cc4f6ba004_0_583"/>
          <p:cNvSpPr txBox="1">
            <a:spLocks noGrp="1"/>
          </p:cNvSpPr>
          <p:nvPr>
            <p:ph type="sldNum" idx="12"/>
          </p:nvPr>
        </p:nvSpPr>
        <p:spPr>
          <a:xfrm>
            <a:off x="8353696" y="4947677"/>
            <a:ext cx="637800" cy="184800"/>
          </a:xfrm>
          <a:prstGeom prst="rect">
            <a:avLst/>
          </a:prstGeom>
          <a:noFill/>
          <a:ln>
            <a:noFill/>
          </a:ln>
        </p:spPr>
        <p:txBody>
          <a:bodyPr spcFirstLastPara="1" wrap="square" lIns="91425" tIns="45700" rIns="91425" bIns="45700" anchor="ctr" anchorCtr="0">
            <a:sp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37" name="Google Shape;137;g2cc4f6ba004_0_583"/>
          <p:cNvSpPr txBox="1">
            <a:spLocks noGrp="1"/>
          </p:cNvSpPr>
          <p:nvPr>
            <p:ph type="title"/>
          </p:nvPr>
        </p:nvSpPr>
        <p:spPr>
          <a:xfrm>
            <a:off x="345507" y="23617"/>
            <a:ext cx="7772400" cy="461700"/>
          </a:xfrm>
          <a:prstGeom prst="rect">
            <a:avLst/>
          </a:prstGeom>
          <a:noFill/>
          <a:ln>
            <a:noFill/>
          </a:ln>
        </p:spPr>
        <p:txBody>
          <a:bodyPr spcFirstLastPara="1" wrap="square" lIns="91425" tIns="45700" rIns="91425" bIns="45700" anchor="b" anchorCtr="0">
            <a:spAutoFit/>
          </a:bodyPr>
          <a:lstStyle>
            <a:lvl1pPr lvl="0" algn="l" rtl="0">
              <a:spcBef>
                <a:spcPts val="0"/>
              </a:spcBef>
              <a:spcAft>
                <a:spcPts val="0"/>
              </a:spcAft>
              <a:buClr>
                <a:schemeClr val="lt1"/>
              </a:buClr>
              <a:buSzPts val="2400"/>
              <a:buFont typeface="Gill Sans"/>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BDIAH Closing ">
  <p:cSld name="TBDIAH Closing ">
    <p:bg>
      <p:bgPr>
        <a:solidFill>
          <a:schemeClr val="lt1"/>
        </a:solidFill>
        <a:effectLst/>
      </p:bgPr>
    </p:bg>
    <p:spTree>
      <p:nvGrpSpPr>
        <p:cNvPr id="1" name="Shape 138"/>
        <p:cNvGrpSpPr/>
        <p:nvPr/>
      </p:nvGrpSpPr>
      <p:grpSpPr>
        <a:xfrm>
          <a:off x="0" y="0"/>
          <a:ext cx="0" cy="0"/>
          <a:chOff x="0" y="0"/>
          <a:chExt cx="0" cy="0"/>
        </a:xfrm>
      </p:grpSpPr>
      <p:sp>
        <p:nvSpPr>
          <p:cNvPr id="139" name="Google Shape;139;g2cc4f6ba004_0_588"/>
          <p:cNvSpPr/>
          <p:nvPr/>
        </p:nvSpPr>
        <p:spPr>
          <a:xfrm>
            <a:off x="3714356" y="4764679"/>
            <a:ext cx="5429700" cy="420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
        <p:nvSpPr>
          <p:cNvPr id="140" name="Google Shape;140;g2cc4f6ba004_0_588"/>
          <p:cNvSpPr txBox="1"/>
          <p:nvPr/>
        </p:nvSpPr>
        <p:spPr>
          <a:xfrm>
            <a:off x="4715897" y="828884"/>
            <a:ext cx="4061700" cy="2893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Gill Sans"/>
              <a:buNone/>
            </a:pPr>
            <a:r>
              <a:rPr lang="en-US" sz="1400">
                <a:solidFill>
                  <a:schemeClr val="dk1"/>
                </a:solidFill>
                <a:latin typeface="Gill Sans"/>
                <a:ea typeface="Gill Sans"/>
                <a:cs typeface="Gill Sans"/>
                <a:sym typeface="Gill Sans"/>
              </a:rPr>
              <a:t>This presentation was produced with the support of the United States Agency for International Development (USAID) under the terms of the TB Data, Impact Assessment and Communications Hub (TB DIAH) Associate Award No. 7200AA18LA00007. </a:t>
            </a:r>
            <a:endParaRPr/>
          </a:p>
          <a:p>
            <a:pPr marL="0" marR="0" lvl="0" indent="0" algn="l" rtl="0">
              <a:spcBef>
                <a:spcPts val="0"/>
              </a:spcBef>
              <a:spcAft>
                <a:spcPts val="0"/>
              </a:spcAft>
              <a:buClr>
                <a:schemeClr val="dk1"/>
              </a:buClr>
              <a:buSzPts val="1400"/>
              <a:buFont typeface="Gill Sans"/>
              <a:buNone/>
            </a:pPr>
            <a:br>
              <a:rPr lang="en-US" sz="1400">
                <a:solidFill>
                  <a:schemeClr val="dk1"/>
                </a:solidFill>
                <a:latin typeface="Gill Sans"/>
                <a:ea typeface="Gill Sans"/>
                <a:cs typeface="Gill Sans"/>
                <a:sym typeface="Gill Sans"/>
              </a:rPr>
            </a:br>
            <a:r>
              <a:rPr lang="en-US" sz="1400">
                <a:solidFill>
                  <a:schemeClr val="dk1"/>
                </a:solidFill>
                <a:latin typeface="Gill Sans"/>
                <a:ea typeface="Gill Sans"/>
                <a:cs typeface="Gill Sans"/>
                <a:sym typeface="Gill Sans"/>
              </a:rPr>
              <a:t>TB DIAH is implemented by the University of North Carolina at Chapel Hill, in partnership with John Snow, Inc. Views expressed are not necessarily those of USAID or the United States government.</a:t>
            </a:r>
            <a:endParaRPr/>
          </a:p>
          <a:p>
            <a:pPr marL="0" marR="0" lvl="0" indent="0" algn="l" rtl="0">
              <a:spcBef>
                <a:spcPts val="0"/>
              </a:spcBef>
              <a:spcAft>
                <a:spcPts val="0"/>
              </a:spcAft>
              <a:buClr>
                <a:schemeClr val="dk1"/>
              </a:buClr>
              <a:buSzPts val="1400"/>
              <a:buFont typeface="Gill Sans"/>
              <a:buNone/>
            </a:pPr>
            <a:endParaRPr sz="1400">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400"/>
              <a:buFont typeface="Gill Sans"/>
              <a:buNone/>
            </a:pPr>
            <a:r>
              <a:rPr lang="en-US" sz="1400">
                <a:solidFill>
                  <a:schemeClr val="dk1"/>
                </a:solidFill>
                <a:latin typeface="Gill Sans"/>
                <a:ea typeface="Gill Sans"/>
                <a:cs typeface="Gill Sans"/>
                <a:sym typeface="Gill Sans"/>
              </a:rPr>
              <a:t>PR-23-058</a:t>
            </a:r>
            <a:endParaRPr/>
          </a:p>
        </p:txBody>
      </p:sp>
      <p:sp>
        <p:nvSpPr>
          <p:cNvPr id="141" name="Google Shape;141;g2cc4f6ba004_0_588"/>
          <p:cNvSpPr/>
          <p:nvPr/>
        </p:nvSpPr>
        <p:spPr>
          <a:xfrm>
            <a:off x="0" y="0"/>
            <a:ext cx="4477800" cy="5184900"/>
          </a:xfrm>
          <a:prstGeom prst="rect">
            <a:avLst/>
          </a:prstGeom>
          <a:solidFill>
            <a:srgbClr val="132F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pic>
        <p:nvPicPr>
          <p:cNvPr id="142" name="Google Shape;142;g2cc4f6ba004_0_588"/>
          <p:cNvPicPr preferRelativeResize="0"/>
          <p:nvPr/>
        </p:nvPicPr>
        <p:blipFill rotWithShape="1">
          <a:blip r:embed="rId2">
            <a:alphaModFix/>
          </a:blip>
          <a:srcRect/>
          <a:stretch/>
        </p:blipFill>
        <p:spPr>
          <a:xfrm>
            <a:off x="5278825" y="3354979"/>
            <a:ext cx="3124200" cy="1409700"/>
          </a:xfrm>
          <a:prstGeom prst="rect">
            <a:avLst/>
          </a:prstGeom>
          <a:noFill/>
          <a:ln>
            <a:noFill/>
          </a:ln>
        </p:spPr>
      </p:pic>
      <p:pic>
        <p:nvPicPr>
          <p:cNvPr id="143" name="Google Shape;143;g2cc4f6ba004_0_588" descr="Images of Empowerment, Kinshasa, DRC, May 2022,  CC BY-NC 4.0"/>
          <p:cNvPicPr preferRelativeResize="0"/>
          <p:nvPr/>
        </p:nvPicPr>
        <p:blipFill rotWithShape="1">
          <a:blip r:embed="rId3">
            <a:alphaModFix/>
          </a:blip>
          <a:srcRect/>
          <a:stretch/>
        </p:blipFill>
        <p:spPr>
          <a:xfrm>
            <a:off x="117218" y="77363"/>
            <a:ext cx="4256284" cy="503004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B DIAH header">
  <p:cSld name="TB DIAH header">
    <p:bg>
      <p:bgPr>
        <a:solidFill>
          <a:schemeClr val="lt1"/>
        </a:solidFill>
        <a:effectLst/>
      </p:bgPr>
    </p:bg>
    <p:spTree>
      <p:nvGrpSpPr>
        <p:cNvPr id="1" name="Shape 144"/>
        <p:cNvGrpSpPr/>
        <p:nvPr/>
      </p:nvGrpSpPr>
      <p:grpSpPr>
        <a:xfrm>
          <a:off x="0" y="0"/>
          <a:ext cx="0" cy="0"/>
          <a:chOff x="0" y="0"/>
          <a:chExt cx="0" cy="0"/>
        </a:xfrm>
      </p:grpSpPr>
      <p:sp>
        <p:nvSpPr>
          <p:cNvPr id="145" name="Google Shape;145;g2cc4f6ba004_0_594"/>
          <p:cNvSpPr txBox="1">
            <a:spLocks noGrp="1"/>
          </p:cNvSpPr>
          <p:nvPr>
            <p:ph type="sldNum" idx="12"/>
          </p:nvPr>
        </p:nvSpPr>
        <p:spPr>
          <a:xfrm>
            <a:off x="8353696" y="4947677"/>
            <a:ext cx="637800" cy="184800"/>
          </a:xfrm>
          <a:prstGeom prst="rect">
            <a:avLst/>
          </a:prstGeom>
          <a:noFill/>
          <a:ln>
            <a:noFill/>
          </a:ln>
        </p:spPr>
        <p:txBody>
          <a:bodyPr spcFirstLastPara="1" wrap="square" lIns="91425" tIns="45700" rIns="91425" bIns="45700" anchor="ctr" anchorCtr="0">
            <a:sp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46" name="Google Shape;146;g2cc4f6ba004_0_594"/>
          <p:cNvSpPr/>
          <p:nvPr/>
        </p:nvSpPr>
        <p:spPr>
          <a:xfrm>
            <a:off x="0" y="0"/>
            <a:ext cx="9144000" cy="1177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47" name="Google Shape;147;g2cc4f6ba004_0_594"/>
          <p:cNvSpPr txBox="1">
            <a:spLocks noGrp="1"/>
          </p:cNvSpPr>
          <p:nvPr>
            <p:ph type="body" idx="1"/>
          </p:nvPr>
        </p:nvSpPr>
        <p:spPr>
          <a:xfrm>
            <a:off x="594783" y="1377950"/>
            <a:ext cx="7455000" cy="2964000"/>
          </a:xfrm>
          <a:prstGeom prst="rect">
            <a:avLst/>
          </a:prstGeom>
          <a:noFill/>
          <a:ln>
            <a:noFill/>
          </a:ln>
        </p:spPr>
        <p:txBody>
          <a:bodyPr spcFirstLastPara="1" wrap="square" lIns="91425" tIns="45700" rIns="91425" bIns="45700" anchor="t" anchorCtr="0">
            <a:normAutofit/>
          </a:bodyPr>
          <a:lstStyle>
            <a:lvl1pPr marL="457200" lvl="0" indent="-342900" algn="l" rtl="0">
              <a:spcBef>
                <a:spcPts val="0"/>
              </a:spcBef>
              <a:spcAft>
                <a:spcPts val="0"/>
              </a:spcAft>
              <a:buSzPts val="1800"/>
              <a:buChar char="▪"/>
              <a:defRPr sz="2000">
                <a:solidFill>
                  <a:srgbClr val="4E4A49"/>
                </a:solidFill>
              </a:defRPr>
            </a:lvl1pPr>
            <a:lvl2pPr marL="914400" lvl="1" indent="-342900" algn="l" rtl="0">
              <a:spcBef>
                <a:spcPts val="800"/>
              </a:spcBef>
              <a:spcAft>
                <a:spcPts val="0"/>
              </a:spcAft>
              <a:buSzPts val="1800"/>
              <a:buChar char="✔"/>
              <a:defRPr sz="2000">
                <a:solidFill>
                  <a:srgbClr val="4E4A49"/>
                </a:solidFill>
              </a:defRPr>
            </a:lvl2pPr>
            <a:lvl3pPr marL="1371600" lvl="2" indent="-342900" algn="l" rtl="0">
              <a:spcBef>
                <a:spcPts val="800"/>
              </a:spcBef>
              <a:spcAft>
                <a:spcPts val="0"/>
              </a:spcAft>
              <a:buClr>
                <a:srgbClr val="6C6463"/>
              </a:buClr>
              <a:buSzPts val="1800"/>
              <a:buChar char="•"/>
              <a:defRPr/>
            </a:lvl3pPr>
            <a:lvl4pPr marL="1828800" lvl="3" indent="-228600" algn="l" rtl="0">
              <a:spcBef>
                <a:spcPts val="320"/>
              </a:spcBef>
              <a:spcAft>
                <a:spcPts val="0"/>
              </a:spcAft>
              <a:buClr>
                <a:srgbClr val="6C6463"/>
              </a:buClr>
              <a:buSzPts val="1600"/>
              <a:buNone/>
              <a:defRPr/>
            </a:lvl4pPr>
            <a:lvl5pPr marL="2286000" lvl="4" indent="-342900" algn="l" rtl="0">
              <a:spcBef>
                <a:spcPts val="360"/>
              </a:spcBef>
              <a:spcAft>
                <a:spcPts val="0"/>
              </a:spcAft>
              <a:buClr>
                <a:srgbClr val="6C6463"/>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Overview Cover">
  <p:cSld name="1_Overview Cover">
    <p:bg>
      <p:bgPr>
        <a:solidFill>
          <a:schemeClr val="lt1"/>
        </a:solidFill>
        <a:effectLst/>
      </p:bgPr>
    </p:bg>
    <p:spTree>
      <p:nvGrpSpPr>
        <p:cNvPr id="1" name="Shape 148"/>
        <p:cNvGrpSpPr/>
        <p:nvPr/>
      </p:nvGrpSpPr>
      <p:grpSpPr>
        <a:xfrm>
          <a:off x="0" y="0"/>
          <a:ext cx="0" cy="0"/>
          <a:chOff x="0" y="0"/>
          <a:chExt cx="0" cy="0"/>
        </a:xfrm>
      </p:grpSpPr>
      <p:sp>
        <p:nvSpPr>
          <p:cNvPr id="149" name="Google Shape;149;g2cc4f6ba004_0_598"/>
          <p:cNvSpPr/>
          <p:nvPr/>
        </p:nvSpPr>
        <p:spPr>
          <a:xfrm>
            <a:off x="0" y="-1"/>
            <a:ext cx="9144000" cy="51849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6"/>
              </a:solidFill>
              <a:latin typeface="Gill Sans"/>
              <a:ea typeface="Gill Sans"/>
              <a:cs typeface="Gill Sans"/>
              <a:sym typeface="Gill Sans"/>
            </a:endParaRPr>
          </a:p>
        </p:txBody>
      </p:sp>
      <p:sp>
        <p:nvSpPr>
          <p:cNvPr id="150" name="Google Shape;150;g2cc4f6ba004_0_598"/>
          <p:cNvSpPr txBox="1">
            <a:spLocks noGrp="1"/>
          </p:cNvSpPr>
          <p:nvPr>
            <p:ph type="title"/>
          </p:nvPr>
        </p:nvSpPr>
        <p:spPr>
          <a:xfrm>
            <a:off x="1776219" y="1624747"/>
            <a:ext cx="5591700" cy="1077300"/>
          </a:xfrm>
          <a:prstGeom prst="rect">
            <a:avLst/>
          </a:prstGeom>
          <a:noFill/>
          <a:ln>
            <a:noFill/>
          </a:ln>
        </p:spPr>
        <p:txBody>
          <a:bodyPr spcFirstLastPara="1" wrap="square" lIns="91425" tIns="45700" rIns="91425" bIns="45700" anchor="b" anchorCtr="0">
            <a:spAutoFit/>
          </a:bodyPr>
          <a:lstStyle>
            <a:lvl1pPr lvl="0" algn="ctr" rtl="0">
              <a:spcBef>
                <a:spcPts val="0"/>
              </a:spcBef>
              <a:spcAft>
                <a:spcPts val="0"/>
              </a:spcAft>
              <a:buClr>
                <a:schemeClr val="dk2"/>
              </a:buClr>
              <a:buSzPts val="3200"/>
              <a:buFont typeface="Gill Sans"/>
              <a:buNone/>
              <a:defRPr sz="3200" b="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51" name="Google Shape;151;g2cc4f6ba004_0_598"/>
          <p:cNvGrpSpPr/>
          <p:nvPr/>
        </p:nvGrpSpPr>
        <p:grpSpPr>
          <a:xfrm>
            <a:off x="83820" y="48164"/>
            <a:ext cx="3935700" cy="1353281"/>
            <a:chOff x="83820" y="48164"/>
            <a:chExt cx="3935700" cy="1353281"/>
          </a:xfrm>
        </p:grpSpPr>
        <p:cxnSp>
          <p:nvCxnSpPr>
            <p:cNvPr id="152" name="Google Shape;152;g2cc4f6ba004_0_598"/>
            <p:cNvCxnSpPr/>
            <p:nvPr/>
          </p:nvCxnSpPr>
          <p:spPr>
            <a:xfrm>
              <a:off x="83820" y="361950"/>
              <a:ext cx="2057400" cy="0"/>
            </a:xfrm>
            <a:prstGeom prst="straightConnector1">
              <a:avLst/>
            </a:prstGeom>
            <a:noFill/>
            <a:ln w="25400" cap="flat" cmpd="sng">
              <a:solidFill>
                <a:schemeClr val="accent3"/>
              </a:solidFill>
              <a:prstDash val="solid"/>
              <a:round/>
              <a:headEnd type="none" w="sm" len="sm"/>
              <a:tailEnd type="none" w="sm" len="sm"/>
            </a:ln>
          </p:spPr>
        </p:cxnSp>
        <p:cxnSp>
          <p:nvCxnSpPr>
            <p:cNvPr id="153" name="Google Shape;153;g2cc4f6ba004_0_598"/>
            <p:cNvCxnSpPr/>
            <p:nvPr/>
          </p:nvCxnSpPr>
          <p:spPr>
            <a:xfrm>
              <a:off x="83820" y="895350"/>
              <a:ext cx="3935700" cy="0"/>
            </a:xfrm>
            <a:prstGeom prst="straightConnector1">
              <a:avLst/>
            </a:prstGeom>
            <a:noFill/>
            <a:ln w="25400" cap="flat" cmpd="sng">
              <a:solidFill>
                <a:schemeClr val="accent3"/>
              </a:solidFill>
              <a:prstDash val="solid"/>
              <a:round/>
              <a:headEnd type="none" w="sm" len="sm"/>
              <a:tailEnd type="none" w="sm" len="sm"/>
            </a:ln>
          </p:spPr>
        </p:cxnSp>
        <p:sp>
          <p:nvSpPr>
            <p:cNvPr id="154" name="Google Shape;154;g2cc4f6ba004_0_598"/>
            <p:cNvSpPr/>
            <p:nvPr/>
          </p:nvSpPr>
          <p:spPr>
            <a:xfrm>
              <a:off x="3340419" y="716280"/>
              <a:ext cx="300900" cy="3009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cxnSp>
          <p:nvCxnSpPr>
            <p:cNvPr id="155" name="Google Shape;155;g2cc4f6ba004_0_598"/>
            <p:cNvCxnSpPr/>
            <p:nvPr/>
          </p:nvCxnSpPr>
          <p:spPr>
            <a:xfrm>
              <a:off x="537210" y="48164"/>
              <a:ext cx="0" cy="1266300"/>
            </a:xfrm>
            <a:prstGeom prst="straightConnector1">
              <a:avLst/>
            </a:prstGeom>
            <a:noFill/>
            <a:ln w="25400" cap="flat" cmpd="sng">
              <a:solidFill>
                <a:schemeClr val="accent3"/>
              </a:solidFill>
              <a:prstDash val="solid"/>
              <a:round/>
              <a:headEnd type="none" w="sm" len="sm"/>
              <a:tailEnd type="none" w="sm" len="sm"/>
            </a:ln>
          </p:spPr>
        </p:cxnSp>
        <p:cxnSp>
          <p:nvCxnSpPr>
            <p:cNvPr id="156" name="Google Shape;156;g2cc4f6ba004_0_598"/>
            <p:cNvCxnSpPr/>
            <p:nvPr/>
          </p:nvCxnSpPr>
          <p:spPr>
            <a:xfrm>
              <a:off x="1025843" y="48164"/>
              <a:ext cx="0" cy="1266300"/>
            </a:xfrm>
            <a:prstGeom prst="straightConnector1">
              <a:avLst/>
            </a:prstGeom>
            <a:noFill/>
            <a:ln w="25400" cap="flat" cmpd="sng">
              <a:solidFill>
                <a:schemeClr val="accent3"/>
              </a:solidFill>
              <a:prstDash val="solid"/>
              <a:round/>
              <a:headEnd type="none" w="sm" len="sm"/>
              <a:tailEnd type="none" w="sm" len="sm"/>
            </a:ln>
          </p:spPr>
        </p:cxnSp>
        <p:cxnSp>
          <p:nvCxnSpPr>
            <p:cNvPr id="157" name="Google Shape;157;g2cc4f6ba004_0_598"/>
            <p:cNvCxnSpPr/>
            <p:nvPr/>
          </p:nvCxnSpPr>
          <p:spPr>
            <a:xfrm>
              <a:off x="1527810" y="48164"/>
              <a:ext cx="0" cy="1266300"/>
            </a:xfrm>
            <a:prstGeom prst="straightConnector1">
              <a:avLst/>
            </a:prstGeom>
            <a:noFill/>
            <a:ln w="25400" cap="flat" cmpd="sng">
              <a:solidFill>
                <a:schemeClr val="accent3"/>
              </a:solidFill>
              <a:prstDash val="solid"/>
              <a:round/>
              <a:headEnd type="none" w="sm" len="sm"/>
              <a:tailEnd type="none" w="sm" len="sm"/>
            </a:ln>
          </p:spPr>
        </p:cxnSp>
        <p:sp>
          <p:nvSpPr>
            <p:cNvPr id="158" name="Google Shape;158;g2cc4f6ba004_0_598"/>
            <p:cNvSpPr/>
            <p:nvPr/>
          </p:nvSpPr>
          <p:spPr>
            <a:xfrm>
              <a:off x="1379697" y="1100545"/>
              <a:ext cx="300900" cy="3009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
          <p:nvSpPr>
            <p:cNvPr id="159" name="Google Shape;159;g2cc4f6ba004_0_598"/>
            <p:cNvSpPr/>
            <p:nvPr/>
          </p:nvSpPr>
          <p:spPr>
            <a:xfrm>
              <a:off x="875349" y="180979"/>
              <a:ext cx="300900" cy="3009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
          <p:nvSpPr>
            <p:cNvPr id="160" name="Google Shape;160;g2cc4f6ba004_0_598"/>
            <p:cNvSpPr/>
            <p:nvPr/>
          </p:nvSpPr>
          <p:spPr>
            <a:xfrm>
              <a:off x="1379697" y="476255"/>
              <a:ext cx="300900" cy="300900"/>
            </a:xfrm>
            <a:prstGeom prst="ellipse">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White BG">
  <p:cSld name="White BG">
    <p:bg>
      <p:bgPr>
        <a:solidFill>
          <a:schemeClr val="lt1"/>
        </a:solidFill>
        <a:effectLst/>
      </p:bgPr>
    </p:bg>
    <p:spTree>
      <p:nvGrpSpPr>
        <p:cNvPr id="1" name="Shape 161"/>
        <p:cNvGrpSpPr/>
        <p:nvPr/>
      </p:nvGrpSpPr>
      <p:grpSpPr>
        <a:xfrm>
          <a:off x="0" y="0"/>
          <a:ext cx="0" cy="0"/>
          <a:chOff x="0" y="0"/>
          <a:chExt cx="0" cy="0"/>
        </a:xfrm>
      </p:grpSpPr>
      <p:sp>
        <p:nvSpPr>
          <p:cNvPr id="162" name="Google Shape;162;g2cc4f6ba004_0_611"/>
          <p:cNvSpPr txBox="1">
            <a:spLocks noGrp="1"/>
          </p:cNvSpPr>
          <p:nvPr>
            <p:ph type="sldNum" idx="12"/>
          </p:nvPr>
        </p:nvSpPr>
        <p:spPr>
          <a:xfrm>
            <a:off x="8353696" y="4947677"/>
            <a:ext cx="637800" cy="184800"/>
          </a:xfrm>
          <a:prstGeom prst="rect">
            <a:avLst/>
          </a:prstGeom>
          <a:noFill/>
          <a:ln>
            <a:noFill/>
          </a:ln>
        </p:spPr>
        <p:txBody>
          <a:bodyPr spcFirstLastPara="1" wrap="square" lIns="91425" tIns="45700" rIns="91425" bIns="45700" anchor="ctr" anchorCtr="0">
            <a:spAutoFit/>
          </a:bodyPr>
          <a:lstStyle>
            <a:lvl1pPr marL="0" lvl="0" indent="0" algn="r" rtl="0">
              <a:spcBef>
                <a:spcPts val="0"/>
              </a:spcBef>
              <a:buNone/>
              <a:defRPr sz="600" b="0" i="0">
                <a:solidFill>
                  <a:srgbClr val="6C6463"/>
                </a:solidFill>
                <a:latin typeface="Gill Sans"/>
                <a:ea typeface="Gill Sans"/>
                <a:cs typeface="Gill Sans"/>
                <a:sym typeface="Gill Sans"/>
              </a:defRPr>
            </a:lvl1pPr>
            <a:lvl2pPr marL="0" lvl="1" indent="0" algn="r" rtl="0">
              <a:spcBef>
                <a:spcPts val="0"/>
              </a:spcBef>
              <a:buNone/>
              <a:defRPr sz="600" b="0" i="0">
                <a:solidFill>
                  <a:srgbClr val="6C6463"/>
                </a:solidFill>
                <a:latin typeface="Gill Sans"/>
                <a:ea typeface="Gill Sans"/>
                <a:cs typeface="Gill Sans"/>
                <a:sym typeface="Gill Sans"/>
              </a:defRPr>
            </a:lvl2pPr>
            <a:lvl3pPr marL="0" lvl="2" indent="0" algn="r" rtl="0">
              <a:spcBef>
                <a:spcPts val="0"/>
              </a:spcBef>
              <a:buNone/>
              <a:defRPr sz="600" b="0" i="0">
                <a:solidFill>
                  <a:srgbClr val="6C6463"/>
                </a:solidFill>
                <a:latin typeface="Gill Sans"/>
                <a:ea typeface="Gill Sans"/>
                <a:cs typeface="Gill Sans"/>
                <a:sym typeface="Gill Sans"/>
              </a:defRPr>
            </a:lvl3pPr>
            <a:lvl4pPr marL="0" lvl="3" indent="0" algn="r" rtl="0">
              <a:spcBef>
                <a:spcPts val="0"/>
              </a:spcBef>
              <a:buNone/>
              <a:defRPr sz="600" b="0" i="0">
                <a:solidFill>
                  <a:srgbClr val="6C6463"/>
                </a:solidFill>
                <a:latin typeface="Gill Sans"/>
                <a:ea typeface="Gill Sans"/>
                <a:cs typeface="Gill Sans"/>
                <a:sym typeface="Gill Sans"/>
              </a:defRPr>
            </a:lvl4pPr>
            <a:lvl5pPr marL="0" lvl="4" indent="0" algn="r" rtl="0">
              <a:spcBef>
                <a:spcPts val="0"/>
              </a:spcBef>
              <a:buNone/>
              <a:defRPr sz="600" b="0" i="0">
                <a:solidFill>
                  <a:srgbClr val="6C6463"/>
                </a:solidFill>
                <a:latin typeface="Gill Sans"/>
                <a:ea typeface="Gill Sans"/>
                <a:cs typeface="Gill Sans"/>
                <a:sym typeface="Gill Sans"/>
              </a:defRPr>
            </a:lvl5pPr>
            <a:lvl6pPr marL="0" lvl="5" indent="0" algn="r" rtl="0">
              <a:spcBef>
                <a:spcPts val="0"/>
              </a:spcBef>
              <a:buNone/>
              <a:defRPr sz="600" b="0" i="0">
                <a:solidFill>
                  <a:srgbClr val="6C6463"/>
                </a:solidFill>
                <a:latin typeface="Gill Sans"/>
                <a:ea typeface="Gill Sans"/>
                <a:cs typeface="Gill Sans"/>
                <a:sym typeface="Gill Sans"/>
              </a:defRPr>
            </a:lvl6pPr>
            <a:lvl7pPr marL="0" lvl="6" indent="0" algn="r" rtl="0">
              <a:spcBef>
                <a:spcPts val="0"/>
              </a:spcBef>
              <a:buNone/>
              <a:defRPr sz="600" b="0" i="0">
                <a:solidFill>
                  <a:srgbClr val="6C6463"/>
                </a:solidFill>
                <a:latin typeface="Gill Sans"/>
                <a:ea typeface="Gill Sans"/>
                <a:cs typeface="Gill Sans"/>
                <a:sym typeface="Gill Sans"/>
              </a:defRPr>
            </a:lvl7pPr>
            <a:lvl8pPr marL="0" lvl="7" indent="0" algn="r" rtl="0">
              <a:spcBef>
                <a:spcPts val="0"/>
              </a:spcBef>
              <a:buNone/>
              <a:defRPr sz="600" b="0" i="0">
                <a:solidFill>
                  <a:srgbClr val="6C6463"/>
                </a:solidFill>
                <a:latin typeface="Gill Sans"/>
                <a:ea typeface="Gill Sans"/>
                <a:cs typeface="Gill Sans"/>
                <a:sym typeface="Gill Sans"/>
              </a:defRPr>
            </a:lvl8pPr>
            <a:lvl9pPr marL="0" lvl="8" indent="0" algn="r" rtl="0">
              <a:spcBef>
                <a:spcPts val="0"/>
              </a:spcBef>
              <a:buNone/>
              <a:defRPr sz="6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3"/>
        <p:cNvGrpSpPr/>
        <p:nvPr/>
      </p:nvGrpSpPr>
      <p:grpSpPr>
        <a:xfrm>
          <a:off x="0" y="0"/>
          <a:ext cx="0" cy="0"/>
          <a:chOff x="0" y="0"/>
          <a:chExt cx="0" cy="0"/>
        </a:xfrm>
      </p:grpSpPr>
      <p:sp>
        <p:nvSpPr>
          <p:cNvPr id="164" name="Google Shape;164;g2cc4f6ba004_0_613"/>
          <p:cNvSpPr txBox="1">
            <a:spLocks noGrp="1"/>
          </p:cNvSpPr>
          <p:nvPr>
            <p:ph type="title"/>
          </p:nvPr>
        </p:nvSpPr>
        <p:spPr>
          <a:xfrm>
            <a:off x="628650" y="276042"/>
            <a:ext cx="7886700" cy="1002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Font typeface="Gill Sans"/>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5" name="Google Shape;165;g2cc4f6ba004_0_613"/>
          <p:cNvSpPr txBox="1">
            <a:spLocks noGrp="1"/>
          </p:cNvSpPr>
          <p:nvPr>
            <p:ph type="body" idx="1"/>
          </p:nvPr>
        </p:nvSpPr>
        <p:spPr>
          <a:xfrm>
            <a:off x="628650" y="1380206"/>
            <a:ext cx="7886700" cy="328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6" name="Google Shape;166;g2cc4f6ba004_0_613"/>
          <p:cNvSpPr txBox="1">
            <a:spLocks noGrp="1"/>
          </p:cNvSpPr>
          <p:nvPr>
            <p:ph type="dt" idx="10"/>
          </p:nvPr>
        </p:nvSpPr>
        <p:spPr>
          <a:xfrm>
            <a:off x="628650" y="4805519"/>
            <a:ext cx="2057400" cy="2760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dk1"/>
              </a:buClr>
              <a:buSzPts val="1100"/>
              <a:buFont typeface="Gill Sans"/>
              <a:buNone/>
              <a:defRPr sz="1800">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9pPr>
          </a:lstStyle>
          <a:p>
            <a:endParaRPr/>
          </a:p>
        </p:txBody>
      </p:sp>
      <p:sp>
        <p:nvSpPr>
          <p:cNvPr id="167" name="Google Shape;167;g2cc4f6ba004_0_613"/>
          <p:cNvSpPr txBox="1">
            <a:spLocks noGrp="1"/>
          </p:cNvSpPr>
          <p:nvPr>
            <p:ph type="ftr" idx="11"/>
          </p:nvPr>
        </p:nvSpPr>
        <p:spPr>
          <a:xfrm>
            <a:off x="3028950" y="4805519"/>
            <a:ext cx="3086100" cy="2760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chemeClr val="dk1"/>
              </a:buClr>
              <a:buSzPts val="1100"/>
              <a:buFont typeface="Gill Sans"/>
              <a:buNone/>
              <a:defRPr sz="1800">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chemeClr val="dk1"/>
              </a:buClr>
              <a:buSzPts val="1100"/>
              <a:buFont typeface="Gill Sans"/>
              <a:buNone/>
              <a:defRPr sz="1800" b="0" i="0" u="none" strike="noStrike" cap="none">
                <a:solidFill>
                  <a:schemeClr val="dk1"/>
                </a:solidFill>
                <a:latin typeface="Gill Sans"/>
                <a:ea typeface="Gill Sans"/>
                <a:cs typeface="Gill Sans"/>
                <a:sym typeface="Gill Sans"/>
              </a:defRPr>
            </a:lvl9pPr>
          </a:lstStyle>
          <a:p>
            <a:endParaRPr/>
          </a:p>
        </p:txBody>
      </p:sp>
      <p:sp>
        <p:nvSpPr>
          <p:cNvPr id="168" name="Google Shape;168;g2cc4f6ba004_0_613"/>
          <p:cNvSpPr txBox="1">
            <a:spLocks noGrp="1"/>
          </p:cNvSpPr>
          <p:nvPr>
            <p:ph type="sldNum" idx="12"/>
          </p:nvPr>
        </p:nvSpPr>
        <p:spPr>
          <a:xfrm>
            <a:off x="6457950" y="4805519"/>
            <a:ext cx="2057400" cy="2760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9"/>
        <p:cNvGrpSpPr/>
        <p:nvPr/>
      </p:nvGrpSpPr>
      <p:grpSpPr>
        <a:xfrm>
          <a:off x="0" y="0"/>
          <a:ext cx="0" cy="0"/>
          <a:chOff x="0" y="0"/>
          <a:chExt cx="0" cy="0"/>
        </a:xfrm>
      </p:grpSpPr>
      <p:sp>
        <p:nvSpPr>
          <p:cNvPr id="170" name="Google Shape;170;g2cc4f6ba004_0_619"/>
          <p:cNvSpPr txBox="1">
            <a:spLocks noGrp="1"/>
          </p:cNvSpPr>
          <p:nvPr>
            <p:ph type="title"/>
          </p:nvPr>
        </p:nvSpPr>
        <p:spPr>
          <a:xfrm>
            <a:off x="628650" y="276043"/>
            <a:ext cx="7886700" cy="1002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Font typeface="Gill Sans"/>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1" name="Google Shape;171;g2cc4f6ba004_0_619"/>
          <p:cNvSpPr txBox="1">
            <a:spLocks noGrp="1"/>
          </p:cNvSpPr>
          <p:nvPr>
            <p:ph type="body" idx="1"/>
          </p:nvPr>
        </p:nvSpPr>
        <p:spPr>
          <a:xfrm>
            <a:off x="628650" y="1380206"/>
            <a:ext cx="3886200" cy="32898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72" name="Google Shape;172;g2cc4f6ba004_0_619"/>
          <p:cNvSpPr txBox="1">
            <a:spLocks noGrp="1"/>
          </p:cNvSpPr>
          <p:nvPr>
            <p:ph type="body" idx="2"/>
          </p:nvPr>
        </p:nvSpPr>
        <p:spPr>
          <a:xfrm>
            <a:off x="4629150" y="1380206"/>
            <a:ext cx="3886200" cy="32898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73" name="Google Shape;173;g2cc4f6ba004_0_619"/>
          <p:cNvSpPr txBox="1">
            <a:spLocks noGrp="1"/>
          </p:cNvSpPr>
          <p:nvPr>
            <p:ph type="dt" idx="10"/>
          </p:nvPr>
        </p:nvSpPr>
        <p:spPr>
          <a:xfrm>
            <a:off x="628650" y="4805519"/>
            <a:ext cx="2057400" cy="276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1400"/>
              <a:buFont typeface="Gill Sans"/>
              <a:buNone/>
              <a:defRPr sz="1800">
                <a:solidFill>
                  <a:schemeClr val="dk1"/>
                </a:solidFill>
                <a:latin typeface="Gill Sans"/>
                <a:ea typeface="Gill Sans"/>
                <a:cs typeface="Gill Sans"/>
                <a:sym typeface="Gill Sans"/>
              </a:defRPr>
            </a:lvl1pPr>
            <a:lvl2pPr marR="0" lvl="1"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9pPr>
          </a:lstStyle>
          <a:p>
            <a:endParaRPr/>
          </a:p>
        </p:txBody>
      </p:sp>
      <p:sp>
        <p:nvSpPr>
          <p:cNvPr id="174" name="Google Shape;174;g2cc4f6ba004_0_619"/>
          <p:cNvSpPr txBox="1">
            <a:spLocks noGrp="1"/>
          </p:cNvSpPr>
          <p:nvPr>
            <p:ph type="ftr" idx="11"/>
          </p:nvPr>
        </p:nvSpPr>
        <p:spPr>
          <a:xfrm>
            <a:off x="3028950" y="4805519"/>
            <a:ext cx="3086100" cy="276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1400"/>
              <a:buFont typeface="Gill Sans"/>
              <a:buNone/>
              <a:defRPr sz="1800">
                <a:solidFill>
                  <a:schemeClr val="dk1"/>
                </a:solidFill>
                <a:latin typeface="Gill Sans"/>
                <a:ea typeface="Gill Sans"/>
                <a:cs typeface="Gill Sans"/>
                <a:sym typeface="Gill Sans"/>
              </a:defRPr>
            </a:lvl1pPr>
            <a:lvl2pPr marR="0" lvl="1"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Clr>
                <a:schemeClr val="dk1"/>
              </a:buClr>
              <a:buSzPts val="1400"/>
              <a:buFont typeface="Gill Sans"/>
              <a:buNone/>
              <a:defRPr sz="1800" b="0" i="0" u="none" strike="noStrike" cap="none">
                <a:solidFill>
                  <a:schemeClr val="dk1"/>
                </a:solidFill>
                <a:latin typeface="Gill Sans"/>
                <a:ea typeface="Gill Sans"/>
                <a:cs typeface="Gill Sans"/>
                <a:sym typeface="Gill Sans"/>
              </a:defRPr>
            </a:lvl9pPr>
          </a:lstStyle>
          <a:p>
            <a:endParaRPr/>
          </a:p>
        </p:txBody>
      </p:sp>
      <p:sp>
        <p:nvSpPr>
          <p:cNvPr id="175" name="Google Shape;175;g2cc4f6ba004_0_619"/>
          <p:cNvSpPr txBox="1">
            <a:spLocks noGrp="1"/>
          </p:cNvSpPr>
          <p:nvPr>
            <p:ph type="sldNum" idx="12"/>
          </p:nvPr>
        </p:nvSpPr>
        <p:spPr>
          <a:xfrm>
            <a:off x="6457950" y="4805519"/>
            <a:ext cx="2057400" cy="2760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Clr>
                <a:srgbClr val="6C6463"/>
              </a:buClr>
              <a:buSzPts val="800"/>
              <a:buFont typeface="Gill Sans"/>
              <a:buNone/>
              <a:defRPr sz="800" b="0" i="0">
                <a:solidFill>
                  <a:srgbClr val="6C6463"/>
                </a:solidFill>
                <a:latin typeface="Gill Sans"/>
                <a:ea typeface="Gill Sans"/>
                <a:cs typeface="Gill Sans"/>
                <a:sym typeface="Gill Sans"/>
              </a:defRPr>
            </a:lvl1pPr>
            <a:lvl2pPr marL="0" lvl="1" indent="0" algn="r" rtl="0">
              <a:spcBef>
                <a:spcPts val="0"/>
              </a:spcBef>
              <a:buClr>
                <a:srgbClr val="6C6463"/>
              </a:buClr>
              <a:buSzPts val="800"/>
              <a:buFont typeface="Gill Sans"/>
              <a:buNone/>
              <a:defRPr sz="800" b="0" i="0">
                <a:solidFill>
                  <a:srgbClr val="6C6463"/>
                </a:solidFill>
                <a:latin typeface="Gill Sans"/>
                <a:ea typeface="Gill Sans"/>
                <a:cs typeface="Gill Sans"/>
                <a:sym typeface="Gill Sans"/>
              </a:defRPr>
            </a:lvl2pPr>
            <a:lvl3pPr marL="0" lvl="2" indent="0" algn="r" rtl="0">
              <a:spcBef>
                <a:spcPts val="0"/>
              </a:spcBef>
              <a:buClr>
                <a:srgbClr val="6C6463"/>
              </a:buClr>
              <a:buSzPts val="800"/>
              <a:buFont typeface="Gill Sans"/>
              <a:buNone/>
              <a:defRPr sz="800" b="0" i="0">
                <a:solidFill>
                  <a:srgbClr val="6C6463"/>
                </a:solidFill>
                <a:latin typeface="Gill Sans"/>
                <a:ea typeface="Gill Sans"/>
                <a:cs typeface="Gill Sans"/>
                <a:sym typeface="Gill Sans"/>
              </a:defRPr>
            </a:lvl3pPr>
            <a:lvl4pPr marL="0" lvl="3" indent="0" algn="r" rtl="0">
              <a:spcBef>
                <a:spcPts val="0"/>
              </a:spcBef>
              <a:buClr>
                <a:srgbClr val="6C6463"/>
              </a:buClr>
              <a:buSzPts val="800"/>
              <a:buFont typeface="Gill Sans"/>
              <a:buNone/>
              <a:defRPr sz="800" b="0" i="0">
                <a:solidFill>
                  <a:srgbClr val="6C6463"/>
                </a:solidFill>
                <a:latin typeface="Gill Sans"/>
                <a:ea typeface="Gill Sans"/>
                <a:cs typeface="Gill Sans"/>
                <a:sym typeface="Gill Sans"/>
              </a:defRPr>
            </a:lvl4pPr>
            <a:lvl5pPr marL="0" lvl="4" indent="0" algn="r" rtl="0">
              <a:spcBef>
                <a:spcPts val="0"/>
              </a:spcBef>
              <a:buClr>
                <a:srgbClr val="6C6463"/>
              </a:buClr>
              <a:buSzPts val="800"/>
              <a:buFont typeface="Gill Sans"/>
              <a:buNone/>
              <a:defRPr sz="800" b="0" i="0">
                <a:solidFill>
                  <a:srgbClr val="6C6463"/>
                </a:solidFill>
                <a:latin typeface="Gill Sans"/>
                <a:ea typeface="Gill Sans"/>
                <a:cs typeface="Gill Sans"/>
                <a:sym typeface="Gill Sans"/>
              </a:defRPr>
            </a:lvl5pPr>
            <a:lvl6pPr marL="0" lvl="5" indent="0" algn="r" rtl="0">
              <a:spcBef>
                <a:spcPts val="0"/>
              </a:spcBef>
              <a:buClr>
                <a:srgbClr val="6C6463"/>
              </a:buClr>
              <a:buSzPts val="800"/>
              <a:buFont typeface="Gill Sans"/>
              <a:buNone/>
              <a:defRPr sz="800" b="0" i="0">
                <a:solidFill>
                  <a:srgbClr val="6C6463"/>
                </a:solidFill>
                <a:latin typeface="Gill Sans"/>
                <a:ea typeface="Gill Sans"/>
                <a:cs typeface="Gill Sans"/>
                <a:sym typeface="Gill Sans"/>
              </a:defRPr>
            </a:lvl6pPr>
            <a:lvl7pPr marL="0" lvl="6" indent="0" algn="r" rtl="0">
              <a:spcBef>
                <a:spcPts val="0"/>
              </a:spcBef>
              <a:buClr>
                <a:srgbClr val="6C6463"/>
              </a:buClr>
              <a:buSzPts val="800"/>
              <a:buFont typeface="Gill Sans"/>
              <a:buNone/>
              <a:defRPr sz="800" b="0" i="0">
                <a:solidFill>
                  <a:srgbClr val="6C6463"/>
                </a:solidFill>
                <a:latin typeface="Gill Sans"/>
                <a:ea typeface="Gill Sans"/>
                <a:cs typeface="Gill Sans"/>
                <a:sym typeface="Gill Sans"/>
              </a:defRPr>
            </a:lvl7pPr>
            <a:lvl8pPr marL="0" lvl="7" indent="0" algn="r" rtl="0">
              <a:spcBef>
                <a:spcPts val="0"/>
              </a:spcBef>
              <a:buClr>
                <a:srgbClr val="6C6463"/>
              </a:buClr>
              <a:buSzPts val="800"/>
              <a:buFont typeface="Gill Sans"/>
              <a:buNone/>
              <a:defRPr sz="800" b="0" i="0">
                <a:solidFill>
                  <a:srgbClr val="6C6463"/>
                </a:solidFill>
                <a:latin typeface="Gill Sans"/>
                <a:ea typeface="Gill Sans"/>
                <a:cs typeface="Gill Sans"/>
                <a:sym typeface="Gill Sans"/>
              </a:defRPr>
            </a:lvl8pPr>
            <a:lvl9pPr marL="0" lvl="8" indent="0" algn="r" rtl="0">
              <a:spcBef>
                <a:spcPts val="0"/>
              </a:spcBef>
              <a:buClr>
                <a:srgbClr val="6C6463"/>
              </a:buClr>
              <a:buSzPts val="800"/>
              <a:buFont typeface="Gill Sans"/>
              <a:buNone/>
              <a:defRPr sz="800" b="0" i="0">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verview - Light Gray &amp; USAID Blue">
  <p:cSld name="1_Overview - Light Gray &amp; USAID Blue">
    <p:bg>
      <p:bgPr>
        <a:solidFill>
          <a:schemeClr val="lt1"/>
        </a:solidFill>
        <a:effectLst/>
      </p:bgPr>
    </p:bg>
    <p:spTree>
      <p:nvGrpSpPr>
        <p:cNvPr id="1" name="Shape 28"/>
        <p:cNvGrpSpPr/>
        <p:nvPr/>
      </p:nvGrpSpPr>
      <p:grpSpPr>
        <a:xfrm>
          <a:off x="0" y="0"/>
          <a:ext cx="0" cy="0"/>
          <a:chOff x="0" y="0"/>
          <a:chExt cx="0" cy="0"/>
        </a:xfrm>
      </p:grpSpPr>
      <p:sp>
        <p:nvSpPr>
          <p:cNvPr id="29" name="Google Shape;29;p56"/>
          <p:cNvSpPr/>
          <p:nvPr/>
        </p:nvSpPr>
        <p:spPr>
          <a:xfrm>
            <a:off x="0" y="0"/>
            <a:ext cx="9144000" cy="50864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Gill Sans"/>
              <a:buNone/>
            </a:pPr>
            <a:endParaRPr sz="1800" b="0" i="0" u="none" strike="noStrike" cap="none">
              <a:solidFill>
                <a:schemeClr val="accent6"/>
              </a:solidFill>
              <a:latin typeface="Gill Sans"/>
              <a:ea typeface="Gill Sans"/>
              <a:cs typeface="Gill Sans"/>
              <a:sym typeface="Gill Sans"/>
            </a:endParaRPr>
          </a:p>
        </p:txBody>
      </p:sp>
      <p:sp>
        <p:nvSpPr>
          <p:cNvPr id="30" name="Google Shape;30;p56"/>
          <p:cNvSpPr txBox="1">
            <a:spLocks noGrp="1"/>
          </p:cNvSpPr>
          <p:nvPr>
            <p:ph type="body" idx="1"/>
          </p:nvPr>
        </p:nvSpPr>
        <p:spPr>
          <a:xfrm>
            <a:off x="345507" y="773935"/>
            <a:ext cx="7772400" cy="378916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Font typeface="Noto Sans Symbols"/>
              <a:buChar char="▪"/>
              <a:defRPr sz="2000">
                <a:solidFill>
                  <a:srgbClr val="4E4A49"/>
                </a:solidFill>
              </a:defRPr>
            </a:lvl1pPr>
            <a:lvl2pPr marL="914400" lvl="1" indent="-342900" algn="l">
              <a:lnSpc>
                <a:spcPct val="100000"/>
              </a:lnSpc>
              <a:spcBef>
                <a:spcPts val="800"/>
              </a:spcBef>
              <a:spcAft>
                <a:spcPts val="0"/>
              </a:spcAft>
              <a:buSzPts val="1800"/>
              <a:buFont typeface="Noto Sans Symbols"/>
              <a:buChar char="✔"/>
              <a:defRPr sz="2000">
                <a:solidFill>
                  <a:srgbClr val="4E4A49"/>
                </a:solidFill>
              </a:defRPr>
            </a:lvl2pPr>
            <a:lvl3pPr marL="1371600" lvl="2" indent="-342900" algn="l">
              <a:lnSpc>
                <a:spcPct val="100000"/>
              </a:lnSpc>
              <a:spcBef>
                <a:spcPts val="8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 name="Google Shape;31;p56"/>
          <p:cNvSpPr txBox="1">
            <a:spLocks noGrp="1"/>
          </p:cNvSpPr>
          <p:nvPr>
            <p:ph type="sldNum" idx="12"/>
          </p:nvPr>
        </p:nvSpPr>
        <p:spPr>
          <a:xfrm>
            <a:off x="8353696" y="4947676"/>
            <a:ext cx="637800" cy="186283"/>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6C6463"/>
              </a:buClr>
              <a:buSzPts val="600"/>
              <a:buFont typeface="Gill Sans"/>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6C6463"/>
              </a:buClr>
              <a:buSzPts val="600"/>
              <a:buFont typeface="Gill Sans"/>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6C6463"/>
              </a:buClr>
              <a:buSzPts val="600"/>
              <a:buFont typeface="Gill Sans"/>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6C6463"/>
              </a:buClr>
              <a:buSzPts val="600"/>
              <a:buFont typeface="Gill Sans"/>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6C6463"/>
              </a:buClr>
              <a:buSzPts val="600"/>
              <a:buFont typeface="Gill Sans"/>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6C6463"/>
              </a:buClr>
              <a:buSzPts val="600"/>
              <a:buFont typeface="Gill Sans"/>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6C6463"/>
              </a:buClr>
              <a:buSzPts val="600"/>
              <a:buFont typeface="Gill Sans"/>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6C6463"/>
              </a:buClr>
              <a:buSzPts val="600"/>
              <a:buFont typeface="Gill Sans"/>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6C6463"/>
              </a:buClr>
              <a:buSzPts val="600"/>
              <a:buFont typeface="Gill Sans"/>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56"/>
          <p:cNvSpPr txBox="1">
            <a:spLocks noGrp="1"/>
          </p:cNvSpPr>
          <p:nvPr>
            <p:ph type="title"/>
          </p:nvPr>
        </p:nvSpPr>
        <p:spPr>
          <a:xfrm>
            <a:off x="345507" y="23617"/>
            <a:ext cx="7772400" cy="461776"/>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dk2"/>
              </a:buClr>
              <a:buSzPts val="2400"/>
              <a:buFont typeface="Gill Sans"/>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White BG">
  <p:cSld name="1_White BG">
    <p:bg>
      <p:bgPr>
        <a:solidFill>
          <a:schemeClr val="lt1"/>
        </a:solidFill>
        <a:effectLst/>
      </p:bgPr>
    </p:bg>
    <p:spTree>
      <p:nvGrpSpPr>
        <p:cNvPr id="1" name="Shape 33"/>
        <p:cNvGrpSpPr/>
        <p:nvPr/>
      </p:nvGrpSpPr>
      <p:grpSpPr>
        <a:xfrm>
          <a:off x="0" y="0"/>
          <a:ext cx="0" cy="0"/>
          <a:chOff x="0" y="0"/>
          <a:chExt cx="0" cy="0"/>
        </a:xfrm>
      </p:grpSpPr>
      <p:sp>
        <p:nvSpPr>
          <p:cNvPr id="34" name="Google Shape;34;p57"/>
          <p:cNvSpPr txBox="1">
            <a:spLocks noGrp="1"/>
          </p:cNvSpPr>
          <p:nvPr>
            <p:ph type="sldNum" idx="12"/>
          </p:nvPr>
        </p:nvSpPr>
        <p:spPr>
          <a:xfrm>
            <a:off x="8353696" y="4947677"/>
            <a:ext cx="637903" cy="186148"/>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57"/>
          <p:cNvSpPr/>
          <p:nvPr/>
        </p:nvSpPr>
        <p:spPr>
          <a:xfrm>
            <a:off x="0" y="4869180"/>
            <a:ext cx="9144000" cy="31559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tent_White">
  <p:cSld name="Content_White">
    <p:bg>
      <p:bgPr>
        <a:solidFill>
          <a:srgbClr val="FFFFFF"/>
        </a:solidFill>
        <a:effectLst/>
      </p:bgPr>
    </p:bg>
    <p:spTree>
      <p:nvGrpSpPr>
        <p:cNvPr id="1" name="Shape 36"/>
        <p:cNvGrpSpPr/>
        <p:nvPr/>
      </p:nvGrpSpPr>
      <p:grpSpPr>
        <a:xfrm>
          <a:off x="0" y="0"/>
          <a:ext cx="0" cy="0"/>
          <a:chOff x="0" y="0"/>
          <a:chExt cx="0" cy="0"/>
        </a:xfrm>
      </p:grpSpPr>
      <p:pic>
        <p:nvPicPr>
          <p:cNvPr id="37" name="Google Shape;37;p58"/>
          <p:cNvPicPr preferRelativeResize="0"/>
          <p:nvPr/>
        </p:nvPicPr>
        <p:blipFill rotWithShape="1">
          <a:blip r:embed="rId2">
            <a:alphaModFix/>
          </a:blip>
          <a:srcRect/>
          <a:stretch/>
        </p:blipFill>
        <p:spPr>
          <a:xfrm>
            <a:off x="5629347" y="3514126"/>
            <a:ext cx="3667054" cy="1801767"/>
          </a:xfrm>
          <a:prstGeom prst="rect">
            <a:avLst/>
          </a:prstGeom>
          <a:noFill/>
          <a:ln>
            <a:noFill/>
          </a:ln>
        </p:spPr>
      </p:pic>
      <p:sp>
        <p:nvSpPr>
          <p:cNvPr id="38" name="Google Shape;38;p58"/>
          <p:cNvSpPr txBox="1">
            <a:spLocks noGrp="1"/>
          </p:cNvSpPr>
          <p:nvPr>
            <p:ph type="body" idx="1"/>
          </p:nvPr>
        </p:nvSpPr>
        <p:spPr>
          <a:xfrm>
            <a:off x="533408" y="1620817"/>
            <a:ext cx="4187952" cy="2164687"/>
          </a:xfrm>
          <a:prstGeom prst="rect">
            <a:avLst/>
          </a:prstGeom>
          <a:noFill/>
          <a:ln>
            <a:noFill/>
          </a:ln>
        </p:spPr>
        <p:txBody>
          <a:bodyPr spcFirstLastPara="1" wrap="square" lIns="0" tIns="45700" rIns="0" bIns="45700" anchor="t" anchorCtr="0">
            <a:noAutofit/>
          </a:bodyPr>
          <a:lstStyle>
            <a:lvl1pPr marL="457200" marR="0" lvl="0" indent="-355600" algn="l">
              <a:lnSpc>
                <a:spcPct val="100000"/>
              </a:lnSpc>
              <a:spcBef>
                <a:spcPts val="400"/>
              </a:spcBef>
              <a:spcAft>
                <a:spcPts val="0"/>
              </a:spcAft>
              <a:buClr>
                <a:srgbClr val="00427B"/>
              </a:buClr>
              <a:buSzPts val="2000"/>
              <a:buFont typeface="Arial"/>
              <a:buAutoNum type="arabicPeriod"/>
              <a:defRPr sz="2000" b="0" i="0" u="none" strike="noStrike" cap="none">
                <a:solidFill>
                  <a:srgbClr val="00427B"/>
                </a:solidFill>
                <a:latin typeface="Gill Sans"/>
                <a:ea typeface="Gill Sans"/>
                <a:cs typeface="Gill Sans"/>
                <a:sym typeface="Gill Sans"/>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 name="Google Shape;39;p58"/>
          <p:cNvSpPr txBox="1">
            <a:spLocks noGrp="1"/>
          </p:cNvSpPr>
          <p:nvPr>
            <p:ph type="body" idx="2"/>
          </p:nvPr>
        </p:nvSpPr>
        <p:spPr>
          <a:xfrm>
            <a:off x="533408" y="672101"/>
            <a:ext cx="4187952" cy="773189"/>
          </a:xfrm>
          <a:prstGeom prst="rect">
            <a:avLst/>
          </a:prstGeom>
          <a:noFill/>
          <a:ln>
            <a:noFill/>
          </a:ln>
        </p:spPr>
        <p:txBody>
          <a:bodyPr spcFirstLastPara="1" wrap="square" lIns="0" tIns="45700" rIns="0" bIns="45700" anchor="t" anchorCtr="0">
            <a:noAutofit/>
          </a:bodyPr>
          <a:lstStyle>
            <a:lvl1pPr marL="457200" marR="0" lvl="0" indent="-228600" algn="l">
              <a:lnSpc>
                <a:spcPct val="80000"/>
              </a:lnSpc>
              <a:spcBef>
                <a:spcPts val="0"/>
              </a:spcBef>
              <a:spcAft>
                <a:spcPts val="0"/>
              </a:spcAft>
              <a:buClr>
                <a:srgbClr val="00427B"/>
              </a:buClr>
              <a:buSzPts val="3600"/>
              <a:buFont typeface="Arial"/>
              <a:buNone/>
              <a:defRPr sz="3600" b="0" i="0" u="none" strike="noStrike" cap="none">
                <a:solidFill>
                  <a:srgbClr val="00427B"/>
                </a:solidFill>
                <a:latin typeface="Gill Sans"/>
                <a:ea typeface="Gill Sans"/>
                <a:cs typeface="Gill Sans"/>
                <a:sym typeface="Gill Sans"/>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verview - Light Gray &amp; USAID Blue">
  <p:cSld name="Overview - Light Gray &amp; USAID Blue">
    <p:bg>
      <p:bgPr>
        <a:solidFill>
          <a:schemeClr val="lt1"/>
        </a:solidFill>
        <a:effectLst/>
      </p:bgPr>
    </p:bg>
    <p:spTree>
      <p:nvGrpSpPr>
        <p:cNvPr id="1" name="Shape 40"/>
        <p:cNvGrpSpPr/>
        <p:nvPr/>
      </p:nvGrpSpPr>
      <p:grpSpPr>
        <a:xfrm>
          <a:off x="0" y="0"/>
          <a:ext cx="0" cy="0"/>
          <a:chOff x="0" y="0"/>
          <a:chExt cx="0" cy="0"/>
        </a:xfrm>
      </p:grpSpPr>
      <p:sp>
        <p:nvSpPr>
          <p:cNvPr id="41" name="Google Shape;41;p59"/>
          <p:cNvSpPr/>
          <p:nvPr/>
        </p:nvSpPr>
        <p:spPr>
          <a:xfrm>
            <a:off x="0" y="0"/>
            <a:ext cx="9144000" cy="5089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Gill Sans"/>
              <a:ea typeface="Gill Sans"/>
              <a:cs typeface="Gill Sans"/>
              <a:sym typeface="Gill Sans"/>
            </a:endParaRPr>
          </a:p>
        </p:txBody>
      </p:sp>
      <p:sp>
        <p:nvSpPr>
          <p:cNvPr id="42" name="Google Shape;42;p59"/>
          <p:cNvSpPr txBox="1">
            <a:spLocks noGrp="1"/>
          </p:cNvSpPr>
          <p:nvPr>
            <p:ph type="body" idx="1"/>
          </p:nvPr>
        </p:nvSpPr>
        <p:spPr>
          <a:xfrm>
            <a:off x="345507" y="773935"/>
            <a:ext cx="7772400" cy="378935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SzPts val="1800"/>
              <a:buFont typeface="Noto Sans Symbols"/>
              <a:buChar char="▪"/>
              <a:defRPr sz="2000">
                <a:solidFill>
                  <a:srgbClr val="4E4A49"/>
                </a:solidFill>
              </a:defRPr>
            </a:lvl1pPr>
            <a:lvl2pPr marL="914400" lvl="1" indent="-342900" algn="l">
              <a:lnSpc>
                <a:spcPct val="100000"/>
              </a:lnSpc>
              <a:spcBef>
                <a:spcPts val="800"/>
              </a:spcBef>
              <a:spcAft>
                <a:spcPts val="0"/>
              </a:spcAft>
              <a:buSzPts val="1800"/>
              <a:buFont typeface="Noto Sans Symbols"/>
              <a:buChar char="✔"/>
              <a:defRPr sz="2000">
                <a:solidFill>
                  <a:srgbClr val="4E4A49"/>
                </a:solidFill>
              </a:defRPr>
            </a:lvl2pPr>
            <a:lvl3pPr marL="1371600" lvl="2" indent="-342900" algn="l">
              <a:lnSpc>
                <a:spcPct val="100000"/>
              </a:lnSpc>
              <a:spcBef>
                <a:spcPts val="8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3" name="Google Shape;43;p59"/>
          <p:cNvSpPr txBox="1">
            <a:spLocks noGrp="1"/>
          </p:cNvSpPr>
          <p:nvPr>
            <p:ph type="sldNum" idx="12"/>
          </p:nvPr>
        </p:nvSpPr>
        <p:spPr>
          <a:xfrm>
            <a:off x="8353696" y="4947677"/>
            <a:ext cx="637903" cy="186148"/>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44" name="Google Shape;44;p59"/>
          <p:cNvSpPr txBox="1">
            <a:spLocks noGrp="1"/>
          </p:cNvSpPr>
          <p:nvPr>
            <p:ph type="title"/>
          </p:nvPr>
        </p:nvSpPr>
        <p:spPr>
          <a:xfrm>
            <a:off x="345507" y="23617"/>
            <a:ext cx="7772400" cy="461665"/>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dk2"/>
              </a:buClr>
              <a:buSzPts val="2400"/>
              <a:buFont typeface="Gill Sans"/>
              <a:buNone/>
              <a:defRPr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verview Cover">
  <p:cSld name="Overview Cover">
    <p:bg>
      <p:bgPr>
        <a:solidFill>
          <a:schemeClr val="lt1"/>
        </a:solidFill>
        <a:effectLst/>
      </p:bgPr>
    </p:bg>
    <p:spTree>
      <p:nvGrpSpPr>
        <p:cNvPr id="1" name="Shape 45"/>
        <p:cNvGrpSpPr/>
        <p:nvPr/>
      </p:nvGrpSpPr>
      <p:grpSpPr>
        <a:xfrm>
          <a:off x="0" y="0"/>
          <a:ext cx="0" cy="0"/>
          <a:chOff x="0" y="0"/>
          <a:chExt cx="0" cy="0"/>
        </a:xfrm>
      </p:grpSpPr>
      <p:sp>
        <p:nvSpPr>
          <p:cNvPr id="46" name="Google Shape;46;p60"/>
          <p:cNvSpPr/>
          <p:nvPr/>
        </p:nvSpPr>
        <p:spPr>
          <a:xfrm>
            <a:off x="0" y="-1"/>
            <a:ext cx="9144000" cy="518477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Gill Sans"/>
              <a:ea typeface="Gill Sans"/>
              <a:cs typeface="Gill Sans"/>
              <a:sym typeface="Gill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Overview - Light Gray &amp; USAID Blue">
  <p:cSld name="2_Overview - Light Gray &amp; USAID Blue">
    <p:bg>
      <p:bgPr>
        <a:solidFill>
          <a:schemeClr val="lt1"/>
        </a:solidFill>
        <a:effectLst/>
      </p:bgPr>
    </p:bg>
    <p:spTree>
      <p:nvGrpSpPr>
        <p:cNvPr id="1" name="Shape 47"/>
        <p:cNvGrpSpPr/>
        <p:nvPr/>
      </p:nvGrpSpPr>
      <p:grpSpPr>
        <a:xfrm>
          <a:off x="0" y="0"/>
          <a:ext cx="0" cy="0"/>
          <a:chOff x="0" y="0"/>
          <a:chExt cx="0" cy="0"/>
        </a:xfrm>
      </p:grpSpPr>
      <p:sp>
        <p:nvSpPr>
          <p:cNvPr id="48" name="Google Shape;48;p61"/>
          <p:cNvSpPr/>
          <p:nvPr/>
        </p:nvSpPr>
        <p:spPr>
          <a:xfrm>
            <a:off x="0" y="0"/>
            <a:ext cx="9144000" cy="5089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49" name="Google Shape;49;p61"/>
          <p:cNvSpPr txBox="1">
            <a:spLocks noGrp="1"/>
          </p:cNvSpPr>
          <p:nvPr>
            <p:ph type="body" idx="1"/>
          </p:nvPr>
        </p:nvSpPr>
        <p:spPr>
          <a:xfrm>
            <a:off x="345507" y="773935"/>
            <a:ext cx="7772400" cy="378935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chemeClr val="accent5"/>
              </a:buClr>
              <a:buSzPts val="1800"/>
              <a:buFont typeface="Noto Sans Symbols"/>
              <a:buChar char="▪"/>
              <a:defRPr sz="2000">
                <a:solidFill>
                  <a:srgbClr val="4E4A49"/>
                </a:solidFill>
              </a:defRPr>
            </a:lvl1pPr>
            <a:lvl2pPr marL="914400" lvl="1" indent="-342900" algn="l">
              <a:lnSpc>
                <a:spcPct val="100000"/>
              </a:lnSpc>
              <a:spcBef>
                <a:spcPts val="800"/>
              </a:spcBef>
              <a:spcAft>
                <a:spcPts val="0"/>
              </a:spcAft>
              <a:buClr>
                <a:schemeClr val="accent5"/>
              </a:buClr>
              <a:buSzPts val="1800"/>
              <a:buFont typeface="Noto Sans Symbols"/>
              <a:buChar char="✔"/>
              <a:defRPr sz="2000">
                <a:solidFill>
                  <a:srgbClr val="4E4A49"/>
                </a:solidFill>
              </a:defRPr>
            </a:lvl2pPr>
            <a:lvl3pPr marL="1371600" lvl="2" indent="-342900" algn="l">
              <a:lnSpc>
                <a:spcPct val="100000"/>
              </a:lnSpc>
              <a:spcBef>
                <a:spcPts val="8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0" name="Google Shape;50;p61"/>
          <p:cNvSpPr txBox="1">
            <a:spLocks noGrp="1"/>
          </p:cNvSpPr>
          <p:nvPr>
            <p:ph type="sldNum" idx="12"/>
          </p:nvPr>
        </p:nvSpPr>
        <p:spPr>
          <a:xfrm>
            <a:off x="8353696" y="4947677"/>
            <a:ext cx="637903" cy="186148"/>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61"/>
          <p:cNvSpPr txBox="1">
            <a:spLocks noGrp="1"/>
          </p:cNvSpPr>
          <p:nvPr>
            <p:ph type="title"/>
          </p:nvPr>
        </p:nvSpPr>
        <p:spPr>
          <a:xfrm>
            <a:off x="345507" y="23617"/>
            <a:ext cx="7772400" cy="461665"/>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lt1"/>
              </a:buClr>
              <a:buSzPts val="2400"/>
              <a:buFont typeface="Gill Sans"/>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BDIAH Closing ">
  <p:cSld name="TBDIAH Closing ">
    <p:bg>
      <p:bgPr>
        <a:solidFill>
          <a:schemeClr val="lt1"/>
        </a:solidFill>
        <a:effectLst/>
      </p:bgPr>
    </p:bg>
    <p:spTree>
      <p:nvGrpSpPr>
        <p:cNvPr id="1" name="Shape 52"/>
        <p:cNvGrpSpPr/>
        <p:nvPr/>
      </p:nvGrpSpPr>
      <p:grpSpPr>
        <a:xfrm>
          <a:off x="0" y="0"/>
          <a:ext cx="0" cy="0"/>
          <a:chOff x="0" y="0"/>
          <a:chExt cx="0" cy="0"/>
        </a:xfrm>
      </p:grpSpPr>
      <p:sp>
        <p:nvSpPr>
          <p:cNvPr id="53" name="Google Shape;53;p62"/>
          <p:cNvSpPr/>
          <p:nvPr/>
        </p:nvSpPr>
        <p:spPr>
          <a:xfrm>
            <a:off x="3714356" y="4764679"/>
            <a:ext cx="5429644" cy="4200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p:txBody>
      </p:sp>
      <p:sp>
        <p:nvSpPr>
          <p:cNvPr id="54" name="Google Shape;54;p62"/>
          <p:cNvSpPr txBox="1"/>
          <p:nvPr/>
        </p:nvSpPr>
        <p:spPr>
          <a:xfrm>
            <a:off x="4715897" y="828884"/>
            <a:ext cx="4061631" cy="26776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Gill Sans"/>
              <a:buNone/>
            </a:pPr>
            <a:r>
              <a:rPr lang="en-US" sz="1400" b="0" i="0" u="none" strike="noStrike" cap="none">
                <a:solidFill>
                  <a:schemeClr val="dk1"/>
                </a:solidFill>
                <a:latin typeface="Gill Sans"/>
                <a:ea typeface="Gill Sans"/>
                <a:cs typeface="Gill Sans"/>
                <a:sym typeface="Gill Sans"/>
              </a:rPr>
              <a:t>This presentation was produced with the support of the United States Agency for International Development (USAID) under the terms of the TB Data, Impact Assessment and Communications Hub (TB DIAH) Associate Award No. 7200AA18LA00007.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Gill Sans"/>
              <a:buNone/>
            </a:pPr>
            <a:br>
              <a:rPr lang="en-US" sz="1400" b="0" i="0" u="none" strike="noStrike" cap="none">
                <a:solidFill>
                  <a:schemeClr val="dk1"/>
                </a:solidFill>
                <a:latin typeface="Gill Sans"/>
                <a:ea typeface="Gill Sans"/>
                <a:cs typeface="Gill Sans"/>
                <a:sym typeface="Gill Sans"/>
              </a:rPr>
            </a:br>
            <a:r>
              <a:rPr lang="en-US" sz="1400" b="0" i="0" u="none" strike="noStrike" cap="none">
                <a:solidFill>
                  <a:schemeClr val="dk1"/>
                </a:solidFill>
                <a:latin typeface="Gill Sans"/>
                <a:ea typeface="Gill Sans"/>
                <a:cs typeface="Gill Sans"/>
                <a:sym typeface="Gill Sans"/>
              </a:rPr>
              <a:t>TB DIAH is implemented by the University of North Carolina at Chapel Hill, in partnership with John Snow, Inc. Views expressed are not necessarily those of USAID or the United States government.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Gill Sans"/>
              <a:buNone/>
            </a:pPr>
            <a:endParaRPr sz="14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400"/>
              <a:buFont typeface="Gill Sans"/>
              <a:buNone/>
            </a:pPr>
            <a:r>
              <a:rPr lang="en-US" sz="1400" b="0" i="0" u="none" strike="noStrike" cap="none">
                <a:solidFill>
                  <a:schemeClr val="dk1"/>
                </a:solidFill>
                <a:latin typeface="Gill Sans"/>
                <a:ea typeface="Gill Sans"/>
                <a:cs typeface="Gill Sans"/>
                <a:sym typeface="Gill Sans"/>
              </a:rPr>
              <a:t>PR-23-058</a:t>
            </a:r>
            <a:endParaRPr sz="1400" b="0" i="0" u="none" strike="noStrike" cap="none">
              <a:solidFill>
                <a:srgbClr val="000000"/>
              </a:solidFill>
              <a:latin typeface="Arial"/>
              <a:ea typeface="Arial"/>
              <a:cs typeface="Arial"/>
              <a:sym typeface="Arial"/>
            </a:endParaRPr>
          </a:p>
        </p:txBody>
      </p:sp>
      <p:sp>
        <p:nvSpPr>
          <p:cNvPr id="55" name="Google Shape;55;p62"/>
          <p:cNvSpPr/>
          <p:nvPr/>
        </p:nvSpPr>
        <p:spPr>
          <a:xfrm>
            <a:off x="0" y="0"/>
            <a:ext cx="4477657" cy="5184775"/>
          </a:xfrm>
          <a:prstGeom prst="rect">
            <a:avLst/>
          </a:prstGeom>
          <a:solidFill>
            <a:srgbClr val="132F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pic>
        <p:nvPicPr>
          <p:cNvPr id="56" name="Google Shape;56;p62"/>
          <p:cNvPicPr preferRelativeResize="0"/>
          <p:nvPr/>
        </p:nvPicPr>
        <p:blipFill rotWithShape="1">
          <a:blip r:embed="rId2">
            <a:alphaModFix/>
          </a:blip>
          <a:srcRect/>
          <a:stretch/>
        </p:blipFill>
        <p:spPr>
          <a:xfrm>
            <a:off x="5278825" y="3354979"/>
            <a:ext cx="3124200" cy="1409700"/>
          </a:xfrm>
          <a:prstGeom prst="rect">
            <a:avLst/>
          </a:prstGeom>
          <a:noFill/>
          <a:ln>
            <a:noFill/>
          </a:ln>
        </p:spPr>
      </p:pic>
      <p:pic>
        <p:nvPicPr>
          <p:cNvPr id="57" name="Google Shape;57;p62" descr="Images of Empowerment, Kinshasa, DRC, May 2022,  CC BY-NC 4.0"/>
          <p:cNvPicPr preferRelativeResize="0"/>
          <p:nvPr/>
        </p:nvPicPr>
        <p:blipFill rotWithShape="1">
          <a:blip r:embed="rId3">
            <a:alphaModFix/>
          </a:blip>
          <a:srcRect/>
          <a:stretch/>
        </p:blipFill>
        <p:spPr>
          <a:xfrm>
            <a:off x="117218" y="77363"/>
            <a:ext cx="4256284" cy="50300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2.png"/><Relationship Id="rId2" Type="http://schemas.openxmlformats.org/officeDocument/2006/relationships/slideLayout" Target="../slideLayouts/slideLayout17.xml"/><Relationship Id="rId16"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3"/>
          <p:cNvSpPr/>
          <p:nvPr/>
        </p:nvSpPr>
        <p:spPr>
          <a:xfrm>
            <a:off x="0" y="4920616"/>
            <a:ext cx="9144000" cy="266394"/>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11" name="Google Shape;11;p53"/>
          <p:cNvSpPr txBox="1">
            <a:spLocks noGrp="1"/>
          </p:cNvSpPr>
          <p:nvPr>
            <p:ph type="body" idx="1"/>
          </p:nvPr>
        </p:nvSpPr>
        <p:spPr>
          <a:xfrm>
            <a:off x="345507" y="708008"/>
            <a:ext cx="7772400" cy="32004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0"/>
              </a:spcBef>
              <a:spcAft>
                <a:spcPts val="0"/>
              </a:spcAft>
              <a:buClr>
                <a:schemeClr val="dk2"/>
              </a:buClr>
              <a:buSzPts val="1800"/>
              <a:buFont typeface="Noto Sans Symbols"/>
              <a:buChar char="▪"/>
              <a:defRPr sz="2000" b="0" i="0" u="none" strike="noStrike" cap="none">
                <a:solidFill>
                  <a:srgbClr val="4E4A49"/>
                </a:solidFill>
                <a:latin typeface="Gill Sans"/>
                <a:ea typeface="Gill Sans"/>
                <a:cs typeface="Gill Sans"/>
                <a:sym typeface="Gill Sans"/>
              </a:defRPr>
            </a:lvl1pPr>
            <a:lvl2pPr marL="914400" marR="0" lvl="1" indent="-355600" algn="l" rtl="0">
              <a:lnSpc>
                <a:spcPct val="100000"/>
              </a:lnSpc>
              <a:spcBef>
                <a:spcPts val="800"/>
              </a:spcBef>
              <a:spcAft>
                <a:spcPts val="0"/>
              </a:spcAft>
              <a:buClr>
                <a:schemeClr val="dk2"/>
              </a:buClr>
              <a:buSzPts val="2000"/>
              <a:buFont typeface="Noto Sans Symbols"/>
              <a:buChar char="✔"/>
              <a:defRPr sz="2000" b="0" i="0" u="none" strike="noStrike" cap="none">
                <a:solidFill>
                  <a:srgbClr val="4E4A49"/>
                </a:solidFill>
                <a:latin typeface="Gill Sans"/>
                <a:ea typeface="Gill Sans"/>
                <a:cs typeface="Gill Sans"/>
                <a:sym typeface="Gill Sans"/>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2" name="Google Shape;12;p53"/>
          <p:cNvSpPr txBox="1">
            <a:spLocks noGrp="1"/>
          </p:cNvSpPr>
          <p:nvPr>
            <p:ph type="sldNum" idx="12"/>
          </p:nvPr>
        </p:nvSpPr>
        <p:spPr>
          <a:xfrm>
            <a:off x="6858000" y="4933030"/>
            <a:ext cx="2133600" cy="215444"/>
          </a:xfrm>
          <a:prstGeom prst="rect">
            <a:avLst/>
          </a:prstGeom>
          <a:noFill/>
          <a:ln>
            <a:noFill/>
          </a:ln>
        </p:spPr>
        <p:txBody>
          <a:bodyPr spcFirstLastPara="1" wrap="square" lIns="91425" tIns="45700" rIns="91425" bIns="45700" anchor="ctr" anchorCtr="0">
            <a:sp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53"/>
          <p:cNvSpPr txBox="1">
            <a:spLocks noGrp="1"/>
          </p:cNvSpPr>
          <p:nvPr>
            <p:ph type="title"/>
          </p:nvPr>
        </p:nvSpPr>
        <p:spPr>
          <a:xfrm>
            <a:off x="345507" y="31535"/>
            <a:ext cx="7772400" cy="461665"/>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rgbClr val="909090"/>
              </a:buClr>
              <a:buSzPts val="2400"/>
              <a:buFont typeface="Gill Sans"/>
              <a:buNone/>
              <a:defRPr sz="2400" b="0" i="0" u="none" strike="noStrike" cap="none">
                <a:solidFill>
                  <a:srgbClr val="909090"/>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53"/>
          <p:cNvSpPr txBox="1"/>
          <p:nvPr/>
        </p:nvSpPr>
        <p:spPr>
          <a:xfrm>
            <a:off x="583714" y="4952672"/>
            <a:ext cx="4572000"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accent3"/>
                </a:solidFill>
                <a:latin typeface="Gill Sans"/>
                <a:ea typeface="Gill Sans"/>
                <a:cs typeface="Gill Sans"/>
                <a:sym typeface="Gill Sans"/>
              </a:rPr>
              <a:t>Tuberculosis Data, Impact Assessment and Communications Hub (TB DIAH)</a:t>
            </a:r>
            <a:endParaRPr sz="1400" b="0" i="0" u="none" strike="noStrike" cap="none">
              <a:solidFill>
                <a:srgbClr val="000000"/>
              </a:solidFill>
              <a:latin typeface="Arial"/>
              <a:ea typeface="Arial"/>
              <a:cs typeface="Arial"/>
              <a:sym typeface="Arial"/>
            </a:endParaRPr>
          </a:p>
        </p:txBody>
      </p:sp>
      <p:pic>
        <p:nvPicPr>
          <p:cNvPr id="15" name="Google Shape;15;p53" descr="A picture containing diagram&#10;&#10;Description automatically generated"/>
          <p:cNvPicPr preferRelativeResize="0"/>
          <p:nvPr/>
        </p:nvPicPr>
        <p:blipFill rotWithShape="1">
          <a:blip r:embed="rId17">
            <a:alphaModFix/>
          </a:blip>
          <a:srcRect/>
          <a:stretch/>
        </p:blipFill>
        <p:spPr>
          <a:xfrm>
            <a:off x="392813" y="4999164"/>
            <a:ext cx="176656" cy="147401"/>
          </a:xfrm>
          <a:prstGeom prst="rect">
            <a:avLst/>
          </a:prstGeom>
          <a:noFill/>
          <a:ln>
            <a:noFill/>
          </a:ln>
        </p:spPr>
      </p:pic>
      <p:pic>
        <p:nvPicPr>
          <p:cNvPr id="16" name="Google Shape;16;p53" descr="Logo&#10;&#10;Description automatically generated"/>
          <p:cNvPicPr preferRelativeResize="0"/>
          <p:nvPr/>
        </p:nvPicPr>
        <p:blipFill rotWithShape="1">
          <a:blip r:embed="rId18">
            <a:alphaModFix/>
          </a:blip>
          <a:srcRect/>
          <a:stretch/>
        </p:blipFill>
        <p:spPr>
          <a:xfrm>
            <a:off x="18459" y="4909132"/>
            <a:ext cx="330028" cy="2821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g2cc4f6ba004_0_545"/>
          <p:cNvSpPr/>
          <p:nvPr/>
        </p:nvSpPr>
        <p:spPr>
          <a:xfrm>
            <a:off x="0" y="4920616"/>
            <a:ext cx="9144000" cy="2664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97" name="Google Shape;97;g2cc4f6ba004_0_545"/>
          <p:cNvSpPr txBox="1">
            <a:spLocks noGrp="1"/>
          </p:cNvSpPr>
          <p:nvPr>
            <p:ph type="body" idx="1"/>
          </p:nvPr>
        </p:nvSpPr>
        <p:spPr>
          <a:xfrm>
            <a:off x="345507" y="708008"/>
            <a:ext cx="7772400" cy="3200400"/>
          </a:xfrm>
          <a:prstGeom prst="rect">
            <a:avLst/>
          </a:prstGeom>
          <a:noFill/>
          <a:ln>
            <a:noFill/>
          </a:ln>
        </p:spPr>
        <p:txBody>
          <a:bodyPr spcFirstLastPara="1" wrap="square" lIns="91425" tIns="45700" rIns="91425" bIns="45700" anchor="t" anchorCtr="0">
            <a:normAutofit/>
          </a:bodyPr>
          <a:lstStyle>
            <a:lvl1pPr marL="457200" marR="0" lvl="0" indent="-342900" algn="l" rtl="0">
              <a:spcBef>
                <a:spcPts val="0"/>
              </a:spcBef>
              <a:spcAft>
                <a:spcPts val="0"/>
              </a:spcAft>
              <a:buClr>
                <a:schemeClr val="dk2"/>
              </a:buClr>
              <a:buSzPts val="1800"/>
              <a:buFont typeface="Noto Sans Symbols"/>
              <a:buChar char="▪"/>
              <a:defRPr sz="2000" b="0" i="0" u="none" strike="noStrike" cap="none">
                <a:solidFill>
                  <a:srgbClr val="4E4A49"/>
                </a:solidFill>
                <a:latin typeface="Gill Sans"/>
                <a:ea typeface="Gill Sans"/>
                <a:cs typeface="Gill Sans"/>
                <a:sym typeface="Gill Sans"/>
              </a:defRPr>
            </a:lvl1pPr>
            <a:lvl2pPr marL="914400" marR="0" lvl="1" indent="-355600" algn="l" rtl="0">
              <a:spcBef>
                <a:spcPts val="800"/>
              </a:spcBef>
              <a:spcAft>
                <a:spcPts val="0"/>
              </a:spcAft>
              <a:buClr>
                <a:schemeClr val="dk2"/>
              </a:buClr>
              <a:buSzPts val="2000"/>
              <a:buFont typeface="Noto Sans Symbols"/>
              <a:buChar char="✔"/>
              <a:defRPr sz="2000" b="0" i="0" u="none" strike="noStrike" cap="none">
                <a:solidFill>
                  <a:srgbClr val="4E4A49"/>
                </a:solidFill>
                <a:latin typeface="Gill Sans"/>
                <a:ea typeface="Gill Sans"/>
                <a:cs typeface="Gill Sans"/>
                <a:sym typeface="Gill Sans"/>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98" name="Google Shape;98;g2cc4f6ba004_0_545"/>
          <p:cNvSpPr txBox="1">
            <a:spLocks noGrp="1"/>
          </p:cNvSpPr>
          <p:nvPr>
            <p:ph type="sldNum" idx="12"/>
          </p:nvPr>
        </p:nvSpPr>
        <p:spPr>
          <a:xfrm>
            <a:off x="6858000" y="4933030"/>
            <a:ext cx="2133600" cy="215400"/>
          </a:xfrm>
          <a:prstGeom prst="rect">
            <a:avLst/>
          </a:prstGeom>
          <a:noFill/>
          <a:ln>
            <a:noFill/>
          </a:ln>
        </p:spPr>
        <p:txBody>
          <a:bodyPr spcFirstLastPara="1" wrap="square" lIns="91425" tIns="45700" rIns="91425" bIns="45700" anchor="ctr" anchorCtr="0">
            <a:spAutoFit/>
          </a:bodyPr>
          <a:lstStyle>
            <a:lvl1pPr marL="0" marR="0" lvl="0" indent="0" algn="r" rtl="0">
              <a:spcBef>
                <a:spcPts val="0"/>
              </a:spcBef>
              <a:buNone/>
              <a:defRPr sz="800" b="0" i="0" u="none" strike="noStrike" cap="none">
                <a:solidFill>
                  <a:srgbClr val="6C6463"/>
                </a:solidFill>
                <a:latin typeface="Gill Sans"/>
                <a:ea typeface="Gill Sans"/>
                <a:cs typeface="Gill Sans"/>
                <a:sym typeface="Gill Sans"/>
              </a:defRPr>
            </a:lvl1pPr>
            <a:lvl2pPr marL="0" marR="0" lvl="1" indent="0" algn="r" rtl="0">
              <a:spcBef>
                <a:spcPts val="0"/>
              </a:spcBef>
              <a:buNone/>
              <a:defRPr sz="800" b="0" i="0" u="none" strike="noStrike" cap="none">
                <a:solidFill>
                  <a:srgbClr val="6C6463"/>
                </a:solidFill>
                <a:latin typeface="Gill Sans"/>
                <a:ea typeface="Gill Sans"/>
                <a:cs typeface="Gill Sans"/>
                <a:sym typeface="Gill Sans"/>
              </a:defRPr>
            </a:lvl2pPr>
            <a:lvl3pPr marL="0" marR="0" lvl="2" indent="0" algn="r" rtl="0">
              <a:spcBef>
                <a:spcPts val="0"/>
              </a:spcBef>
              <a:buNone/>
              <a:defRPr sz="800" b="0" i="0" u="none" strike="noStrike" cap="none">
                <a:solidFill>
                  <a:srgbClr val="6C6463"/>
                </a:solidFill>
                <a:latin typeface="Gill Sans"/>
                <a:ea typeface="Gill Sans"/>
                <a:cs typeface="Gill Sans"/>
                <a:sym typeface="Gill Sans"/>
              </a:defRPr>
            </a:lvl3pPr>
            <a:lvl4pPr marL="0" marR="0" lvl="3" indent="0" algn="r" rtl="0">
              <a:spcBef>
                <a:spcPts val="0"/>
              </a:spcBef>
              <a:buNone/>
              <a:defRPr sz="800" b="0" i="0" u="none" strike="noStrike" cap="none">
                <a:solidFill>
                  <a:srgbClr val="6C6463"/>
                </a:solidFill>
                <a:latin typeface="Gill Sans"/>
                <a:ea typeface="Gill Sans"/>
                <a:cs typeface="Gill Sans"/>
                <a:sym typeface="Gill Sans"/>
              </a:defRPr>
            </a:lvl4pPr>
            <a:lvl5pPr marL="0" marR="0" lvl="4" indent="0" algn="r" rtl="0">
              <a:spcBef>
                <a:spcPts val="0"/>
              </a:spcBef>
              <a:buNone/>
              <a:defRPr sz="800" b="0" i="0" u="none" strike="noStrike" cap="none">
                <a:solidFill>
                  <a:srgbClr val="6C6463"/>
                </a:solidFill>
                <a:latin typeface="Gill Sans"/>
                <a:ea typeface="Gill Sans"/>
                <a:cs typeface="Gill Sans"/>
                <a:sym typeface="Gill Sans"/>
              </a:defRPr>
            </a:lvl5pPr>
            <a:lvl6pPr marL="0" marR="0" lvl="5" indent="0" algn="r" rtl="0">
              <a:spcBef>
                <a:spcPts val="0"/>
              </a:spcBef>
              <a:buNone/>
              <a:defRPr sz="800" b="0" i="0" u="none" strike="noStrike" cap="none">
                <a:solidFill>
                  <a:srgbClr val="6C6463"/>
                </a:solidFill>
                <a:latin typeface="Gill Sans"/>
                <a:ea typeface="Gill Sans"/>
                <a:cs typeface="Gill Sans"/>
                <a:sym typeface="Gill Sans"/>
              </a:defRPr>
            </a:lvl6pPr>
            <a:lvl7pPr marL="0" marR="0" lvl="6" indent="0" algn="r" rtl="0">
              <a:spcBef>
                <a:spcPts val="0"/>
              </a:spcBef>
              <a:buNone/>
              <a:defRPr sz="800" b="0" i="0" u="none" strike="noStrike" cap="none">
                <a:solidFill>
                  <a:srgbClr val="6C6463"/>
                </a:solidFill>
                <a:latin typeface="Gill Sans"/>
                <a:ea typeface="Gill Sans"/>
                <a:cs typeface="Gill Sans"/>
                <a:sym typeface="Gill Sans"/>
              </a:defRPr>
            </a:lvl7pPr>
            <a:lvl8pPr marL="0" marR="0" lvl="7" indent="0" algn="r" rtl="0">
              <a:spcBef>
                <a:spcPts val="0"/>
              </a:spcBef>
              <a:buNone/>
              <a:defRPr sz="800" b="0" i="0" u="none" strike="noStrike" cap="none">
                <a:solidFill>
                  <a:srgbClr val="6C6463"/>
                </a:solidFill>
                <a:latin typeface="Gill Sans"/>
                <a:ea typeface="Gill Sans"/>
                <a:cs typeface="Gill Sans"/>
                <a:sym typeface="Gill Sans"/>
              </a:defRPr>
            </a:lvl8pPr>
            <a:lvl9pPr marL="0" marR="0" lvl="8" indent="0" algn="r" rtl="0">
              <a:spcBef>
                <a:spcPts val="0"/>
              </a:spcBef>
              <a:buNone/>
              <a:defRPr sz="8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99" name="Google Shape;99;g2cc4f6ba004_0_545"/>
          <p:cNvSpPr txBox="1">
            <a:spLocks noGrp="1"/>
          </p:cNvSpPr>
          <p:nvPr>
            <p:ph type="title"/>
          </p:nvPr>
        </p:nvSpPr>
        <p:spPr>
          <a:xfrm>
            <a:off x="345507" y="31535"/>
            <a:ext cx="7772400" cy="461700"/>
          </a:xfrm>
          <a:prstGeom prst="rect">
            <a:avLst/>
          </a:prstGeom>
          <a:noFill/>
          <a:ln>
            <a:noFill/>
          </a:ln>
        </p:spPr>
        <p:txBody>
          <a:bodyPr spcFirstLastPara="1" wrap="square" lIns="91425" tIns="45700" rIns="91425" bIns="45700" anchor="b" anchorCtr="0">
            <a:spAutoFit/>
          </a:bodyPr>
          <a:lstStyle>
            <a:lvl1pPr marR="0" lvl="0" algn="l" rtl="0">
              <a:spcBef>
                <a:spcPts val="0"/>
              </a:spcBef>
              <a:spcAft>
                <a:spcPts val="0"/>
              </a:spcAft>
              <a:buClr>
                <a:srgbClr val="909090"/>
              </a:buClr>
              <a:buSzPts val="2400"/>
              <a:buFont typeface="Gill Sans"/>
              <a:buNone/>
              <a:defRPr sz="2400" b="0" i="0" u="none" strike="noStrike" cap="none">
                <a:solidFill>
                  <a:srgbClr val="909090"/>
                </a:solidFill>
                <a:latin typeface="Gill Sans"/>
                <a:ea typeface="Gill Sans"/>
                <a:cs typeface="Gill Sans"/>
                <a:sym typeface="Gill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0" name="Google Shape;100;g2cc4f6ba004_0_545"/>
          <p:cNvSpPr txBox="1"/>
          <p:nvPr/>
        </p:nvSpPr>
        <p:spPr>
          <a:xfrm>
            <a:off x="583714" y="4952672"/>
            <a:ext cx="45720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u="none" strike="noStrike" cap="none">
                <a:solidFill>
                  <a:schemeClr val="accent3"/>
                </a:solidFill>
                <a:latin typeface="Gill Sans"/>
                <a:ea typeface="Gill Sans"/>
                <a:cs typeface="Gill Sans"/>
                <a:sym typeface="Gill Sans"/>
              </a:rPr>
              <a:t>Tuberculosis Data, Impact Assessment and Communications Hub (TB DIAH)</a:t>
            </a:r>
            <a:endParaRPr/>
          </a:p>
        </p:txBody>
      </p:sp>
      <p:pic>
        <p:nvPicPr>
          <p:cNvPr id="101" name="Google Shape;101;g2cc4f6ba004_0_545" descr="A picture containing diagram&#10;&#10;Description automatically generated"/>
          <p:cNvPicPr preferRelativeResize="0"/>
          <p:nvPr/>
        </p:nvPicPr>
        <p:blipFill rotWithShape="1">
          <a:blip r:embed="rId16">
            <a:alphaModFix/>
          </a:blip>
          <a:srcRect/>
          <a:stretch/>
        </p:blipFill>
        <p:spPr>
          <a:xfrm>
            <a:off x="392813" y="4999164"/>
            <a:ext cx="176656" cy="147401"/>
          </a:xfrm>
          <a:prstGeom prst="rect">
            <a:avLst/>
          </a:prstGeom>
          <a:noFill/>
          <a:ln>
            <a:noFill/>
          </a:ln>
        </p:spPr>
      </p:pic>
      <p:pic>
        <p:nvPicPr>
          <p:cNvPr id="102" name="Google Shape;102;g2cc4f6ba004_0_545" descr="Logo&#10;&#10;Description automatically generated"/>
          <p:cNvPicPr preferRelativeResize="0"/>
          <p:nvPr/>
        </p:nvPicPr>
        <p:blipFill rotWithShape="1">
          <a:blip r:embed="rId17">
            <a:alphaModFix/>
          </a:blip>
          <a:srcRect/>
          <a:stretch/>
        </p:blipFill>
        <p:spPr>
          <a:xfrm>
            <a:off x="18459" y="4909132"/>
            <a:ext cx="330028" cy="2821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tbdiah.org/assessments/pbmef/"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hyperlink" Target="mailto:sahmedov@usaid.gov"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tbdiah.org/assessments/d2ac/" TargetMode="External"/><Relationship Id="rId3" Type="http://schemas.openxmlformats.org/officeDocument/2006/relationships/hyperlink" Target="http://www.tbdiah.org/" TargetMode="External"/><Relationship Id="rId7"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hub.tbdiah.org/" TargetMode="External"/><Relationship Id="rId5" Type="http://schemas.openxmlformats.org/officeDocument/2006/relationships/hyperlink" Target="https://www.tbdiah.org/assessments/quality-of-tuberculosis-services-assessments/" TargetMode="External"/><Relationship Id="rId4" Type="http://schemas.openxmlformats.org/officeDocument/2006/relationships/hyperlink" Target="https://www.tbdiah.org/assessments/pbme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who.int/teams/global-tuberculosis-programme/tb-reports/global-tuberculosis-report-2023"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who.int/teams/global-tuberculosis-programme/dat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who.int/teams/global-tuberculosis-programme/tb-reports/global-tuberculosis-report-2023"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hyperlink" Target="https://www.stoptb.org/unhlm-2023-country-targets-0" TargetMode="External"/><Relationship Id="rId4" Type="http://schemas.openxmlformats.org/officeDocument/2006/relationships/hyperlink" Target="https://www.who.int/teams/global-tuberculosis-programme/dat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www.usaid.gov/global-health/health-areas/tuberculosis/resources/publications/usaid-global-tuberculosis-strategy-2023-2030"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www.stoptb.org/unhlm-2023-country-targets-0" TargetMode="External"/><Relationship Id="rId5" Type="http://schemas.openxmlformats.org/officeDocument/2006/relationships/hyperlink" Target="https://www.who.int/teams/global-tuberculosis-programme/data" TargetMode="External"/><Relationship Id="rId4" Type="http://schemas.openxmlformats.org/officeDocument/2006/relationships/hyperlink" Target="https://www.who.int/teams/global-tuberculosis-programme/tb-reports/global-tuberculosis-report-202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26e5d101ff8_0_1"/>
          <p:cNvSpPr txBox="1"/>
          <p:nvPr/>
        </p:nvSpPr>
        <p:spPr>
          <a:xfrm>
            <a:off x="372225" y="4218331"/>
            <a:ext cx="38463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a:solidFill>
                  <a:schemeClr val="lt1"/>
                </a:solidFill>
              </a:rPr>
              <a:t>Meaghan Peterson Glenn</a:t>
            </a:r>
            <a:endParaRPr sz="1700">
              <a:solidFill>
                <a:schemeClr val="lt1"/>
              </a:solidFill>
            </a:endParaRPr>
          </a:p>
          <a:p>
            <a:pPr marL="0" lvl="0" indent="0" algn="l" rtl="0">
              <a:spcBef>
                <a:spcPts val="0"/>
              </a:spcBef>
              <a:spcAft>
                <a:spcPts val="0"/>
              </a:spcAft>
              <a:buNone/>
            </a:pPr>
            <a:r>
              <a:rPr lang="en-US" sz="1700">
                <a:solidFill>
                  <a:schemeClr val="lt1"/>
                </a:solidFill>
              </a:rPr>
              <a:t>M&amp;E Advisor, USAID/W</a:t>
            </a:r>
            <a:endParaRPr sz="1700">
              <a:solidFill>
                <a:schemeClr val="lt1"/>
              </a:solidFill>
            </a:endParaRPr>
          </a:p>
        </p:txBody>
      </p:sp>
      <p:sp>
        <p:nvSpPr>
          <p:cNvPr id="182" name="Google Shape;182;g26e5d101ff8_0_1"/>
          <p:cNvSpPr txBox="1">
            <a:spLocks noGrp="1"/>
          </p:cNvSpPr>
          <p:nvPr>
            <p:ph type="title"/>
          </p:nvPr>
        </p:nvSpPr>
        <p:spPr>
          <a:xfrm>
            <a:off x="907625" y="792650"/>
            <a:ext cx="7490100" cy="315471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None/>
            </a:pPr>
            <a:r>
              <a:rPr lang="en-US" sz="4000" b="1" dirty="0">
                <a:solidFill>
                  <a:schemeClr val="lt1"/>
                </a:solidFill>
              </a:rPr>
              <a:t>Performance-Based Monitoring and Evaluation Framework (PBMEF)</a:t>
            </a:r>
            <a:r>
              <a:rPr lang="en-US" sz="3500" b="1" dirty="0">
                <a:solidFill>
                  <a:schemeClr val="lt1"/>
                </a:solidFill>
              </a:rPr>
              <a:t> </a:t>
            </a:r>
            <a:endParaRPr sz="3500" b="1" dirty="0">
              <a:solidFill>
                <a:schemeClr val="lt1"/>
              </a:solidFill>
            </a:endParaRPr>
          </a:p>
          <a:p>
            <a:pPr marL="0" lvl="0" indent="0" algn="ctr" rtl="0">
              <a:lnSpc>
                <a:spcPct val="100000"/>
              </a:lnSpc>
              <a:spcBef>
                <a:spcPts val="0"/>
              </a:spcBef>
              <a:spcAft>
                <a:spcPts val="0"/>
              </a:spcAft>
              <a:buNone/>
            </a:pPr>
            <a:endParaRPr sz="500" b="1" dirty="0">
              <a:solidFill>
                <a:schemeClr val="lt1"/>
              </a:solidFill>
            </a:endParaRPr>
          </a:p>
          <a:p>
            <a:pPr marL="0" lvl="0" indent="457200" algn="ctr" rtl="0">
              <a:lnSpc>
                <a:spcPct val="100000"/>
              </a:lnSpc>
              <a:spcBef>
                <a:spcPts val="0"/>
              </a:spcBef>
              <a:spcAft>
                <a:spcPts val="0"/>
              </a:spcAft>
              <a:buNone/>
            </a:pPr>
            <a:r>
              <a:rPr lang="en-US" sz="2000" b="1" dirty="0">
                <a:solidFill>
                  <a:schemeClr val="lt1"/>
                </a:solidFill>
              </a:rPr>
              <a:t>Background and Updates with Key Changes</a:t>
            </a:r>
            <a:endParaRPr sz="2000" b="1" dirty="0">
              <a:solidFill>
                <a:schemeClr val="lt1"/>
              </a:solidFill>
            </a:endParaRPr>
          </a:p>
          <a:p>
            <a:pPr marL="0" lvl="0" indent="0" algn="ctr" rtl="0">
              <a:lnSpc>
                <a:spcPct val="100000"/>
              </a:lnSpc>
              <a:spcBef>
                <a:spcPts val="0"/>
              </a:spcBef>
              <a:spcAft>
                <a:spcPts val="0"/>
              </a:spcAft>
              <a:buNone/>
            </a:pPr>
            <a:endParaRPr sz="2000" dirty="0">
              <a:solidFill>
                <a:schemeClr val="lt1"/>
              </a:solidFill>
            </a:endParaRPr>
          </a:p>
          <a:p>
            <a:pPr marL="0" lvl="0" indent="0" algn="ctr" rtl="0">
              <a:lnSpc>
                <a:spcPct val="100000"/>
              </a:lnSpc>
              <a:spcBef>
                <a:spcPts val="0"/>
              </a:spcBef>
              <a:spcAft>
                <a:spcPts val="0"/>
              </a:spcAft>
              <a:buNone/>
            </a:pPr>
            <a:r>
              <a:rPr lang="en-US" sz="2000" dirty="0">
                <a:solidFill>
                  <a:schemeClr val="lt1"/>
                </a:solidFill>
              </a:rPr>
              <a:t>Africa Regional Workshop</a:t>
            </a:r>
            <a:endParaRPr sz="2000" dirty="0">
              <a:solidFill>
                <a:schemeClr val="lt1"/>
              </a:solidFill>
            </a:endParaRPr>
          </a:p>
          <a:p>
            <a:pPr marL="0" lvl="0" indent="0" algn="l" rtl="0">
              <a:lnSpc>
                <a:spcPct val="100000"/>
              </a:lnSpc>
              <a:spcBef>
                <a:spcPts val="0"/>
              </a:spcBef>
              <a:spcAft>
                <a:spcPts val="0"/>
              </a:spcAft>
              <a:buClr>
                <a:schemeClr val="dk1"/>
              </a:buClr>
              <a:buSzPts val="1100"/>
              <a:buFont typeface="Arial"/>
              <a:buNone/>
            </a:pPr>
            <a:endParaRPr sz="2000" b="1" dirty="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2cc4f6ba004_0_7"/>
          <p:cNvSpPr txBox="1">
            <a:spLocks noGrp="1"/>
          </p:cNvSpPr>
          <p:nvPr>
            <p:ph type="body" idx="1"/>
          </p:nvPr>
        </p:nvSpPr>
        <p:spPr>
          <a:xfrm>
            <a:off x="345500" y="773925"/>
            <a:ext cx="8153100" cy="3910500"/>
          </a:xfrm>
          <a:prstGeom prst="rect">
            <a:avLst/>
          </a:prstGeom>
        </p:spPr>
        <p:txBody>
          <a:bodyPr spcFirstLastPara="1" wrap="square" lIns="91425" tIns="45700" rIns="91425" bIns="45700" anchor="t" anchorCtr="0">
            <a:normAutofit/>
          </a:bodyPr>
          <a:lstStyle/>
          <a:p>
            <a:pPr marL="457200" lvl="0" indent="-342900" algn="l" rtl="0">
              <a:spcBef>
                <a:spcPts val="0"/>
              </a:spcBef>
              <a:spcAft>
                <a:spcPts val="0"/>
              </a:spcAft>
              <a:buSzPts val="1800"/>
              <a:buChar char="▪"/>
            </a:pPr>
            <a:r>
              <a:rPr lang="en-US" dirty="0"/>
              <a:t>As mentioned, the TB Data Special Interest Group (SIG) is the governing body for the PBMEF</a:t>
            </a:r>
            <a:endParaRPr dirty="0"/>
          </a:p>
          <a:p>
            <a:pPr marL="457200" lvl="0" indent="-342900" algn="l" rtl="0">
              <a:spcBef>
                <a:spcPts val="0"/>
              </a:spcBef>
              <a:spcAft>
                <a:spcPts val="0"/>
              </a:spcAft>
              <a:buSzPts val="1800"/>
              <a:buChar char="▪"/>
            </a:pPr>
            <a:r>
              <a:rPr lang="en-US" dirty="0"/>
              <a:t>The SIG also covers other TB data related topics; examples from past SIG presentations have included:</a:t>
            </a:r>
            <a:endParaRPr dirty="0"/>
          </a:p>
          <a:p>
            <a:pPr marL="914400" lvl="1" indent="-342900" algn="l" rtl="0">
              <a:spcBef>
                <a:spcPts val="0"/>
              </a:spcBef>
              <a:spcAft>
                <a:spcPts val="0"/>
              </a:spcAft>
              <a:buSzPts val="1800"/>
              <a:buChar char="✔"/>
            </a:pPr>
            <a:r>
              <a:rPr lang="en-US" dirty="0"/>
              <a:t>Presentation on WHO TB M&amp;E guidelines</a:t>
            </a:r>
            <a:endParaRPr dirty="0"/>
          </a:p>
          <a:p>
            <a:pPr marL="914400" lvl="1" indent="-342900" algn="l" rtl="0">
              <a:spcBef>
                <a:spcPts val="0"/>
              </a:spcBef>
              <a:spcAft>
                <a:spcPts val="0"/>
              </a:spcAft>
              <a:buSzPts val="1800"/>
              <a:buChar char="✔"/>
            </a:pPr>
            <a:r>
              <a:rPr lang="en-US" dirty="0"/>
              <a:t>How to incorporate USAID’s PBMEF into activity MEL plans</a:t>
            </a:r>
            <a:endParaRPr dirty="0"/>
          </a:p>
          <a:p>
            <a:pPr marL="457200" lvl="0" indent="-342900" algn="l" rtl="0">
              <a:spcBef>
                <a:spcPts val="0"/>
              </a:spcBef>
              <a:spcAft>
                <a:spcPts val="0"/>
              </a:spcAft>
              <a:buSzPts val="1800"/>
              <a:buChar char="▪"/>
            </a:pPr>
            <a:r>
              <a:rPr lang="en-US" dirty="0"/>
              <a:t>The SIG generally meets once monthly </a:t>
            </a:r>
            <a:endParaRPr dirty="0"/>
          </a:p>
          <a:p>
            <a:pPr marL="457200" lvl="0" indent="-342900" algn="l" rtl="0">
              <a:spcBef>
                <a:spcPts val="0"/>
              </a:spcBef>
              <a:spcAft>
                <a:spcPts val="0"/>
              </a:spcAft>
              <a:buSzPts val="1800"/>
              <a:buChar char="▪"/>
            </a:pPr>
            <a:r>
              <a:rPr lang="en-US" dirty="0"/>
              <a:t>Members are people working with TB including staff from USAID missions, USAID advisors, and partner organizations</a:t>
            </a:r>
            <a:endParaRPr dirty="0"/>
          </a:p>
          <a:p>
            <a:pPr marL="457200" lvl="0" indent="-342900" algn="l" rtl="0">
              <a:spcBef>
                <a:spcPts val="0"/>
              </a:spcBef>
              <a:spcAft>
                <a:spcPts val="0"/>
              </a:spcAft>
              <a:buSzPts val="1800"/>
              <a:buChar char="▪"/>
            </a:pPr>
            <a:r>
              <a:rPr lang="en-US" dirty="0"/>
              <a:t>The chairs are Anna Meltzer and Amar Shah</a:t>
            </a:r>
            <a:endParaRPr dirty="0"/>
          </a:p>
          <a:p>
            <a:pPr marL="457200" lvl="0" indent="-342900" algn="l" rtl="0">
              <a:spcBef>
                <a:spcPts val="0"/>
              </a:spcBef>
              <a:spcAft>
                <a:spcPts val="0"/>
              </a:spcAft>
              <a:buSzPts val="1800"/>
              <a:buChar char="▪"/>
            </a:pPr>
            <a:r>
              <a:rPr lang="en-US" dirty="0"/>
              <a:t>For more information or to be added to the TB SIG mailing list, please contact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ameltzer@usaid.gov</a:t>
            </a:r>
            <a:endParaRPr dirty="0"/>
          </a:p>
        </p:txBody>
      </p:sp>
      <p:sp>
        <p:nvSpPr>
          <p:cNvPr id="262" name="Google Shape;262;g2cc4f6ba004_0_7"/>
          <p:cNvSpPr txBox="1">
            <a:spLocks noGrp="1"/>
          </p:cNvSpPr>
          <p:nvPr>
            <p:ph type="sldNum" idx="12"/>
          </p:nvPr>
        </p:nvSpPr>
        <p:spPr>
          <a:xfrm>
            <a:off x="8353696" y="4947677"/>
            <a:ext cx="637800" cy="1848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Clr>
                <a:srgbClr val="000000"/>
              </a:buClr>
              <a:buSzPts val="600"/>
              <a:buFont typeface="Arial"/>
              <a:buNone/>
            </a:pPr>
            <a:fld id="{00000000-1234-1234-1234-123412341234}" type="slidenum">
              <a:rPr lang="en-US"/>
              <a:t>10</a:t>
            </a:fld>
            <a:endParaRPr/>
          </a:p>
        </p:txBody>
      </p:sp>
      <p:sp>
        <p:nvSpPr>
          <p:cNvPr id="263" name="Google Shape;263;g2cc4f6ba004_0_7"/>
          <p:cNvSpPr txBox="1">
            <a:spLocks noGrp="1"/>
          </p:cNvSpPr>
          <p:nvPr>
            <p:ph type="title"/>
          </p:nvPr>
        </p:nvSpPr>
        <p:spPr>
          <a:xfrm>
            <a:off x="345507" y="23617"/>
            <a:ext cx="7772400" cy="461700"/>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None/>
            </a:pPr>
            <a:r>
              <a:rPr lang="en-US"/>
              <a:t>TB Data SIG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
          <p:cNvSpPr txBox="1">
            <a:spLocks noGrp="1"/>
          </p:cNvSpPr>
          <p:nvPr>
            <p:ph type="title"/>
          </p:nvPr>
        </p:nvSpPr>
        <p:spPr>
          <a:xfrm>
            <a:off x="312615" y="44066"/>
            <a:ext cx="7805400" cy="4617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dk2"/>
              </a:buClr>
              <a:buSzPts val="2400"/>
              <a:buFont typeface="Gill Sans"/>
              <a:buNone/>
            </a:pPr>
            <a:r>
              <a:rPr lang="en-US"/>
              <a:t>PBMEF Essential List of Indicators</a:t>
            </a:r>
            <a:endParaRPr/>
          </a:p>
        </p:txBody>
      </p:sp>
      <p:sp>
        <p:nvSpPr>
          <p:cNvPr id="270" name="Google Shape;270;p3"/>
          <p:cNvSpPr txBox="1"/>
          <p:nvPr/>
        </p:nvSpPr>
        <p:spPr>
          <a:xfrm>
            <a:off x="4737392" y="4927949"/>
            <a:ext cx="4161296" cy="261610"/>
          </a:xfrm>
          <a:prstGeom prst="rect">
            <a:avLst/>
          </a:prstGeom>
          <a:noFill/>
          <a:ln>
            <a:noFill/>
          </a:ln>
        </p:spPr>
        <p:txBody>
          <a:bodyPr spcFirstLastPara="1" wrap="square" lIns="91425" tIns="45700" rIns="91425" bIns="45700" anchor="t" anchorCtr="0">
            <a:spAutoFit/>
          </a:bodyPr>
          <a:lstStyle/>
          <a:p>
            <a:pPr marL="34290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A5A5A5"/>
                </a:solidFill>
                <a:latin typeface="Gill Sans"/>
                <a:ea typeface="Gill Sans"/>
                <a:cs typeface="Gill Sans"/>
                <a:sym typeface="Gill Sans"/>
              </a:rPr>
              <a:t>*Note: Extended indicators are currently under revision</a:t>
            </a:r>
            <a:endParaRPr sz="1400" b="0" i="0" u="none" strike="noStrike" cap="none">
              <a:solidFill>
                <a:srgbClr val="000000"/>
              </a:solidFill>
              <a:latin typeface="Arial"/>
              <a:ea typeface="Arial"/>
              <a:cs typeface="Arial"/>
              <a:sym typeface="Arial"/>
            </a:endParaRPr>
          </a:p>
        </p:txBody>
      </p:sp>
      <p:sp>
        <p:nvSpPr>
          <p:cNvPr id="271" name="Google Shape;271;p3"/>
          <p:cNvSpPr txBox="1">
            <a:spLocks noGrp="1"/>
          </p:cNvSpPr>
          <p:nvPr>
            <p:ph type="body" idx="1"/>
          </p:nvPr>
        </p:nvSpPr>
        <p:spPr>
          <a:xfrm>
            <a:off x="345500" y="780700"/>
            <a:ext cx="4534200" cy="39861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chemeClr val="accent5"/>
              </a:buClr>
              <a:buSzPts val="1800"/>
              <a:buChar char="▪"/>
            </a:pPr>
            <a:r>
              <a:rPr lang="en-US" sz="1800">
                <a:solidFill>
                  <a:schemeClr val="accent5"/>
                </a:solidFill>
              </a:rPr>
              <a:t>Essential indicators have been identified with consultation from technical teams at USAID and input from the TB Data SIG as crucial indicators to TB program monitoring </a:t>
            </a:r>
            <a:endParaRPr sz="1800">
              <a:solidFill>
                <a:schemeClr val="accent5"/>
              </a:solidFill>
            </a:endParaRPr>
          </a:p>
          <a:p>
            <a:pPr marL="457200" lvl="0" indent="-342900" algn="l" rtl="0">
              <a:lnSpc>
                <a:spcPct val="115000"/>
              </a:lnSpc>
              <a:spcBef>
                <a:spcPts val="0"/>
              </a:spcBef>
              <a:spcAft>
                <a:spcPts val="0"/>
              </a:spcAft>
              <a:buClr>
                <a:schemeClr val="accent5"/>
              </a:buClr>
              <a:buSzPts val="1800"/>
              <a:buChar char="▪"/>
            </a:pPr>
            <a:r>
              <a:rPr lang="en-US" sz="1800">
                <a:solidFill>
                  <a:schemeClr val="accent5"/>
                </a:solidFill>
              </a:rPr>
              <a:t>This list builds on the established 10 core indicators and continues that system of grouping with core plus, national and project level </a:t>
            </a:r>
            <a:endParaRPr sz="1800">
              <a:solidFill>
                <a:schemeClr val="accent5"/>
              </a:solidFill>
            </a:endParaRPr>
          </a:p>
          <a:p>
            <a:pPr marL="457200" lvl="0" indent="-342900" algn="l" rtl="0">
              <a:lnSpc>
                <a:spcPct val="115000"/>
              </a:lnSpc>
              <a:spcBef>
                <a:spcPts val="0"/>
              </a:spcBef>
              <a:spcAft>
                <a:spcPts val="0"/>
              </a:spcAft>
              <a:buClr>
                <a:schemeClr val="accent5"/>
              </a:buClr>
              <a:buSzPts val="1800"/>
              <a:buChar char="▪"/>
            </a:pPr>
            <a:r>
              <a:rPr lang="en-US" sz="1800">
                <a:solidFill>
                  <a:schemeClr val="accent5"/>
                </a:solidFill>
              </a:rPr>
              <a:t>While all indicators are important, some may not be readily available in national reporting systems</a:t>
            </a:r>
            <a:endParaRPr sz="1800"/>
          </a:p>
        </p:txBody>
      </p:sp>
      <p:grpSp>
        <p:nvGrpSpPr>
          <p:cNvPr id="272" name="Google Shape;272;p3"/>
          <p:cNvGrpSpPr/>
          <p:nvPr/>
        </p:nvGrpSpPr>
        <p:grpSpPr>
          <a:xfrm>
            <a:off x="4695415" y="775537"/>
            <a:ext cx="4284735" cy="4064480"/>
            <a:chOff x="1781374" y="671567"/>
            <a:chExt cx="4284735" cy="4064480"/>
          </a:xfrm>
        </p:grpSpPr>
        <p:grpSp>
          <p:nvGrpSpPr>
            <p:cNvPr id="273" name="Google Shape;273;p3"/>
            <p:cNvGrpSpPr/>
            <p:nvPr/>
          </p:nvGrpSpPr>
          <p:grpSpPr>
            <a:xfrm>
              <a:off x="1781374" y="892927"/>
              <a:ext cx="4275424" cy="3843120"/>
              <a:chOff x="6846678" y="2081819"/>
              <a:chExt cx="4122818" cy="3843120"/>
            </a:xfrm>
          </p:grpSpPr>
          <p:grpSp>
            <p:nvGrpSpPr>
              <p:cNvPr id="274" name="Google Shape;274;p3"/>
              <p:cNvGrpSpPr/>
              <p:nvPr/>
            </p:nvGrpSpPr>
            <p:grpSpPr>
              <a:xfrm>
                <a:off x="6846678" y="2081819"/>
                <a:ext cx="4122818" cy="3784659"/>
                <a:chOff x="6846678" y="2081819"/>
                <a:chExt cx="4122818" cy="3784659"/>
              </a:xfrm>
            </p:grpSpPr>
            <p:sp>
              <p:nvSpPr>
                <p:cNvPr id="275" name="Google Shape;275;p3"/>
                <p:cNvSpPr/>
                <p:nvPr/>
              </p:nvSpPr>
              <p:spPr>
                <a:xfrm>
                  <a:off x="8606007" y="2081819"/>
                  <a:ext cx="499211" cy="433403"/>
                </a:xfrm>
                <a:custGeom>
                  <a:avLst/>
                  <a:gdLst/>
                  <a:ahLst/>
                  <a:cxnLst/>
                  <a:rect l="l" t="t" r="r" b="b"/>
                  <a:pathLst>
                    <a:path w="499211" h="433403" extrusionOk="0">
                      <a:moveTo>
                        <a:pt x="0" y="433404"/>
                      </a:moveTo>
                      <a:lnTo>
                        <a:pt x="249549" y="0"/>
                      </a:lnTo>
                      <a:lnTo>
                        <a:pt x="499211" y="433404"/>
                      </a:lnTo>
                      <a:lnTo>
                        <a:pt x="0" y="433404"/>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nvGrpSpPr>
                <p:cNvPr id="276" name="Google Shape;276;p3"/>
                <p:cNvGrpSpPr/>
                <p:nvPr/>
              </p:nvGrpSpPr>
              <p:grpSpPr>
                <a:xfrm>
                  <a:off x="6846678" y="5102454"/>
                  <a:ext cx="4122818" cy="764024"/>
                  <a:chOff x="7155584" y="5084815"/>
                  <a:chExt cx="4122818" cy="764024"/>
                </a:xfrm>
              </p:grpSpPr>
              <p:sp>
                <p:nvSpPr>
                  <p:cNvPr id="277" name="Google Shape;277;p3"/>
                  <p:cNvSpPr/>
                  <p:nvPr/>
                </p:nvSpPr>
                <p:spPr>
                  <a:xfrm>
                    <a:off x="7155584" y="5646441"/>
                    <a:ext cx="233719" cy="202398"/>
                  </a:xfrm>
                  <a:custGeom>
                    <a:avLst/>
                    <a:gdLst/>
                    <a:ahLst/>
                    <a:cxnLst/>
                    <a:rect l="l" t="t" r="r" b="b"/>
                    <a:pathLst>
                      <a:path w="233719" h="202398" extrusionOk="0">
                        <a:moveTo>
                          <a:pt x="116803" y="202399"/>
                        </a:moveTo>
                        <a:lnTo>
                          <a:pt x="0" y="0"/>
                        </a:lnTo>
                        <a:lnTo>
                          <a:pt x="233719" y="113"/>
                        </a:lnTo>
                        <a:lnTo>
                          <a:pt x="116803" y="202399"/>
                        </a:lnTo>
                        <a:close/>
                      </a:path>
                    </a:pathLst>
                  </a:custGeom>
                  <a:solidFill>
                    <a:srgbClr val="5C676C"/>
                  </a:solidFill>
                  <a:ln w="11300" cap="flat" cmpd="sng">
                    <a:solidFill>
                      <a:srgbClr val="F2F2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278" name="Google Shape;278;p3"/>
                  <p:cNvSpPr/>
                  <p:nvPr/>
                </p:nvSpPr>
                <p:spPr>
                  <a:xfrm>
                    <a:off x="7155584" y="5084815"/>
                    <a:ext cx="4122818" cy="564792"/>
                  </a:xfrm>
                  <a:custGeom>
                    <a:avLst/>
                    <a:gdLst/>
                    <a:ahLst/>
                    <a:cxnLst/>
                    <a:rect l="l" t="t" r="r" b="b"/>
                    <a:pathLst>
                      <a:path w="4122818" h="564792" extrusionOk="0">
                        <a:moveTo>
                          <a:pt x="0" y="564793"/>
                        </a:moveTo>
                        <a:lnTo>
                          <a:pt x="325307" y="0"/>
                        </a:lnTo>
                        <a:lnTo>
                          <a:pt x="3797624" y="0"/>
                        </a:lnTo>
                        <a:lnTo>
                          <a:pt x="4122818" y="564793"/>
                        </a:lnTo>
                        <a:lnTo>
                          <a:pt x="0" y="56479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grpSp>
              <p:nvGrpSpPr>
                <p:cNvPr id="279" name="Google Shape;279;p3"/>
                <p:cNvGrpSpPr/>
                <p:nvPr/>
              </p:nvGrpSpPr>
              <p:grpSpPr>
                <a:xfrm>
                  <a:off x="7291388" y="4298967"/>
                  <a:ext cx="3222315" cy="785621"/>
                  <a:chOff x="7600294" y="4281328"/>
                  <a:chExt cx="3222315" cy="785621"/>
                </a:xfrm>
              </p:grpSpPr>
              <p:sp>
                <p:nvSpPr>
                  <p:cNvPr id="280" name="Google Shape;280;p3"/>
                  <p:cNvSpPr/>
                  <p:nvPr/>
                </p:nvSpPr>
                <p:spPr>
                  <a:xfrm>
                    <a:off x="7600294" y="4864551"/>
                    <a:ext cx="233719" cy="202398"/>
                  </a:xfrm>
                  <a:custGeom>
                    <a:avLst/>
                    <a:gdLst/>
                    <a:ahLst/>
                    <a:cxnLst/>
                    <a:rect l="l" t="t" r="r" b="b"/>
                    <a:pathLst>
                      <a:path w="233719" h="202398" extrusionOk="0">
                        <a:moveTo>
                          <a:pt x="116803" y="202398"/>
                        </a:moveTo>
                        <a:lnTo>
                          <a:pt x="0" y="0"/>
                        </a:lnTo>
                        <a:lnTo>
                          <a:pt x="233719" y="113"/>
                        </a:lnTo>
                        <a:lnTo>
                          <a:pt x="116803" y="202398"/>
                        </a:lnTo>
                        <a:close/>
                      </a:path>
                    </a:pathLst>
                  </a:custGeom>
                  <a:solidFill>
                    <a:srgbClr val="061235"/>
                  </a:solidFill>
                  <a:ln w="11300" cap="flat" cmpd="sng">
                    <a:solidFill>
                      <a:srgbClr val="F2F2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281" name="Google Shape;281;p3"/>
                  <p:cNvSpPr/>
                  <p:nvPr/>
                </p:nvSpPr>
                <p:spPr>
                  <a:xfrm>
                    <a:off x="7600294" y="4281328"/>
                    <a:ext cx="3222315" cy="583223"/>
                  </a:xfrm>
                  <a:custGeom>
                    <a:avLst/>
                    <a:gdLst/>
                    <a:ahLst/>
                    <a:cxnLst/>
                    <a:rect l="l" t="t" r="r" b="b"/>
                    <a:pathLst>
                      <a:path w="3222315" h="583223" extrusionOk="0">
                        <a:moveTo>
                          <a:pt x="0" y="583223"/>
                        </a:moveTo>
                        <a:lnTo>
                          <a:pt x="335936" y="0"/>
                        </a:lnTo>
                        <a:lnTo>
                          <a:pt x="2886380" y="0"/>
                        </a:lnTo>
                        <a:lnTo>
                          <a:pt x="3222316" y="583223"/>
                        </a:lnTo>
                        <a:lnTo>
                          <a:pt x="0" y="583223"/>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grpSp>
              <p:nvGrpSpPr>
                <p:cNvPr id="282" name="Google Shape;282;p3"/>
                <p:cNvGrpSpPr/>
                <p:nvPr/>
              </p:nvGrpSpPr>
              <p:grpSpPr>
                <a:xfrm>
                  <a:off x="7752381" y="3515838"/>
                  <a:ext cx="2300442" cy="767072"/>
                  <a:chOff x="8061287" y="3498199"/>
                  <a:chExt cx="2300442" cy="767072"/>
                </a:xfrm>
              </p:grpSpPr>
              <p:sp>
                <p:nvSpPr>
                  <p:cNvPr id="283" name="Google Shape;283;p3"/>
                  <p:cNvSpPr/>
                  <p:nvPr/>
                </p:nvSpPr>
                <p:spPr>
                  <a:xfrm>
                    <a:off x="8061287" y="3498199"/>
                    <a:ext cx="2300442" cy="555520"/>
                  </a:xfrm>
                  <a:custGeom>
                    <a:avLst/>
                    <a:gdLst/>
                    <a:ahLst/>
                    <a:cxnLst/>
                    <a:rect l="l" t="t" r="r" b="b"/>
                    <a:pathLst>
                      <a:path w="2300442" h="555520" extrusionOk="0">
                        <a:moveTo>
                          <a:pt x="0" y="555521"/>
                        </a:moveTo>
                        <a:lnTo>
                          <a:pt x="319993" y="0"/>
                        </a:lnTo>
                        <a:lnTo>
                          <a:pt x="1980450" y="0"/>
                        </a:lnTo>
                        <a:lnTo>
                          <a:pt x="2300443" y="555521"/>
                        </a:lnTo>
                        <a:lnTo>
                          <a:pt x="0" y="555521"/>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284" name="Google Shape;284;p3"/>
                  <p:cNvSpPr/>
                  <p:nvPr/>
                </p:nvSpPr>
                <p:spPr>
                  <a:xfrm>
                    <a:off x="8061287" y="4062873"/>
                    <a:ext cx="233605" cy="202398"/>
                  </a:xfrm>
                  <a:custGeom>
                    <a:avLst/>
                    <a:gdLst/>
                    <a:ahLst/>
                    <a:cxnLst/>
                    <a:rect l="l" t="t" r="r" b="b"/>
                    <a:pathLst>
                      <a:path w="233605" h="202398" extrusionOk="0">
                        <a:moveTo>
                          <a:pt x="116690" y="202398"/>
                        </a:moveTo>
                        <a:lnTo>
                          <a:pt x="0" y="0"/>
                        </a:lnTo>
                        <a:lnTo>
                          <a:pt x="233606" y="226"/>
                        </a:lnTo>
                        <a:lnTo>
                          <a:pt x="116690" y="202398"/>
                        </a:lnTo>
                        <a:close/>
                      </a:path>
                    </a:pathLst>
                  </a:custGeom>
                  <a:solidFill>
                    <a:srgbClr val="9F300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grpSp>
              <p:nvGrpSpPr>
                <p:cNvPr id="285" name="Google Shape;285;p3"/>
                <p:cNvGrpSpPr/>
                <p:nvPr/>
              </p:nvGrpSpPr>
              <p:grpSpPr>
                <a:xfrm>
                  <a:off x="8197318" y="2722472"/>
                  <a:ext cx="1410455" cy="786859"/>
                  <a:chOff x="8506224" y="2707150"/>
                  <a:chExt cx="1410455" cy="786859"/>
                </a:xfrm>
              </p:grpSpPr>
              <p:sp>
                <p:nvSpPr>
                  <p:cNvPr id="286" name="Google Shape;286;p3"/>
                  <p:cNvSpPr/>
                  <p:nvPr/>
                </p:nvSpPr>
                <p:spPr>
                  <a:xfrm>
                    <a:off x="8506224" y="3291611"/>
                    <a:ext cx="233719" cy="202398"/>
                  </a:xfrm>
                  <a:custGeom>
                    <a:avLst/>
                    <a:gdLst/>
                    <a:ahLst/>
                    <a:cxnLst/>
                    <a:rect l="l" t="t" r="r" b="b"/>
                    <a:pathLst>
                      <a:path w="233719" h="202398" extrusionOk="0">
                        <a:moveTo>
                          <a:pt x="116690" y="202398"/>
                        </a:moveTo>
                        <a:lnTo>
                          <a:pt x="0" y="0"/>
                        </a:lnTo>
                        <a:lnTo>
                          <a:pt x="233719" y="113"/>
                        </a:lnTo>
                        <a:lnTo>
                          <a:pt x="116690" y="202398"/>
                        </a:lnTo>
                        <a:close/>
                      </a:path>
                    </a:pathLst>
                  </a:custGeom>
                  <a:solidFill>
                    <a:srgbClr val="00464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287" name="Google Shape;287;p3"/>
                  <p:cNvSpPr/>
                  <p:nvPr/>
                </p:nvSpPr>
                <p:spPr>
                  <a:xfrm>
                    <a:off x="8506224" y="2707150"/>
                    <a:ext cx="1410455" cy="573951"/>
                  </a:xfrm>
                  <a:custGeom>
                    <a:avLst/>
                    <a:gdLst/>
                    <a:ahLst/>
                    <a:cxnLst/>
                    <a:rect l="l" t="t" r="r" b="b"/>
                    <a:pathLst>
                      <a:path w="1410455" h="573951" extrusionOk="0">
                        <a:moveTo>
                          <a:pt x="0" y="573952"/>
                        </a:moveTo>
                        <a:lnTo>
                          <a:pt x="330621" y="0"/>
                        </a:lnTo>
                        <a:lnTo>
                          <a:pt x="1079834" y="0"/>
                        </a:lnTo>
                        <a:lnTo>
                          <a:pt x="1410456" y="573952"/>
                        </a:lnTo>
                        <a:lnTo>
                          <a:pt x="0" y="573952"/>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sp>
              <p:nvSpPr>
                <p:cNvPr id="288" name="Google Shape;288;p3"/>
                <p:cNvSpPr txBox="1"/>
                <p:nvPr/>
              </p:nvSpPr>
              <p:spPr>
                <a:xfrm>
                  <a:off x="8603620" y="2470384"/>
                  <a:ext cx="499212"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A4D"/>
                    </a:buClr>
                    <a:buSzPts val="1200"/>
                    <a:buFont typeface="Gill Sans"/>
                    <a:buNone/>
                  </a:pPr>
                  <a:r>
                    <a:rPr lang="en-US" sz="1200" b="0" i="0" u="none" strike="noStrike" cap="none">
                      <a:solidFill>
                        <a:srgbClr val="424A4D"/>
                      </a:solidFill>
                      <a:latin typeface="Gill Sans"/>
                      <a:ea typeface="Gill Sans"/>
                      <a:cs typeface="Gill Sans"/>
                      <a:sym typeface="Gill Sans"/>
                    </a:rPr>
                    <a:t>Core</a:t>
                  </a:r>
                  <a:endParaRPr sz="1600" b="0" i="0" u="none" strike="noStrike" cap="none">
                    <a:solidFill>
                      <a:srgbClr val="424A4D"/>
                    </a:solidFill>
                    <a:latin typeface="Gill Sans"/>
                    <a:ea typeface="Gill Sans"/>
                    <a:cs typeface="Gill Sans"/>
                    <a:sym typeface="Gill Sans"/>
                  </a:endParaRPr>
                </a:p>
              </p:txBody>
            </p:sp>
            <p:sp>
              <p:nvSpPr>
                <p:cNvPr id="289" name="Google Shape;289;p3"/>
                <p:cNvSpPr txBox="1"/>
                <p:nvPr/>
              </p:nvSpPr>
              <p:spPr>
                <a:xfrm>
                  <a:off x="8452614" y="3247686"/>
                  <a:ext cx="871762"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A4D"/>
                    </a:buClr>
                    <a:buSzPts val="1200"/>
                    <a:buFont typeface="Gill Sans"/>
                    <a:buNone/>
                  </a:pPr>
                  <a:r>
                    <a:rPr lang="en-US" sz="1200" b="0" i="0" u="none" strike="noStrike" cap="none">
                      <a:solidFill>
                        <a:srgbClr val="424A4D"/>
                      </a:solidFill>
                      <a:latin typeface="Gill Sans"/>
                      <a:ea typeface="Gill Sans"/>
                      <a:cs typeface="Gill Sans"/>
                      <a:sym typeface="Gill Sans"/>
                    </a:rPr>
                    <a:t>Core Plus</a:t>
                  </a:r>
                  <a:endParaRPr sz="1600" b="0" i="0" u="none" strike="noStrike" cap="none">
                    <a:solidFill>
                      <a:srgbClr val="424A4D"/>
                    </a:solidFill>
                    <a:latin typeface="Gill Sans"/>
                    <a:ea typeface="Gill Sans"/>
                    <a:cs typeface="Gill Sans"/>
                    <a:sym typeface="Gill Sans"/>
                  </a:endParaRPr>
                </a:p>
              </p:txBody>
            </p:sp>
            <p:sp>
              <p:nvSpPr>
                <p:cNvPr id="290" name="Google Shape;290;p3"/>
                <p:cNvSpPr txBox="1"/>
                <p:nvPr/>
              </p:nvSpPr>
              <p:spPr>
                <a:xfrm>
                  <a:off x="8149975" y="4027839"/>
                  <a:ext cx="1477039"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A4D"/>
                    </a:buClr>
                    <a:buSzPts val="1200"/>
                    <a:buFont typeface="Gill Sans"/>
                    <a:buNone/>
                  </a:pPr>
                  <a:r>
                    <a:rPr lang="en-US" sz="1200" b="0" i="0" u="none" strike="noStrike" cap="none">
                      <a:solidFill>
                        <a:srgbClr val="424A4D"/>
                      </a:solidFill>
                      <a:latin typeface="Gill Sans"/>
                      <a:ea typeface="Gill Sans"/>
                      <a:cs typeface="Gill Sans"/>
                      <a:sym typeface="Gill Sans"/>
                    </a:rPr>
                    <a:t>National Level</a:t>
                  </a:r>
                  <a:endParaRPr sz="1600" b="0" i="0" u="none" strike="noStrike" cap="none">
                    <a:solidFill>
                      <a:srgbClr val="424A4D"/>
                    </a:solidFill>
                    <a:latin typeface="Gill Sans"/>
                    <a:ea typeface="Gill Sans"/>
                    <a:cs typeface="Gill Sans"/>
                    <a:sym typeface="Gill Sans"/>
                  </a:endParaRPr>
                </a:p>
              </p:txBody>
            </p:sp>
          </p:grpSp>
          <p:sp>
            <p:nvSpPr>
              <p:cNvPr id="291" name="Google Shape;291;p3"/>
              <p:cNvSpPr txBox="1"/>
              <p:nvPr/>
            </p:nvSpPr>
            <p:spPr>
              <a:xfrm>
                <a:off x="8303106" y="4852091"/>
                <a:ext cx="1170779"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A4D"/>
                  </a:buClr>
                  <a:buSzPts val="1200"/>
                  <a:buFont typeface="Gill Sans"/>
                  <a:buNone/>
                </a:pPr>
                <a:r>
                  <a:rPr lang="en-US" sz="1200" b="0" i="0" u="none" strike="noStrike" cap="none">
                    <a:solidFill>
                      <a:srgbClr val="424A4D"/>
                    </a:solidFill>
                    <a:latin typeface="Gill Sans"/>
                    <a:ea typeface="Gill Sans"/>
                    <a:cs typeface="Gill Sans"/>
                    <a:sym typeface="Gill Sans"/>
                  </a:rPr>
                  <a:t>Project Level</a:t>
                </a:r>
                <a:endParaRPr sz="1600" b="0" i="0" u="none" strike="noStrike" cap="none">
                  <a:solidFill>
                    <a:srgbClr val="424A4D"/>
                  </a:solidFill>
                  <a:latin typeface="Gill Sans"/>
                  <a:ea typeface="Gill Sans"/>
                  <a:cs typeface="Gill Sans"/>
                  <a:sym typeface="Gill Sans"/>
                </a:endParaRPr>
              </a:p>
            </p:txBody>
          </p:sp>
          <p:sp>
            <p:nvSpPr>
              <p:cNvPr id="292" name="Google Shape;292;p3"/>
              <p:cNvSpPr txBox="1"/>
              <p:nvPr/>
            </p:nvSpPr>
            <p:spPr>
              <a:xfrm>
                <a:off x="8370503" y="5647980"/>
                <a:ext cx="1035986"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A4D"/>
                  </a:buClr>
                  <a:buSzPts val="1200"/>
                  <a:buFont typeface="Gill Sans"/>
                  <a:buNone/>
                </a:pPr>
                <a:r>
                  <a:rPr lang="en-US" sz="1200" b="0" i="0" u="none" strike="noStrike" cap="none">
                    <a:solidFill>
                      <a:srgbClr val="424A4D"/>
                    </a:solidFill>
                    <a:latin typeface="Gill Sans"/>
                    <a:ea typeface="Gill Sans"/>
                    <a:cs typeface="Gill Sans"/>
                    <a:sym typeface="Gill Sans"/>
                  </a:rPr>
                  <a:t>Extended*</a:t>
                </a:r>
                <a:endParaRPr sz="1600" b="0" i="0" u="none" strike="noStrike" cap="none">
                  <a:solidFill>
                    <a:srgbClr val="424A4D"/>
                  </a:solidFill>
                  <a:latin typeface="Gill Sans"/>
                  <a:ea typeface="Gill Sans"/>
                  <a:cs typeface="Gill Sans"/>
                  <a:sym typeface="Gill Sans"/>
                </a:endParaRPr>
              </a:p>
            </p:txBody>
          </p:sp>
        </p:grpSp>
        <p:sp>
          <p:nvSpPr>
            <p:cNvPr id="293" name="Google Shape;293;p3"/>
            <p:cNvSpPr/>
            <p:nvPr/>
          </p:nvSpPr>
          <p:spPr>
            <a:xfrm rot="-1879699">
              <a:off x="4782407" y="519611"/>
              <a:ext cx="400065" cy="3511169"/>
            </a:xfrm>
            <a:prstGeom prst="rightBrace">
              <a:avLst>
                <a:gd name="adj1" fmla="val 30645"/>
                <a:gd name="adj2" fmla="val 46671"/>
              </a:avLst>
            </a:prstGeom>
            <a:no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p:txBody>
        </p:sp>
        <p:sp>
          <p:nvSpPr>
            <p:cNvPr id="294" name="Google Shape;294;p3"/>
            <p:cNvSpPr txBox="1"/>
            <p:nvPr/>
          </p:nvSpPr>
          <p:spPr>
            <a:xfrm>
              <a:off x="4934896" y="1689482"/>
              <a:ext cx="1083670"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Gill Sans"/>
                <a:buNone/>
              </a:pPr>
              <a:r>
                <a:rPr lang="en-US" sz="1400" b="1" i="0" u="none" strike="noStrike" cap="none">
                  <a:solidFill>
                    <a:schemeClr val="dk1"/>
                  </a:solidFill>
                  <a:latin typeface="Gill Sans"/>
                  <a:ea typeface="Gill Sans"/>
                  <a:cs typeface="Gill Sans"/>
                  <a:sym typeface="Gill Sans"/>
                </a:rPr>
                <a:t>Essential List of Indicators</a:t>
              </a:r>
              <a:endParaRPr sz="1800" b="1" i="0" u="none" strike="noStrike" cap="none">
                <a:solidFill>
                  <a:schemeClr val="dk1"/>
                </a:solidFill>
                <a:latin typeface="Gill Sans"/>
                <a:ea typeface="Gill Sans"/>
                <a:cs typeface="Gill Sans"/>
                <a:sym typeface="Gill Sans"/>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26e5d101ff8_0_1003"/>
          <p:cNvSpPr txBox="1">
            <a:spLocks noGrp="1"/>
          </p:cNvSpPr>
          <p:nvPr>
            <p:ph type="title"/>
          </p:nvPr>
        </p:nvSpPr>
        <p:spPr>
          <a:xfrm>
            <a:off x="312615" y="44066"/>
            <a:ext cx="7805400" cy="4617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dk2"/>
              </a:buClr>
              <a:buSzPts val="2400"/>
              <a:buFont typeface="Gill Sans"/>
              <a:buNone/>
            </a:pPr>
            <a:r>
              <a:rPr lang="en-US"/>
              <a:t>PBMEF Essential List of Indicators</a:t>
            </a:r>
            <a:endParaRPr/>
          </a:p>
        </p:txBody>
      </p:sp>
      <p:sp>
        <p:nvSpPr>
          <p:cNvPr id="301" name="Google Shape;301;g26e5d101ff8_0_1003"/>
          <p:cNvSpPr txBox="1">
            <a:spLocks noGrp="1"/>
          </p:cNvSpPr>
          <p:nvPr>
            <p:ph type="body" idx="1"/>
          </p:nvPr>
        </p:nvSpPr>
        <p:spPr>
          <a:xfrm>
            <a:off x="345507" y="780708"/>
            <a:ext cx="4534200" cy="3766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1800" b="1">
                <a:solidFill>
                  <a:schemeClr val="accent5"/>
                </a:solidFill>
              </a:rPr>
              <a:t>All have been identified as crucial indicators to TB program monitoring</a:t>
            </a:r>
            <a:endParaRPr sz="1800" b="1">
              <a:solidFill>
                <a:schemeClr val="accent5"/>
              </a:solidFill>
            </a:endParaRPr>
          </a:p>
          <a:p>
            <a:pPr marL="457200" lvl="0" indent="0" algn="l" rtl="0">
              <a:lnSpc>
                <a:spcPct val="100000"/>
              </a:lnSpc>
              <a:spcBef>
                <a:spcPts val="0"/>
              </a:spcBef>
              <a:spcAft>
                <a:spcPts val="0"/>
              </a:spcAft>
              <a:buNone/>
            </a:pPr>
            <a:endParaRPr sz="1800" b="1">
              <a:solidFill>
                <a:schemeClr val="accent5"/>
              </a:solidFill>
            </a:endParaRPr>
          </a:p>
          <a:p>
            <a:pPr marL="342900" lvl="0" indent="-342900" algn="l" rtl="0">
              <a:lnSpc>
                <a:spcPct val="100000"/>
              </a:lnSpc>
              <a:spcBef>
                <a:spcPts val="0"/>
              </a:spcBef>
              <a:spcAft>
                <a:spcPts val="0"/>
              </a:spcAft>
              <a:buSzPts val="1800"/>
              <a:buChar char="▪"/>
            </a:pPr>
            <a:r>
              <a:rPr lang="en-US" sz="1800" b="1">
                <a:solidFill>
                  <a:schemeClr val="accent5"/>
                </a:solidFill>
              </a:rPr>
              <a:t>Core: </a:t>
            </a:r>
            <a:r>
              <a:rPr lang="en-US" sz="1800"/>
              <a:t>established 10 priority indicators; included in PPR reporting and bi-annual Accelerator reporting. All projects receiving TB funds must report on Core indicators</a:t>
            </a:r>
            <a:endParaRPr sz="1800"/>
          </a:p>
          <a:p>
            <a:pPr marL="0" lvl="0" indent="0" algn="l" rtl="0">
              <a:lnSpc>
                <a:spcPct val="100000"/>
              </a:lnSpc>
              <a:spcBef>
                <a:spcPts val="0"/>
              </a:spcBef>
              <a:spcAft>
                <a:spcPts val="0"/>
              </a:spcAft>
              <a:buNone/>
            </a:pPr>
            <a:endParaRPr sz="1800"/>
          </a:p>
          <a:p>
            <a:pPr marL="0" lvl="0" indent="0" algn="l" rtl="0">
              <a:lnSpc>
                <a:spcPct val="100000"/>
              </a:lnSpc>
              <a:spcBef>
                <a:spcPts val="0"/>
              </a:spcBef>
              <a:spcAft>
                <a:spcPts val="0"/>
              </a:spcAft>
              <a:buNone/>
            </a:pPr>
            <a:r>
              <a:rPr lang="en-US" sz="1800"/>
              <a:t>Note these will remain the only indicators reported for PPR. </a:t>
            </a:r>
            <a:endParaRPr sz="1800"/>
          </a:p>
          <a:p>
            <a:pPr marL="0" lvl="0" indent="0" algn="l" rtl="0">
              <a:lnSpc>
                <a:spcPct val="100000"/>
              </a:lnSpc>
              <a:spcBef>
                <a:spcPts val="0"/>
              </a:spcBef>
              <a:spcAft>
                <a:spcPts val="0"/>
              </a:spcAft>
              <a:buNone/>
            </a:pPr>
            <a:endParaRPr sz="1800"/>
          </a:p>
          <a:p>
            <a:pPr marL="342900" lvl="0" indent="-228600" algn="l" rtl="0">
              <a:lnSpc>
                <a:spcPct val="100000"/>
              </a:lnSpc>
              <a:spcBef>
                <a:spcPts val="800"/>
              </a:spcBef>
              <a:spcAft>
                <a:spcPts val="800"/>
              </a:spcAft>
              <a:buSzPts val="1800"/>
              <a:buNone/>
            </a:pPr>
            <a:endParaRPr sz="1800"/>
          </a:p>
        </p:txBody>
      </p:sp>
      <p:sp>
        <p:nvSpPr>
          <p:cNvPr id="302" name="Google Shape;302;g26e5d101ff8_0_1003"/>
          <p:cNvSpPr txBox="1"/>
          <p:nvPr/>
        </p:nvSpPr>
        <p:spPr>
          <a:xfrm>
            <a:off x="4737392" y="4927949"/>
            <a:ext cx="4161300" cy="261600"/>
          </a:xfrm>
          <a:prstGeom prst="rect">
            <a:avLst/>
          </a:prstGeom>
          <a:noFill/>
          <a:ln>
            <a:noFill/>
          </a:ln>
        </p:spPr>
        <p:txBody>
          <a:bodyPr spcFirstLastPara="1" wrap="square" lIns="91425" tIns="45700" rIns="91425" bIns="45700" anchor="t" anchorCtr="0">
            <a:spAutoFit/>
          </a:bodyPr>
          <a:lstStyle/>
          <a:p>
            <a:pPr marL="34290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A5A5A5"/>
                </a:solidFill>
                <a:latin typeface="Gill Sans"/>
                <a:ea typeface="Gill Sans"/>
                <a:cs typeface="Gill Sans"/>
                <a:sym typeface="Gill Sans"/>
              </a:rPr>
              <a:t>*Note: Extended indicators are currently under revision</a:t>
            </a:r>
            <a:endParaRPr sz="1400" b="0" i="0" u="none" strike="noStrike" cap="none">
              <a:solidFill>
                <a:srgbClr val="000000"/>
              </a:solidFill>
              <a:latin typeface="Arial"/>
              <a:ea typeface="Arial"/>
              <a:cs typeface="Arial"/>
              <a:sym typeface="Arial"/>
            </a:endParaRPr>
          </a:p>
        </p:txBody>
      </p:sp>
      <p:grpSp>
        <p:nvGrpSpPr>
          <p:cNvPr id="303" name="Google Shape;303;g26e5d101ff8_0_1003"/>
          <p:cNvGrpSpPr/>
          <p:nvPr/>
        </p:nvGrpSpPr>
        <p:grpSpPr>
          <a:xfrm>
            <a:off x="4695312" y="775647"/>
            <a:ext cx="4284699" cy="4064311"/>
            <a:chOff x="1781271" y="671677"/>
            <a:chExt cx="4284699" cy="4064311"/>
          </a:xfrm>
        </p:grpSpPr>
        <p:grpSp>
          <p:nvGrpSpPr>
            <p:cNvPr id="304" name="Google Shape;304;g26e5d101ff8_0_1003"/>
            <p:cNvGrpSpPr/>
            <p:nvPr/>
          </p:nvGrpSpPr>
          <p:grpSpPr>
            <a:xfrm>
              <a:off x="1781271" y="892927"/>
              <a:ext cx="4275362" cy="3843061"/>
              <a:chOff x="6846678" y="2081819"/>
              <a:chExt cx="4122818" cy="3843061"/>
            </a:xfrm>
          </p:grpSpPr>
          <p:grpSp>
            <p:nvGrpSpPr>
              <p:cNvPr id="305" name="Google Shape;305;g26e5d101ff8_0_1003"/>
              <p:cNvGrpSpPr/>
              <p:nvPr/>
            </p:nvGrpSpPr>
            <p:grpSpPr>
              <a:xfrm>
                <a:off x="6846678" y="2081819"/>
                <a:ext cx="4122818" cy="3784659"/>
                <a:chOff x="6846678" y="2081819"/>
                <a:chExt cx="4122818" cy="3784659"/>
              </a:xfrm>
            </p:grpSpPr>
            <p:sp>
              <p:nvSpPr>
                <p:cNvPr id="306" name="Google Shape;306;g26e5d101ff8_0_1003"/>
                <p:cNvSpPr/>
                <p:nvPr/>
              </p:nvSpPr>
              <p:spPr>
                <a:xfrm>
                  <a:off x="8606007" y="2081819"/>
                  <a:ext cx="499211" cy="433403"/>
                </a:xfrm>
                <a:custGeom>
                  <a:avLst/>
                  <a:gdLst/>
                  <a:ahLst/>
                  <a:cxnLst/>
                  <a:rect l="l" t="t" r="r" b="b"/>
                  <a:pathLst>
                    <a:path w="499211" h="433403" extrusionOk="0">
                      <a:moveTo>
                        <a:pt x="0" y="433404"/>
                      </a:moveTo>
                      <a:lnTo>
                        <a:pt x="249549" y="0"/>
                      </a:lnTo>
                      <a:lnTo>
                        <a:pt x="499211" y="433404"/>
                      </a:lnTo>
                      <a:lnTo>
                        <a:pt x="0" y="433404"/>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nvGrpSpPr>
                <p:cNvPr id="307" name="Google Shape;307;g26e5d101ff8_0_1003"/>
                <p:cNvGrpSpPr/>
                <p:nvPr/>
              </p:nvGrpSpPr>
              <p:grpSpPr>
                <a:xfrm>
                  <a:off x="6846678" y="5102454"/>
                  <a:ext cx="4122818" cy="764024"/>
                  <a:chOff x="7155584" y="5084815"/>
                  <a:chExt cx="4122818" cy="764024"/>
                </a:xfrm>
              </p:grpSpPr>
              <p:sp>
                <p:nvSpPr>
                  <p:cNvPr id="308" name="Google Shape;308;g26e5d101ff8_0_1003"/>
                  <p:cNvSpPr/>
                  <p:nvPr/>
                </p:nvSpPr>
                <p:spPr>
                  <a:xfrm>
                    <a:off x="7155584" y="5646441"/>
                    <a:ext cx="233719" cy="202398"/>
                  </a:xfrm>
                  <a:custGeom>
                    <a:avLst/>
                    <a:gdLst/>
                    <a:ahLst/>
                    <a:cxnLst/>
                    <a:rect l="l" t="t" r="r" b="b"/>
                    <a:pathLst>
                      <a:path w="233719" h="202398" extrusionOk="0">
                        <a:moveTo>
                          <a:pt x="116803" y="202399"/>
                        </a:moveTo>
                        <a:lnTo>
                          <a:pt x="0" y="0"/>
                        </a:lnTo>
                        <a:lnTo>
                          <a:pt x="233719" y="113"/>
                        </a:lnTo>
                        <a:lnTo>
                          <a:pt x="116803" y="202399"/>
                        </a:lnTo>
                        <a:close/>
                      </a:path>
                    </a:pathLst>
                  </a:custGeom>
                  <a:solidFill>
                    <a:srgbClr val="5C676C"/>
                  </a:solidFill>
                  <a:ln w="11300" cap="flat" cmpd="sng">
                    <a:solidFill>
                      <a:srgbClr val="F2F2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309" name="Google Shape;309;g26e5d101ff8_0_1003"/>
                  <p:cNvSpPr/>
                  <p:nvPr/>
                </p:nvSpPr>
                <p:spPr>
                  <a:xfrm>
                    <a:off x="7155584" y="5084815"/>
                    <a:ext cx="4122818" cy="564792"/>
                  </a:xfrm>
                  <a:custGeom>
                    <a:avLst/>
                    <a:gdLst/>
                    <a:ahLst/>
                    <a:cxnLst/>
                    <a:rect l="l" t="t" r="r" b="b"/>
                    <a:pathLst>
                      <a:path w="4122818" h="564792" extrusionOk="0">
                        <a:moveTo>
                          <a:pt x="0" y="564793"/>
                        </a:moveTo>
                        <a:lnTo>
                          <a:pt x="325307" y="0"/>
                        </a:lnTo>
                        <a:lnTo>
                          <a:pt x="3797624" y="0"/>
                        </a:lnTo>
                        <a:lnTo>
                          <a:pt x="4122818" y="564793"/>
                        </a:lnTo>
                        <a:lnTo>
                          <a:pt x="0" y="56479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grpSp>
              <p:nvGrpSpPr>
                <p:cNvPr id="310" name="Google Shape;310;g26e5d101ff8_0_1003"/>
                <p:cNvGrpSpPr/>
                <p:nvPr/>
              </p:nvGrpSpPr>
              <p:grpSpPr>
                <a:xfrm>
                  <a:off x="7291388" y="4298967"/>
                  <a:ext cx="3222315" cy="785621"/>
                  <a:chOff x="7600294" y="4281328"/>
                  <a:chExt cx="3222315" cy="785621"/>
                </a:xfrm>
              </p:grpSpPr>
              <p:sp>
                <p:nvSpPr>
                  <p:cNvPr id="311" name="Google Shape;311;g26e5d101ff8_0_1003"/>
                  <p:cNvSpPr/>
                  <p:nvPr/>
                </p:nvSpPr>
                <p:spPr>
                  <a:xfrm>
                    <a:off x="7600294" y="4864551"/>
                    <a:ext cx="233719" cy="202398"/>
                  </a:xfrm>
                  <a:custGeom>
                    <a:avLst/>
                    <a:gdLst/>
                    <a:ahLst/>
                    <a:cxnLst/>
                    <a:rect l="l" t="t" r="r" b="b"/>
                    <a:pathLst>
                      <a:path w="233719" h="202398" extrusionOk="0">
                        <a:moveTo>
                          <a:pt x="116803" y="202398"/>
                        </a:moveTo>
                        <a:lnTo>
                          <a:pt x="0" y="0"/>
                        </a:lnTo>
                        <a:lnTo>
                          <a:pt x="233719" y="113"/>
                        </a:lnTo>
                        <a:lnTo>
                          <a:pt x="116803" y="202398"/>
                        </a:lnTo>
                        <a:close/>
                      </a:path>
                    </a:pathLst>
                  </a:custGeom>
                  <a:solidFill>
                    <a:srgbClr val="061235"/>
                  </a:solidFill>
                  <a:ln w="11300" cap="flat" cmpd="sng">
                    <a:solidFill>
                      <a:srgbClr val="F2F2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312" name="Google Shape;312;g26e5d101ff8_0_1003"/>
                  <p:cNvSpPr/>
                  <p:nvPr/>
                </p:nvSpPr>
                <p:spPr>
                  <a:xfrm>
                    <a:off x="7600294" y="4281328"/>
                    <a:ext cx="3222315" cy="583223"/>
                  </a:xfrm>
                  <a:custGeom>
                    <a:avLst/>
                    <a:gdLst/>
                    <a:ahLst/>
                    <a:cxnLst/>
                    <a:rect l="l" t="t" r="r" b="b"/>
                    <a:pathLst>
                      <a:path w="3222315" h="583223" extrusionOk="0">
                        <a:moveTo>
                          <a:pt x="0" y="583223"/>
                        </a:moveTo>
                        <a:lnTo>
                          <a:pt x="335936" y="0"/>
                        </a:lnTo>
                        <a:lnTo>
                          <a:pt x="2886380" y="0"/>
                        </a:lnTo>
                        <a:lnTo>
                          <a:pt x="3222316" y="583223"/>
                        </a:lnTo>
                        <a:lnTo>
                          <a:pt x="0" y="583223"/>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grpSp>
              <p:nvGrpSpPr>
                <p:cNvPr id="313" name="Google Shape;313;g26e5d101ff8_0_1003"/>
                <p:cNvGrpSpPr/>
                <p:nvPr/>
              </p:nvGrpSpPr>
              <p:grpSpPr>
                <a:xfrm>
                  <a:off x="7752381" y="3515838"/>
                  <a:ext cx="2300442" cy="767072"/>
                  <a:chOff x="8061287" y="3498199"/>
                  <a:chExt cx="2300442" cy="767072"/>
                </a:xfrm>
              </p:grpSpPr>
              <p:sp>
                <p:nvSpPr>
                  <p:cNvPr id="314" name="Google Shape;314;g26e5d101ff8_0_1003"/>
                  <p:cNvSpPr/>
                  <p:nvPr/>
                </p:nvSpPr>
                <p:spPr>
                  <a:xfrm>
                    <a:off x="8061287" y="3498199"/>
                    <a:ext cx="2300442" cy="555520"/>
                  </a:xfrm>
                  <a:custGeom>
                    <a:avLst/>
                    <a:gdLst/>
                    <a:ahLst/>
                    <a:cxnLst/>
                    <a:rect l="l" t="t" r="r" b="b"/>
                    <a:pathLst>
                      <a:path w="2300442" h="555520" extrusionOk="0">
                        <a:moveTo>
                          <a:pt x="0" y="555521"/>
                        </a:moveTo>
                        <a:lnTo>
                          <a:pt x="319993" y="0"/>
                        </a:lnTo>
                        <a:lnTo>
                          <a:pt x="1980450" y="0"/>
                        </a:lnTo>
                        <a:lnTo>
                          <a:pt x="2300443" y="555521"/>
                        </a:lnTo>
                        <a:lnTo>
                          <a:pt x="0" y="555521"/>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315" name="Google Shape;315;g26e5d101ff8_0_1003"/>
                  <p:cNvSpPr/>
                  <p:nvPr/>
                </p:nvSpPr>
                <p:spPr>
                  <a:xfrm>
                    <a:off x="8061287" y="4062873"/>
                    <a:ext cx="233605" cy="202398"/>
                  </a:xfrm>
                  <a:custGeom>
                    <a:avLst/>
                    <a:gdLst/>
                    <a:ahLst/>
                    <a:cxnLst/>
                    <a:rect l="l" t="t" r="r" b="b"/>
                    <a:pathLst>
                      <a:path w="233605" h="202398" extrusionOk="0">
                        <a:moveTo>
                          <a:pt x="116690" y="202398"/>
                        </a:moveTo>
                        <a:lnTo>
                          <a:pt x="0" y="0"/>
                        </a:lnTo>
                        <a:lnTo>
                          <a:pt x="233606" y="226"/>
                        </a:lnTo>
                        <a:lnTo>
                          <a:pt x="116690" y="202398"/>
                        </a:lnTo>
                        <a:close/>
                      </a:path>
                    </a:pathLst>
                  </a:custGeom>
                  <a:solidFill>
                    <a:srgbClr val="9F300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grpSp>
              <p:nvGrpSpPr>
                <p:cNvPr id="316" name="Google Shape;316;g26e5d101ff8_0_1003"/>
                <p:cNvGrpSpPr/>
                <p:nvPr/>
              </p:nvGrpSpPr>
              <p:grpSpPr>
                <a:xfrm>
                  <a:off x="8197318" y="2722472"/>
                  <a:ext cx="1410455" cy="786859"/>
                  <a:chOff x="8506224" y="2707150"/>
                  <a:chExt cx="1410455" cy="786859"/>
                </a:xfrm>
              </p:grpSpPr>
              <p:sp>
                <p:nvSpPr>
                  <p:cNvPr id="317" name="Google Shape;317;g26e5d101ff8_0_1003"/>
                  <p:cNvSpPr/>
                  <p:nvPr/>
                </p:nvSpPr>
                <p:spPr>
                  <a:xfrm>
                    <a:off x="8506224" y="3291611"/>
                    <a:ext cx="233719" cy="202398"/>
                  </a:xfrm>
                  <a:custGeom>
                    <a:avLst/>
                    <a:gdLst/>
                    <a:ahLst/>
                    <a:cxnLst/>
                    <a:rect l="l" t="t" r="r" b="b"/>
                    <a:pathLst>
                      <a:path w="233719" h="202398" extrusionOk="0">
                        <a:moveTo>
                          <a:pt x="116690" y="202398"/>
                        </a:moveTo>
                        <a:lnTo>
                          <a:pt x="0" y="0"/>
                        </a:lnTo>
                        <a:lnTo>
                          <a:pt x="233719" y="113"/>
                        </a:lnTo>
                        <a:lnTo>
                          <a:pt x="116690" y="202398"/>
                        </a:lnTo>
                        <a:close/>
                      </a:path>
                    </a:pathLst>
                  </a:custGeom>
                  <a:solidFill>
                    <a:srgbClr val="00464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318" name="Google Shape;318;g26e5d101ff8_0_1003"/>
                  <p:cNvSpPr/>
                  <p:nvPr/>
                </p:nvSpPr>
                <p:spPr>
                  <a:xfrm>
                    <a:off x="8506224" y="2707150"/>
                    <a:ext cx="1410455" cy="573951"/>
                  </a:xfrm>
                  <a:custGeom>
                    <a:avLst/>
                    <a:gdLst/>
                    <a:ahLst/>
                    <a:cxnLst/>
                    <a:rect l="l" t="t" r="r" b="b"/>
                    <a:pathLst>
                      <a:path w="1410455" h="573951" extrusionOk="0">
                        <a:moveTo>
                          <a:pt x="0" y="573952"/>
                        </a:moveTo>
                        <a:lnTo>
                          <a:pt x="330621" y="0"/>
                        </a:lnTo>
                        <a:lnTo>
                          <a:pt x="1079834" y="0"/>
                        </a:lnTo>
                        <a:lnTo>
                          <a:pt x="1410456" y="573952"/>
                        </a:lnTo>
                        <a:lnTo>
                          <a:pt x="0" y="573952"/>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sp>
              <p:nvSpPr>
                <p:cNvPr id="319" name="Google Shape;319;g26e5d101ff8_0_1003"/>
                <p:cNvSpPr txBox="1"/>
                <p:nvPr/>
              </p:nvSpPr>
              <p:spPr>
                <a:xfrm>
                  <a:off x="8603620" y="2470384"/>
                  <a:ext cx="499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A4D"/>
                    </a:buClr>
                    <a:buSzPts val="1200"/>
                    <a:buFont typeface="Gill Sans"/>
                    <a:buNone/>
                  </a:pPr>
                  <a:r>
                    <a:rPr lang="en-US" sz="1200" b="0" i="0" u="none" strike="noStrike" cap="none">
                      <a:solidFill>
                        <a:srgbClr val="424A4D"/>
                      </a:solidFill>
                      <a:latin typeface="Gill Sans"/>
                      <a:ea typeface="Gill Sans"/>
                      <a:cs typeface="Gill Sans"/>
                      <a:sym typeface="Gill Sans"/>
                    </a:rPr>
                    <a:t>Core</a:t>
                  </a:r>
                  <a:endParaRPr sz="1600" b="0" i="0" u="none" strike="noStrike" cap="none">
                    <a:solidFill>
                      <a:srgbClr val="424A4D"/>
                    </a:solidFill>
                    <a:latin typeface="Gill Sans"/>
                    <a:ea typeface="Gill Sans"/>
                    <a:cs typeface="Gill Sans"/>
                    <a:sym typeface="Gill Sans"/>
                  </a:endParaRPr>
                </a:p>
              </p:txBody>
            </p:sp>
            <p:sp>
              <p:nvSpPr>
                <p:cNvPr id="320" name="Google Shape;320;g26e5d101ff8_0_1003"/>
                <p:cNvSpPr txBox="1"/>
                <p:nvPr/>
              </p:nvSpPr>
              <p:spPr>
                <a:xfrm>
                  <a:off x="8452614" y="3247686"/>
                  <a:ext cx="8718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A4D"/>
                    </a:buClr>
                    <a:buSzPts val="1200"/>
                    <a:buFont typeface="Gill Sans"/>
                    <a:buNone/>
                  </a:pPr>
                  <a:r>
                    <a:rPr lang="en-US" sz="1200" b="0" i="0" u="none" strike="noStrike" cap="none">
                      <a:solidFill>
                        <a:srgbClr val="424A4D"/>
                      </a:solidFill>
                      <a:latin typeface="Gill Sans"/>
                      <a:ea typeface="Gill Sans"/>
                      <a:cs typeface="Gill Sans"/>
                      <a:sym typeface="Gill Sans"/>
                    </a:rPr>
                    <a:t>Core Plus</a:t>
                  </a:r>
                  <a:endParaRPr sz="1600" b="0" i="0" u="none" strike="noStrike" cap="none">
                    <a:solidFill>
                      <a:srgbClr val="424A4D"/>
                    </a:solidFill>
                    <a:latin typeface="Gill Sans"/>
                    <a:ea typeface="Gill Sans"/>
                    <a:cs typeface="Gill Sans"/>
                    <a:sym typeface="Gill Sans"/>
                  </a:endParaRPr>
                </a:p>
              </p:txBody>
            </p:sp>
            <p:sp>
              <p:nvSpPr>
                <p:cNvPr id="321" name="Google Shape;321;g26e5d101ff8_0_1003"/>
                <p:cNvSpPr txBox="1"/>
                <p:nvPr/>
              </p:nvSpPr>
              <p:spPr>
                <a:xfrm>
                  <a:off x="8149975" y="4027839"/>
                  <a:ext cx="14769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A4D"/>
                    </a:buClr>
                    <a:buSzPts val="1200"/>
                    <a:buFont typeface="Gill Sans"/>
                    <a:buNone/>
                  </a:pPr>
                  <a:r>
                    <a:rPr lang="en-US" sz="1200" b="0" i="0" u="none" strike="noStrike" cap="none">
                      <a:solidFill>
                        <a:srgbClr val="424A4D"/>
                      </a:solidFill>
                      <a:latin typeface="Gill Sans"/>
                      <a:ea typeface="Gill Sans"/>
                      <a:cs typeface="Gill Sans"/>
                      <a:sym typeface="Gill Sans"/>
                    </a:rPr>
                    <a:t>National Level</a:t>
                  </a:r>
                  <a:endParaRPr sz="1600" b="0" i="0" u="none" strike="noStrike" cap="none">
                    <a:solidFill>
                      <a:srgbClr val="424A4D"/>
                    </a:solidFill>
                    <a:latin typeface="Gill Sans"/>
                    <a:ea typeface="Gill Sans"/>
                    <a:cs typeface="Gill Sans"/>
                    <a:sym typeface="Gill Sans"/>
                  </a:endParaRPr>
                </a:p>
              </p:txBody>
            </p:sp>
          </p:grpSp>
          <p:sp>
            <p:nvSpPr>
              <p:cNvPr id="322" name="Google Shape;322;g26e5d101ff8_0_1003"/>
              <p:cNvSpPr txBox="1"/>
              <p:nvPr/>
            </p:nvSpPr>
            <p:spPr>
              <a:xfrm>
                <a:off x="8303106" y="4852091"/>
                <a:ext cx="11709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A4D"/>
                  </a:buClr>
                  <a:buSzPts val="1200"/>
                  <a:buFont typeface="Gill Sans"/>
                  <a:buNone/>
                </a:pPr>
                <a:r>
                  <a:rPr lang="en-US" sz="1200" b="0" i="0" u="none" strike="noStrike" cap="none">
                    <a:solidFill>
                      <a:srgbClr val="424A4D"/>
                    </a:solidFill>
                    <a:latin typeface="Gill Sans"/>
                    <a:ea typeface="Gill Sans"/>
                    <a:cs typeface="Gill Sans"/>
                    <a:sym typeface="Gill Sans"/>
                  </a:rPr>
                  <a:t>Project Level</a:t>
                </a:r>
                <a:endParaRPr sz="1600" b="0" i="0" u="none" strike="noStrike" cap="none">
                  <a:solidFill>
                    <a:srgbClr val="424A4D"/>
                  </a:solidFill>
                  <a:latin typeface="Gill Sans"/>
                  <a:ea typeface="Gill Sans"/>
                  <a:cs typeface="Gill Sans"/>
                  <a:sym typeface="Gill Sans"/>
                </a:endParaRPr>
              </a:p>
            </p:txBody>
          </p:sp>
          <p:sp>
            <p:nvSpPr>
              <p:cNvPr id="323" name="Google Shape;323;g26e5d101ff8_0_1003"/>
              <p:cNvSpPr txBox="1"/>
              <p:nvPr/>
            </p:nvSpPr>
            <p:spPr>
              <a:xfrm>
                <a:off x="8370503" y="5647980"/>
                <a:ext cx="10359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A4D"/>
                  </a:buClr>
                  <a:buSzPts val="1200"/>
                  <a:buFont typeface="Gill Sans"/>
                  <a:buNone/>
                </a:pPr>
                <a:r>
                  <a:rPr lang="en-US" sz="1200" b="0" i="0" u="none" strike="noStrike" cap="none">
                    <a:solidFill>
                      <a:srgbClr val="424A4D"/>
                    </a:solidFill>
                    <a:latin typeface="Gill Sans"/>
                    <a:ea typeface="Gill Sans"/>
                    <a:cs typeface="Gill Sans"/>
                    <a:sym typeface="Gill Sans"/>
                  </a:rPr>
                  <a:t>Extended*</a:t>
                </a:r>
                <a:endParaRPr sz="1600" b="0" i="0" u="none" strike="noStrike" cap="none">
                  <a:solidFill>
                    <a:srgbClr val="424A4D"/>
                  </a:solidFill>
                  <a:latin typeface="Gill Sans"/>
                  <a:ea typeface="Gill Sans"/>
                  <a:cs typeface="Gill Sans"/>
                  <a:sym typeface="Gill Sans"/>
                </a:endParaRPr>
              </a:p>
            </p:txBody>
          </p:sp>
        </p:grpSp>
        <p:sp>
          <p:nvSpPr>
            <p:cNvPr id="324" name="Google Shape;324;g26e5d101ff8_0_1003"/>
            <p:cNvSpPr/>
            <p:nvPr/>
          </p:nvSpPr>
          <p:spPr>
            <a:xfrm rot="-1879051">
              <a:off x="4782382" y="519682"/>
              <a:ext cx="399977" cy="3510990"/>
            </a:xfrm>
            <a:prstGeom prst="rightBrace">
              <a:avLst>
                <a:gd name="adj1" fmla="val 30645"/>
                <a:gd name="adj2" fmla="val 46671"/>
              </a:avLst>
            </a:prstGeom>
            <a:no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p:txBody>
        </p:sp>
        <p:sp>
          <p:nvSpPr>
            <p:cNvPr id="325" name="Google Shape;325;g26e5d101ff8_0_1003"/>
            <p:cNvSpPr txBox="1"/>
            <p:nvPr/>
          </p:nvSpPr>
          <p:spPr>
            <a:xfrm>
              <a:off x="4934896" y="1689482"/>
              <a:ext cx="10836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Gill Sans"/>
                <a:buNone/>
              </a:pPr>
              <a:r>
                <a:rPr lang="en-US" sz="1400" b="1" i="0" u="none" strike="noStrike" cap="none">
                  <a:solidFill>
                    <a:schemeClr val="dk1"/>
                  </a:solidFill>
                  <a:latin typeface="Gill Sans"/>
                  <a:ea typeface="Gill Sans"/>
                  <a:cs typeface="Gill Sans"/>
                  <a:sym typeface="Gill Sans"/>
                </a:rPr>
                <a:t>Essential List of Indicators</a:t>
              </a:r>
              <a:endParaRPr sz="1800" b="1" i="0" u="none" strike="noStrike" cap="none">
                <a:solidFill>
                  <a:schemeClr val="dk1"/>
                </a:solidFill>
                <a:latin typeface="Gill Sans"/>
                <a:ea typeface="Gill Sans"/>
                <a:cs typeface="Gill Sans"/>
                <a:sym typeface="Gill Sans"/>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2cc4f6ba004_0_321"/>
          <p:cNvSpPr txBox="1">
            <a:spLocks noGrp="1"/>
          </p:cNvSpPr>
          <p:nvPr>
            <p:ph type="title"/>
          </p:nvPr>
        </p:nvSpPr>
        <p:spPr>
          <a:xfrm>
            <a:off x="312615" y="44066"/>
            <a:ext cx="7805400" cy="4617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dk2"/>
              </a:buClr>
              <a:buSzPts val="2400"/>
              <a:buFont typeface="Gill Sans"/>
              <a:buNone/>
            </a:pPr>
            <a:r>
              <a:rPr lang="en-US"/>
              <a:t>PBMEF Essential List of Indicators</a:t>
            </a:r>
            <a:endParaRPr/>
          </a:p>
        </p:txBody>
      </p:sp>
      <p:sp>
        <p:nvSpPr>
          <p:cNvPr id="332" name="Google Shape;332;g2cc4f6ba004_0_321"/>
          <p:cNvSpPr txBox="1">
            <a:spLocks noGrp="1"/>
          </p:cNvSpPr>
          <p:nvPr>
            <p:ph type="body" idx="1"/>
          </p:nvPr>
        </p:nvSpPr>
        <p:spPr>
          <a:xfrm>
            <a:off x="345507" y="780708"/>
            <a:ext cx="4534200" cy="3766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1800" b="1">
                <a:solidFill>
                  <a:schemeClr val="accent5"/>
                </a:solidFill>
              </a:rPr>
              <a:t>All have been identified as crucial indicators to TB program monitoring</a:t>
            </a:r>
            <a:endParaRPr sz="1800" b="1">
              <a:solidFill>
                <a:schemeClr val="accent5"/>
              </a:solidFill>
            </a:endParaRPr>
          </a:p>
          <a:p>
            <a:pPr marL="457200" lvl="0" indent="0" algn="l" rtl="0">
              <a:lnSpc>
                <a:spcPct val="100000"/>
              </a:lnSpc>
              <a:spcBef>
                <a:spcPts val="0"/>
              </a:spcBef>
              <a:spcAft>
                <a:spcPts val="0"/>
              </a:spcAft>
              <a:buNone/>
            </a:pPr>
            <a:endParaRPr sz="1800" b="1">
              <a:solidFill>
                <a:schemeClr val="accent5"/>
              </a:solidFill>
            </a:endParaRPr>
          </a:p>
          <a:p>
            <a:pPr marL="457200" lvl="0" indent="-342900" algn="l" rtl="0">
              <a:spcBef>
                <a:spcPts val="800"/>
              </a:spcBef>
              <a:spcAft>
                <a:spcPts val="0"/>
              </a:spcAft>
              <a:buSzPts val="1800"/>
              <a:buChar char="▪"/>
            </a:pPr>
            <a:r>
              <a:rPr lang="en-US" sz="1800" b="1">
                <a:solidFill>
                  <a:srgbClr val="006963"/>
                </a:solidFill>
              </a:rPr>
              <a:t>Core Plus: </a:t>
            </a:r>
            <a:r>
              <a:rPr lang="en-US" sz="1800"/>
              <a:t>essential details to understand core indicators; reported for our bi-annual TB Accelerator calls</a:t>
            </a:r>
            <a:endParaRPr sz="1800" b="1">
              <a:solidFill>
                <a:schemeClr val="accent5"/>
              </a:solidFill>
            </a:endParaRPr>
          </a:p>
          <a:p>
            <a:pPr marL="342900" lvl="0" indent="-228600" algn="l" rtl="0">
              <a:lnSpc>
                <a:spcPct val="100000"/>
              </a:lnSpc>
              <a:spcBef>
                <a:spcPts val="800"/>
              </a:spcBef>
              <a:spcAft>
                <a:spcPts val="800"/>
              </a:spcAft>
              <a:buSzPts val="1800"/>
              <a:buNone/>
            </a:pPr>
            <a:endParaRPr sz="1800"/>
          </a:p>
        </p:txBody>
      </p:sp>
      <p:sp>
        <p:nvSpPr>
          <p:cNvPr id="333" name="Google Shape;333;g2cc4f6ba004_0_321"/>
          <p:cNvSpPr txBox="1"/>
          <p:nvPr/>
        </p:nvSpPr>
        <p:spPr>
          <a:xfrm>
            <a:off x="4737392" y="4927949"/>
            <a:ext cx="4161300" cy="261600"/>
          </a:xfrm>
          <a:prstGeom prst="rect">
            <a:avLst/>
          </a:prstGeom>
          <a:noFill/>
          <a:ln>
            <a:noFill/>
          </a:ln>
        </p:spPr>
        <p:txBody>
          <a:bodyPr spcFirstLastPara="1" wrap="square" lIns="91425" tIns="45700" rIns="91425" bIns="45700" anchor="t" anchorCtr="0">
            <a:spAutoFit/>
          </a:bodyPr>
          <a:lstStyle/>
          <a:p>
            <a:pPr marL="34290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A5A5A5"/>
                </a:solidFill>
                <a:latin typeface="Gill Sans"/>
                <a:ea typeface="Gill Sans"/>
                <a:cs typeface="Gill Sans"/>
                <a:sym typeface="Gill Sans"/>
              </a:rPr>
              <a:t>*Note: Extended indicators are currently under revision</a:t>
            </a:r>
            <a:endParaRPr sz="1400" b="0" i="0" u="none" strike="noStrike" cap="none">
              <a:solidFill>
                <a:srgbClr val="000000"/>
              </a:solidFill>
              <a:latin typeface="Arial"/>
              <a:ea typeface="Arial"/>
              <a:cs typeface="Arial"/>
              <a:sym typeface="Arial"/>
            </a:endParaRPr>
          </a:p>
        </p:txBody>
      </p:sp>
      <p:grpSp>
        <p:nvGrpSpPr>
          <p:cNvPr id="334" name="Google Shape;334;g2cc4f6ba004_0_321"/>
          <p:cNvGrpSpPr/>
          <p:nvPr/>
        </p:nvGrpSpPr>
        <p:grpSpPr>
          <a:xfrm>
            <a:off x="4695312" y="775647"/>
            <a:ext cx="4284699" cy="4064311"/>
            <a:chOff x="1781271" y="671677"/>
            <a:chExt cx="4284699" cy="4064311"/>
          </a:xfrm>
        </p:grpSpPr>
        <p:grpSp>
          <p:nvGrpSpPr>
            <p:cNvPr id="335" name="Google Shape;335;g2cc4f6ba004_0_321"/>
            <p:cNvGrpSpPr/>
            <p:nvPr/>
          </p:nvGrpSpPr>
          <p:grpSpPr>
            <a:xfrm>
              <a:off x="1781271" y="892927"/>
              <a:ext cx="4275362" cy="3843061"/>
              <a:chOff x="6846678" y="2081819"/>
              <a:chExt cx="4122818" cy="3843061"/>
            </a:xfrm>
          </p:grpSpPr>
          <p:grpSp>
            <p:nvGrpSpPr>
              <p:cNvPr id="336" name="Google Shape;336;g2cc4f6ba004_0_321"/>
              <p:cNvGrpSpPr/>
              <p:nvPr/>
            </p:nvGrpSpPr>
            <p:grpSpPr>
              <a:xfrm>
                <a:off x="6846678" y="2081819"/>
                <a:ext cx="4122818" cy="3784659"/>
                <a:chOff x="6846678" y="2081819"/>
                <a:chExt cx="4122818" cy="3784659"/>
              </a:xfrm>
            </p:grpSpPr>
            <p:sp>
              <p:nvSpPr>
                <p:cNvPr id="337" name="Google Shape;337;g2cc4f6ba004_0_321"/>
                <p:cNvSpPr/>
                <p:nvPr/>
              </p:nvSpPr>
              <p:spPr>
                <a:xfrm>
                  <a:off x="8606007" y="2081819"/>
                  <a:ext cx="499211" cy="433403"/>
                </a:xfrm>
                <a:custGeom>
                  <a:avLst/>
                  <a:gdLst/>
                  <a:ahLst/>
                  <a:cxnLst/>
                  <a:rect l="l" t="t" r="r" b="b"/>
                  <a:pathLst>
                    <a:path w="499211" h="433403" extrusionOk="0">
                      <a:moveTo>
                        <a:pt x="0" y="433404"/>
                      </a:moveTo>
                      <a:lnTo>
                        <a:pt x="249549" y="0"/>
                      </a:lnTo>
                      <a:lnTo>
                        <a:pt x="499211" y="433404"/>
                      </a:lnTo>
                      <a:lnTo>
                        <a:pt x="0" y="433404"/>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nvGrpSpPr>
                <p:cNvPr id="338" name="Google Shape;338;g2cc4f6ba004_0_321"/>
                <p:cNvGrpSpPr/>
                <p:nvPr/>
              </p:nvGrpSpPr>
              <p:grpSpPr>
                <a:xfrm>
                  <a:off x="6846678" y="5102454"/>
                  <a:ext cx="4122818" cy="764024"/>
                  <a:chOff x="7155584" y="5084815"/>
                  <a:chExt cx="4122818" cy="764024"/>
                </a:xfrm>
              </p:grpSpPr>
              <p:sp>
                <p:nvSpPr>
                  <p:cNvPr id="339" name="Google Shape;339;g2cc4f6ba004_0_321"/>
                  <p:cNvSpPr/>
                  <p:nvPr/>
                </p:nvSpPr>
                <p:spPr>
                  <a:xfrm>
                    <a:off x="7155584" y="5646441"/>
                    <a:ext cx="233719" cy="202398"/>
                  </a:xfrm>
                  <a:custGeom>
                    <a:avLst/>
                    <a:gdLst/>
                    <a:ahLst/>
                    <a:cxnLst/>
                    <a:rect l="l" t="t" r="r" b="b"/>
                    <a:pathLst>
                      <a:path w="233719" h="202398" extrusionOk="0">
                        <a:moveTo>
                          <a:pt x="116803" y="202399"/>
                        </a:moveTo>
                        <a:lnTo>
                          <a:pt x="0" y="0"/>
                        </a:lnTo>
                        <a:lnTo>
                          <a:pt x="233719" y="113"/>
                        </a:lnTo>
                        <a:lnTo>
                          <a:pt x="116803" y="202399"/>
                        </a:lnTo>
                        <a:close/>
                      </a:path>
                    </a:pathLst>
                  </a:custGeom>
                  <a:solidFill>
                    <a:srgbClr val="5C676C"/>
                  </a:solidFill>
                  <a:ln w="11300" cap="flat" cmpd="sng">
                    <a:solidFill>
                      <a:srgbClr val="F2F2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340" name="Google Shape;340;g2cc4f6ba004_0_321"/>
                  <p:cNvSpPr/>
                  <p:nvPr/>
                </p:nvSpPr>
                <p:spPr>
                  <a:xfrm>
                    <a:off x="7155584" y="5084815"/>
                    <a:ext cx="4122818" cy="564792"/>
                  </a:xfrm>
                  <a:custGeom>
                    <a:avLst/>
                    <a:gdLst/>
                    <a:ahLst/>
                    <a:cxnLst/>
                    <a:rect l="l" t="t" r="r" b="b"/>
                    <a:pathLst>
                      <a:path w="4122818" h="564792" extrusionOk="0">
                        <a:moveTo>
                          <a:pt x="0" y="564793"/>
                        </a:moveTo>
                        <a:lnTo>
                          <a:pt x="325307" y="0"/>
                        </a:lnTo>
                        <a:lnTo>
                          <a:pt x="3797624" y="0"/>
                        </a:lnTo>
                        <a:lnTo>
                          <a:pt x="4122818" y="564793"/>
                        </a:lnTo>
                        <a:lnTo>
                          <a:pt x="0" y="56479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grpSp>
              <p:nvGrpSpPr>
                <p:cNvPr id="341" name="Google Shape;341;g2cc4f6ba004_0_321"/>
                <p:cNvGrpSpPr/>
                <p:nvPr/>
              </p:nvGrpSpPr>
              <p:grpSpPr>
                <a:xfrm>
                  <a:off x="7291388" y="4298967"/>
                  <a:ext cx="3222315" cy="785621"/>
                  <a:chOff x="7600294" y="4281328"/>
                  <a:chExt cx="3222315" cy="785621"/>
                </a:xfrm>
              </p:grpSpPr>
              <p:sp>
                <p:nvSpPr>
                  <p:cNvPr id="342" name="Google Shape;342;g2cc4f6ba004_0_321"/>
                  <p:cNvSpPr/>
                  <p:nvPr/>
                </p:nvSpPr>
                <p:spPr>
                  <a:xfrm>
                    <a:off x="7600294" y="4864551"/>
                    <a:ext cx="233719" cy="202398"/>
                  </a:xfrm>
                  <a:custGeom>
                    <a:avLst/>
                    <a:gdLst/>
                    <a:ahLst/>
                    <a:cxnLst/>
                    <a:rect l="l" t="t" r="r" b="b"/>
                    <a:pathLst>
                      <a:path w="233719" h="202398" extrusionOk="0">
                        <a:moveTo>
                          <a:pt x="116803" y="202398"/>
                        </a:moveTo>
                        <a:lnTo>
                          <a:pt x="0" y="0"/>
                        </a:lnTo>
                        <a:lnTo>
                          <a:pt x="233719" y="113"/>
                        </a:lnTo>
                        <a:lnTo>
                          <a:pt x="116803" y="202398"/>
                        </a:lnTo>
                        <a:close/>
                      </a:path>
                    </a:pathLst>
                  </a:custGeom>
                  <a:solidFill>
                    <a:srgbClr val="061235"/>
                  </a:solidFill>
                  <a:ln w="11300" cap="flat" cmpd="sng">
                    <a:solidFill>
                      <a:srgbClr val="F2F2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343" name="Google Shape;343;g2cc4f6ba004_0_321"/>
                  <p:cNvSpPr/>
                  <p:nvPr/>
                </p:nvSpPr>
                <p:spPr>
                  <a:xfrm>
                    <a:off x="7600294" y="4281328"/>
                    <a:ext cx="3222315" cy="583223"/>
                  </a:xfrm>
                  <a:custGeom>
                    <a:avLst/>
                    <a:gdLst/>
                    <a:ahLst/>
                    <a:cxnLst/>
                    <a:rect l="l" t="t" r="r" b="b"/>
                    <a:pathLst>
                      <a:path w="3222315" h="583223" extrusionOk="0">
                        <a:moveTo>
                          <a:pt x="0" y="583223"/>
                        </a:moveTo>
                        <a:lnTo>
                          <a:pt x="335936" y="0"/>
                        </a:lnTo>
                        <a:lnTo>
                          <a:pt x="2886380" y="0"/>
                        </a:lnTo>
                        <a:lnTo>
                          <a:pt x="3222316" y="583223"/>
                        </a:lnTo>
                        <a:lnTo>
                          <a:pt x="0" y="583223"/>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grpSp>
              <p:nvGrpSpPr>
                <p:cNvPr id="344" name="Google Shape;344;g2cc4f6ba004_0_321"/>
                <p:cNvGrpSpPr/>
                <p:nvPr/>
              </p:nvGrpSpPr>
              <p:grpSpPr>
                <a:xfrm>
                  <a:off x="7752381" y="3515838"/>
                  <a:ext cx="2300442" cy="767072"/>
                  <a:chOff x="8061287" y="3498199"/>
                  <a:chExt cx="2300442" cy="767072"/>
                </a:xfrm>
              </p:grpSpPr>
              <p:sp>
                <p:nvSpPr>
                  <p:cNvPr id="345" name="Google Shape;345;g2cc4f6ba004_0_321"/>
                  <p:cNvSpPr/>
                  <p:nvPr/>
                </p:nvSpPr>
                <p:spPr>
                  <a:xfrm>
                    <a:off x="8061287" y="3498199"/>
                    <a:ext cx="2300442" cy="555520"/>
                  </a:xfrm>
                  <a:custGeom>
                    <a:avLst/>
                    <a:gdLst/>
                    <a:ahLst/>
                    <a:cxnLst/>
                    <a:rect l="l" t="t" r="r" b="b"/>
                    <a:pathLst>
                      <a:path w="2300442" h="555520" extrusionOk="0">
                        <a:moveTo>
                          <a:pt x="0" y="555521"/>
                        </a:moveTo>
                        <a:lnTo>
                          <a:pt x="319993" y="0"/>
                        </a:lnTo>
                        <a:lnTo>
                          <a:pt x="1980450" y="0"/>
                        </a:lnTo>
                        <a:lnTo>
                          <a:pt x="2300443" y="555521"/>
                        </a:lnTo>
                        <a:lnTo>
                          <a:pt x="0" y="555521"/>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346" name="Google Shape;346;g2cc4f6ba004_0_321"/>
                  <p:cNvSpPr/>
                  <p:nvPr/>
                </p:nvSpPr>
                <p:spPr>
                  <a:xfrm>
                    <a:off x="8061287" y="4062873"/>
                    <a:ext cx="233605" cy="202398"/>
                  </a:xfrm>
                  <a:custGeom>
                    <a:avLst/>
                    <a:gdLst/>
                    <a:ahLst/>
                    <a:cxnLst/>
                    <a:rect l="l" t="t" r="r" b="b"/>
                    <a:pathLst>
                      <a:path w="233605" h="202398" extrusionOk="0">
                        <a:moveTo>
                          <a:pt x="116690" y="202398"/>
                        </a:moveTo>
                        <a:lnTo>
                          <a:pt x="0" y="0"/>
                        </a:lnTo>
                        <a:lnTo>
                          <a:pt x="233606" y="226"/>
                        </a:lnTo>
                        <a:lnTo>
                          <a:pt x="116690" y="202398"/>
                        </a:lnTo>
                        <a:close/>
                      </a:path>
                    </a:pathLst>
                  </a:custGeom>
                  <a:solidFill>
                    <a:srgbClr val="9F300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grpSp>
              <p:nvGrpSpPr>
                <p:cNvPr id="347" name="Google Shape;347;g2cc4f6ba004_0_321"/>
                <p:cNvGrpSpPr/>
                <p:nvPr/>
              </p:nvGrpSpPr>
              <p:grpSpPr>
                <a:xfrm>
                  <a:off x="8197318" y="2722472"/>
                  <a:ext cx="1410455" cy="786859"/>
                  <a:chOff x="8506224" y="2707150"/>
                  <a:chExt cx="1410455" cy="786859"/>
                </a:xfrm>
              </p:grpSpPr>
              <p:sp>
                <p:nvSpPr>
                  <p:cNvPr id="348" name="Google Shape;348;g2cc4f6ba004_0_321"/>
                  <p:cNvSpPr/>
                  <p:nvPr/>
                </p:nvSpPr>
                <p:spPr>
                  <a:xfrm>
                    <a:off x="8506224" y="3291611"/>
                    <a:ext cx="233719" cy="202398"/>
                  </a:xfrm>
                  <a:custGeom>
                    <a:avLst/>
                    <a:gdLst/>
                    <a:ahLst/>
                    <a:cxnLst/>
                    <a:rect l="l" t="t" r="r" b="b"/>
                    <a:pathLst>
                      <a:path w="233719" h="202398" extrusionOk="0">
                        <a:moveTo>
                          <a:pt x="116690" y="202398"/>
                        </a:moveTo>
                        <a:lnTo>
                          <a:pt x="0" y="0"/>
                        </a:lnTo>
                        <a:lnTo>
                          <a:pt x="233719" y="113"/>
                        </a:lnTo>
                        <a:lnTo>
                          <a:pt x="116690" y="202398"/>
                        </a:lnTo>
                        <a:close/>
                      </a:path>
                    </a:pathLst>
                  </a:custGeom>
                  <a:solidFill>
                    <a:srgbClr val="00464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349" name="Google Shape;349;g2cc4f6ba004_0_321"/>
                  <p:cNvSpPr/>
                  <p:nvPr/>
                </p:nvSpPr>
                <p:spPr>
                  <a:xfrm>
                    <a:off x="8506224" y="2707150"/>
                    <a:ext cx="1410455" cy="573951"/>
                  </a:xfrm>
                  <a:custGeom>
                    <a:avLst/>
                    <a:gdLst/>
                    <a:ahLst/>
                    <a:cxnLst/>
                    <a:rect l="l" t="t" r="r" b="b"/>
                    <a:pathLst>
                      <a:path w="1410455" h="573951" extrusionOk="0">
                        <a:moveTo>
                          <a:pt x="0" y="573952"/>
                        </a:moveTo>
                        <a:lnTo>
                          <a:pt x="330621" y="0"/>
                        </a:lnTo>
                        <a:lnTo>
                          <a:pt x="1079834" y="0"/>
                        </a:lnTo>
                        <a:lnTo>
                          <a:pt x="1410456" y="573952"/>
                        </a:lnTo>
                        <a:lnTo>
                          <a:pt x="0" y="573952"/>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sp>
              <p:nvSpPr>
                <p:cNvPr id="350" name="Google Shape;350;g2cc4f6ba004_0_321"/>
                <p:cNvSpPr txBox="1"/>
                <p:nvPr/>
              </p:nvSpPr>
              <p:spPr>
                <a:xfrm>
                  <a:off x="8603620" y="2470384"/>
                  <a:ext cx="499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A4D"/>
                    </a:buClr>
                    <a:buSzPts val="1200"/>
                    <a:buFont typeface="Gill Sans"/>
                    <a:buNone/>
                  </a:pPr>
                  <a:r>
                    <a:rPr lang="en-US" sz="1200" b="0" i="0" u="none" strike="noStrike" cap="none">
                      <a:solidFill>
                        <a:srgbClr val="424A4D"/>
                      </a:solidFill>
                      <a:latin typeface="Gill Sans"/>
                      <a:ea typeface="Gill Sans"/>
                      <a:cs typeface="Gill Sans"/>
                      <a:sym typeface="Gill Sans"/>
                    </a:rPr>
                    <a:t>Core</a:t>
                  </a:r>
                  <a:endParaRPr sz="1600" b="0" i="0" u="none" strike="noStrike" cap="none">
                    <a:solidFill>
                      <a:srgbClr val="424A4D"/>
                    </a:solidFill>
                    <a:latin typeface="Gill Sans"/>
                    <a:ea typeface="Gill Sans"/>
                    <a:cs typeface="Gill Sans"/>
                    <a:sym typeface="Gill Sans"/>
                  </a:endParaRPr>
                </a:p>
              </p:txBody>
            </p:sp>
            <p:sp>
              <p:nvSpPr>
                <p:cNvPr id="351" name="Google Shape;351;g2cc4f6ba004_0_321"/>
                <p:cNvSpPr txBox="1"/>
                <p:nvPr/>
              </p:nvSpPr>
              <p:spPr>
                <a:xfrm>
                  <a:off x="8452614" y="3247686"/>
                  <a:ext cx="8718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A4D"/>
                    </a:buClr>
                    <a:buSzPts val="1200"/>
                    <a:buFont typeface="Gill Sans"/>
                    <a:buNone/>
                  </a:pPr>
                  <a:r>
                    <a:rPr lang="en-US" sz="1200" b="0" i="0" u="none" strike="noStrike" cap="none">
                      <a:solidFill>
                        <a:srgbClr val="424A4D"/>
                      </a:solidFill>
                      <a:latin typeface="Gill Sans"/>
                      <a:ea typeface="Gill Sans"/>
                      <a:cs typeface="Gill Sans"/>
                      <a:sym typeface="Gill Sans"/>
                    </a:rPr>
                    <a:t>Core Plus</a:t>
                  </a:r>
                  <a:endParaRPr sz="1600" b="0" i="0" u="none" strike="noStrike" cap="none">
                    <a:solidFill>
                      <a:srgbClr val="424A4D"/>
                    </a:solidFill>
                    <a:latin typeface="Gill Sans"/>
                    <a:ea typeface="Gill Sans"/>
                    <a:cs typeface="Gill Sans"/>
                    <a:sym typeface="Gill Sans"/>
                  </a:endParaRPr>
                </a:p>
              </p:txBody>
            </p:sp>
            <p:sp>
              <p:nvSpPr>
                <p:cNvPr id="352" name="Google Shape;352;g2cc4f6ba004_0_321"/>
                <p:cNvSpPr txBox="1"/>
                <p:nvPr/>
              </p:nvSpPr>
              <p:spPr>
                <a:xfrm>
                  <a:off x="8149975" y="4027839"/>
                  <a:ext cx="14769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A4D"/>
                    </a:buClr>
                    <a:buSzPts val="1200"/>
                    <a:buFont typeface="Gill Sans"/>
                    <a:buNone/>
                  </a:pPr>
                  <a:r>
                    <a:rPr lang="en-US" sz="1200" b="0" i="0" u="none" strike="noStrike" cap="none">
                      <a:solidFill>
                        <a:srgbClr val="424A4D"/>
                      </a:solidFill>
                      <a:latin typeface="Gill Sans"/>
                      <a:ea typeface="Gill Sans"/>
                      <a:cs typeface="Gill Sans"/>
                      <a:sym typeface="Gill Sans"/>
                    </a:rPr>
                    <a:t>National Level</a:t>
                  </a:r>
                  <a:endParaRPr sz="1600" b="0" i="0" u="none" strike="noStrike" cap="none">
                    <a:solidFill>
                      <a:srgbClr val="424A4D"/>
                    </a:solidFill>
                    <a:latin typeface="Gill Sans"/>
                    <a:ea typeface="Gill Sans"/>
                    <a:cs typeface="Gill Sans"/>
                    <a:sym typeface="Gill Sans"/>
                  </a:endParaRPr>
                </a:p>
              </p:txBody>
            </p:sp>
          </p:grpSp>
          <p:sp>
            <p:nvSpPr>
              <p:cNvPr id="353" name="Google Shape;353;g2cc4f6ba004_0_321"/>
              <p:cNvSpPr txBox="1"/>
              <p:nvPr/>
            </p:nvSpPr>
            <p:spPr>
              <a:xfrm>
                <a:off x="8303106" y="4852091"/>
                <a:ext cx="11709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A4D"/>
                  </a:buClr>
                  <a:buSzPts val="1200"/>
                  <a:buFont typeface="Gill Sans"/>
                  <a:buNone/>
                </a:pPr>
                <a:r>
                  <a:rPr lang="en-US" sz="1200" b="0" i="0" u="none" strike="noStrike" cap="none">
                    <a:solidFill>
                      <a:srgbClr val="424A4D"/>
                    </a:solidFill>
                    <a:latin typeface="Gill Sans"/>
                    <a:ea typeface="Gill Sans"/>
                    <a:cs typeface="Gill Sans"/>
                    <a:sym typeface="Gill Sans"/>
                  </a:rPr>
                  <a:t>Project Level</a:t>
                </a:r>
                <a:endParaRPr sz="1600" b="0" i="0" u="none" strike="noStrike" cap="none">
                  <a:solidFill>
                    <a:srgbClr val="424A4D"/>
                  </a:solidFill>
                  <a:latin typeface="Gill Sans"/>
                  <a:ea typeface="Gill Sans"/>
                  <a:cs typeface="Gill Sans"/>
                  <a:sym typeface="Gill Sans"/>
                </a:endParaRPr>
              </a:p>
            </p:txBody>
          </p:sp>
          <p:sp>
            <p:nvSpPr>
              <p:cNvPr id="354" name="Google Shape;354;g2cc4f6ba004_0_321"/>
              <p:cNvSpPr txBox="1"/>
              <p:nvPr/>
            </p:nvSpPr>
            <p:spPr>
              <a:xfrm>
                <a:off x="8370503" y="5647980"/>
                <a:ext cx="10359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A4D"/>
                  </a:buClr>
                  <a:buSzPts val="1200"/>
                  <a:buFont typeface="Gill Sans"/>
                  <a:buNone/>
                </a:pPr>
                <a:r>
                  <a:rPr lang="en-US" sz="1200" b="0" i="0" u="none" strike="noStrike" cap="none">
                    <a:solidFill>
                      <a:srgbClr val="424A4D"/>
                    </a:solidFill>
                    <a:latin typeface="Gill Sans"/>
                    <a:ea typeface="Gill Sans"/>
                    <a:cs typeface="Gill Sans"/>
                    <a:sym typeface="Gill Sans"/>
                  </a:rPr>
                  <a:t>Extended*</a:t>
                </a:r>
                <a:endParaRPr sz="1600" b="0" i="0" u="none" strike="noStrike" cap="none">
                  <a:solidFill>
                    <a:srgbClr val="424A4D"/>
                  </a:solidFill>
                  <a:latin typeface="Gill Sans"/>
                  <a:ea typeface="Gill Sans"/>
                  <a:cs typeface="Gill Sans"/>
                  <a:sym typeface="Gill Sans"/>
                </a:endParaRPr>
              </a:p>
            </p:txBody>
          </p:sp>
        </p:grpSp>
        <p:sp>
          <p:nvSpPr>
            <p:cNvPr id="355" name="Google Shape;355;g2cc4f6ba004_0_321"/>
            <p:cNvSpPr/>
            <p:nvPr/>
          </p:nvSpPr>
          <p:spPr>
            <a:xfrm rot="-1879051">
              <a:off x="4782382" y="519682"/>
              <a:ext cx="399977" cy="3510990"/>
            </a:xfrm>
            <a:prstGeom prst="rightBrace">
              <a:avLst>
                <a:gd name="adj1" fmla="val 30645"/>
                <a:gd name="adj2" fmla="val 46671"/>
              </a:avLst>
            </a:prstGeom>
            <a:no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p:txBody>
        </p:sp>
        <p:sp>
          <p:nvSpPr>
            <p:cNvPr id="356" name="Google Shape;356;g2cc4f6ba004_0_321"/>
            <p:cNvSpPr txBox="1"/>
            <p:nvPr/>
          </p:nvSpPr>
          <p:spPr>
            <a:xfrm>
              <a:off x="4934896" y="1689482"/>
              <a:ext cx="10836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Gill Sans"/>
                <a:buNone/>
              </a:pPr>
              <a:r>
                <a:rPr lang="en-US" sz="1400" b="1" i="0" u="none" strike="noStrike" cap="none">
                  <a:solidFill>
                    <a:schemeClr val="dk1"/>
                  </a:solidFill>
                  <a:latin typeface="Gill Sans"/>
                  <a:ea typeface="Gill Sans"/>
                  <a:cs typeface="Gill Sans"/>
                  <a:sym typeface="Gill Sans"/>
                </a:rPr>
                <a:t>Essential List of Indicators</a:t>
              </a:r>
              <a:endParaRPr sz="1800" b="1" i="0" u="none" strike="noStrike" cap="none">
                <a:solidFill>
                  <a:schemeClr val="dk1"/>
                </a:solidFill>
                <a:latin typeface="Gill Sans"/>
                <a:ea typeface="Gill Sans"/>
                <a:cs typeface="Gill Sans"/>
                <a:sym typeface="Gill Sans"/>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2cc4f6ba004_0_352"/>
          <p:cNvSpPr txBox="1">
            <a:spLocks noGrp="1"/>
          </p:cNvSpPr>
          <p:nvPr>
            <p:ph type="title"/>
          </p:nvPr>
        </p:nvSpPr>
        <p:spPr>
          <a:xfrm>
            <a:off x="312615" y="44066"/>
            <a:ext cx="7805400" cy="4617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dk2"/>
              </a:buClr>
              <a:buSzPts val="2400"/>
              <a:buFont typeface="Gill Sans"/>
              <a:buNone/>
            </a:pPr>
            <a:r>
              <a:rPr lang="en-US"/>
              <a:t>PBMEF Essential List of Indicators</a:t>
            </a:r>
            <a:endParaRPr/>
          </a:p>
        </p:txBody>
      </p:sp>
      <p:sp>
        <p:nvSpPr>
          <p:cNvPr id="363" name="Google Shape;363;g2cc4f6ba004_0_352"/>
          <p:cNvSpPr txBox="1">
            <a:spLocks noGrp="1"/>
          </p:cNvSpPr>
          <p:nvPr>
            <p:ph type="body" idx="1"/>
          </p:nvPr>
        </p:nvSpPr>
        <p:spPr>
          <a:xfrm>
            <a:off x="345507" y="780708"/>
            <a:ext cx="4534200" cy="3766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None/>
            </a:pPr>
            <a:r>
              <a:rPr lang="en-US" sz="1800" b="1">
                <a:solidFill>
                  <a:schemeClr val="accent5"/>
                </a:solidFill>
              </a:rPr>
              <a:t>All have been identified as crucial indicators to TB program monitoring</a:t>
            </a:r>
            <a:endParaRPr sz="1800" b="1">
              <a:solidFill>
                <a:schemeClr val="accent5"/>
              </a:solidFill>
            </a:endParaRPr>
          </a:p>
          <a:p>
            <a:pPr marL="457200" lvl="0" indent="0" algn="l" rtl="0">
              <a:lnSpc>
                <a:spcPct val="100000"/>
              </a:lnSpc>
              <a:spcBef>
                <a:spcPts val="0"/>
              </a:spcBef>
              <a:spcAft>
                <a:spcPts val="0"/>
              </a:spcAft>
              <a:buNone/>
            </a:pPr>
            <a:endParaRPr sz="1800" b="1">
              <a:solidFill>
                <a:schemeClr val="accent5"/>
              </a:solidFill>
            </a:endParaRPr>
          </a:p>
          <a:p>
            <a:pPr marL="457200" lvl="0" indent="-342900" algn="l" rtl="0">
              <a:spcBef>
                <a:spcPts val="800"/>
              </a:spcBef>
              <a:spcAft>
                <a:spcPts val="0"/>
              </a:spcAft>
              <a:buSzPts val="1800"/>
              <a:buChar char="▪"/>
            </a:pPr>
            <a:r>
              <a:rPr lang="en-US" sz="1800" b="1">
                <a:solidFill>
                  <a:schemeClr val="accent4"/>
                </a:solidFill>
              </a:rPr>
              <a:t>National: </a:t>
            </a:r>
            <a:r>
              <a:rPr lang="en-US" sz="1800"/>
              <a:t>additional data that should be available at national level and helps to complete key cascades; if these data aren’t available at national level they can be monitored at project level</a:t>
            </a:r>
            <a:endParaRPr sz="1800"/>
          </a:p>
          <a:p>
            <a:pPr marL="457200" lvl="0" indent="-342900" algn="l" rtl="0">
              <a:spcBef>
                <a:spcPts val="800"/>
              </a:spcBef>
              <a:spcAft>
                <a:spcPts val="0"/>
              </a:spcAft>
              <a:buSzPts val="1800"/>
              <a:buChar char="▪"/>
            </a:pPr>
            <a:r>
              <a:rPr lang="en-US" sz="1800" b="1">
                <a:solidFill>
                  <a:schemeClr val="dk2"/>
                </a:solidFill>
              </a:rPr>
              <a:t>Project: </a:t>
            </a:r>
            <a:r>
              <a:rPr lang="en-US" sz="1800"/>
              <a:t>additional steps in cascades that may not be available at national level; if these data are available at national level they can also be monitored at national level. </a:t>
            </a:r>
            <a:endParaRPr sz="1800"/>
          </a:p>
        </p:txBody>
      </p:sp>
      <p:sp>
        <p:nvSpPr>
          <p:cNvPr id="364" name="Google Shape;364;g2cc4f6ba004_0_352"/>
          <p:cNvSpPr txBox="1"/>
          <p:nvPr/>
        </p:nvSpPr>
        <p:spPr>
          <a:xfrm>
            <a:off x="4737392" y="4927949"/>
            <a:ext cx="4161300" cy="261600"/>
          </a:xfrm>
          <a:prstGeom prst="rect">
            <a:avLst/>
          </a:prstGeom>
          <a:noFill/>
          <a:ln>
            <a:noFill/>
          </a:ln>
        </p:spPr>
        <p:txBody>
          <a:bodyPr spcFirstLastPara="1" wrap="square" lIns="91425" tIns="45700" rIns="91425" bIns="45700" anchor="t" anchorCtr="0">
            <a:spAutoFit/>
          </a:bodyPr>
          <a:lstStyle/>
          <a:p>
            <a:pPr marL="34290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A5A5A5"/>
                </a:solidFill>
                <a:latin typeface="Gill Sans"/>
                <a:ea typeface="Gill Sans"/>
                <a:cs typeface="Gill Sans"/>
                <a:sym typeface="Gill Sans"/>
              </a:rPr>
              <a:t>*Note: Extended indicators are currently under revision</a:t>
            </a:r>
            <a:endParaRPr sz="1400" b="0" i="0" u="none" strike="noStrike" cap="none">
              <a:solidFill>
                <a:srgbClr val="000000"/>
              </a:solidFill>
              <a:latin typeface="Arial"/>
              <a:ea typeface="Arial"/>
              <a:cs typeface="Arial"/>
              <a:sym typeface="Arial"/>
            </a:endParaRPr>
          </a:p>
        </p:txBody>
      </p:sp>
      <p:grpSp>
        <p:nvGrpSpPr>
          <p:cNvPr id="365" name="Google Shape;365;g2cc4f6ba004_0_352"/>
          <p:cNvGrpSpPr/>
          <p:nvPr/>
        </p:nvGrpSpPr>
        <p:grpSpPr>
          <a:xfrm>
            <a:off x="4695312" y="775647"/>
            <a:ext cx="4284699" cy="4064311"/>
            <a:chOff x="1781271" y="671677"/>
            <a:chExt cx="4284699" cy="4064311"/>
          </a:xfrm>
        </p:grpSpPr>
        <p:grpSp>
          <p:nvGrpSpPr>
            <p:cNvPr id="366" name="Google Shape;366;g2cc4f6ba004_0_352"/>
            <p:cNvGrpSpPr/>
            <p:nvPr/>
          </p:nvGrpSpPr>
          <p:grpSpPr>
            <a:xfrm>
              <a:off x="1781271" y="892927"/>
              <a:ext cx="4275362" cy="3843061"/>
              <a:chOff x="6846678" y="2081819"/>
              <a:chExt cx="4122818" cy="3843061"/>
            </a:xfrm>
          </p:grpSpPr>
          <p:grpSp>
            <p:nvGrpSpPr>
              <p:cNvPr id="367" name="Google Shape;367;g2cc4f6ba004_0_352"/>
              <p:cNvGrpSpPr/>
              <p:nvPr/>
            </p:nvGrpSpPr>
            <p:grpSpPr>
              <a:xfrm>
                <a:off x="6846678" y="2081819"/>
                <a:ext cx="4122818" cy="3784659"/>
                <a:chOff x="6846678" y="2081819"/>
                <a:chExt cx="4122818" cy="3784659"/>
              </a:xfrm>
            </p:grpSpPr>
            <p:sp>
              <p:nvSpPr>
                <p:cNvPr id="368" name="Google Shape;368;g2cc4f6ba004_0_352"/>
                <p:cNvSpPr/>
                <p:nvPr/>
              </p:nvSpPr>
              <p:spPr>
                <a:xfrm>
                  <a:off x="8606007" y="2081819"/>
                  <a:ext cx="499211" cy="433403"/>
                </a:xfrm>
                <a:custGeom>
                  <a:avLst/>
                  <a:gdLst/>
                  <a:ahLst/>
                  <a:cxnLst/>
                  <a:rect l="l" t="t" r="r" b="b"/>
                  <a:pathLst>
                    <a:path w="499211" h="433403" extrusionOk="0">
                      <a:moveTo>
                        <a:pt x="0" y="433404"/>
                      </a:moveTo>
                      <a:lnTo>
                        <a:pt x="249549" y="0"/>
                      </a:lnTo>
                      <a:lnTo>
                        <a:pt x="499211" y="433404"/>
                      </a:lnTo>
                      <a:lnTo>
                        <a:pt x="0" y="433404"/>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nvGrpSpPr>
                <p:cNvPr id="369" name="Google Shape;369;g2cc4f6ba004_0_352"/>
                <p:cNvGrpSpPr/>
                <p:nvPr/>
              </p:nvGrpSpPr>
              <p:grpSpPr>
                <a:xfrm>
                  <a:off x="6846678" y="5102454"/>
                  <a:ext cx="4122818" cy="764024"/>
                  <a:chOff x="7155584" y="5084815"/>
                  <a:chExt cx="4122818" cy="764024"/>
                </a:xfrm>
              </p:grpSpPr>
              <p:sp>
                <p:nvSpPr>
                  <p:cNvPr id="370" name="Google Shape;370;g2cc4f6ba004_0_352"/>
                  <p:cNvSpPr/>
                  <p:nvPr/>
                </p:nvSpPr>
                <p:spPr>
                  <a:xfrm>
                    <a:off x="7155584" y="5646441"/>
                    <a:ext cx="233719" cy="202398"/>
                  </a:xfrm>
                  <a:custGeom>
                    <a:avLst/>
                    <a:gdLst/>
                    <a:ahLst/>
                    <a:cxnLst/>
                    <a:rect l="l" t="t" r="r" b="b"/>
                    <a:pathLst>
                      <a:path w="233719" h="202398" extrusionOk="0">
                        <a:moveTo>
                          <a:pt x="116803" y="202399"/>
                        </a:moveTo>
                        <a:lnTo>
                          <a:pt x="0" y="0"/>
                        </a:lnTo>
                        <a:lnTo>
                          <a:pt x="233719" y="113"/>
                        </a:lnTo>
                        <a:lnTo>
                          <a:pt x="116803" y="202399"/>
                        </a:lnTo>
                        <a:close/>
                      </a:path>
                    </a:pathLst>
                  </a:custGeom>
                  <a:solidFill>
                    <a:srgbClr val="5C676C"/>
                  </a:solidFill>
                  <a:ln w="11300" cap="flat" cmpd="sng">
                    <a:solidFill>
                      <a:srgbClr val="F2F2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371" name="Google Shape;371;g2cc4f6ba004_0_352"/>
                  <p:cNvSpPr/>
                  <p:nvPr/>
                </p:nvSpPr>
                <p:spPr>
                  <a:xfrm>
                    <a:off x="7155584" y="5084815"/>
                    <a:ext cx="4122818" cy="564792"/>
                  </a:xfrm>
                  <a:custGeom>
                    <a:avLst/>
                    <a:gdLst/>
                    <a:ahLst/>
                    <a:cxnLst/>
                    <a:rect l="l" t="t" r="r" b="b"/>
                    <a:pathLst>
                      <a:path w="4122818" h="564792" extrusionOk="0">
                        <a:moveTo>
                          <a:pt x="0" y="564793"/>
                        </a:moveTo>
                        <a:lnTo>
                          <a:pt x="325307" y="0"/>
                        </a:lnTo>
                        <a:lnTo>
                          <a:pt x="3797624" y="0"/>
                        </a:lnTo>
                        <a:lnTo>
                          <a:pt x="4122818" y="564793"/>
                        </a:lnTo>
                        <a:lnTo>
                          <a:pt x="0" y="56479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grpSp>
              <p:nvGrpSpPr>
                <p:cNvPr id="372" name="Google Shape;372;g2cc4f6ba004_0_352"/>
                <p:cNvGrpSpPr/>
                <p:nvPr/>
              </p:nvGrpSpPr>
              <p:grpSpPr>
                <a:xfrm>
                  <a:off x="7291388" y="4298967"/>
                  <a:ext cx="3222315" cy="785621"/>
                  <a:chOff x="7600294" y="4281328"/>
                  <a:chExt cx="3222315" cy="785621"/>
                </a:xfrm>
              </p:grpSpPr>
              <p:sp>
                <p:nvSpPr>
                  <p:cNvPr id="373" name="Google Shape;373;g2cc4f6ba004_0_352"/>
                  <p:cNvSpPr/>
                  <p:nvPr/>
                </p:nvSpPr>
                <p:spPr>
                  <a:xfrm>
                    <a:off x="7600294" y="4864551"/>
                    <a:ext cx="233719" cy="202398"/>
                  </a:xfrm>
                  <a:custGeom>
                    <a:avLst/>
                    <a:gdLst/>
                    <a:ahLst/>
                    <a:cxnLst/>
                    <a:rect l="l" t="t" r="r" b="b"/>
                    <a:pathLst>
                      <a:path w="233719" h="202398" extrusionOk="0">
                        <a:moveTo>
                          <a:pt x="116803" y="202398"/>
                        </a:moveTo>
                        <a:lnTo>
                          <a:pt x="0" y="0"/>
                        </a:lnTo>
                        <a:lnTo>
                          <a:pt x="233719" y="113"/>
                        </a:lnTo>
                        <a:lnTo>
                          <a:pt x="116803" y="202398"/>
                        </a:lnTo>
                        <a:close/>
                      </a:path>
                    </a:pathLst>
                  </a:custGeom>
                  <a:solidFill>
                    <a:srgbClr val="061235"/>
                  </a:solidFill>
                  <a:ln w="11300" cap="flat" cmpd="sng">
                    <a:solidFill>
                      <a:srgbClr val="F2F2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374" name="Google Shape;374;g2cc4f6ba004_0_352"/>
                  <p:cNvSpPr/>
                  <p:nvPr/>
                </p:nvSpPr>
                <p:spPr>
                  <a:xfrm>
                    <a:off x="7600294" y="4281328"/>
                    <a:ext cx="3222315" cy="583223"/>
                  </a:xfrm>
                  <a:custGeom>
                    <a:avLst/>
                    <a:gdLst/>
                    <a:ahLst/>
                    <a:cxnLst/>
                    <a:rect l="l" t="t" r="r" b="b"/>
                    <a:pathLst>
                      <a:path w="3222315" h="583223" extrusionOk="0">
                        <a:moveTo>
                          <a:pt x="0" y="583223"/>
                        </a:moveTo>
                        <a:lnTo>
                          <a:pt x="335936" y="0"/>
                        </a:lnTo>
                        <a:lnTo>
                          <a:pt x="2886380" y="0"/>
                        </a:lnTo>
                        <a:lnTo>
                          <a:pt x="3222316" y="583223"/>
                        </a:lnTo>
                        <a:lnTo>
                          <a:pt x="0" y="583223"/>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grpSp>
              <p:nvGrpSpPr>
                <p:cNvPr id="375" name="Google Shape;375;g2cc4f6ba004_0_352"/>
                <p:cNvGrpSpPr/>
                <p:nvPr/>
              </p:nvGrpSpPr>
              <p:grpSpPr>
                <a:xfrm>
                  <a:off x="7752381" y="3515838"/>
                  <a:ext cx="2300442" cy="767072"/>
                  <a:chOff x="8061287" y="3498199"/>
                  <a:chExt cx="2300442" cy="767072"/>
                </a:xfrm>
              </p:grpSpPr>
              <p:sp>
                <p:nvSpPr>
                  <p:cNvPr id="376" name="Google Shape;376;g2cc4f6ba004_0_352"/>
                  <p:cNvSpPr/>
                  <p:nvPr/>
                </p:nvSpPr>
                <p:spPr>
                  <a:xfrm>
                    <a:off x="8061287" y="3498199"/>
                    <a:ext cx="2300442" cy="555520"/>
                  </a:xfrm>
                  <a:custGeom>
                    <a:avLst/>
                    <a:gdLst/>
                    <a:ahLst/>
                    <a:cxnLst/>
                    <a:rect l="l" t="t" r="r" b="b"/>
                    <a:pathLst>
                      <a:path w="2300442" h="555520" extrusionOk="0">
                        <a:moveTo>
                          <a:pt x="0" y="555521"/>
                        </a:moveTo>
                        <a:lnTo>
                          <a:pt x="319993" y="0"/>
                        </a:lnTo>
                        <a:lnTo>
                          <a:pt x="1980450" y="0"/>
                        </a:lnTo>
                        <a:lnTo>
                          <a:pt x="2300443" y="555521"/>
                        </a:lnTo>
                        <a:lnTo>
                          <a:pt x="0" y="555521"/>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377" name="Google Shape;377;g2cc4f6ba004_0_352"/>
                  <p:cNvSpPr/>
                  <p:nvPr/>
                </p:nvSpPr>
                <p:spPr>
                  <a:xfrm>
                    <a:off x="8061287" y="4062873"/>
                    <a:ext cx="233605" cy="202398"/>
                  </a:xfrm>
                  <a:custGeom>
                    <a:avLst/>
                    <a:gdLst/>
                    <a:ahLst/>
                    <a:cxnLst/>
                    <a:rect l="l" t="t" r="r" b="b"/>
                    <a:pathLst>
                      <a:path w="233605" h="202398" extrusionOk="0">
                        <a:moveTo>
                          <a:pt x="116690" y="202398"/>
                        </a:moveTo>
                        <a:lnTo>
                          <a:pt x="0" y="0"/>
                        </a:lnTo>
                        <a:lnTo>
                          <a:pt x="233606" y="226"/>
                        </a:lnTo>
                        <a:lnTo>
                          <a:pt x="116690" y="202398"/>
                        </a:lnTo>
                        <a:close/>
                      </a:path>
                    </a:pathLst>
                  </a:custGeom>
                  <a:solidFill>
                    <a:srgbClr val="9F300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grpSp>
              <p:nvGrpSpPr>
                <p:cNvPr id="378" name="Google Shape;378;g2cc4f6ba004_0_352"/>
                <p:cNvGrpSpPr/>
                <p:nvPr/>
              </p:nvGrpSpPr>
              <p:grpSpPr>
                <a:xfrm>
                  <a:off x="8197318" y="2722472"/>
                  <a:ext cx="1410455" cy="786859"/>
                  <a:chOff x="8506224" y="2707150"/>
                  <a:chExt cx="1410455" cy="786859"/>
                </a:xfrm>
              </p:grpSpPr>
              <p:sp>
                <p:nvSpPr>
                  <p:cNvPr id="379" name="Google Shape;379;g2cc4f6ba004_0_352"/>
                  <p:cNvSpPr/>
                  <p:nvPr/>
                </p:nvSpPr>
                <p:spPr>
                  <a:xfrm>
                    <a:off x="8506224" y="3291611"/>
                    <a:ext cx="233719" cy="202398"/>
                  </a:xfrm>
                  <a:custGeom>
                    <a:avLst/>
                    <a:gdLst/>
                    <a:ahLst/>
                    <a:cxnLst/>
                    <a:rect l="l" t="t" r="r" b="b"/>
                    <a:pathLst>
                      <a:path w="233719" h="202398" extrusionOk="0">
                        <a:moveTo>
                          <a:pt x="116690" y="202398"/>
                        </a:moveTo>
                        <a:lnTo>
                          <a:pt x="0" y="0"/>
                        </a:lnTo>
                        <a:lnTo>
                          <a:pt x="233719" y="113"/>
                        </a:lnTo>
                        <a:lnTo>
                          <a:pt x="116690" y="202398"/>
                        </a:lnTo>
                        <a:close/>
                      </a:path>
                    </a:pathLst>
                  </a:custGeom>
                  <a:solidFill>
                    <a:srgbClr val="00464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380" name="Google Shape;380;g2cc4f6ba004_0_352"/>
                  <p:cNvSpPr/>
                  <p:nvPr/>
                </p:nvSpPr>
                <p:spPr>
                  <a:xfrm>
                    <a:off x="8506224" y="2707150"/>
                    <a:ext cx="1410455" cy="573951"/>
                  </a:xfrm>
                  <a:custGeom>
                    <a:avLst/>
                    <a:gdLst/>
                    <a:ahLst/>
                    <a:cxnLst/>
                    <a:rect l="l" t="t" r="r" b="b"/>
                    <a:pathLst>
                      <a:path w="1410455" h="573951" extrusionOk="0">
                        <a:moveTo>
                          <a:pt x="0" y="573952"/>
                        </a:moveTo>
                        <a:lnTo>
                          <a:pt x="330621" y="0"/>
                        </a:lnTo>
                        <a:lnTo>
                          <a:pt x="1079834" y="0"/>
                        </a:lnTo>
                        <a:lnTo>
                          <a:pt x="1410456" y="573952"/>
                        </a:lnTo>
                        <a:lnTo>
                          <a:pt x="0" y="573952"/>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sp>
              <p:nvSpPr>
                <p:cNvPr id="381" name="Google Shape;381;g2cc4f6ba004_0_352"/>
                <p:cNvSpPr txBox="1"/>
                <p:nvPr/>
              </p:nvSpPr>
              <p:spPr>
                <a:xfrm>
                  <a:off x="8603620" y="2470384"/>
                  <a:ext cx="499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A4D"/>
                    </a:buClr>
                    <a:buSzPts val="1200"/>
                    <a:buFont typeface="Gill Sans"/>
                    <a:buNone/>
                  </a:pPr>
                  <a:r>
                    <a:rPr lang="en-US" sz="1200" b="0" i="0" u="none" strike="noStrike" cap="none">
                      <a:solidFill>
                        <a:srgbClr val="424A4D"/>
                      </a:solidFill>
                      <a:latin typeface="Gill Sans"/>
                      <a:ea typeface="Gill Sans"/>
                      <a:cs typeface="Gill Sans"/>
                      <a:sym typeface="Gill Sans"/>
                    </a:rPr>
                    <a:t>Core</a:t>
                  </a:r>
                  <a:endParaRPr sz="1600" b="0" i="0" u="none" strike="noStrike" cap="none">
                    <a:solidFill>
                      <a:srgbClr val="424A4D"/>
                    </a:solidFill>
                    <a:latin typeface="Gill Sans"/>
                    <a:ea typeface="Gill Sans"/>
                    <a:cs typeface="Gill Sans"/>
                    <a:sym typeface="Gill Sans"/>
                  </a:endParaRPr>
                </a:p>
              </p:txBody>
            </p:sp>
            <p:sp>
              <p:nvSpPr>
                <p:cNvPr id="382" name="Google Shape;382;g2cc4f6ba004_0_352"/>
                <p:cNvSpPr txBox="1"/>
                <p:nvPr/>
              </p:nvSpPr>
              <p:spPr>
                <a:xfrm>
                  <a:off x="8452614" y="3247686"/>
                  <a:ext cx="8718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A4D"/>
                    </a:buClr>
                    <a:buSzPts val="1200"/>
                    <a:buFont typeface="Gill Sans"/>
                    <a:buNone/>
                  </a:pPr>
                  <a:r>
                    <a:rPr lang="en-US" sz="1200" b="0" i="0" u="none" strike="noStrike" cap="none">
                      <a:solidFill>
                        <a:srgbClr val="424A4D"/>
                      </a:solidFill>
                      <a:latin typeface="Gill Sans"/>
                      <a:ea typeface="Gill Sans"/>
                      <a:cs typeface="Gill Sans"/>
                      <a:sym typeface="Gill Sans"/>
                    </a:rPr>
                    <a:t>Core Plus</a:t>
                  </a:r>
                  <a:endParaRPr sz="1600" b="0" i="0" u="none" strike="noStrike" cap="none">
                    <a:solidFill>
                      <a:srgbClr val="424A4D"/>
                    </a:solidFill>
                    <a:latin typeface="Gill Sans"/>
                    <a:ea typeface="Gill Sans"/>
                    <a:cs typeface="Gill Sans"/>
                    <a:sym typeface="Gill Sans"/>
                  </a:endParaRPr>
                </a:p>
              </p:txBody>
            </p:sp>
            <p:sp>
              <p:nvSpPr>
                <p:cNvPr id="383" name="Google Shape;383;g2cc4f6ba004_0_352"/>
                <p:cNvSpPr txBox="1"/>
                <p:nvPr/>
              </p:nvSpPr>
              <p:spPr>
                <a:xfrm>
                  <a:off x="8149975" y="4027839"/>
                  <a:ext cx="14769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A4D"/>
                    </a:buClr>
                    <a:buSzPts val="1200"/>
                    <a:buFont typeface="Gill Sans"/>
                    <a:buNone/>
                  </a:pPr>
                  <a:r>
                    <a:rPr lang="en-US" sz="1200" b="0" i="0" u="none" strike="noStrike" cap="none">
                      <a:solidFill>
                        <a:srgbClr val="424A4D"/>
                      </a:solidFill>
                      <a:latin typeface="Gill Sans"/>
                      <a:ea typeface="Gill Sans"/>
                      <a:cs typeface="Gill Sans"/>
                      <a:sym typeface="Gill Sans"/>
                    </a:rPr>
                    <a:t>National Level</a:t>
                  </a:r>
                  <a:endParaRPr sz="1600" b="0" i="0" u="none" strike="noStrike" cap="none">
                    <a:solidFill>
                      <a:srgbClr val="424A4D"/>
                    </a:solidFill>
                    <a:latin typeface="Gill Sans"/>
                    <a:ea typeface="Gill Sans"/>
                    <a:cs typeface="Gill Sans"/>
                    <a:sym typeface="Gill Sans"/>
                  </a:endParaRPr>
                </a:p>
              </p:txBody>
            </p:sp>
          </p:grpSp>
          <p:sp>
            <p:nvSpPr>
              <p:cNvPr id="384" name="Google Shape;384;g2cc4f6ba004_0_352"/>
              <p:cNvSpPr txBox="1"/>
              <p:nvPr/>
            </p:nvSpPr>
            <p:spPr>
              <a:xfrm>
                <a:off x="8303106" y="4852091"/>
                <a:ext cx="11709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A4D"/>
                  </a:buClr>
                  <a:buSzPts val="1200"/>
                  <a:buFont typeface="Gill Sans"/>
                  <a:buNone/>
                </a:pPr>
                <a:r>
                  <a:rPr lang="en-US" sz="1200" b="0" i="0" u="none" strike="noStrike" cap="none">
                    <a:solidFill>
                      <a:srgbClr val="424A4D"/>
                    </a:solidFill>
                    <a:latin typeface="Gill Sans"/>
                    <a:ea typeface="Gill Sans"/>
                    <a:cs typeface="Gill Sans"/>
                    <a:sym typeface="Gill Sans"/>
                  </a:rPr>
                  <a:t>Project Level</a:t>
                </a:r>
                <a:endParaRPr sz="1600" b="0" i="0" u="none" strike="noStrike" cap="none">
                  <a:solidFill>
                    <a:srgbClr val="424A4D"/>
                  </a:solidFill>
                  <a:latin typeface="Gill Sans"/>
                  <a:ea typeface="Gill Sans"/>
                  <a:cs typeface="Gill Sans"/>
                  <a:sym typeface="Gill Sans"/>
                </a:endParaRPr>
              </a:p>
            </p:txBody>
          </p:sp>
          <p:sp>
            <p:nvSpPr>
              <p:cNvPr id="385" name="Google Shape;385;g2cc4f6ba004_0_352"/>
              <p:cNvSpPr txBox="1"/>
              <p:nvPr/>
            </p:nvSpPr>
            <p:spPr>
              <a:xfrm>
                <a:off x="8370503" y="5647980"/>
                <a:ext cx="10359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A4D"/>
                  </a:buClr>
                  <a:buSzPts val="1200"/>
                  <a:buFont typeface="Gill Sans"/>
                  <a:buNone/>
                </a:pPr>
                <a:r>
                  <a:rPr lang="en-US" sz="1200" b="0" i="0" u="none" strike="noStrike" cap="none">
                    <a:solidFill>
                      <a:srgbClr val="424A4D"/>
                    </a:solidFill>
                    <a:latin typeface="Gill Sans"/>
                    <a:ea typeface="Gill Sans"/>
                    <a:cs typeface="Gill Sans"/>
                    <a:sym typeface="Gill Sans"/>
                  </a:rPr>
                  <a:t>Extended*</a:t>
                </a:r>
                <a:endParaRPr sz="1600" b="0" i="0" u="none" strike="noStrike" cap="none">
                  <a:solidFill>
                    <a:srgbClr val="424A4D"/>
                  </a:solidFill>
                  <a:latin typeface="Gill Sans"/>
                  <a:ea typeface="Gill Sans"/>
                  <a:cs typeface="Gill Sans"/>
                  <a:sym typeface="Gill Sans"/>
                </a:endParaRPr>
              </a:p>
            </p:txBody>
          </p:sp>
        </p:grpSp>
        <p:sp>
          <p:nvSpPr>
            <p:cNvPr id="386" name="Google Shape;386;g2cc4f6ba004_0_352"/>
            <p:cNvSpPr/>
            <p:nvPr/>
          </p:nvSpPr>
          <p:spPr>
            <a:xfrm rot="-1879051">
              <a:off x="4782382" y="519682"/>
              <a:ext cx="399977" cy="3510990"/>
            </a:xfrm>
            <a:prstGeom prst="rightBrace">
              <a:avLst>
                <a:gd name="adj1" fmla="val 30645"/>
                <a:gd name="adj2" fmla="val 46671"/>
              </a:avLst>
            </a:prstGeom>
            <a:no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p:txBody>
        </p:sp>
        <p:sp>
          <p:nvSpPr>
            <p:cNvPr id="387" name="Google Shape;387;g2cc4f6ba004_0_352"/>
            <p:cNvSpPr txBox="1"/>
            <p:nvPr/>
          </p:nvSpPr>
          <p:spPr>
            <a:xfrm>
              <a:off x="4934896" y="1689482"/>
              <a:ext cx="10836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Gill Sans"/>
                <a:buNone/>
              </a:pPr>
              <a:r>
                <a:rPr lang="en-US" sz="1400" b="1" i="0" u="none" strike="noStrike" cap="none">
                  <a:solidFill>
                    <a:schemeClr val="dk1"/>
                  </a:solidFill>
                  <a:latin typeface="Gill Sans"/>
                  <a:ea typeface="Gill Sans"/>
                  <a:cs typeface="Gill Sans"/>
                  <a:sym typeface="Gill Sans"/>
                </a:rPr>
                <a:t>Essential List of Indicators</a:t>
              </a:r>
              <a:endParaRPr sz="1800" b="1" i="0" u="none" strike="noStrike" cap="none">
                <a:solidFill>
                  <a:schemeClr val="dk1"/>
                </a:solidFill>
                <a:latin typeface="Gill Sans"/>
                <a:ea typeface="Gill Sans"/>
                <a:cs typeface="Gill Sans"/>
                <a:sym typeface="Gill Sans"/>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2cc4f6ba004_0_382"/>
          <p:cNvSpPr txBox="1">
            <a:spLocks noGrp="1"/>
          </p:cNvSpPr>
          <p:nvPr>
            <p:ph type="title"/>
          </p:nvPr>
        </p:nvSpPr>
        <p:spPr>
          <a:xfrm>
            <a:off x="312615" y="44066"/>
            <a:ext cx="7805400" cy="4617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dk2"/>
              </a:buClr>
              <a:buSzPts val="2400"/>
              <a:buFont typeface="Gill Sans"/>
              <a:buNone/>
            </a:pPr>
            <a:r>
              <a:rPr lang="en-US"/>
              <a:t>PBMEF Essential List of Indicators</a:t>
            </a:r>
            <a:endParaRPr/>
          </a:p>
        </p:txBody>
      </p:sp>
      <p:sp>
        <p:nvSpPr>
          <p:cNvPr id="394" name="Google Shape;394;g2cc4f6ba004_0_382"/>
          <p:cNvSpPr txBox="1">
            <a:spLocks noGrp="1"/>
          </p:cNvSpPr>
          <p:nvPr>
            <p:ph type="body" idx="1"/>
          </p:nvPr>
        </p:nvSpPr>
        <p:spPr>
          <a:xfrm>
            <a:off x="345507" y="780708"/>
            <a:ext cx="4534200" cy="3766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None/>
            </a:pPr>
            <a:r>
              <a:rPr lang="en-US" sz="1800" b="1" dirty="0">
                <a:solidFill>
                  <a:schemeClr val="accent5"/>
                </a:solidFill>
              </a:rPr>
              <a:t>All have been identified as crucial indicators to TB program monitoring</a:t>
            </a:r>
            <a:endParaRPr sz="1800" b="1" dirty="0">
              <a:solidFill>
                <a:schemeClr val="accent5"/>
              </a:solidFill>
            </a:endParaRPr>
          </a:p>
          <a:p>
            <a:pPr marL="0" lvl="0" indent="0" algn="l" rtl="0">
              <a:spcBef>
                <a:spcPts val="800"/>
              </a:spcBef>
              <a:spcAft>
                <a:spcPts val="0"/>
              </a:spcAft>
              <a:buNone/>
            </a:pPr>
            <a:endParaRPr dirty="0"/>
          </a:p>
          <a:p>
            <a:pPr marL="457200" lvl="0" indent="-342900" algn="l" rtl="0">
              <a:spcBef>
                <a:spcPts val="800"/>
              </a:spcBef>
              <a:spcAft>
                <a:spcPts val="0"/>
              </a:spcAft>
              <a:buSzPts val="1800"/>
              <a:buChar char="▪"/>
            </a:pPr>
            <a:r>
              <a:rPr lang="en-US" sz="1800" b="1" dirty="0">
                <a:solidFill>
                  <a:srgbClr val="636F74"/>
                </a:solidFill>
              </a:rPr>
              <a:t>Extended: </a:t>
            </a:r>
            <a:r>
              <a:rPr lang="en-US" sz="1800" dirty="0"/>
              <a:t>index of additional </a:t>
            </a:r>
            <a:r>
              <a:rPr lang="en-US" sz="1800" b="1" dirty="0"/>
              <a:t>standardized </a:t>
            </a:r>
            <a:r>
              <a:rPr lang="en-US" sz="1800" dirty="0"/>
              <a:t>indicators to help meet project needs for specific activities, if more detail is wanted than what is provided by essential indicators. </a:t>
            </a:r>
            <a:endParaRPr sz="1800" dirty="0"/>
          </a:p>
          <a:p>
            <a:pPr marL="0" lvl="0" indent="0" algn="l" rtl="0">
              <a:spcBef>
                <a:spcPts val="800"/>
              </a:spcBef>
              <a:spcAft>
                <a:spcPts val="0"/>
              </a:spcAft>
              <a:buNone/>
            </a:pPr>
            <a:endParaRPr sz="1800" dirty="0"/>
          </a:p>
          <a:p>
            <a:pPr marL="0" lvl="0" indent="0" algn="l" rtl="0">
              <a:spcBef>
                <a:spcPts val="800"/>
              </a:spcBef>
              <a:spcAft>
                <a:spcPts val="0"/>
              </a:spcAft>
              <a:buNone/>
            </a:pPr>
            <a:r>
              <a:rPr lang="en-US" sz="1800" dirty="0"/>
              <a:t>Note the extended indicators are currently being revised for the new PBMEF. The essential list have been published in interim publications with reference sheets.</a:t>
            </a:r>
            <a:endParaRPr sz="1800" dirty="0"/>
          </a:p>
        </p:txBody>
      </p:sp>
      <p:sp>
        <p:nvSpPr>
          <p:cNvPr id="395" name="Google Shape;395;g2cc4f6ba004_0_382"/>
          <p:cNvSpPr txBox="1"/>
          <p:nvPr/>
        </p:nvSpPr>
        <p:spPr>
          <a:xfrm>
            <a:off x="4737392" y="4927949"/>
            <a:ext cx="4161300" cy="261600"/>
          </a:xfrm>
          <a:prstGeom prst="rect">
            <a:avLst/>
          </a:prstGeom>
          <a:noFill/>
          <a:ln>
            <a:noFill/>
          </a:ln>
        </p:spPr>
        <p:txBody>
          <a:bodyPr spcFirstLastPara="1" wrap="square" lIns="91425" tIns="45700" rIns="91425" bIns="45700" anchor="t" anchorCtr="0">
            <a:spAutoFit/>
          </a:bodyPr>
          <a:lstStyle/>
          <a:p>
            <a:pPr marL="34290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A5A5A5"/>
                </a:solidFill>
                <a:latin typeface="Gill Sans"/>
                <a:ea typeface="Gill Sans"/>
                <a:cs typeface="Gill Sans"/>
                <a:sym typeface="Gill Sans"/>
              </a:rPr>
              <a:t>*Note: Extended indicators are currently under revision</a:t>
            </a:r>
            <a:endParaRPr sz="1400" b="0" i="0" u="none" strike="noStrike" cap="none">
              <a:solidFill>
                <a:srgbClr val="000000"/>
              </a:solidFill>
              <a:latin typeface="Arial"/>
              <a:ea typeface="Arial"/>
              <a:cs typeface="Arial"/>
              <a:sym typeface="Arial"/>
            </a:endParaRPr>
          </a:p>
        </p:txBody>
      </p:sp>
      <p:grpSp>
        <p:nvGrpSpPr>
          <p:cNvPr id="396" name="Google Shape;396;g2cc4f6ba004_0_382"/>
          <p:cNvGrpSpPr/>
          <p:nvPr/>
        </p:nvGrpSpPr>
        <p:grpSpPr>
          <a:xfrm>
            <a:off x="4695312" y="775647"/>
            <a:ext cx="4284699" cy="4064311"/>
            <a:chOff x="1781271" y="671677"/>
            <a:chExt cx="4284699" cy="4064311"/>
          </a:xfrm>
        </p:grpSpPr>
        <p:grpSp>
          <p:nvGrpSpPr>
            <p:cNvPr id="397" name="Google Shape;397;g2cc4f6ba004_0_382"/>
            <p:cNvGrpSpPr/>
            <p:nvPr/>
          </p:nvGrpSpPr>
          <p:grpSpPr>
            <a:xfrm>
              <a:off x="1781271" y="892927"/>
              <a:ext cx="4275362" cy="3843061"/>
              <a:chOff x="6846678" y="2081819"/>
              <a:chExt cx="4122818" cy="3843061"/>
            </a:xfrm>
          </p:grpSpPr>
          <p:grpSp>
            <p:nvGrpSpPr>
              <p:cNvPr id="398" name="Google Shape;398;g2cc4f6ba004_0_382"/>
              <p:cNvGrpSpPr/>
              <p:nvPr/>
            </p:nvGrpSpPr>
            <p:grpSpPr>
              <a:xfrm>
                <a:off x="6846678" y="2081819"/>
                <a:ext cx="4122818" cy="3784659"/>
                <a:chOff x="6846678" y="2081819"/>
                <a:chExt cx="4122818" cy="3784659"/>
              </a:xfrm>
            </p:grpSpPr>
            <p:sp>
              <p:nvSpPr>
                <p:cNvPr id="399" name="Google Shape;399;g2cc4f6ba004_0_382"/>
                <p:cNvSpPr/>
                <p:nvPr/>
              </p:nvSpPr>
              <p:spPr>
                <a:xfrm>
                  <a:off x="8606007" y="2081819"/>
                  <a:ext cx="499211" cy="433403"/>
                </a:xfrm>
                <a:custGeom>
                  <a:avLst/>
                  <a:gdLst/>
                  <a:ahLst/>
                  <a:cxnLst/>
                  <a:rect l="l" t="t" r="r" b="b"/>
                  <a:pathLst>
                    <a:path w="499211" h="433403" extrusionOk="0">
                      <a:moveTo>
                        <a:pt x="0" y="433404"/>
                      </a:moveTo>
                      <a:lnTo>
                        <a:pt x="249549" y="0"/>
                      </a:lnTo>
                      <a:lnTo>
                        <a:pt x="499211" y="433404"/>
                      </a:lnTo>
                      <a:lnTo>
                        <a:pt x="0" y="433404"/>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nvGrpSpPr>
                <p:cNvPr id="400" name="Google Shape;400;g2cc4f6ba004_0_382"/>
                <p:cNvGrpSpPr/>
                <p:nvPr/>
              </p:nvGrpSpPr>
              <p:grpSpPr>
                <a:xfrm>
                  <a:off x="6846678" y="5102454"/>
                  <a:ext cx="4122818" cy="764024"/>
                  <a:chOff x="7155584" y="5084815"/>
                  <a:chExt cx="4122818" cy="764024"/>
                </a:xfrm>
              </p:grpSpPr>
              <p:sp>
                <p:nvSpPr>
                  <p:cNvPr id="401" name="Google Shape;401;g2cc4f6ba004_0_382"/>
                  <p:cNvSpPr/>
                  <p:nvPr/>
                </p:nvSpPr>
                <p:spPr>
                  <a:xfrm>
                    <a:off x="7155584" y="5646441"/>
                    <a:ext cx="233719" cy="202398"/>
                  </a:xfrm>
                  <a:custGeom>
                    <a:avLst/>
                    <a:gdLst/>
                    <a:ahLst/>
                    <a:cxnLst/>
                    <a:rect l="l" t="t" r="r" b="b"/>
                    <a:pathLst>
                      <a:path w="233719" h="202398" extrusionOk="0">
                        <a:moveTo>
                          <a:pt x="116803" y="202399"/>
                        </a:moveTo>
                        <a:lnTo>
                          <a:pt x="0" y="0"/>
                        </a:lnTo>
                        <a:lnTo>
                          <a:pt x="233719" y="113"/>
                        </a:lnTo>
                        <a:lnTo>
                          <a:pt x="116803" y="202399"/>
                        </a:lnTo>
                        <a:close/>
                      </a:path>
                    </a:pathLst>
                  </a:custGeom>
                  <a:solidFill>
                    <a:srgbClr val="5C676C"/>
                  </a:solidFill>
                  <a:ln w="11300" cap="flat" cmpd="sng">
                    <a:solidFill>
                      <a:srgbClr val="F2F2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402" name="Google Shape;402;g2cc4f6ba004_0_382"/>
                  <p:cNvSpPr/>
                  <p:nvPr/>
                </p:nvSpPr>
                <p:spPr>
                  <a:xfrm>
                    <a:off x="7155584" y="5084815"/>
                    <a:ext cx="4122818" cy="564792"/>
                  </a:xfrm>
                  <a:custGeom>
                    <a:avLst/>
                    <a:gdLst/>
                    <a:ahLst/>
                    <a:cxnLst/>
                    <a:rect l="l" t="t" r="r" b="b"/>
                    <a:pathLst>
                      <a:path w="4122818" h="564792" extrusionOk="0">
                        <a:moveTo>
                          <a:pt x="0" y="564793"/>
                        </a:moveTo>
                        <a:lnTo>
                          <a:pt x="325307" y="0"/>
                        </a:lnTo>
                        <a:lnTo>
                          <a:pt x="3797624" y="0"/>
                        </a:lnTo>
                        <a:lnTo>
                          <a:pt x="4122818" y="564793"/>
                        </a:lnTo>
                        <a:lnTo>
                          <a:pt x="0" y="56479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grpSp>
              <p:nvGrpSpPr>
                <p:cNvPr id="403" name="Google Shape;403;g2cc4f6ba004_0_382"/>
                <p:cNvGrpSpPr/>
                <p:nvPr/>
              </p:nvGrpSpPr>
              <p:grpSpPr>
                <a:xfrm>
                  <a:off x="7291388" y="4298967"/>
                  <a:ext cx="3222315" cy="785621"/>
                  <a:chOff x="7600294" y="4281328"/>
                  <a:chExt cx="3222315" cy="785621"/>
                </a:xfrm>
              </p:grpSpPr>
              <p:sp>
                <p:nvSpPr>
                  <p:cNvPr id="404" name="Google Shape;404;g2cc4f6ba004_0_382"/>
                  <p:cNvSpPr/>
                  <p:nvPr/>
                </p:nvSpPr>
                <p:spPr>
                  <a:xfrm>
                    <a:off x="7600294" y="4864551"/>
                    <a:ext cx="233719" cy="202398"/>
                  </a:xfrm>
                  <a:custGeom>
                    <a:avLst/>
                    <a:gdLst/>
                    <a:ahLst/>
                    <a:cxnLst/>
                    <a:rect l="l" t="t" r="r" b="b"/>
                    <a:pathLst>
                      <a:path w="233719" h="202398" extrusionOk="0">
                        <a:moveTo>
                          <a:pt x="116803" y="202398"/>
                        </a:moveTo>
                        <a:lnTo>
                          <a:pt x="0" y="0"/>
                        </a:lnTo>
                        <a:lnTo>
                          <a:pt x="233719" y="113"/>
                        </a:lnTo>
                        <a:lnTo>
                          <a:pt x="116803" y="202398"/>
                        </a:lnTo>
                        <a:close/>
                      </a:path>
                    </a:pathLst>
                  </a:custGeom>
                  <a:solidFill>
                    <a:srgbClr val="061235"/>
                  </a:solidFill>
                  <a:ln w="11300" cap="flat" cmpd="sng">
                    <a:solidFill>
                      <a:srgbClr val="F2F2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405" name="Google Shape;405;g2cc4f6ba004_0_382"/>
                  <p:cNvSpPr/>
                  <p:nvPr/>
                </p:nvSpPr>
                <p:spPr>
                  <a:xfrm>
                    <a:off x="7600294" y="4281328"/>
                    <a:ext cx="3222315" cy="583223"/>
                  </a:xfrm>
                  <a:custGeom>
                    <a:avLst/>
                    <a:gdLst/>
                    <a:ahLst/>
                    <a:cxnLst/>
                    <a:rect l="l" t="t" r="r" b="b"/>
                    <a:pathLst>
                      <a:path w="3222315" h="583223" extrusionOk="0">
                        <a:moveTo>
                          <a:pt x="0" y="583223"/>
                        </a:moveTo>
                        <a:lnTo>
                          <a:pt x="335936" y="0"/>
                        </a:lnTo>
                        <a:lnTo>
                          <a:pt x="2886380" y="0"/>
                        </a:lnTo>
                        <a:lnTo>
                          <a:pt x="3222316" y="583223"/>
                        </a:lnTo>
                        <a:lnTo>
                          <a:pt x="0" y="583223"/>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grpSp>
              <p:nvGrpSpPr>
                <p:cNvPr id="406" name="Google Shape;406;g2cc4f6ba004_0_382"/>
                <p:cNvGrpSpPr/>
                <p:nvPr/>
              </p:nvGrpSpPr>
              <p:grpSpPr>
                <a:xfrm>
                  <a:off x="7752381" y="3515838"/>
                  <a:ext cx="2300442" cy="767072"/>
                  <a:chOff x="8061287" y="3498199"/>
                  <a:chExt cx="2300442" cy="767072"/>
                </a:xfrm>
              </p:grpSpPr>
              <p:sp>
                <p:nvSpPr>
                  <p:cNvPr id="407" name="Google Shape;407;g2cc4f6ba004_0_382"/>
                  <p:cNvSpPr/>
                  <p:nvPr/>
                </p:nvSpPr>
                <p:spPr>
                  <a:xfrm>
                    <a:off x="8061287" y="3498199"/>
                    <a:ext cx="2300442" cy="555520"/>
                  </a:xfrm>
                  <a:custGeom>
                    <a:avLst/>
                    <a:gdLst/>
                    <a:ahLst/>
                    <a:cxnLst/>
                    <a:rect l="l" t="t" r="r" b="b"/>
                    <a:pathLst>
                      <a:path w="2300442" h="555520" extrusionOk="0">
                        <a:moveTo>
                          <a:pt x="0" y="555521"/>
                        </a:moveTo>
                        <a:lnTo>
                          <a:pt x="319993" y="0"/>
                        </a:lnTo>
                        <a:lnTo>
                          <a:pt x="1980450" y="0"/>
                        </a:lnTo>
                        <a:lnTo>
                          <a:pt x="2300443" y="555521"/>
                        </a:lnTo>
                        <a:lnTo>
                          <a:pt x="0" y="555521"/>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408" name="Google Shape;408;g2cc4f6ba004_0_382"/>
                  <p:cNvSpPr/>
                  <p:nvPr/>
                </p:nvSpPr>
                <p:spPr>
                  <a:xfrm>
                    <a:off x="8061287" y="4062873"/>
                    <a:ext cx="233605" cy="202398"/>
                  </a:xfrm>
                  <a:custGeom>
                    <a:avLst/>
                    <a:gdLst/>
                    <a:ahLst/>
                    <a:cxnLst/>
                    <a:rect l="l" t="t" r="r" b="b"/>
                    <a:pathLst>
                      <a:path w="233605" h="202398" extrusionOk="0">
                        <a:moveTo>
                          <a:pt x="116690" y="202398"/>
                        </a:moveTo>
                        <a:lnTo>
                          <a:pt x="0" y="0"/>
                        </a:lnTo>
                        <a:lnTo>
                          <a:pt x="233606" y="226"/>
                        </a:lnTo>
                        <a:lnTo>
                          <a:pt x="116690" y="202398"/>
                        </a:lnTo>
                        <a:close/>
                      </a:path>
                    </a:pathLst>
                  </a:custGeom>
                  <a:solidFill>
                    <a:srgbClr val="9F300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grpSp>
              <p:nvGrpSpPr>
                <p:cNvPr id="409" name="Google Shape;409;g2cc4f6ba004_0_382"/>
                <p:cNvGrpSpPr/>
                <p:nvPr/>
              </p:nvGrpSpPr>
              <p:grpSpPr>
                <a:xfrm>
                  <a:off x="8197318" y="2722472"/>
                  <a:ext cx="1410455" cy="786859"/>
                  <a:chOff x="8506224" y="2707150"/>
                  <a:chExt cx="1410455" cy="786859"/>
                </a:xfrm>
              </p:grpSpPr>
              <p:sp>
                <p:nvSpPr>
                  <p:cNvPr id="410" name="Google Shape;410;g2cc4f6ba004_0_382"/>
                  <p:cNvSpPr/>
                  <p:nvPr/>
                </p:nvSpPr>
                <p:spPr>
                  <a:xfrm>
                    <a:off x="8506224" y="3291611"/>
                    <a:ext cx="233719" cy="202398"/>
                  </a:xfrm>
                  <a:custGeom>
                    <a:avLst/>
                    <a:gdLst/>
                    <a:ahLst/>
                    <a:cxnLst/>
                    <a:rect l="l" t="t" r="r" b="b"/>
                    <a:pathLst>
                      <a:path w="233719" h="202398" extrusionOk="0">
                        <a:moveTo>
                          <a:pt x="116690" y="202398"/>
                        </a:moveTo>
                        <a:lnTo>
                          <a:pt x="0" y="0"/>
                        </a:lnTo>
                        <a:lnTo>
                          <a:pt x="233719" y="113"/>
                        </a:lnTo>
                        <a:lnTo>
                          <a:pt x="116690" y="202398"/>
                        </a:lnTo>
                        <a:close/>
                      </a:path>
                    </a:pathLst>
                  </a:custGeom>
                  <a:solidFill>
                    <a:srgbClr val="00464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411" name="Google Shape;411;g2cc4f6ba004_0_382"/>
                  <p:cNvSpPr/>
                  <p:nvPr/>
                </p:nvSpPr>
                <p:spPr>
                  <a:xfrm>
                    <a:off x="8506224" y="2707150"/>
                    <a:ext cx="1410455" cy="573951"/>
                  </a:xfrm>
                  <a:custGeom>
                    <a:avLst/>
                    <a:gdLst/>
                    <a:ahLst/>
                    <a:cxnLst/>
                    <a:rect l="l" t="t" r="r" b="b"/>
                    <a:pathLst>
                      <a:path w="1410455" h="573951" extrusionOk="0">
                        <a:moveTo>
                          <a:pt x="0" y="573952"/>
                        </a:moveTo>
                        <a:lnTo>
                          <a:pt x="330621" y="0"/>
                        </a:lnTo>
                        <a:lnTo>
                          <a:pt x="1079834" y="0"/>
                        </a:lnTo>
                        <a:lnTo>
                          <a:pt x="1410456" y="573952"/>
                        </a:lnTo>
                        <a:lnTo>
                          <a:pt x="0" y="573952"/>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sp>
              <p:nvSpPr>
                <p:cNvPr id="412" name="Google Shape;412;g2cc4f6ba004_0_382"/>
                <p:cNvSpPr txBox="1"/>
                <p:nvPr/>
              </p:nvSpPr>
              <p:spPr>
                <a:xfrm>
                  <a:off x="8603620" y="2470384"/>
                  <a:ext cx="4992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A4D"/>
                    </a:buClr>
                    <a:buSzPts val="1200"/>
                    <a:buFont typeface="Gill Sans"/>
                    <a:buNone/>
                  </a:pPr>
                  <a:r>
                    <a:rPr lang="en-US" sz="1200" b="0" i="0" u="none" strike="noStrike" cap="none">
                      <a:solidFill>
                        <a:srgbClr val="424A4D"/>
                      </a:solidFill>
                      <a:latin typeface="Gill Sans"/>
                      <a:ea typeface="Gill Sans"/>
                      <a:cs typeface="Gill Sans"/>
                      <a:sym typeface="Gill Sans"/>
                    </a:rPr>
                    <a:t>Core</a:t>
                  </a:r>
                  <a:endParaRPr sz="1600" b="0" i="0" u="none" strike="noStrike" cap="none">
                    <a:solidFill>
                      <a:srgbClr val="424A4D"/>
                    </a:solidFill>
                    <a:latin typeface="Gill Sans"/>
                    <a:ea typeface="Gill Sans"/>
                    <a:cs typeface="Gill Sans"/>
                    <a:sym typeface="Gill Sans"/>
                  </a:endParaRPr>
                </a:p>
              </p:txBody>
            </p:sp>
            <p:sp>
              <p:nvSpPr>
                <p:cNvPr id="413" name="Google Shape;413;g2cc4f6ba004_0_382"/>
                <p:cNvSpPr txBox="1"/>
                <p:nvPr/>
              </p:nvSpPr>
              <p:spPr>
                <a:xfrm>
                  <a:off x="8452614" y="3247686"/>
                  <a:ext cx="8718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A4D"/>
                    </a:buClr>
                    <a:buSzPts val="1200"/>
                    <a:buFont typeface="Gill Sans"/>
                    <a:buNone/>
                  </a:pPr>
                  <a:r>
                    <a:rPr lang="en-US" sz="1200" b="0" i="0" u="none" strike="noStrike" cap="none">
                      <a:solidFill>
                        <a:srgbClr val="424A4D"/>
                      </a:solidFill>
                      <a:latin typeface="Gill Sans"/>
                      <a:ea typeface="Gill Sans"/>
                      <a:cs typeface="Gill Sans"/>
                      <a:sym typeface="Gill Sans"/>
                    </a:rPr>
                    <a:t>Core Plus</a:t>
                  </a:r>
                  <a:endParaRPr sz="1600" b="0" i="0" u="none" strike="noStrike" cap="none">
                    <a:solidFill>
                      <a:srgbClr val="424A4D"/>
                    </a:solidFill>
                    <a:latin typeface="Gill Sans"/>
                    <a:ea typeface="Gill Sans"/>
                    <a:cs typeface="Gill Sans"/>
                    <a:sym typeface="Gill Sans"/>
                  </a:endParaRPr>
                </a:p>
              </p:txBody>
            </p:sp>
            <p:sp>
              <p:nvSpPr>
                <p:cNvPr id="414" name="Google Shape;414;g2cc4f6ba004_0_382"/>
                <p:cNvSpPr txBox="1"/>
                <p:nvPr/>
              </p:nvSpPr>
              <p:spPr>
                <a:xfrm>
                  <a:off x="8149975" y="4027839"/>
                  <a:ext cx="14769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A4D"/>
                    </a:buClr>
                    <a:buSzPts val="1200"/>
                    <a:buFont typeface="Gill Sans"/>
                    <a:buNone/>
                  </a:pPr>
                  <a:r>
                    <a:rPr lang="en-US" sz="1200" b="0" i="0" u="none" strike="noStrike" cap="none">
                      <a:solidFill>
                        <a:srgbClr val="424A4D"/>
                      </a:solidFill>
                      <a:latin typeface="Gill Sans"/>
                      <a:ea typeface="Gill Sans"/>
                      <a:cs typeface="Gill Sans"/>
                      <a:sym typeface="Gill Sans"/>
                    </a:rPr>
                    <a:t>National Level</a:t>
                  </a:r>
                  <a:endParaRPr sz="1600" b="0" i="0" u="none" strike="noStrike" cap="none">
                    <a:solidFill>
                      <a:srgbClr val="424A4D"/>
                    </a:solidFill>
                    <a:latin typeface="Gill Sans"/>
                    <a:ea typeface="Gill Sans"/>
                    <a:cs typeface="Gill Sans"/>
                    <a:sym typeface="Gill Sans"/>
                  </a:endParaRPr>
                </a:p>
              </p:txBody>
            </p:sp>
          </p:grpSp>
          <p:sp>
            <p:nvSpPr>
              <p:cNvPr id="415" name="Google Shape;415;g2cc4f6ba004_0_382"/>
              <p:cNvSpPr txBox="1"/>
              <p:nvPr/>
            </p:nvSpPr>
            <p:spPr>
              <a:xfrm>
                <a:off x="8303106" y="4852091"/>
                <a:ext cx="11709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A4D"/>
                  </a:buClr>
                  <a:buSzPts val="1200"/>
                  <a:buFont typeface="Gill Sans"/>
                  <a:buNone/>
                </a:pPr>
                <a:r>
                  <a:rPr lang="en-US" sz="1200" b="0" i="0" u="none" strike="noStrike" cap="none">
                    <a:solidFill>
                      <a:srgbClr val="424A4D"/>
                    </a:solidFill>
                    <a:latin typeface="Gill Sans"/>
                    <a:ea typeface="Gill Sans"/>
                    <a:cs typeface="Gill Sans"/>
                    <a:sym typeface="Gill Sans"/>
                  </a:rPr>
                  <a:t>Project Level</a:t>
                </a:r>
                <a:endParaRPr sz="1600" b="0" i="0" u="none" strike="noStrike" cap="none">
                  <a:solidFill>
                    <a:srgbClr val="424A4D"/>
                  </a:solidFill>
                  <a:latin typeface="Gill Sans"/>
                  <a:ea typeface="Gill Sans"/>
                  <a:cs typeface="Gill Sans"/>
                  <a:sym typeface="Gill Sans"/>
                </a:endParaRPr>
              </a:p>
            </p:txBody>
          </p:sp>
          <p:sp>
            <p:nvSpPr>
              <p:cNvPr id="416" name="Google Shape;416;g2cc4f6ba004_0_382"/>
              <p:cNvSpPr txBox="1"/>
              <p:nvPr/>
            </p:nvSpPr>
            <p:spPr>
              <a:xfrm>
                <a:off x="8370503" y="5647980"/>
                <a:ext cx="10359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A4D"/>
                  </a:buClr>
                  <a:buSzPts val="1200"/>
                  <a:buFont typeface="Gill Sans"/>
                  <a:buNone/>
                </a:pPr>
                <a:r>
                  <a:rPr lang="en-US" sz="1200" b="0" i="0" u="none" strike="noStrike" cap="none">
                    <a:solidFill>
                      <a:srgbClr val="424A4D"/>
                    </a:solidFill>
                    <a:latin typeface="Gill Sans"/>
                    <a:ea typeface="Gill Sans"/>
                    <a:cs typeface="Gill Sans"/>
                    <a:sym typeface="Gill Sans"/>
                  </a:rPr>
                  <a:t>Extended*</a:t>
                </a:r>
                <a:endParaRPr sz="1600" b="0" i="0" u="none" strike="noStrike" cap="none">
                  <a:solidFill>
                    <a:srgbClr val="424A4D"/>
                  </a:solidFill>
                  <a:latin typeface="Gill Sans"/>
                  <a:ea typeface="Gill Sans"/>
                  <a:cs typeface="Gill Sans"/>
                  <a:sym typeface="Gill Sans"/>
                </a:endParaRPr>
              </a:p>
            </p:txBody>
          </p:sp>
        </p:grpSp>
        <p:sp>
          <p:nvSpPr>
            <p:cNvPr id="417" name="Google Shape;417;g2cc4f6ba004_0_382"/>
            <p:cNvSpPr/>
            <p:nvPr/>
          </p:nvSpPr>
          <p:spPr>
            <a:xfrm rot="-1879051">
              <a:off x="4782382" y="519682"/>
              <a:ext cx="399977" cy="3510990"/>
            </a:xfrm>
            <a:prstGeom prst="rightBrace">
              <a:avLst>
                <a:gd name="adj1" fmla="val 30645"/>
                <a:gd name="adj2" fmla="val 46671"/>
              </a:avLst>
            </a:prstGeom>
            <a:no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p:txBody>
        </p:sp>
        <p:sp>
          <p:nvSpPr>
            <p:cNvPr id="418" name="Google Shape;418;g2cc4f6ba004_0_382"/>
            <p:cNvSpPr txBox="1"/>
            <p:nvPr/>
          </p:nvSpPr>
          <p:spPr>
            <a:xfrm>
              <a:off x="4934896" y="1689482"/>
              <a:ext cx="10836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Gill Sans"/>
                <a:buNone/>
              </a:pPr>
              <a:r>
                <a:rPr lang="en-US" sz="1400" b="1" i="0" u="none" strike="noStrike" cap="none">
                  <a:solidFill>
                    <a:schemeClr val="dk1"/>
                  </a:solidFill>
                  <a:latin typeface="Gill Sans"/>
                  <a:ea typeface="Gill Sans"/>
                  <a:cs typeface="Gill Sans"/>
                  <a:sym typeface="Gill Sans"/>
                </a:rPr>
                <a:t>Essential List of Indicators</a:t>
              </a:r>
              <a:endParaRPr sz="1800" b="1" i="0" u="none" strike="noStrike" cap="none">
                <a:solidFill>
                  <a:schemeClr val="dk1"/>
                </a:solidFill>
                <a:latin typeface="Gill Sans"/>
                <a:ea typeface="Gill Sans"/>
                <a:cs typeface="Gill Sans"/>
                <a:sym typeface="Gill Sans"/>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g26e5d101ff8_0_863"/>
          <p:cNvSpPr txBox="1">
            <a:spLocks noGrp="1"/>
          </p:cNvSpPr>
          <p:nvPr>
            <p:ph type="sldNum" idx="12"/>
          </p:nvPr>
        </p:nvSpPr>
        <p:spPr>
          <a:xfrm>
            <a:off x="8353696" y="4987381"/>
            <a:ext cx="637800" cy="184800"/>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Clr>
                <a:srgbClr val="000000"/>
              </a:buClr>
              <a:buSzPts val="600"/>
              <a:buFont typeface="Arial"/>
              <a:buNone/>
            </a:pPr>
            <a:fld id="{00000000-1234-1234-1234-123412341234}" type="slidenum">
              <a:rPr lang="en-US"/>
              <a:t>16</a:t>
            </a:fld>
            <a:endParaRPr/>
          </a:p>
        </p:txBody>
      </p:sp>
      <p:sp>
        <p:nvSpPr>
          <p:cNvPr id="424" name="Google Shape;424;g26e5d101ff8_0_863"/>
          <p:cNvSpPr txBox="1">
            <a:spLocks noGrp="1"/>
          </p:cNvSpPr>
          <p:nvPr>
            <p:ph type="body" idx="1"/>
          </p:nvPr>
        </p:nvSpPr>
        <p:spPr>
          <a:xfrm>
            <a:off x="237500" y="878701"/>
            <a:ext cx="4543800" cy="33522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800"/>
              </a:spcBef>
              <a:spcAft>
                <a:spcPts val="0"/>
              </a:spcAft>
              <a:buNone/>
            </a:pPr>
            <a:r>
              <a:rPr lang="en-US"/>
              <a:t>To date we have published interim publications focusing around the essential indicators; the remainder of the Guide document and the extended indicators are still under revision</a:t>
            </a:r>
            <a:endParaRPr/>
          </a:p>
          <a:p>
            <a:pPr marL="0" lvl="0" indent="0" algn="l" rtl="0">
              <a:spcBef>
                <a:spcPts val="800"/>
              </a:spcBef>
              <a:spcAft>
                <a:spcPts val="0"/>
              </a:spcAft>
              <a:buNone/>
            </a:pPr>
            <a:r>
              <a:rPr lang="en-US"/>
              <a:t>Interim publications: </a:t>
            </a:r>
            <a:endParaRPr/>
          </a:p>
          <a:p>
            <a:pPr marL="0" lvl="0" indent="0" algn="l" rtl="0">
              <a:spcBef>
                <a:spcPts val="800"/>
              </a:spcBef>
              <a:spcAft>
                <a:spcPts val="0"/>
              </a:spcAft>
              <a:buNone/>
            </a:pPr>
            <a:r>
              <a:rPr lang="en-US" u="sng">
                <a:solidFill>
                  <a:schemeClr val="hlink"/>
                </a:solidFill>
                <a:hlinkClick r:id="rId3"/>
              </a:rPr>
              <a:t>https://www.tbdiah.org/assessments/pbmef/</a:t>
            </a:r>
            <a:endParaRPr/>
          </a:p>
          <a:p>
            <a:pPr marL="684239" lvl="1" indent="-221625" algn="l" rtl="0">
              <a:spcBef>
                <a:spcPts val="800"/>
              </a:spcBef>
              <a:spcAft>
                <a:spcPts val="0"/>
              </a:spcAft>
              <a:buSzPct val="90000"/>
              <a:buChar char="○"/>
            </a:pPr>
            <a:r>
              <a:rPr lang="en-US"/>
              <a:t>Interim PBMEF Tuberculosis Indicator Compendium</a:t>
            </a:r>
            <a:endParaRPr/>
          </a:p>
          <a:p>
            <a:pPr marL="684239" lvl="1" indent="-221625" algn="l" rtl="0">
              <a:spcBef>
                <a:spcPts val="800"/>
              </a:spcBef>
              <a:spcAft>
                <a:spcPts val="0"/>
              </a:spcAft>
              <a:buSzPct val="90000"/>
              <a:buChar char="○"/>
            </a:pPr>
            <a:r>
              <a:rPr lang="en-US"/>
              <a:t>Interim PBMEF Indicator Matrix</a:t>
            </a:r>
            <a:endParaRPr/>
          </a:p>
          <a:p>
            <a:pPr marL="684239" lvl="1" indent="-221625" algn="l" rtl="0">
              <a:spcBef>
                <a:spcPts val="800"/>
              </a:spcBef>
              <a:spcAft>
                <a:spcPts val="0"/>
              </a:spcAft>
              <a:buSzPct val="90000"/>
              <a:buChar char="○"/>
            </a:pPr>
            <a:r>
              <a:rPr lang="en-US"/>
              <a:t>MEL Plan Template</a:t>
            </a:r>
            <a:endParaRPr/>
          </a:p>
        </p:txBody>
      </p:sp>
      <p:pic>
        <p:nvPicPr>
          <p:cNvPr id="425" name="Google Shape;425;g26e5d101ff8_0_863"/>
          <p:cNvPicPr preferRelativeResize="0"/>
          <p:nvPr/>
        </p:nvPicPr>
        <p:blipFill rotWithShape="1">
          <a:blip r:embed="rId4">
            <a:alphaModFix/>
          </a:blip>
          <a:srcRect/>
          <a:stretch/>
        </p:blipFill>
        <p:spPr>
          <a:xfrm>
            <a:off x="5287900" y="1573776"/>
            <a:ext cx="3492225" cy="2730650"/>
          </a:xfrm>
          <a:prstGeom prst="rect">
            <a:avLst/>
          </a:prstGeom>
          <a:noFill/>
          <a:ln>
            <a:noFill/>
          </a:ln>
          <a:effectLst>
            <a:outerShdw blurRad="50800" dist="38100" dir="2700000" algn="tl" rotWithShape="0">
              <a:srgbClr val="000000">
                <a:alpha val="40000"/>
              </a:srgbClr>
            </a:outerShdw>
          </a:effectLst>
        </p:spPr>
      </p:pic>
      <p:sp>
        <p:nvSpPr>
          <p:cNvPr id="426" name="Google Shape;426;g26e5d101ff8_0_863"/>
          <p:cNvSpPr txBox="1">
            <a:spLocks noGrp="1"/>
          </p:cNvSpPr>
          <p:nvPr>
            <p:ph type="title"/>
          </p:nvPr>
        </p:nvSpPr>
        <p:spPr>
          <a:xfrm>
            <a:off x="345499" y="23487"/>
            <a:ext cx="8646000" cy="461700"/>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dk2"/>
              </a:buClr>
              <a:buSzPts val="2400"/>
              <a:buFont typeface="Gill Sans"/>
              <a:buNone/>
            </a:pPr>
            <a:r>
              <a:rPr lang="en-US"/>
              <a:t>PBMEF Revision Continued</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g2cc4f6ba004_0_627"/>
          <p:cNvSpPr txBox="1">
            <a:spLocks noGrp="1"/>
          </p:cNvSpPr>
          <p:nvPr>
            <p:ph type="sldNum" idx="12"/>
          </p:nvPr>
        </p:nvSpPr>
        <p:spPr>
          <a:xfrm>
            <a:off x="6858000" y="4933030"/>
            <a:ext cx="2133600" cy="2154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Clr>
                <a:srgbClr val="000000"/>
              </a:buClr>
              <a:buSzPts val="800"/>
              <a:buFont typeface="Arial"/>
              <a:buNone/>
            </a:pPr>
            <a:fld id="{00000000-1234-1234-1234-123412341234}" type="slidenum">
              <a:rPr lang="en-US"/>
              <a:t>17</a:t>
            </a:fld>
            <a:endParaRPr/>
          </a:p>
        </p:txBody>
      </p:sp>
      <p:sp>
        <p:nvSpPr>
          <p:cNvPr id="433" name="Google Shape;433;g2cc4f6ba004_0_627"/>
          <p:cNvSpPr txBox="1">
            <a:spLocks noGrp="1"/>
          </p:cNvSpPr>
          <p:nvPr>
            <p:ph type="title"/>
          </p:nvPr>
        </p:nvSpPr>
        <p:spPr>
          <a:xfrm>
            <a:off x="745524" y="2095876"/>
            <a:ext cx="7772400" cy="1200600"/>
          </a:xfrm>
          <a:prstGeom prst="rect">
            <a:avLst/>
          </a:prstGeom>
        </p:spPr>
        <p:txBody>
          <a:bodyPr spcFirstLastPara="1" wrap="square" lIns="91425" tIns="45700" rIns="91425" bIns="45700" anchor="b" anchorCtr="0">
            <a:spAutoFit/>
          </a:bodyPr>
          <a:lstStyle/>
          <a:p>
            <a:pPr marL="0" lvl="0" indent="0" algn="ctr" rtl="0">
              <a:spcBef>
                <a:spcPts val="0"/>
              </a:spcBef>
              <a:spcAft>
                <a:spcPts val="0"/>
              </a:spcAft>
              <a:buNone/>
            </a:pPr>
            <a:r>
              <a:rPr lang="en-US"/>
              <a:t>Brief Overview of </a:t>
            </a:r>
            <a:endParaRPr/>
          </a:p>
          <a:p>
            <a:pPr marL="0" lvl="0" indent="0" algn="ctr" rtl="0">
              <a:spcBef>
                <a:spcPts val="0"/>
              </a:spcBef>
              <a:spcAft>
                <a:spcPts val="0"/>
              </a:spcAft>
              <a:buNone/>
            </a:pPr>
            <a:r>
              <a:rPr lang="en-US"/>
              <a:t>Indicator Updates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g2cc4f6ba004_0_651"/>
          <p:cNvSpPr txBox="1">
            <a:spLocks noGrp="1"/>
          </p:cNvSpPr>
          <p:nvPr>
            <p:ph type="body" idx="1"/>
          </p:nvPr>
        </p:nvSpPr>
        <p:spPr>
          <a:xfrm>
            <a:off x="345507" y="773935"/>
            <a:ext cx="7772400" cy="3789300"/>
          </a:xfrm>
          <a:prstGeom prst="rect">
            <a:avLst/>
          </a:prstGeom>
        </p:spPr>
        <p:txBody>
          <a:bodyPr spcFirstLastPara="1" wrap="square" lIns="91425" tIns="45700" rIns="91425" bIns="45700" anchor="t" anchorCtr="0">
            <a:normAutofit/>
          </a:bodyPr>
          <a:lstStyle/>
          <a:p>
            <a:pPr marL="457200" lvl="0" indent="-342900" algn="l" rtl="0">
              <a:spcBef>
                <a:spcPts val="0"/>
              </a:spcBef>
              <a:spcAft>
                <a:spcPts val="0"/>
              </a:spcAft>
              <a:buSzPts val="1800"/>
              <a:buChar char="-"/>
            </a:pPr>
            <a:r>
              <a:rPr lang="en-US"/>
              <a:t>Indicator naming convention has been created with meaningful components for each indicator; the old numbers will still be mentioned in the indicator reference sheets for continuity but we encourage using the new names</a:t>
            </a:r>
            <a:endParaRPr/>
          </a:p>
          <a:p>
            <a:pPr marL="457200" lvl="0" indent="-342900" algn="l" rtl="0">
              <a:spcBef>
                <a:spcPts val="0"/>
              </a:spcBef>
              <a:spcAft>
                <a:spcPts val="0"/>
              </a:spcAft>
              <a:buSzPts val="1800"/>
              <a:buChar char="-"/>
            </a:pPr>
            <a:r>
              <a:rPr lang="en-US"/>
              <a:t>Examples:</a:t>
            </a:r>
            <a:endParaRPr/>
          </a:p>
          <a:p>
            <a:pPr marL="914400" lvl="1" indent="-342900" algn="l" rtl="0">
              <a:spcBef>
                <a:spcPts val="0"/>
              </a:spcBef>
              <a:spcAft>
                <a:spcPts val="0"/>
              </a:spcAft>
              <a:buSzPts val="1800"/>
              <a:buChar char="-"/>
            </a:pPr>
            <a:r>
              <a:rPr lang="en-US" b="1">
                <a:solidFill>
                  <a:srgbClr val="006963"/>
                </a:solidFill>
              </a:rPr>
              <a:t>DS</a:t>
            </a:r>
            <a:r>
              <a:rPr lang="en-US" b="1"/>
              <a:t>_</a:t>
            </a:r>
            <a:r>
              <a:rPr lang="en-US" b="1">
                <a:solidFill>
                  <a:srgbClr val="741B47"/>
                </a:solidFill>
              </a:rPr>
              <a:t>TSR: </a:t>
            </a:r>
            <a:r>
              <a:rPr lang="en-US">
                <a:solidFill>
                  <a:schemeClr val="dk1"/>
                </a:solidFill>
              </a:rPr>
              <a:t>drug susceptible TB treatment success rate</a:t>
            </a:r>
            <a:endParaRPr>
              <a:solidFill>
                <a:schemeClr val="dk1"/>
              </a:solidFill>
            </a:endParaRPr>
          </a:p>
          <a:p>
            <a:pPr marL="1371600" lvl="2" indent="-342900" algn="l" rtl="0">
              <a:spcBef>
                <a:spcPts val="0"/>
              </a:spcBef>
              <a:spcAft>
                <a:spcPts val="0"/>
              </a:spcAft>
              <a:buSzPts val="1800"/>
              <a:buChar char="-"/>
            </a:pPr>
            <a:r>
              <a:rPr lang="en-US" b="1">
                <a:solidFill>
                  <a:srgbClr val="006963"/>
                </a:solidFill>
              </a:rPr>
              <a:t>DS</a:t>
            </a:r>
            <a:r>
              <a:rPr lang="en-US"/>
              <a:t>: DS-TB</a:t>
            </a:r>
            <a:endParaRPr/>
          </a:p>
          <a:p>
            <a:pPr marL="1371600" lvl="2" indent="-342900" algn="l" rtl="0">
              <a:spcBef>
                <a:spcPts val="0"/>
              </a:spcBef>
              <a:spcAft>
                <a:spcPts val="0"/>
              </a:spcAft>
              <a:buSzPts val="1800"/>
              <a:buChar char="-"/>
            </a:pPr>
            <a:r>
              <a:rPr lang="en-US" b="1">
                <a:solidFill>
                  <a:srgbClr val="741B47"/>
                </a:solidFill>
              </a:rPr>
              <a:t>TSR</a:t>
            </a:r>
            <a:r>
              <a:rPr lang="en-US"/>
              <a:t>: Treatment Success Rate</a:t>
            </a:r>
            <a:endParaRPr/>
          </a:p>
          <a:p>
            <a:pPr marL="1371600" lvl="0" indent="0" algn="l" rtl="0">
              <a:spcBef>
                <a:spcPts val="0"/>
              </a:spcBef>
              <a:spcAft>
                <a:spcPts val="0"/>
              </a:spcAft>
              <a:buNone/>
            </a:pPr>
            <a:endParaRPr/>
          </a:p>
          <a:p>
            <a:pPr marL="914400" lvl="1" indent="-342900" algn="l" rtl="0">
              <a:spcBef>
                <a:spcPts val="800"/>
              </a:spcBef>
              <a:spcAft>
                <a:spcPts val="0"/>
              </a:spcAft>
              <a:buSzPts val="1800"/>
              <a:buChar char="-"/>
            </a:pPr>
            <a:r>
              <a:rPr lang="en-US" b="1">
                <a:solidFill>
                  <a:srgbClr val="008C84"/>
                </a:solidFill>
              </a:rPr>
              <a:t>TPT</a:t>
            </a:r>
            <a:r>
              <a:rPr lang="en-US" b="1"/>
              <a:t>_</a:t>
            </a:r>
            <a:r>
              <a:rPr lang="en-US" b="1">
                <a:solidFill>
                  <a:srgbClr val="741B47"/>
                </a:solidFill>
              </a:rPr>
              <a:t>ENROLL: </a:t>
            </a:r>
            <a:r>
              <a:rPr lang="en-US">
                <a:solidFill>
                  <a:schemeClr val="dk1"/>
                </a:solidFill>
              </a:rPr>
              <a:t>number of TPT enrollments</a:t>
            </a:r>
            <a:endParaRPr b="1">
              <a:solidFill>
                <a:srgbClr val="741B47"/>
              </a:solidFill>
            </a:endParaRPr>
          </a:p>
          <a:p>
            <a:pPr marL="1371600" lvl="2" indent="-342900" algn="l" rtl="0">
              <a:spcBef>
                <a:spcPts val="0"/>
              </a:spcBef>
              <a:spcAft>
                <a:spcPts val="0"/>
              </a:spcAft>
              <a:buSzPts val="1800"/>
              <a:buChar char="-"/>
            </a:pPr>
            <a:r>
              <a:rPr lang="en-US" b="1">
                <a:solidFill>
                  <a:srgbClr val="008C84"/>
                </a:solidFill>
              </a:rPr>
              <a:t>TPT</a:t>
            </a:r>
            <a:r>
              <a:rPr lang="en-US"/>
              <a:t>: TB Preventive Treatment</a:t>
            </a:r>
            <a:endParaRPr/>
          </a:p>
          <a:p>
            <a:pPr marL="1371600" lvl="2" indent="-342900" algn="l" rtl="0">
              <a:spcBef>
                <a:spcPts val="0"/>
              </a:spcBef>
              <a:spcAft>
                <a:spcPts val="0"/>
              </a:spcAft>
              <a:buSzPts val="1800"/>
              <a:buChar char="-"/>
            </a:pPr>
            <a:r>
              <a:rPr lang="en-US" b="1">
                <a:solidFill>
                  <a:srgbClr val="741B47"/>
                </a:solidFill>
              </a:rPr>
              <a:t>ENROLL</a:t>
            </a:r>
            <a:r>
              <a:rPr lang="en-US"/>
              <a:t>: enrolled (i.e. initiated treatment)</a:t>
            </a:r>
            <a:endParaRPr/>
          </a:p>
        </p:txBody>
      </p:sp>
      <p:sp>
        <p:nvSpPr>
          <p:cNvPr id="440" name="Google Shape;440;g2cc4f6ba004_0_651"/>
          <p:cNvSpPr txBox="1">
            <a:spLocks noGrp="1"/>
          </p:cNvSpPr>
          <p:nvPr>
            <p:ph type="sldNum" idx="12"/>
          </p:nvPr>
        </p:nvSpPr>
        <p:spPr>
          <a:xfrm>
            <a:off x="8353696" y="4947676"/>
            <a:ext cx="637800" cy="1848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Clr>
                <a:srgbClr val="6C6463"/>
              </a:buClr>
              <a:buSzPts val="600"/>
              <a:buFont typeface="Gill Sans"/>
              <a:buNone/>
            </a:pPr>
            <a:fld id="{00000000-1234-1234-1234-123412341234}" type="slidenum">
              <a:rPr lang="en-US"/>
              <a:t>18</a:t>
            </a:fld>
            <a:endParaRPr/>
          </a:p>
        </p:txBody>
      </p:sp>
      <p:sp>
        <p:nvSpPr>
          <p:cNvPr id="441" name="Google Shape;441;g2cc4f6ba004_0_651"/>
          <p:cNvSpPr txBox="1">
            <a:spLocks noGrp="1"/>
          </p:cNvSpPr>
          <p:nvPr>
            <p:ph type="title"/>
          </p:nvPr>
        </p:nvSpPr>
        <p:spPr>
          <a:xfrm>
            <a:off x="345507" y="23617"/>
            <a:ext cx="7772400" cy="461700"/>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None/>
            </a:pPr>
            <a:r>
              <a:rPr lang="en-US"/>
              <a:t>Naming Conventions for Indicators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g2cc4f6ba004_0_633"/>
          <p:cNvSpPr txBox="1">
            <a:spLocks noGrp="1"/>
          </p:cNvSpPr>
          <p:nvPr>
            <p:ph type="sldNum" idx="12"/>
          </p:nvPr>
        </p:nvSpPr>
        <p:spPr>
          <a:xfrm>
            <a:off x="8353696" y="4947676"/>
            <a:ext cx="637800" cy="1848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Clr>
                <a:srgbClr val="6C6463"/>
              </a:buClr>
              <a:buSzPts val="600"/>
              <a:buFont typeface="Gill Sans"/>
              <a:buNone/>
            </a:pPr>
            <a:fld id="{00000000-1234-1234-1234-123412341234}" type="slidenum">
              <a:rPr lang="en-US"/>
              <a:t>19</a:t>
            </a:fld>
            <a:endParaRPr/>
          </a:p>
        </p:txBody>
      </p:sp>
      <p:sp>
        <p:nvSpPr>
          <p:cNvPr id="448" name="Google Shape;448;g2cc4f6ba004_0_633"/>
          <p:cNvSpPr txBox="1">
            <a:spLocks noGrp="1"/>
          </p:cNvSpPr>
          <p:nvPr>
            <p:ph type="title"/>
          </p:nvPr>
        </p:nvSpPr>
        <p:spPr>
          <a:xfrm>
            <a:off x="146100" y="23625"/>
            <a:ext cx="8997900" cy="461700"/>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None/>
            </a:pPr>
            <a:r>
              <a:rPr lang="en-US"/>
              <a:t>Core Indicators: Updated Names (No Change to Definitions)</a:t>
            </a:r>
            <a:endParaRPr/>
          </a:p>
        </p:txBody>
      </p:sp>
      <p:sp>
        <p:nvSpPr>
          <p:cNvPr id="449" name="Google Shape;449;g2cc4f6ba004_0_633"/>
          <p:cNvSpPr txBox="1"/>
          <p:nvPr/>
        </p:nvSpPr>
        <p:spPr>
          <a:xfrm>
            <a:off x="607129" y="795021"/>
            <a:ext cx="5582700" cy="1970100"/>
          </a:xfrm>
          <a:prstGeom prst="rect">
            <a:avLst/>
          </a:prstGeom>
          <a:noFill/>
          <a:ln>
            <a:noFill/>
          </a:ln>
        </p:spPr>
        <p:txBody>
          <a:bodyPr spcFirstLastPara="1" wrap="square" lIns="91425" tIns="45700" rIns="91425" bIns="45700" anchor="t" anchorCtr="0">
            <a:spAutoFit/>
          </a:bodyPr>
          <a:lstStyle/>
          <a:p>
            <a:pPr marL="323850" marR="0" lvl="0" indent="-171450" algn="l" rtl="0">
              <a:spcBef>
                <a:spcPts val="600"/>
              </a:spcBef>
              <a:spcAft>
                <a:spcPts val="0"/>
              </a:spcAft>
              <a:buClr>
                <a:srgbClr val="636F74"/>
              </a:buClr>
              <a:buSzPts val="1200"/>
              <a:buFont typeface="Noto Sans Symbols"/>
              <a:buChar char="✔"/>
            </a:pPr>
            <a:r>
              <a:rPr lang="en-US" sz="1200">
                <a:solidFill>
                  <a:schemeClr val="dk1"/>
                </a:solidFill>
                <a:latin typeface="Gill Sans"/>
                <a:ea typeface="Gill Sans"/>
                <a:cs typeface="Gill Sans"/>
                <a:sym typeface="Gill Sans"/>
              </a:rPr>
              <a:t>DT_RT: TB Detection Rate (Treatment Coverage)</a:t>
            </a:r>
            <a:endParaRPr/>
          </a:p>
          <a:p>
            <a:pPr marL="323850" marR="0" lvl="0" indent="-171450" algn="l" rtl="0">
              <a:spcBef>
                <a:spcPts val="1200"/>
              </a:spcBef>
              <a:spcAft>
                <a:spcPts val="0"/>
              </a:spcAft>
              <a:buClr>
                <a:srgbClr val="636F74"/>
              </a:buClr>
              <a:buSzPts val="1200"/>
              <a:buFont typeface="Noto Sans Symbols"/>
              <a:buChar char="✔"/>
            </a:pPr>
            <a:r>
              <a:rPr lang="en-US" sz="1200">
                <a:solidFill>
                  <a:schemeClr val="dk1"/>
                </a:solidFill>
                <a:latin typeface="Gill Sans"/>
                <a:ea typeface="Gill Sans"/>
                <a:cs typeface="Gill Sans"/>
                <a:sym typeface="Gill Sans"/>
              </a:rPr>
              <a:t>BAC_CON: Percent Bacteriologically Confirmed</a:t>
            </a:r>
            <a:endParaRPr/>
          </a:p>
          <a:p>
            <a:pPr marL="323850" marR="0" lvl="0" indent="-171450" algn="l" rtl="0">
              <a:spcBef>
                <a:spcPts val="1200"/>
              </a:spcBef>
              <a:spcAft>
                <a:spcPts val="0"/>
              </a:spcAft>
              <a:buClr>
                <a:srgbClr val="636F74"/>
              </a:buClr>
              <a:buSzPts val="1200"/>
              <a:buFont typeface="Noto Sans Symbols"/>
              <a:buChar char="✔"/>
            </a:pPr>
            <a:r>
              <a:rPr lang="en-US" sz="1200">
                <a:solidFill>
                  <a:schemeClr val="dk1"/>
                </a:solidFill>
                <a:latin typeface="Gill Sans"/>
                <a:ea typeface="Gill Sans"/>
                <a:cs typeface="Gill Sans"/>
                <a:sym typeface="Gill Sans"/>
              </a:rPr>
              <a:t>PEDS_NOTIF: Childhood TB Notifications</a:t>
            </a:r>
            <a:endParaRPr/>
          </a:p>
          <a:p>
            <a:pPr marL="323850" marR="0" lvl="0" indent="-171450" algn="l" rtl="0">
              <a:spcBef>
                <a:spcPts val="1200"/>
              </a:spcBef>
              <a:spcAft>
                <a:spcPts val="0"/>
              </a:spcAft>
              <a:buClr>
                <a:srgbClr val="636F74"/>
              </a:buClr>
              <a:buSzPts val="1200"/>
              <a:buFont typeface="Noto Sans Symbols"/>
              <a:buChar char="✔"/>
            </a:pPr>
            <a:r>
              <a:rPr lang="en-US" sz="1200">
                <a:solidFill>
                  <a:schemeClr val="dk1"/>
                </a:solidFill>
                <a:latin typeface="Gill Sans"/>
                <a:ea typeface="Gill Sans"/>
                <a:cs typeface="Gill Sans"/>
                <a:sym typeface="Gill Sans"/>
              </a:rPr>
              <a:t>MDR_NOTIF: RR/MDR-TB Notifications</a:t>
            </a:r>
            <a:endParaRPr/>
          </a:p>
          <a:p>
            <a:pPr marL="323850" marR="0" lvl="0" indent="-171450" algn="l" rtl="0">
              <a:spcBef>
                <a:spcPts val="1200"/>
              </a:spcBef>
              <a:spcAft>
                <a:spcPts val="0"/>
              </a:spcAft>
              <a:buClr>
                <a:srgbClr val="636F74"/>
              </a:buClr>
              <a:buSzPts val="1200"/>
              <a:buFont typeface="Noto Sans Symbols"/>
              <a:buChar char="✔"/>
            </a:pPr>
            <a:r>
              <a:rPr lang="en-US" sz="1200">
                <a:solidFill>
                  <a:schemeClr val="dk1"/>
                </a:solidFill>
                <a:latin typeface="Gill Sans"/>
                <a:ea typeface="Gill Sans"/>
                <a:cs typeface="Gill Sans"/>
                <a:sym typeface="Gill Sans"/>
              </a:rPr>
              <a:t>PR_NOTIF: Private Sector TB Notifications</a:t>
            </a:r>
            <a:endParaRPr/>
          </a:p>
          <a:p>
            <a:pPr marL="323850" marR="0" lvl="0" indent="-171450" algn="l" rtl="0">
              <a:spcBef>
                <a:spcPts val="1200"/>
              </a:spcBef>
              <a:spcAft>
                <a:spcPts val="600"/>
              </a:spcAft>
              <a:buClr>
                <a:srgbClr val="636F74"/>
              </a:buClr>
              <a:buSzPts val="1200"/>
              <a:buFont typeface="Noto Sans Symbols"/>
              <a:buChar char="✔"/>
            </a:pPr>
            <a:r>
              <a:rPr lang="en-US" sz="1200">
                <a:solidFill>
                  <a:schemeClr val="dk1"/>
                </a:solidFill>
                <a:latin typeface="Gill Sans"/>
                <a:ea typeface="Gill Sans"/>
                <a:cs typeface="Gill Sans"/>
                <a:sym typeface="Gill Sans"/>
              </a:rPr>
              <a:t>CON_SCRN: Percent of Contacts Screened for TB</a:t>
            </a:r>
            <a:endParaRPr/>
          </a:p>
        </p:txBody>
      </p:sp>
      <p:sp>
        <p:nvSpPr>
          <p:cNvPr id="450" name="Google Shape;450;g2cc4f6ba004_0_633"/>
          <p:cNvSpPr txBox="1"/>
          <p:nvPr/>
        </p:nvSpPr>
        <p:spPr>
          <a:xfrm>
            <a:off x="637467" y="3894672"/>
            <a:ext cx="5582700" cy="276900"/>
          </a:xfrm>
          <a:prstGeom prst="rect">
            <a:avLst/>
          </a:prstGeom>
          <a:noFill/>
          <a:ln>
            <a:noFill/>
          </a:ln>
        </p:spPr>
        <p:txBody>
          <a:bodyPr spcFirstLastPara="1" wrap="square" lIns="91425" tIns="45700" rIns="91425" bIns="45700" anchor="t" anchorCtr="0">
            <a:spAutoFit/>
          </a:bodyPr>
          <a:lstStyle/>
          <a:p>
            <a:pPr marL="323850" marR="0" lvl="0" indent="-171450" algn="l" rtl="0">
              <a:spcBef>
                <a:spcPts val="1200"/>
              </a:spcBef>
              <a:spcAft>
                <a:spcPts val="0"/>
              </a:spcAft>
              <a:buClr>
                <a:srgbClr val="636F74"/>
              </a:buClr>
              <a:buSzPts val="1200"/>
              <a:buFont typeface="Noto Sans Symbols"/>
              <a:buChar char="✔"/>
            </a:pPr>
            <a:r>
              <a:rPr lang="en-US" sz="1200">
                <a:solidFill>
                  <a:schemeClr val="dk1"/>
                </a:solidFill>
                <a:latin typeface="Gill Sans"/>
                <a:ea typeface="Gill Sans"/>
                <a:cs typeface="Gill Sans"/>
                <a:sym typeface="Gill Sans"/>
              </a:rPr>
              <a:t>TPT_ENROLL: TPT Initiations</a:t>
            </a:r>
            <a:endParaRPr sz="1200">
              <a:solidFill>
                <a:schemeClr val="dk1"/>
              </a:solidFill>
              <a:latin typeface="Gill Sans"/>
              <a:ea typeface="Gill Sans"/>
              <a:cs typeface="Gill Sans"/>
              <a:sym typeface="Gill Sans"/>
            </a:endParaRPr>
          </a:p>
        </p:txBody>
      </p:sp>
      <p:sp>
        <p:nvSpPr>
          <p:cNvPr id="451" name="Google Shape;451;g2cc4f6ba004_0_633"/>
          <p:cNvSpPr txBox="1"/>
          <p:nvPr/>
        </p:nvSpPr>
        <p:spPr>
          <a:xfrm>
            <a:off x="607129" y="3022865"/>
            <a:ext cx="5582700" cy="615600"/>
          </a:xfrm>
          <a:prstGeom prst="rect">
            <a:avLst/>
          </a:prstGeom>
          <a:noFill/>
          <a:ln>
            <a:noFill/>
          </a:ln>
        </p:spPr>
        <p:txBody>
          <a:bodyPr spcFirstLastPara="1" wrap="square" lIns="91425" tIns="45700" rIns="91425" bIns="45700" anchor="t" anchorCtr="0">
            <a:spAutoFit/>
          </a:bodyPr>
          <a:lstStyle/>
          <a:p>
            <a:pPr marL="323850" marR="0" lvl="0" indent="-171450" algn="l" rtl="0">
              <a:spcBef>
                <a:spcPts val="1200"/>
              </a:spcBef>
              <a:spcAft>
                <a:spcPts val="0"/>
              </a:spcAft>
              <a:buClr>
                <a:srgbClr val="636F74"/>
              </a:buClr>
              <a:buSzPts val="1200"/>
              <a:buFont typeface="Noto Sans Symbols"/>
              <a:buChar char="✔"/>
            </a:pPr>
            <a:r>
              <a:rPr lang="en-US" sz="1200">
                <a:solidFill>
                  <a:schemeClr val="dk1"/>
                </a:solidFill>
                <a:latin typeface="Gill Sans"/>
                <a:ea typeface="Gill Sans"/>
                <a:cs typeface="Gill Sans"/>
                <a:sym typeface="Gill Sans"/>
              </a:rPr>
              <a:t>DS_TSR: DS-TB Treatment Success Rate</a:t>
            </a:r>
            <a:endParaRPr/>
          </a:p>
          <a:p>
            <a:pPr marL="323850" marR="0" lvl="0" indent="-171450" algn="l" rtl="0">
              <a:spcBef>
                <a:spcPts val="1200"/>
              </a:spcBef>
              <a:spcAft>
                <a:spcPts val="0"/>
              </a:spcAft>
              <a:buClr>
                <a:srgbClr val="636F74"/>
              </a:buClr>
              <a:buSzPts val="1200"/>
              <a:buFont typeface="Noto Sans Symbols"/>
              <a:buChar char="✔"/>
            </a:pPr>
            <a:r>
              <a:rPr lang="en-US" sz="1200">
                <a:solidFill>
                  <a:schemeClr val="dk1"/>
                </a:solidFill>
                <a:latin typeface="Gill Sans"/>
                <a:ea typeface="Gill Sans"/>
                <a:cs typeface="Gill Sans"/>
                <a:sym typeface="Gill Sans"/>
              </a:rPr>
              <a:t>DR_TSR: DR-TB Treatment Success Rate</a:t>
            </a:r>
            <a:endParaRPr sz="1200">
              <a:solidFill>
                <a:schemeClr val="dk1"/>
              </a:solidFill>
              <a:latin typeface="Gill Sans"/>
              <a:ea typeface="Gill Sans"/>
              <a:cs typeface="Gill Sans"/>
              <a:sym typeface="Gill Sans"/>
            </a:endParaRPr>
          </a:p>
        </p:txBody>
      </p:sp>
      <p:sp>
        <p:nvSpPr>
          <p:cNvPr id="452" name="Google Shape;452;g2cc4f6ba004_0_633"/>
          <p:cNvSpPr txBox="1"/>
          <p:nvPr/>
        </p:nvSpPr>
        <p:spPr>
          <a:xfrm>
            <a:off x="743433" y="4427564"/>
            <a:ext cx="5582700" cy="276900"/>
          </a:xfrm>
          <a:prstGeom prst="rect">
            <a:avLst/>
          </a:prstGeom>
          <a:noFill/>
          <a:ln>
            <a:noFill/>
          </a:ln>
        </p:spPr>
        <p:txBody>
          <a:bodyPr spcFirstLastPara="1" wrap="square" lIns="91425" tIns="45700" rIns="91425" bIns="45700" anchor="t" anchorCtr="0">
            <a:spAutoFit/>
          </a:bodyPr>
          <a:lstStyle/>
          <a:p>
            <a:pPr marL="171450" marR="0" lvl="0" indent="-171450" algn="l" rtl="0">
              <a:spcBef>
                <a:spcPts val="1200"/>
              </a:spcBef>
              <a:spcAft>
                <a:spcPts val="0"/>
              </a:spcAft>
              <a:buClr>
                <a:srgbClr val="636F74"/>
              </a:buClr>
              <a:buSzPts val="1200"/>
              <a:buFont typeface="Noto Sans Symbols"/>
              <a:buChar char="✔"/>
            </a:pPr>
            <a:r>
              <a:rPr lang="en-US" sz="1200">
                <a:solidFill>
                  <a:schemeClr val="dk1"/>
                </a:solidFill>
                <a:latin typeface="Gill Sans"/>
                <a:ea typeface="Gill Sans"/>
                <a:cs typeface="Gill Sans"/>
                <a:sym typeface="Gill Sans"/>
              </a:rPr>
              <a:t>SN_DOMESTICR: Percent of TB Financing Received from Domestic Sources</a:t>
            </a:r>
            <a:endParaRPr sz="1200">
              <a:solidFill>
                <a:schemeClr val="dk1"/>
              </a:solidFill>
              <a:latin typeface="Gill Sans"/>
              <a:ea typeface="Gill Sans"/>
              <a:cs typeface="Gill Sans"/>
              <a:sym typeface="Gill Sans"/>
            </a:endParaRPr>
          </a:p>
        </p:txBody>
      </p:sp>
      <p:cxnSp>
        <p:nvCxnSpPr>
          <p:cNvPr id="453" name="Google Shape;453;g2cc4f6ba004_0_633"/>
          <p:cNvCxnSpPr/>
          <p:nvPr/>
        </p:nvCxnSpPr>
        <p:spPr>
          <a:xfrm>
            <a:off x="613338" y="2916975"/>
            <a:ext cx="6035100" cy="0"/>
          </a:xfrm>
          <a:prstGeom prst="straightConnector1">
            <a:avLst/>
          </a:prstGeom>
          <a:noFill/>
          <a:ln w="12700" cap="flat" cmpd="sng">
            <a:solidFill>
              <a:schemeClr val="accent5"/>
            </a:solidFill>
            <a:prstDash val="dash"/>
            <a:round/>
            <a:headEnd type="none" w="sm" len="sm"/>
            <a:tailEnd type="none" w="sm" len="sm"/>
          </a:ln>
        </p:spPr>
      </p:cxnSp>
      <p:cxnSp>
        <p:nvCxnSpPr>
          <p:cNvPr id="454" name="Google Shape;454;g2cc4f6ba004_0_633"/>
          <p:cNvCxnSpPr/>
          <p:nvPr/>
        </p:nvCxnSpPr>
        <p:spPr>
          <a:xfrm>
            <a:off x="743433" y="4307860"/>
            <a:ext cx="6035100" cy="0"/>
          </a:xfrm>
          <a:prstGeom prst="straightConnector1">
            <a:avLst/>
          </a:prstGeom>
          <a:noFill/>
          <a:ln w="12700" cap="flat" cmpd="sng">
            <a:solidFill>
              <a:schemeClr val="accent5"/>
            </a:solidFill>
            <a:prstDash val="dash"/>
            <a:round/>
            <a:headEnd type="none" w="sm" len="sm"/>
            <a:tailEnd type="none" w="sm" len="sm"/>
          </a:ln>
        </p:spPr>
      </p:cxnSp>
      <p:cxnSp>
        <p:nvCxnSpPr>
          <p:cNvPr id="455" name="Google Shape;455;g2cc4f6ba004_0_633"/>
          <p:cNvCxnSpPr/>
          <p:nvPr/>
        </p:nvCxnSpPr>
        <p:spPr>
          <a:xfrm>
            <a:off x="764413" y="3718294"/>
            <a:ext cx="6035100" cy="0"/>
          </a:xfrm>
          <a:prstGeom prst="straightConnector1">
            <a:avLst/>
          </a:prstGeom>
          <a:noFill/>
          <a:ln w="12700" cap="flat" cmpd="sng">
            <a:solidFill>
              <a:schemeClr val="accent5"/>
            </a:solidFill>
            <a:prstDash val="dash"/>
            <a:round/>
            <a:headEnd type="none" w="sm" len="sm"/>
            <a:tailEnd type="none" w="sm" len="sm"/>
          </a:ln>
        </p:spPr>
      </p:cxnSp>
      <p:sp>
        <p:nvSpPr>
          <p:cNvPr id="456" name="Google Shape;456;g2cc4f6ba004_0_633"/>
          <p:cNvSpPr txBox="1"/>
          <p:nvPr/>
        </p:nvSpPr>
        <p:spPr>
          <a:xfrm>
            <a:off x="5153375" y="942663"/>
            <a:ext cx="3380700" cy="81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a:solidFill>
                  <a:srgbClr val="4E4A49"/>
                </a:solidFill>
                <a:latin typeface="Gill Sans"/>
                <a:ea typeface="Gill Sans"/>
                <a:cs typeface="Gill Sans"/>
                <a:sym typeface="Gill Sans"/>
              </a:rPr>
              <a:t>Updated from “Bacteriological coverage” </a:t>
            </a:r>
            <a:endParaRPr sz="2000">
              <a:solidFill>
                <a:srgbClr val="4E4A49"/>
              </a:solidFill>
              <a:latin typeface="Gill Sans"/>
              <a:ea typeface="Gill Sans"/>
              <a:cs typeface="Gill Sans"/>
              <a:sym typeface="Gill Sans"/>
            </a:endParaRPr>
          </a:p>
        </p:txBody>
      </p:sp>
      <p:sp>
        <p:nvSpPr>
          <p:cNvPr id="457" name="Google Shape;457;g2cc4f6ba004_0_633"/>
          <p:cNvSpPr/>
          <p:nvPr/>
        </p:nvSpPr>
        <p:spPr>
          <a:xfrm>
            <a:off x="743425" y="1183718"/>
            <a:ext cx="3706800" cy="276900"/>
          </a:xfrm>
          <a:prstGeom prst="rect">
            <a:avLst/>
          </a:prstGeom>
          <a:noFill/>
          <a:ln w="762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ill Sans"/>
              <a:ea typeface="Gill Sans"/>
              <a:cs typeface="Gill Sans"/>
              <a:sym typeface="Gill Sans"/>
            </a:endParaRPr>
          </a:p>
        </p:txBody>
      </p:sp>
      <p:sp>
        <p:nvSpPr>
          <p:cNvPr id="458" name="Google Shape;458;g2cc4f6ba004_0_633"/>
          <p:cNvSpPr/>
          <p:nvPr/>
        </p:nvSpPr>
        <p:spPr>
          <a:xfrm>
            <a:off x="637475" y="2516876"/>
            <a:ext cx="3706800" cy="276900"/>
          </a:xfrm>
          <a:prstGeom prst="rect">
            <a:avLst/>
          </a:prstGeom>
          <a:noFill/>
          <a:ln w="762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ill Sans"/>
              <a:ea typeface="Gill Sans"/>
              <a:cs typeface="Gill Sans"/>
              <a:sym typeface="Gill Sans"/>
            </a:endParaRPr>
          </a:p>
        </p:txBody>
      </p:sp>
      <p:sp>
        <p:nvSpPr>
          <p:cNvPr id="459" name="Google Shape;459;g2cc4f6ba004_0_633"/>
          <p:cNvSpPr txBox="1"/>
          <p:nvPr/>
        </p:nvSpPr>
        <p:spPr>
          <a:xfrm>
            <a:off x="5334175" y="2216300"/>
            <a:ext cx="3380700" cy="81630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a:solidFill>
                  <a:srgbClr val="4E4A49"/>
                </a:solidFill>
                <a:latin typeface="Gill Sans"/>
                <a:ea typeface="Gill Sans"/>
                <a:cs typeface="Gill Sans"/>
                <a:sym typeface="Gill Sans"/>
              </a:rPr>
              <a:t>Updated from “CI Coverage” </a:t>
            </a:r>
            <a:endParaRPr sz="2000">
              <a:solidFill>
                <a:srgbClr val="4E4A49"/>
              </a:solidFill>
              <a:latin typeface="Gill Sans"/>
              <a:ea typeface="Gill Sans"/>
              <a:cs typeface="Gill Sans"/>
              <a:sym typeface="Gill Sans"/>
            </a:endParaRPr>
          </a:p>
        </p:txBody>
      </p:sp>
      <p:cxnSp>
        <p:nvCxnSpPr>
          <p:cNvPr id="462" name="Google Shape;462;g2cc4f6ba004_0_633"/>
          <p:cNvCxnSpPr>
            <a:stCxn id="456" idx="1"/>
            <a:endCxn id="457" idx="3"/>
          </p:cNvCxnSpPr>
          <p:nvPr/>
        </p:nvCxnSpPr>
        <p:spPr>
          <a:xfrm flipH="1" flipV="1">
            <a:off x="4450225" y="1322168"/>
            <a:ext cx="703150" cy="28645"/>
          </a:xfrm>
          <a:prstGeom prst="straightConnector1">
            <a:avLst/>
          </a:prstGeom>
          <a:noFill/>
          <a:ln w="9525" cap="flat" cmpd="sng">
            <a:solidFill>
              <a:schemeClr val="dk1"/>
            </a:solidFill>
            <a:prstDash val="solid"/>
            <a:round/>
            <a:headEnd type="none" w="med" len="med"/>
            <a:tailEnd type="none" w="med" len="med"/>
          </a:ln>
        </p:spPr>
      </p:cxnSp>
      <p:cxnSp>
        <p:nvCxnSpPr>
          <p:cNvPr id="463" name="Google Shape;463;g2cc4f6ba004_0_633"/>
          <p:cNvCxnSpPr>
            <a:stCxn id="459" idx="1"/>
            <a:endCxn id="458" idx="3"/>
          </p:cNvCxnSpPr>
          <p:nvPr/>
        </p:nvCxnSpPr>
        <p:spPr>
          <a:xfrm flipH="1">
            <a:off x="4344275" y="2624450"/>
            <a:ext cx="989900" cy="30876"/>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26e5d101ff8_0_149"/>
          <p:cNvSpPr txBox="1">
            <a:spLocks noGrp="1"/>
          </p:cNvSpPr>
          <p:nvPr>
            <p:ph type="body" idx="1"/>
          </p:nvPr>
        </p:nvSpPr>
        <p:spPr>
          <a:xfrm>
            <a:off x="215525" y="661491"/>
            <a:ext cx="5862300" cy="4286400"/>
          </a:xfrm>
          <a:prstGeom prst="rect">
            <a:avLst/>
          </a:prstGeom>
          <a:noFill/>
          <a:ln>
            <a:noFill/>
          </a:ln>
        </p:spPr>
        <p:txBody>
          <a:bodyPr spcFirstLastPara="1" wrap="square" lIns="91425" tIns="45700" rIns="91425" bIns="45700" anchor="t" anchorCtr="0">
            <a:normAutofit/>
          </a:bodyPr>
          <a:lstStyle/>
          <a:p>
            <a:pPr marL="230187" lvl="0" indent="-247332" algn="l" rtl="0">
              <a:spcBef>
                <a:spcPts val="0"/>
              </a:spcBef>
              <a:spcAft>
                <a:spcPts val="0"/>
              </a:spcAft>
              <a:buSzPts val="1800"/>
              <a:buFont typeface="Noto Sans Symbols"/>
              <a:buChar char="●"/>
            </a:pPr>
            <a:r>
              <a:rPr lang="en-US"/>
              <a:t>USAID’s TB M&amp;E Framework which allows for accountability in investments and helps with the standardization, analysis, and use of information across USAID TB priority countries</a:t>
            </a:r>
            <a:endParaRPr/>
          </a:p>
          <a:p>
            <a:pPr marL="230187" lvl="0" indent="-247332" algn="l" rtl="0">
              <a:spcBef>
                <a:spcPts val="0"/>
              </a:spcBef>
              <a:spcAft>
                <a:spcPts val="0"/>
              </a:spcAft>
              <a:buSzPts val="1800"/>
              <a:buFont typeface="Noto Sans Symbols"/>
              <a:buChar char="●"/>
            </a:pPr>
            <a:r>
              <a:rPr lang="en-US"/>
              <a:t>PBMEF provides:​</a:t>
            </a:r>
            <a:endParaRPr/>
          </a:p>
          <a:p>
            <a:pPr marL="914400" lvl="1" indent="-342900" algn="l" rtl="0">
              <a:spcBef>
                <a:spcPts val="0"/>
              </a:spcBef>
              <a:spcAft>
                <a:spcPts val="0"/>
              </a:spcAft>
              <a:buSzPts val="1800"/>
              <a:buFont typeface="Noto Sans Symbols"/>
              <a:buChar char="○"/>
            </a:pPr>
            <a:r>
              <a:rPr lang="en-US"/>
              <a:t>A set of standardized indicators to measure essential TB program outputs and outcomes​</a:t>
            </a:r>
            <a:endParaRPr/>
          </a:p>
          <a:p>
            <a:pPr marL="914400" lvl="1" indent="-342900" algn="l" rtl="0">
              <a:spcBef>
                <a:spcPts val="0"/>
              </a:spcBef>
              <a:spcAft>
                <a:spcPts val="0"/>
              </a:spcAft>
              <a:buSzPts val="1800"/>
              <a:buFont typeface="Noto Sans Symbols"/>
              <a:buChar char="○"/>
            </a:pPr>
            <a:r>
              <a:rPr lang="en-US"/>
              <a:t>Details on monitoring performance of TB programs in specific technical areas (e.g., diagnosis, treatment, TB/HIV, private sector, etc.)​</a:t>
            </a:r>
            <a:endParaRPr/>
          </a:p>
        </p:txBody>
      </p:sp>
      <p:sp>
        <p:nvSpPr>
          <p:cNvPr id="189" name="Google Shape;189;g26e5d101ff8_0_149"/>
          <p:cNvSpPr txBox="1">
            <a:spLocks noGrp="1"/>
          </p:cNvSpPr>
          <p:nvPr>
            <p:ph type="sldNum" idx="12"/>
          </p:nvPr>
        </p:nvSpPr>
        <p:spPr>
          <a:xfrm>
            <a:off x="8353696" y="4987381"/>
            <a:ext cx="637800" cy="184800"/>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Clr>
                <a:srgbClr val="000000"/>
              </a:buClr>
              <a:buSzPts val="600"/>
              <a:buFont typeface="Arial"/>
              <a:buNone/>
            </a:pPr>
            <a:fld id="{00000000-1234-1234-1234-123412341234}" type="slidenum">
              <a:rPr lang="en-US"/>
              <a:t>2</a:t>
            </a:fld>
            <a:endParaRPr/>
          </a:p>
        </p:txBody>
      </p:sp>
      <p:sp>
        <p:nvSpPr>
          <p:cNvPr id="190" name="Google Shape;190;g26e5d101ff8_0_149"/>
          <p:cNvSpPr txBox="1">
            <a:spLocks noGrp="1"/>
          </p:cNvSpPr>
          <p:nvPr>
            <p:ph type="title"/>
          </p:nvPr>
        </p:nvSpPr>
        <p:spPr>
          <a:xfrm>
            <a:off x="154175" y="23613"/>
            <a:ext cx="8837400" cy="461700"/>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dk2"/>
              </a:buClr>
              <a:buSzPts val="2400"/>
              <a:buFont typeface="Gill Sans"/>
              <a:buNone/>
            </a:pPr>
            <a:r>
              <a:rPr lang="en-US" sz="2400"/>
              <a:t>Performance-based M&amp;E Framework (PBMEF)</a:t>
            </a:r>
            <a:endParaRPr sz="2400"/>
          </a:p>
        </p:txBody>
      </p:sp>
      <p:pic>
        <p:nvPicPr>
          <p:cNvPr id="191" name="Google Shape;191;g26e5d101ff8_0_149"/>
          <p:cNvPicPr preferRelativeResize="0"/>
          <p:nvPr/>
        </p:nvPicPr>
        <p:blipFill rotWithShape="1">
          <a:blip r:embed="rId3">
            <a:alphaModFix/>
          </a:blip>
          <a:srcRect/>
          <a:stretch/>
        </p:blipFill>
        <p:spPr>
          <a:xfrm>
            <a:off x="6180924" y="1158624"/>
            <a:ext cx="2575000" cy="3391626"/>
          </a:xfrm>
          <a:prstGeom prst="rect">
            <a:avLst/>
          </a:prstGeom>
          <a:noFill/>
          <a:ln w="9525" cap="flat" cmpd="sng">
            <a:solidFill>
              <a:srgbClr val="002F3C"/>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g2cc4f6ba004_0_665"/>
          <p:cNvSpPr txBox="1">
            <a:spLocks noGrp="1"/>
          </p:cNvSpPr>
          <p:nvPr>
            <p:ph type="sldNum" idx="12"/>
          </p:nvPr>
        </p:nvSpPr>
        <p:spPr>
          <a:xfrm>
            <a:off x="8353696" y="4947676"/>
            <a:ext cx="637800" cy="1848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None/>
            </a:pPr>
            <a:fld id="{00000000-1234-1234-1234-123412341234}" type="slidenum">
              <a:rPr lang="en-US"/>
              <a:t>20</a:t>
            </a:fld>
            <a:endParaRPr/>
          </a:p>
        </p:txBody>
      </p:sp>
      <p:sp>
        <p:nvSpPr>
          <p:cNvPr id="471" name="Google Shape;471;g2cc4f6ba004_0_665"/>
          <p:cNvSpPr txBox="1">
            <a:spLocks noGrp="1"/>
          </p:cNvSpPr>
          <p:nvPr>
            <p:ph type="title"/>
          </p:nvPr>
        </p:nvSpPr>
        <p:spPr>
          <a:xfrm>
            <a:off x="146100" y="23625"/>
            <a:ext cx="8997900" cy="461700"/>
          </a:xfrm>
          <a:prstGeom prst="rect">
            <a:avLst/>
          </a:prstGeom>
        </p:spPr>
        <p:txBody>
          <a:bodyPr spcFirstLastPara="1" wrap="square" lIns="91425" tIns="45700" rIns="91425" bIns="45700" anchor="b" anchorCtr="0">
            <a:spAutoFit/>
          </a:bodyPr>
          <a:lstStyle/>
          <a:p>
            <a:pPr marL="0" lvl="0" indent="0" algn="l" rtl="0">
              <a:spcBef>
                <a:spcPts val="0"/>
              </a:spcBef>
              <a:spcAft>
                <a:spcPts val="0"/>
              </a:spcAft>
              <a:buNone/>
            </a:pPr>
            <a:r>
              <a:rPr lang="en-US"/>
              <a:t>Core Indicators: Updated Definitions</a:t>
            </a:r>
            <a:endParaRPr/>
          </a:p>
        </p:txBody>
      </p:sp>
      <p:sp>
        <p:nvSpPr>
          <p:cNvPr id="472" name="Google Shape;472;g2cc4f6ba004_0_665"/>
          <p:cNvSpPr txBox="1"/>
          <p:nvPr/>
        </p:nvSpPr>
        <p:spPr>
          <a:xfrm>
            <a:off x="607129" y="795021"/>
            <a:ext cx="5582700" cy="1970100"/>
          </a:xfrm>
          <a:prstGeom prst="rect">
            <a:avLst/>
          </a:prstGeom>
          <a:noFill/>
          <a:ln>
            <a:noFill/>
          </a:ln>
        </p:spPr>
        <p:txBody>
          <a:bodyPr spcFirstLastPara="1" wrap="square" lIns="91425" tIns="45700" rIns="91425" bIns="45700" anchor="t" anchorCtr="0">
            <a:spAutoFit/>
          </a:bodyPr>
          <a:lstStyle/>
          <a:p>
            <a:pPr marL="323850" marR="0" lvl="0" indent="-171450" algn="l" rtl="0">
              <a:spcBef>
                <a:spcPts val="600"/>
              </a:spcBef>
              <a:spcAft>
                <a:spcPts val="0"/>
              </a:spcAft>
              <a:buClr>
                <a:srgbClr val="636F74"/>
              </a:buClr>
              <a:buSzPts val="1200"/>
              <a:buFont typeface="Noto Sans Symbols"/>
              <a:buChar char="✔"/>
            </a:pPr>
            <a:r>
              <a:rPr lang="en-US" sz="1200">
                <a:solidFill>
                  <a:schemeClr val="dk1"/>
                </a:solidFill>
                <a:latin typeface="Gill Sans"/>
                <a:ea typeface="Gill Sans"/>
                <a:cs typeface="Gill Sans"/>
                <a:sym typeface="Gill Sans"/>
              </a:rPr>
              <a:t>DT_RT: TB Detection Rate (Treatment Coverage)</a:t>
            </a:r>
            <a:endParaRPr/>
          </a:p>
          <a:p>
            <a:pPr marL="323850" marR="0" lvl="0" indent="-171450" algn="l" rtl="0">
              <a:spcBef>
                <a:spcPts val="1200"/>
              </a:spcBef>
              <a:spcAft>
                <a:spcPts val="0"/>
              </a:spcAft>
              <a:buClr>
                <a:srgbClr val="636F74"/>
              </a:buClr>
              <a:buSzPts val="1200"/>
              <a:buFont typeface="Noto Sans Symbols"/>
              <a:buChar char="✔"/>
            </a:pPr>
            <a:r>
              <a:rPr lang="en-US" sz="1200">
                <a:solidFill>
                  <a:schemeClr val="dk1"/>
                </a:solidFill>
                <a:latin typeface="Gill Sans"/>
                <a:ea typeface="Gill Sans"/>
                <a:cs typeface="Gill Sans"/>
                <a:sym typeface="Gill Sans"/>
              </a:rPr>
              <a:t>BAC_CON: Percent Bacteriologically Confirmed</a:t>
            </a:r>
            <a:endParaRPr/>
          </a:p>
          <a:p>
            <a:pPr marL="323850" marR="0" lvl="0" indent="-171450" algn="l" rtl="0">
              <a:spcBef>
                <a:spcPts val="1200"/>
              </a:spcBef>
              <a:spcAft>
                <a:spcPts val="0"/>
              </a:spcAft>
              <a:buClr>
                <a:srgbClr val="636F74"/>
              </a:buClr>
              <a:buSzPts val="1200"/>
              <a:buFont typeface="Noto Sans Symbols"/>
              <a:buChar char="✔"/>
            </a:pPr>
            <a:r>
              <a:rPr lang="en-US" sz="1200">
                <a:solidFill>
                  <a:schemeClr val="dk1"/>
                </a:solidFill>
                <a:latin typeface="Gill Sans"/>
                <a:ea typeface="Gill Sans"/>
                <a:cs typeface="Gill Sans"/>
                <a:sym typeface="Gill Sans"/>
              </a:rPr>
              <a:t>PEDS_NOTIF: Childhood TB Notifications</a:t>
            </a:r>
            <a:endParaRPr/>
          </a:p>
          <a:p>
            <a:pPr marL="323850" marR="0" lvl="0" indent="-171450" algn="l" rtl="0">
              <a:spcBef>
                <a:spcPts val="1200"/>
              </a:spcBef>
              <a:spcAft>
                <a:spcPts val="0"/>
              </a:spcAft>
              <a:buClr>
                <a:srgbClr val="636F74"/>
              </a:buClr>
              <a:buSzPts val="1200"/>
              <a:buFont typeface="Noto Sans Symbols"/>
              <a:buChar char="✔"/>
            </a:pPr>
            <a:r>
              <a:rPr lang="en-US" sz="1200">
                <a:solidFill>
                  <a:schemeClr val="dk1"/>
                </a:solidFill>
                <a:latin typeface="Gill Sans"/>
                <a:ea typeface="Gill Sans"/>
                <a:cs typeface="Gill Sans"/>
                <a:sym typeface="Gill Sans"/>
              </a:rPr>
              <a:t>MDR_NOTIF: RR/MDR-TB Notifications</a:t>
            </a:r>
            <a:endParaRPr/>
          </a:p>
          <a:p>
            <a:pPr marL="323850" marR="0" lvl="0" indent="-171450" algn="l" rtl="0">
              <a:spcBef>
                <a:spcPts val="1200"/>
              </a:spcBef>
              <a:spcAft>
                <a:spcPts val="0"/>
              </a:spcAft>
              <a:buClr>
                <a:srgbClr val="636F74"/>
              </a:buClr>
              <a:buSzPts val="1200"/>
              <a:buFont typeface="Noto Sans Symbols"/>
              <a:buChar char="✔"/>
            </a:pPr>
            <a:r>
              <a:rPr lang="en-US" sz="1200">
                <a:solidFill>
                  <a:schemeClr val="dk1"/>
                </a:solidFill>
                <a:latin typeface="Gill Sans"/>
                <a:ea typeface="Gill Sans"/>
                <a:cs typeface="Gill Sans"/>
                <a:sym typeface="Gill Sans"/>
              </a:rPr>
              <a:t>PR_NOTIF: Private Sector TB Notifications</a:t>
            </a:r>
            <a:endParaRPr/>
          </a:p>
          <a:p>
            <a:pPr marL="323850" marR="0" lvl="0" indent="-171450" algn="l" rtl="0">
              <a:spcBef>
                <a:spcPts val="1200"/>
              </a:spcBef>
              <a:spcAft>
                <a:spcPts val="600"/>
              </a:spcAft>
              <a:buClr>
                <a:srgbClr val="636F74"/>
              </a:buClr>
              <a:buSzPts val="1200"/>
              <a:buFont typeface="Noto Sans Symbols"/>
              <a:buChar char="✔"/>
            </a:pPr>
            <a:r>
              <a:rPr lang="en-US" sz="1200">
                <a:solidFill>
                  <a:schemeClr val="dk1"/>
                </a:solidFill>
                <a:latin typeface="Gill Sans"/>
                <a:ea typeface="Gill Sans"/>
                <a:cs typeface="Gill Sans"/>
                <a:sym typeface="Gill Sans"/>
              </a:rPr>
              <a:t>CON_SCRN: Percent of Contacts Screened for TB</a:t>
            </a:r>
            <a:endParaRPr/>
          </a:p>
        </p:txBody>
      </p:sp>
      <p:sp>
        <p:nvSpPr>
          <p:cNvPr id="473" name="Google Shape;473;g2cc4f6ba004_0_665"/>
          <p:cNvSpPr txBox="1"/>
          <p:nvPr/>
        </p:nvSpPr>
        <p:spPr>
          <a:xfrm>
            <a:off x="637467" y="3894672"/>
            <a:ext cx="5582700" cy="276900"/>
          </a:xfrm>
          <a:prstGeom prst="rect">
            <a:avLst/>
          </a:prstGeom>
          <a:noFill/>
          <a:ln>
            <a:noFill/>
          </a:ln>
        </p:spPr>
        <p:txBody>
          <a:bodyPr spcFirstLastPara="1" wrap="square" lIns="91425" tIns="45700" rIns="91425" bIns="45700" anchor="t" anchorCtr="0">
            <a:spAutoFit/>
          </a:bodyPr>
          <a:lstStyle/>
          <a:p>
            <a:pPr marL="323850" marR="0" lvl="0" indent="-171450" algn="l" rtl="0">
              <a:spcBef>
                <a:spcPts val="1200"/>
              </a:spcBef>
              <a:spcAft>
                <a:spcPts val="0"/>
              </a:spcAft>
              <a:buClr>
                <a:srgbClr val="636F74"/>
              </a:buClr>
              <a:buSzPts val="1200"/>
              <a:buFont typeface="Noto Sans Symbols"/>
              <a:buChar char="✔"/>
            </a:pPr>
            <a:r>
              <a:rPr lang="en-US" sz="1200">
                <a:solidFill>
                  <a:schemeClr val="dk1"/>
                </a:solidFill>
                <a:latin typeface="Gill Sans"/>
                <a:ea typeface="Gill Sans"/>
                <a:cs typeface="Gill Sans"/>
                <a:sym typeface="Gill Sans"/>
              </a:rPr>
              <a:t>TPT_ENROLL: TPT Initiations</a:t>
            </a:r>
            <a:endParaRPr sz="1200">
              <a:solidFill>
                <a:schemeClr val="dk1"/>
              </a:solidFill>
              <a:latin typeface="Gill Sans"/>
              <a:ea typeface="Gill Sans"/>
              <a:cs typeface="Gill Sans"/>
              <a:sym typeface="Gill Sans"/>
            </a:endParaRPr>
          </a:p>
        </p:txBody>
      </p:sp>
      <p:sp>
        <p:nvSpPr>
          <p:cNvPr id="474" name="Google Shape;474;g2cc4f6ba004_0_665"/>
          <p:cNvSpPr txBox="1"/>
          <p:nvPr/>
        </p:nvSpPr>
        <p:spPr>
          <a:xfrm>
            <a:off x="607129" y="3022865"/>
            <a:ext cx="5582700" cy="615600"/>
          </a:xfrm>
          <a:prstGeom prst="rect">
            <a:avLst/>
          </a:prstGeom>
          <a:noFill/>
          <a:ln>
            <a:noFill/>
          </a:ln>
        </p:spPr>
        <p:txBody>
          <a:bodyPr spcFirstLastPara="1" wrap="square" lIns="91425" tIns="45700" rIns="91425" bIns="45700" anchor="t" anchorCtr="0">
            <a:spAutoFit/>
          </a:bodyPr>
          <a:lstStyle/>
          <a:p>
            <a:pPr marL="323850" marR="0" lvl="0" indent="-171450" algn="l" rtl="0">
              <a:spcBef>
                <a:spcPts val="1200"/>
              </a:spcBef>
              <a:spcAft>
                <a:spcPts val="0"/>
              </a:spcAft>
              <a:buClr>
                <a:srgbClr val="636F74"/>
              </a:buClr>
              <a:buSzPts val="1200"/>
              <a:buFont typeface="Noto Sans Symbols"/>
              <a:buChar char="✔"/>
            </a:pPr>
            <a:r>
              <a:rPr lang="en-US" sz="1200">
                <a:solidFill>
                  <a:schemeClr val="dk1"/>
                </a:solidFill>
                <a:latin typeface="Gill Sans"/>
                <a:ea typeface="Gill Sans"/>
                <a:cs typeface="Gill Sans"/>
                <a:sym typeface="Gill Sans"/>
              </a:rPr>
              <a:t>DS_TSR: DS-TB Treatment Success Rate</a:t>
            </a:r>
            <a:endParaRPr/>
          </a:p>
          <a:p>
            <a:pPr marL="323850" marR="0" lvl="0" indent="-171450" algn="l" rtl="0">
              <a:spcBef>
                <a:spcPts val="1200"/>
              </a:spcBef>
              <a:spcAft>
                <a:spcPts val="0"/>
              </a:spcAft>
              <a:buClr>
                <a:srgbClr val="636F74"/>
              </a:buClr>
              <a:buSzPts val="1200"/>
              <a:buFont typeface="Noto Sans Symbols"/>
              <a:buChar char="✔"/>
            </a:pPr>
            <a:r>
              <a:rPr lang="en-US" sz="1200">
                <a:solidFill>
                  <a:schemeClr val="dk1"/>
                </a:solidFill>
                <a:latin typeface="Gill Sans"/>
                <a:ea typeface="Gill Sans"/>
                <a:cs typeface="Gill Sans"/>
                <a:sym typeface="Gill Sans"/>
              </a:rPr>
              <a:t>DR_TSR: DR-TB Treatment Success Rate</a:t>
            </a:r>
            <a:endParaRPr sz="1200">
              <a:solidFill>
                <a:schemeClr val="dk1"/>
              </a:solidFill>
              <a:latin typeface="Gill Sans"/>
              <a:ea typeface="Gill Sans"/>
              <a:cs typeface="Gill Sans"/>
              <a:sym typeface="Gill Sans"/>
            </a:endParaRPr>
          </a:p>
        </p:txBody>
      </p:sp>
      <p:sp>
        <p:nvSpPr>
          <p:cNvPr id="475" name="Google Shape;475;g2cc4f6ba004_0_665"/>
          <p:cNvSpPr txBox="1"/>
          <p:nvPr/>
        </p:nvSpPr>
        <p:spPr>
          <a:xfrm>
            <a:off x="743433" y="4427564"/>
            <a:ext cx="5582700" cy="276900"/>
          </a:xfrm>
          <a:prstGeom prst="rect">
            <a:avLst/>
          </a:prstGeom>
          <a:noFill/>
          <a:ln>
            <a:noFill/>
          </a:ln>
        </p:spPr>
        <p:txBody>
          <a:bodyPr spcFirstLastPara="1" wrap="square" lIns="91425" tIns="45700" rIns="91425" bIns="45700" anchor="t" anchorCtr="0">
            <a:spAutoFit/>
          </a:bodyPr>
          <a:lstStyle/>
          <a:p>
            <a:pPr marL="171450" marR="0" lvl="0" indent="-171450" algn="l" rtl="0">
              <a:spcBef>
                <a:spcPts val="1200"/>
              </a:spcBef>
              <a:spcAft>
                <a:spcPts val="0"/>
              </a:spcAft>
              <a:buClr>
                <a:srgbClr val="636F74"/>
              </a:buClr>
              <a:buSzPts val="1200"/>
              <a:buFont typeface="Noto Sans Symbols"/>
              <a:buChar char="✔"/>
            </a:pPr>
            <a:r>
              <a:rPr lang="en-US" sz="1200">
                <a:solidFill>
                  <a:schemeClr val="dk1"/>
                </a:solidFill>
                <a:latin typeface="Gill Sans"/>
                <a:ea typeface="Gill Sans"/>
                <a:cs typeface="Gill Sans"/>
                <a:sym typeface="Gill Sans"/>
              </a:rPr>
              <a:t>SN_DOMESTICR: Percent of TB Financing Received from Domestic Sources</a:t>
            </a:r>
            <a:endParaRPr sz="1200">
              <a:solidFill>
                <a:schemeClr val="dk1"/>
              </a:solidFill>
              <a:latin typeface="Gill Sans"/>
              <a:ea typeface="Gill Sans"/>
              <a:cs typeface="Gill Sans"/>
              <a:sym typeface="Gill Sans"/>
            </a:endParaRPr>
          </a:p>
        </p:txBody>
      </p:sp>
      <p:cxnSp>
        <p:nvCxnSpPr>
          <p:cNvPr id="476" name="Google Shape;476;g2cc4f6ba004_0_665"/>
          <p:cNvCxnSpPr/>
          <p:nvPr/>
        </p:nvCxnSpPr>
        <p:spPr>
          <a:xfrm>
            <a:off x="613338" y="2916975"/>
            <a:ext cx="6035100" cy="0"/>
          </a:xfrm>
          <a:prstGeom prst="straightConnector1">
            <a:avLst/>
          </a:prstGeom>
          <a:noFill/>
          <a:ln w="12700" cap="flat" cmpd="sng">
            <a:solidFill>
              <a:schemeClr val="accent5"/>
            </a:solidFill>
            <a:prstDash val="dash"/>
            <a:round/>
            <a:headEnd type="none" w="sm" len="sm"/>
            <a:tailEnd type="none" w="sm" len="sm"/>
          </a:ln>
        </p:spPr>
      </p:cxnSp>
      <p:cxnSp>
        <p:nvCxnSpPr>
          <p:cNvPr id="477" name="Google Shape;477;g2cc4f6ba004_0_665"/>
          <p:cNvCxnSpPr/>
          <p:nvPr/>
        </p:nvCxnSpPr>
        <p:spPr>
          <a:xfrm>
            <a:off x="743433" y="4307860"/>
            <a:ext cx="6035100" cy="0"/>
          </a:xfrm>
          <a:prstGeom prst="straightConnector1">
            <a:avLst/>
          </a:prstGeom>
          <a:noFill/>
          <a:ln w="12700" cap="flat" cmpd="sng">
            <a:solidFill>
              <a:schemeClr val="accent5"/>
            </a:solidFill>
            <a:prstDash val="dash"/>
            <a:round/>
            <a:headEnd type="none" w="sm" len="sm"/>
            <a:tailEnd type="none" w="sm" len="sm"/>
          </a:ln>
        </p:spPr>
      </p:cxnSp>
      <p:cxnSp>
        <p:nvCxnSpPr>
          <p:cNvPr id="478" name="Google Shape;478;g2cc4f6ba004_0_665"/>
          <p:cNvCxnSpPr/>
          <p:nvPr/>
        </p:nvCxnSpPr>
        <p:spPr>
          <a:xfrm>
            <a:off x="764413" y="3718294"/>
            <a:ext cx="6035100" cy="0"/>
          </a:xfrm>
          <a:prstGeom prst="straightConnector1">
            <a:avLst/>
          </a:prstGeom>
          <a:noFill/>
          <a:ln w="12700" cap="flat" cmpd="sng">
            <a:solidFill>
              <a:schemeClr val="accent5"/>
            </a:solidFill>
            <a:prstDash val="dash"/>
            <a:round/>
            <a:headEnd type="none" w="sm" len="sm"/>
            <a:tailEnd type="none" w="sm" len="sm"/>
          </a:ln>
        </p:spPr>
      </p:cxnSp>
      <p:sp>
        <p:nvSpPr>
          <p:cNvPr id="479" name="Google Shape;479;g2cc4f6ba004_0_665"/>
          <p:cNvSpPr txBox="1"/>
          <p:nvPr/>
        </p:nvSpPr>
        <p:spPr>
          <a:xfrm>
            <a:off x="5153375" y="942663"/>
            <a:ext cx="3380700" cy="81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a:solidFill>
                  <a:srgbClr val="4E4A49"/>
                </a:solidFill>
                <a:latin typeface="Gill Sans"/>
                <a:ea typeface="Gill Sans"/>
                <a:cs typeface="Gill Sans"/>
                <a:sym typeface="Gill Sans"/>
              </a:rPr>
              <a:t>Updated to include MDR only (no pre-XDR/XDR)</a:t>
            </a:r>
            <a:endParaRPr sz="2000">
              <a:solidFill>
                <a:srgbClr val="4E4A49"/>
              </a:solidFill>
              <a:latin typeface="Gill Sans"/>
              <a:ea typeface="Gill Sans"/>
              <a:cs typeface="Gill Sans"/>
              <a:sym typeface="Gill Sans"/>
            </a:endParaRPr>
          </a:p>
        </p:txBody>
      </p:sp>
      <p:sp>
        <p:nvSpPr>
          <p:cNvPr id="480" name="Google Shape;480;g2cc4f6ba004_0_665"/>
          <p:cNvSpPr/>
          <p:nvPr/>
        </p:nvSpPr>
        <p:spPr>
          <a:xfrm>
            <a:off x="743425" y="1815275"/>
            <a:ext cx="3706800" cy="276900"/>
          </a:xfrm>
          <a:prstGeom prst="rect">
            <a:avLst/>
          </a:prstGeom>
          <a:noFill/>
          <a:ln w="762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ill Sans"/>
              <a:ea typeface="Gill Sans"/>
              <a:cs typeface="Gill Sans"/>
              <a:sym typeface="Gill Sans"/>
            </a:endParaRPr>
          </a:p>
        </p:txBody>
      </p:sp>
      <p:sp>
        <p:nvSpPr>
          <p:cNvPr id="481" name="Google Shape;481;g2cc4f6ba004_0_665"/>
          <p:cNvSpPr/>
          <p:nvPr/>
        </p:nvSpPr>
        <p:spPr>
          <a:xfrm>
            <a:off x="637475" y="4011170"/>
            <a:ext cx="3706800" cy="276900"/>
          </a:xfrm>
          <a:prstGeom prst="rect">
            <a:avLst/>
          </a:prstGeom>
          <a:noFill/>
          <a:ln w="762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ill Sans"/>
              <a:ea typeface="Gill Sans"/>
              <a:cs typeface="Gill Sans"/>
              <a:sym typeface="Gill Sans"/>
            </a:endParaRPr>
          </a:p>
        </p:txBody>
      </p:sp>
      <p:sp>
        <p:nvSpPr>
          <p:cNvPr id="482" name="Google Shape;482;g2cc4f6ba004_0_665"/>
          <p:cNvSpPr txBox="1"/>
          <p:nvPr/>
        </p:nvSpPr>
        <p:spPr>
          <a:xfrm>
            <a:off x="4959458" y="2242022"/>
            <a:ext cx="4184542" cy="81630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solidFill>
                  <a:srgbClr val="4E4A49"/>
                </a:solidFill>
                <a:latin typeface="Gill Sans"/>
                <a:ea typeface="Gill Sans"/>
                <a:cs typeface="Gill Sans"/>
                <a:sym typeface="Gill Sans"/>
              </a:rPr>
              <a:t>Name updated from “TPT Coverage”; will also be updated in next PPR measure TPT in contacts (no PLHIV)</a:t>
            </a:r>
            <a:endParaRPr sz="2000" dirty="0">
              <a:solidFill>
                <a:srgbClr val="4E4A49"/>
              </a:solidFill>
              <a:latin typeface="Gill Sans"/>
              <a:ea typeface="Gill Sans"/>
              <a:cs typeface="Gill Sans"/>
              <a:sym typeface="Gill Sans"/>
            </a:endParaRPr>
          </a:p>
        </p:txBody>
      </p:sp>
      <p:sp>
        <p:nvSpPr>
          <p:cNvPr id="483" name="Google Shape;483;g2cc4f6ba004_0_665"/>
          <p:cNvSpPr/>
          <p:nvPr/>
        </p:nvSpPr>
        <p:spPr>
          <a:xfrm>
            <a:off x="637475" y="4570754"/>
            <a:ext cx="5275800" cy="276900"/>
          </a:xfrm>
          <a:prstGeom prst="rect">
            <a:avLst/>
          </a:prstGeom>
          <a:noFill/>
          <a:ln w="762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ill Sans"/>
              <a:ea typeface="Gill Sans"/>
              <a:cs typeface="Gill Sans"/>
              <a:sym typeface="Gill Sans"/>
            </a:endParaRPr>
          </a:p>
        </p:txBody>
      </p:sp>
      <p:sp>
        <p:nvSpPr>
          <p:cNvPr id="484" name="Google Shape;484;g2cc4f6ba004_0_665"/>
          <p:cNvSpPr txBox="1"/>
          <p:nvPr/>
        </p:nvSpPr>
        <p:spPr>
          <a:xfrm>
            <a:off x="6580775" y="3502963"/>
            <a:ext cx="2713200" cy="81630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a:solidFill>
                  <a:srgbClr val="4E4A49"/>
                </a:solidFill>
                <a:latin typeface="Gill Sans"/>
                <a:ea typeface="Gill Sans"/>
                <a:cs typeface="Gill Sans"/>
                <a:sym typeface="Gill Sans"/>
              </a:rPr>
              <a:t>Updated from “expected” to “received” </a:t>
            </a:r>
            <a:endParaRPr sz="2000">
              <a:solidFill>
                <a:srgbClr val="4E4A49"/>
              </a:solidFill>
              <a:latin typeface="Gill Sans"/>
              <a:ea typeface="Gill Sans"/>
              <a:cs typeface="Gill Sans"/>
              <a:sym typeface="Gill Sans"/>
            </a:endParaRPr>
          </a:p>
        </p:txBody>
      </p:sp>
      <p:cxnSp>
        <p:nvCxnSpPr>
          <p:cNvPr id="485" name="Google Shape;485;g2cc4f6ba004_0_665"/>
          <p:cNvCxnSpPr>
            <a:stCxn id="479" idx="1"/>
            <a:endCxn id="480" idx="3"/>
          </p:cNvCxnSpPr>
          <p:nvPr/>
        </p:nvCxnSpPr>
        <p:spPr>
          <a:xfrm flipH="1">
            <a:off x="4450175" y="1350813"/>
            <a:ext cx="703200" cy="603000"/>
          </a:xfrm>
          <a:prstGeom prst="straightConnector1">
            <a:avLst/>
          </a:prstGeom>
          <a:noFill/>
          <a:ln w="9525" cap="flat" cmpd="sng">
            <a:solidFill>
              <a:schemeClr val="dk1"/>
            </a:solidFill>
            <a:prstDash val="solid"/>
            <a:round/>
            <a:headEnd type="none" w="med" len="med"/>
            <a:tailEnd type="none" w="med" len="med"/>
          </a:ln>
        </p:spPr>
      </p:cxnSp>
      <p:cxnSp>
        <p:nvCxnSpPr>
          <p:cNvPr id="486" name="Google Shape;486;g2cc4f6ba004_0_665"/>
          <p:cNvCxnSpPr>
            <a:cxnSpLocks/>
            <a:stCxn id="482" idx="1"/>
            <a:endCxn id="481" idx="3"/>
          </p:cNvCxnSpPr>
          <p:nvPr/>
        </p:nvCxnSpPr>
        <p:spPr>
          <a:xfrm flipH="1">
            <a:off x="4344275" y="2650172"/>
            <a:ext cx="615183" cy="1499448"/>
          </a:xfrm>
          <a:prstGeom prst="straightConnector1">
            <a:avLst/>
          </a:prstGeom>
          <a:noFill/>
          <a:ln w="9525" cap="flat" cmpd="sng">
            <a:solidFill>
              <a:schemeClr val="dk1"/>
            </a:solidFill>
            <a:prstDash val="solid"/>
            <a:round/>
            <a:headEnd type="none" w="med" len="med"/>
            <a:tailEnd type="none" w="med" len="med"/>
          </a:ln>
        </p:spPr>
      </p:cxnSp>
      <p:cxnSp>
        <p:nvCxnSpPr>
          <p:cNvPr id="487" name="Google Shape;487;g2cc4f6ba004_0_665"/>
          <p:cNvCxnSpPr>
            <a:stCxn id="483" idx="3"/>
            <a:endCxn id="484" idx="1"/>
          </p:cNvCxnSpPr>
          <p:nvPr/>
        </p:nvCxnSpPr>
        <p:spPr>
          <a:xfrm flipV="1">
            <a:off x="5913275" y="3911113"/>
            <a:ext cx="667500" cy="798091"/>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g2cc4f6ba004_0_14"/>
          <p:cNvSpPr/>
          <p:nvPr/>
        </p:nvSpPr>
        <p:spPr>
          <a:xfrm>
            <a:off x="0" y="228812"/>
            <a:ext cx="9135000" cy="495600"/>
          </a:xfrm>
          <a:prstGeom prst="rect">
            <a:avLst/>
          </a:prstGeom>
          <a:solidFill>
            <a:srgbClr val="E6E8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Gill Sans"/>
              <a:ea typeface="Gill Sans"/>
              <a:cs typeface="Gill Sans"/>
              <a:sym typeface="Gill Sans"/>
            </a:endParaRPr>
          </a:p>
        </p:txBody>
      </p:sp>
      <p:sp>
        <p:nvSpPr>
          <p:cNvPr id="494" name="Google Shape;494;g2cc4f6ba004_0_14"/>
          <p:cNvSpPr/>
          <p:nvPr/>
        </p:nvSpPr>
        <p:spPr>
          <a:xfrm>
            <a:off x="8869260" y="143924"/>
            <a:ext cx="265500" cy="50271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Gill Sans"/>
              <a:ea typeface="Gill Sans"/>
              <a:cs typeface="Gill Sans"/>
              <a:sym typeface="Gill Sans"/>
            </a:endParaRPr>
          </a:p>
        </p:txBody>
      </p:sp>
      <p:cxnSp>
        <p:nvCxnSpPr>
          <p:cNvPr id="495" name="Google Shape;495;g2cc4f6ba004_0_14"/>
          <p:cNvCxnSpPr/>
          <p:nvPr/>
        </p:nvCxnSpPr>
        <p:spPr>
          <a:xfrm>
            <a:off x="2993010" y="315595"/>
            <a:ext cx="0" cy="4869300"/>
          </a:xfrm>
          <a:prstGeom prst="straightConnector1">
            <a:avLst/>
          </a:prstGeom>
          <a:noFill/>
          <a:ln w="12700" cap="flat" cmpd="sng">
            <a:solidFill>
              <a:schemeClr val="accent3"/>
            </a:solidFill>
            <a:prstDash val="dot"/>
            <a:round/>
            <a:headEnd type="none" w="sm" len="sm"/>
            <a:tailEnd type="none" w="sm" len="sm"/>
          </a:ln>
        </p:spPr>
      </p:cxnSp>
      <p:cxnSp>
        <p:nvCxnSpPr>
          <p:cNvPr id="496" name="Google Shape;496;g2cc4f6ba004_0_14"/>
          <p:cNvCxnSpPr/>
          <p:nvPr/>
        </p:nvCxnSpPr>
        <p:spPr>
          <a:xfrm>
            <a:off x="5074847" y="111031"/>
            <a:ext cx="0" cy="5073600"/>
          </a:xfrm>
          <a:prstGeom prst="straightConnector1">
            <a:avLst/>
          </a:prstGeom>
          <a:noFill/>
          <a:ln w="12700" cap="flat" cmpd="sng">
            <a:solidFill>
              <a:schemeClr val="accent3"/>
            </a:solidFill>
            <a:prstDash val="dot"/>
            <a:round/>
            <a:headEnd type="none" w="sm" len="sm"/>
            <a:tailEnd type="none" w="sm" len="sm"/>
          </a:ln>
        </p:spPr>
      </p:cxnSp>
      <p:cxnSp>
        <p:nvCxnSpPr>
          <p:cNvPr id="497" name="Google Shape;497;g2cc4f6ba004_0_14"/>
          <p:cNvCxnSpPr/>
          <p:nvPr/>
        </p:nvCxnSpPr>
        <p:spPr>
          <a:xfrm>
            <a:off x="6999594" y="41275"/>
            <a:ext cx="0" cy="5143500"/>
          </a:xfrm>
          <a:prstGeom prst="straightConnector1">
            <a:avLst/>
          </a:prstGeom>
          <a:noFill/>
          <a:ln w="12700" cap="flat" cmpd="sng">
            <a:solidFill>
              <a:schemeClr val="accent3"/>
            </a:solidFill>
            <a:prstDash val="dot"/>
            <a:round/>
            <a:headEnd type="none" w="sm" len="sm"/>
            <a:tailEnd type="none" w="sm" len="sm"/>
          </a:ln>
        </p:spPr>
      </p:cxnSp>
      <p:grpSp>
        <p:nvGrpSpPr>
          <p:cNvPr id="498" name="Google Shape;498;g2cc4f6ba004_0_14"/>
          <p:cNvGrpSpPr/>
          <p:nvPr/>
        </p:nvGrpSpPr>
        <p:grpSpPr>
          <a:xfrm>
            <a:off x="1088531" y="4090600"/>
            <a:ext cx="7818391" cy="71025"/>
            <a:chOff x="1583638" y="2805200"/>
            <a:chExt cx="7260090" cy="94700"/>
          </a:xfrm>
        </p:grpSpPr>
        <p:sp>
          <p:nvSpPr>
            <p:cNvPr id="499" name="Google Shape;499;g2cc4f6ba004_0_14"/>
            <p:cNvSpPr/>
            <p:nvPr/>
          </p:nvSpPr>
          <p:spPr>
            <a:xfrm rot="10800000" flipH="1">
              <a:off x="1745728" y="2805200"/>
              <a:ext cx="70980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endParaRPr sz="750" b="0" i="0" u="none" strike="noStrike" cap="none">
                <a:solidFill>
                  <a:srgbClr val="FFFFFF"/>
                </a:solidFill>
                <a:latin typeface="Gill Sans"/>
                <a:ea typeface="Gill Sans"/>
                <a:cs typeface="Gill Sans"/>
                <a:sym typeface="Gill Sans"/>
              </a:endParaRPr>
            </a:p>
          </p:txBody>
        </p:sp>
        <p:sp>
          <p:nvSpPr>
            <p:cNvPr id="500" name="Google Shape;500;g2cc4f6ba004_0_14"/>
            <p:cNvSpPr/>
            <p:nvPr/>
          </p:nvSpPr>
          <p:spPr>
            <a:xfrm rot="10800000" flipH="1">
              <a:off x="4931216" y="2808400"/>
              <a:ext cx="21945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endParaRPr sz="750" b="0" i="0" u="none" strike="noStrike" cap="none">
                <a:solidFill>
                  <a:srgbClr val="FFFFFF"/>
                </a:solidFill>
                <a:latin typeface="Gill Sans"/>
                <a:ea typeface="Gill Sans"/>
                <a:cs typeface="Gill Sans"/>
                <a:sym typeface="Gill Sans"/>
              </a:endParaRPr>
            </a:p>
          </p:txBody>
        </p:sp>
        <p:sp>
          <p:nvSpPr>
            <p:cNvPr id="501" name="Google Shape;501;g2cc4f6ba004_0_14"/>
            <p:cNvSpPr/>
            <p:nvPr/>
          </p:nvSpPr>
          <p:spPr>
            <a:xfrm rot="10800000" flipH="1">
              <a:off x="3355400" y="2808400"/>
              <a:ext cx="19530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endParaRPr sz="750" b="0" i="0" u="none" strike="noStrike" cap="none">
                <a:solidFill>
                  <a:srgbClr val="FFFFFF"/>
                </a:solidFill>
                <a:latin typeface="Gill Sans"/>
                <a:ea typeface="Gill Sans"/>
                <a:cs typeface="Gill Sans"/>
                <a:sym typeface="Gill Sans"/>
              </a:endParaRPr>
            </a:p>
          </p:txBody>
        </p:sp>
        <p:sp>
          <p:nvSpPr>
            <p:cNvPr id="502" name="Google Shape;502;g2cc4f6ba004_0_14"/>
            <p:cNvSpPr/>
            <p:nvPr/>
          </p:nvSpPr>
          <p:spPr>
            <a:xfrm rot="10800000" flipH="1">
              <a:off x="1583638" y="2805200"/>
              <a:ext cx="18288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endParaRPr sz="750" b="0" i="0" u="none" strike="noStrike" cap="none">
                <a:solidFill>
                  <a:srgbClr val="FFFFFF"/>
                </a:solidFill>
                <a:latin typeface="Gill Sans"/>
                <a:ea typeface="Gill Sans"/>
                <a:cs typeface="Gill Sans"/>
                <a:sym typeface="Gill Sans"/>
              </a:endParaRPr>
            </a:p>
          </p:txBody>
        </p:sp>
      </p:grpSp>
      <p:grpSp>
        <p:nvGrpSpPr>
          <p:cNvPr id="503" name="Google Shape;503;g2cc4f6ba004_0_14"/>
          <p:cNvGrpSpPr/>
          <p:nvPr/>
        </p:nvGrpSpPr>
        <p:grpSpPr>
          <a:xfrm>
            <a:off x="1088531" y="5112746"/>
            <a:ext cx="7818391" cy="71025"/>
            <a:chOff x="1583638" y="2805200"/>
            <a:chExt cx="7260090" cy="94700"/>
          </a:xfrm>
        </p:grpSpPr>
        <p:sp>
          <p:nvSpPr>
            <p:cNvPr id="504" name="Google Shape;504;g2cc4f6ba004_0_14"/>
            <p:cNvSpPr/>
            <p:nvPr/>
          </p:nvSpPr>
          <p:spPr>
            <a:xfrm rot="10800000" flipH="1">
              <a:off x="1745728" y="2805200"/>
              <a:ext cx="70980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endParaRPr sz="750" b="0" i="0" u="none" strike="noStrike" cap="none">
                <a:solidFill>
                  <a:srgbClr val="FFFFFF"/>
                </a:solidFill>
                <a:latin typeface="Gill Sans"/>
                <a:ea typeface="Gill Sans"/>
                <a:cs typeface="Gill Sans"/>
                <a:sym typeface="Gill Sans"/>
              </a:endParaRPr>
            </a:p>
          </p:txBody>
        </p:sp>
        <p:sp>
          <p:nvSpPr>
            <p:cNvPr id="505" name="Google Shape;505;g2cc4f6ba004_0_14"/>
            <p:cNvSpPr/>
            <p:nvPr/>
          </p:nvSpPr>
          <p:spPr>
            <a:xfrm rot="10800000" flipH="1">
              <a:off x="4931216" y="2808400"/>
              <a:ext cx="21945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endParaRPr sz="750" b="0" i="0" u="none" strike="noStrike" cap="none">
                <a:solidFill>
                  <a:srgbClr val="FFFFFF"/>
                </a:solidFill>
                <a:latin typeface="Gill Sans"/>
                <a:ea typeface="Gill Sans"/>
                <a:cs typeface="Gill Sans"/>
                <a:sym typeface="Gill Sans"/>
              </a:endParaRPr>
            </a:p>
          </p:txBody>
        </p:sp>
        <p:sp>
          <p:nvSpPr>
            <p:cNvPr id="506" name="Google Shape;506;g2cc4f6ba004_0_14"/>
            <p:cNvSpPr/>
            <p:nvPr/>
          </p:nvSpPr>
          <p:spPr>
            <a:xfrm rot="10800000" flipH="1">
              <a:off x="3355400" y="2808400"/>
              <a:ext cx="19530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endParaRPr sz="750" b="0" i="0" u="none" strike="noStrike" cap="none">
                <a:solidFill>
                  <a:srgbClr val="FFFFFF"/>
                </a:solidFill>
                <a:latin typeface="Gill Sans"/>
                <a:ea typeface="Gill Sans"/>
                <a:cs typeface="Gill Sans"/>
                <a:sym typeface="Gill Sans"/>
              </a:endParaRPr>
            </a:p>
          </p:txBody>
        </p:sp>
        <p:sp>
          <p:nvSpPr>
            <p:cNvPr id="507" name="Google Shape;507;g2cc4f6ba004_0_14"/>
            <p:cNvSpPr/>
            <p:nvPr/>
          </p:nvSpPr>
          <p:spPr>
            <a:xfrm rot="10800000" flipH="1">
              <a:off x="1583638" y="2805200"/>
              <a:ext cx="18288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endParaRPr sz="750" b="0" i="0" u="none" strike="noStrike" cap="none">
                <a:solidFill>
                  <a:srgbClr val="FFFFFF"/>
                </a:solidFill>
                <a:latin typeface="Gill Sans"/>
                <a:ea typeface="Gill Sans"/>
                <a:cs typeface="Gill Sans"/>
                <a:sym typeface="Gill Sans"/>
              </a:endParaRPr>
            </a:p>
          </p:txBody>
        </p:sp>
      </p:grpSp>
      <p:grpSp>
        <p:nvGrpSpPr>
          <p:cNvPr id="508" name="Google Shape;508;g2cc4f6ba004_0_14"/>
          <p:cNvGrpSpPr/>
          <p:nvPr/>
        </p:nvGrpSpPr>
        <p:grpSpPr>
          <a:xfrm>
            <a:off x="1088531" y="3003225"/>
            <a:ext cx="7818391" cy="71025"/>
            <a:chOff x="1583638" y="2805200"/>
            <a:chExt cx="7260090" cy="94700"/>
          </a:xfrm>
        </p:grpSpPr>
        <p:sp>
          <p:nvSpPr>
            <p:cNvPr id="509" name="Google Shape;509;g2cc4f6ba004_0_14"/>
            <p:cNvSpPr/>
            <p:nvPr/>
          </p:nvSpPr>
          <p:spPr>
            <a:xfrm rot="10800000" flipH="1">
              <a:off x="1745728" y="2805200"/>
              <a:ext cx="70980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endParaRPr sz="750" b="0" i="0" u="none" strike="noStrike" cap="none">
                <a:solidFill>
                  <a:srgbClr val="FFFFFF"/>
                </a:solidFill>
                <a:latin typeface="Gill Sans"/>
                <a:ea typeface="Gill Sans"/>
                <a:cs typeface="Gill Sans"/>
                <a:sym typeface="Gill Sans"/>
              </a:endParaRPr>
            </a:p>
          </p:txBody>
        </p:sp>
        <p:sp>
          <p:nvSpPr>
            <p:cNvPr id="510" name="Google Shape;510;g2cc4f6ba004_0_14"/>
            <p:cNvSpPr/>
            <p:nvPr/>
          </p:nvSpPr>
          <p:spPr>
            <a:xfrm rot="10800000" flipH="1">
              <a:off x="4931216" y="2808400"/>
              <a:ext cx="21945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endParaRPr sz="750" b="0" i="0" u="none" strike="noStrike" cap="none">
                <a:solidFill>
                  <a:srgbClr val="FFFFFF"/>
                </a:solidFill>
                <a:latin typeface="Gill Sans"/>
                <a:ea typeface="Gill Sans"/>
                <a:cs typeface="Gill Sans"/>
                <a:sym typeface="Gill Sans"/>
              </a:endParaRPr>
            </a:p>
          </p:txBody>
        </p:sp>
        <p:sp>
          <p:nvSpPr>
            <p:cNvPr id="511" name="Google Shape;511;g2cc4f6ba004_0_14"/>
            <p:cNvSpPr/>
            <p:nvPr/>
          </p:nvSpPr>
          <p:spPr>
            <a:xfrm rot="10800000" flipH="1">
              <a:off x="3355400" y="2808400"/>
              <a:ext cx="19530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endParaRPr sz="750" b="0" i="0" u="none" strike="noStrike" cap="none">
                <a:solidFill>
                  <a:srgbClr val="FFFFFF"/>
                </a:solidFill>
                <a:latin typeface="Gill Sans"/>
                <a:ea typeface="Gill Sans"/>
                <a:cs typeface="Gill Sans"/>
                <a:sym typeface="Gill Sans"/>
              </a:endParaRPr>
            </a:p>
          </p:txBody>
        </p:sp>
        <p:sp>
          <p:nvSpPr>
            <p:cNvPr id="512" name="Google Shape;512;g2cc4f6ba004_0_14"/>
            <p:cNvSpPr/>
            <p:nvPr/>
          </p:nvSpPr>
          <p:spPr>
            <a:xfrm rot="10800000" flipH="1">
              <a:off x="1583638" y="2805200"/>
              <a:ext cx="18288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endParaRPr sz="750" b="0" i="0" u="none" strike="noStrike" cap="none">
                <a:solidFill>
                  <a:srgbClr val="FFFFFF"/>
                </a:solidFill>
                <a:latin typeface="Gill Sans"/>
                <a:ea typeface="Gill Sans"/>
                <a:cs typeface="Gill Sans"/>
                <a:sym typeface="Gill Sans"/>
              </a:endParaRPr>
            </a:p>
          </p:txBody>
        </p:sp>
      </p:grpSp>
      <p:sp>
        <p:nvSpPr>
          <p:cNvPr id="513" name="Google Shape;513;g2cc4f6ba004_0_14"/>
          <p:cNvSpPr txBox="1"/>
          <p:nvPr/>
        </p:nvSpPr>
        <p:spPr>
          <a:xfrm>
            <a:off x="6989701" y="808780"/>
            <a:ext cx="1711800" cy="123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2F3C"/>
                </a:solidFill>
                <a:latin typeface="Libre Franklin"/>
                <a:ea typeface="Libre Franklin"/>
                <a:cs typeface="Libre Franklin"/>
                <a:sym typeface="Libre Franklin"/>
              </a:rPr>
              <a:t>Individuals screened for TB (AF-2)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50"/>
              </a:spcBef>
              <a:spcAft>
                <a:spcPts val="0"/>
              </a:spcAft>
              <a:buClr>
                <a:srgbClr val="000000"/>
              </a:buClr>
              <a:buSzPts val="700"/>
              <a:buFont typeface="Arial"/>
              <a:buNone/>
            </a:pPr>
            <a:r>
              <a:rPr lang="en-US" sz="700" b="0" i="0" u="none" strike="noStrike" cap="none">
                <a:solidFill>
                  <a:srgbClr val="002F3C"/>
                </a:solidFill>
                <a:latin typeface="Libre Franklin"/>
                <a:ea typeface="Libre Franklin"/>
                <a:cs typeface="Libre Franklin"/>
                <a:sym typeface="Libre Franklin"/>
              </a:rPr>
              <a:t>Presumptive TB cases identified  (AF-4)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50"/>
              </a:spcBef>
              <a:spcAft>
                <a:spcPts val="0"/>
              </a:spcAft>
              <a:buClr>
                <a:srgbClr val="000000"/>
              </a:buClr>
              <a:buSzPts val="700"/>
              <a:buFont typeface="Arial"/>
              <a:buNone/>
            </a:pPr>
            <a:r>
              <a:rPr lang="en-US" sz="700" b="0" i="0" u="none" strike="noStrike" cap="none">
                <a:solidFill>
                  <a:srgbClr val="002F3C"/>
                </a:solidFill>
                <a:latin typeface="Libre Franklin"/>
                <a:ea typeface="Libre Franklin"/>
                <a:cs typeface="Libre Franklin"/>
                <a:sym typeface="Libre Franklin"/>
              </a:rPr>
              <a:t>Presumptive TB cases tested for TB  (AF-5)</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50"/>
              </a:spcBef>
              <a:spcAft>
                <a:spcPts val="0"/>
              </a:spcAft>
              <a:buClr>
                <a:srgbClr val="000000"/>
              </a:buClr>
              <a:buSzPts val="700"/>
              <a:buFont typeface="Arial"/>
              <a:buNone/>
            </a:pPr>
            <a:r>
              <a:rPr lang="en-US" sz="700" b="0" i="0" u="none" strike="noStrike" cap="none">
                <a:solidFill>
                  <a:srgbClr val="002F3C"/>
                </a:solidFill>
                <a:latin typeface="Libre Franklin"/>
                <a:ea typeface="Libre Franklin"/>
                <a:cs typeface="Libre Franklin"/>
                <a:sym typeface="Libre Franklin"/>
              </a:rPr>
              <a:t>Presumptive TB cases with confirmed TB (AF-6) </a:t>
            </a:r>
            <a:br>
              <a:rPr lang="en-US" sz="700" b="0" i="1" u="none" strike="noStrike" cap="none">
                <a:solidFill>
                  <a:srgbClr val="002F3C"/>
                </a:solidFill>
                <a:latin typeface="Libre Franklin"/>
                <a:ea typeface="Libre Franklin"/>
                <a:cs typeface="Libre Franklin"/>
                <a:sym typeface="Libre Franklin"/>
              </a:rPr>
            </a:br>
            <a:br>
              <a:rPr lang="en-US" sz="700" b="0" i="1" u="none" strike="noStrike" cap="none">
                <a:solidFill>
                  <a:srgbClr val="002F3C"/>
                </a:solidFill>
                <a:latin typeface="Libre Franklin"/>
                <a:ea typeface="Libre Franklin"/>
                <a:cs typeface="Libre Franklin"/>
                <a:sym typeface="Libre Franklin"/>
              </a:rPr>
            </a:br>
            <a:r>
              <a:rPr lang="en-US" sz="700" b="0" i="1" u="none" strike="noStrike" cap="none">
                <a:solidFill>
                  <a:srgbClr val="002F3C"/>
                </a:solidFill>
                <a:latin typeface="Libre Franklin"/>
                <a:ea typeface="Libre Franklin"/>
                <a:cs typeface="Libre Franklin"/>
                <a:sym typeface="Libre Franklin"/>
              </a:rPr>
              <a:t>(more indicators than listed here)</a:t>
            </a:r>
            <a:endParaRPr sz="800" b="1" i="0" u="none" strike="noStrike" cap="none">
              <a:solidFill>
                <a:srgbClr val="002F3C"/>
              </a:solidFill>
              <a:latin typeface="Libre Franklin"/>
              <a:ea typeface="Libre Franklin"/>
              <a:cs typeface="Libre Franklin"/>
              <a:sym typeface="Libre Franklin"/>
            </a:endParaRPr>
          </a:p>
        </p:txBody>
      </p:sp>
      <p:sp>
        <p:nvSpPr>
          <p:cNvPr id="514" name="Google Shape;514;g2cc4f6ba004_0_14"/>
          <p:cNvSpPr txBox="1"/>
          <p:nvPr/>
        </p:nvSpPr>
        <p:spPr>
          <a:xfrm>
            <a:off x="5082717" y="809628"/>
            <a:ext cx="1867800" cy="126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2F3C"/>
                </a:solidFill>
                <a:latin typeface="Libre Franklin"/>
                <a:ea typeface="Libre Franklin"/>
                <a:cs typeface="Libre Franklin"/>
                <a:sym typeface="Libre Franklin"/>
              </a:rPr>
              <a:t>Number needed to test (AF-8)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700"/>
              <a:buFont typeface="Arial"/>
              <a:buNone/>
            </a:pPr>
            <a:r>
              <a:rPr lang="en-US" sz="700" b="0" i="0" u="none" strike="noStrike" cap="none">
                <a:solidFill>
                  <a:srgbClr val="002F3C"/>
                </a:solidFill>
                <a:latin typeface="Libre Franklin"/>
                <a:ea typeface="Libre Franklin"/>
                <a:cs typeface="Libre Franklin"/>
                <a:sym typeface="Libre Franklin"/>
              </a:rPr>
              <a:t>TB notifications (0-14 years-old) with bacteriological confirmation  (CH-11)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700"/>
              <a:buFont typeface="Arial"/>
              <a:buNone/>
            </a:pPr>
            <a:r>
              <a:rPr lang="en-US" sz="700" b="0" i="0" u="none" strike="noStrike" cap="none">
                <a:solidFill>
                  <a:srgbClr val="002F3C"/>
                </a:solidFill>
                <a:latin typeface="Libre Franklin"/>
                <a:ea typeface="Libre Franklin"/>
                <a:cs typeface="Libre Franklin"/>
                <a:sym typeface="Libre Franklin"/>
              </a:rPr>
              <a:t>Extrapulmonary TB notifications (0-14 years-old) with bacteriological confirmation </a:t>
            </a:r>
            <a:br>
              <a:rPr lang="en-US" sz="700" b="0" i="0" u="none" strike="noStrike" cap="none">
                <a:solidFill>
                  <a:srgbClr val="002F3C"/>
                </a:solidFill>
                <a:latin typeface="Libre Franklin"/>
                <a:ea typeface="Libre Franklin"/>
                <a:cs typeface="Libre Franklin"/>
                <a:sym typeface="Libre Franklin"/>
              </a:rPr>
            </a:br>
            <a:r>
              <a:rPr lang="en-US" sz="700" b="0" i="0" u="none" strike="noStrike" cap="none">
                <a:solidFill>
                  <a:srgbClr val="002F3C"/>
                </a:solidFill>
                <a:latin typeface="Libre Franklin"/>
                <a:ea typeface="Libre Franklin"/>
                <a:cs typeface="Libre Franklin"/>
                <a:sym typeface="Libre Franklin"/>
              </a:rPr>
              <a:t>CH-12)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700"/>
              <a:buFont typeface="Arial"/>
              <a:buNone/>
            </a:pPr>
            <a:r>
              <a:rPr lang="en-US" sz="700" b="0" i="0" u="none" strike="noStrike" cap="none">
                <a:solidFill>
                  <a:srgbClr val="002F3C"/>
                </a:solidFill>
                <a:latin typeface="Libre Franklin"/>
                <a:ea typeface="Libre Franklin"/>
                <a:cs typeface="Libre Franklin"/>
                <a:sym typeface="Libre Franklin"/>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700"/>
              <a:buFont typeface="Arial"/>
              <a:buNone/>
            </a:pPr>
            <a:r>
              <a:rPr lang="en-US" sz="700" b="0" i="1" u="none" strike="noStrike" cap="none">
                <a:solidFill>
                  <a:srgbClr val="002F3C"/>
                </a:solidFill>
                <a:latin typeface="Libre Franklin"/>
                <a:ea typeface="Libre Franklin"/>
                <a:cs typeface="Libre Franklin"/>
                <a:sym typeface="Libre Franklin"/>
              </a:rPr>
              <a:t>(more indicators than listed here)</a:t>
            </a:r>
            <a:endParaRPr sz="800" b="0" i="1" u="none" strike="noStrike" cap="none">
              <a:solidFill>
                <a:srgbClr val="002F3C"/>
              </a:solidFill>
              <a:latin typeface="Libre Franklin"/>
              <a:ea typeface="Libre Franklin"/>
              <a:cs typeface="Libre Franklin"/>
              <a:sym typeface="Libre Franklin"/>
            </a:endParaRPr>
          </a:p>
        </p:txBody>
      </p:sp>
      <p:cxnSp>
        <p:nvCxnSpPr>
          <p:cNvPr id="515" name="Google Shape;515;g2cc4f6ba004_0_14"/>
          <p:cNvCxnSpPr/>
          <p:nvPr/>
        </p:nvCxnSpPr>
        <p:spPr>
          <a:xfrm>
            <a:off x="1325064" y="252426"/>
            <a:ext cx="0" cy="4869300"/>
          </a:xfrm>
          <a:prstGeom prst="straightConnector1">
            <a:avLst/>
          </a:prstGeom>
          <a:noFill/>
          <a:ln w="12700" cap="flat" cmpd="sng">
            <a:solidFill>
              <a:schemeClr val="accent3"/>
            </a:solidFill>
            <a:prstDash val="dot"/>
            <a:round/>
            <a:headEnd type="none" w="sm" len="sm"/>
            <a:tailEnd type="none" w="sm" len="sm"/>
          </a:ln>
        </p:spPr>
      </p:cxnSp>
      <p:sp>
        <p:nvSpPr>
          <p:cNvPr id="516" name="Google Shape;516;g2cc4f6ba004_0_14"/>
          <p:cNvSpPr txBox="1"/>
          <p:nvPr/>
        </p:nvSpPr>
        <p:spPr>
          <a:xfrm rot="-5400000">
            <a:off x="-313799" y="1136855"/>
            <a:ext cx="8583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2F3C"/>
                </a:solidFill>
                <a:latin typeface="Libre Franklin Black"/>
                <a:ea typeface="Libre Franklin Black"/>
                <a:cs typeface="Libre Franklin Black"/>
                <a:sym typeface="Libre Franklin Black"/>
              </a:rPr>
              <a:t>REACH</a:t>
            </a:r>
            <a:endParaRPr sz="1400" b="0" i="0" u="none" strike="noStrike" cap="none">
              <a:solidFill>
                <a:srgbClr val="000000"/>
              </a:solidFill>
              <a:latin typeface="Arial"/>
              <a:ea typeface="Arial"/>
              <a:cs typeface="Arial"/>
              <a:sym typeface="Arial"/>
            </a:endParaRPr>
          </a:p>
        </p:txBody>
      </p:sp>
      <p:sp>
        <p:nvSpPr>
          <p:cNvPr id="517" name="Google Shape;517;g2cc4f6ba004_0_14"/>
          <p:cNvSpPr txBox="1"/>
          <p:nvPr/>
        </p:nvSpPr>
        <p:spPr>
          <a:xfrm>
            <a:off x="180800" y="825980"/>
            <a:ext cx="11442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F3C"/>
              </a:buClr>
              <a:buSzPts val="700"/>
              <a:buFont typeface="Arial"/>
              <a:buNone/>
            </a:pPr>
            <a:r>
              <a:rPr lang="en-US" sz="700" b="0" i="0" u="none" strike="noStrike" cap="none">
                <a:solidFill>
                  <a:srgbClr val="002F3C"/>
                </a:solidFill>
                <a:latin typeface="Libre Franklin"/>
                <a:ea typeface="Libre Franklin"/>
                <a:cs typeface="Libre Franklin"/>
                <a:sym typeface="Libre Franklin"/>
              </a:rPr>
              <a:t>Improve access to high-quality, patient-centered tuberculosis (TB), drug-resistant TB (DR-TB) and TB/HIV services</a:t>
            </a:r>
            <a:endParaRPr sz="1400" b="0" i="0" u="none" strike="noStrike" cap="none">
              <a:solidFill>
                <a:srgbClr val="000000"/>
              </a:solidFill>
              <a:latin typeface="Arial"/>
              <a:ea typeface="Arial"/>
              <a:cs typeface="Arial"/>
              <a:sym typeface="Arial"/>
            </a:endParaRPr>
          </a:p>
        </p:txBody>
      </p:sp>
      <p:sp>
        <p:nvSpPr>
          <p:cNvPr id="518" name="Google Shape;518;g2cc4f6ba004_0_14"/>
          <p:cNvSpPr txBox="1"/>
          <p:nvPr/>
        </p:nvSpPr>
        <p:spPr>
          <a:xfrm rot="-5400000">
            <a:off x="-179550" y="2369497"/>
            <a:ext cx="5898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8C84"/>
                </a:solidFill>
                <a:latin typeface="Libre Franklin Black"/>
                <a:ea typeface="Libre Franklin Black"/>
                <a:cs typeface="Libre Franklin Black"/>
                <a:sym typeface="Libre Franklin Black"/>
              </a:rPr>
              <a:t>CURE</a:t>
            </a:r>
            <a:endParaRPr sz="1400" b="0" i="0" u="none" strike="noStrike" cap="none">
              <a:solidFill>
                <a:srgbClr val="000000"/>
              </a:solidFill>
              <a:latin typeface="Arial"/>
              <a:ea typeface="Arial"/>
              <a:cs typeface="Arial"/>
              <a:sym typeface="Arial"/>
            </a:endParaRPr>
          </a:p>
        </p:txBody>
      </p:sp>
      <p:sp>
        <p:nvSpPr>
          <p:cNvPr id="519" name="Google Shape;519;g2cc4f6ba004_0_14"/>
          <p:cNvSpPr txBox="1"/>
          <p:nvPr/>
        </p:nvSpPr>
        <p:spPr>
          <a:xfrm rot="-5400000" flipH="1">
            <a:off x="-328650" y="3361708"/>
            <a:ext cx="8880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E256A"/>
                </a:solidFill>
                <a:latin typeface="Libre Franklin Black"/>
                <a:ea typeface="Libre Franklin Black"/>
                <a:cs typeface="Libre Franklin Black"/>
                <a:sym typeface="Libre Franklin Black"/>
              </a:rPr>
              <a:t>PREVENT</a:t>
            </a:r>
            <a:endParaRPr sz="1400" b="0" i="0" u="none" strike="noStrike" cap="none">
              <a:solidFill>
                <a:srgbClr val="000000"/>
              </a:solidFill>
              <a:latin typeface="Arial"/>
              <a:ea typeface="Arial"/>
              <a:cs typeface="Arial"/>
              <a:sym typeface="Arial"/>
            </a:endParaRPr>
          </a:p>
        </p:txBody>
      </p:sp>
      <p:sp>
        <p:nvSpPr>
          <p:cNvPr id="520" name="Google Shape;520;g2cc4f6ba004_0_14"/>
          <p:cNvSpPr txBox="1"/>
          <p:nvPr/>
        </p:nvSpPr>
        <p:spPr>
          <a:xfrm rot="-5400000" flipH="1">
            <a:off x="-321300" y="4386240"/>
            <a:ext cx="8733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D44106"/>
                </a:solidFill>
                <a:latin typeface="Libre Franklin Black"/>
                <a:ea typeface="Libre Franklin Black"/>
                <a:cs typeface="Libre Franklin Black"/>
                <a:sym typeface="Libre Franklin Black"/>
              </a:rPr>
              <a:t>SUSTAIN</a:t>
            </a:r>
            <a:endParaRPr sz="1400" b="0" i="0" u="none" strike="noStrike" cap="none">
              <a:solidFill>
                <a:srgbClr val="000000"/>
              </a:solidFill>
              <a:latin typeface="Arial"/>
              <a:ea typeface="Arial"/>
              <a:cs typeface="Arial"/>
              <a:sym typeface="Arial"/>
            </a:endParaRPr>
          </a:p>
        </p:txBody>
      </p:sp>
      <p:sp>
        <p:nvSpPr>
          <p:cNvPr id="521" name="Google Shape;521;g2cc4f6ba004_0_14"/>
          <p:cNvSpPr txBox="1"/>
          <p:nvPr/>
        </p:nvSpPr>
        <p:spPr>
          <a:xfrm>
            <a:off x="170374" y="2169116"/>
            <a:ext cx="1024800" cy="30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8C84"/>
              </a:buClr>
              <a:buSzPts val="700"/>
              <a:buFont typeface="Arial"/>
              <a:buNone/>
            </a:pPr>
            <a:r>
              <a:rPr lang="en-US" sz="700" b="0" i="0" u="none" strike="noStrike" cap="none">
                <a:solidFill>
                  <a:srgbClr val="008C84"/>
                </a:solidFill>
                <a:latin typeface="Libre Franklin"/>
                <a:ea typeface="Libre Franklin"/>
                <a:cs typeface="Libre Franklin"/>
                <a:sym typeface="Libre Franklin"/>
              </a:rPr>
              <a:t>Improve TB service delivery</a:t>
            </a:r>
            <a:endParaRPr sz="1400" b="0" i="0" u="none" strike="noStrike" cap="none">
              <a:solidFill>
                <a:srgbClr val="000000"/>
              </a:solidFill>
              <a:latin typeface="Arial"/>
              <a:ea typeface="Arial"/>
              <a:cs typeface="Arial"/>
              <a:sym typeface="Arial"/>
            </a:endParaRPr>
          </a:p>
        </p:txBody>
      </p:sp>
      <p:sp>
        <p:nvSpPr>
          <p:cNvPr id="522" name="Google Shape;522;g2cc4f6ba004_0_14"/>
          <p:cNvSpPr txBox="1"/>
          <p:nvPr/>
        </p:nvSpPr>
        <p:spPr>
          <a:xfrm>
            <a:off x="239797" y="3199304"/>
            <a:ext cx="1005600" cy="300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E256A"/>
              </a:buClr>
              <a:buSzPts val="700"/>
              <a:buFont typeface="Arial"/>
              <a:buNone/>
            </a:pPr>
            <a:r>
              <a:rPr lang="en-US" sz="700" b="0" i="0" u="none" strike="noStrike" cap="none">
                <a:solidFill>
                  <a:srgbClr val="0E256A"/>
                </a:solidFill>
                <a:latin typeface="Libre Franklin"/>
                <a:ea typeface="Libre Franklin"/>
                <a:cs typeface="Libre Franklin"/>
                <a:sym typeface="Libre Franklin"/>
              </a:rPr>
              <a:t>Increase prevention of TB transmission &amp; disease progression</a:t>
            </a:r>
            <a:endParaRPr sz="1400" b="0" i="0" u="none" strike="noStrike" cap="none">
              <a:solidFill>
                <a:srgbClr val="000000"/>
              </a:solidFill>
              <a:latin typeface="Arial"/>
              <a:ea typeface="Arial"/>
              <a:cs typeface="Arial"/>
              <a:sym typeface="Arial"/>
            </a:endParaRPr>
          </a:p>
        </p:txBody>
      </p:sp>
      <p:sp>
        <p:nvSpPr>
          <p:cNvPr id="523" name="Google Shape;523;g2cc4f6ba004_0_14"/>
          <p:cNvSpPr txBox="1"/>
          <p:nvPr/>
        </p:nvSpPr>
        <p:spPr>
          <a:xfrm>
            <a:off x="239796" y="4236614"/>
            <a:ext cx="930000" cy="312300"/>
          </a:xfrm>
          <a:prstGeom prst="rect">
            <a:avLst/>
          </a:prstGeom>
          <a:no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D44106"/>
              </a:buClr>
              <a:buSzPts val="700"/>
              <a:buFont typeface="Arial"/>
              <a:buNone/>
            </a:pPr>
            <a:r>
              <a:rPr lang="en-US" sz="700" b="0" i="0" u="none" strike="noStrike" cap="none">
                <a:solidFill>
                  <a:srgbClr val="D44106"/>
                </a:solidFill>
                <a:latin typeface="Libre Franklin"/>
                <a:ea typeface="Libre Franklin"/>
                <a:cs typeface="Libre Franklin"/>
                <a:sym typeface="Libre Franklin"/>
              </a:rPr>
              <a:t>Increase commitment for the sustainability of TB efforts</a:t>
            </a:r>
            <a:endParaRPr sz="1400" b="0" i="0" u="none" strike="noStrike" cap="none">
              <a:solidFill>
                <a:srgbClr val="000000"/>
              </a:solidFill>
              <a:latin typeface="Arial"/>
              <a:ea typeface="Arial"/>
              <a:cs typeface="Arial"/>
              <a:sym typeface="Arial"/>
            </a:endParaRPr>
          </a:p>
        </p:txBody>
      </p:sp>
      <p:sp>
        <p:nvSpPr>
          <p:cNvPr id="524" name="Google Shape;524;g2cc4f6ba004_0_14"/>
          <p:cNvSpPr txBox="1"/>
          <p:nvPr/>
        </p:nvSpPr>
        <p:spPr>
          <a:xfrm>
            <a:off x="1402934" y="396813"/>
            <a:ext cx="1405200" cy="323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50"/>
              <a:buFont typeface="Arial"/>
              <a:buNone/>
            </a:pPr>
            <a:r>
              <a:rPr lang="en-US" sz="750" b="0" i="0" u="none" strike="noStrike" cap="none">
                <a:solidFill>
                  <a:srgbClr val="636F74"/>
                </a:solidFill>
                <a:latin typeface="Libre Franklin Black"/>
                <a:ea typeface="Libre Franklin Black"/>
                <a:cs typeface="Libre Franklin Black"/>
                <a:sym typeface="Libre Franklin Black"/>
              </a:rPr>
              <a:t>CORE </a:t>
            </a:r>
            <a:br>
              <a:rPr lang="en-US" sz="750" b="0" i="0" u="none" strike="noStrike" cap="none">
                <a:solidFill>
                  <a:srgbClr val="636F74"/>
                </a:solidFill>
                <a:latin typeface="Libre Franklin Black"/>
                <a:ea typeface="Libre Franklin Black"/>
                <a:cs typeface="Libre Franklin Black"/>
                <a:sym typeface="Libre Franklin Black"/>
              </a:rPr>
            </a:br>
            <a:r>
              <a:rPr lang="en-US" sz="750" b="0" i="0" u="none" strike="noStrike" cap="none">
                <a:solidFill>
                  <a:srgbClr val="636F74"/>
                </a:solidFill>
                <a:latin typeface="Libre Franklin Black"/>
                <a:ea typeface="Libre Franklin Black"/>
                <a:cs typeface="Libre Franklin Black"/>
                <a:sym typeface="Libre Franklin Black"/>
              </a:rPr>
              <a:t>INDICATORS</a:t>
            </a:r>
            <a:endParaRPr sz="1400" b="0" i="0" u="none" strike="noStrike" cap="none">
              <a:solidFill>
                <a:srgbClr val="000000"/>
              </a:solidFill>
              <a:latin typeface="Arial"/>
              <a:ea typeface="Arial"/>
              <a:cs typeface="Arial"/>
              <a:sym typeface="Arial"/>
            </a:endParaRPr>
          </a:p>
        </p:txBody>
      </p:sp>
      <p:sp>
        <p:nvSpPr>
          <p:cNvPr id="525" name="Google Shape;525;g2cc4f6ba004_0_14"/>
          <p:cNvSpPr txBox="1"/>
          <p:nvPr/>
        </p:nvSpPr>
        <p:spPr>
          <a:xfrm flipH="1">
            <a:off x="3723222" y="519143"/>
            <a:ext cx="954300" cy="2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50"/>
              <a:buFont typeface="Arial"/>
              <a:buNone/>
            </a:pPr>
            <a:r>
              <a:rPr lang="en-US" sz="750" b="0" i="0" u="none" strike="noStrike" cap="none">
                <a:solidFill>
                  <a:srgbClr val="636F74"/>
                </a:solidFill>
                <a:latin typeface="Libre Franklin Black"/>
                <a:ea typeface="Libre Franklin Black"/>
                <a:cs typeface="Libre Franklin Black"/>
                <a:sym typeface="Libre Franklin Black"/>
              </a:rPr>
              <a:t>CORE PLUS</a:t>
            </a:r>
            <a:endParaRPr sz="1400" b="0" i="0" u="none" strike="noStrike" cap="none">
              <a:solidFill>
                <a:srgbClr val="000000"/>
              </a:solidFill>
              <a:latin typeface="Arial"/>
              <a:ea typeface="Arial"/>
              <a:cs typeface="Arial"/>
              <a:sym typeface="Arial"/>
            </a:endParaRPr>
          </a:p>
        </p:txBody>
      </p:sp>
      <p:sp>
        <p:nvSpPr>
          <p:cNvPr id="526" name="Google Shape;526;g2cc4f6ba004_0_14"/>
          <p:cNvSpPr txBox="1"/>
          <p:nvPr/>
        </p:nvSpPr>
        <p:spPr>
          <a:xfrm>
            <a:off x="5217251" y="426375"/>
            <a:ext cx="1437900" cy="323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50"/>
              <a:buFont typeface="Arial"/>
              <a:buNone/>
            </a:pPr>
            <a:r>
              <a:rPr lang="en-US" sz="750" b="0" i="0" u="none" strike="noStrike" cap="none">
                <a:solidFill>
                  <a:srgbClr val="636F74"/>
                </a:solidFill>
                <a:latin typeface="Libre Franklin Black"/>
                <a:ea typeface="Libre Franklin Black"/>
                <a:cs typeface="Libre Franklin Black"/>
                <a:sym typeface="Libre Franklin Black"/>
              </a:rPr>
              <a:t>MELs </a:t>
            </a:r>
            <a:br>
              <a:rPr lang="en-US" sz="750" b="0" i="0" u="none" strike="noStrike" cap="none">
                <a:solidFill>
                  <a:srgbClr val="636F74"/>
                </a:solidFill>
                <a:latin typeface="Libre Franklin Black"/>
                <a:ea typeface="Libre Franklin Black"/>
                <a:cs typeface="Libre Franklin Black"/>
                <a:sym typeface="Libre Franklin Black"/>
              </a:rPr>
            </a:br>
            <a:r>
              <a:rPr lang="en-US" sz="750" b="0" i="0" u="none" strike="noStrike" cap="none">
                <a:solidFill>
                  <a:srgbClr val="636F74"/>
                </a:solidFill>
                <a:latin typeface="Libre Franklin Black"/>
                <a:ea typeface="Libre Franklin Black"/>
                <a:cs typeface="Libre Franklin Black"/>
                <a:sym typeface="Libre Franklin Black"/>
              </a:rPr>
              <a:t>NATIONAL LEVEL</a:t>
            </a:r>
            <a:endParaRPr sz="1400" b="0" i="0" u="none" strike="noStrike" cap="none">
              <a:solidFill>
                <a:srgbClr val="000000"/>
              </a:solidFill>
              <a:latin typeface="Arial"/>
              <a:ea typeface="Arial"/>
              <a:cs typeface="Arial"/>
              <a:sym typeface="Arial"/>
            </a:endParaRPr>
          </a:p>
        </p:txBody>
      </p:sp>
      <p:sp>
        <p:nvSpPr>
          <p:cNvPr id="527" name="Google Shape;527;g2cc4f6ba004_0_14"/>
          <p:cNvSpPr txBox="1"/>
          <p:nvPr/>
        </p:nvSpPr>
        <p:spPr>
          <a:xfrm rot="-5400000">
            <a:off x="8403800" y="3547940"/>
            <a:ext cx="1297500" cy="21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25"/>
              <a:buFont typeface="Arial"/>
              <a:buNone/>
            </a:pPr>
            <a:r>
              <a:rPr lang="en-US" sz="825" b="0" i="0" u="none" strike="noStrike" cap="none">
                <a:solidFill>
                  <a:srgbClr val="FFFFFF"/>
                </a:solidFill>
                <a:latin typeface="Franklin Gothic"/>
                <a:ea typeface="Franklin Gothic"/>
                <a:cs typeface="Franklin Gothic"/>
                <a:sym typeface="Franklin Gothic"/>
              </a:rPr>
              <a:t>Decrease TB Incidence</a:t>
            </a:r>
            <a:endParaRPr sz="1400" b="0" i="0" u="none" strike="noStrike" cap="none">
              <a:solidFill>
                <a:srgbClr val="000000"/>
              </a:solidFill>
              <a:latin typeface="Arial"/>
              <a:ea typeface="Arial"/>
              <a:cs typeface="Arial"/>
              <a:sym typeface="Arial"/>
            </a:endParaRPr>
          </a:p>
        </p:txBody>
      </p:sp>
      <p:sp>
        <p:nvSpPr>
          <p:cNvPr id="528" name="Google Shape;528;g2cc4f6ba004_0_14"/>
          <p:cNvSpPr txBox="1"/>
          <p:nvPr/>
        </p:nvSpPr>
        <p:spPr>
          <a:xfrm rot="-5400000">
            <a:off x="8388354" y="1824863"/>
            <a:ext cx="1264800" cy="21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25"/>
              <a:buFont typeface="Arial"/>
              <a:buNone/>
            </a:pPr>
            <a:r>
              <a:rPr lang="en-US" sz="825" b="0" i="0" u="none" strike="noStrike" cap="none">
                <a:solidFill>
                  <a:srgbClr val="FFFFFF"/>
                </a:solidFill>
                <a:latin typeface="Franklin Gothic"/>
                <a:ea typeface="Franklin Gothic"/>
                <a:cs typeface="Franklin Gothic"/>
                <a:sym typeface="Franklin Gothic"/>
              </a:rPr>
              <a:t>Decrease TB Mortality</a:t>
            </a:r>
            <a:endParaRPr sz="1400" b="0" i="0" u="none" strike="noStrike" cap="none">
              <a:solidFill>
                <a:srgbClr val="000000"/>
              </a:solidFill>
              <a:latin typeface="Arial"/>
              <a:ea typeface="Arial"/>
              <a:cs typeface="Arial"/>
              <a:sym typeface="Arial"/>
            </a:endParaRPr>
          </a:p>
        </p:txBody>
      </p:sp>
      <p:sp>
        <p:nvSpPr>
          <p:cNvPr id="529" name="Google Shape;529;g2cc4f6ba004_0_14"/>
          <p:cNvSpPr txBox="1"/>
          <p:nvPr/>
        </p:nvSpPr>
        <p:spPr>
          <a:xfrm>
            <a:off x="7193286" y="412045"/>
            <a:ext cx="1336800" cy="323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50"/>
              <a:buFont typeface="Arial"/>
              <a:buNone/>
            </a:pPr>
            <a:r>
              <a:rPr lang="en-US" sz="750" b="0" i="0" u="none" strike="noStrike" cap="none">
                <a:solidFill>
                  <a:srgbClr val="636F74"/>
                </a:solidFill>
                <a:latin typeface="Libre Franklin Black"/>
                <a:ea typeface="Libre Franklin Black"/>
                <a:cs typeface="Libre Franklin Black"/>
                <a:sym typeface="Libre Franklin Black"/>
              </a:rPr>
              <a:t>MELs </a:t>
            </a:r>
            <a:br>
              <a:rPr lang="en-US" sz="750" b="0" i="0" u="none" strike="noStrike" cap="none">
                <a:solidFill>
                  <a:srgbClr val="636F74"/>
                </a:solidFill>
                <a:latin typeface="Libre Franklin Black"/>
                <a:ea typeface="Libre Franklin Black"/>
                <a:cs typeface="Libre Franklin Black"/>
                <a:sym typeface="Libre Franklin Black"/>
              </a:rPr>
            </a:br>
            <a:r>
              <a:rPr lang="en-US" sz="750" b="0" i="0" u="none" strike="noStrike" cap="none">
                <a:solidFill>
                  <a:srgbClr val="636F74"/>
                </a:solidFill>
                <a:latin typeface="Libre Franklin Black"/>
                <a:ea typeface="Libre Franklin Black"/>
                <a:cs typeface="Libre Franklin Black"/>
                <a:sym typeface="Libre Franklin Black"/>
              </a:rPr>
              <a:t>PROJECT LEVEL</a:t>
            </a:r>
            <a:endParaRPr sz="1400" b="0" i="0" u="none" strike="noStrike" cap="none">
              <a:solidFill>
                <a:srgbClr val="000000"/>
              </a:solidFill>
              <a:latin typeface="Arial"/>
              <a:ea typeface="Arial"/>
              <a:cs typeface="Arial"/>
              <a:sym typeface="Arial"/>
            </a:endParaRPr>
          </a:p>
        </p:txBody>
      </p:sp>
      <p:sp>
        <p:nvSpPr>
          <p:cNvPr id="530" name="Google Shape;530;g2cc4f6ba004_0_14"/>
          <p:cNvSpPr txBox="1"/>
          <p:nvPr/>
        </p:nvSpPr>
        <p:spPr>
          <a:xfrm>
            <a:off x="1401387" y="814872"/>
            <a:ext cx="1554600" cy="1091400"/>
          </a:xfrm>
          <a:prstGeom prst="rect">
            <a:avLst/>
          </a:prstGeom>
          <a:noFill/>
          <a:ln>
            <a:noFill/>
          </a:ln>
        </p:spPr>
        <p:txBody>
          <a:bodyPr spcFirstLastPara="1" wrap="square" lIns="51425" tIns="25700" rIns="51425" bIns="2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2F3C"/>
                </a:solidFill>
                <a:latin typeface="Libre Franklin"/>
                <a:ea typeface="Libre Franklin"/>
                <a:cs typeface="Libre Franklin"/>
                <a:sym typeface="Libre Franklin"/>
              </a:rPr>
              <a:t>TB Detection (DT-3)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50"/>
              </a:spcBef>
              <a:spcAft>
                <a:spcPts val="0"/>
              </a:spcAft>
              <a:buClr>
                <a:srgbClr val="000000"/>
              </a:buClr>
              <a:buSzPts val="700"/>
              <a:buFont typeface="Arial"/>
              <a:buNone/>
            </a:pPr>
            <a:r>
              <a:rPr lang="en-US" sz="700" b="0" i="0" u="none" strike="noStrike" cap="none">
                <a:solidFill>
                  <a:srgbClr val="002F3C"/>
                </a:solidFill>
                <a:latin typeface="Libre Franklin"/>
                <a:ea typeface="Libre Franklin"/>
                <a:cs typeface="Libre Franklin"/>
                <a:sym typeface="Libre Franklin"/>
              </a:rPr>
              <a:t>Bacteriological Coverage (DT-12)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50"/>
              </a:spcBef>
              <a:spcAft>
                <a:spcPts val="0"/>
              </a:spcAft>
              <a:buClr>
                <a:srgbClr val="000000"/>
              </a:buClr>
              <a:buSzPts val="700"/>
              <a:buFont typeface="Arial"/>
              <a:buNone/>
            </a:pPr>
            <a:r>
              <a:rPr lang="en-US" sz="700" b="0" i="0" u="none" strike="noStrike" cap="none">
                <a:solidFill>
                  <a:srgbClr val="002F3C"/>
                </a:solidFill>
                <a:latin typeface="Libre Franklin"/>
                <a:ea typeface="Libre Franklin"/>
                <a:cs typeface="Libre Franklin"/>
                <a:sym typeface="Libre Franklin"/>
              </a:rPr>
              <a:t>Childhood TB Notifications (CH-5)</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50"/>
              </a:spcBef>
              <a:spcAft>
                <a:spcPts val="0"/>
              </a:spcAft>
              <a:buClr>
                <a:srgbClr val="000000"/>
              </a:buClr>
              <a:buSzPts val="700"/>
              <a:buFont typeface="Arial"/>
              <a:buNone/>
            </a:pPr>
            <a:r>
              <a:rPr lang="en-US" sz="700" b="0" i="0" u="none" strike="noStrike" cap="none">
                <a:solidFill>
                  <a:srgbClr val="002F3C"/>
                </a:solidFill>
                <a:latin typeface="Libre Franklin"/>
                <a:ea typeface="Libre Franklin"/>
                <a:cs typeface="Libre Franklin"/>
                <a:sym typeface="Libre Franklin"/>
              </a:rPr>
              <a:t>DR-TB Notifications (RN-1)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50"/>
              </a:spcBef>
              <a:spcAft>
                <a:spcPts val="0"/>
              </a:spcAft>
              <a:buClr>
                <a:srgbClr val="000000"/>
              </a:buClr>
              <a:buSzPts val="700"/>
              <a:buFont typeface="Arial"/>
              <a:buNone/>
            </a:pPr>
            <a:r>
              <a:rPr lang="en-US" sz="700" b="0" i="0" u="none" strike="noStrike" cap="none">
                <a:solidFill>
                  <a:srgbClr val="002F3C"/>
                </a:solidFill>
                <a:latin typeface="Libre Franklin"/>
                <a:ea typeface="Libre Franklin"/>
                <a:cs typeface="Libre Franklin"/>
                <a:sym typeface="Libre Franklin"/>
              </a:rPr>
              <a:t>Private Sector TB Notifications  (PR-1)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50"/>
              </a:spcBef>
              <a:spcAft>
                <a:spcPts val="0"/>
              </a:spcAft>
              <a:buClr>
                <a:srgbClr val="000000"/>
              </a:buClr>
              <a:buSzPts val="700"/>
              <a:buFont typeface="Arial"/>
              <a:buNone/>
            </a:pPr>
            <a:r>
              <a:rPr lang="en-US" sz="700" b="0" i="0" u="none" strike="noStrike" cap="none">
                <a:solidFill>
                  <a:srgbClr val="002F3C"/>
                </a:solidFill>
                <a:latin typeface="Libre Franklin"/>
                <a:ea typeface="Libre Franklin"/>
                <a:cs typeface="Libre Franklin"/>
                <a:sym typeface="Libre Franklin"/>
              </a:rPr>
              <a:t>Contact Investigation Coverage  (CI-1)</a:t>
            </a:r>
            <a:endParaRPr sz="1400" b="0" i="0" u="none" strike="noStrike" cap="none">
              <a:solidFill>
                <a:srgbClr val="000000"/>
              </a:solidFill>
              <a:latin typeface="Arial"/>
              <a:ea typeface="Arial"/>
              <a:cs typeface="Arial"/>
              <a:sym typeface="Arial"/>
            </a:endParaRPr>
          </a:p>
        </p:txBody>
      </p:sp>
      <p:sp>
        <p:nvSpPr>
          <p:cNvPr id="531" name="Google Shape;531;g2cc4f6ba004_0_14"/>
          <p:cNvSpPr txBox="1"/>
          <p:nvPr/>
        </p:nvSpPr>
        <p:spPr>
          <a:xfrm>
            <a:off x="3073296" y="822930"/>
            <a:ext cx="2001600" cy="1117200"/>
          </a:xfrm>
          <a:prstGeom prst="rect">
            <a:avLst/>
          </a:prstGeom>
          <a:noFill/>
          <a:ln>
            <a:noFill/>
          </a:ln>
        </p:spPr>
        <p:txBody>
          <a:bodyPr spcFirstLastPara="1" wrap="square" lIns="51425" tIns="25700" rIns="51425" bIns="2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2F3C"/>
                </a:solidFill>
                <a:latin typeface="Libre Franklin"/>
                <a:ea typeface="Libre Franklin"/>
                <a:cs typeface="Libre Franklin"/>
                <a:sym typeface="Libre Franklin"/>
              </a:rPr>
              <a:t>TB Notifications (DT-1)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50"/>
              </a:spcBef>
              <a:spcAft>
                <a:spcPts val="0"/>
              </a:spcAft>
              <a:buClr>
                <a:srgbClr val="000000"/>
              </a:buClr>
              <a:buSzPts val="700"/>
              <a:buFont typeface="Arial"/>
              <a:buNone/>
            </a:pPr>
            <a:r>
              <a:rPr lang="en-US" sz="700" b="0" i="0" u="none" strike="noStrike" cap="none">
                <a:solidFill>
                  <a:srgbClr val="002F3C"/>
                </a:solidFill>
                <a:latin typeface="Libre Franklin"/>
                <a:ea typeface="Libre Franklin"/>
                <a:cs typeface="Libre Franklin"/>
                <a:sym typeface="Libre Franklin"/>
              </a:rPr>
              <a:t>Rapid diagnostic testing (DT-15)</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50"/>
              </a:spcBef>
              <a:spcAft>
                <a:spcPts val="0"/>
              </a:spcAft>
              <a:buClr>
                <a:srgbClr val="000000"/>
              </a:buClr>
              <a:buSzPts val="700"/>
              <a:buFont typeface="Arial"/>
              <a:buNone/>
            </a:pPr>
            <a:r>
              <a:rPr lang="en-US" sz="700" b="0" i="0" u="none" strike="noStrike" cap="none">
                <a:solidFill>
                  <a:srgbClr val="002F3C"/>
                </a:solidFill>
                <a:latin typeface="Libre Franklin"/>
                <a:ea typeface="Libre Franklin"/>
                <a:cs typeface="Libre Franklin"/>
                <a:sym typeface="Libre Franklin"/>
              </a:rPr>
              <a:t>Test results for rifampicin (DT-16)</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50"/>
              </a:spcBef>
              <a:spcAft>
                <a:spcPts val="0"/>
              </a:spcAft>
              <a:buClr>
                <a:srgbClr val="000000"/>
              </a:buClr>
              <a:buSzPts val="700"/>
              <a:buFont typeface="Arial"/>
              <a:buNone/>
            </a:pPr>
            <a:r>
              <a:rPr lang="en-US" sz="700" b="0" i="0" u="none" strike="noStrike" cap="none">
                <a:solidFill>
                  <a:srgbClr val="002F3C"/>
                </a:solidFill>
                <a:latin typeface="Libre Franklin"/>
                <a:ea typeface="Libre Franklin"/>
                <a:cs typeface="Libre Franklin"/>
                <a:sym typeface="Libre Franklin"/>
              </a:rPr>
              <a:t>Drug-susceptibility testing results for rifampicin among previously treated (DT-19)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50"/>
              </a:spcBef>
              <a:spcAft>
                <a:spcPts val="0"/>
              </a:spcAft>
              <a:buClr>
                <a:srgbClr val="000000"/>
              </a:buClr>
              <a:buSzPts val="700"/>
              <a:buFont typeface="Arial"/>
              <a:buNone/>
            </a:pPr>
            <a:r>
              <a:rPr lang="en-US" sz="700" b="0" i="0" u="none" strike="noStrike" cap="none">
                <a:solidFill>
                  <a:srgbClr val="002F3C"/>
                </a:solidFill>
                <a:latin typeface="Libre Franklin"/>
                <a:ea typeface="Libre Franklin"/>
                <a:cs typeface="Libre Franklin"/>
                <a:sym typeface="Libre Franklin"/>
              </a:rPr>
              <a:t>Resistance to rifampicin and resistance to fluoroquinolones (DT-28)</a:t>
            </a:r>
            <a:endParaRPr sz="1400" b="0" i="0" u="none" strike="noStrike" cap="none">
              <a:solidFill>
                <a:srgbClr val="000000"/>
              </a:solidFill>
              <a:latin typeface="Arial"/>
              <a:ea typeface="Arial"/>
              <a:cs typeface="Arial"/>
              <a:sym typeface="Arial"/>
            </a:endParaRPr>
          </a:p>
        </p:txBody>
      </p:sp>
      <p:sp>
        <p:nvSpPr>
          <p:cNvPr id="532" name="Google Shape;532;g2cc4f6ba004_0_14"/>
          <p:cNvSpPr txBox="1"/>
          <p:nvPr/>
        </p:nvSpPr>
        <p:spPr>
          <a:xfrm>
            <a:off x="1372525" y="2048576"/>
            <a:ext cx="1632600" cy="64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8C84"/>
              </a:buClr>
              <a:buSzPts val="560"/>
              <a:buFont typeface="Arial"/>
              <a:buNone/>
            </a:pPr>
            <a:r>
              <a:rPr lang="en-US" sz="700" b="0" i="0" u="none" strike="noStrike" cap="none">
                <a:solidFill>
                  <a:srgbClr val="008C84"/>
                </a:solidFill>
                <a:latin typeface="Libre Franklin"/>
                <a:ea typeface="Libre Franklin"/>
                <a:cs typeface="Libre Franklin"/>
                <a:sym typeface="Libre Franklin"/>
              </a:rPr>
              <a:t>DS-TB Treatment success rate (SS-1)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25"/>
              </a:spcBef>
              <a:spcAft>
                <a:spcPts val="0"/>
              </a:spcAft>
              <a:buClr>
                <a:srgbClr val="008C84"/>
              </a:buClr>
              <a:buSzPts val="560"/>
              <a:buFont typeface="Arial"/>
              <a:buNone/>
            </a:pPr>
            <a:r>
              <a:rPr lang="en-US" sz="700" b="0" i="0" u="none" strike="noStrike" cap="none">
                <a:solidFill>
                  <a:srgbClr val="008C84"/>
                </a:solidFill>
                <a:latin typeface="Libre Franklin"/>
                <a:ea typeface="Libre Franklin"/>
                <a:cs typeface="Libre Franklin"/>
                <a:sym typeface="Libre Franklin"/>
              </a:rPr>
              <a:t>DR-TB Treatment success rate (RS-1)</a:t>
            </a:r>
            <a:endParaRPr sz="1400" b="0" i="0" u="none" strike="noStrike" cap="none">
              <a:solidFill>
                <a:srgbClr val="000000"/>
              </a:solidFill>
              <a:latin typeface="Arial"/>
              <a:ea typeface="Arial"/>
              <a:cs typeface="Arial"/>
              <a:sym typeface="Arial"/>
            </a:endParaRPr>
          </a:p>
        </p:txBody>
      </p:sp>
      <p:sp>
        <p:nvSpPr>
          <p:cNvPr id="533" name="Google Shape;533;g2cc4f6ba004_0_14"/>
          <p:cNvSpPr txBox="1"/>
          <p:nvPr/>
        </p:nvSpPr>
        <p:spPr>
          <a:xfrm>
            <a:off x="5074847" y="2048576"/>
            <a:ext cx="1820100" cy="75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8C84"/>
              </a:buClr>
              <a:buSzPts val="560"/>
              <a:buFont typeface="Arial"/>
              <a:buNone/>
            </a:pPr>
            <a:r>
              <a:rPr lang="en-US" sz="700" b="0" i="0" u="none" strike="noStrike" cap="none">
                <a:solidFill>
                  <a:srgbClr val="008C84"/>
                </a:solidFill>
                <a:latin typeface="Libre Franklin"/>
                <a:ea typeface="Libre Franklin"/>
                <a:cs typeface="Libre Franklin"/>
                <a:sym typeface="Libre Franklin"/>
              </a:rPr>
              <a:t>DS-TB treatment outcome: Died (SS-2); Treatment failed (SS-3); Lost to follow-up (SS-4); Not evaluated (SS-5)</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50"/>
              </a:spcBef>
              <a:spcAft>
                <a:spcPts val="0"/>
              </a:spcAft>
              <a:buClr>
                <a:srgbClr val="008C84"/>
              </a:buClr>
              <a:buSzPts val="560"/>
              <a:buFont typeface="Arial"/>
              <a:buNone/>
            </a:pPr>
            <a:r>
              <a:rPr lang="en-US" sz="700" b="0" i="0" u="none" strike="noStrike" cap="none">
                <a:solidFill>
                  <a:srgbClr val="008C84"/>
                </a:solidFill>
                <a:latin typeface="Libre Franklin"/>
                <a:ea typeface="Libre Franklin"/>
                <a:cs typeface="Libre Franklin"/>
                <a:sym typeface="Libre Franklin"/>
              </a:rPr>
              <a:t>DR-TB treatment outcome: Died (RS-2); Treatment failed (RS-3); Lost to follow-up (RS-4); Not evaluated (RS-5)</a:t>
            </a:r>
            <a:endParaRPr sz="1400" b="0" i="0" u="none" strike="noStrike" cap="none">
              <a:solidFill>
                <a:srgbClr val="000000"/>
              </a:solidFill>
              <a:latin typeface="Arial"/>
              <a:ea typeface="Arial"/>
              <a:cs typeface="Arial"/>
              <a:sym typeface="Arial"/>
            </a:endParaRPr>
          </a:p>
        </p:txBody>
      </p:sp>
      <p:sp>
        <p:nvSpPr>
          <p:cNvPr id="534" name="Google Shape;534;g2cc4f6ba004_0_14"/>
          <p:cNvSpPr txBox="1"/>
          <p:nvPr/>
        </p:nvSpPr>
        <p:spPr>
          <a:xfrm>
            <a:off x="3038689" y="2048576"/>
            <a:ext cx="2009100" cy="92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8C84"/>
              </a:buClr>
              <a:buSzPts val="700"/>
              <a:buFont typeface="Arial"/>
              <a:buNone/>
            </a:pPr>
            <a:r>
              <a:rPr lang="en-US" sz="700" b="0" i="0" u="none" strike="noStrike" cap="none">
                <a:solidFill>
                  <a:srgbClr val="008C84"/>
                </a:solidFill>
                <a:latin typeface="Libre Franklin"/>
                <a:ea typeface="Libre Franklin"/>
                <a:cs typeface="Libre Franklin"/>
                <a:sym typeface="Libre Franklin"/>
              </a:rPr>
              <a:t>DR-TB enrolled on treatment (RN-4)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8C84"/>
              </a:buClr>
              <a:buSzPts val="700"/>
              <a:buFont typeface="Arial"/>
              <a:buNone/>
            </a:pPr>
            <a:r>
              <a:rPr lang="en-US" sz="700" b="0" i="0" u="none" strike="noStrike" cap="none">
                <a:solidFill>
                  <a:srgbClr val="008C84"/>
                </a:solidFill>
                <a:latin typeface="Libre Franklin"/>
                <a:ea typeface="Libre Franklin"/>
                <a:cs typeface="Libre Franklin"/>
                <a:sym typeface="Libre Franklin"/>
              </a:rPr>
              <a:t>DR-TB initiated on "all oral" short treatment regimen (RN-7)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8C84"/>
              </a:buClr>
              <a:buSzPts val="700"/>
              <a:buFont typeface="Arial"/>
              <a:buNone/>
            </a:pPr>
            <a:r>
              <a:rPr lang="en-US" sz="700" b="0" i="0" u="none" strike="noStrike" cap="none">
                <a:solidFill>
                  <a:srgbClr val="008C84"/>
                </a:solidFill>
                <a:latin typeface="Libre Franklin"/>
                <a:ea typeface="Libre Franklin"/>
                <a:cs typeface="Libre Franklin"/>
                <a:sym typeface="Libre Franklin"/>
              </a:rPr>
              <a:t>DR-TB initiated on "all oral" longer treatment regimen (RN-8)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8C84"/>
              </a:buClr>
              <a:buSzPts val="700"/>
              <a:buFont typeface="Arial"/>
              <a:buNone/>
            </a:pPr>
            <a:r>
              <a:rPr lang="en-US" sz="700" b="0" i="0" u="none" strike="noStrike" cap="none">
                <a:solidFill>
                  <a:srgbClr val="008C84"/>
                </a:solidFill>
                <a:latin typeface="Libre Franklin"/>
                <a:ea typeface="Libre Franklin"/>
                <a:cs typeface="Libre Franklin"/>
                <a:sym typeface="Libre Franklin"/>
              </a:rPr>
              <a:t>DR-TB cases who developed adverse reaction to DR-TB treatment (RS-6)</a:t>
            </a:r>
            <a:endParaRPr sz="1400" b="0" i="0" u="none" strike="noStrike" cap="none">
              <a:solidFill>
                <a:srgbClr val="000000"/>
              </a:solidFill>
              <a:latin typeface="Arial"/>
              <a:ea typeface="Arial"/>
              <a:cs typeface="Arial"/>
              <a:sym typeface="Arial"/>
            </a:endParaRPr>
          </a:p>
        </p:txBody>
      </p:sp>
      <p:sp>
        <p:nvSpPr>
          <p:cNvPr id="535" name="Google Shape;535;g2cc4f6ba004_0_14"/>
          <p:cNvSpPr txBox="1"/>
          <p:nvPr/>
        </p:nvSpPr>
        <p:spPr>
          <a:xfrm>
            <a:off x="5074848" y="3147818"/>
            <a:ext cx="1849200" cy="752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E256A"/>
              </a:buClr>
              <a:buSzPts val="560"/>
              <a:buFont typeface="Arial"/>
              <a:buNone/>
            </a:pPr>
            <a:r>
              <a:rPr lang="en-US" sz="700" b="0" i="0" u="none" strike="noStrike" cap="none">
                <a:solidFill>
                  <a:srgbClr val="0E256A"/>
                </a:solidFill>
                <a:latin typeface="Libre Franklin"/>
                <a:ea typeface="Libre Franklin"/>
                <a:cs typeface="Libre Franklin"/>
                <a:sym typeface="Libre Franklin"/>
              </a:rPr>
              <a:t>Contacts of TB cases who were screened for TBI (PV-2)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38"/>
              </a:spcBef>
              <a:spcAft>
                <a:spcPts val="0"/>
              </a:spcAft>
              <a:buClr>
                <a:srgbClr val="0E256A"/>
              </a:buClr>
              <a:buSzPts val="560"/>
              <a:buFont typeface="Arial"/>
              <a:buNone/>
            </a:pPr>
            <a:r>
              <a:rPr lang="en-US" sz="700" b="0" i="0" u="none" strike="noStrike" cap="none">
                <a:solidFill>
                  <a:srgbClr val="0E256A"/>
                </a:solidFill>
                <a:latin typeface="Libre Franklin"/>
                <a:ea typeface="Libre Franklin"/>
                <a:cs typeface="Libre Franklin"/>
                <a:sym typeface="Libre Franklin"/>
              </a:rPr>
              <a:t>Eligible individuals who started treatment for TBI (PV-3)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38"/>
              </a:spcBef>
              <a:spcAft>
                <a:spcPts val="0"/>
              </a:spcAft>
              <a:buClr>
                <a:srgbClr val="0E256A"/>
              </a:buClr>
              <a:buSzPts val="560"/>
              <a:buFont typeface="Arial"/>
              <a:buNone/>
            </a:pPr>
            <a:r>
              <a:rPr lang="en-US" sz="700" b="0" i="0" u="none" strike="noStrike" cap="none">
                <a:solidFill>
                  <a:srgbClr val="0E256A"/>
                </a:solidFill>
                <a:latin typeface="Libre Franklin"/>
                <a:ea typeface="Libre Franklin"/>
                <a:cs typeface="Libre Franklin"/>
                <a:sym typeface="Libre Franklin"/>
              </a:rPr>
              <a:t>Individuals who completed treatment for TBI (PV-4) </a:t>
            </a:r>
            <a:endParaRPr sz="1400" b="0" i="0" u="none" strike="noStrike" cap="none">
              <a:solidFill>
                <a:srgbClr val="000000"/>
              </a:solidFill>
              <a:latin typeface="Arial"/>
              <a:ea typeface="Arial"/>
              <a:cs typeface="Arial"/>
              <a:sym typeface="Arial"/>
            </a:endParaRPr>
          </a:p>
        </p:txBody>
      </p:sp>
      <p:sp>
        <p:nvSpPr>
          <p:cNvPr id="536" name="Google Shape;536;g2cc4f6ba004_0_14"/>
          <p:cNvSpPr txBox="1"/>
          <p:nvPr/>
        </p:nvSpPr>
        <p:spPr>
          <a:xfrm>
            <a:off x="1422029" y="3147818"/>
            <a:ext cx="1554600" cy="182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E256A"/>
              </a:buClr>
              <a:buSzPts val="560"/>
              <a:buFont typeface="Arial"/>
              <a:buNone/>
            </a:pPr>
            <a:r>
              <a:rPr lang="en-US" sz="700" b="0" i="0" u="none" strike="noStrike" cap="none">
                <a:solidFill>
                  <a:srgbClr val="0E256A"/>
                </a:solidFill>
                <a:latin typeface="Libre Franklin"/>
                <a:ea typeface="Libre Franklin"/>
                <a:cs typeface="Libre Franklin"/>
                <a:sym typeface="Libre Franklin"/>
              </a:rPr>
              <a:t>TPT Coverage (PT-1)</a:t>
            </a:r>
            <a:endParaRPr sz="1400" b="0" i="0" u="none" strike="noStrike" cap="none">
              <a:solidFill>
                <a:srgbClr val="000000"/>
              </a:solidFill>
              <a:latin typeface="Arial"/>
              <a:ea typeface="Arial"/>
              <a:cs typeface="Arial"/>
              <a:sym typeface="Arial"/>
            </a:endParaRPr>
          </a:p>
        </p:txBody>
      </p:sp>
      <p:sp>
        <p:nvSpPr>
          <p:cNvPr id="537" name="Google Shape;537;g2cc4f6ba004_0_14"/>
          <p:cNvSpPr txBox="1"/>
          <p:nvPr/>
        </p:nvSpPr>
        <p:spPr>
          <a:xfrm>
            <a:off x="3083794" y="3159617"/>
            <a:ext cx="1609500" cy="375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E256A"/>
              </a:buClr>
              <a:buSzPts val="560"/>
              <a:buFont typeface="Arial"/>
              <a:buNone/>
            </a:pPr>
            <a:r>
              <a:rPr lang="en-US" sz="700" b="0" i="0" u="none" strike="noStrike" cap="none">
                <a:solidFill>
                  <a:srgbClr val="0E256A"/>
                </a:solidFill>
                <a:latin typeface="Libre Franklin"/>
                <a:ea typeface="Libre Franklin"/>
                <a:cs typeface="Libre Franklin"/>
                <a:sym typeface="Libre Franklin"/>
              </a:rPr>
              <a:t>TPT – adult household contacts and contacts &gt;5 years coverage (PT-4)</a:t>
            </a:r>
            <a:endParaRPr sz="1400" b="0" i="0" u="none" strike="noStrike" cap="none">
              <a:solidFill>
                <a:srgbClr val="000000"/>
              </a:solidFill>
              <a:latin typeface="Arial"/>
              <a:ea typeface="Arial"/>
              <a:cs typeface="Arial"/>
              <a:sym typeface="Arial"/>
            </a:endParaRPr>
          </a:p>
        </p:txBody>
      </p:sp>
      <p:sp>
        <p:nvSpPr>
          <p:cNvPr id="538" name="Google Shape;538;g2cc4f6ba004_0_14"/>
          <p:cNvSpPr txBox="1"/>
          <p:nvPr/>
        </p:nvSpPr>
        <p:spPr>
          <a:xfrm>
            <a:off x="1413471" y="4249392"/>
            <a:ext cx="1554600" cy="211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D44106"/>
              </a:buClr>
              <a:buSzPts val="560"/>
              <a:buFont typeface="Arial"/>
              <a:buNone/>
            </a:pPr>
            <a:r>
              <a:rPr lang="en-US" sz="700" b="0" i="0" u="none" strike="noStrike" cap="none">
                <a:solidFill>
                  <a:srgbClr val="D44106"/>
                </a:solidFill>
                <a:latin typeface="Libre Franklin"/>
                <a:ea typeface="Libre Franklin"/>
                <a:cs typeface="Libre Franklin"/>
                <a:sym typeface="Libre Franklin"/>
              </a:rPr>
              <a:t>Domestic financing (SN-1)</a:t>
            </a:r>
            <a:endParaRPr sz="1400" b="0" i="0" u="none" strike="noStrike" cap="none">
              <a:solidFill>
                <a:srgbClr val="000000"/>
              </a:solidFill>
              <a:latin typeface="Arial"/>
              <a:ea typeface="Arial"/>
              <a:cs typeface="Arial"/>
              <a:sym typeface="Arial"/>
            </a:endParaRPr>
          </a:p>
        </p:txBody>
      </p:sp>
      <p:sp>
        <p:nvSpPr>
          <p:cNvPr id="539" name="Google Shape;539;g2cc4f6ba004_0_14"/>
          <p:cNvSpPr txBox="1"/>
          <p:nvPr/>
        </p:nvSpPr>
        <p:spPr>
          <a:xfrm>
            <a:off x="3394818" y="4249392"/>
            <a:ext cx="1337100" cy="348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D44106"/>
              </a:buClr>
              <a:buSzPts val="560"/>
              <a:buFont typeface="Arial"/>
              <a:buNone/>
            </a:pPr>
            <a:r>
              <a:rPr lang="en-US" sz="700" b="0" i="0" u="none" strike="noStrike" cap="none">
                <a:solidFill>
                  <a:srgbClr val="D44106"/>
                </a:solidFill>
                <a:latin typeface="Libre Franklin"/>
                <a:ea typeface="Libre Franklin"/>
                <a:cs typeface="Libre Franklin"/>
                <a:sym typeface="Libre Franklin"/>
              </a:rPr>
              <a:t>TB patients covered by insurance (SN-9)</a:t>
            </a:r>
            <a:endParaRPr sz="1400" b="0" i="0" u="none" strike="noStrike" cap="none">
              <a:solidFill>
                <a:srgbClr val="000000"/>
              </a:solidFill>
              <a:latin typeface="Arial"/>
              <a:ea typeface="Arial"/>
              <a:cs typeface="Arial"/>
              <a:sym typeface="Arial"/>
            </a:endParaRPr>
          </a:p>
        </p:txBody>
      </p:sp>
      <p:sp>
        <p:nvSpPr>
          <p:cNvPr id="540" name="Google Shape;540;g2cc4f6ba004_0_14"/>
          <p:cNvSpPr txBox="1"/>
          <p:nvPr/>
        </p:nvSpPr>
        <p:spPr>
          <a:xfrm>
            <a:off x="7065291" y="2048576"/>
            <a:ext cx="1499100" cy="753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8C84"/>
              </a:buClr>
              <a:buSzPts val="630"/>
              <a:buFont typeface="Arial"/>
              <a:buNone/>
            </a:pPr>
            <a:r>
              <a:rPr lang="en-US" sz="700" b="0" i="0" u="none" strike="noStrike" cap="none">
                <a:solidFill>
                  <a:srgbClr val="008C84"/>
                </a:solidFill>
                <a:latin typeface="Libre Franklin"/>
                <a:ea typeface="Libre Franklin"/>
                <a:cs typeface="Libre Franklin"/>
                <a:sym typeface="Libre Franklin"/>
              </a:rPr>
              <a:t>DS-TB patients who receive TB care package (SS-7)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50"/>
              </a:spcBef>
              <a:spcAft>
                <a:spcPts val="0"/>
              </a:spcAft>
              <a:buClr>
                <a:srgbClr val="008C84"/>
              </a:buClr>
              <a:buSzPts val="630"/>
              <a:buFont typeface="Arial"/>
              <a:buNone/>
            </a:pPr>
            <a:r>
              <a:rPr lang="en-US" sz="700" b="0" i="0" u="none" strike="noStrike" cap="none">
                <a:solidFill>
                  <a:srgbClr val="008C84"/>
                </a:solidFill>
                <a:latin typeface="Libre Franklin"/>
                <a:ea typeface="Libre Franklin"/>
                <a:cs typeface="Libre Franklin"/>
                <a:sym typeface="Libre Franklin"/>
              </a:rPr>
              <a:t>DR-TB patients who receive DR-TB care package (RS-7)</a:t>
            </a:r>
            <a:endParaRPr sz="1400" b="0" i="0" u="none" strike="noStrike" cap="none">
              <a:solidFill>
                <a:srgbClr val="000000"/>
              </a:solidFill>
              <a:latin typeface="Arial"/>
              <a:ea typeface="Arial"/>
              <a:cs typeface="Arial"/>
              <a:sym typeface="Arial"/>
            </a:endParaRPr>
          </a:p>
        </p:txBody>
      </p:sp>
      <p:sp>
        <p:nvSpPr>
          <p:cNvPr id="541" name="Google Shape;541;g2cc4f6ba004_0_14"/>
          <p:cNvSpPr txBox="1"/>
          <p:nvPr/>
        </p:nvSpPr>
        <p:spPr>
          <a:xfrm>
            <a:off x="6989701" y="4135524"/>
            <a:ext cx="1491900" cy="97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D44106"/>
              </a:buClr>
              <a:buSzPts val="630"/>
              <a:buFont typeface="Arial"/>
              <a:buNone/>
            </a:pPr>
            <a:r>
              <a:rPr lang="en-US" sz="700" b="0" i="0" u="none" strike="noStrike" cap="none">
                <a:solidFill>
                  <a:srgbClr val="D44106"/>
                </a:solidFill>
                <a:latin typeface="Libre Franklin"/>
                <a:ea typeface="Libre Franklin"/>
                <a:cs typeface="Libre Franklin"/>
                <a:sym typeface="Libre Franklin"/>
              </a:rPr>
              <a:t>Stockout of first-line TB treatment drugs (SN-42)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D44106"/>
              </a:buClr>
              <a:buSzPts val="630"/>
              <a:buFont typeface="Arial"/>
              <a:buNone/>
            </a:pPr>
            <a:r>
              <a:rPr lang="en-US" sz="700" b="0" i="0" u="none" strike="noStrike" cap="none">
                <a:solidFill>
                  <a:srgbClr val="D44106"/>
                </a:solidFill>
                <a:latin typeface="Libre Franklin"/>
                <a:ea typeface="Libre Franklin"/>
                <a:cs typeface="Libre Franklin"/>
                <a:sym typeface="Libre Franklin"/>
              </a:rPr>
              <a:t>Stockout of second-line TB treatment drugs (SN-43)"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D44106"/>
              </a:buClr>
              <a:buSzPts val="630"/>
              <a:buFont typeface="Arial"/>
              <a:buNone/>
            </a:pPr>
            <a:r>
              <a:rPr lang="en-US" sz="700" b="0" i="0" u="none" strike="noStrike" cap="none">
                <a:solidFill>
                  <a:srgbClr val="D44106"/>
                </a:solidFill>
                <a:latin typeface="Libre Franklin"/>
                <a:ea typeface="Libre Franklin"/>
                <a:cs typeface="Libre Franklin"/>
                <a:sym typeface="Libre Franklin"/>
              </a:rPr>
              <a:t>Stockout of TB diagnostic products (SN-44)</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D44106"/>
              </a:buClr>
              <a:buSzPts val="630"/>
              <a:buFont typeface="Arial"/>
              <a:buNone/>
            </a:pPr>
            <a:r>
              <a:rPr lang="en-US" sz="700" b="0" i="0" u="none" strike="noStrike" cap="none">
                <a:solidFill>
                  <a:srgbClr val="D44106"/>
                </a:solidFill>
                <a:latin typeface="Libre Franklin"/>
                <a:ea typeface="Libre Franklin"/>
                <a:cs typeface="Libre Franklin"/>
                <a:sym typeface="Libre Franklin"/>
              </a:rPr>
              <a:t>TB stigma reduction (SN-32)</a:t>
            </a:r>
            <a:endParaRPr sz="1400" b="0" i="0" u="none" strike="noStrike" cap="none">
              <a:solidFill>
                <a:srgbClr val="000000"/>
              </a:solidFill>
              <a:latin typeface="Arial"/>
              <a:ea typeface="Arial"/>
              <a:cs typeface="Arial"/>
              <a:sym typeface="Arial"/>
            </a:endParaRPr>
          </a:p>
        </p:txBody>
      </p:sp>
      <p:sp>
        <p:nvSpPr>
          <p:cNvPr id="542" name="Google Shape;542;g2cc4f6ba004_0_14"/>
          <p:cNvSpPr txBox="1"/>
          <p:nvPr/>
        </p:nvSpPr>
        <p:spPr>
          <a:xfrm>
            <a:off x="6989701" y="3147818"/>
            <a:ext cx="1650300" cy="637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E256A"/>
              </a:buClr>
              <a:buSzPts val="630"/>
              <a:buFont typeface="Arial"/>
              <a:buNone/>
            </a:pPr>
            <a:r>
              <a:rPr lang="en-US" sz="700" b="0" i="0" u="none" strike="noStrike" cap="none">
                <a:solidFill>
                  <a:srgbClr val="0E256A"/>
                </a:solidFill>
                <a:latin typeface="Libre Franklin"/>
                <a:ea typeface="Libre Franklin"/>
                <a:cs typeface="Libre Franklin"/>
                <a:sym typeface="Libre Franklin"/>
              </a:rPr>
              <a:t>Children (&lt;5 years) household contacts initiated on TPT (PT-7)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50"/>
              </a:spcBef>
              <a:spcAft>
                <a:spcPts val="0"/>
              </a:spcAft>
              <a:buClr>
                <a:srgbClr val="0E256A"/>
              </a:buClr>
              <a:buSzPts val="630"/>
              <a:buFont typeface="Arial"/>
              <a:buNone/>
            </a:pPr>
            <a:r>
              <a:rPr lang="en-US" sz="700" b="0" i="0" u="none" strike="noStrike" cap="none">
                <a:solidFill>
                  <a:srgbClr val="0E256A"/>
                </a:solidFill>
                <a:latin typeface="Libre Franklin"/>
                <a:ea typeface="Libre Franklin"/>
                <a:cs typeface="Libre Franklin"/>
                <a:sym typeface="Libre Franklin"/>
              </a:rPr>
              <a:t>PLHIV initiated on TPT (PT-8)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50"/>
              </a:spcBef>
              <a:spcAft>
                <a:spcPts val="0"/>
              </a:spcAft>
              <a:buClr>
                <a:srgbClr val="0E256A"/>
              </a:buClr>
              <a:buSzPts val="630"/>
              <a:buFont typeface="Arial"/>
              <a:buNone/>
            </a:pPr>
            <a:r>
              <a:rPr lang="en-US" sz="700" b="0" i="0" u="none" strike="noStrike" cap="none">
                <a:solidFill>
                  <a:srgbClr val="0E256A"/>
                </a:solidFill>
                <a:latin typeface="Libre Franklin"/>
                <a:ea typeface="Libre Franklin"/>
                <a:cs typeface="Libre Franklin"/>
                <a:sym typeface="Libre Franklin"/>
              </a:rPr>
              <a:t>HCWs tested for TBI (HW-5))</a:t>
            </a:r>
            <a:endParaRPr sz="1400" b="0" i="0" u="none" strike="noStrike" cap="none">
              <a:solidFill>
                <a:srgbClr val="000000"/>
              </a:solidFill>
              <a:latin typeface="Arial"/>
              <a:ea typeface="Arial"/>
              <a:cs typeface="Arial"/>
              <a:sym typeface="Arial"/>
            </a:endParaRPr>
          </a:p>
        </p:txBody>
      </p:sp>
      <p:sp>
        <p:nvSpPr>
          <p:cNvPr id="543" name="Google Shape;543;g2cc4f6ba004_0_14"/>
          <p:cNvSpPr txBox="1"/>
          <p:nvPr/>
        </p:nvSpPr>
        <p:spPr>
          <a:xfrm>
            <a:off x="164495" y="344798"/>
            <a:ext cx="1084200" cy="323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50"/>
              <a:buFont typeface="Arial"/>
              <a:buNone/>
            </a:pPr>
            <a:r>
              <a:rPr lang="en-US" sz="750" b="0" i="0" u="none" strike="noStrike" cap="none">
                <a:solidFill>
                  <a:srgbClr val="636F74"/>
                </a:solidFill>
                <a:latin typeface="Libre Franklin Black"/>
                <a:ea typeface="Libre Franklin Black"/>
                <a:cs typeface="Libre Franklin Black"/>
                <a:sym typeface="Libre Franklin Black"/>
              </a:rPr>
              <a:t>OBJECTIVES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50"/>
              <a:buFont typeface="Arial"/>
              <a:buNone/>
            </a:pPr>
            <a:r>
              <a:rPr lang="en-US" sz="750" b="0" i="0" u="none" strike="noStrike" cap="none">
                <a:solidFill>
                  <a:srgbClr val="636F74"/>
                </a:solidFill>
                <a:latin typeface="Libre Franklin Black"/>
                <a:ea typeface="Libre Franklin Black"/>
                <a:cs typeface="Libre Franklin Black"/>
                <a:sym typeface="Libre Franklin Black"/>
              </a:rPr>
              <a:t>&amp;TARGETS</a:t>
            </a:r>
            <a:endParaRPr sz="1400" b="0" i="0" u="none" strike="noStrike" cap="none">
              <a:solidFill>
                <a:srgbClr val="000000"/>
              </a:solidFill>
              <a:latin typeface="Arial"/>
              <a:ea typeface="Arial"/>
              <a:cs typeface="Arial"/>
              <a:sym typeface="Arial"/>
            </a:endParaRPr>
          </a:p>
        </p:txBody>
      </p:sp>
      <p:grpSp>
        <p:nvGrpSpPr>
          <p:cNvPr id="544" name="Google Shape;544;g2cc4f6ba004_0_14"/>
          <p:cNvGrpSpPr/>
          <p:nvPr/>
        </p:nvGrpSpPr>
        <p:grpSpPr>
          <a:xfrm>
            <a:off x="1088531" y="1944357"/>
            <a:ext cx="7818391" cy="71025"/>
            <a:chOff x="1583638" y="2805200"/>
            <a:chExt cx="7260090" cy="94700"/>
          </a:xfrm>
        </p:grpSpPr>
        <p:sp>
          <p:nvSpPr>
            <p:cNvPr id="545" name="Google Shape;545;g2cc4f6ba004_0_14"/>
            <p:cNvSpPr/>
            <p:nvPr/>
          </p:nvSpPr>
          <p:spPr>
            <a:xfrm rot="10800000" flipH="1">
              <a:off x="1745728" y="2805200"/>
              <a:ext cx="70980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endParaRPr sz="750" b="0" i="0" u="none" strike="noStrike" cap="none">
                <a:solidFill>
                  <a:srgbClr val="FFFFFF"/>
                </a:solidFill>
                <a:latin typeface="Gill Sans"/>
                <a:ea typeface="Gill Sans"/>
                <a:cs typeface="Gill Sans"/>
                <a:sym typeface="Gill Sans"/>
              </a:endParaRPr>
            </a:p>
          </p:txBody>
        </p:sp>
        <p:sp>
          <p:nvSpPr>
            <p:cNvPr id="546" name="Google Shape;546;g2cc4f6ba004_0_14"/>
            <p:cNvSpPr/>
            <p:nvPr/>
          </p:nvSpPr>
          <p:spPr>
            <a:xfrm rot="10800000" flipH="1">
              <a:off x="4931216" y="2808400"/>
              <a:ext cx="21945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endParaRPr sz="750" b="0" i="0" u="none" strike="noStrike" cap="none">
                <a:solidFill>
                  <a:srgbClr val="FFFFFF"/>
                </a:solidFill>
                <a:latin typeface="Gill Sans"/>
                <a:ea typeface="Gill Sans"/>
                <a:cs typeface="Gill Sans"/>
                <a:sym typeface="Gill Sans"/>
              </a:endParaRPr>
            </a:p>
          </p:txBody>
        </p:sp>
        <p:sp>
          <p:nvSpPr>
            <p:cNvPr id="547" name="Google Shape;547;g2cc4f6ba004_0_14"/>
            <p:cNvSpPr/>
            <p:nvPr/>
          </p:nvSpPr>
          <p:spPr>
            <a:xfrm rot="10800000" flipH="1">
              <a:off x="3355400" y="2808400"/>
              <a:ext cx="19530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endParaRPr sz="750" b="0" i="0" u="none" strike="noStrike" cap="none">
                <a:solidFill>
                  <a:srgbClr val="FFFFFF"/>
                </a:solidFill>
                <a:latin typeface="Gill Sans"/>
                <a:ea typeface="Gill Sans"/>
                <a:cs typeface="Gill Sans"/>
                <a:sym typeface="Gill Sans"/>
              </a:endParaRPr>
            </a:p>
          </p:txBody>
        </p:sp>
        <p:sp>
          <p:nvSpPr>
            <p:cNvPr id="548" name="Google Shape;548;g2cc4f6ba004_0_14"/>
            <p:cNvSpPr/>
            <p:nvPr/>
          </p:nvSpPr>
          <p:spPr>
            <a:xfrm rot="10800000" flipH="1">
              <a:off x="1583638" y="2805200"/>
              <a:ext cx="1828800" cy="91500"/>
            </a:xfrm>
            <a:prstGeom prst="homePlate">
              <a:avLst>
                <a:gd name="adj" fmla="val 74909"/>
              </a:avLst>
            </a:prstGeom>
            <a:solidFill>
              <a:srgbClr val="B6BEC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endParaRPr sz="750" b="0" i="0" u="none" strike="noStrike" cap="none">
                <a:solidFill>
                  <a:srgbClr val="FFFFFF"/>
                </a:solidFill>
                <a:latin typeface="Gill Sans"/>
                <a:ea typeface="Gill Sans"/>
                <a:cs typeface="Gill Sans"/>
                <a:sym typeface="Gill Sans"/>
              </a:endParaRPr>
            </a:p>
          </p:txBody>
        </p:sp>
      </p:grpSp>
      <p:sp>
        <p:nvSpPr>
          <p:cNvPr id="549" name="Google Shape;549;g2cc4f6ba004_0_14"/>
          <p:cNvSpPr txBox="1"/>
          <p:nvPr/>
        </p:nvSpPr>
        <p:spPr>
          <a:xfrm>
            <a:off x="1476935" y="254500"/>
            <a:ext cx="1364100" cy="215400"/>
          </a:xfrm>
          <a:prstGeom prst="rect">
            <a:avLst/>
          </a:prstGeom>
          <a:solidFill>
            <a:srgbClr val="E6E8EA"/>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E256A"/>
                </a:solidFill>
                <a:latin typeface="Libre Franklin Medium"/>
                <a:ea typeface="Libre Franklin Medium"/>
                <a:cs typeface="Libre Franklin Medium"/>
                <a:sym typeface="Libre Franklin Medium"/>
              </a:rPr>
              <a:t>PPR/ACCELERATOR</a:t>
            </a:r>
            <a:endParaRPr sz="1400" b="0" i="0" u="none" strike="noStrike" cap="none">
              <a:solidFill>
                <a:srgbClr val="000000"/>
              </a:solidFill>
              <a:latin typeface="Arial"/>
              <a:ea typeface="Arial"/>
              <a:cs typeface="Arial"/>
              <a:sym typeface="Arial"/>
            </a:endParaRPr>
          </a:p>
        </p:txBody>
      </p:sp>
      <p:sp>
        <p:nvSpPr>
          <p:cNvPr id="550" name="Google Shape;550;g2cc4f6ba004_0_14"/>
          <p:cNvSpPr txBox="1"/>
          <p:nvPr/>
        </p:nvSpPr>
        <p:spPr>
          <a:xfrm>
            <a:off x="3084672" y="254500"/>
            <a:ext cx="18525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E256A"/>
                </a:solidFill>
                <a:latin typeface="Libre Franklin Medium"/>
                <a:ea typeface="Libre Franklin Medium"/>
                <a:cs typeface="Libre Franklin Medium"/>
                <a:sym typeface="Libre Franklin Medium"/>
              </a:rPr>
              <a:t>ACCELERATOR REPORTING</a:t>
            </a:r>
            <a:endParaRPr sz="1400" b="0" i="0" u="none" strike="noStrike" cap="none">
              <a:solidFill>
                <a:srgbClr val="000000"/>
              </a:solidFill>
              <a:latin typeface="Arial"/>
              <a:ea typeface="Arial"/>
              <a:cs typeface="Arial"/>
              <a:sym typeface="Arial"/>
            </a:endParaRPr>
          </a:p>
        </p:txBody>
      </p:sp>
      <p:sp>
        <p:nvSpPr>
          <p:cNvPr id="551" name="Google Shape;551;g2cc4f6ba004_0_14"/>
          <p:cNvSpPr txBox="1"/>
          <p:nvPr/>
        </p:nvSpPr>
        <p:spPr>
          <a:xfrm>
            <a:off x="5178122" y="254500"/>
            <a:ext cx="3584100" cy="215400"/>
          </a:xfrm>
          <a:prstGeom prst="rect">
            <a:avLst/>
          </a:prstGeom>
          <a:solidFill>
            <a:srgbClr val="E6E8EA"/>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E256A"/>
                </a:solidFill>
                <a:latin typeface="Libre Franklin Medium"/>
                <a:ea typeface="Libre Franklin Medium"/>
                <a:cs typeface="Libre Franklin Medium"/>
                <a:sym typeface="Libre Franklin Medium"/>
              </a:rPr>
              <a:t>MISSION REPORTING</a:t>
            </a:r>
            <a:endParaRPr sz="1400" b="0" i="0" u="none" strike="noStrike" cap="none">
              <a:solidFill>
                <a:srgbClr val="000000"/>
              </a:solidFill>
              <a:latin typeface="Arial"/>
              <a:ea typeface="Arial"/>
              <a:cs typeface="Arial"/>
              <a:sym typeface="Arial"/>
            </a:endParaRPr>
          </a:p>
        </p:txBody>
      </p:sp>
      <p:pic>
        <p:nvPicPr>
          <p:cNvPr id="552" name="Google Shape;552;g2cc4f6ba004_0_14" descr="Icon&#10;&#10;Description automatically generated"/>
          <p:cNvPicPr preferRelativeResize="0"/>
          <p:nvPr/>
        </p:nvPicPr>
        <p:blipFill rotWithShape="1">
          <a:blip r:embed="rId3">
            <a:alphaModFix/>
          </a:blip>
          <a:srcRect/>
          <a:stretch/>
        </p:blipFill>
        <p:spPr>
          <a:xfrm>
            <a:off x="8639941" y="2105150"/>
            <a:ext cx="204102" cy="204102"/>
          </a:xfrm>
          <a:prstGeom prst="rect">
            <a:avLst/>
          </a:prstGeom>
          <a:noFill/>
          <a:ln>
            <a:noFill/>
          </a:ln>
        </p:spPr>
      </p:pic>
      <p:pic>
        <p:nvPicPr>
          <p:cNvPr id="553" name="Google Shape;553;g2cc4f6ba004_0_14" descr="Icon&#10;&#10;Description automatically generated"/>
          <p:cNvPicPr preferRelativeResize="0"/>
          <p:nvPr/>
        </p:nvPicPr>
        <p:blipFill rotWithShape="1">
          <a:blip r:embed="rId4">
            <a:alphaModFix/>
          </a:blip>
          <a:srcRect/>
          <a:stretch/>
        </p:blipFill>
        <p:spPr>
          <a:xfrm>
            <a:off x="8611967" y="4218028"/>
            <a:ext cx="204102" cy="204102"/>
          </a:xfrm>
          <a:prstGeom prst="rect">
            <a:avLst/>
          </a:prstGeom>
          <a:noFill/>
          <a:ln>
            <a:noFill/>
          </a:ln>
        </p:spPr>
      </p:pic>
      <p:sp>
        <p:nvSpPr>
          <p:cNvPr id="554" name="Google Shape;554;g2cc4f6ba004_0_14"/>
          <p:cNvSpPr txBox="1"/>
          <p:nvPr/>
        </p:nvSpPr>
        <p:spPr>
          <a:xfrm>
            <a:off x="-9105" y="-4094"/>
            <a:ext cx="9144000" cy="2307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FFFFFF"/>
                </a:solidFill>
                <a:latin typeface="Libre Franklin Black"/>
                <a:ea typeface="Libre Franklin Black"/>
                <a:cs typeface="Libre Franklin Black"/>
                <a:sym typeface="Libre Franklin Black"/>
              </a:rPr>
              <a:t>TB Monitoring, Evaluation &amp; Learning Indicators (MELs MUST)</a:t>
            </a:r>
            <a:endParaRPr sz="1400" b="0" i="0" u="none" strike="noStrike" cap="none">
              <a:solidFill>
                <a:srgbClr val="000000"/>
              </a:solidFill>
              <a:latin typeface="Arial"/>
              <a:ea typeface="Arial"/>
              <a:cs typeface="Arial"/>
              <a:sym typeface="Arial"/>
            </a:endParaRPr>
          </a:p>
        </p:txBody>
      </p:sp>
      <p:cxnSp>
        <p:nvCxnSpPr>
          <p:cNvPr id="555" name="Google Shape;555;g2cc4f6ba004_0_14"/>
          <p:cNvCxnSpPr/>
          <p:nvPr/>
        </p:nvCxnSpPr>
        <p:spPr>
          <a:xfrm>
            <a:off x="5945" y="756933"/>
            <a:ext cx="9121200" cy="0"/>
          </a:xfrm>
          <a:prstGeom prst="straightConnector1">
            <a:avLst/>
          </a:prstGeom>
          <a:noFill/>
          <a:ln w="9525" cap="flat" cmpd="sng">
            <a:solidFill>
              <a:schemeClr val="dk2"/>
            </a:solidFill>
            <a:prstDash val="solid"/>
            <a:round/>
            <a:headEnd type="none" w="sm" len="sm"/>
            <a:tailEnd type="none" w="sm" len="sm"/>
          </a:ln>
        </p:spPr>
      </p:cxnSp>
      <p:cxnSp>
        <p:nvCxnSpPr>
          <p:cNvPr id="556" name="Google Shape;556;g2cc4f6ba004_0_14"/>
          <p:cNvCxnSpPr/>
          <p:nvPr/>
        </p:nvCxnSpPr>
        <p:spPr>
          <a:xfrm>
            <a:off x="-12989" y="726457"/>
            <a:ext cx="9121200" cy="0"/>
          </a:xfrm>
          <a:prstGeom prst="straightConnector1">
            <a:avLst/>
          </a:prstGeom>
          <a:noFill/>
          <a:ln w="9525" cap="flat" cmpd="sng">
            <a:solidFill>
              <a:schemeClr val="dk2"/>
            </a:solidFill>
            <a:prstDash val="solid"/>
            <a:round/>
            <a:headEnd type="none" w="sm" len="sm"/>
            <a:tailEnd type="none" w="sm" len="sm"/>
          </a:ln>
        </p:spPr>
      </p:cxnSp>
      <p:grpSp>
        <p:nvGrpSpPr>
          <p:cNvPr id="557" name="Google Shape;557;g2cc4f6ba004_0_14"/>
          <p:cNvGrpSpPr/>
          <p:nvPr/>
        </p:nvGrpSpPr>
        <p:grpSpPr>
          <a:xfrm>
            <a:off x="556131" y="1544243"/>
            <a:ext cx="274390" cy="274390"/>
            <a:chOff x="-655178" y="1655777"/>
            <a:chExt cx="640200" cy="640200"/>
          </a:xfrm>
        </p:grpSpPr>
        <p:sp>
          <p:nvSpPr>
            <p:cNvPr id="558" name="Google Shape;558;g2cc4f6ba004_0_14"/>
            <p:cNvSpPr/>
            <p:nvPr/>
          </p:nvSpPr>
          <p:spPr>
            <a:xfrm>
              <a:off x="-655178" y="1655777"/>
              <a:ext cx="640200" cy="640200"/>
            </a:xfrm>
            <a:prstGeom prst="ellipse">
              <a:avLst/>
            </a:prstGeom>
            <a:solidFill>
              <a:schemeClr val="accent5"/>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75"/>
                <a:buFont typeface="Arial"/>
                <a:buNone/>
              </a:pPr>
              <a:endParaRPr sz="675" b="0" i="0" u="none" strike="noStrike" cap="none">
                <a:solidFill>
                  <a:srgbClr val="FFFFFF"/>
                </a:solidFill>
                <a:latin typeface="Gill Sans"/>
                <a:ea typeface="Gill Sans"/>
                <a:cs typeface="Gill Sans"/>
                <a:sym typeface="Gill Sans"/>
              </a:endParaRPr>
            </a:p>
          </p:txBody>
        </p:sp>
        <p:pic>
          <p:nvPicPr>
            <p:cNvPr id="559" name="Google Shape;559;g2cc4f6ba004_0_14"/>
            <p:cNvPicPr preferRelativeResize="0"/>
            <p:nvPr/>
          </p:nvPicPr>
          <p:blipFill rotWithShape="1">
            <a:blip r:embed="rId5">
              <a:alphaModFix/>
            </a:blip>
            <a:srcRect/>
            <a:stretch/>
          </p:blipFill>
          <p:spPr>
            <a:xfrm>
              <a:off x="-568966" y="1777114"/>
              <a:ext cx="467654" cy="397406"/>
            </a:xfrm>
            <a:prstGeom prst="rect">
              <a:avLst/>
            </a:prstGeom>
            <a:noFill/>
            <a:ln>
              <a:noFill/>
            </a:ln>
          </p:spPr>
        </p:pic>
      </p:grpSp>
      <p:sp>
        <p:nvSpPr>
          <p:cNvPr id="560" name="Google Shape;560;g2cc4f6ba004_0_14"/>
          <p:cNvSpPr/>
          <p:nvPr/>
        </p:nvSpPr>
        <p:spPr>
          <a:xfrm>
            <a:off x="15820" y="1809644"/>
            <a:ext cx="1371600" cy="274200"/>
          </a:xfrm>
          <a:prstGeom prst="homePlate">
            <a:avLst>
              <a:gd name="adj" fmla="val 26719"/>
            </a:avLst>
          </a:prstGeom>
          <a:solidFill>
            <a:schemeClr val="accent5"/>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75"/>
              <a:buFont typeface="Arial"/>
              <a:buNone/>
            </a:pPr>
            <a:r>
              <a:rPr lang="en-US" sz="675" b="0" i="0" u="none" strike="noStrike" cap="none">
                <a:solidFill>
                  <a:srgbClr val="FFFFFF"/>
                </a:solidFill>
                <a:latin typeface="Gill Sans"/>
                <a:ea typeface="Gill Sans"/>
                <a:cs typeface="Gill Sans"/>
                <a:sym typeface="Gill Sans"/>
              </a:rPr>
              <a:t>Treat 40 million people</a:t>
            </a:r>
            <a:br>
              <a:rPr lang="en-US" sz="675" b="0" i="0" u="none" strike="noStrike" cap="none">
                <a:solidFill>
                  <a:srgbClr val="FFFFFF"/>
                </a:solidFill>
                <a:latin typeface="Gill Sans"/>
                <a:ea typeface="Gill Sans"/>
                <a:cs typeface="Gill Sans"/>
                <a:sym typeface="Gill Sans"/>
              </a:rPr>
            </a:br>
            <a:r>
              <a:rPr lang="en-US" sz="675" b="0" i="0" u="none" strike="noStrike" cap="none">
                <a:solidFill>
                  <a:srgbClr val="FFFFFF"/>
                </a:solidFill>
                <a:latin typeface="Gill Sans"/>
                <a:ea typeface="Gill Sans"/>
                <a:cs typeface="Gill Sans"/>
                <a:sym typeface="Gill Sans"/>
              </a:rPr>
              <a:t> by 2022</a:t>
            </a:r>
            <a:endParaRPr sz="1400" b="0" i="0" u="none" strike="noStrike" cap="none">
              <a:solidFill>
                <a:srgbClr val="000000"/>
              </a:solidFill>
              <a:latin typeface="Arial"/>
              <a:ea typeface="Arial"/>
              <a:cs typeface="Arial"/>
              <a:sym typeface="Arial"/>
            </a:endParaRPr>
          </a:p>
        </p:txBody>
      </p:sp>
      <p:grpSp>
        <p:nvGrpSpPr>
          <p:cNvPr id="561" name="Google Shape;561;g2cc4f6ba004_0_14"/>
          <p:cNvGrpSpPr/>
          <p:nvPr/>
        </p:nvGrpSpPr>
        <p:grpSpPr>
          <a:xfrm>
            <a:off x="-5915" y="2549306"/>
            <a:ext cx="1371600" cy="508910"/>
            <a:chOff x="0" y="3400735"/>
            <a:chExt cx="1828800" cy="678546"/>
          </a:xfrm>
        </p:grpSpPr>
        <p:sp>
          <p:nvSpPr>
            <p:cNvPr id="562" name="Google Shape;562;g2cc4f6ba004_0_14"/>
            <p:cNvSpPr/>
            <p:nvPr/>
          </p:nvSpPr>
          <p:spPr>
            <a:xfrm>
              <a:off x="0" y="3713581"/>
              <a:ext cx="1828800" cy="365700"/>
            </a:xfrm>
            <a:prstGeom prst="homePlate">
              <a:avLst>
                <a:gd name="adj" fmla="val 26819"/>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75"/>
                <a:buFont typeface="Arial"/>
                <a:buNone/>
              </a:pPr>
              <a:r>
                <a:rPr lang="en-US" sz="675" b="0" i="0" u="none" strike="noStrike" cap="none">
                  <a:solidFill>
                    <a:srgbClr val="FFFFFF"/>
                  </a:solidFill>
                  <a:latin typeface="Gill Sans"/>
                  <a:ea typeface="Gill Sans"/>
                  <a:cs typeface="Gill Sans"/>
                  <a:sym typeface="Gill Sans"/>
                </a:rPr>
                <a:t>90% treatment  </a:t>
              </a:r>
              <a:br>
                <a:rPr lang="en-US" sz="675" b="0" i="0" u="none" strike="noStrike" cap="none">
                  <a:solidFill>
                    <a:srgbClr val="FFFFFF"/>
                  </a:solidFill>
                  <a:latin typeface="Gill Sans"/>
                  <a:ea typeface="Gill Sans"/>
                  <a:cs typeface="Gill Sans"/>
                  <a:sym typeface="Gill Sans"/>
                </a:rPr>
              </a:br>
              <a:r>
                <a:rPr lang="en-US" sz="675" b="0" i="0" u="none" strike="noStrike" cap="none">
                  <a:solidFill>
                    <a:srgbClr val="FFFFFF"/>
                  </a:solidFill>
                  <a:latin typeface="Gill Sans"/>
                  <a:ea typeface="Gill Sans"/>
                  <a:cs typeface="Gill Sans"/>
                  <a:sym typeface="Gill Sans"/>
                </a:rPr>
                <a:t>success  rate </a:t>
              </a:r>
              <a:endParaRPr sz="1400" b="0" i="0" u="none" strike="noStrike" cap="none">
                <a:solidFill>
                  <a:srgbClr val="000000"/>
                </a:solidFill>
                <a:latin typeface="Arial"/>
                <a:ea typeface="Arial"/>
                <a:cs typeface="Arial"/>
                <a:sym typeface="Arial"/>
              </a:endParaRPr>
            </a:p>
          </p:txBody>
        </p:sp>
        <p:grpSp>
          <p:nvGrpSpPr>
            <p:cNvPr id="563" name="Google Shape;563;g2cc4f6ba004_0_14"/>
            <p:cNvGrpSpPr/>
            <p:nvPr/>
          </p:nvGrpSpPr>
          <p:grpSpPr>
            <a:xfrm>
              <a:off x="685819" y="3400735"/>
              <a:ext cx="365810" cy="365810"/>
              <a:chOff x="-655178" y="1655777"/>
              <a:chExt cx="640200" cy="640200"/>
            </a:xfrm>
          </p:grpSpPr>
          <p:sp>
            <p:nvSpPr>
              <p:cNvPr id="564" name="Google Shape;564;g2cc4f6ba004_0_14"/>
              <p:cNvSpPr/>
              <p:nvPr/>
            </p:nvSpPr>
            <p:spPr>
              <a:xfrm>
                <a:off x="-655178" y="1655777"/>
                <a:ext cx="640200" cy="640200"/>
              </a:xfrm>
              <a:prstGeom prst="ellipse">
                <a:avLst/>
              </a:prstGeom>
              <a:solidFill>
                <a:schemeClr val="accent6"/>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75"/>
                  <a:buFont typeface="Arial"/>
                  <a:buNone/>
                </a:pPr>
                <a:endParaRPr sz="675" b="0" i="0" u="none" strike="noStrike" cap="none">
                  <a:solidFill>
                    <a:srgbClr val="FFFFFF"/>
                  </a:solidFill>
                  <a:latin typeface="Gill Sans"/>
                  <a:ea typeface="Gill Sans"/>
                  <a:cs typeface="Gill Sans"/>
                  <a:sym typeface="Gill Sans"/>
                </a:endParaRPr>
              </a:p>
            </p:txBody>
          </p:sp>
          <p:pic>
            <p:nvPicPr>
              <p:cNvPr id="565" name="Google Shape;565;g2cc4f6ba004_0_14"/>
              <p:cNvPicPr preferRelativeResize="0"/>
              <p:nvPr/>
            </p:nvPicPr>
            <p:blipFill rotWithShape="1">
              <a:blip r:embed="rId5">
                <a:alphaModFix/>
              </a:blip>
              <a:srcRect/>
              <a:stretch/>
            </p:blipFill>
            <p:spPr>
              <a:xfrm>
                <a:off x="-568966" y="1777114"/>
                <a:ext cx="467654" cy="397406"/>
              </a:xfrm>
              <a:prstGeom prst="rect">
                <a:avLst/>
              </a:prstGeom>
              <a:noFill/>
              <a:ln>
                <a:noFill/>
              </a:ln>
            </p:spPr>
          </p:pic>
        </p:grpSp>
      </p:grpSp>
      <p:grpSp>
        <p:nvGrpSpPr>
          <p:cNvPr id="566" name="Google Shape;566;g2cc4f6ba004_0_14"/>
          <p:cNvGrpSpPr/>
          <p:nvPr/>
        </p:nvGrpSpPr>
        <p:grpSpPr>
          <a:xfrm>
            <a:off x="547" y="3639912"/>
            <a:ext cx="1371600" cy="505985"/>
            <a:chOff x="547" y="3639919"/>
            <a:chExt cx="1371600" cy="505985"/>
          </a:xfrm>
        </p:grpSpPr>
        <p:sp>
          <p:nvSpPr>
            <p:cNvPr id="567" name="Google Shape;567;g2cc4f6ba004_0_14"/>
            <p:cNvSpPr/>
            <p:nvPr/>
          </p:nvSpPr>
          <p:spPr>
            <a:xfrm>
              <a:off x="547" y="3871704"/>
              <a:ext cx="1371600" cy="274200"/>
            </a:xfrm>
            <a:prstGeom prst="homePlate">
              <a:avLst>
                <a:gd name="adj" fmla="val 22553"/>
              </a:avLst>
            </a:prstGeom>
            <a:solidFill>
              <a:schemeClr val="dk2"/>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75"/>
                <a:buFont typeface="Arial"/>
                <a:buNone/>
              </a:pPr>
              <a:r>
                <a:rPr lang="en-US" sz="675" b="0" i="0" u="none" strike="noStrike" cap="none">
                  <a:solidFill>
                    <a:srgbClr val="FFFFFF"/>
                  </a:solidFill>
                  <a:latin typeface="Gill Sans"/>
                  <a:ea typeface="Gill Sans"/>
                  <a:cs typeface="Gill Sans"/>
                  <a:sym typeface="Gill Sans"/>
                </a:rPr>
                <a:t>30 million on TB preventative treatment</a:t>
              </a:r>
              <a:endParaRPr sz="1400" b="0" i="0" u="none" strike="noStrike" cap="none">
                <a:solidFill>
                  <a:srgbClr val="000000"/>
                </a:solidFill>
                <a:latin typeface="Arial"/>
                <a:ea typeface="Arial"/>
                <a:cs typeface="Arial"/>
                <a:sym typeface="Arial"/>
              </a:endParaRPr>
            </a:p>
          </p:txBody>
        </p:sp>
        <p:grpSp>
          <p:nvGrpSpPr>
            <p:cNvPr id="568" name="Google Shape;568;g2cc4f6ba004_0_14"/>
            <p:cNvGrpSpPr/>
            <p:nvPr/>
          </p:nvGrpSpPr>
          <p:grpSpPr>
            <a:xfrm>
              <a:off x="508080" y="3639919"/>
              <a:ext cx="274390" cy="274390"/>
              <a:chOff x="-655178" y="1593435"/>
              <a:chExt cx="640200" cy="640200"/>
            </a:xfrm>
          </p:grpSpPr>
          <p:sp>
            <p:nvSpPr>
              <p:cNvPr id="569" name="Google Shape;569;g2cc4f6ba004_0_14"/>
              <p:cNvSpPr/>
              <p:nvPr/>
            </p:nvSpPr>
            <p:spPr>
              <a:xfrm>
                <a:off x="-655178" y="1593435"/>
                <a:ext cx="640200" cy="640200"/>
              </a:xfrm>
              <a:prstGeom prst="ellipse">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75"/>
                  <a:buFont typeface="Arial"/>
                  <a:buNone/>
                </a:pPr>
                <a:endParaRPr sz="675" b="0" i="0" u="none" strike="noStrike" cap="none">
                  <a:solidFill>
                    <a:srgbClr val="FFFFFF"/>
                  </a:solidFill>
                  <a:latin typeface="Gill Sans"/>
                  <a:ea typeface="Gill Sans"/>
                  <a:cs typeface="Gill Sans"/>
                  <a:sym typeface="Gill Sans"/>
                </a:endParaRPr>
              </a:p>
            </p:txBody>
          </p:sp>
          <p:pic>
            <p:nvPicPr>
              <p:cNvPr id="570" name="Google Shape;570;g2cc4f6ba004_0_14"/>
              <p:cNvPicPr preferRelativeResize="0"/>
              <p:nvPr/>
            </p:nvPicPr>
            <p:blipFill rotWithShape="1">
              <a:blip r:embed="rId5">
                <a:alphaModFix/>
              </a:blip>
              <a:srcRect/>
              <a:stretch/>
            </p:blipFill>
            <p:spPr>
              <a:xfrm>
                <a:off x="-568966" y="1726715"/>
                <a:ext cx="467654" cy="397406"/>
              </a:xfrm>
              <a:prstGeom prst="rect">
                <a:avLst/>
              </a:prstGeom>
              <a:noFill/>
              <a:ln>
                <a:noFill/>
              </a:ln>
            </p:spPr>
          </p:pic>
        </p:grpSp>
      </p:grpSp>
      <p:grpSp>
        <p:nvGrpSpPr>
          <p:cNvPr id="571" name="Google Shape;571;g2cc4f6ba004_0_14"/>
          <p:cNvGrpSpPr/>
          <p:nvPr/>
        </p:nvGrpSpPr>
        <p:grpSpPr>
          <a:xfrm>
            <a:off x="-2680" y="4699887"/>
            <a:ext cx="1371600" cy="486884"/>
            <a:chOff x="0" y="6155420"/>
            <a:chExt cx="1828800" cy="649178"/>
          </a:xfrm>
        </p:grpSpPr>
        <p:sp>
          <p:nvSpPr>
            <p:cNvPr id="572" name="Google Shape;572;g2cc4f6ba004_0_14"/>
            <p:cNvSpPr/>
            <p:nvPr/>
          </p:nvSpPr>
          <p:spPr>
            <a:xfrm>
              <a:off x="0" y="6438898"/>
              <a:ext cx="1828800" cy="365700"/>
            </a:xfrm>
            <a:prstGeom prst="homePlate">
              <a:avLst>
                <a:gd name="adj" fmla="val 23414"/>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75"/>
                <a:buFont typeface="Arial"/>
                <a:buNone/>
              </a:pPr>
              <a:r>
                <a:rPr lang="en-US" sz="675" b="0" i="0" u="none" strike="noStrike" cap="none">
                  <a:solidFill>
                    <a:srgbClr val="FFFFFF"/>
                  </a:solidFill>
                  <a:latin typeface="Gill Sans"/>
                  <a:ea typeface="Gill Sans"/>
                  <a:cs typeface="Gill Sans"/>
                  <a:sym typeface="Gill Sans"/>
                </a:rPr>
                <a:t>Global investments </a:t>
              </a:r>
              <a:br>
                <a:rPr lang="en-US" sz="675" b="0" i="0" u="none" strike="noStrike" cap="none">
                  <a:solidFill>
                    <a:srgbClr val="FFFFFF"/>
                  </a:solidFill>
                  <a:latin typeface="Gill Sans"/>
                  <a:ea typeface="Gill Sans"/>
                  <a:cs typeface="Gill Sans"/>
                  <a:sym typeface="Gill Sans"/>
                </a:rPr>
              </a:br>
              <a:r>
                <a:rPr lang="en-US" sz="675" b="0" i="0" u="none" strike="noStrike" cap="none">
                  <a:solidFill>
                    <a:srgbClr val="FFFFFF"/>
                  </a:solidFill>
                  <a:latin typeface="Gill Sans"/>
                  <a:ea typeface="Gill Sans"/>
                  <a:cs typeface="Gill Sans"/>
                  <a:sym typeface="Gill Sans"/>
                </a:rPr>
                <a:t>reach  $13 billion by 2022</a:t>
              </a:r>
              <a:endParaRPr sz="1400" b="0" i="0" u="none" strike="noStrike" cap="none">
                <a:solidFill>
                  <a:srgbClr val="000000"/>
                </a:solidFill>
                <a:latin typeface="Arial"/>
                <a:ea typeface="Arial"/>
                <a:cs typeface="Arial"/>
                <a:sym typeface="Arial"/>
              </a:endParaRPr>
            </a:p>
          </p:txBody>
        </p:sp>
        <p:grpSp>
          <p:nvGrpSpPr>
            <p:cNvPr id="573" name="Google Shape;573;g2cc4f6ba004_0_14"/>
            <p:cNvGrpSpPr/>
            <p:nvPr/>
          </p:nvGrpSpPr>
          <p:grpSpPr>
            <a:xfrm>
              <a:off x="685819" y="6155420"/>
              <a:ext cx="365810" cy="365810"/>
              <a:chOff x="-655178" y="1594813"/>
              <a:chExt cx="640200" cy="640200"/>
            </a:xfrm>
          </p:grpSpPr>
          <p:sp>
            <p:nvSpPr>
              <p:cNvPr id="574" name="Google Shape;574;g2cc4f6ba004_0_14"/>
              <p:cNvSpPr/>
              <p:nvPr/>
            </p:nvSpPr>
            <p:spPr>
              <a:xfrm>
                <a:off x="-655178" y="1594813"/>
                <a:ext cx="640200" cy="640200"/>
              </a:xfrm>
              <a:prstGeom prst="ellipse">
                <a:avLst/>
              </a:prstGeom>
              <a:solidFill>
                <a:schemeClr val="accent4"/>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75"/>
                  <a:buFont typeface="Arial"/>
                  <a:buNone/>
                </a:pPr>
                <a:endParaRPr sz="675" b="0" i="0" u="none" strike="noStrike" cap="none">
                  <a:solidFill>
                    <a:srgbClr val="FFFFFF"/>
                  </a:solidFill>
                  <a:latin typeface="Gill Sans"/>
                  <a:ea typeface="Gill Sans"/>
                  <a:cs typeface="Gill Sans"/>
                  <a:sym typeface="Gill Sans"/>
                </a:endParaRPr>
              </a:p>
            </p:txBody>
          </p:sp>
          <p:pic>
            <p:nvPicPr>
              <p:cNvPr id="575" name="Google Shape;575;g2cc4f6ba004_0_14"/>
              <p:cNvPicPr preferRelativeResize="0"/>
              <p:nvPr/>
            </p:nvPicPr>
            <p:blipFill rotWithShape="1">
              <a:blip r:embed="rId5">
                <a:alphaModFix/>
              </a:blip>
              <a:srcRect/>
              <a:stretch/>
            </p:blipFill>
            <p:spPr>
              <a:xfrm>
                <a:off x="-568966" y="1716151"/>
                <a:ext cx="467654" cy="397410"/>
              </a:xfrm>
              <a:prstGeom prst="rect">
                <a:avLst/>
              </a:prstGeom>
              <a:noFill/>
              <a:ln>
                <a:noFill/>
              </a:ln>
            </p:spPr>
          </p:pic>
        </p:grpSp>
      </p:grpSp>
      <p:pic>
        <p:nvPicPr>
          <p:cNvPr id="576" name="Google Shape;576;g2cc4f6ba004_0_14" descr="Icon&#10;&#10;Description automatically generated"/>
          <p:cNvPicPr preferRelativeResize="0"/>
          <p:nvPr/>
        </p:nvPicPr>
        <p:blipFill rotWithShape="1">
          <a:blip r:embed="rId6">
            <a:alphaModFix/>
          </a:blip>
          <a:srcRect/>
          <a:stretch/>
        </p:blipFill>
        <p:spPr>
          <a:xfrm>
            <a:off x="8604496" y="789070"/>
            <a:ext cx="226014" cy="226014"/>
          </a:xfrm>
          <a:prstGeom prst="rect">
            <a:avLst/>
          </a:prstGeom>
          <a:noFill/>
          <a:ln>
            <a:noFill/>
          </a:ln>
        </p:spPr>
      </p:pic>
      <p:pic>
        <p:nvPicPr>
          <p:cNvPr id="577" name="Google Shape;577;g2cc4f6ba004_0_14" descr="Icon&#10;&#10;Description automatically generated"/>
          <p:cNvPicPr preferRelativeResize="0"/>
          <p:nvPr/>
        </p:nvPicPr>
        <p:blipFill rotWithShape="1">
          <a:blip r:embed="rId7">
            <a:alphaModFix/>
          </a:blip>
          <a:srcRect/>
          <a:stretch/>
        </p:blipFill>
        <p:spPr>
          <a:xfrm>
            <a:off x="8645052" y="3135143"/>
            <a:ext cx="204102" cy="204102"/>
          </a:xfrm>
          <a:prstGeom prst="rect">
            <a:avLst/>
          </a:prstGeom>
          <a:noFill/>
          <a:ln>
            <a:noFill/>
          </a:ln>
        </p:spPr>
      </p:pic>
      <p:pic>
        <p:nvPicPr>
          <p:cNvPr id="578" name="Google Shape;578;g2cc4f6ba004_0_14"/>
          <p:cNvPicPr preferRelativeResize="0"/>
          <p:nvPr/>
        </p:nvPicPr>
        <p:blipFill rotWithShape="1">
          <a:blip r:embed="rId8">
            <a:alphaModFix/>
          </a:blip>
          <a:srcRect/>
          <a:stretch/>
        </p:blipFill>
        <p:spPr>
          <a:xfrm>
            <a:off x="1836422" y="4661013"/>
            <a:ext cx="272136" cy="272136"/>
          </a:xfrm>
          <a:prstGeom prst="rect">
            <a:avLst/>
          </a:prstGeom>
          <a:noFill/>
          <a:ln>
            <a:noFill/>
          </a:ln>
        </p:spPr>
      </p:pic>
      <p:pic>
        <p:nvPicPr>
          <p:cNvPr id="579" name="Google Shape;579;g2cc4f6ba004_0_14"/>
          <p:cNvPicPr preferRelativeResize="0"/>
          <p:nvPr/>
        </p:nvPicPr>
        <p:blipFill rotWithShape="1">
          <a:blip r:embed="rId8">
            <a:alphaModFix/>
          </a:blip>
          <a:srcRect/>
          <a:stretch/>
        </p:blipFill>
        <p:spPr>
          <a:xfrm>
            <a:off x="3825930" y="4695405"/>
            <a:ext cx="272136" cy="272136"/>
          </a:xfrm>
          <a:prstGeom prst="rect">
            <a:avLst/>
          </a:prstGeom>
          <a:noFill/>
          <a:ln>
            <a:noFill/>
          </a:ln>
        </p:spPr>
      </p:pic>
      <p:pic>
        <p:nvPicPr>
          <p:cNvPr id="580" name="Google Shape;580;g2cc4f6ba004_0_14"/>
          <p:cNvPicPr preferRelativeResize="0"/>
          <p:nvPr/>
        </p:nvPicPr>
        <p:blipFill rotWithShape="1">
          <a:blip r:embed="rId8">
            <a:alphaModFix/>
          </a:blip>
          <a:srcRect/>
          <a:stretch/>
        </p:blipFill>
        <p:spPr>
          <a:xfrm>
            <a:off x="5800051" y="4673723"/>
            <a:ext cx="272136" cy="272136"/>
          </a:xfrm>
          <a:prstGeom prst="rect">
            <a:avLst/>
          </a:prstGeom>
          <a:noFill/>
          <a:ln>
            <a:noFill/>
          </a:ln>
        </p:spPr>
      </p:pic>
      <p:pic>
        <p:nvPicPr>
          <p:cNvPr id="581" name="Google Shape;581;g2cc4f6ba004_0_14"/>
          <p:cNvPicPr preferRelativeResize="0"/>
          <p:nvPr/>
        </p:nvPicPr>
        <p:blipFill rotWithShape="1">
          <a:blip r:embed="rId8">
            <a:alphaModFix/>
          </a:blip>
          <a:srcRect/>
          <a:stretch/>
        </p:blipFill>
        <p:spPr>
          <a:xfrm>
            <a:off x="8427191" y="4681643"/>
            <a:ext cx="272136" cy="27213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49"/>
          <p:cNvSpPr txBox="1">
            <a:spLocks noGrp="1"/>
          </p:cNvSpPr>
          <p:nvPr>
            <p:ph type="sldNum" idx="12"/>
          </p:nvPr>
        </p:nvSpPr>
        <p:spPr>
          <a:xfrm>
            <a:off x="6858000" y="4933030"/>
            <a:ext cx="2133600" cy="215444"/>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Gill Sans"/>
                <a:ea typeface="Gill Sans"/>
                <a:cs typeface="Gill Sans"/>
                <a:sym typeface="Gill Sans"/>
              </a:rPr>
              <a:t>22</a:t>
            </a:fld>
            <a:endParaRPr sz="800" b="0" i="0" u="none" strike="noStrike" cap="none">
              <a:solidFill>
                <a:schemeClr val="lt1"/>
              </a:solidFill>
              <a:latin typeface="Gill Sans"/>
              <a:ea typeface="Gill Sans"/>
              <a:cs typeface="Gill Sans"/>
              <a:sym typeface="Gill Sans"/>
            </a:endParaRPr>
          </a:p>
        </p:txBody>
      </p:sp>
      <p:sp>
        <p:nvSpPr>
          <p:cNvPr id="587" name="Google Shape;587;p49"/>
          <p:cNvSpPr txBox="1">
            <a:spLocks noGrp="1"/>
          </p:cNvSpPr>
          <p:nvPr>
            <p:ph type="title"/>
          </p:nvPr>
        </p:nvSpPr>
        <p:spPr>
          <a:xfrm>
            <a:off x="685800" y="2269222"/>
            <a:ext cx="7772400" cy="646500"/>
          </a:xfrm>
          <a:prstGeom prst="rect">
            <a:avLst/>
          </a:prstGeom>
          <a:noFill/>
          <a:ln>
            <a:noFill/>
          </a:ln>
        </p:spPr>
        <p:txBody>
          <a:bodyPr spcFirstLastPara="1" wrap="square" lIns="91425" tIns="45700" rIns="91425" bIns="45700" anchor="b" anchorCtr="0">
            <a:spAutoFit/>
          </a:bodyPr>
          <a:lstStyle/>
          <a:p>
            <a:pPr marL="0" lvl="0" indent="0" algn="ctr" rtl="0">
              <a:lnSpc>
                <a:spcPct val="100000"/>
              </a:lnSpc>
              <a:spcBef>
                <a:spcPts val="0"/>
              </a:spcBef>
              <a:spcAft>
                <a:spcPts val="0"/>
              </a:spcAft>
              <a:buClr>
                <a:schemeClr val="lt1"/>
              </a:buClr>
              <a:buSzPts val="3600"/>
              <a:buFont typeface="Gill Sans"/>
              <a:buNone/>
            </a:pPr>
            <a:r>
              <a:rPr lang="en-US"/>
              <a:t>Q&amp;A</a:t>
            </a:r>
            <a:endParaRPr/>
          </a:p>
        </p:txBody>
      </p:sp>
      <p:pic>
        <p:nvPicPr>
          <p:cNvPr id="588" name="Google Shape;588;p49" descr="Chart&#10;&#10;Description automatically generated with low confidence"/>
          <p:cNvPicPr preferRelativeResize="0"/>
          <p:nvPr/>
        </p:nvPicPr>
        <p:blipFill rotWithShape="1">
          <a:blip r:embed="rId3">
            <a:alphaModFix/>
          </a:blip>
          <a:srcRect/>
          <a:stretch/>
        </p:blipFill>
        <p:spPr>
          <a:xfrm>
            <a:off x="9605" y="48164"/>
            <a:ext cx="4194730" cy="14376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50"/>
          <p:cNvSpPr txBox="1"/>
          <p:nvPr/>
        </p:nvSpPr>
        <p:spPr>
          <a:xfrm>
            <a:off x="600795" y="813566"/>
            <a:ext cx="3971204" cy="201932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accent3"/>
              </a:buClr>
              <a:buSzPts val="1620"/>
              <a:buFont typeface="Noto Sans Symbols"/>
              <a:buNone/>
            </a:pPr>
            <a:r>
              <a:rPr lang="en-US" sz="1800" b="1" i="0" u="none" strike="noStrike" cap="none">
                <a:solidFill>
                  <a:schemeClr val="dk1"/>
                </a:solidFill>
                <a:latin typeface="Gill Sans"/>
                <a:ea typeface="Gill Sans"/>
                <a:cs typeface="Gill Sans"/>
                <a:sym typeface="Gill Sans"/>
              </a:rPr>
              <a:t>Sevim Ahmedov</a:t>
            </a:r>
            <a:br>
              <a:rPr lang="en-US" sz="1800" b="0" i="0" u="none" strike="noStrike" cap="none">
                <a:solidFill>
                  <a:srgbClr val="6C6463"/>
                </a:solidFill>
                <a:latin typeface="Gill Sans"/>
                <a:ea typeface="Gill Sans"/>
                <a:cs typeface="Gill Sans"/>
                <a:sym typeface="Gill Sans"/>
              </a:rPr>
            </a:br>
            <a:r>
              <a:rPr lang="en-US" sz="1800" b="0" i="0" u="none" strike="noStrike" cap="none">
                <a:solidFill>
                  <a:schemeClr val="dk1"/>
                </a:solidFill>
                <a:latin typeface="Gill Sans"/>
                <a:ea typeface="Gill Sans"/>
                <a:cs typeface="Gill Sans"/>
                <a:sym typeface="Gill Sans"/>
              </a:rPr>
              <a:t>TB/HIV, Prevention and M&amp;E Team Lead</a:t>
            </a:r>
            <a:br>
              <a:rPr lang="en-US" sz="1800" b="0" i="0" u="none" strike="noStrike" cap="none">
                <a:solidFill>
                  <a:schemeClr val="dk1"/>
                </a:solidFill>
                <a:latin typeface="Gill Sans"/>
                <a:ea typeface="Gill Sans"/>
                <a:cs typeface="Gill Sans"/>
                <a:sym typeface="Gill Sans"/>
              </a:rPr>
            </a:br>
            <a:r>
              <a:rPr lang="en-US" sz="1800" b="0" i="0" u="none" strike="noStrike" cap="none">
                <a:solidFill>
                  <a:schemeClr val="dk1"/>
                </a:solidFill>
                <a:latin typeface="Gill Sans"/>
                <a:ea typeface="Gill Sans"/>
                <a:cs typeface="Gill Sans"/>
                <a:sym typeface="Gill Sans"/>
              </a:rPr>
              <a:t>AOR TB DIAH </a:t>
            </a:r>
            <a:br>
              <a:rPr lang="en-US" sz="1800" b="0" i="0" u="none" strike="noStrike" cap="none">
                <a:solidFill>
                  <a:schemeClr val="dk1"/>
                </a:solidFill>
                <a:latin typeface="Gill Sans"/>
                <a:ea typeface="Gill Sans"/>
                <a:cs typeface="Gill Sans"/>
                <a:sym typeface="Gill Sans"/>
              </a:rPr>
            </a:br>
            <a:r>
              <a:rPr lang="en-US" sz="1800" b="0" i="0" u="none" strike="noStrike" cap="none">
                <a:solidFill>
                  <a:schemeClr val="dk1"/>
                </a:solidFill>
                <a:latin typeface="Gill Sans"/>
                <a:ea typeface="Gill Sans"/>
                <a:cs typeface="Gill Sans"/>
                <a:sym typeface="Gill Sans"/>
              </a:rPr>
              <a:t>Tuberculosis Division </a:t>
            </a:r>
            <a:br>
              <a:rPr lang="en-US" sz="1800" b="0" i="0" u="none" strike="noStrike" cap="none">
                <a:solidFill>
                  <a:schemeClr val="dk1"/>
                </a:solidFill>
                <a:latin typeface="Gill Sans"/>
                <a:ea typeface="Gill Sans"/>
                <a:cs typeface="Gill Sans"/>
                <a:sym typeface="Gill Sans"/>
              </a:rPr>
            </a:br>
            <a:r>
              <a:rPr lang="en-US" sz="1800" b="0" i="0" u="none" strike="noStrike" cap="none">
                <a:solidFill>
                  <a:schemeClr val="dk1"/>
                </a:solidFill>
                <a:latin typeface="Gill Sans"/>
                <a:ea typeface="Gill Sans"/>
                <a:cs typeface="Gill Sans"/>
                <a:sym typeface="Gill Sans"/>
              </a:rPr>
              <a:t>Office of Infectious Disease, </a:t>
            </a:r>
            <a:br>
              <a:rPr lang="en-US" sz="1800" b="0" i="0" u="none" strike="noStrike" cap="none">
                <a:solidFill>
                  <a:schemeClr val="dk1"/>
                </a:solidFill>
                <a:latin typeface="Gill Sans"/>
                <a:ea typeface="Gill Sans"/>
                <a:cs typeface="Gill Sans"/>
                <a:sym typeface="Gill Sans"/>
              </a:rPr>
            </a:br>
            <a:r>
              <a:rPr lang="en-US" sz="1800" b="0" i="0" u="none" strike="noStrike" cap="none">
                <a:solidFill>
                  <a:schemeClr val="dk1"/>
                </a:solidFill>
                <a:latin typeface="Gill Sans"/>
                <a:ea typeface="Gill Sans"/>
                <a:cs typeface="Gill Sans"/>
                <a:sym typeface="Gill Sans"/>
              </a:rPr>
              <a:t>Bureau for Global Health</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chemeClr val="accent3"/>
              </a:buClr>
              <a:buSzPts val="1620"/>
              <a:buFont typeface="Noto Sans Symbols"/>
              <a:buNone/>
            </a:pPr>
            <a:r>
              <a:rPr lang="en-US" sz="1800" b="0" i="0" u="none" strike="noStrike" cap="none">
                <a:solidFill>
                  <a:schemeClr val="dk1"/>
                </a:solidFill>
                <a:latin typeface="Gill Sans"/>
                <a:ea typeface="Gill Sans"/>
                <a:cs typeface="Gill Sans"/>
                <a:sym typeface="Gill Sans"/>
              </a:rPr>
              <a:t>USAID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chemeClr val="accent3"/>
              </a:buClr>
              <a:buSzPts val="1620"/>
              <a:buFont typeface="Noto Sans Symbols"/>
              <a:buNone/>
            </a:pPr>
            <a:endParaRPr sz="1800" b="0" i="0" u="none" strike="noStrike" cap="none">
              <a:solidFill>
                <a:srgbClr val="6C6463"/>
              </a:solidFill>
              <a:latin typeface="Gill Sans"/>
              <a:ea typeface="Gill Sans"/>
              <a:cs typeface="Gill Sans"/>
              <a:sym typeface="Gill Sans"/>
            </a:endParaRPr>
          </a:p>
        </p:txBody>
      </p:sp>
      <p:sp>
        <p:nvSpPr>
          <p:cNvPr id="595" name="Google Shape;595;p50"/>
          <p:cNvSpPr txBox="1">
            <a:spLocks noGrp="1"/>
          </p:cNvSpPr>
          <p:nvPr>
            <p:ph type="sldNum" idx="12"/>
          </p:nvPr>
        </p:nvSpPr>
        <p:spPr>
          <a:xfrm>
            <a:off x="8353696" y="4947677"/>
            <a:ext cx="637903" cy="186148"/>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23</a:t>
            </a:fld>
            <a:endParaRPr/>
          </a:p>
        </p:txBody>
      </p:sp>
      <p:sp>
        <p:nvSpPr>
          <p:cNvPr id="596" name="Google Shape;596;p50"/>
          <p:cNvSpPr txBox="1">
            <a:spLocks noGrp="1"/>
          </p:cNvSpPr>
          <p:nvPr>
            <p:ph type="title"/>
          </p:nvPr>
        </p:nvSpPr>
        <p:spPr>
          <a:xfrm>
            <a:off x="345507" y="23617"/>
            <a:ext cx="7772400" cy="461665"/>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dk2"/>
              </a:buClr>
              <a:buSzPts val="2400"/>
              <a:buFont typeface="Gill Sans"/>
              <a:buNone/>
            </a:pPr>
            <a:r>
              <a:rPr lang="en-US"/>
              <a:t>For more information</a:t>
            </a:r>
            <a:endParaRPr/>
          </a:p>
        </p:txBody>
      </p:sp>
      <p:pic>
        <p:nvPicPr>
          <p:cNvPr id="597" name="Google Shape;597;p50" descr="Address Book with solid fill"/>
          <p:cNvPicPr preferRelativeResize="0"/>
          <p:nvPr/>
        </p:nvPicPr>
        <p:blipFill rotWithShape="1">
          <a:blip r:embed="rId3">
            <a:alphaModFix/>
          </a:blip>
          <a:srcRect/>
          <a:stretch/>
        </p:blipFill>
        <p:spPr>
          <a:xfrm>
            <a:off x="4571999" y="3126371"/>
            <a:ext cx="510577" cy="510577"/>
          </a:xfrm>
          <a:prstGeom prst="rect">
            <a:avLst/>
          </a:prstGeom>
          <a:noFill/>
          <a:ln>
            <a:noFill/>
          </a:ln>
        </p:spPr>
      </p:pic>
      <p:sp>
        <p:nvSpPr>
          <p:cNvPr id="598" name="Google Shape;598;p50"/>
          <p:cNvSpPr txBox="1"/>
          <p:nvPr/>
        </p:nvSpPr>
        <p:spPr>
          <a:xfrm>
            <a:off x="5082576" y="3196993"/>
            <a:ext cx="4572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dk2"/>
                </a:solidFill>
                <a:latin typeface="Gill Sans"/>
                <a:ea typeface="Gill Sans"/>
                <a:cs typeface="Gill Sans"/>
                <a:sym typeface="Gill Sans"/>
                <a:hlinkClick r:id="rId4">
                  <a:extLst>
                    <a:ext uri="{A12FA001-AC4F-418D-AE19-62706E023703}">
                      <ahyp:hlinkClr xmlns:ahyp="http://schemas.microsoft.com/office/drawing/2018/hyperlinkcolor" val="tx"/>
                    </a:ext>
                  </a:extLst>
                </a:hlinkClick>
              </a:rPr>
              <a:t>meapeterson@usaid.gov</a:t>
            </a:r>
            <a:endParaRPr sz="1800" b="0" i="0" u="none" strike="noStrike" cap="none">
              <a:solidFill>
                <a:schemeClr val="dk2"/>
              </a:solidFill>
              <a:latin typeface="Gill Sans"/>
              <a:ea typeface="Gill Sans"/>
              <a:cs typeface="Gill Sans"/>
              <a:sym typeface="Gill Sans"/>
            </a:endParaRPr>
          </a:p>
        </p:txBody>
      </p:sp>
      <p:sp>
        <p:nvSpPr>
          <p:cNvPr id="599" name="Google Shape;599;p50"/>
          <p:cNvSpPr txBox="1"/>
          <p:nvPr/>
        </p:nvSpPr>
        <p:spPr>
          <a:xfrm>
            <a:off x="4571999" y="813565"/>
            <a:ext cx="4419599" cy="2055145"/>
          </a:xfrm>
          <a:prstGeom prst="rect">
            <a:avLst/>
          </a:prstGeom>
          <a:noFill/>
          <a:ln>
            <a:noFill/>
          </a:ln>
        </p:spPr>
        <p:txBody>
          <a:bodyPr spcFirstLastPara="1" wrap="square" lIns="91425" tIns="45700" rIns="91425" bIns="45700" anchor="t" anchorCtr="0">
            <a:normAutofit lnSpcReduction="20000"/>
          </a:bodyPr>
          <a:lstStyle/>
          <a:p>
            <a:pPr marL="0" marR="0" lvl="0" indent="0" algn="l" rtl="0">
              <a:lnSpc>
                <a:spcPct val="110000"/>
              </a:lnSpc>
              <a:spcBef>
                <a:spcPts val="0"/>
              </a:spcBef>
              <a:spcAft>
                <a:spcPts val="0"/>
              </a:spcAft>
              <a:buClr>
                <a:schemeClr val="accent3"/>
              </a:buClr>
              <a:buSzPts val="1620"/>
              <a:buFont typeface="Noto Sans Symbols"/>
              <a:buNone/>
            </a:pPr>
            <a:r>
              <a:rPr lang="en-US" sz="1800" b="1" i="0" u="none" strike="noStrike" cap="none">
                <a:solidFill>
                  <a:schemeClr val="dk1"/>
                </a:solidFill>
                <a:latin typeface="Gill Sans"/>
                <a:ea typeface="Gill Sans"/>
                <a:cs typeface="Gill Sans"/>
                <a:sym typeface="Gill Sans"/>
              </a:rPr>
              <a:t>Meaghan Peterson Glenn</a:t>
            </a:r>
            <a:br>
              <a:rPr lang="en-US" sz="1800" b="0" i="0" u="none" strike="noStrike" cap="none">
                <a:solidFill>
                  <a:srgbClr val="6C6463"/>
                </a:solidFill>
                <a:latin typeface="Gill Sans"/>
                <a:ea typeface="Gill Sans"/>
                <a:cs typeface="Gill Sans"/>
                <a:sym typeface="Gill Sans"/>
              </a:rPr>
            </a:br>
            <a:r>
              <a:rPr lang="en-US" sz="1800" b="0" i="0" u="none" strike="noStrike" cap="none">
                <a:solidFill>
                  <a:schemeClr val="dk1"/>
                </a:solidFill>
                <a:latin typeface="Gill Sans"/>
                <a:ea typeface="Gill Sans"/>
                <a:cs typeface="Gill Sans"/>
                <a:sym typeface="Gill Sans"/>
              </a:rPr>
              <a:t>TB Monitoring and Evaluation Advisor, </a:t>
            </a:r>
            <a:br>
              <a:rPr lang="en-US" sz="1800" b="0" i="0" u="none" strike="noStrike" cap="none">
                <a:solidFill>
                  <a:schemeClr val="dk1"/>
                </a:solidFill>
                <a:latin typeface="Gill Sans"/>
                <a:ea typeface="Gill Sans"/>
                <a:cs typeface="Gill Sans"/>
                <a:sym typeface="Gill Sans"/>
              </a:rPr>
            </a:br>
            <a:r>
              <a:rPr lang="en-US" sz="1800" b="0" i="0" u="none" strike="noStrike" cap="none">
                <a:solidFill>
                  <a:schemeClr val="dk1"/>
                </a:solidFill>
                <a:latin typeface="Gill Sans"/>
                <a:ea typeface="Gill Sans"/>
                <a:cs typeface="Gill Sans"/>
                <a:sym typeface="Gill Sans"/>
              </a:rPr>
              <a:t>Tuberculosis Division </a:t>
            </a:r>
            <a:br>
              <a:rPr lang="en-US" sz="1800" b="0" i="0" u="none" strike="noStrike" cap="none">
                <a:solidFill>
                  <a:schemeClr val="dk1"/>
                </a:solidFill>
                <a:latin typeface="Gill Sans"/>
                <a:ea typeface="Gill Sans"/>
                <a:cs typeface="Gill Sans"/>
                <a:sym typeface="Gill Sans"/>
              </a:rPr>
            </a:br>
            <a:r>
              <a:rPr lang="en-US" sz="1800" b="0" i="0" u="none" strike="noStrike" cap="none">
                <a:solidFill>
                  <a:schemeClr val="dk1"/>
                </a:solidFill>
                <a:latin typeface="Gill Sans"/>
                <a:ea typeface="Gill Sans"/>
                <a:cs typeface="Gill Sans"/>
                <a:sym typeface="Gill Sans"/>
              </a:rPr>
              <a:t>Office of Infectious Disease, </a:t>
            </a:r>
            <a:br>
              <a:rPr lang="en-US" sz="1800" b="0" i="0" u="none" strike="noStrike" cap="none">
                <a:solidFill>
                  <a:schemeClr val="dk1"/>
                </a:solidFill>
                <a:latin typeface="Gill Sans"/>
                <a:ea typeface="Gill Sans"/>
                <a:cs typeface="Gill Sans"/>
                <a:sym typeface="Gill Sans"/>
              </a:rPr>
            </a:br>
            <a:r>
              <a:rPr lang="en-US" sz="1800" b="0" i="0" u="none" strike="noStrike" cap="none">
                <a:solidFill>
                  <a:schemeClr val="dk1"/>
                </a:solidFill>
                <a:latin typeface="Gill Sans"/>
                <a:ea typeface="Gill Sans"/>
                <a:cs typeface="Gill Sans"/>
                <a:sym typeface="Gill Sans"/>
              </a:rPr>
              <a:t>Bureau for Global Health</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chemeClr val="accent3"/>
              </a:buClr>
              <a:buSzPts val="1620"/>
              <a:buFont typeface="Noto Sans Symbols"/>
              <a:buNone/>
            </a:pPr>
            <a:r>
              <a:rPr lang="en-US" sz="1800" b="0" i="0" u="none" strike="noStrike" cap="none">
                <a:solidFill>
                  <a:schemeClr val="dk1"/>
                </a:solidFill>
                <a:latin typeface="Gill Sans"/>
                <a:ea typeface="Gill Sans"/>
                <a:cs typeface="Gill Sans"/>
                <a:sym typeface="Gill Sans"/>
              </a:rPr>
              <a:t>USAID</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600"/>
              </a:spcBef>
              <a:spcAft>
                <a:spcPts val="0"/>
              </a:spcAft>
              <a:buClr>
                <a:schemeClr val="accent3"/>
              </a:buClr>
              <a:buSzPts val="1620"/>
              <a:buFont typeface="Noto Sans Symbols"/>
              <a:buNone/>
            </a:pPr>
            <a:endParaRPr sz="1800" b="0" i="0" u="none" strike="noStrike" cap="none">
              <a:solidFill>
                <a:srgbClr val="6C6463"/>
              </a:solidFill>
              <a:latin typeface="Gill Sans"/>
              <a:ea typeface="Gill Sans"/>
              <a:cs typeface="Gill Sans"/>
              <a:sym typeface="Gill Sans"/>
            </a:endParaRPr>
          </a:p>
        </p:txBody>
      </p:sp>
      <p:pic>
        <p:nvPicPr>
          <p:cNvPr id="600" name="Google Shape;600;p50" descr="Address Book with solid fill"/>
          <p:cNvPicPr preferRelativeResize="0"/>
          <p:nvPr/>
        </p:nvPicPr>
        <p:blipFill rotWithShape="1">
          <a:blip r:embed="rId3">
            <a:alphaModFix/>
          </a:blip>
          <a:srcRect/>
          <a:stretch/>
        </p:blipFill>
        <p:spPr>
          <a:xfrm>
            <a:off x="600795" y="3181985"/>
            <a:ext cx="510577" cy="510577"/>
          </a:xfrm>
          <a:prstGeom prst="rect">
            <a:avLst/>
          </a:prstGeom>
          <a:noFill/>
          <a:ln>
            <a:noFill/>
          </a:ln>
        </p:spPr>
      </p:pic>
      <p:sp>
        <p:nvSpPr>
          <p:cNvPr id="601" name="Google Shape;601;p50"/>
          <p:cNvSpPr txBox="1"/>
          <p:nvPr/>
        </p:nvSpPr>
        <p:spPr>
          <a:xfrm>
            <a:off x="1111372" y="3217125"/>
            <a:ext cx="4572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dk2"/>
                </a:solidFill>
                <a:latin typeface="Gill Sans"/>
                <a:ea typeface="Gill Sans"/>
                <a:cs typeface="Gill Sans"/>
                <a:sym typeface="Gill Sans"/>
                <a:hlinkClick r:id="rId4">
                  <a:extLst>
                    <a:ext uri="{A12FA001-AC4F-418D-AE19-62706E023703}">
                      <ahyp:hlinkClr xmlns:ahyp="http://schemas.microsoft.com/office/drawing/2018/hyperlinkcolor" val="tx"/>
                    </a:ext>
                  </a:extLst>
                </a:hlinkClick>
              </a:rPr>
              <a:t>sahmedov@usaid.gov</a:t>
            </a:r>
            <a:endParaRPr sz="1800" b="0" i="0" u="none" strike="noStrike" cap="none">
              <a:solidFill>
                <a:schemeClr val="dk2"/>
              </a:solidFill>
              <a:latin typeface="Gill Sans"/>
              <a:ea typeface="Gill Sans"/>
              <a:cs typeface="Gill Sans"/>
              <a:sym typeface="Gill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51"/>
          <p:cNvSpPr txBox="1">
            <a:spLocks noGrp="1"/>
          </p:cNvSpPr>
          <p:nvPr>
            <p:ph type="body" idx="1"/>
          </p:nvPr>
        </p:nvSpPr>
        <p:spPr>
          <a:xfrm>
            <a:off x="345507" y="793890"/>
            <a:ext cx="7772400" cy="378935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sz="2000">
                <a:solidFill>
                  <a:srgbClr val="6F6F6F"/>
                </a:solidFill>
              </a:rPr>
              <a:t>TBDIAH.org</a:t>
            </a:r>
            <a:endParaRPr/>
          </a:p>
        </p:txBody>
      </p:sp>
      <p:sp>
        <p:nvSpPr>
          <p:cNvPr id="608" name="Google Shape;608;p51"/>
          <p:cNvSpPr txBox="1">
            <a:spLocks noGrp="1"/>
          </p:cNvSpPr>
          <p:nvPr>
            <p:ph type="title"/>
          </p:nvPr>
        </p:nvSpPr>
        <p:spPr>
          <a:xfrm>
            <a:off x="345507" y="23617"/>
            <a:ext cx="7772400" cy="461665"/>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dk2"/>
              </a:buClr>
              <a:buSzPts val="2400"/>
              <a:buFont typeface="Gill Sans"/>
              <a:buNone/>
            </a:pPr>
            <a:r>
              <a:rPr lang="en-US"/>
              <a:t>Live Links</a:t>
            </a:r>
            <a:endParaRPr/>
          </a:p>
        </p:txBody>
      </p:sp>
      <p:sp>
        <p:nvSpPr>
          <p:cNvPr id="609" name="Google Shape;609;p51"/>
          <p:cNvSpPr txBox="1"/>
          <p:nvPr/>
        </p:nvSpPr>
        <p:spPr>
          <a:xfrm>
            <a:off x="3123340" y="826491"/>
            <a:ext cx="457200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sng" strike="noStrike" cap="none">
                <a:solidFill>
                  <a:schemeClr val="dk2"/>
                </a:solidFill>
                <a:latin typeface="Gill Sans"/>
                <a:ea typeface="Gill Sans"/>
                <a:cs typeface="Gill Sans"/>
                <a:sym typeface="Gill Sans"/>
                <a:hlinkClick r:id="rId3">
                  <a:extLst>
                    <a:ext uri="{A12FA001-AC4F-418D-AE19-62706E023703}">
                      <ahyp:hlinkClr xmlns:ahyp="http://schemas.microsoft.com/office/drawing/2018/hyperlinkcolor" val="tx"/>
                    </a:ext>
                  </a:extLst>
                </a:hlinkClick>
              </a:rPr>
              <a:t>http://www.tbdiah.org</a:t>
            </a:r>
            <a:endParaRPr sz="1600" b="0" i="0" u="none" strike="noStrike" cap="none">
              <a:solidFill>
                <a:schemeClr val="dk2"/>
              </a:solidFill>
              <a:latin typeface="Gill Sans"/>
              <a:ea typeface="Gill Sans"/>
              <a:cs typeface="Gill Sans"/>
              <a:sym typeface="Gill Sans"/>
            </a:endParaRPr>
          </a:p>
        </p:txBody>
      </p:sp>
      <p:sp>
        <p:nvSpPr>
          <p:cNvPr id="610" name="Google Shape;610;p51"/>
          <p:cNvSpPr txBox="1"/>
          <p:nvPr/>
        </p:nvSpPr>
        <p:spPr>
          <a:xfrm>
            <a:off x="3123340" y="1460959"/>
            <a:ext cx="567515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sng" strike="noStrike" cap="none">
                <a:solidFill>
                  <a:schemeClr val="dk2"/>
                </a:solidFill>
                <a:latin typeface="Gill Sans"/>
                <a:ea typeface="Gill Sans"/>
                <a:cs typeface="Gill Sans"/>
                <a:sym typeface="Gill Sans"/>
                <a:hlinkClick r:id="rId4">
                  <a:extLst>
                    <a:ext uri="{A12FA001-AC4F-418D-AE19-62706E023703}">
                      <ahyp:hlinkClr xmlns:ahyp="http://schemas.microsoft.com/office/drawing/2018/hyperlinkcolor" val="tx"/>
                    </a:ext>
                  </a:extLst>
                </a:hlinkClick>
              </a:rPr>
              <a:t>https://www.tbdiah.org/assessments/pbmef/</a:t>
            </a:r>
            <a:r>
              <a:rPr lang="en-US" sz="1600" b="0" i="0" u="none" strike="noStrike" cap="none">
                <a:solidFill>
                  <a:schemeClr val="dk2"/>
                </a:solidFill>
                <a:latin typeface="Gill Sans"/>
                <a:ea typeface="Gill Sans"/>
                <a:cs typeface="Gill Sans"/>
                <a:sym typeface="Gill Sans"/>
              </a:rPr>
              <a:t> </a:t>
            </a:r>
            <a:endParaRPr sz="1400" b="0" i="0" u="none" strike="noStrike" cap="none">
              <a:solidFill>
                <a:srgbClr val="000000"/>
              </a:solidFill>
              <a:latin typeface="Arial"/>
              <a:ea typeface="Arial"/>
              <a:cs typeface="Arial"/>
              <a:sym typeface="Arial"/>
            </a:endParaRPr>
          </a:p>
        </p:txBody>
      </p:sp>
      <p:sp>
        <p:nvSpPr>
          <p:cNvPr id="611" name="Google Shape;611;p51"/>
          <p:cNvSpPr txBox="1"/>
          <p:nvPr/>
        </p:nvSpPr>
        <p:spPr>
          <a:xfrm>
            <a:off x="3123340" y="2304646"/>
            <a:ext cx="550376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sng" strike="noStrike" cap="none">
                <a:solidFill>
                  <a:schemeClr val="dk2"/>
                </a:solidFill>
                <a:latin typeface="Gill Sans"/>
                <a:ea typeface="Gill Sans"/>
                <a:cs typeface="Gill Sans"/>
                <a:sym typeface="Gill Sans"/>
                <a:hlinkClick r:id="rId5">
                  <a:extLst>
                    <a:ext uri="{A12FA001-AC4F-418D-AE19-62706E023703}">
                      <ahyp:hlinkClr xmlns:ahyp="http://schemas.microsoft.com/office/drawing/2018/hyperlinkcolor" val="tx"/>
                    </a:ext>
                  </a:extLst>
                </a:hlinkClick>
              </a:rPr>
              <a:t>https://www.tbdiah.org/assessments/quality-of-tuberculosis-services-assessments/</a:t>
            </a:r>
            <a:endParaRPr sz="1600" b="0" i="0" u="none" strike="noStrike" cap="none">
              <a:solidFill>
                <a:schemeClr val="dk2"/>
              </a:solidFill>
              <a:latin typeface="Gill Sans"/>
              <a:ea typeface="Gill Sans"/>
              <a:cs typeface="Gill Sans"/>
              <a:sym typeface="Gill Sans"/>
            </a:endParaRPr>
          </a:p>
        </p:txBody>
      </p:sp>
      <p:sp>
        <p:nvSpPr>
          <p:cNvPr id="612" name="Google Shape;612;p51"/>
          <p:cNvSpPr txBox="1"/>
          <p:nvPr/>
        </p:nvSpPr>
        <p:spPr>
          <a:xfrm>
            <a:off x="3123340" y="3810985"/>
            <a:ext cx="222893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sng" strike="noStrike" cap="none">
                <a:solidFill>
                  <a:schemeClr val="dk2"/>
                </a:solidFill>
                <a:latin typeface="Gill Sans"/>
                <a:ea typeface="Gill Sans"/>
                <a:cs typeface="Gill Sans"/>
                <a:sym typeface="Gill Sans"/>
                <a:hlinkClick r:id="rId6">
                  <a:extLst>
                    <a:ext uri="{A12FA001-AC4F-418D-AE19-62706E023703}">
                      <ahyp:hlinkClr xmlns:ahyp="http://schemas.microsoft.com/office/drawing/2018/hyperlinkcolor" val="tx"/>
                    </a:ext>
                  </a:extLst>
                </a:hlinkClick>
              </a:rPr>
              <a:t>http://hub.tbdiah.org</a:t>
            </a:r>
            <a:endParaRPr sz="1600" b="0" i="0" u="none" strike="noStrike" cap="none">
              <a:solidFill>
                <a:schemeClr val="dk2"/>
              </a:solidFill>
              <a:latin typeface="Gill Sans"/>
              <a:ea typeface="Gill Sans"/>
              <a:cs typeface="Gill Sans"/>
              <a:sym typeface="Gill Sans"/>
            </a:endParaRPr>
          </a:p>
        </p:txBody>
      </p:sp>
      <p:sp>
        <p:nvSpPr>
          <p:cNvPr id="613" name="Google Shape;613;p51"/>
          <p:cNvSpPr txBox="1"/>
          <p:nvPr/>
        </p:nvSpPr>
        <p:spPr>
          <a:xfrm>
            <a:off x="345507" y="1546833"/>
            <a:ext cx="173765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6F6F6F"/>
                </a:solidFill>
                <a:latin typeface="Gill Sans"/>
                <a:ea typeface="Gill Sans"/>
                <a:cs typeface="Gill Sans"/>
                <a:sym typeface="Gill Sans"/>
              </a:rPr>
              <a:t>PBMEF</a:t>
            </a:r>
            <a:endParaRPr sz="1400" b="0" i="0" u="none" strike="noStrike" cap="none">
              <a:solidFill>
                <a:srgbClr val="000000"/>
              </a:solidFill>
              <a:latin typeface="Arial"/>
              <a:ea typeface="Arial"/>
              <a:cs typeface="Arial"/>
              <a:sym typeface="Arial"/>
            </a:endParaRPr>
          </a:p>
        </p:txBody>
      </p:sp>
      <p:sp>
        <p:nvSpPr>
          <p:cNvPr id="614" name="Google Shape;614;p51"/>
          <p:cNvSpPr txBox="1"/>
          <p:nvPr/>
        </p:nvSpPr>
        <p:spPr>
          <a:xfrm>
            <a:off x="345508" y="2390461"/>
            <a:ext cx="183699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6F6F6F"/>
                </a:solidFill>
                <a:latin typeface="Gill Sans"/>
                <a:ea typeface="Gill Sans"/>
                <a:cs typeface="Gill Sans"/>
                <a:sym typeface="Gill Sans"/>
              </a:rPr>
              <a:t>QTSA</a:t>
            </a:r>
            <a:endParaRPr sz="1400" b="0" i="0" u="none" strike="noStrike" cap="none">
              <a:solidFill>
                <a:srgbClr val="000000"/>
              </a:solidFill>
              <a:latin typeface="Arial"/>
              <a:ea typeface="Arial"/>
              <a:cs typeface="Arial"/>
              <a:sym typeface="Arial"/>
            </a:endParaRPr>
          </a:p>
        </p:txBody>
      </p:sp>
      <p:sp>
        <p:nvSpPr>
          <p:cNvPr id="615" name="Google Shape;615;p51"/>
          <p:cNvSpPr txBox="1"/>
          <p:nvPr/>
        </p:nvSpPr>
        <p:spPr>
          <a:xfrm>
            <a:off x="345506" y="3695992"/>
            <a:ext cx="208403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6F6F6F"/>
                </a:solidFill>
                <a:latin typeface="Gill Sans"/>
                <a:ea typeface="Gill Sans"/>
                <a:cs typeface="Gill Sans"/>
                <a:sym typeface="Gill Sans"/>
              </a:rPr>
              <a:t>Data Analysis &amp; Visualizations</a:t>
            </a:r>
            <a:endParaRPr sz="1400" b="0" i="0" u="none" strike="noStrike" cap="none">
              <a:solidFill>
                <a:srgbClr val="000000"/>
              </a:solidFill>
              <a:latin typeface="Arial"/>
              <a:ea typeface="Arial"/>
              <a:cs typeface="Arial"/>
              <a:sym typeface="Arial"/>
            </a:endParaRPr>
          </a:p>
        </p:txBody>
      </p:sp>
      <p:pic>
        <p:nvPicPr>
          <p:cNvPr id="616" name="Google Shape;616;p51" descr="Internet with solid fill"/>
          <p:cNvPicPr preferRelativeResize="0"/>
          <p:nvPr/>
        </p:nvPicPr>
        <p:blipFill rotWithShape="1">
          <a:blip r:embed="rId7">
            <a:alphaModFix/>
          </a:blip>
          <a:srcRect/>
          <a:stretch/>
        </p:blipFill>
        <p:spPr>
          <a:xfrm>
            <a:off x="2695996" y="820365"/>
            <a:ext cx="398487" cy="398487"/>
          </a:xfrm>
          <a:prstGeom prst="rect">
            <a:avLst/>
          </a:prstGeom>
          <a:noFill/>
          <a:ln>
            <a:noFill/>
          </a:ln>
        </p:spPr>
      </p:pic>
      <p:pic>
        <p:nvPicPr>
          <p:cNvPr id="617" name="Google Shape;617;p51" descr="Internet with solid fill"/>
          <p:cNvPicPr preferRelativeResize="0"/>
          <p:nvPr/>
        </p:nvPicPr>
        <p:blipFill rotWithShape="1">
          <a:blip r:embed="rId7">
            <a:alphaModFix/>
          </a:blip>
          <a:srcRect/>
          <a:stretch/>
        </p:blipFill>
        <p:spPr>
          <a:xfrm>
            <a:off x="2695995" y="1460959"/>
            <a:ext cx="398487" cy="398487"/>
          </a:xfrm>
          <a:prstGeom prst="rect">
            <a:avLst/>
          </a:prstGeom>
          <a:noFill/>
          <a:ln>
            <a:noFill/>
          </a:ln>
        </p:spPr>
      </p:pic>
      <p:pic>
        <p:nvPicPr>
          <p:cNvPr id="618" name="Google Shape;618;p51" descr="Internet with solid fill"/>
          <p:cNvPicPr preferRelativeResize="0"/>
          <p:nvPr/>
        </p:nvPicPr>
        <p:blipFill rotWithShape="1">
          <a:blip r:embed="rId7">
            <a:alphaModFix/>
          </a:blip>
          <a:srcRect/>
          <a:stretch/>
        </p:blipFill>
        <p:spPr>
          <a:xfrm>
            <a:off x="2695996" y="2304646"/>
            <a:ext cx="398487" cy="398487"/>
          </a:xfrm>
          <a:prstGeom prst="rect">
            <a:avLst/>
          </a:prstGeom>
          <a:noFill/>
          <a:ln>
            <a:noFill/>
          </a:ln>
        </p:spPr>
      </p:pic>
      <p:pic>
        <p:nvPicPr>
          <p:cNvPr id="619" name="Google Shape;619;p51" descr="Internet with solid fill"/>
          <p:cNvPicPr preferRelativeResize="0"/>
          <p:nvPr/>
        </p:nvPicPr>
        <p:blipFill rotWithShape="1">
          <a:blip r:embed="rId7">
            <a:alphaModFix/>
          </a:blip>
          <a:srcRect/>
          <a:stretch/>
        </p:blipFill>
        <p:spPr>
          <a:xfrm>
            <a:off x="2695996" y="3790520"/>
            <a:ext cx="398487" cy="398487"/>
          </a:xfrm>
          <a:prstGeom prst="rect">
            <a:avLst/>
          </a:prstGeom>
          <a:noFill/>
          <a:ln>
            <a:noFill/>
          </a:ln>
        </p:spPr>
      </p:pic>
      <p:sp>
        <p:nvSpPr>
          <p:cNvPr id="620" name="Google Shape;620;p51"/>
          <p:cNvSpPr txBox="1"/>
          <p:nvPr/>
        </p:nvSpPr>
        <p:spPr>
          <a:xfrm>
            <a:off x="340096" y="3081177"/>
            <a:ext cx="183699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6F6F6F"/>
                </a:solidFill>
                <a:latin typeface="Gill Sans"/>
                <a:ea typeface="Gill Sans"/>
                <a:cs typeface="Gill Sans"/>
                <a:sym typeface="Gill Sans"/>
              </a:rPr>
              <a:t>D2AC</a:t>
            </a:r>
            <a:endParaRPr sz="1400" b="0" i="0" u="none" strike="noStrike" cap="none">
              <a:solidFill>
                <a:srgbClr val="000000"/>
              </a:solidFill>
              <a:latin typeface="Arial"/>
              <a:ea typeface="Arial"/>
              <a:cs typeface="Arial"/>
              <a:sym typeface="Arial"/>
            </a:endParaRPr>
          </a:p>
        </p:txBody>
      </p:sp>
      <p:pic>
        <p:nvPicPr>
          <p:cNvPr id="621" name="Google Shape;621;p51" descr="Internet with solid fill"/>
          <p:cNvPicPr preferRelativeResize="0"/>
          <p:nvPr/>
        </p:nvPicPr>
        <p:blipFill rotWithShape="1">
          <a:blip r:embed="rId7">
            <a:alphaModFix/>
          </a:blip>
          <a:srcRect/>
          <a:stretch/>
        </p:blipFill>
        <p:spPr>
          <a:xfrm>
            <a:off x="2697099" y="3081989"/>
            <a:ext cx="398487" cy="398487"/>
          </a:xfrm>
          <a:prstGeom prst="rect">
            <a:avLst/>
          </a:prstGeom>
          <a:noFill/>
          <a:ln>
            <a:noFill/>
          </a:ln>
        </p:spPr>
      </p:pic>
      <p:sp>
        <p:nvSpPr>
          <p:cNvPr id="622" name="Google Shape;622;p51"/>
          <p:cNvSpPr txBox="1"/>
          <p:nvPr/>
        </p:nvSpPr>
        <p:spPr>
          <a:xfrm>
            <a:off x="3123340" y="3085048"/>
            <a:ext cx="394140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sng" strike="noStrike" cap="none">
                <a:solidFill>
                  <a:srgbClr val="132F69"/>
                </a:solidFill>
                <a:latin typeface="Gill Sans"/>
                <a:ea typeface="Gill Sans"/>
                <a:cs typeface="Gill Sans"/>
                <a:sym typeface="Gill Sans"/>
                <a:hlinkClick r:id="rId8">
                  <a:extLst>
                    <a:ext uri="{A12FA001-AC4F-418D-AE19-62706E023703}">
                      <ahyp:hlinkClr xmlns:ahyp="http://schemas.microsoft.com/office/drawing/2018/hyperlinkcolor" val="tx"/>
                    </a:ext>
                  </a:extLst>
                </a:hlinkClick>
              </a:rPr>
              <a:t>https://www.tbdiah.org/assessments/d2ac/</a:t>
            </a:r>
            <a:endParaRPr sz="1600" b="0" i="0" u="none" strike="noStrike" cap="none">
              <a:solidFill>
                <a:srgbClr val="132F69"/>
              </a:solidFill>
              <a:latin typeface="Gill Sans"/>
              <a:ea typeface="Gill Sans"/>
              <a:cs typeface="Gill Sans"/>
              <a:sym typeface="Gill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26e5d101ff8_0_1033"/>
          <p:cNvSpPr txBox="1">
            <a:spLocks noGrp="1"/>
          </p:cNvSpPr>
          <p:nvPr>
            <p:ph type="body" idx="1"/>
          </p:nvPr>
        </p:nvSpPr>
        <p:spPr>
          <a:xfrm>
            <a:off x="215525" y="661500"/>
            <a:ext cx="5744700" cy="4286400"/>
          </a:xfrm>
          <a:prstGeom prst="rect">
            <a:avLst/>
          </a:prstGeom>
          <a:noFill/>
          <a:ln>
            <a:noFill/>
          </a:ln>
        </p:spPr>
        <p:txBody>
          <a:bodyPr spcFirstLastPara="1" wrap="square" lIns="91425" tIns="45700" rIns="91425" bIns="45700" anchor="t" anchorCtr="0">
            <a:normAutofit/>
          </a:bodyPr>
          <a:lstStyle/>
          <a:p>
            <a:pPr marL="457200" lvl="0" indent="-342900" algn="l" rtl="0">
              <a:spcBef>
                <a:spcPts val="0"/>
              </a:spcBef>
              <a:spcAft>
                <a:spcPts val="0"/>
              </a:spcAft>
              <a:buSzPts val="1800"/>
              <a:buChar char="●"/>
            </a:pPr>
            <a:r>
              <a:rPr lang="en-US"/>
              <a:t>PBMEF provides (continued):</a:t>
            </a:r>
            <a:endParaRPr/>
          </a:p>
          <a:p>
            <a:pPr marL="914400" lvl="1" indent="-342900" algn="l" rtl="0">
              <a:spcBef>
                <a:spcPts val="0"/>
              </a:spcBef>
              <a:spcAft>
                <a:spcPts val="0"/>
              </a:spcAft>
              <a:buSzPts val="1800"/>
              <a:buChar char="○"/>
            </a:pPr>
            <a:r>
              <a:rPr lang="en-US"/>
              <a:t>Demonstrative cascades and patient pathways with guidance on use of PBMEF indicators to monitor key pathways and perform gap analysis.</a:t>
            </a:r>
            <a:endParaRPr/>
          </a:p>
          <a:p>
            <a:pPr marL="230187" lvl="0" indent="-247332" algn="l" rtl="0">
              <a:spcBef>
                <a:spcPts val="0"/>
              </a:spcBef>
              <a:spcAft>
                <a:spcPts val="0"/>
              </a:spcAft>
              <a:buSzPts val="1800"/>
              <a:buFont typeface="Noto Sans Symbols"/>
              <a:buChar char="●"/>
            </a:pPr>
            <a:r>
              <a:rPr lang="en-US"/>
              <a:t>Originally published in 2021, currently undergoing revisions</a:t>
            </a:r>
            <a:endParaRPr/>
          </a:p>
          <a:p>
            <a:pPr marL="230187" lvl="0" indent="-247332" algn="l" rtl="0">
              <a:spcBef>
                <a:spcPts val="0"/>
              </a:spcBef>
              <a:spcAft>
                <a:spcPts val="0"/>
              </a:spcAft>
              <a:buSzPts val="1800"/>
              <a:buChar char="●"/>
            </a:pPr>
            <a:r>
              <a:rPr lang="en-US"/>
              <a:t>PBMEF will be continually updated to stay current</a:t>
            </a:r>
            <a:endParaRPr/>
          </a:p>
          <a:p>
            <a:pPr marL="230187" lvl="0" indent="-247332" algn="l" rtl="0">
              <a:spcBef>
                <a:spcPts val="0"/>
              </a:spcBef>
              <a:spcAft>
                <a:spcPts val="0"/>
              </a:spcAft>
              <a:buSzPts val="1800"/>
              <a:buChar char="●"/>
            </a:pPr>
            <a:r>
              <a:rPr lang="en-US"/>
              <a:t>Governed by the TB Data Special Interest Group (SIG) </a:t>
            </a:r>
            <a:endParaRPr/>
          </a:p>
        </p:txBody>
      </p:sp>
      <p:sp>
        <p:nvSpPr>
          <p:cNvPr id="198" name="Google Shape;198;g26e5d101ff8_0_1033"/>
          <p:cNvSpPr txBox="1">
            <a:spLocks noGrp="1"/>
          </p:cNvSpPr>
          <p:nvPr>
            <p:ph type="sldNum" idx="12"/>
          </p:nvPr>
        </p:nvSpPr>
        <p:spPr>
          <a:xfrm>
            <a:off x="8353696" y="4987381"/>
            <a:ext cx="637800" cy="184800"/>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None/>
            </a:pPr>
            <a:fld id="{00000000-1234-1234-1234-123412341234}" type="slidenum">
              <a:rPr lang="en-US"/>
              <a:t>3</a:t>
            </a:fld>
            <a:endParaRPr/>
          </a:p>
        </p:txBody>
      </p:sp>
      <p:sp>
        <p:nvSpPr>
          <p:cNvPr id="199" name="Google Shape;199;g26e5d101ff8_0_1033"/>
          <p:cNvSpPr txBox="1">
            <a:spLocks noGrp="1"/>
          </p:cNvSpPr>
          <p:nvPr>
            <p:ph type="title"/>
          </p:nvPr>
        </p:nvSpPr>
        <p:spPr>
          <a:xfrm>
            <a:off x="154175" y="23613"/>
            <a:ext cx="8837400" cy="461700"/>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dk2"/>
              </a:buClr>
              <a:buSzPts val="2400"/>
              <a:buFont typeface="Gill Sans"/>
              <a:buNone/>
            </a:pPr>
            <a:r>
              <a:rPr lang="en-US" sz="2400"/>
              <a:t>Performance-based M&amp;E Framework (PBMEF) Continued</a:t>
            </a:r>
            <a:endParaRPr sz="2400"/>
          </a:p>
        </p:txBody>
      </p:sp>
      <p:pic>
        <p:nvPicPr>
          <p:cNvPr id="200" name="Google Shape;200;g26e5d101ff8_0_1033"/>
          <p:cNvPicPr preferRelativeResize="0"/>
          <p:nvPr/>
        </p:nvPicPr>
        <p:blipFill rotWithShape="1">
          <a:blip r:embed="rId3">
            <a:alphaModFix/>
          </a:blip>
          <a:srcRect/>
          <a:stretch/>
        </p:blipFill>
        <p:spPr>
          <a:xfrm>
            <a:off x="6180924" y="1158624"/>
            <a:ext cx="2575000" cy="3391626"/>
          </a:xfrm>
          <a:prstGeom prst="rect">
            <a:avLst/>
          </a:prstGeom>
          <a:noFill/>
          <a:ln w="9525" cap="flat" cmpd="sng">
            <a:solidFill>
              <a:srgbClr val="002F3C"/>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26e5d101ff8_0_601"/>
          <p:cNvSpPr txBox="1">
            <a:spLocks noGrp="1"/>
          </p:cNvSpPr>
          <p:nvPr>
            <p:ph type="body" idx="1"/>
          </p:nvPr>
        </p:nvSpPr>
        <p:spPr>
          <a:xfrm>
            <a:off x="154175" y="831066"/>
            <a:ext cx="4270800" cy="3763200"/>
          </a:xfrm>
          <a:prstGeom prst="rect">
            <a:avLst/>
          </a:prstGeom>
          <a:noFill/>
          <a:ln>
            <a:noFill/>
          </a:ln>
        </p:spPr>
        <p:txBody>
          <a:bodyPr spcFirstLastPara="1" wrap="square" lIns="91425" tIns="45700" rIns="91425" bIns="45700" anchor="t" anchorCtr="0">
            <a:normAutofit/>
          </a:bodyPr>
          <a:lstStyle/>
          <a:p>
            <a:pPr marL="230187" lvl="0" indent="-247332" algn="l" rtl="0">
              <a:spcBef>
                <a:spcPts val="0"/>
              </a:spcBef>
              <a:spcAft>
                <a:spcPts val="0"/>
              </a:spcAft>
              <a:buSzPts val="1800"/>
              <a:buChar char="●"/>
            </a:pPr>
            <a:r>
              <a:rPr lang="en-US" u="sng">
                <a:solidFill>
                  <a:schemeClr val="hlink"/>
                </a:solidFill>
                <a:hlinkClick r:id="rId3"/>
              </a:rPr>
              <a:t>WHO Global TB Report</a:t>
            </a:r>
            <a:r>
              <a:rPr lang="en-US"/>
              <a:t> and </a:t>
            </a:r>
            <a:r>
              <a:rPr lang="en-US" u="sng">
                <a:solidFill>
                  <a:schemeClr val="hlink"/>
                </a:solidFill>
                <a:hlinkClick r:id="rId4"/>
              </a:rPr>
              <a:t>Global TB Database(s)</a:t>
            </a:r>
            <a:endParaRPr/>
          </a:p>
          <a:p>
            <a:pPr marL="457200" lvl="0" indent="0" algn="l" rtl="0">
              <a:spcBef>
                <a:spcPts val="0"/>
              </a:spcBef>
              <a:spcAft>
                <a:spcPts val="0"/>
              </a:spcAft>
              <a:buNone/>
            </a:pPr>
            <a:endParaRPr/>
          </a:p>
        </p:txBody>
      </p:sp>
      <p:sp>
        <p:nvSpPr>
          <p:cNvPr id="207" name="Google Shape;207;g26e5d101ff8_0_601"/>
          <p:cNvSpPr txBox="1">
            <a:spLocks noGrp="1"/>
          </p:cNvSpPr>
          <p:nvPr>
            <p:ph type="sldNum" idx="12"/>
          </p:nvPr>
        </p:nvSpPr>
        <p:spPr>
          <a:xfrm>
            <a:off x="8353696" y="4987381"/>
            <a:ext cx="637800" cy="184800"/>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None/>
            </a:pPr>
            <a:fld id="{00000000-1234-1234-1234-123412341234}" type="slidenum">
              <a:rPr lang="en-US"/>
              <a:t>4</a:t>
            </a:fld>
            <a:endParaRPr/>
          </a:p>
        </p:txBody>
      </p:sp>
      <p:sp>
        <p:nvSpPr>
          <p:cNvPr id="208" name="Google Shape;208;g26e5d101ff8_0_601"/>
          <p:cNvSpPr txBox="1">
            <a:spLocks noGrp="1"/>
          </p:cNvSpPr>
          <p:nvPr>
            <p:ph type="title"/>
          </p:nvPr>
        </p:nvSpPr>
        <p:spPr>
          <a:xfrm>
            <a:off x="154175" y="23613"/>
            <a:ext cx="8837400" cy="831000"/>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dk2"/>
              </a:buClr>
              <a:buSzPts val="2400"/>
              <a:buFont typeface="Gill Sans"/>
              <a:buNone/>
            </a:pPr>
            <a:r>
              <a:rPr lang="en-US"/>
              <a:t>The PBMEF is Shaped by…</a:t>
            </a:r>
            <a:endParaRPr/>
          </a:p>
          <a:p>
            <a:pPr marL="0" lvl="0" indent="0" algn="l" rtl="0">
              <a:spcBef>
                <a:spcPts val="0"/>
              </a:spcBef>
              <a:spcAft>
                <a:spcPts val="0"/>
              </a:spcAft>
              <a:buClr>
                <a:schemeClr val="dk2"/>
              </a:buClr>
              <a:buSzPts val="2400"/>
              <a:buFont typeface="Gill Sans"/>
              <a:buNone/>
            </a:pPr>
            <a:endParaRPr/>
          </a:p>
        </p:txBody>
      </p:sp>
      <p:pic>
        <p:nvPicPr>
          <p:cNvPr id="209" name="Google Shape;209;g26e5d101ff8_0_601"/>
          <p:cNvPicPr preferRelativeResize="0"/>
          <p:nvPr/>
        </p:nvPicPr>
        <p:blipFill>
          <a:blip r:embed="rId5">
            <a:alphaModFix/>
          </a:blip>
          <a:stretch>
            <a:fillRect/>
          </a:stretch>
        </p:blipFill>
        <p:spPr>
          <a:xfrm>
            <a:off x="4497325" y="680338"/>
            <a:ext cx="4414224" cy="2037720"/>
          </a:xfrm>
          <a:prstGeom prst="rect">
            <a:avLst/>
          </a:prstGeom>
          <a:noFill/>
          <a:ln>
            <a:noFill/>
          </a:ln>
          <a:effectLst>
            <a:outerShdw blurRad="57150" dist="19050" dir="5400000" algn="bl" rotWithShape="0">
              <a:srgbClr val="000000">
                <a:alpha val="50000"/>
              </a:srgbClr>
            </a:outerShdw>
          </a:effectLst>
        </p:spPr>
      </p:pic>
      <p:pic>
        <p:nvPicPr>
          <p:cNvPr id="210" name="Google Shape;210;g26e5d101ff8_0_601"/>
          <p:cNvPicPr preferRelativeResize="0"/>
          <p:nvPr/>
        </p:nvPicPr>
        <p:blipFill>
          <a:blip r:embed="rId6">
            <a:alphaModFix/>
          </a:blip>
          <a:stretch>
            <a:fillRect/>
          </a:stretch>
        </p:blipFill>
        <p:spPr>
          <a:xfrm>
            <a:off x="4467487" y="2928689"/>
            <a:ext cx="4270802" cy="1665585"/>
          </a:xfrm>
          <a:prstGeom prst="rect">
            <a:avLst/>
          </a:prstGeom>
          <a:noFill/>
          <a:ln>
            <a:noFill/>
          </a:ln>
          <a:effectLst>
            <a:outerShdw blurRad="57150" dist="19050" dir="5400000" algn="bl" rotWithShape="0">
              <a:srgbClr val="000000">
                <a:alpha val="50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26e5d101ff8_0_592"/>
          <p:cNvSpPr txBox="1">
            <a:spLocks noGrp="1"/>
          </p:cNvSpPr>
          <p:nvPr>
            <p:ph type="body" idx="1"/>
          </p:nvPr>
        </p:nvSpPr>
        <p:spPr>
          <a:xfrm>
            <a:off x="154175" y="831066"/>
            <a:ext cx="4270800" cy="3763200"/>
          </a:xfrm>
          <a:prstGeom prst="rect">
            <a:avLst/>
          </a:prstGeom>
          <a:noFill/>
          <a:ln>
            <a:noFill/>
          </a:ln>
        </p:spPr>
        <p:txBody>
          <a:bodyPr spcFirstLastPara="1" wrap="square" lIns="91425" tIns="45700" rIns="91425" bIns="45700" anchor="t" anchorCtr="0">
            <a:normAutofit/>
          </a:bodyPr>
          <a:lstStyle/>
          <a:p>
            <a:pPr marL="230187" lvl="0" indent="-247332" algn="l" rtl="0">
              <a:lnSpc>
                <a:spcPct val="115000"/>
              </a:lnSpc>
              <a:spcBef>
                <a:spcPts val="0"/>
              </a:spcBef>
              <a:spcAft>
                <a:spcPts val="0"/>
              </a:spcAft>
              <a:buSzPts val="1800"/>
              <a:buChar char="●"/>
            </a:pPr>
            <a:r>
              <a:rPr lang="en-US" u="sng">
                <a:solidFill>
                  <a:schemeClr val="hlink"/>
                </a:solidFill>
                <a:hlinkClick r:id="rId3"/>
              </a:rPr>
              <a:t>WHO Global TB Report</a:t>
            </a:r>
            <a:r>
              <a:rPr lang="en-US"/>
              <a:t> and </a:t>
            </a:r>
            <a:r>
              <a:rPr lang="en-US" u="sng">
                <a:solidFill>
                  <a:schemeClr val="hlink"/>
                </a:solidFill>
                <a:hlinkClick r:id="rId4"/>
              </a:rPr>
              <a:t>Global TB Database(s)</a:t>
            </a:r>
            <a:endParaRPr/>
          </a:p>
          <a:p>
            <a:pPr marL="230187" lvl="0" indent="-247332" algn="l" rtl="0">
              <a:lnSpc>
                <a:spcPct val="115000"/>
              </a:lnSpc>
              <a:spcBef>
                <a:spcPts val="0"/>
              </a:spcBef>
              <a:spcAft>
                <a:spcPts val="0"/>
              </a:spcAft>
              <a:buSzPts val="1800"/>
              <a:buChar char="●"/>
            </a:pPr>
            <a:r>
              <a:rPr lang="en-US"/>
              <a:t>UNHLM declaration and </a:t>
            </a:r>
            <a:r>
              <a:rPr lang="en-US" u="sng">
                <a:solidFill>
                  <a:schemeClr val="hlink"/>
                </a:solidFill>
                <a:hlinkClick r:id="rId5"/>
              </a:rPr>
              <a:t>country level targets</a:t>
            </a:r>
            <a:r>
              <a:rPr lang="en-US"/>
              <a:t> from Stop TB Partnership</a:t>
            </a:r>
            <a:endParaRPr/>
          </a:p>
          <a:p>
            <a:pPr marL="230187" lvl="0" indent="-247332" algn="l" rtl="0">
              <a:lnSpc>
                <a:spcPct val="115000"/>
              </a:lnSpc>
              <a:spcBef>
                <a:spcPts val="0"/>
              </a:spcBef>
              <a:spcAft>
                <a:spcPts val="0"/>
              </a:spcAft>
              <a:buSzPts val="1800"/>
              <a:buChar char="●"/>
            </a:pPr>
            <a:r>
              <a:rPr lang="en-US"/>
              <a:t>End TB strategy</a:t>
            </a:r>
            <a:endParaRPr/>
          </a:p>
        </p:txBody>
      </p:sp>
      <p:sp>
        <p:nvSpPr>
          <p:cNvPr id="217" name="Google Shape;217;g26e5d101ff8_0_592"/>
          <p:cNvSpPr txBox="1">
            <a:spLocks noGrp="1"/>
          </p:cNvSpPr>
          <p:nvPr>
            <p:ph type="sldNum" idx="12"/>
          </p:nvPr>
        </p:nvSpPr>
        <p:spPr>
          <a:xfrm>
            <a:off x="8353696" y="4987381"/>
            <a:ext cx="637800" cy="184800"/>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None/>
            </a:pPr>
            <a:fld id="{00000000-1234-1234-1234-123412341234}" type="slidenum">
              <a:rPr lang="en-US"/>
              <a:t>5</a:t>
            </a:fld>
            <a:endParaRPr/>
          </a:p>
        </p:txBody>
      </p:sp>
      <p:sp>
        <p:nvSpPr>
          <p:cNvPr id="218" name="Google Shape;218;g26e5d101ff8_0_592"/>
          <p:cNvSpPr txBox="1">
            <a:spLocks noGrp="1"/>
          </p:cNvSpPr>
          <p:nvPr>
            <p:ph type="title"/>
          </p:nvPr>
        </p:nvSpPr>
        <p:spPr>
          <a:xfrm>
            <a:off x="154175" y="23613"/>
            <a:ext cx="8837400" cy="461700"/>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dk2"/>
              </a:buClr>
              <a:buSzPts val="2400"/>
              <a:buFont typeface="Gill Sans"/>
              <a:buNone/>
            </a:pPr>
            <a:r>
              <a:rPr lang="en-US"/>
              <a:t>The PBMEF is Shaped by…</a:t>
            </a:r>
            <a:endParaRPr/>
          </a:p>
        </p:txBody>
      </p:sp>
      <p:pic>
        <p:nvPicPr>
          <p:cNvPr id="219" name="Google Shape;219;g26e5d101ff8_0_592"/>
          <p:cNvPicPr preferRelativeResize="0"/>
          <p:nvPr/>
        </p:nvPicPr>
        <p:blipFill>
          <a:blip r:embed="rId6">
            <a:alphaModFix/>
          </a:blip>
          <a:stretch>
            <a:fillRect/>
          </a:stretch>
        </p:blipFill>
        <p:spPr>
          <a:xfrm>
            <a:off x="4307375" y="1067700"/>
            <a:ext cx="4755250" cy="2789875"/>
          </a:xfrm>
          <a:prstGeom prst="rect">
            <a:avLst/>
          </a:prstGeom>
          <a:noFill/>
          <a:ln>
            <a:noFill/>
          </a:ln>
          <a:effectLst>
            <a:outerShdw blurRad="57150" dist="19050" dir="5400000" algn="bl" rotWithShape="0">
              <a:srgbClr val="000000">
                <a:alpha val="50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6e5d101ff8_0_310"/>
          <p:cNvSpPr txBox="1">
            <a:spLocks noGrp="1"/>
          </p:cNvSpPr>
          <p:nvPr>
            <p:ph type="sldNum" idx="12"/>
          </p:nvPr>
        </p:nvSpPr>
        <p:spPr>
          <a:xfrm>
            <a:off x="8353696" y="4987381"/>
            <a:ext cx="637800" cy="184800"/>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Clr>
                <a:srgbClr val="000000"/>
              </a:buClr>
              <a:buSzPts val="600"/>
              <a:buFont typeface="Arial"/>
              <a:buNone/>
            </a:pPr>
            <a:fld id="{00000000-1234-1234-1234-123412341234}" type="slidenum">
              <a:rPr lang="en-US"/>
              <a:t>6</a:t>
            </a:fld>
            <a:endParaRPr/>
          </a:p>
        </p:txBody>
      </p:sp>
      <p:sp>
        <p:nvSpPr>
          <p:cNvPr id="226" name="Google Shape;226;g26e5d101ff8_0_310"/>
          <p:cNvSpPr txBox="1">
            <a:spLocks noGrp="1"/>
          </p:cNvSpPr>
          <p:nvPr>
            <p:ph type="title"/>
          </p:nvPr>
        </p:nvSpPr>
        <p:spPr>
          <a:xfrm>
            <a:off x="154175" y="23613"/>
            <a:ext cx="8837400" cy="461700"/>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dk2"/>
              </a:buClr>
              <a:buSzPts val="2400"/>
              <a:buFont typeface="Gill Sans"/>
              <a:buNone/>
            </a:pPr>
            <a:r>
              <a:rPr lang="en-US"/>
              <a:t>The PBMEF is Shaped by…</a:t>
            </a:r>
            <a:endParaRPr sz="2400"/>
          </a:p>
        </p:txBody>
      </p:sp>
      <p:pic>
        <p:nvPicPr>
          <p:cNvPr id="227" name="Google Shape;227;g26e5d101ff8_0_310"/>
          <p:cNvPicPr preferRelativeResize="0"/>
          <p:nvPr/>
        </p:nvPicPr>
        <p:blipFill>
          <a:blip r:embed="rId3">
            <a:alphaModFix/>
          </a:blip>
          <a:stretch>
            <a:fillRect/>
          </a:stretch>
        </p:blipFill>
        <p:spPr>
          <a:xfrm>
            <a:off x="4245873" y="989412"/>
            <a:ext cx="4745703" cy="3639563"/>
          </a:xfrm>
          <a:prstGeom prst="rect">
            <a:avLst/>
          </a:prstGeom>
          <a:noFill/>
          <a:ln>
            <a:noFill/>
          </a:ln>
          <a:effectLst>
            <a:outerShdw blurRad="57150" dist="19050" dir="5400000" algn="bl" rotWithShape="0">
              <a:srgbClr val="000000">
                <a:alpha val="50000"/>
              </a:srgbClr>
            </a:outerShdw>
          </a:effectLst>
        </p:spPr>
      </p:pic>
      <p:sp>
        <p:nvSpPr>
          <p:cNvPr id="228" name="Google Shape;228;g26e5d101ff8_0_310"/>
          <p:cNvSpPr txBox="1">
            <a:spLocks noGrp="1"/>
          </p:cNvSpPr>
          <p:nvPr>
            <p:ph type="body" idx="1"/>
          </p:nvPr>
        </p:nvSpPr>
        <p:spPr>
          <a:xfrm>
            <a:off x="154175" y="831076"/>
            <a:ext cx="4270800" cy="4156200"/>
          </a:xfrm>
          <a:prstGeom prst="rect">
            <a:avLst/>
          </a:prstGeom>
          <a:noFill/>
          <a:ln>
            <a:noFill/>
          </a:ln>
        </p:spPr>
        <p:txBody>
          <a:bodyPr spcFirstLastPara="1" wrap="square" lIns="91425" tIns="45700" rIns="91425" bIns="45700" anchor="t" anchorCtr="0">
            <a:normAutofit lnSpcReduction="10000"/>
          </a:bodyPr>
          <a:lstStyle/>
          <a:p>
            <a:pPr marL="230187" lvl="0" indent="-247332" algn="l" rtl="0">
              <a:lnSpc>
                <a:spcPct val="115000"/>
              </a:lnSpc>
              <a:spcBef>
                <a:spcPts val="0"/>
              </a:spcBef>
              <a:spcAft>
                <a:spcPts val="0"/>
              </a:spcAft>
              <a:buSzPts val="1800"/>
              <a:buChar char="●"/>
            </a:pPr>
            <a:r>
              <a:rPr lang="en-US" u="sng">
                <a:solidFill>
                  <a:schemeClr val="hlink"/>
                </a:solidFill>
                <a:hlinkClick r:id="rId4"/>
              </a:rPr>
              <a:t>WHO Global TB Report</a:t>
            </a:r>
            <a:r>
              <a:rPr lang="en-US"/>
              <a:t> and </a:t>
            </a:r>
            <a:r>
              <a:rPr lang="en-US" u="sng">
                <a:solidFill>
                  <a:schemeClr val="hlink"/>
                </a:solidFill>
                <a:hlinkClick r:id="rId5"/>
              </a:rPr>
              <a:t>Global TB Database(s)</a:t>
            </a:r>
            <a:endParaRPr/>
          </a:p>
          <a:p>
            <a:pPr marL="230187" lvl="0" indent="-247332" algn="l" rtl="0">
              <a:lnSpc>
                <a:spcPct val="115000"/>
              </a:lnSpc>
              <a:spcBef>
                <a:spcPts val="0"/>
              </a:spcBef>
              <a:spcAft>
                <a:spcPts val="0"/>
              </a:spcAft>
              <a:buSzPts val="1800"/>
              <a:buChar char="●"/>
            </a:pPr>
            <a:r>
              <a:rPr lang="en-US"/>
              <a:t>UNHLM declaration and </a:t>
            </a:r>
            <a:r>
              <a:rPr lang="en-US" u="sng">
                <a:solidFill>
                  <a:schemeClr val="hlink"/>
                </a:solidFill>
                <a:hlinkClick r:id="rId6"/>
              </a:rPr>
              <a:t>country level targets</a:t>
            </a:r>
            <a:r>
              <a:rPr lang="en-US"/>
              <a:t> from Stop TB Partnership</a:t>
            </a:r>
            <a:endParaRPr/>
          </a:p>
          <a:p>
            <a:pPr marL="230187" lvl="0" indent="-247332" algn="l" rtl="0">
              <a:lnSpc>
                <a:spcPct val="115000"/>
              </a:lnSpc>
              <a:spcBef>
                <a:spcPts val="0"/>
              </a:spcBef>
              <a:spcAft>
                <a:spcPts val="0"/>
              </a:spcAft>
              <a:buSzPts val="1800"/>
              <a:buChar char="●"/>
            </a:pPr>
            <a:r>
              <a:rPr lang="en-US"/>
              <a:t>End TB strategy</a:t>
            </a:r>
            <a:endParaRPr/>
          </a:p>
          <a:p>
            <a:pPr marL="230187" lvl="0" indent="-247332" algn="l" rtl="0">
              <a:lnSpc>
                <a:spcPct val="115000"/>
              </a:lnSpc>
              <a:spcBef>
                <a:spcPts val="0"/>
              </a:spcBef>
              <a:spcAft>
                <a:spcPts val="0"/>
              </a:spcAft>
              <a:buSzPts val="1800"/>
              <a:buChar char="●"/>
            </a:pPr>
            <a:r>
              <a:rPr lang="en-US" u="sng">
                <a:solidFill>
                  <a:schemeClr val="accent4"/>
                </a:solidFill>
                <a:hlinkClick r:id="rId7">
                  <a:extLst>
                    <a:ext uri="{A12FA001-AC4F-418D-AE19-62706E023703}">
                      <ahyp:hlinkClr xmlns:ahyp="http://schemas.microsoft.com/office/drawing/2018/hyperlinkcolor" val="tx"/>
                    </a:ext>
                  </a:extLst>
                </a:hlinkClick>
              </a:rPr>
              <a:t>USAID Global TB Strategy</a:t>
            </a:r>
            <a:endParaRPr/>
          </a:p>
          <a:p>
            <a:pPr marL="914400" lvl="1" indent="-342900" algn="l" rtl="0">
              <a:lnSpc>
                <a:spcPct val="115000"/>
              </a:lnSpc>
              <a:spcBef>
                <a:spcPts val="0"/>
              </a:spcBef>
              <a:spcAft>
                <a:spcPts val="0"/>
              </a:spcAft>
              <a:buSzPts val="1800"/>
              <a:buChar char="○"/>
            </a:pPr>
            <a:r>
              <a:rPr lang="en-US"/>
              <a:t>Especially the Results Framework (shown here), which is where the 90-90-90+prevention comes from</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6e5d101ff8_0_611"/>
          <p:cNvSpPr txBox="1">
            <a:spLocks noGrp="1"/>
          </p:cNvSpPr>
          <p:nvPr>
            <p:ph type="sldNum" idx="12"/>
          </p:nvPr>
        </p:nvSpPr>
        <p:spPr>
          <a:xfrm>
            <a:off x="8353696" y="4987381"/>
            <a:ext cx="637800" cy="184800"/>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None/>
            </a:pPr>
            <a:fld id="{00000000-1234-1234-1234-123412341234}" type="slidenum">
              <a:rPr lang="en-US"/>
              <a:t>7</a:t>
            </a:fld>
            <a:endParaRPr/>
          </a:p>
        </p:txBody>
      </p:sp>
      <p:sp>
        <p:nvSpPr>
          <p:cNvPr id="235" name="Google Shape;235;g26e5d101ff8_0_611"/>
          <p:cNvSpPr txBox="1">
            <a:spLocks noGrp="1"/>
          </p:cNvSpPr>
          <p:nvPr>
            <p:ph type="title"/>
          </p:nvPr>
        </p:nvSpPr>
        <p:spPr>
          <a:xfrm>
            <a:off x="154175" y="23613"/>
            <a:ext cx="8837400" cy="461700"/>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dk2"/>
              </a:buClr>
              <a:buSzPts val="2400"/>
              <a:buFont typeface="Gill Sans"/>
              <a:buNone/>
            </a:pPr>
            <a:r>
              <a:rPr lang="en-US"/>
              <a:t>The PBMEF is Shaped by…</a:t>
            </a:r>
            <a:endParaRPr sz="2400"/>
          </a:p>
        </p:txBody>
      </p:sp>
      <p:pic>
        <p:nvPicPr>
          <p:cNvPr id="236" name="Google Shape;236;g26e5d101ff8_0_611"/>
          <p:cNvPicPr preferRelativeResize="0"/>
          <p:nvPr/>
        </p:nvPicPr>
        <p:blipFill rotWithShape="1">
          <a:blip r:embed="rId3">
            <a:alphaModFix/>
          </a:blip>
          <a:srcRect t="22869"/>
          <a:stretch/>
        </p:blipFill>
        <p:spPr>
          <a:xfrm>
            <a:off x="718625" y="647275"/>
            <a:ext cx="7132850" cy="4219224"/>
          </a:xfrm>
          <a:prstGeom prst="rect">
            <a:avLst/>
          </a:prstGeom>
          <a:noFill/>
          <a:ln>
            <a:noFill/>
          </a:ln>
        </p:spPr>
      </p:pic>
      <p:sp>
        <p:nvSpPr>
          <p:cNvPr id="237" name="Google Shape;237;g26e5d101ff8_0_611"/>
          <p:cNvSpPr/>
          <p:nvPr/>
        </p:nvSpPr>
        <p:spPr>
          <a:xfrm>
            <a:off x="705050" y="608375"/>
            <a:ext cx="7119000" cy="630300"/>
          </a:xfrm>
          <a:prstGeom prst="rect">
            <a:avLst/>
          </a:prstGeom>
          <a:solidFill>
            <a:srgbClr val="FFFFFF">
              <a:alpha val="743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ill Sans"/>
              <a:ea typeface="Gill Sans"/>
              <a:cs typeface="Gill Sans"/>
              <a:sym typeface="Gill Sans"/>
            </a:endParaRPr>
          </a:p>
        </p:txBody>
      </p:sp>
      <p:sp>
        <p:nvSpPr>
          <p:cNvPr id="238" name="Google Shape;238;g26e5d101ff8_0_611"/>
          <p:cNvSpPr/>
          <p:nvPr/>
        </p:nvSpPr>
        <p:spPr>
          <a:xfrm>
            <a:off x="809950" y="2255650"/>
            <a:ext cx="7119000" cy="1845900"/>
          </a:xfrm>
          <a:prstGeom prst="rect">
            <a:avLst/>
          </a:prstGeom>
          <a:solidFill>
            <a:srgbClr val="FFFFFF">
              <a:alpha val="73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ill Sans"/>
              <a:ea typeface="Gill Sans"/>
              <a:cs typeface="Gill Sans"/>
              <a:sym typeface="Gill Sans"/>
            </a:endParaRPr>
          </a:p>
        </p:txBody>
      </p:sp>
      <p:sp>
        <p:nvSpPr>
          <p:cNvPr id="239" name="Google Shape;239;g26e5d101ff8_0_611"/>
          <p:cNvSpPr/>
          <p:nvPr/>
        </p:nvSpPr>
        <p:spPr>
          <a:xfrm>
            <a:off x="756900" y="1314900"/>
            <a:ext cx="7002900" cy="940800"/>
          </a:xfrm>
          <a:prstGeom prst="rect">
            <a:avLst/>
          </a:prstGeom>
          <a:noFill/>
          <a:ln w="762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ill Sans"/>
              <a:ea typeface="Gill Sans"/>
              <a:cs typeface="Gill Sans"/>
              <a:sym typeface="Gill Sans"/>
            </a:endParaRPr>
          </a:p>
        </p:txBody>
      </p:sp>
      <p:sp>
        <p:nvSpPr>
          <p:cNvPr id="240" name="Google Shape;240;g26e5d101ff8_0_611"/>
          <p:cNvSpPr/>
          <p:nvPr/>
        </p:nvSpPr>
        <p:spPr>
          <a:xfrm>
            <a:off x="756900" y="4468375"/>
            <a:ext cx="7002900" cy="398100"/>
          </a:xfrm>
          <a:prstGeom prst="rect">
            <a:avLst/>
          </a:prstGeom>
          <a:noFill/>
          <a:ln w="762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ill Sans"/>
              <a:ea typeface="Gill Sans"/>
              <a:cs typeface="Gill Sans"/>
              <a:sym typeface="Gill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26e5d101ff8_0_627"/>
          <p:cNvSpPr txBox="1">
            <a:spLocks noGrp="1"/>
          </p:cNvSpPr>
          <p:nvPr>
            <p:ph type="sldNum" idx="12"/>
          </p:nvPr>
        </p:nvSpPr>
        <p:spPr>
          <a:xfrm>
            <a:off x="6858000" y="4933030"/>
            <a:ext cx="2133600" cy="2154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Clr>
                <a:srgbClr val="000000"/>
              </a:buClr>
              <a:buSzPts val="800"/>
              <a:buFont typeface="Arial"/>
              <a:buNone/>
            </a:pPr>
            <a:fld id="{00000000-1234-1234-1234-123412341234}" type="slidenum">
              <a:rPr lang="en-US"/>
              <a:t>8</a:t>
            </a:fld>
            <a:endParaRPr/>
          </a:p>
        </p:txBody>
      </p:sp>
      <p:sp>
        <p:nvSpPr>
          <p:cNvPr id="247" name="Google Shape;247;g26e5d101ff8_0_627"/>
          <p:cNvSpPr txBox="1">
            <a:spLocks noGrp="1"/>
          </p:cNvSpPr>
          <p:nvPr>
            <p:ph type="title"/>
          </p:nvPr>
        </p:nvSpPr>
        <p:spPr>
          <a:xfrm>
            <a:off x="745524" y="2095876"/>
            <a:ext cx="7772400" cy="646500"/>
          </a:xfrm>
          <a:prstGeom prst="rect">
            <a:avLst/>
          </a:prstGeom>
        </p:spPr>
        <p:txBody>
          <a:bodyPr spcFirstLastPara="1" wrap="square" lIns="91425" tIns="45700" rIns="91425" bIns="45700" anchor="b" anchorCtr="0">
            <a:spAutoFit/>
          </a:bodyPr>
          <a:lstStyle/>
          <a:p>
            <a:pPr marL="0" lvl="0" indent="0" algn="ctr" rtl="0">
              <a:spcBef>
                <a:spcPts val="0"/>
              </a:spcBef>
              <a:spcAft>
                <a:spcPts val="0"/>
              </a:spcAft>
              <a:buNone/>
            </a:pPr>
            <a:r>
              <a:rPr lang="en-US"/>
              <a:t>Key Updates to the PBMEF</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26e5d101ff8_0_641"/>
          <p:cNvSpPr txBox="1">
            <a:spLocks noGrp="1"/>
          </p:cNvSpPr>
          <p:nvPr>
            <p:ph type="sldNum" idx="12"/>
          </p:nvPr>
        </p:nvSpPr>
        <p:spPr>
          <a:xfrm>
            <a:off x="8353696" y="4908289"/>
            <a:ext cx="637800" cy="184800"/>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Clr>
                <a:srgbClr val="000000"/>
              </a:buClr>
              <a:buSzPts val="600"/>
              <a:buFont typeface="Arial"/>
              <a:buNone/>
            </a:pPr>
            <a:fld id="{00000000-1234-1234-1234-123412341234}" type="slidenum">
              <a:rPr lang="en-US"/>
              <a:t>9</a:t>
            </a:fld>
            <a:endParaRPr/>
          </a:p>
        </p:txBody>
      </p:sp>
      <p:sp>
        <p:nvSpPr>
          <p:cNvPr id="254" name="Google Shape;254;g26e5d101ff8_0_641"/>
          <p:cNvSpPr txBox="1">
            <a:spLocks noGrp="1"/>
          </p:cNvSpPr>
          <p:nvPr>
            <p:ph type="title"/>
          </p:nvPr>
        </p:nvSpPr>
        <p:spPr>
          <a:xfrm>
            <a:off x="345507" y="-8"/>
            <a:ext cx="7772400" cy="461700"/>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dk2"/>
              </a:buClr>
              <a:buSzPts val="2400"/>
              <a:buFont typeface="Gill Sans"/>
              <a:buNone/>
            </a:pPr>
            <a:r>
              <a:rPr lang="en-US"/>
              <a:t>PBMEF Revision </a:t>
            </a:r>
            <a:endParaRPr/>
          </a:p>
        </p:txBody>
      </p:sp>
      <p:sp>
        <p:nvSpPr>
          <p:cNvPr id="255" name="Google Shape;255;g26e5d101ff8_0_641"/>
          <p:cNvSpPr/>
          <p:nvPr/>
        </p:nvSpPr>
        <p:spPr>
          <a:xfrm>
            <a:off x="338850" y="738750"/>
            <a:ext cx="8466300" cy="4169400"/>
          </a:xfrm>
          <a:prstGeom prst="rect">
            <a:avLst/>
          </a:prstGeom>
          <a:noFill/>
          <a:ln>
            <a:noFill/>
          </a:ln>
        </p:spPr>
        <p:txBody>
          <a:bodyPr spcFirstLastPara="1" wrap="square" lIns="0" tIns="45700" rIns="0" bIns="45700" anchor="t" anchorCtr="0">
            <a:noAutofit/>
          </a:bodyPr>
          <a:lstStyle/>
          <a:p>
            <a:pPr marL="457200" lvl="0" indent="-342900" algn="l" rtl="0">
              <a:spcBef>
                <a:spcPts val="0"/>
              </a:spcBef>
              <a:spcAft>
                <a:spcPts val="0"/>
              </a:spcAft>
              <a:buClr>
                <a:srgbClr val="00427B"/>
              </a:buClr>
              <a:buSzPts val="1800"/>
              <a:buFont typeface="Noto Sans Symbols"/>
              <a:buChar char="●"/>
            </a:pPr>
            <a:r>
              <a:rPr lang="en-US" sz="2000">
                <a:solidFill>
                  <a:schemeClr val="dk1"/>
                </a:solidFill>
                <a:latin typeface="Gill Sans"/>
                <a:ea typeface="Gill Sans"/>
                <a:cs typeface="Gill Sans"/>
                <a:sym typeface="Gill Sans"/>
              </a:rPr>
              <a:t>The PBMEF is undergoing revisions to align with:</a:t>
            </a:r>
            <a:endParaRPr sz="2000">
              <a:solidFill>
                <a:schemeClr val="dk1"/>
              </a:solidFill>
              <a:latin typeface="Gill Sans"/>
              <a:ea typeface="Gill Sans"/>
              <a:cs typeface="Gill Sans"/>
              <a:sym typeface="Gill Sans"/>
            </a:endParaRPr>
          </a:p>
          <a:p>
            <a:pPr marL="914400" lvl="1" indent="-342900" algn="l" rtl="0">
              <a:spcBef>
                <a:spcPts val="0"/>
              </a:spcBef>
              <a:spcAft>
                <a:spcPts val="0"/>
              </a:spcAft>
              <a:buClr>
                <a:srgbClr val="00427B"/>
              </a:buClr>
              <a:buSzPts val="1800"/>
              <a:buFont typeface="Noto Sans Symbols"/>
              <a:buChar char="○"/>
            </a:pPr>
            <a:r>
              <a:rPr lang="en-US" sz="2000">
                <a:solidFill>
                  <a:schemeClr val="dk1"/>
                </a:solidFill>
                <a:latin typeface="Gill Sans"/>
                <a:ea typeface="Gill Sans"/>
                <a:cs typeface="Gill Sans"/>
                <a:sym typeface="Gill Sans"/>
              </a:rPr>
              <a:t>WHO indicators</a:t>
            </a:r>
            <a:endParaRPr sz="2000">
              <a:solidFill>
                <a:schemeClr val="dk1"/>
              </a:solidFill>
              <a:latin typeface="Gill Sans"/>
              <a:ea typeface="Gill Sans"/>
              <a:cs typeface="Gill Sans"/>
              <a:sym typeface="Gill Sans"/>
            </a:endParaRPr>
          </a:p>
          <a:p>
            <a:pPr marL="914400" lvl="1" indent="-342900" algn="l" rtl="0">
              <a:spcBef>
                <a:spcPts val="0"/>
              </a:spcBef>
              <a:spcAft>
                <a:spcPts val="0"/>
              </a:spcAft>
              <a:buClr>
                <a:srgbClr val="00427B"/>
              </a:buClr>
              <a:buSzPts val="1800"/>
              <a:buFont typeface="Noto Sans Symbols"/>
              <a:buChar char="○"/>
            </a:pPr>
            <a:r>
              <a:rPr lang="en-US" sz="2000">
                <a:solidFill>
                  <a:schemeClr val="dk1"/>
                </a:solidFill>
                <a:latin typeface="Gill Sans"/>
                <a:ea typeface="Gill Sans"/>
                <a:cs typeface="Gill Sans"/>
                <a:sym typeface="Gill Sans"/>
              </a:rPr>
              <a:t>USAID strategy </a:t>
            </a:r>
            <a:endParaRPr sz="2000">
              <a:solidFill>
                <a:schemeClr val="dk1"/>
              </a:solidFill>
              <a:latin typeface="Gill Sans"/>
              <a:ea typeface="Gill Sans"/>
              <a:cs typeface="Gill Sans"/>
              <a:sym typeface="Gill Sans"/>
            </a:endParaRPr>
          </a:p>
          <a:p>
            <a:pPr marL="914400" lvl="1" indent="-342900" algn="l" rtl="0">
              <a:spcBef>
                <a:spcPts val="0"/>
              </a:spcBef>
              <a:spcAft>
                <a:spcPts val="0"/>
              </a:spcAft>
              <a:buClr>
                <a:srgbClr val="00427B"/>
              </a:buClr>
              <a:buSzPts val="1800"/>
              <a:buFont typeface="Noto Sans Symbols"/>
              <a:buChar char="○"/>
            </a:pPr>
            <a:r>
              <a:rPr lang="en-US" sz="2000">
                <a:solidFill>
                  <a:schemeClr val="dk1"/>
                </a:solidFill>
                <a:latin typeface="Gill Sans"/>
                <a:ea typeface="Gill Sans"/>
                <a:cs typeface="Gill Sans"/>
                <a:sym typeface="Gill Sans"/>
              </a:rPr>
              <a:t>USAID congressional reporting requirements</a:t>
            </a:r>
            <a:endParaRPr sz="2000">
              <a:solidFill>
                <a:schemeClr val="dk1"/>
              </a:solidFill>
              <a:latin typeface="Gill Sans"/>
              <a:ea typeface="Gill Sans"/>
              <a:cs typeface="Gill Sans"/>
              <a:sym typeface="Gill Sans"/>
            </a:endParaRPr>
          </a:p>
          <a:p>
            <a:pPr marL="457200" lvl="0" indent="-355600" algn="l" rtl="0">
              <a:spcBef>
                <a:spcPts val="0"/>
              </a:spcBef>
              <a:spcAft>
                <a:spcPts val="0"/>
              </a:spcAft>
              <a:buClr>
                <a:schemeClr val="dk1"/>
              </a:buClr>
              <a:buSzPts val="2000"/>
              <a:buFont typeface="Gill Sans"/>
              <a:buChar char="●"/>
            </a:pPr>
            <a:r>
              <a:rPr lang="en-US" sz="2000">
                <a:solidFill>
                  <a:schemeClr val="dk1"/>
                </a:solidFill>
                <a:latin typeface="Gill Sans"/>
                <a:ea typeface="Gill Sans"/>
                <a:cs typeface="Gill Sans"/>
                <a:sym typeface="Gill Sans"/>
              </a:rPr>
              <a:t>Key updates</a:t>
            </a:r>
            <a:endParaRPr sz="2000">
              <a:solidFill>
                <a:schemeClr val="dk1"/>
              </a:solidFill>
              <a:latin typeface="Gill Sans"/>
              <a:ea typeface="Gill Sans"/>
              <a:cs typeface="Gill Sans"/>
              <a:sym typeface="Gill Sans"/>
            </a:endParaRPr>
          </a:p>
          <a:p>
            <a:pPr marL="914400" lvl="1" indent="-355600" algn="l" rtl="0">
              <a:spcBef>
                <a:spcPts val="0"/>
              </a:spcBef>
              <a:spcAft>
                <a:spcPts val="0"/>
              </a:spcAft>
              <a:buClr>
                <a:schemeClr val="dk1"/>
              </a:buClr>
              <a:buSzPts val="2000"/>
              <a:buFont typeface="Gill Sans"/>
              <a:buChar char="○"/>
            </a:pPr>
            <a:r>
              <a:rPr lang="en-US" sz="2000">
                <a:solidFill>
                  <a:schemeClr val="dk1"/>
                </a:solidFill>
                <a:latin typeface="Gill Sans"/>
                <a:ea typeface="Gill Sans"/>
                <a:cs typeface="Gill Sans"/>
                <a:sym typeface="Gill Sans"/>
              </a:rPr>
              <a:t>Established the essential list of indicators</a:t>
            </a:r>
            <a:endParaRPr sz="2000">
              <a:solidFill>
                <a:schemeClr val="dk1"/>
              </a:solidFill>
              <a:latin typeface="Gill Sans"/>
              <a:ea typeface="Gill Sans"/>
              <a:cs typeface="Gill Sans"/>
              <a:sym typeface="Gill Sans"/>
            </a:endParaRPr>
          </a:p>
          <a:p>
            <a:pPr marL="914400" lvl="1" indent="-355600" algn="l" rtl="0">
              <a:spcBef>
                <a:spcPts val="0"/>
              </a:spcBef>
              <a:spcAft>
                <a:spcPts val="0"/>
              </a:spcAft>
              <a:buClr>
                <a:schemeClr val="dk1"/>
              </a:buClr>
              <a:buSzPts val="2000"/>
              <a:buFont typeface="Gill Sans"/>
              <a:buChar char="○"/>
            </a:pPr>
            <a:r>
              <a:rPr lang="en-US" sz="2000">
                <a:solidFill>
                  <a:schemeClr val="dk1"/>
                </a:solidFill>
                <a:latin typeface="Gill Sans"/>
                <a:ea typeface="Gill Sans"/>
                <a:cs typeface="Gill Sans"/>
                <a:sym typeface="Gill Sans"/>
              </a:rPr>
              <a:t>Created standardized indicator reference sheets for all essential indicators</a:t>
            </a:r>
            <a:endParaRPr sz="2000">
              <a:solidFill>
                <a:schemeClr val="dk1"/>
              </a:solidFill>
              <a:latin typeface="Gill Sans"/>
              <a:ea typeface="Gill Sans"/>
              <a:cs typeface="Gill Sans"/>
              <a:sym typeface="Gill Sans"/>
            </a:endParaRPr>
          </a:p>
          <a:p>
            <a:pPr marL="914400" lvl="1" indent="-355600" algn="l" rtl="0">
              <a:spcBef>
                <a:spcPts val="0"/>
              </a:spcBef>
              <a:spcAft>
                <a:spcPts val="0"/>
              </a:spcAft>
              <a:buClr>
                <a:schemeClr val="dk1"/>
              </a:buClr>
              <a:buSzPts val="2000"/>
              <a:buFont typeface="Gill Sans"/>
              <a:buChar char="○"/>
            </a:pPr>
            <a:r>
              <a:rPr lang="en-US" sz="2000">
                <a:solidFill>
                  <a:schemeClr val="dk1"/>
                </a:solidFill>
                <a:latin typeface="Gill Sans"/>
                <a:ea typeface="Gill Sans"/>
                <a:cs typeface="Gill Sans"/>
                <a:sym typeface="Gill Sans"/>
              </a:rPr>
              <a:t>Aligned indicator definitions with evolving global standards and new strategies/targets that have been released</a:t>
            </a:r>
            <a:endParaRPr sz="2000">
              <a:solidFill>
                <a:schemeClr val="dk1"/>
              </a:solidFill>
              <a:latin typeface="Gill Sans"/>
              <a:ea typeface="Gill Sans"/>
              <a:cs typeface="Gill Sans"/>
              <a:sym typeface="Gill Sans"/>
            </a:endParaRPr>
          </a:p>
          <a:p>
            <a:pPr marL="914400" lvl="1" indent="-355600" algn="l" rtl="0">
              <a:spcBef>
                <a:spcPts val="0"/>
              </a:spcBef>
              <a:spcAft>
                <a:spcPts val="0"/>
              </a:spcAft>
              <a:buClr>
                <a:schemeClr val="dk1"/>
              </a:buClr>
              <a:buSzPts val="2000"/>
              <a:buFont typeface="Gill Sans"/>
              <a:buChar char="○"/>
            </a:pPr>
            <a:r>
              <a:rPr lang="en-US" sz="2000">
                <a:solidFill>
                  <a:schemeClr val="dk1"/>
                </a:solidFill>
                <a:latin typeface="Gill Sans"/>
                <a:ea typeface="Gill Sans"/>
                <a:cs typeface="Gill Sans"/>
                <a:sym typeface="Gill Sans"/>
              </a:rPr>
              <a:t>Reviewing guidance on analysis, reporting, data use, etc.</a:t>
            </a:r>
            <a:endParaRPr sz="2000">
              <a:solidFill>
                <a:schemeClr val="dk1"/>
              </a:solidFill>
              <a:latin typeface="Gill Sans"/>
              <a:ea typeface="Gill Sans"/>
              <a:cs typeface="Gill Sans"/>
              <a:sym typeface="Gill Sans"/>
            </a:endParaRPr>
          </a:p>
          <a:p>
            <a:pPr marL="457200" lvl="0" indent="-355600" algn="l" rtl="0">
              <a:spcBef>
                <a:spcPts val="0"/>
              </a:spcBef>
              <a:spcAft>
                <a:spcPts val="0"/>
              </a:spcAft>
              <a:buClr>
                <a:schemeClr val="dk1"/>
              </a:buClr>
              <a:buSzPts val="2000"/>
              <a:buFont typeface="Gill Sans"/>
              <a:buChar char="●"/>
            </a:pPr>
            <a:r>
              <a:rPr lang="en-US" sz="2000">
                <a:solidFill>
                  <a:schemeClr val="dk1"/>
                </a:solidFill>
                <a:latin typeface="Gill Sans"/>
                <a:ea typeface="Gill Sans"/>
                <a:cs typeface="Gill Sans"/>
                <a:sym typeface="Gill Sans"/>
              </a:rPr>
              <a:t>The </a:t>
            </a:r>
            <a:r>
              <a:rPr lang="en-US" sz="2000" b="1">
                <a:solidFill>
                  <a:schemeClr val="dk1"/>
                </a:solidFill>
                <a:latin typeface="Gill Sans"/>
                <a:ea typeface="Gill Sans"/>
                <a:cs typeface="Gill Sans"/>
                <a:sym typeface="Gill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TB Data SIG</a:t>
            </a:r>
            <a:r>
              <a:rPr lang="en-US" sz="2000">
                <a:solidFill>
                  <a:schemeClr val="dk1"/>
                </a:solidFill>
                <a:latin typeface="Gill Sans"/>
                <a:ea typeface="Gill Sans"/>
                <a:cs typeface="Gill Sans"/>
                <a:sym typeface="Gill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en-US" sz="2000">
                <a:solidFill>
                  <a:schemeClr val="dk1"/>
                </a:solidFill>
                <a:latin typeface="Gill Sans"/>
                <a:ea typeface="Gill Sans"/>
                <a:cs typeface="Gill Sans"/>
                <a:sym typeface="Gill Sans"/>
              </a:rPr>
              <a:t>has been the main forum for seeking feedback throughout review and governing changes</a:t>
            </a:r>
            <a:endParaRPr sz="2000">
              <a:solidFill>
                <a:schemeClr val="dk1"/>
              </a:solidFill>
              <a:latin typeface="Gill Sans"/>
              <a:ea typeface="Gill Sans"/>
              <a:cs typeface="Gill Sans"/>
              <a:sym typeface="Gill Sans"/>
            </a:endParaRPr>
          </a:p>
          <a:p>
            <a:pPr marL="457200" lvl="0" indent="-355600" algn="l" rtl="0">
              <a:spcBef>
                <a:spcPts val="0"/>
              </a:spcBef>
              <a:spcAft>
                <a:spcPts val="0"/>
              </a:spcAft>
              <a:buClr>
                <a:schemeClr val="dk1"/>
              </a:buClr>
              <a:buSzPts val="2000"/>
              <a:buFont typeface="Gill Sans"/>
              <a:buChar char="●"/>
            </a:pPr>
            <a:endParaRPr sz="2000">
              <a:solidFill>
                <a:schemeClr val="dk1"/>
              </a:solidFill>
              <a:latin typeface="Gill Sans"/>
              <a:ea typeface="Gill Sans"/>
              <a:cs typeface="Gill Sans"/>
              <a:sym typeface="Gill Sans"/>
            </a:endParaRPr>
          </a:p>
          <a:p>
            <a:pPr marL="914400" lvl="0" indent="0" algn="l" rtl="0">
              <a:spcBef>
                <a:spcPts val="0"/>
              </a:spcBef>
              <a:spcAft>
                <a:spcPts val="0"/>
              </a:spcAft>
              <a:buNone/>
            </a:pPr>
            <a:endParaRPr sz="2000">
              <a:solidFill>
                <a:schemeClr val="dk1"/>
              </a:solidFill>
              <a:latin typeface="Gill Sans"/>
              <a:ea typeface="Gill Sans"/>
              <a:cs typeface="Gill Sans"/>
              <a:sym typeface="Gill Sans"/>
            </a:endParaRPr>
          </a:p>
          <a:p>
            <a:pPr marL="457200" marR="0" lvl="0" indent="0" algn="l" rtl="0">
              <a:lnSpc>
                <a:spcPct val="100000"/>
              </a:lnSpc>
              <a:spcBef>
                <a:spcPts val="0"/>
              </a:spcBef>
              <a:spcAft>
                <a:spcPts val="0"/>
              </a:spcAft>
              <a:buNone/>
            </a:pPr>
            <a:endParaRPr sz="2000">
              <a:solidFill>
                <a:schemeClr val="dk1"/>
              </a:solidFill>
              <a:latin typeface="Gill Sans"/>
              <a:ea typeface="Gill Sans"/>
              <a:cs typeface="Gill Sans"/>
              <a:sym typeface="Gill Sans"/>
            </a:endParaRPr>
          </a:p>
          <a:p>
            <a:pPr marL="171450" marR="0" lvl="0" indent="0" algn="l" rtl="0">
              <a:lnSpc>
                <a:spcPct val="100000"/>
              </a:lnSpc>
              <a:spcBef>
                <a:spcPts val="0"/>
              </a:spcBef>
              <a:spcAft>
                <a:spcPts val="0"/>
              </a:spcAft>
              <a:buClr>
                <a:srgbClr val="00427B"/>
              </a:buClr>
              <a:buSzPts val="3600"/>
              <a:buFont typeface="Arial"/>
              <a:buNone/>
            </a:pPr>
            <a:endParaRPr sz="2000" b="0" i="0" u="none" strike="noStrike" cap="none">
              <a:solidFill>
                <a:schemeClr val="dk1"/>
              </a:solidFill>
              <a:latin typeface="Gill Sans"/>
              <a:ea typeface="Gill Sans"/>
              <a:cs typeface="Gill Sans"/>
              <a:sym typeface="Gill Sans"/>
            </a:endParaRPr>
          </a:p>
          <a:p>
            <a:pPr marL="342900" marR="0" lvl="0" indent="-171450" algn="l" rtl="0">
              <a:lnSpc>
                <a:spcPct val="80000"/>
              </a:lnSpc>
              <a:spcBef>
                <a:spcPts val="0"/>
              </a:spcBef>
              <a:spcAft>
                <a:spcPts val="0"/>
              </a:spcAft>
              <a:buClr>
                <a:srgbClr val="00427B"/>
              </a:buClr>
              <a:buSzPts val="3600"/>
              <a:buFont typeface="Arial"/>
              <a:buNone/>
            </a:pPr>
            <a:endParaRPr sz="3600" b="0" i="0" u="none" strike="noStrike" cap="none">
              <a:solidFill>
                <a:schemeClr val="dk1"/>
              </a:solidFill>
              <a:latin typeface="Gill Sans"/>
              <a:ea typeface="Gill Sans"/>
              <a:cs typeface="Gill Sans"/>
              <a:sym typeface="Gill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16.9-Template_12.7.2016">
  <a:themeElements>
    <a:clrScheme name="TB DIAH">
      <a:dk1>
        <a:srgbClr val="222222"/>
      </a:dk1>
      <a:lt1>
        <a:srgbClr val="FFFFFF"/>
      </a:lt1>
      <a:dk2>
        <a:srgbClr val="0E256A"/>
      </a:dk2>
      <a:lt2>
        <a:srgbClr val="E7E6E6"/>
      </a:lt2>
      <a:accent1>
        <a:srgbClr val="A7BF39"/>
      </a:accent1>
      <a:accent2>
        <a:srgbClr val="FAA000"/>
      </a:accent2>
      <a:accent3>
        <a:srgbClr val="879499"/>
      </a:accent3>
      <a:accent4>
        <a:srgbClr val="D44106"/>
      </a:accent4>
      <a:accent5>
        <a:srgbClr val="002F3C"/>
      </a:accent5>
      <a:accent6>
        <a:srgbClr val="008C84"/>
      </a:accent6>
      <a:hlink>
        <a:srgbClr val="D44106"/>
      </a:hlink>
      <a:folHlink>
        <a:srgbClr val="D441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9-Template_12.7.2016">
  <a:themeElements>
    <a:clrScheme name="TB DIAH">
      <a:dk1>
        <a:srgbClr val="222222"/>
      </a:dk1>
      <a:lt1>
        <a:srgbClr val="FFFFFF"/>
      </a:lt1>
      <a:dk2>
        <a:srgbClr val="0E256A"/>
      </a:dk2>
      <a:lt2>
        <a:srgbClr val="E7E6E6"/>
      </a:lt2>
      <a:accent1>
        <a:srgbClr val="A7BF39"/>
      </a:accent1>
      <a:accent2>
        <a:srgbClr val="FAA000"/>
      </a:accent2>
      <a:accent3>
        <a:srgbClr val="879499"/>
      </a:accent3>
      <a:accent4>
        <a:srgbClr val="D44106"/>
      </a:accent4>
      <a:accent5>
        <a:srgbClr val="002F3C"/>
      </a:accent5>
      <a:accent6>
        <a:srgbClr val="008C84"/>
      </a:accent6>
      <a:hlink>
        <a:srgbClr val="D44106"/>
      </a:hlink>
      <a:folHlink>
        <a:srgbClr val="D441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2299</Words>
  <Application>Microsoft Office PowerPoint</Application>
  <PresentationFormat>Custom</PresentationFormat>
  <Paragraphs>306</Paragraphs>
  <Slides>24</Slides>
  <Notes>24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Noto Sans Symbols</vt:lpstr>
      <vt:lpstr>Libre Franklin Black</vt:lpstr>
      <vt:lpstr>Calibri</vt:lpstr>
      <vt:lpstr>Arial</vt:lpstr>
      <vt:lpstr>Gill Sans</vt:lpstr>
      <vt:lpstr>Libre Franklin</vt:lpstr>
      <vt:lpstr>Franklin Gothic</vt:lpstr>
      <vt:lpstr>Libre Franklin Medium</vt:lpstr>
      <vt:lpstr>16.9-Template_12.7.2016</vt:lpstr>
      <vt:lpstr>16.9-Template_12.7.2016</vt:lpstr>
      <vt:lpstr>Performance-Based Monitoring and Evaluation Framework (PBMEF)   Background and Updates with Key Changes  Africa Regional Workshop </vt:lpstr>
      <vt:lpstr>Performance-based M&amp;E Framework (PBMEF)</vt:lpstr>
      <vt:lpstr>Performance-based M&amp;E Framework (PBMEF) Continued</vt:lpstr>
      <vt:lpstr>The PBMEF is Shaped by… </vt:lpstr>
      <vt:lpstr>The PBMEF is Shaped by…</vt:lpstr>
      <vt:lpstr>The PBMEF is Shaped by…</vt:lpstr>
      <vt:lpstr>The PBMEF is Shaped by…</vt:lpstr>
      <vt:lpstr>Key Updates to the PBMEF</vt:lpstr>
      <vt:lpstr>PBMEF Revision </vt:lpstr>
      <vt:lpstr>TB Data SIG</vt:lpstr>
      <vt:lpstr>PBMEF Essential List of Indicators</vt:lpstr>
      <vt:lpstr>PBMEF Essential List of Indicators</vt:lpstr>
      <vt:lpstr>PBMEF Essential List of Indicators</vt:lpstr>
      <vt:lpstr>PBMEF Essential List of Indicators</vt:lpstr>
      <vt:lpstr>PBMEF Essential List of Indicators</vt:lpstr>
      <vt:lpstr>PBMEF Revision Continued</vt:lpstr>
      <vt:lpstr>Brief Overview of  Indicator Updates</vt:lpstr>
      <vt:lpstr>Naming Conventions for Indicators</vt:lpstr>
      <vt:lpstr>Core Indicators: Updated Names (No Change to Definitions)</vt:lpstr>
      <vt:lpstr>Core Indicators: Updated Definitions</vt:lpstr>
      <vt:lpstr>PowerPoint Presentation</vt:lpstr>
      <vt:lpstr>Q&amp;A</vt:lpstr>
      <vt:lpstr>For more information</vt:lpstr>
      <vt:lpstr>Live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Performance-Based Monitoring and Evaluation Framework (PBMEF)   Background and Updates with Key Changes  Africa Regional Workshop </dc:title>
  <dc:creator>margie_joyce@jsi.com</dc:creator>
  <cp:lastModifiedBy>Peterson, Meaghan L. (GH/ID)</cp:lastModifiedBy>
  <cp:revision>2</cp:revision>
  <dcterms:created xsi:type="dcterms:W3CDTF">2023-10-13T19:52:59Z</dcterms:created>
  <dcterms:modified xsi:type="dcterms:W3CDTF">2024-04-15T15:11:40Z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D73539B1-00EA-4FB9-AEE5-6E525BCF915F</vt:lpwstr>
  </property>
  <property fmtid="{D5CDD505-2E9C-101B-9397-08002B2CF9AE}" pid="3" name="ArticulatePath">
    <vt:lpwstr>TBDIAH_Master_Deck_Template</vt:lpwstr>
  </property>
  <property fmtid="{D5CDD505-2E9C-101B-9397-08002B2CF9AE}" pid="4" name="MediaServiceImageTags">
    <vt:lpwstr/>
  </property>
  <property fmtid="{D5CDD505-2E9C-101B-9397-08002B2CF9AE}" pid="5" name="ContentTypeId">
    <vt:lpwstr>0x010100C7371EE63459DA4CA6F872AECD356AE2</vt:lpwstr>
  </property>
</Properties>
</file>