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notesSlides/notesSlide7.xml" ContentType="application/vnd.openxmlformats-officedocument.presentationml.notesSlide+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notesSlides/notesSlide9.xml" ContentType="application/vnd.openxmlformats-officedocument.presentationml.notesSlide+xml"/>
  <Override PartName="/ppt/tags/tag26.xml" ContentType="application/vnd.openxmlformats-officedocument.presentationml.tags+xml"/>
  <Override PartName="/ppt/notesSlides/notesSlide10.xml" ContentType="application/vnd.openxmlformats-officedocument.presentationml.notesSlide+xml"/>
  <Override PartName="/ppt/tags/tag27.xml" ContentType="application/vnd.openxmlformats-officedocument.presentationml.tags+xml"/>
  <Override PartName="/ppt/notesSlides/notesSlide11.xml" ContentType="application/vnd.openxmlformats-officedocument.presentationml.notesSlide+xml"/>
  <Override PartName="/ppt/tags/tag28.xml" ContentType="application/vnd.openxmlformats-officedocument.presentationml.tags+xml"/>
  <Override PartName="/ppt/notesSlides/notesSlide12.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3.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4.xml" ContentType="application/vnd.openxmlformats-officedocument.presentationml.notesSlide+xml"/>
  <Override PartName="/ppt/tags/tag64.xml" ContentType="application/vnd.openxmlformats-officedocument.presentationml.tags+xml"/>
  <Override PartName="/ppt/notesSlides/notesSlide15.xml" ContentType="application/vnd.openxmlformats-officedocument.presentationml.notesSlide+xml"/>
  <Override PartName="/ppt/tags/tag65.xml" ContentType="application/vnd.openxmlformats-officedocument.presentationml.tags+xml"/>
  <Override PartName="/ppt/notesSlides/notesSlide16.xml" ContentType="application/vnd.openxmlformats-officedocument.presentationml.notesSlide+xml"/>
  <Override PartName="/ppt/tags/tag66.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6"/>
  </p:notesMasterIdLst>
  <p:handoutMasterIdLst>
    <p:handoutMasterId r:id="rId57"/>
  </p:handoutMasterIdLst>
  <p:sldIdLst>
    <p:sldId id="509" r:id="rId5"/>
    <p:sldId id="260" r:id="rId6"/>
    <p:sldId id="3566" r:id="rId7"/>
    <p:sldId id="272" r:id="rId8"/>
    <p:sldId id="280" r:id="rId9"/>
    <p:sldId id="3554" r:id="rId10"/>
    <p:sldId id="281" r:id="rId11"/>
    <p:sldId id="3564" r:id="rId12"/>
    <p:sldId id="284" r:id="rId13"/>
    <p:sldId id="3565" r:id="rId14"/>
    <p:sldId id="286" r:id="rId15"/>
    <p:sldId id="449" r:id="rId16"/>
    <p:sldId id="804" r:id="rId17"/>
    <p:sldId id="3568" r:id="rId18"/>
    <p:sldId id="3577" r:id="rId19"/>
    <p:sldId id="3580" r:id="rId20"/>
    <p:sldId id="3579" r:id="rId21"/>
    <p:sldId id="3567" r:id="rId22"/>
    <p:sldId id="3582" r:id="rId23"/>
    <p:sldId id="3583" r:id="rId24"/>
    <p:sldId id="3584" r:id="rId25"/>
    <p:sldId id="3569" r:id="rId26"/>
    <p:sldId id="3585" r:id="rId27"/>
    <p:sldId id="3586" r:id="rId28"/>
    <p:sldId id="3570" r:id="rId29"/>
    <p:sldId id="3587" r:id="rId30"/>
    <p:sldId id="3588" r:id="rId31"/>
    <p:sldId id="3571" r:id="rId32"/>
    <p:sldId id="3589" r:id="rId33"/>
    <p:sldId id="3590" r:id="rId34"/>
    <p:sldId id="3592" r:id="rId35"/>
    <p:sldId id="3572" r:id="rId36"/>
    <p:sldId id="3591" r:id="rId37"/>
    <p:sldId id="3573" r:id="rId38"/>
    <p:sldId id="3593" r:id="rId39"/>
    <p:sldId id="3594" r:id="rId40"/>
    <p:sldId id="3599" r:id="rId41"/>
    <p:sldId id="3574" r:id="rId42"/>
    <p:sldId id="3595" r:id="rId43"/>
    <p:sldId id="3596" r:id="rId44"/>
    <p:sldId id="3575" r:id="rId45"/>
    <p:sldId id="3598" r:id="rId46"/>
    <p:sldId id="3597" r:id="rId47"/>
    <p:sldId id="3576" r:id="rId48"/>
    <p:sldId id="3600" r:id="rId49"/>
    <p:sldId id="3601" r:id="rId50"/>
    <p:sldId id="3602" r:id="rId51"/>
    <p:sldId id="282" r:id="rId52"/>
    <p:sldId id="467" r:id="rId53"/>
    <p:sldId id="469" r:id="rId54"/>
    <p:sldId id="671" r:id="rId55"/>
  </p:sldIdLst>
  <p:sldSz cx="9144000" cy="5184775"/>
  <p:notesSz cx="6858000" cy="9144000"/>
  <p:custDataLst>
    <p:tags r:id="rId5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3">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ADF3D-ADB8-B672-17D8-2C9A11A8C843}" name="Moore, Cricket Cricket Glenellen" initials="MCCG" userId="S::scrmoore@ad.unc.edu::66eeaefc-f008-423b-9439-708488078939" providerId="AD"/>
  <p188:author id="{B67A4A66-ED01-A88C-FAC8-8CDBD885CD05}" name="Oser, Rebecca Cornell" initials="ORC" userId="S::roser@ad.unc.edu::2f1e7dd4-2c70-415b-bc59-48d701a2b33f" providerId="AD"/>
  <p188:author id="{727FA998-6E5B-8E9C-EA9E-A8FCB0DAD3EE}" name="Fitzgerald, Ann Marie" initials="FAM" userId="S::annafitz@ad.unc.edu::a34dcbdb-9f4d-4d1c-9570-3acc0647ee1a" providerId="AD"/>
  <p188:author id="{8683A5F6-4F32-DB07-7E87-26DD9EBD1FC1}" name="Margie Joyce (Learnitude)" initials="MJ(" userId="Margie Joyce (Learnitud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Oser, Rebecca Cornell" initials="RO" lastIdx="4" clrIdx="6">
    <p:extLst>
      <p:ext uri="{19B8F6BF-5375-455C-9EA6-DF929625EA0E}">
        <p15:presenceInfo xmlns:p15="http://schemas.microsoft.com/office/powerpoint/2012/main" userId="S::roser@ad.unc.edu::2f1e7dd4-2c70-415b-bc59-48d701a2b33f" providerId="AD"/>
      </p:ext>
    </p:extLst>
  </p:cmAuthor>
  <p:cmAuthor id="1" name="Meredith Silver" initials="" lastIdx="2" clrIdx="0"/>
  <p:cmAuthor id="8" name="Stephanie Mullen" initials="SM" lastIdx="1" clrIdx="7">
    <p:extLst>
      <p:ext uri="{19B8F6BF-5375-455C-9EA6-DF929625EA0E}">
        <p15:presenceInfo xmlns:p15="http://schemas.microsoft.com/office/powerpoint/2012/main" userId="S::stephanie_mullen_jsi.com#ext#@adminliveunc.onmicrosoft.com::ddb63ea6-fac5-4d47-a8af-50d5c77ff4a7" providerId="AD"/>
      </p:ext>
    </p:extLst>
  </p:cmAuthor>
  <p:cmAuthor id="2" name="Yanira Garcia-Mendoza" initials="" lastIdx="1" clrIdx="1"/>
  <p:cmAuthor id="3" name="Jeanne Chauffour" initials="" lastIdx="1" clrIdx="2"/>
  <p:cmAuthor id="4" name="margie_joyce@jsi.com" initials="m" lastIdx="1" clrIdx="3">
    <p:extLst>
      <p:ext uri="{19B8F6BF-5375-455C-9EA6-DF929625EA0E}">
        <p15:presenceInfo xmlns:p15="http://schemas.microsoft.com/office/powerpoint/2012/main" userId="S::margie_joyce@jsi.com::3ee3aa0c-fdf3-4125-a815-a1e7158532c0" providerId="AD"/>
      </p:ext>
    </p:extLst>
  </p:cmAuthor>
  <p:cmAuthor id="5" name="Moore, Cricket Cricket Glenellen" initials="CM" lastIdx="9" clrIdx="4">
    <p:extLst>
      <p:ext uri="{19B8F6BF-5375-455C-9EA6-DF929625EA0E}">
        <p15:presenceInfo xmlns:p15="http://schemas.microsoft.com/office/powerpoint/2012/main" userId="S::scrmoore@ad.unc.edu::66eeaefc-f008-423b-9439-708488078939" providerId="AD"/>
      </p:ext>
    </p:extLst>
  </p:cmAuthor>
  <p:cmAuthor id="6" name="Meaghan Peterson" initials="" lastIdx="6"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4A49"/>
    <a:srgbClr val="FFFFFF"/>
    <a:srgbClr val="7A9CE8"/>
    <a:srgbClr val="132F69"/>
    <a:srgbClr val="8D8B86"/>
    <a:srgbClr val="0E77FF"/>
    <a:srgbClr val="BACEF5"/>
    <a:srgbClr val="4B95CF"/>
    <a:srgbClr val="327CC9"/>
    <a:srgbClr val="5EA4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50" autoAdjust="0"/>
    <p:restoredTop sz="91595" autoAdjust="0"/>
  </p:normalViewPr>
  <p:slideViewPr>
    <p:cSldViewPr snapToGrid="0">
      <p:cViewPr varScale="1">
        <p:scale>
          <a:sx n="76" d="100"/>
          <a:sy n="76" d="100"/>
        </p:scale>
        <p:origin x="64" y="124"/>
      </p:cViewPr>
      <p:guideLst>
        <p:guide orient="horz" pos="1633"/>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gs" Target="tags/tag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64"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4/15/2024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4/15/2024</a:t>
            </a:fld>
            <a:endParaRPr lang="en-US"/>
          </a:p>
        </p:txBody>
      </p:sp>
      <p:sp>
        <p:nvSpPr>
          <p:cNvPr id="4" name="Slide Image Placeholder 3"/>
          <p:cNvSpPr>
            <a:spLocks noGrp="1" noRot="1" noChangeAspect="1"/>
          </p:cNvSpPr>
          <p:nvPr>
            <p:ph type="sldImg" idx="2"/>
          </p:nvPr>
        </p:nvSpPr>
        <p:spPr>
          <a:xfrm>
            <a:off x="404813" y="685800"/>
            <a:ext cx="60483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Presenter: Stephanie</a:t>
            </a:r>
          </a:p>
          <a:p>
            <a:endParaRPr lang="en-US" dirty="0">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cs typeface="Calibri"/>
              </a:rPr>
              <a:t>Notes: Briefly welcome everyone</a:t>
            </a:r>
          </a:p>
        </p:txBody>
      </p:sp>
      <p:sp>
        <p:nvSpPr>
          <p:cNvPr id="4" name="Slide Number Placeholder 3"/>
          <p:cNvSpPr>
            <a:spLocks noGrp="1"/>
          </p:cNvSpPr>
          <p:nvPr>
            <p:ph type="sldNum" sz="quarter" idx="5"/>
          </p:nvPr>
        </p:nvSpPr>
        <p:spPr/>
        <p:txBody>
          <a:bodyPr/>
          <a:lstStyle/>
          <a:p>
            <a:fld id="{824A558B-E4E9-A94A-B9C1-029E46A76ABA}" type="slidenum">
              <a:rPr lang="en-US" smtClean="0"/>
              <a:t>1</a:t>
            </a:fld>
            <a:endParaRPr lang="en-US"/>
          </a:p>
        </p:txBody>
      </p:sp>
    </p:spTree>
    <p:extLst>
      <p:ext uri="{BB962C8B-B14F-4D97-AF65-F5344CB8AC3E}">
        <p14:creationId xmlns:p14="http://schemas.microsoft.com/office/powerpoint/2010/main" val="626247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p30: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8" name="Google Shape;928;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The guide provides an overview of USAID’s strategic M&amp;E framework to achieve global targets, describes standard core and extended indicators to monitor progress toward reaching TB targets in USAID priority countries, and encourages consistent use of the indicators to monitor and evaluate USAID investments in TB programs. </a:t>
            </a:r>
            <a:endParaRPr/>
          </a:p>
          <a:p>
            <a:pPr marL="0" lvl="0" indent="0" algn="l" rtl="0">
              <a:spcBef>
                <a:spcPts val="0"/>
              </a:spcBef>
              <a:spcAft>
                <a:spcPts val="0"/>
              </a:spcAft>
              <a:buNone/>
            </a:pPr>
            <a:endParaRPr/>
          </a:p>
        </p:txBody>
      </p:sp>
      <p:sp>
        <p:nvSpPr>
          <p:cNvPr id="929" name="Google Shape;929;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p31: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7" name="Google Shape;937;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Indicators must be clear and unambiguous, especially if they are to be standardized. With USAID’s expert review, full indicator reference sheets were developed for each of the 10 core indicators to help define and calculate the data, understand how the data should be disaggregated, report the data, etc.</a:t>
            </a:r>
            <a:endParaRPr/>
          </a:p>
          <a:p>
            <a:pPr marL="0" lvl="0" indent="0" algn="l" rtl="0">
              <a:spcBef>
                <a:spcPts val="0"/>
              </a:spcBef>
              <a:spcAft>
                <a:spcPts val="0"/>
              </a:spcAft>
              <a:buNone/>
            </a:pPr>
            <a:endParaRPr/>
          </a:p>
        </p:txBody>
      </p:sp>
      <p:sp>
        <p:nvSpPr>
          <p:cNvPr id="938" name="Google Shape;938;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7:notes"/>
          <p:cNvSpPr>
            <a:spLocks noGrp="1" noRot="1" noChangeAspect="1"/>
          </p:cNvSpPr>
          <p:nvPr>
            <p:ph type="sldImg" idx="2"/>
          </p:nvPr>
        </p:nvSpPr>
        <p:spPr>
          <a:xfrm>
            <a:off x="893763" y="1257300"/>
            <a:ext cx="5984875" cy="3394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7:notes"/>
          <p:cNvSpPr txBox="1">
            <a:spLocks noGrp="1"/>
          </p:cNvSpPr>
          <p:nvPr>
            <p:ph type="body" idx="1"/>
          </p:nvPr>
        </p:nvSpPr>
        <p:spPr>
          <a:xfrm>
            <a:off x="777731" y="4840194"/>
            <a:ext cx="6216939" cy="3960906"/>
          </a:xfrm>
          <a:prstGeom prst="rect">
            <a:avLst/>
          </a:prstGeom>
          <a:noFill/>
          <a:ln>
            <a:noFill/>
          </a:ln>
        </p:spPr>
        <p:txBody>
          <a:bodyPr spcFirstLastPara="1" wrap="square" lIns="91425" tIns="45700" rIns="91425" bIns="45700" anchor="t" anchorCtr="0">
            <a:noAutofit/>
          </a:bodyPr>
          <a:lstStyle/>
          <a:p>
            <a:pPr marL="0" marR="0" lvl="0" indent="0" algn="l" rtl="0">
              <a:spcBef>
                <a:spcPts val="800"/>
              </a:spcBef>
              <a:spcAft>
                <a:spcPts val="0"/>
              </a:spcAft>
              <a:buNone/>
            </a:pP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64123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23</a:t>
            </a:fld>
            <a:endParaRPr lang="en-US"/>
          </a:p>
        </p:txBody>
      </p:sp>
    </p:spTree>
    <p:extLst>
      <p:ext uri="{BB962C8B-B14F-4D97-AF65-F5344CB8AC3E}">
        <p14:creationId xmlns:p14="http://schemas.microsoft.com/office/powerpoint/2010/main" val="3412469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9" name="Google Shape;799;p13: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Links for chat:</a:t>
            </a:r>
          </a:p>
          <a:p>
            <a:endParaRPr lang="en-US" dirty="0"/>
          </a:p>
          <a:p>
            <a:r>
              <a:rPr lang="en-US" dirty="0"/>
              <a:t>Sevim sahmedov@usaid.gov</a:t>
            </a:r>
          </a:p>
          <a:p>
            <a:r>
              <a:rPr lang="en-US" dirty="0"/>
              <a:t>Meaghan meapeterson@usaid.gov</a:t>
            </a:r>
          </a:p>
        </p:txBody>
      </p:sp>
      <p:sp>
        <p:nvSpPr>
          <p:cNvPr id="4" name="Slide Number Placeholder 3"/>
          <p:cNvSpPr>
            <a:spLocks noGrp="1"/>
          </p:cNvSpPr>
          <p:nvPr>
            <p:ph type="sldNum" sz="quarter" idx="5"/>
          </p:nvPr>
        </p:nvSpPr>
        <p:spPr/>
        <p:txBody>
          <a:bodyPr/>
          <a:lstStyle/>
          <a:p>
            <a:fld id="{824A558B-E4E9-A94A-B9C1-029E46A76ABA}" type="slidenum">
              <a:rPr lang="en-US" smtClean="0"/>
              <a:t>49</a:t>
            </a:fld>
            <a:endParaRPr lang="en-US"/>
          </a:p>
        </p:txBody>
      </p:sp>
    </p:spTree>
    <p:extLst>
      <p:ext uri="{BB962C8B-B14F-4D97-AF65-F5344CB8AC3E}">
        <p14:creationId xmlns:p14="http://schemas.microsoft.com/office/powerpoint/2010/main" val="1719153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50</a:t>
            </a:fld>
            <a:endParaRPr lang="en-US"/>
          </a:p>
        </p:txBody>
      </p:sp>
    </p:spTree>
    <p:extLst>
      <p:ext uri="{BB962C8B-B14F-4D97-AF65-F5344CB8AC3E}">
        <p14:creationId xmlns:p14="http://schemas.microsoft.com/office/powerpoint/2010/main" val="3151022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2691b637be2_0_3645: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g2691b637be2_0_36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0" name="Google Shape;500;g2691b637be2_0_36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5:notes"/>
          <p:cNvSpPr>
            <a:spLocks noGrp="1" noRot="1" noChangeAspect="1"/>
          </p:cNvSpPr>
          <p:nvPr>
            <p:ph type="sldImg" idx="2"/>
          </p:nvPr>
        </p:nvSpPr>
        <p:spPr>
          <a:xfrm>
            <a:off x="708025" y="1143000"/>
            <a:ext cx="54419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PBMEF graphic updated to reflect new USAID TB Strategy</a:t>
            </a:r>
            <a:endParaRPr/>
          </a:p>
        </p:txBody>
      </p:sp>
      <p:sp>
        <p:nvSpPr>
          <p:cNvPr id="353" name="Google Shape;353;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17: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0" name="Google Shape;460;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p25: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5" name="Google Shape;885;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1206" marR="0" lvl="0" indent="0" algn="l" rtl="0">
              <a:lnSpc>
                <a:spcPct val="100000"/>
              </a:lnSpc>
              <a:spcBef>
                <a:spcPts val="0"/>
              </a:spcBef>
              <a:spcAft>
                <a:spcPts val="0"/>
              </a:spcAft>
              <a:buClr>
                <a:schemeClr val="dk1"/>
              </a:buClr>
              <a:buSzPts val="1200"/>
              <a:buFont typeface="Arial"/>
              <a:buNone/>
            </a:pPr>
            <a:r>
              <a:rPr lang="en-US" sz="1200" b="0">
                <a:solidFill>
                  <a:schemeClr val="dk1"/>
                </a:solidFill>
                <a:latin typeface="Century Gothic"/>
                <a:ea typeface="Century Gothic"/>
                <a:cs typeface="Century Gothic"/>
                <a:sym typeface="Century Gothic"/>
              </a:rPr>
              <a:t>There are numerous indicators in the PBMEF: 10 core indicators and many more extended indicators. They fall under 14 technical areas or categories, as shown in the chart. </a:t>
            </a:r>
            <a:endParaRPr/>
          </a:p>
          <a:p>
            <a:pPr marL="11206" marR="0" lvl="0" indent="0" algn="l" rtl="0">
              <a:lnSpc>
                <a:spcPct val="100000"/>
              </a:lnSpc>
              <a:spcBef>
                <a:spcPts val="0"/>
              </a:spcBef>
              <a:spcAft>
                <a:spcPts val="0"/>
              </a:spcAft>
              <a:buClr>
                <a:schemeClr val="dk1"/>
              </a:buClr>
              <a:buSzPts val="1200"/>
              <a:buFont typeface="Arial"/>
              <a:buNone/>
            </a:pPr>
            <a:endParaRPr sz="1200" b="0">
              <a:solidFill>
                <a:schemeClr val="dk1"/>
              </a:solidFill>
              <a:latin typeface="Century Gothic"/>
              <a:ea typeface="Century Gothic"/>
              <a:cs typeface="Century Gothic"/>
              <a:sym typeface="Century Gothic"/>
            </a:endParaRPr>
          </a:p>
          <a:p>
            <a:pPr marL="11206" marR="0" lvl="0" indent="0" algn="l" rtl="0">
              <a:lnSpc>
                <a:spcPct val="100000"/>
              </a:lnSpc>
              <a:spcBef>
                <a:spcPts val="0"/>
              </a:spcBef>
              <a:spcAft>
                <a:spcPts val="0"/>
              </a:spcAft>
              <a:buClr>
                <a:schemeClr val="dk1"/>
              </a:buClr>
              <a:buSzPts val="1200"/>
              <a:buFont typeface="Arial"/>
              <a:buNone/>
            </a:pPr>
            <a:r>
              <a:rPr lang="en-US" sz="1200" b="0">
                <a:solidFill>
                  <a:schemeClr val="dk1"/>
                </a:solidFill>
                <a:latin typeface="Century Gothic"/>
                <a:ea typeface="Century Gothic"/>
                <a:cs typeface="Century Gothic"/>
                <a:sym typeface="Century Gothic"/>
              </a:rPr>
              <a:t>There are several extended indicators in each of the technical areas, but only 9 technical areas contain a core indicator.</a:t>
            </a:r>
            <a:endParaRPr/>
          </a:p>
          <a:p>
            <a:pPr marL="0" lvl="0" indent="0" algn="l" rtl="0">
              <a:spcBef>
                <a:spcPts val="0"/>
              </a:spcBef>
              <a:spcAft>
                <a:spcPts val="0"/>
              </a:spcAft>
              <a:buNone/>
            </a:pPr>
            <a:endParaRPr/>
          </a:p>
        </p:txBody>
      </p:sp>
      <p:sp>
        <p:nvSpPr>
          <p:cNvPr id="886" name="Google Shape;886;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a:extLst>
            <a:ext uri="{FF2B5EF4-FFF2-40B4-BE49-F238E27FC236}">
              <a16:creationId xmlns:a16="http://schemas.microsoft.com/office/drawing/2014/main" id="{66E25E09-04E6-5C4D-D80C-497E0CAE0DA7}"/>
            </a:ext>
          </a:extLst>
        </p:cNvPr>
        <p:cNvGrpSpPr/>
        <p:nvPr/>
      </p:nvGrpSpPr>
      <p:grpSpPr>
        <a:xfrm>
          <a:off x="0" y="0"/>
          <a:ext cx="0" cy="0"/>
          <a:chOff x="0" y="0"/>
          <a:chExt cx="0" cy="0"/>
        </a:xfrm>
      </p:grpSpPr>
      <p:sp>
        <p:nvSpPr>
          <p:cNvPr id="498" name="Google Shape;498;g2691b637be2_0_3645:notes">
            <a:extLst>
              <a:ext uri="{FF2B5EF4-FFF2-40B4-BE49-F238E27FC236}">
                <a16:creationId xmlns:a16="http://schemas.microsoft.com/office/drawing/2014/main" id="{C9D07CED-4D1E-00A2-CB8B-04AA0B474966}"/>
              </a:ext>
            </a:extLst>
          </p:cNvPr>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g2691b637be2_0_3645:notes">
            <a:extLst>
              <a:ext uri="{FF2B5EF4-FFF2-40B4-BE49-F238E27FC236}">
                <a16:creationId xmlns:a16="http://schemas.microsoft.com/office/drawing/2014/main" id="{B18721D0-A65C-C86C-0562-0B9B640898D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00" name="Google Shape;500;g2691b637be2_0_3645:notes">
            <a:extLst>
              <a:ext uri="{FF2B5EF4-FFF2-40B4-BE49-F238E27FC236}">
                <a16:creationId xmlns:a16="http://schemas.microsoft.com/office/drawing/2014/main" id="{5A1996C0-6C09-FE05-CFEA-0541789577DC}"/>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29440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p26: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7" name="Google Shape;897;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1206" marR="0" lvl="0" indent="0" algn="l" rtl="0">
              <a:lnSpc>
                <a:spcPct val="100000"/>
              </a:lnSpc>
              <a:spcBef>
                <a:spcPts val="0"/>
              </a:spcBef>
              <a:spcAft>
                <a:spcPts val="0"/>
              </a:spcAft>
              <a:buClr>
                <a:schemeClr val="dk1"/>
              </a:buClr>
              <a:buSzPts val="1200"/>
              <a:buFont typeface="Arial"/>
              <a:buNone/>
            </a:pPr>
            <a:r>
              <a:rPr lang="en-US" sz="1200" b="0">
                <a:solidFill>
                  <a:schemeClr val="dk1"/>
                </a:solidFill>
                <a:latin typeface="Century Gothic"/>
                <a:ea typeface="Century Gothic"/>
                <a:cs typeface="Century Gothic"/>
                <a:sym typeface="Century Gothic"/>
              </a:rPr>
              <a:t> </a:t>
            </a:r>
            <a:endParaRPr/>
          </a:p>
          <a:p>
            <a:pPr marL="0" lvl="0" indent="0" algn="l" rtl="0">
              <a:spcBef>
                <a:spcPts val="0"/>
              </a:spcBef>
              <a:spcAft>
                <a:spcPts val="0"/>
              </a:spcAft>
              <a:buNone/>
            </a:pPr>
            <a:endParaRPr/>
          </a:p>
        </p:txBody>
      </p:sp>
      <p:sp>
        <p:nvSpPr>
          <p:cNvPr id="898" name="Google Shape;898;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5" name="Google Shape;905;p27: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0" name="Google Shape;920;p29: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TBDIAH &amp; USAI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29FD11F-4EED-A33D-7959-917E00B12241}"/>
              </a:ext>
            </a:extLst>
          </p:cNvPr>
          <p:cNvSpPr/>
          <p:nvPr userDrawn="1"/>
        </p:nvSpPr>
        <p:spPr>
          <a:xfrm>
            <a:off x="0" y="3703320"/>
            <a:ext cx="9144000" cy="14814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ubtitle 2"/>
          <p:cNvSpPr>
            <a:spLocks noGrp="1"/>
          </p:cNvSpPr>
          <p:nvPr>
            <p:ph type="subTitle" idx="1" hasCustomPrompt="1"/>
          </p:nvPr>
        </p:nvSpPr>
        <p:spPr>
          <a:xfrm>
            <a:off x="685799" y="2899262"/>
            <a:ext cx="7930041" cy="697513"/>
          </a:xfrm>
          <a:effectLst/>
        </p:spPr>
        <p:txBody>
          <a:bodyPr>
            <a:normAutofit/>
          </a:bodyPr>
          <a:lstStyle>
            <a:lvl1pPr marL="0" indent="0" algn="l">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3">
            <a:extLst>
              <a:ext uri="{FF2B5EF4-FFF2-40B4-BE49-F238E27FC236}">
                <a16:creationId xmlns:a16="http://schemas.microsoft.com/office/drawing/2014/main" id="{118A2A42-2C52-247D-F8D9-AF0EC10AB2E8}"/>
              </a:ext>
            </a:extLst>
          </p:cNvPr>
          <p:cNvSpPr/>
          <p:nvPr userDrawn="1"/>
        </p:nvSpPr>
        <p:spPr>
          <a:xfrm>
            <a:off x="0" y="1"/>
            <a:ext cx="9144000" cy="2592386"/>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Title 1"/>
          <p:cNvSpPr>
            <a:spLocks noGrp="1"/>
          </p:cNvSpPr>
          <p:nvPr>
            <p:ph type="ctrTitle" hasCustomPrompt="1"/>
          </p:nvPr>
        </p:nvSpPr>
        <p:spPr>
          <a:xfrm>
            <a:off x="685799" y="1432884"/>
            <a:ext cx="4242188" cy="1143313"/>
          </a:xfrm>
          <a:prstGeom prst="rect">
            <a:avLst/>
          </a:prstGeom>
          <a:effectLst>
            <a:outerShdw blurRad="254000" dir="2700000" algn="tl" rotWithShape="0">
              <a:srgbClr val="000000">
                <a:alpha val="20000"/>
              </a:srgbClr>
            </a:outerShdw>
          </a:effectLst>
        </p:spPr>
        <p:txBody>
          <a:bodyPr anchor="b" anchorCtr="0">
            <a:noAutofit/>
          </a:bodyPr>
          <a:lstStyle>
            <a:lvl1pPr>
              <a:defRPr sz="3200">
                <a:solidFill>
                  <a:schemeClr val="bg1"/>
                </a:solidFill>
              </a:defRPr>
            </a:lvl1pPr>
          </a:lstStyle>
          <a:p>
            <a:r>
              <a:rPr lang="en-US"/>
              <a:t>CLICK TO EDIT MASTER TITLE STYLE</a:t>
            </a:r>
          </a:p>
        </p:txBody>
      </p:sp>
      <p:pic>
        <p:nvPicPr>
          <p:cNvPr id="5" name="Picture 4" descr="Logo&#10;&#10;Description automatically generated">
            <a:extLst>
              <a:ext uri="{FF2B5EF4-FFF2-40B4-BE49-F238E27FC236}">
                <a16:creationId xmlns:a16="http://schemas.microsoft.com/office/drawing/2014/main" id="{45CDD45F-284E-D6F1-C5B7-64974EDE4B9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8276" y="4011461"/>
            <a:ext cx="2369477" cy="1070599"/>
          </a:xfrm>
          <a:prstGeom prst="rect">
            <a:avLst/>
          </a:prstGeom>
        </p:spPr>
      </p:pic>
    </p:spTree>
    <p:custDataLst>
      <p:tags r:id="rId1"/>
    </p:custDataLst>
    <p:extLst>
      <p:ext uri="{BB962C8B-B14F-4D97-AF65-F5344CB8AC3E}">
        <p14:creationId xmlns:p14="http://schemas.microsoft.com/office/powerpoint/2010/main" val="388307722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BDIAH Closing ">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3CC594-A226-D4BF-8EB3-8C006AB0A694}"/>
              </a:ext>
            </a:extLst>
          </p:cNvPr>
          <p:cNvSpPr/>
          <p:nvPr userDrawn="1"/>
        </p:nvSpPr>
        <p:spPr>
          <a:xfrm>
            <a:off x="3714356" y="4764679"/>
            <a:ext cx="5429644" cy="4200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2F91A849-B8C4-825F-D5B2-AE34BF592C21}"/>
              </a:ext>
            </a:extLst>
          </p:cNvPr>
          <p:cNvSpPr txBox="1"/>
          <p:nvPr userDrawn="1"/>
        </p:nvSpPr>
        <p:spPr>
          <a:xfrm>
            <a:off x="4715897" y="828884"/>
            <a:ext cx="4061631" cy="2677656"/>
          </a:xfrm>
          <a:prstGeom prst="rect">
            <a:avLst/>
          </a:prstGeom>
          <a:noFill/>
        </p:spPr>
        <p:txBody>
          <a:bodyPr wrap="square">
            <a:spAutoFit/>
          </a:bodyPr>
          <a:lstStyle/>
          <a:p>
            <a:pPr marL="0" indent="0">
              <a:buNone/>
            </a:pPr>
            <a:r>
              <a:rPr lang="en-US" sz="1400" dirty="0">
                <a:solidFill>
                  <a:schemeClr val="tx1"/>
                </a:solidFill>
              </a:rPr>
              <a:t>This presentation was produced with the support of the United States Agency for International Development (USAID) under the terms of the TB Data, Impact Assessment and Communications Hub (TB DIAH) Associate Award No. 7200AA18LA00007. </a:t>
            </a:r>
          </a:p>
          <a:p>
            <a:pPr marL="0" indent="0">
              <a:buNone/>
            </a:pPr>
            <a:br>
              <a:rPr lang="en-US" sz="1400" dirty="0">
                <a:solidFill>
                  <a:schemeClr val="tx1"/>
                </a:solidFill>
              </a:rPr>
            </a:br>
            <a:r>
              <a:rPr lang="en-US" sz="1400" dirty="0">
                <a:solidFill>
                  <a:schemeClr val="tx1"/>
                </a:solidFill>
              </a:rPr>
              <a:t>TB DIAH is implemented by the University of North Carolina at Chapel Hill, in partnership with John Snow, Inc. Views expressed are not necessarily those of USAID or the United States government.</a:t>
            </a:r>
          </a:p>
          <a:p>
            <a:pPr marL="0" indent="0">
              <a:buNone/>
            </a:pPr>
            <a:endParaRPr lang="en-US" sz="1400" dirty="0">
              <a:solidFill>
                <a:schemeClr val="tx1"/>
              </a:solidFill>
            </a:endParaRPr>
          </a:p>
          <a:p>
            <a:pPr marL="0" indent="0">
              <a:buNone/>
            </a:pPr>
            <a:r>
              <a:rPr lang="en-US" sz="1400" dirty="0">
                <a:solidFill>
                  <a:schemeClr val="tx1"/>
                </a:solidFill>
              </a:rPr>
              <a:t>PR-24-102c</a:t>
            </a:r>
          </a:p>
        </p:txBody>
      </p:sp>
      <p:sp>
        <p:nvSpPr>
          <p:cNvPr id="6" name="Rectangle 5">
            <a:extLst>
              <a:ext uri="{FF2B5EF4-FFF2-40B4-BE49-F238E27FC236}">
                <a16:creationId xmlns:a16="http://schemas.microsoft.com/office/drawing/2014/main" id="{6E698B6A-BD5B-46AB-3AE5-87904EFFFCFA}"/>
              </a:ext>
            </a:extLst>
          </p:cNvPr>
          <p:cNvSpPr/>
          <p:nvPr userDrawn="1"/>
        </p:nvSpPr>
        <p:spPr>
          <a:xfrm>
            <a:off x="0" y="0"/>
            <a:ext cx="4477657" cy="5184775"/>
          </a:xfrm>
          <a:prstGeom prst="rect">
            <a:avLst/>
          </a:prstGeom>
          <a:solidFill>
            <a:srgbClr val="132F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Images of Empowerment, Kinshasa, DRC, May 2022,  CC BY-NC 4.0">
            <a:extLst>
              <a:ext uri="{FF2B5EF4-FFF2-40B4-BE49-F238E27FC236}">
                <a16:creationId xmlns:a16="http://schemas.microsoft.com/office/drawing/2014/main" id="{1E14E1D0-8508-AD25-B658-65A04CF0797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7218" y="77363"/>
            <a:ext cx="4256284" cy="5030048"/>
          </a:xfrm>
          <a:prstGeom prst="rect">
            <a:avLst/>
          </a:prstGeom>
        </p:spPr>
      </p:pic>
      <p:grpSp>
        <p:nvGrpSpPr>
          <p:cNvPr id="4" name="Group 3">
            <a:extLst>
              <a:ext uri="{FF2B5EF4-FFF2-40B4-BE49-F238E27FC236}">
                <a16:creationId xmlns:a16="http://schemas.microsoft.com/office/drawing/2014/main" id="{9FD097A9-FEA1-443F-65A4-FE3D7E32F43F}"/>
              </a:ext>
            </a:extLst>
          </p:cNvPr>
          <p:cNvGrpSpPr/>
          <p:nvPr userDrawn="1"/>
        </p:nvGrpSpPr>
        <p:grpSpPr>
          <a:xfrm>
            <a:off x="5461131" y="3590637"/>
            <a:ext cx="2509509" cy="1174042"/>
            <a:chOff x="6161126" y="3879080"/>
            <a:chExt cx="2509509" cy="1174042"/>
          </a:xfrm>
        </p:grpSpPr>
        <p:pic>
          <p:nvPicPr>
            <p:cNvPr id="5" name="Picture 4">
              <a:extLst>
                <a:ext uri="{FF2B5EF4-FFF2-40B4-BE49-F238E27FC236}">
                  <a16:creationId xmlns:a16="http://schemas.microsoft.com/office/drawing/2014/main" id="{590FBB02-C8F2-135E-DFC3-9A418DDAB6E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161126" y="3879080"/>
              <a:ext cx="1373149" cy="1174042"/>
            </a:xfrm>
            <a:prstGeom prst="rect">
              <a:avLst/>
            </a:prstGeom>
          </p:spPr>
        </p:pic>
        <p:pic>
          <p:nvPicPr>
            <p:cNvPr id="7" name="Picture 6" descr="Schematic&#10;&#10;Description automatically generated with low confidence">
              <a:extLst>
                <a:ext uri="{FF2B5EF4-FFF2-40B4-BE49-F238E27FC236}">
                  <a16:creationId xmlns:a16="http://schemas.microsoft.com/office/drawing/2014/main" id="{FD9BFB22-46AD-2CB8-3262-57804160CD0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664175" y="4115962"/>
              <a:ext cx="1006460" cy="777994"/>
            </a:xfrm>
            <a:prstGeom prst="rect">
              <a:avLst/>
            </a:prstGeom>
          </p:spPr>
        </p:pic>
      </p:grpSp>
    </p:spTree>
    <p:custDataLst>
      <p:tags r:id="rId1"/>
    </p:custDataLst>
    <p:extLst>
      <p:ext uri="{BB962C8B-B14F-4D97-AF65-F5344CB8AC3E}">
        <p14:creationId xmlns:p14="http://schemas.microsoft.com/office/powerpoint/2010/main" val="122457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verview - Light Gray &amp; USAID Blue">
  <p:cSld name="1_Overview - Light Gray &amp; USAID Blue">
    <p:bg>
      <p:bgPr>
        <a:solidFill>
          <a:schemeClr val="lt1"/>
        </a:solidFill>
        <a:effectLst/>
      </p:bgPr>
    </p:bg>
    <p:spTree>
      <p:nvGrpSpPr>
        <p:cNvPr id="1" name="Shape 68"/>
        <p:cNvGrpSpPr/>
        <p:nvPr/>
      </p:nvGrpSpPr>
      <p:grpSpPr>
        <a:xfrm>
          <a:off x="0" y="0"/>
          <a:ext cx="0" cy="0"/>
          <a:chOff x="0" y="0"/>
          <a:chExt cx="0" cy="0"/>
        </a:xfrm>
      </p:grpSpPr>
      <p:sp>
        <p:nvSpPr>
          <p:cNvPr id="69" name="Google Shape;69;p16"/>
          <p:cNvSpPr/>
          <p:nvPr/>
        </p:nvSpPr>
        <p:spPr>
          <a:xfrm>
            <a:off x="0" y="0"/>
            <a:ext cx="9144000" cy="50864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6"/>
              </a:solidFill>
              <a:latin typeface="Gill Sans"/>
              <a:ea typeface="Gill Sans"/>
              <a:cs typeface="Gill Sans"/>
              <a:sym typeface="Gill Sans"/>
            </a:endParaRPr>
          </a:p>
        </p:txBody>
      </p:sp>
      <p:sp>
        <p:nvSpPr>
          <p:cNvPr id="70" name="Google Shape;70;p16"/>
          <p:cNvSpPr txBox="1">
            <a:spLocks noGrp="1"/>
          </p:cNvSpPr>
          <p:nvPr>
            <p:ph type="body" idx="1"/>
          </p:nvPr>
        </p:nvSpPr>
        <p:spPr>
          <a:xfrm>
            <a:off x="345507" y="773935"/>
            <a:ext cx="7772400" cy="3789165"/>
          </a:xfrm>
          <a:prstGeom prst="rect">
            <a:avLst/>
          </a:prstGeom>
          <a:noFill/>
          <a:ln>
            <a:noFill/>
          </a:ln>
        </p:spPr>
        <p:txBody>
          <a:bodyPr spcFirstLastPara="1" wrap="square" lIns="91425" tIns="45700" rIns="91425" bIns="45700" anchor="t" anchorCtr="0">
            <a:normAutofit/>
          </a:bodyPr>
          <a:lstStyle>
            <a:lvl1pPr marL="457200" lvl="0" indent="-342900" algn="l" rtl="0">
              <a:spcBef>
                <a:spcPts val="0"/>
              </a:spcBef>
              <a:spcAft>
                <a:spcPts val="0"/>
              </a:spcAft>
              <a:buSzPts val="1800"/>
              <a:buFont typeface="Noto Sans Symbols"/>
              <a:buChar char="▪"/>
              <a:defRPr sz="2000">
                <a:solidFill>
                  <a:srgbClr val="4E4A49"/>
                </a:solidFill>
              </a:defRPr>
            </a:lvl1pPr>
            <a:lvl2pPr marL="914400" lvl="1" indent="-342900" algn="l" rtl="0">
              <a:spcBef>
                <a:spcPts val="800"/>
              </a:spcBef>
              <a:spcAft>
                <a:spcPts val="0"/>
              </a:spcAft>
              <a:buSzPts val="1800"/>
              <a:buFont typeface="Noto Sans Symbols"/>
              <a:buChar char="✔"/>
              <a:defRPr sz="2000">
                <a:solidFill>
                  <a:srgbClr val="4E4A49"/>
                </a:solidFill>
              </a:defRPr>
            </a:lvl2pPr>
            <a:lvl3pPr marL="1371600" lvl="2" indent="-342900" algn="l" rtl="0">
              <a:spcBef>
                <a:spcPts val="800"/>
              </a:spcBef>
              <a:spcAft>
                <a:spcPts val="0"/>
              </a:spcAft>
              <a:buClr>
                <a:srgbClr val="6C6463"/>
              </a:buClr>
              <a:buSzPts val="1800"/>
              <a:buChar char="•"/>
              <a:defRPr>
                <a:solidFill>
                  <a:srgbClr val="6C6463"/>
                </a:solidFill>
              </a:defRPr>
            </a:lvl3pPr>
            <a:lvl4pPr marL="1828800" lvl="3" indent="-330200" algn="l" rtl="0">
              <a:spcBef>
                <a:spcPts val="320"/>
              </a:spcBef>
              <a:spcAft>
                <a:spcPts val="0"/>
              </a:spcAft>
              <a:buClr>
                <a:srgbClr val="6C6463"/>
              </a:buClr>
              <a:buSzPts val="1600"/>
              <a:buChar char="–"/>
              <a:defRPr>
                <a:solidFill>
                  <a:srgbClr val="6C6463"/>
                </a:solidFill>
              </a:defRPr>
            </a:lvl4pPr>
            <a:lvl5pPr marL="2286000" lvl="4" indent="-317500" algn="l" rtl="0">
              <a:spcBef>
                <a:spcPts val="280"/>
              </a:spcBef>
              <a:spcAft>
                <a:spcPts val="0"/>
              </a:spcAft>
              <a:buClr>
                <a:srgbClr val="FFFFFF"/>
              </a:buClr>
              <a:buSzPts val="1400"/>
              <a:buChar char="»"/>
              <a:defRPr>
                <a:solidFill>
                  <a:srgbClr val="FFFFFF"/>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71" name="Google Shape;71;p16"/>
          <p:cNvSpPr txBox="1">
            <a:spLocks noGrp="1"/>
          </p:cNvSpPr>
          <p:nvPr>
            <p:ph type="sldNum" idx="12"/>
          </p:nvPr>
        </p:nvSpPr>
        <p:spPr>
          <a:xfrm>
            <a:off x="8353696" y="4947676"/>
            <a:ext cx="637800" cy="186283"/>
          </a:xfrm>
          <a:prstGeom prst="rect">
            <a:avLst/>
          </a:prstGeom>
          <a:noFill/>
          <a:ln>
            <a:noFill/>
          </a:ln>
        </p:spPr>
        <p:txBody>
          <a:bodyPr spcFirstLastPara="1" wrap="square" lIns="91425" tIns="45700" rIns="91425" bIns="45700" anchor="ctr" anchorCtr="0">
            <a:sp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fld id="{00000000-1234-1234-1234-123412341234}" type="slidenum">
              <a:rPr lang="en" smtClean="0"/>
              <a:pPr/>
              <a:t>‹#›</a:t>
            </a:fld>
            <a:endParaRPr lang="en"/>
          </a:p>
        </p:txBody>
      </p:sp>
      <p:sp>
        <p:nvSpPr>
          <p:cNvPr id="72" name="Google Shape;72;p16"/>
          <p:cNvSpPr txBox="1">
            <a:spLocks noGrp="1"/>
          </p:cNvSpPr>
          <p:nvPr>
            <p:ph type="title"/>
          </p:nvPr>
        </p:nvSpPr>
        <p:spPr>
          <a:xfrm>
            <a:off x="345507" y="23617"/>
            <a:ext cx="7772400" cy="461776"/>
          </a:xfrm>
          <a:prstGeom prst="rect">
            <a:avLst/>
          </a:prstGeom>
          <a:noFill/>
          <a:ln>
            <a:noFill/>
          </a:ln>
        </p:spPr>
        <p:txBody>
          <a:bodyPr spcFirstLastPara="1" wrap="square" lIns="91425" tIns="45700" rIns="91425" bIns="45700" anchor="b" anchorCtr="0">
            <a:spAutoFit/>
          </a:bodyPr>
          <a:lstStyle>
            <a:lvl1pPr lvl="0" algn="l" rtl="0">
              <a:spcBef>
                <a:spcPts val="0"/>
              </a:spcBef>
              <a:spcAft>
                <a:spcPts val="0"/>
              </a:spcAft>
              <a:buClr>
                <a:schemeClr val="dk2"/>
              </a:buClr>
              <a:buSzPts val="2400"/>
              <a:buFont typeface="Gill Sans"/>
              <a:buNone/>
              <a:defRPr b="1">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ustDataLst>
      <p:tags r:id="rId1"/>
    </p:custDataLst>
    <p:extLst>
      <p:ext uri="{BB962C8B-B14F-4D97-AF65-F5344CB8AC3E}">
        <p14:creationId xmlns:p14="http://schemas.microsoft.com/office/powerpoint/2010/main" val="1706659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628650" y="276042"/>
            <a:ext cx="7886700" cy="1002178"/>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8" name="Google Shape;58;p14"/>
          <p:cNvSpPr txBox="1">
            <a:spLocks noGrp="1"/>
          </p:cNvSpPr>
          <p:nvPr>
            <p:ph type="body" idx="1"/>
          </p:nvPr>
        </p:nvSpPr>
        <p:spPr>
          <a:xfrm>
            <a:off x="628650" y="1380206"/>
            <a:ext cx="7886700" cy="3289588"/>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9" name="Google Shape;59;p14"/>
          <p:cNvSpPr txBox="1">
            <a:spLocks noGrp="1"/>
          </p:cNvSpPr>
          <p:nvPr>
            <p:ph type="dt" idx="10"/>
          </p:nvPr>
        </p:nvSpPr>
        <p:spPr>
          <a:xfrm>
            <a:off x="628650" y="4805519"/>
            <a:ext cx="2057400" cy="276098"/>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028950" y="4805519"/>
            <a:ext cx="3086100" cy="276098"/>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0" y="4805519"/>
            <a:ext cx="2057400" cy="276098"/>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custDataLst>
      <p:tags r:id="rId1"/>
    </p:custDataLst>
    <p:extLst>
      <p:ext uri="{BB962C8B-B14F-4D97-AF65-F5344CB8AC3E}">
        <p14:creationId xmlns:p14="http://schemas.microsoft.com/office/powerpoint/2010/main" val="3929275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628650" y="276043"/>
            <a:ext cx="7886700" cy="10021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628650" y="1380206"/>
            <a:ext cx="3886200" cy="3289692"/>
          </a:xfrm>
          <a:prstGeom prst="rect">
            <a:avLst/>
          </a:prstGeom>
          <a:noFill/>
          <a:ln>
            <a:noFill/>
          </a:ln>
        </p:spPr>
        <p:txBody>
          <a:bodyPr spcFirstLastPara="1" wrap="square" lIns="91425" tIns="45700" rIns="91425" bIns="45700" anchor="t" anchorCtr="0">
            <a:noAutofit/>
          </a:bodyPr>
          <a:lstStyle>
            <a:lvl1pPr marL="342909" lvl="0" indent="-257182" algn="l">
              <a:lnSpc>
                <a:spcPct val="90000"/>
              </a:lnSpc>
              <a:spcBef>
                <a:spcPts val="750"/>
              </a:spcBef>
              <a:spcAft>
                <a:spcPts val="0"/>
              </a:spcAft>
              <a:buClr>
                <a:schemeClr val="dk1"/>
              </a:buClr>
              <a:buSzPts val="1800"/>
              <a:buChar char="•"/>
              <a:defRPr/>
            </a:lvl1pPr>
            <a:lvl2pPr marL="685818" lvl="1" indent="-257182" algn="l">
              <a:lnSpc>
                <a:spcPct val="90000"/>
              </a:lnSpc>
              <a:spcBef>
                <a:spcPts val="375"/>
              </a:spcBef>
              <a:spcAft>
                <a:spcPts val="0"/>
              </a:spcAft>
              <a:buClr>
                <a:schemeClr val="dk1"/>
              </a:buClr>
              <a:buSzPts val="1800"/>
              <a:buChar char="•"/>
              <a:defRPr/>
            </a:lvl2pPr>
            <a:lvl3pPr marL="1028727" lvl="2" indent="-257182" algn="l">
              <a:lnSpc>
                <a:spcPct val="90000"/>
              </a:lnSpc>
              <a:spcBef>
                <a:spcPts val="375"/>
              </a:spcBef>
              <a:spcAft>
                <a:spcPts val="0"/>
              </a:spcAft>
              <a:buClr>
                <a:schemeClr val="dk1"/>
              </a:buClr>
              <a:buSzPts val="1800"/>
              <a:buChar char="•"/>
              <a:defRPr/>
            </a:lvl3pPr>
            <a:lvl4pPr marL="1371636" lvl="3" indent="-257182" algn="l">
              <a:lnSpc>
                <a:spcPct val="90000"/>
              </a:lnSpc>
              <a:spcBef>
                <a:spcPts val="375"/>
              </a:spcBef>
              <a:spcAft>
                <a:spcPts val="0"/>
              </a:spcAft>
              <a:buClr>
                <a:schemeClr val="dk1"/>
              </a:buClr>
              <a:buSzPts val="1800"/>
              <a:buChar char="•"/>
              <a:defRPr/>
            </a:lvl4pPr>
            <a:lvl5pPr marL="1714545" lvl="4" indent="-257182" algn="l">
              <a:lnSpc>
                <a:spcPct val="90000"/>
              </a:lnSpc>
              <a:spcBef>
                <a:spcPts val="375"/>
              </a:spcBef>
              <a:spcAft>
                <a:spcPts val="0"/>
              </a:spcAft>
              <a:buClr>
                <a:schemeClr val="dk1"/>
              </a:buClr>
              <a:buSzPts val="1800"/>
              <a:buChar char="•"/>
              <a:defRPr/>
            </a:lvl5pPr>
            <a:lvl6pPr marL="2057453" lvl="5" indent="-257182" algn="l">
              <a:lnSpc>
                <a:spcPct val="90000"/>
              </a:lnSpc>
              <a:spcBef>
                <a:spcPts val="375"/>
              </a:spcBef>
              <a:spcAft>
                <a:spcPts val="0"/>
              </a:spcAft>
              <a:buClr>
                <a:schemeClr val="dk1"/>
              </a:buClr>
              <a:buSzPts val="1800"/>
              <a:buChar char="•"/>
              <a:defRPr/>
            </a:lvl6pPr>
            <a:lvl7pPr marL="2400362" lvl="6" indent="-257182" algn="l">
              <a:lnSpc>
                <a:spcPct val="90000"/>
              </a:lnSpc>
              <a:spcBef>
                <a:spcPts val="375"/>
              </a:spcBef>
              <a:spcAft>
                <a:spcPts val="0"/>
              </a:spcAft>
              <a:buClr>
                <a:schemeClr val="dk1"/>
              </a:buClr>
              <a:buSzPts val="1800"/>
              <a:buChar char="•"/>
              <a:defRPr/>
            </a:lvl7pPr>
            <a:lvl8pPr marL="2743272" lvl="7" indent="-257182" algn="l">
              <a:lnSpc>
                <a:spcPct val="90000"/>
              </a:lnSpc>
              <a:spcBef>
                <a:spcPts val="375"/>
              </a:spcBef>
              <a:spcAft>
                <a:spcPts val="0"/>
              </a:spcAft>
              <a:buClr>
                <a:schemeClr val="dk1"/>
              </a:buClr>
              <a:buSzPts val="1800"/>
              <a:buChar char="•"/>
              <a:defRPr/>
            </a:lvl8pPr>
            <a:lvl9pPr marL="3086181" lvl="8" indent="-257182" algn="l">
              <a:lnSpc>
                <a:spcPct val="90000"/>
              </a:lnSpc>
              <a:spcBef>
                <a:spcPts val="375"/>
              </a:spcBef>
              <a:spcAft>
                <a:spcPts val="0"/>
              </a:spcAft>
              <a:buClr>
                <a:schemeClr val="dk1"/>
              </a:buClr>
              <a:buSzPts val="1800"/>
              <a:buChar char="•"/>
              <a:defRPr/>
            </a:lvl9pPr>
          </a:lstStyle>
          <a:p>
            <a:endParaRPr/>
          </a:p>
        </p:txBody>
      </p:sp>
      <p:sp>
        <p:nvSpPr>
          <p:cNvPr id="41" name="Google Shape;41;p6"/>
          <p:cNvSpPr txBox="1">
            <a:spLocks noGrp="1"/>
          </p:cNvSpPr>
          <p:nvPr>
            <p:ph type="body" idx="2"/>
          </p:nvPr>
        </p:nvSpPr>
        <p:spPr>
          <a:xfrm>
            <a:off x="4629150" y="1380206"/>
            <a:ext cx="3886200" cy="3289692"/>
          </a:xfrm>
          <a:prstGeom prst="rect">
            <a:avLst/>
          </a:prstGeom>
          <a:noFill/>
          <a:ln>
            <a:noFill/>
          </a:ln>
        </p:spPr>
        <p:txBody>
          <a:bodyPr spcFirstLastPara="1" wrap="square" lIns="91425" tIns="45700" rIns="91425" bIns="45700" anchor="t" anchorCtr="0">
            <a:noAutofit/>
          </a:bodyPr>
          <a:lstStyle>
            <a:lvl1pPr marL="342909" lvl="0" indent="-257182" algn="l">
              <a:lnSpc>
                <a:spcPct val="90000"/>
              </a:lnSpc>
              <a:spcBef>
                <a:spcPts val="750"/>
              </a:spcBef>
              <a:spcAft>
                <a:spcPts val="0"/>
              </a:spcAft>
              <a:buClr>
                <a:schemeClr val="dk1"/>
              </a:buClr>
              <a:buSzPts val="1800"/>
              <a:buChar char="•"/>
              <a:defRPr/>
            </a:lvl1pPr>
            <a:lvl2pPr marL="685818" lvl="1" indent="-257182" algn="l">
              <a:lnSpc>
                <a:spcPct val="90000"/>
              </a:lnSpc>
              <a:spcBef>
                <a:spcPts val="375"/>
              </a:spcBef>
              <a:spcAft>
                <a:spcPts val="0"/>
              </a:spcAft>
              <a:buClr>
                <a:schemeClr val="dk1"/>
              </a:buClr>
              <a:buSzPts val="1800"/>
              <a:buChar char="•"/>
              <a:defRPr/>
            </a:lvl2pPr>
            <a:lvl3pPr marL="1028727" lvl="2" indent="-257182" algn="l">
              <a:lnSpc>
                <a:spcPct val="90000"/>
              </a:lnSpc>
              <a:spcBef>
                <a:spcPts val="375"/>
              </a:spcBef>
              <a:spcAft>
                <a:spcPts val="0"/>
              </a:spcAft>
              <a:buClr>
                <a:schemeClr val="dk1"/>
              </a:buClr>
              <a:buSzPts val="1800"/>
              <a:buChar char="•"/>
              <a:defRPr/>
            </a:lvl3pPr>
            <a:lvl4pPr marL="1371636" lvl="3" indent="-257182" algn="l">
              <a:lnSpc>
                <a:spcPct val="90000"/>
              </a:lnSpc>
              <a:spcBef>
                <a:spcPts val="375"/>
              </a:spcBef>
              <a:spcAft>
                <a:spcPts val="0"/>
              </a:spcAft>
              <a:buClr>
                <a:schemeClr val="dk1"/>
              </a:buClr>
              <a:buSzPts val="1800"/>
              <a:buChar char="•"/>
              <a:defRPr/>
            </a:lvl4pPr>
            <a:lvl5pPr marL="1714545" lvl="4" indent="-257182" algn="l">
              <a:lnSpc>
                <a:spcPct val="90000"/>
              </a:lnSpc>
              <a:spcBef>
                <a:spcPts val="375"/>
              </a:spcBef>
              <a:spcAft>
                <a:spcPts val="0"/>
              </a:spcAft>
              <a:buClr>
                <a:schemeClr val="dk1"/>
              </a:buClr>
              <a:buSzPts val="1800"/>
              <a:buChar char="•"/>
              <a:defRPr/>
            </a:lvl5pPr>
            <a:lvl6pPr marL="2057453" lvl="5" indent="-257182" algn="l">
              <a:lnSpc>
                <a:spcPct val="90000"/>
              </a:lnSpc>
              <a:spcBef>
                <a:spcPts val="375"/>
              </a:spcBef>
              <a:spcAft>
                <a:spcPts val="0"/>
              </a:spcAft>
              <a:buClr>
                <a:schemeClr val="dk1"/>
              </a:buClr>
              <a:buSzPts val="1800"/>
              <a:buChar char="•"/>
              <a:defRPr/>
            </a:lvl6pPr>
            <a:lvl7pPr marL="2400362" lvl="6" indent="-257182" algn="l">
              <a:lnSpc>
                <a:spcPct val="90000"/>
              </a:lnSpc>
              <a:spcBef>
                <a:spcPts val="375"/>
              </a:spcBef>
              <a:spcAft>
                <a:spcPts val="0"/>
              </a:spcAft>
              <a:buClr>
                <a:schemeClr val="dk1"/>
              </a:buClr>
              <a:buSzPts val="1800"/>
              <a:buChar char="•"/>
              <a:defRPr/>
            </a:lvl7pPr>
            <a:lvl8pPr marL="2743272" lvl="7" indent="-257182" algn="l">
              <a:lnSpc>
                <a:spcPct val="90000"/>
              </a:lnSpc>
              <a:spcBef>
                <a:spcPts val="375"/>
              </a:spcBef>
              <a:spcAft>
                <a:spcPts val="0"/>
              </a:spcAft>
              <a:buClr>
                <a:schemeClr val="dk1"/>
              </a:buClr>
              <a:buSzPts val="1800"/>
              <a:buChar char="•"/>
              <a:defRPr/>
            </a:lvl8pPr>
            <a:lvl9pPr marL="3086181" lvl="8" indent="-257182" algn="l">
              <a:lnSpc>
                <a:spcPct val="90000"/>
              </a:lnSpc>
              <a:spcBef>
                <a:spcPts val="375"/>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628650" y="4805519"/>
            <a:ext cx="2057400" cy="27604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3" name="Google Shape;43;p6"/>
          <p:cNvSpPr txBox="1">
            <a:spLocks noGrp="1"/>
          </p:cNvSpPr>
          <p:nvPr>
            <p:ph type="ftr" idx="11"/>
          </p:nvPr>
        </p:nvSpPr>
        <p:spPr>
          <a:xfrm>
            <a:off x="3028950" y="4805519"/>
            <a:ext cx="3086100" cy="27604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4" name="Google Shape;44;p6"/>
          <p:cNvSpPr txBox="1">
            <a:spLocks noGrp="1"/>
          </p:cNvSpPr>
          <p:nvPr>
            <p:ph type="sldNum" idx="12"/>
          </p:nvPr>
        </p:nvSpPr>
        <p:spPr>
          <a:xfrm>
            <a:off x="6457950" y="4805519"/>
            <a:ext cx="2057400" cy="27604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ustDataLst>
      <p:tags r:id="rId1"/>
    </p:custDataLst>
    <p:extLst>
      <p:ext uri="{BB962C8B-B14F-4D97-AF65-F5344CB8AC3E}">
        <p14:creationId xmlns:p14="http://schemas.microsoft.com/office/powerpoint/2010/main" val="1947579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ontent_White">
  <p:cSld name="Content_White">
    <p:bg>
      <p:bgPr>
        <a:solidFill>
          <a:srgbClr val="FFFFFF"/>
        </a:solidFill>
        <a:effectLst/>
      </p:bgPr>
    </p:bg>
    <p:spTree>
      <p:nvGrpSpPr>
        <p:cNvPr id="1" name="Shape 49"/>
        <p:cNvGrpSpPr/>
        <p:nvPr/>
      </p:nvGrpSpPr>
      <p:grpSpPr>
        <a:xfrm>
          <a:off x="0" y="0"/>
          <a:ext cx="0" cy="0"/>
          <a:chOff x="0" y="0"/>
          <a:chExt cx="0" cy="0"/>
        </a:xfrm>
      </p:grpSpPr>
      <p:pic>
        <p:nvPicPr>
          <p:cNvPr id="50" name="Google Shape;50;p41"/>
          <p:cNvPicPr preferRelativeResize="0"/>
          <p:nvPr/>
        </p:nvPicPr>
        <p:blipFill rotWithShape="1">
          <a:blip r:embed="rId3">
            <a:alphaModFix/>
          </a:blip>
          <a:srcRect/>
          <a:stretch/>
        </p:blipFill>
        <p:spPr>
          <a:xfrm>
            <a:off x="5629347" y="3514126"/>
            <a:ext cx="3667054" cy="1801767"/>
          </a:xfrm>
          <a:prstGeom prst="rect">
            <a:avLst/>
          </a:prstGeom>
          <a:noFill/>
          <a:ln>
            <a:noFill/>
          </a:ln>
        </p:spPr>
      </p:pic>
      <p:sp>
        <p:nvSpPr>
          <p:cNvPr id="51" name="Google Shape;51;p41"/>
          <p:cNvSpPr txBox="1">
            <a:spLocks noGrp="1"/>
          </p:cNvSpPr>
          <p:nvPr>
            <p:ph type="body" idx="1"/>
          </p:nvPr>
        </p:nvSpPr>
        <p:spPr>
          <a:xfrm>
            <a:off x="533408" y="1620817"/>
            <a:ext cx="4187952" cy="2164687"/>
          </a:xfrm>
          <a:prstGeom prst="rect">
            <a:avLst/>
          </a:prstGeom>
          <a:noFill/>
          <a:ln>
            <a:noFill/>
          </a:ln>
        </p:spPr>
        <p:txBody>
          <a:bodyPr spcFirstLastPara="1" wrap="square" lIns="0" tIns="45700" rIns="0" bIns="45700" anchor="t" anchorCtr="0">
            <a:noAutofit/>
          </a:bodyPr>
          <a:lstStyle>
            <a:lvl1pPr marL="457200" marR="0" lvl="0" indent="-355600" algn="l">
              <a:lnSpc>
                <a:spcPct val="100000"/>
              </a:lnSpc>
              <a:spcBef>
                <a:spcPts val="400"/>
              </a:spcBef>
              <a:spcAft>
                <a:spcPts val="0"/>
              </a:spcAft>
              <a:buClr>
                <a:srgbClr val="00427B"/>
              </a:buClr>
              <a:buSzPts val="2000"/>
              <a:buFont typeface="Arial"/>
              <a:buAutoNum type="arabicPeriod"/>
              <a:defRPr sz="2000" b="0" i="0" u="none" strike="noStrike" cap="none">
                <a:solidFill>
                  <a:srgbClr val="00427B"/>
                </a:solidFill>
                <a:latin typeface="Gill Sans"/>
                <a:ea typeface="Gill Sans"/>
                <a:cs typeface="Gill Sans"/>
                <a:sym typeface="Gill Sans"/>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2" name="Google Shape;52;p41"/>
          <p:cNvSpPr txBox="1">
            <a:spLocks noGrp="1"/>
          </p:cNvSpPr>
          <p:nvPr>
            <p:ph type="body" idx="2"/>
          </p:nvPr>
        </p:nvSpPr>
        <p:spPr>
          <a:xfrm>
            <a:off x="533408" y="672101"/>
            <a:ext cx="4187952" cy="773189"/>
          </a:xfrm>
          <a:prstGeom prst="rect">
            <a:avLst/>
          </a:prstGeom>
          <a:noFill/>
          <a:ln>
            <a:noFill/>
          </a:ln>
        </p:spPr>
        <p:txBody>
          <a:bodyPr spcFirstLastPara="1" wrap="square" lIns="0" tIns="45700" rIns="0" bIns="45700" anchor="t" anchorCtr="0">
            <a:noAutofit/>
          </a:bodyPr>
          <a:lstStyle>
            <a:lvl1pPr marL="457200" marR="0" lvl="0" indent="-228600" algn="l">
              <a:lnSpc>
                <a:spcPct val="80000"/>
              </a:lnSpc>
              <a:spcBef>
                <a:spcPts val="0"/>
              </a:spcBef>
              <a:spcAft>
                <a:spcPts val="0"/>
              </a:spcAft>
              <a:buClr>
                <a:srgbClr val="00427B"/>
              </a:buClr>
              <a:buSzPts val="3600"/>
              <a:buFont typeface="Arial"/>
              <a:buNone/>
              <a:defRPr sz="3600" b="0" i="0" u="none" strike="noStrike" cap="none">
                <a:solidFill>
                  <a:srgbClr val="00427B"/>
                </a:solidFill>
                <a:latin typeface="Gill Sans"/>
                <a:ea typeface="Gill Sans"/>
                <a:cs typeface="Gill Sans"/>
                <a:sym typeface="Gill Sans"/>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ustDataLst>
      <p:tags r:id="rId1"/>
    </p:custDataLst>
    <p:extLst>
      <p:ext uri="{BB962C8B-B14F-4D97-AF65-F5344CB8AC3E}">
        <p14:creationId xmlns:p14="http://schemas.microsoft.com/office/powerpoint/2010/main" val="3796679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B DIAH header">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3" name="Rectangle 2">
            <a:extLst>
              <a:ext uri="{FF2B5EF4-FFF2-40B4-BE49-F238E27FC236}">
                <a16:creationId xmlns:a16="http://schemas.microsoft.com/office/drawing/2014/main" id="{E95D5C8F-429F-45CA-85C7-AC878806C2C4}"/>
              </a:ext>
            </a:extLst>
          </p:cNvPr>
          <p:cNvSpPr/>
          <p:nvPr userDrawn="1"/>
        </p:nvSpPr>
        <p:spPr>
          <a:xfrm>
            <a:off x="0" y="0"/>
            <a:ext cx="9144000" cy="1177536"/>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24ABE7EA-2172-4FDE-82DF-6A2BB17EF70C}"/>
              </a:ext>
            </a:extLst>
          </p:cNvPr>
          <p:cNvSpPr>
            <a:spLocks noGrp="1"/>
          </p:cNvSpPr>
          <p:nvPr>
            <p:ph type="body" sz="quarter" idx="10"/>
          </p:nvPr>
        </p:nvSpPr>
        <p:spPr>
          <a:xfrm>
            <a:off x="594783" y="1377950"/>
            <a:ext cx="7454900" cy="2963863"/>
          </a:xfrm>
        </p:spPr>
        <p:txBody>
          <a:bodyPr>
            <a:normAutofit/>
          </a:bodyPr>
          <a:lstStyle>
            <a:lvl1pPr>
              <a:defRPr sz="2000">
                <a:solidFill>
                  <a:srgbClr val="4E4A49"/>
                </a:solidFill>
              </a:defRPr>
            </a:lvl1pPr>
            <a:lvl2pPr>
              <a:buSzPct val="90000"/>
              <a:defRPr sz="2000">
                <a:solidFill>
                  <a:srgbClr val="4E4A49"/>
                </a:solidFill>
              </a:defRPr>
            </a:lvl2pPr>
            <a:lvl4pPr marL="914400" indent="0">
              <a:buNone/>
              <a:defRPr/>
            </a:lvl4pPr>
          </a:lstStyle>
          <a:p>
            <a:pPr lvl="0"/>
            <a:r>
              <a:rPr lang="en-US"/>
              <a:t>Click to edit Master text styles</a:t>
            </a:r>
          </a:p>
          <a:p>
            <a:pPr lvl="1"/>
            <a:r>
              <a:rPr lang="en-US"/>
              <a:t>Second level</a:t>
            </a:r>
          </a:p>
        </p:txBody>
      </p:sp>
    </p:spTree>
    <p:custDataLst>
      <p:tags r:id="rId1"/>
    </p:custDataLst>
    <p:extLst>
      <p:ext uri="{BB962C8B-B14F-4D97-AF65-F5344CB8AC3E}">
        <p14:creationId xmlns:p14="http://schemas.microsoft.com/office/powerpoint/2010/main" val="3532570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 Light Gray &amp; USAID Blu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44D66C1-F736-4185-AD1A-349FFDE4B261}"/>
              </a:ext>
            </a:extLst>
          </p:cNvPr>
          <p:cNvSpPr/>
          <p:nvPr userDrawn="1"/>
        </p:nvSpPr>
        <p:spPr>
          <a:xfrm>
            <a:off x="0" y="0"/>
            <a:ext cx="9144000" cy="5089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3" name="Content Placeholder 2"/>
          <p:cNvSpPr>
            <a:spLocks noGrp="1"/>
          </p:cNvSpPr>
          <p:nvPr>
            <p:ph idx="1"/>
          </p:nvPr>
        </p:nvSpPr>
        <p:spPr>
          <a:xfrm>
            <a:off x="345507" y="773935"/>
            <a:ext cx="7772400" cy="3789355"/>
          </a:xfrm>
        </p:spPr>
        <p:txBody>
          <a:bodyPr>
            <a:normAutofit/>
          </a:bodyPr>
          <a:lstStyle>
            <a:lvl1pPr marL="230188" indent="-230188">
              <a:buSzPct val="90000"/>
              <a:buFont typeface="Wingdings" panose="05000000000000000000" pitchFamily="2" charset="2"/>
              <a:buChar char="§"/>
              <a:defRPr sz="2000">
                <a:solidFill>
                  <a:srgbClr val="4E4A49"/>
                </a:solidFill>
              </a:defRPr>
            </a:lvl1pPr>
            <a:lvl2pPr marL="684213" indent="-230188">
              <a:buSzPct val="90000"/>
              <a:buFont typeface="Wingdings" panose="05000000000000000000" pitchFamily="2" charset="2"/>
              <a:buChar char="ü"/>
              <a:defRPr sz="2000">
                <a:solidFill>
                  <a:srgbClr val="4E4A49"/>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345507" y="23617"/>
            <a:ext cx="7772400" cy="461665"/>
          </a:xfrm>
          <a:prstGeom prst="rect">
            <a:avLst/>
          </a:prstGeom>
        </p:spPr>
        <p:txBody>
          <a:bodyPr vert="horz" lIns="91440" tIns="45720" rIns="91440" bIns="45720" rtlCol="0" anchor="b" anchorCtr="0">
            <a:spAutoFit/>
          </a:bodyPr>
          <a:lstStyle>
            <a:lvl1pPr>
              <a:defRPr b="1">
                <a:solidFill>
                  <a:schemeClr val="tx2"/>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3921969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Overview - Light Gray &amp; USAID Blu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44D66C1-F736-4185-AD1A-349FFDE4B261}"/>
              </a:ext>
            </a:extLst>
          </p:cNvPr>
          <p:cNvSpPr/>
          <p:nvPr userDrawn="1"/>
        </p:nvSpPr>
        <p:spPr>
          <a:xfrm>
            <a:off x="0" y="0"/>
            <a:ext cx="9144000" cy="5089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3" name="Content Placeholder 2"/>
          <p:cNvSpPr>
            <a:spLocks noGrp="1"/>
          </p:cNvSpPr>
          <p:nvPr>
            <p:ph idx="1"/>
          </p:nvPr>
        </p:nvSpPr>
        <p:spPr>
          <a:xfrm>
            <a:off x="345507" y="773935"/>
            <a:ext cx="7772400" cy="3789355"/>
          </a:xfrm>
        </p:spPr>
        <p:txBody>
          <a:bodyPr>
            <a:normAutofit/>
          </a:bodyPr>
          <a:lstStyle>
            <a:lvl1pPr marL="230188" indent="-230188">
              <a:buClr>
                <a:schemeClr val="accent5"/>
              </a:buClr>
              <a:buSzPct val="90000"/>
              <a:buFont typeface="Wingdings" panose="05000000000000000000" pitchFamily="2" charset="2"/>
              <a:buChar char="§"/>
              <a:defRPr sz="2000">
                <a:solidFill>
                  <a:srgbClr val="4E4A49"/>
                </a:solidFill>
              </a:defRPr>
            </a:lvl1pPr>
            <a:lvl2pPr marL="684213" indent="-230188">
              <a:buClr>
                <a:schemeClr val="accent5"/>
              </a:buClr>
              <a:buSzPct val="90000"/>
              <a:buFont typeface="Wingdings" panose="05000000000000000000" pitchFamily="2" charset="2"/>
              <a:buChar char="ü"/>
              <a:defRPr sz="2000">
                <a:solidFill>
                  <a:srgbClr val="4E4A49"/>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345507" y="23617"/>
            <a:ext cx="7772400" cy="461665"/>
          </a:xfrm>
          <a:prstGeom prst="rect">
            <a:avLst/>
          </a:prstGeom>
        </p:spPr>
        <p:txBody>
          <a:bodyPr vert="horz" lIns="91440" tIns="45720" rIns="91440" bIns="45720" rtlCol="0" anchor="b" anchorCtr="0">
            <a:spAutoFit/>
          </a:bodyPr>
          <a:lstStyle>
            <a:lvl1pPr>
              <a:defRPr b="1">
                <a:solidFill>
                  <a:schemeClr val="bg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041309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view Cover">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44D66C1-F736-4185-AD1A-349FFDE4B261}"/>
              </a:ext>
            </a:extLst>
          </p:cNvPr>
          <p:cNvSpPr/>
          <p:nvPr userDrawn="1"/>
        </p:nvSpPr>
        <p:spPr>
          <a:xfrm>
            <a:off x="0" y="-1"/>
            <a:ext cx="9144000" cy="518477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Tree>
    <p:custDataLst>
      <p:tags r:id="rId1"/>
    </p:custDataLst>
    <p:extLst>
      <p:ext uri="{BB962C8B-B14F-4D97-AF65-F5344CB8AC3E}">
        <p14:creationId xmlns:p14="http://schemas.microsoft.com/office/powerpoint/2010/main" val="33742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Overview Cover">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44D66C1-F736-4185-AD1A-349FFDE4B261}"/>
              </a:ext>
            </a:extLst>
          </p:cNvPr>
          <p:cNvSpPr/>
          <p:nvPr userDrawn="1"/>
        </p:nvSpPr>
        <p:spPr>
          <a:xfrm>
            <a:off x="0" y="-1"/>
            <a:ext cx="9144000" cy="518477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hasCustomPrompt="1"/>
          </p:nvPr>
        </p:nvSpPr>
        <p:spPr>
          <a:xfrm>
            <a:off x="1776219" y="1624747"/>
            <a:ext cx="5591561" cy="1077218"/>
          </a:xfrm>
          <a:prstGeom prst="rect">
            <a:avLst/>
          </a:prstGeom>
        </p:spPr>
        <p:txBody>
          <a:bodyPr vert="horz" wrap="square" lIns="91440" tIns="45720" rIns="91440" bIns="45720" rtlCol="0" anchor="b" anchorCtr="0">
            <a:spAutoFit/>
          </a:bodyPr>
          <a:lstStyle>
            <a:lvl1pPr algn="ctr">
              <a:defRPr sz="3200" b="0">
                <a:solidFill>
                  <a:schemeClr val="tx2"/>
                </a:solidFill>
              </a:defRPr>
            </a:lvl1pPr>
          </a:lstStyle>
          <a:p>
            <a:r>
              <a:rPr lang="en-US"/>
              <a:t>CLICK TO EDIT MASTER TITLE STYLE</a:t>
            </a:r>
          </a:p>
        </p:txBody>
      </p:sp>
      <p:grpSp>
        <p:nvGrpSpPr>
          <p:cNvPr id="6" name="Group 5">
            <a:extLst>
              <a:ext uri="{FF2B5EF4-FFF2-40B4-BE49-F238E27FC236}">
                <a16:creationId xmlns:a16="http://schemas.microsoft.com/office/drawing/2014/main" id="{D18E8ECA-F74C-43B2-5557-5EB539F8BE95}"/>
              </a:ext>
            </a:extLst>
          </p:cNvPr>
          <p:cNvGrpSpPr/>
          <p:nvPr userDrawn="1"/>
        </p:nvGrpSpPr>
        <p:grpSpPr>
          <a:xfrm>
            <a:off x="83820" y="48164"/>
            <a:ext cx="3935730" cy="1353369"/>
            <a:chOff x="83820" y="48164"/>
            <a:chExt cx="3935730" cy="1353369"/>
          </a:xfrm>
          <a:solidFill>
            <a:schemeClr val="accent3"/>
          </a:solidFill>
        </p:grpSpPr>
        <p:cxnSp>
          <p:nvCxnSpPr>
            <p:cNvPr id="7" name="Straight Connector 6">
              <a:extLst>
                <a:ext uri="{FF2B5EF4-FFF2-40B4-BE49-F238E27FC236}">
                  <a16:creationId xmlns:a16="http://schemas.microsoft.com/office/drawing/2014/main" id="{92C61230-82CB-11B2-5C75-9F36BC112BBF}"/>
                </a:ext>
              </a:extLst>
            </p:cNvPr>
            <p:cNvCxnSpPr/>
            <p:nvPr/>
          </p:nvCxnSpPr>
          <p:spPr>
            <a:xfrm>
              <a:off x="83820" y="361950"/>
              <a:ext cx="2057400" cy="0"/>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D41DC62-5986-7228-96CF-371D9446799A}"/>
                </a:ext>
              </a:extLst>
            </p:cNvPr>
            <p:cNvCxnSpPr>
              <a:cxnSpLocks/>
            </p:cNvCxnSpPr>
            <p:nvPr/>
          </p:nvCxnSpPr>
          <p:spPr>
            <a:xfrm>
              <a:off x="83820" y="895350"/>
              <a:ext cx="3935730" cy="0"/>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9E792155-DB76-B78F-0581-031FA37CB6EA}"/>
                </a:ext>
              </a:extLst>
            </p:cNvPr>
            <p:cNvSpPr/>
            <p:nvPr/>
          </p:nvSpPr>
          <p:spPr>
            <a:xfrm>
              <a:off x="3340419" y="716280"/>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10" name="Straight Connector 9">
              <a:extLst>
                <a:ext uri="{FF2B5EF4-FFF2-40B4-BE49-F238E27FC236}">
                  <a16:creationId xmlns:a16="http://schemas.microsoft.com/office/drawing/2014/main" id="{B5A1BAA8-F076-7453-85EC-6B7EF2A6318B}"/>
                </a:ext>
              </a:extLst>
            </p:cNvPr>
            <p:cNvCxnSpPr>
              <a:cxnSpLocks/>
            </p:cNvCxnSpPr>
            <p:nvPr/>
          </p:nvCxnSpPr>
          <p:spPr>
            <a:xfrm>
              <a:off x="537210"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0412784-493A-7326-9C8A-82FBE6A3FB4D}"/>
                </a:ext>
              </a:extLst>
            </p:cNvPr>
            <p:cNvCxnSpPr>
              <a:cxnSpLocks/>
            </p:cNvCxnSpPr>
            <p:nvPr/>
          </p:nvCxnSpPr>
          <p:spPr>
            <a:xfrm>
              <a:off x="1025843"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ED67908-5771-6BC1-161C-D905BBC2CFC9}"/>
                </a:ext>
              </a:extLst>
            </p:cNvPr>
            <p:cNvCxnSpPr>
              <a:cxnSpLocks/>
            </p:cNvCxnSpPr>
            <p:nvPr/>
          </p:nvCxnSpPr>
          <p:spPr>
            <a:xfrm>
              <a:off x="1527810"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3AEB99E8-ECD0-A69D-D1C2-5DBD0D53D598}"/>
                </a:ext>
              </a:extLst>
            </p:cNvPr>
            <p:cNvSpPr/>
            <p:nvPr/>
          </p:nvSpPr>
          <p:spPr>
            <a:xfrm>
              <a:off x="1379697" y="1100545"/>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30F68259-0486-35B2-7415-3C8B0AEA47EC}"/>
                </a:ext>
              </a:extLst>
            </p:cNvPr>
            <p:cNvSpPr/>
            <p:nvPr/>
          </p:nvSpPr>
          <p:spPr>
            <a:xfrm>
              <a:off x="875349" y="180979"/>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4E23B833-4439-3980-C346-9851D3AE257E}"/>
                </a:ext>
              </a:extLst>
            </p:cNvPr>
            <p:cNvSpPr/>
            <p:nvPr/>
          </p:nvSpPr>
          <p:spPr>
            <a:xfrm>
              <a:off x="1379697" y="476255"/>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Tree>
    <p:custDataLst>
      <p:tags r:id="rId1"/>
    </p:custDataLst>
    <p:extLst>
      <p:ext uri="{BB962C8B-B14F-4D97-AF65-F5344CB8AC3E}">
        <p14:creationId xmlns:p14="http://schemas.microsoft.com/office/powerpoint/2010/main" val="2622651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Divider or 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C7BCDE-EC8B-4901-A225-ECEE924B4489}"/>
              </a:ext>
            </a:extLst>
          </p:cNvPr>
          <p:cNvSpPr/>
          <p:nvPr userDrawn="1"/>
        </p:nvSpPr>
        <p:spPr>
          <a:xfrm>
            <a:off x="0" y="1"/>
            <a:ext cx="9263449" cy="518477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3" name="Slide Number Placeholder 2">
            <a:extLst>
              <a:ext uri="{FF2B5EF4-FFF2-40B4-BE49-F238E27FC236}">
                <a16:creationId xmlns:a16="http://schemas.microsoft.com/office/drawing/2014/main" id="{1B1C748D-26B4-425D-BC3E-DEBD8DC5C7C8}"/>
              </a:ext>
            </a:extLst>
          </p:cNvPr>
          <p:cNvSpPr>
            <a:spLocks noGrp="1"/>
          </p:cNvSpPr>
          <p:nvPr>
            <p:ph type="sldNum" sz="quarter" idx="10"/>
          </p:nvPr>
        </p:nvSpPr>
        <p:spPr/>
        <p:txBody>
          <a:bodyPr/>
          <a:lstStyle>
            <a:lvl1pPr>
              <a:defRPr>
                <a:solidFill>
                  <a:schemeClr val="bg1"/>
                </a:solidFill>
              </a:defRPr>
            </a:lvl1pPr>
          </a:lstStyle>
          <a:p>
            <a:fld id="{42782948-4DBE-204D-AB9E-B65E067054AE}" type="slidenum">
              <a:rPr lang="en-US" smtClean="0"/>
              <a:pPr/>
              <a:t>‹#›</a:t>
            </a:fld>
            <a:endParaRPr lang="en-US"/>
          </a:p>
        </p:txBody>
      </p:sp>
      <p:sp>
        <p:nvSpPr>
          <p:cNvPr id="2" name="Title 1">
            <a:extLst>
              <a:ext uri="{FF2B5EF4-FFF2-40B4-BE49-F238E27FC236}">
                <a16:creationId xmlns:a16="http://schemas.microsoft.com/office/drawing/2014/main" id="{E90A131D-DBF0-4EE8-8ABE-3B17A094C45D}"/>
              </a:ext>
            </a:extLst>
          </p:cNvPr>
          <p:cNvSpPr>
            <a:spLocks noGrp="1"/>
          </p:cNvSpPr>
          <p:nvPr>
            <p:ph type="title" hasCustomPrompt="1"/>
          </p:nvPr>
        </p:nvSpPr>
        <p:spPr>
          <a:xfrm>
            <a:off x="745524" y="2095876"/>
            <a:ext cx="7772400" cy="646331"/>
          </a:xfrm>
        </p:spPr>
        <p:txBody>
          <a:bodyPr/>
          <a:lstStyle>
            <a:lvl1pPr algn="ctr">
              <a:defRPr sz="3600" b="1">
                <a:solidFill>
                  <a:schemeClr val="bg1"/>
                </a:solidFill>
              </a:defRPr>
            </a:lvl1pPr>
          </a:lstStyle>
          <a:p>
            <a:r>
              <a:rPr lang="en-US"/>
              <a:t>Section Divider</a:t>
            </a:r>
          </a:p>
        </p:txBody>
      </p:sp>
      <p:pic>
        <p:nvPicPr>
          <p:cNvPr id="6" name="Picture 5" descr="Chart&#10;&#10;Description automatically generated with low confidence">
            <a:extLst>
              <a:ext uri="{FF2B5EF4-FFF2-40B4-BE49-F238E27FC236}">
                <a16:creationId xmlns:a16="http://schemas.microsoft.com/office/drawing/2014/main" id="{D6833F3C-21CE-119C-EC2E-6AEED5A7818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605" y="48164"/>
            <a:ext cx="4194730" cy="1437640"/>
          </a:xfrm>
          <a:prstGeom prst="rect">
            <a:avLst/>
          </a:prstGeom>
        </p:spPr>
      </p:pic>
    </p:spTree>
    <p:custDataLst>
      <p:tags r:id="rId1"/>
    </p:custDataLst>
    <p:extLst>
      <p:ext uri="{BB962C8B-B14F-4D97-AF65-F5344CB8AC3E}">
        <p14:creationId xmlns:p14="http://schemas.microsoft.com/office/powerpoint/2010/main" val="2157859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 BG">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Tree>
    <p:custDataLst>
      <p:tags r:id="rId1"/>
    </p:custDataLst>
    <p:extLst>
      <p:ext uri="{BB962C8B-B14F-4D97-AF65-F5344CB8AC3E}">
        <p14:creationId xmlns:p14="http://schemas.microsoft.com/office/powerpoint/2010/main" val="1116097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White BG">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 name="Rectangle 1">
            <a:extLst>
              <a:ext uri="{FF2B5EF4-FFF2-40B4-BE49-F238E27FC236}">
                <a16:creationId xmlns:a16="http://schemas.microsoft.com/office/drawing/2014/main" id="{B45445E6-EC22-DDEC-5730-2D3B5ED2098C}"/>
              </a:ext>
            </a:extLst>
          </p:cNvPr>
          <p:cNvSpPr/>
          <p:nvPr userDrawn="1"/>
        </p:nvSpPr>
        <p:spPr>
          <a:xfrm>
            <a:off x="0" y="4869180"/>
            <a:ext cx="9144000" cy="3155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249323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3F0412-DD9E-4CCC-B6E9-C0D0E7EAE8EA}"/>
              </a:ext>
            </a:extLst>
          </p:cNvPr>
          <p:cNvSpPr/>
          <p:nvPr userDrawn="1"/>
        </p:nvSpPr>
        <p:spPr>
          <a:xfrm>
            <a:off x="0" y="4920616"/>
            <a:ext cx="9144000" cy="26639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345507" y="708008"/>
            <a:ext cx="7772400" cy="3200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6" name="Slide Number Placeholder 5"/>
          <p:cNvSpPr>
            <a:spLocks noGrp="1"/>
          </p:cNvSpPr>
          <p:nvPr>
            <p:ph type="sldNum" sz="quarter" idx="4"/>
          </p:nvPr>
        </p:nvSpPr>
        <p:spPr>
          <a:xfrm>
            <a:off x="6858000" y="4933030"/>
            <a:ext cx="2133600" cy="215444"/>
          </a:xfrm>
          <a:prstGeom prst="rect">
            <a:avLst/>
          </a:prstGeom>
        </p:spPr>
        <p:txBody>
          <a:bodyPr vert="horz" lIns="91440" tIns="45720" rIns="91440" bIns="45720" rtlCol="0" anchor="ctr">
            <a:spAutoFit/>
          </a:bodyPr>
          <a:lstStyle>
            <a:lvl1pPr algn="r">
              <a:defRPr sz="8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5" name="Title Placeholder 1">
            <a:extLst>
              <a:ext uri="{FF2B5EF4-FFF2-40B4-BE49-F238E27FC236}">
                <a16:creationId xmlns:a16="http://schemas.microsoft.com/office/drawing/2014/main" id="{416F3400-DD22-4B3C-85B3-BD1E581EE38A}"/>
              </a:ext>
            </a:extLst>
          </p:cNvPr>
          <p:cNvSpPr>
            <a:spLocks noGrp="1"/>
          </p:cNvSpPr>
          <p:nvPr>
            <p:ph type="title"/>
          </p:nvPr>
        </p:nvSpPr>
        <p:spPr>
          <a:xfrm>
            <a:off x="345507" y="31535"/>
            <a:ext cx="7772400" cy="461665"/>
          </a:xfrm>
          <a:prstGeom prst="rect">
            <a:avLst/>
          </a:prstGeom>
        </p:spPr>
        <p:txBody>
          <a:bodyPr vert="horz" lIns="91440" tIns="45720" rIns="91440" bIns="45720" rtlCol="0" anchor="b" anchorCtr="0">
            <a:spAutoFit/>
          </a:bodyPr>
          <a:lstStyle/>
          <a:p>
            <a:r>
              <a:rPr lang="en-US"/>
              <a:t>Click to edit Master title style</a:t>
            </a:r>
          </a:p>
        </p:txBody>
      </p:sp>
      <p:sp>
        <p:nvSpPr>
          <p:cNvPr id="13" name="TextBox 12">
            <a:extLst>
              <a:ext uri="{FF2B5EF4-FFF2-40B4-BE49-F238E27FC236}">
                <a16:creationId xmlns:a16="http://schemas.microsoft.com/office/drawing/2014/main" id="{6B8991B9-1B37-4685-B908-0126819A7AF4}"/>
              </a:ext>
            </a:extLst>
          </p:cNvPr>
          <p:cNvSpPr txBox="1"/>
          <p:nvPr userDrawn="1"/>
        </p:nvSpPr>
        <p:spPr>
          <a:xfrm>
            <a:off x="583714" y="4952672"/>
            <a:ext cx="4572000" cy="215444"/>
          </a:xfrm>
          <a:prstGeom prst="rect">
            <a:avLst/>
          </a:prstGeom>
          <a:noFill/>
        </p:spPr>
        <p:txBody>
          <a:bodyPr wrap="square">
            <a:spAutoFit/>
          </a:bodyPr>
          <a:lstStyle/>
          <a:p>
            <a:r>
              <a:rPr lang="en-US" sz="800">
                <a:solidFill>
                  <a:schemeClr val="accent3"/>
                </a:solidFill>
              </a:rPr>
              <a:t>Tuberculosis Data, Impact Assessment and Communications Hub (TB DIAH)</a:t>
            </a:r>
          </a:p>
        </p:txBody>
      </p:sp>
      <p:pic>
        <p:nvPicPr>
          <p:cNvPr id="14" name="Picture 13" descr="A picture containing diagram&#10;&#10;Description automatically generated">
            <a:extLst>
              <a:ext uri="{FF2B5EF4-FFF2-40B4-BE49-F238E27FC236}">
                <a16:creationId xmlns:a16="http://schemas.microsoft.com/office/drawing/2014/main" id="{16215E6F-BDBF-417F-AB65-8E5C4FD72582}"/>
              </a:ext>
            </a:extLst>
          </p:cNvPr>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392813" y="4999164"/>
            <a:ext cx="176656" cy="147401"/>
          </a:xfrm>
          <a:prstGeom prst="rect">
            <a:avLst/>
          </a:prstGeom>
        </p:spPr>
      </p:pic>
      <p:pic>
        <p:nvPicPr>
          <p:cNvPr id="4" name="Picture 3" descr="Logo&#10;&#10;Description automatically generated">
            <a:extLst>
              <a:ext uri="{FF2B5EF4-FFF2-40B4-BE49-F238E27FC236}">
                <a16:creationId xmlns:a16="http://schemas.microsoft.com/office/drawing/2014/main" id="{F1F1A863-7D47-A335-8D08-DA2EBB14B926}"/>
              </a:ext>
            </a:extLst>
          </p:cNvPr>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18459" y="4909132"/>
            <a:ext cx="330028" cy="282174"/>
          </a:xfrm>
          <a:prstGeom prst="rect">
            <a:avLst/>
          </a:prstGeom>
        </p:spPr>
      </p:pic>
    </p:spTree>
    <p:custDataLst>
      <p:tags r:id="rId16"/>
    </p:custDataLst>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778" r:id="rId2"/>
    <p:sldLayoutId id="2147483769" r:id="rId3"/>
    <p:sldLayoutId id="2147483838" r:id="rId4"/>
    <p:sldLayoutId id="2147483779" r:id="rId5"/>
    <p:sldLayoutId id="2147483836" r:id="rId6"/>
    <p:sldLayoutId id="2147483755" r:id="rId7"/>
    <p:sldLayoutId id="2147483708" r:id="rId8"/>
    <p:sldLayoutId id="2147483783" r:id="rId9"/>
    <p:sldLayoutId id="2147483753" r:id="rId10"/>
    <p:sldLayoutId id="2147483785" r:id="rId11"/>
    <p:sldLayoutId id="2147483833" r:id="rId12"/>
    <p:sldLayoutId id="2147483834" r:id="rId13"/>
    <p:sldLayoutId id="2147483835" r:id="rId14"/>
  </p:sldLayoutIdLst>
  <p:hf hdr="0"/>
  <p:txStyles>
    <p:titleStyle>
      <a:lvl1pPr algn="l" defTabSz="457200" rtl="0" eaLnBrk="1" latinLnBrk="0" hangingPunct="1">
        <a:spcBef>
          <a:spcPct val="0"/>
        </a:spcBef>
        <a:buNone/>
        <a:defRPr sz="2400" b="0" i="0" kern="1200">
          <a:solidFill>
            <a:schemeClr val="tx1">
              <a:lumMod val="50000"/>
              <a:lumOff val="50000"/>
            </a:schemeClr>
          </a:solidFill>
          <a:latin typeface="+mj-lt"/>
          <a:ea typeface="+mj-ea"/>
          <a:cs typeface="Gill Sans MT"/>
        </a:defRPr>
      </a:lvl1pPr>
    </p:titleStyle>
    <p:body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6.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2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4.xml"/><Relationship Id="rId1" Type="http://schemas.openxmlformats.org/officeDocument/2006/relationships/tags" Target="../tags/tag33.xml"/><Relationship Id="rId6" Type="http://schemas.openxmlformats.org/officeDocument/2006/relationships/image" Target="../media/image13.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34.xml"/><Relationship Id="rId4" Type="http://schemas.openxmlformats.org/officeDocument/2006/relationships/hyperlink" Target="https://www.who.int/publications/i/item/9789241550604"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ags" Target="../tags/tag18.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4.xml"/><Relationship Id="rId1" Type="http://schemas.openxmlformats.org/officeDocument/2006/relationships/tags" Target="../tags/tag3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39.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40.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41.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4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43.xml"/><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45.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3.xml"/><Relationship Id="rId7" Type="http://schemas.openxmlformats.org/officeDocument/2006/relationships/image" Target="../media/image12.png"/><Relationship Id="rId2" Type="http://schemas.openxmlformats.org/officeDocument/2006/relationships/slideLayout" Target="../slideLayouts/slideLayout9.xml"/><Relationship Id="rId1" Type="http://schemas.openxmlformats.org/officeDocument/2006/relationships/tags" Target="../tags/tag1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46.xml"/><Relationship Id="rId5" Type="http://schemas.openxmlformats.org/officeDocument/2006/relationships/image" Target="../media/image34.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47.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48.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49.xml"/><Relationship Id="rId5" Type="http://schemas.openxmlformats.org/officeDocument/2006/relationships/image" Target="../media/image36.pn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50.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51.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52.xml"/><Relationship Id="rId5" Type="http://schemas.openxmlformats.org/officeDocument/2006/relationships/image" Target="../media/image38.png"/><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53.xml"/><Relationship Id="rId5" Type="http://schemas.openxmlformats.org/officeDocument/2006/relationships/image" Target="../media/image40.png"/><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54.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5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20.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4.xml"/><Relationship Id="rId1" Type="http://schemas.openxmlformats.org/officeDocument/2006/relationships/tags" Target="../tags/tag5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57.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58.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59.xml"/><Relationship Id="rId5" Type="http://schemas.openxmlformats.org/officeDocument/2006/relationships/image" Target="../media/image45.png"/><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60.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61.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6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63.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64.xml"/><Relationship Id="rId6" Type="http://schemas.openxmlformats.org/officeDocument/2006/relationships/hyperlink" Target="mailto:sahmedov@usaid.gov" TargetMode="External"/><Relationship Id="rId5" Type="http://schemas.openxmlformats.org/officeDocument/2006/relationships/image" Target="../media/image50.svg"/><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3.png"/><Relationship Id="rId2" Type="http://schemas.openxmlformats.org/officeDocument/2006/relationships/slideLayout" Target="../slideLayouts/slideLayout3.xml"/><Relationship Id="rId1" Type="http://schemas.openxmlformats.org/officeDocument/2006/relationships/tags" Target="../tags/tag2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notesSlide" Target="../notesSlides/notesSlide16.xml"/><Relationship Id="rId7" Type="http://schemas.openxmlformats.org/officeDocument/2006/relationships/hyperlink" Target="http://hub.tbdiah.org/" TargetMode="External"/><Relationship Id="rId12" Type="http://schemas.openxmlformats.org/officeDocument/2006/relationships/hyperlink" Target="https://www.tbdiah.org/assessments/d2ac/" TargetMode="External"/><Relationship Id="rId2" Type="http://schemas.openxmlformats.org/officeDocument/2006/relationships/slideLayout" Target="../slideLayouts/slideLayout3.xml"/><Relationship Id="rId1" Type="http://schemas.openxmlformats.org/officeDocument/2006/relationships/tags" Target="../tags/tag65.xml"/><Relationship Id="rId6" Type="http://schemas.openxmlformats.org/officeDocument/2006/relationships/hyperlink" Target="https://www.tbdiah.org/assessments/quality-of-tuberculosis-services-assessments/" TargetMode="External"/><Relationship Id="rId11" Type="http://schemas.openxmlformats.org/officeDocument/2006/relationships/image" Target="../media/image54.svg"/><Relationship Id="rId5" Type="http://schemas.openxmlformats.org/officeDocument/2006/relationships/hyperlink" Target="https://www.tbdiah.org/assessments/pbmef/" TargetMode="External"/><Relationship Id="rId10" Type="http://schemas.openxmlformats.org/officeDocument/2006/relationships/image" Target="../media/image53.png"/><Relationship Id="rId4" Type="http://schemas.openxmlformats.org/officeDocument/2006/relationships/hyperlink" Target="http://www.tbdiah.org/" TargetMode="External"/><Relationship Id="rId9" Type="http://schemas.openxmlformats.org/officeDocument/2006/relationships/image" Target="../media/image52.sv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6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ags" Target="../tags/tag2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2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2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s://www.tbdiah.org/resources/publications/6397/" TargetMode="External"/><Relationship Id="rId3" Type="http://schemas.openxmlformats.org/officeDocument/2006/relationships/notesSlide" Target="../notesSlides/notesSlide9.xml"/><Relationship Id="rId7" Type="http://schemas.openxmlformats.org/officeDocument/2006/relationships/hyperlink" Target="https://www.tbdiah.org/wp-content/uploads/2024/02/MEL-Plan-Template-for-TB_MS-24-233_508.pdf" TargetMode="External"/><Relationship Id="rId12" Type="http://schemas.openxmlformats.org/officeDocument/2006/relationships/hyperlink" Target="https://www.tbdiah.org/resources/publications/lidar-com-os-indicadores-da-tuberculose-um-guia-para-programas-de-tb/" TargetMode="External"/><Relationship Id="rId2" Type="http://schemas.openxmlformats.org/officeDocument/2006/relationships/slideLayout" Target="../slideLayouts/slideLayout5.xml"/><Relationship Id="rId1" Type="http://schemas.openxmlformats.org/officeDocument/2006/relationships/tags" Target="../tags/tag25.xml"/><Relationship Id="rId6" Type="http://schemas.openxmlformats.org/officeDocument/2006/relationships/hyperlink" Target="https://www.tbdiah.org/wp-content/uploads/2024/03/PBMEF-Indicator-Matrix-Final-13March2024.xlsx" TargetMode="External"/><Relationship Id="rId11" Type="http://schemas.openxmlformats.org/officeDocument/2006/relationships/hyperlink" Target="https://www.tbdiah.org/resources/publications/navigating-tuberculosis-indicators-a-guide-for-tb-programs/" TargetMode="External"/><Relationship Id="rId5" Type="http://schemas.openxmlformats.org/officeDocument/2006/relationships/image" Target="../media/image17.png"/><Relationship Id="rId10" Type="http://schemas.openxmlformats.org/officeDocument/2006/relationships/image" Target="../media/image20.jpg"/><Relationship Id="rId4" Type="http://schemas.openxmlformats.org/officeDocument/2006/relationships/image" Target="../media/image16.png"/><Relationship Id="rId9" Type="http://schemas.openxmlformats.org/officeDocument/2006/relationships/image" Target="../media/image19.png"/><Relationship Id="rId14" Type="http://schemas.openxmlformats.org/officeDocument/2006/relationships/hyperlink" Target="https://www.tbdiah.org/resources/publications/%d0%bf%d1%83%d1%82%d0%b5%d0%b2%d0%be%d0%b4%d0%b8%d1%82%d0%b5%d0%bb%d1%8c-%d0%bf%d0%be-%d0%b8%d0%bd%d0%b4%d0%b8%d0%ba%d0%b0%d1%82%d0%be%d1%80%d0%b0%d0%bc-%d1%82%d1%83%d0%b1%d0%b5%d1%80%d0%ba%d1%8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3B80444-4FF1-FAA0-237F-7C91D0F4123B}"/>
              </a:ext>
            </a:extLst>
          </p:cNvPr>
          <p:cNvSpPr>
            <a:spLocks noGrp="1"/>
          </p:cNvSpPr>
          <p:nvPr>
            <p:ph type="subTitle" idx="1"/>
          </p:nvPr>
        </p:nvSpPr>
        <p:spPr>
          <a:xfrm>
            <a:off x="1294633" y="1786494"/>
            <a:ext cx="4929399" cy="508997"/>
          </a:xfrm>
          <a:effectLst/>
        </p:spPr>
        <p:txBody>
          <a:bodyPr>
            <a:normAutofit/>
          </a:bodyPr>
          <a:lstStyle/>
          <a:p>
            <a:pPr marL="0" lvl="0" indent="0" algn="l" rtl="0">
              <a:spcBef>
                <a:spcPts val="0"/>
              </a:spcBef>
              <a:spcAft>
                <a:spcPts val="0"/>
              </a:spcAft>
              <a:buSzPts val="1620"/>
              <a:buNone/>
            </a:pPr>
            <a:r>
              <a:rPr lang="en-US" sz="2600" dirty="0"/>
              <a:t>PBMEF In-Depth: Core Indicators</a:t>
            </a:r>
          </a:p>
        </p:txBody>
      </p:sp>
      <p:pic>
        <p:nvPicPr>
          <p:cNvPr id="5" name="Picture 4" descr="TB DIAH">
            <a:extLst>
              <a:ext uri="{FF2B5EF4-FFF2-40B4-BE49-F238E27FC236}">
                <a16:creationId xmlns:a16="http://schemas.microsoft.com/office/drawing/2014/main" id="{AE771E3A-2C0E-ABE6-1B3C-805352E42343}"/>
              </a:ext>
            </a:extLst>
          </p:cNvPr>
          <p:cNvPicPr>
            <a:picLocks noChangeAspect="1"/>
          </p:cNvPicPr>
          <p:nvPr/>
        </p:nvPicPr>
        <p:blipFill>
          <a:blip r:embed="rId4"/>
          <a:stretch>
            <a:fillRect/>
          </a:stretch>
        </p:blipFill>
        <p:spPr>
          <a:xfrm>
            <a:off x="577940" y="504508"/>
            <a:ext cx="4748843" cy="1824059"/>
          </a:xfrm>
          <a:prstGeom prst="rect">
            <a:avLst/>
          </a:prstGeom>
        </p:spPr>
      </p:pic>
      <p:sp>
        <p:nvSpPr>
          <p:cNvPr id="6" name="Subtitle 2">
            <a:extLst>
              <a:ext uri="{FF2B5EF4-FFF2-40B4-BE49-F238E27FC236}">
                <a16:creationId xmlns:a16="http://schemas.microsoft.com/office/drawing/2014/main" id="{79D5B28F-2D2B-6B90-CD6E-BCA1F26EBD9A}"/>
              </a:ext>
            </a:extLst>
          </p:cNvPr>
          <p:cNvSpPr txBox="1">
            <a:spLocks noGrp="1"/>
          </p:cNvSpPr>
          <p:nvPr>
            <p:ph type="title" idx="4294967295"/>
          </p:nvPr>
        </p:nvSpPr>
        <p:spPr>
          <a:xfrm>
            <a:off x="577939" y="2785725"/>
            <a:ext cx="8154999" cy="8455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marL="0" indent="0" algn="l" defTabSz="457200" rtl="0" eaLnBrk="1" latinLnBrk="0" hangingPunct="1">
              <a:spcBef>
                <a:spcPts val="0"/>
              </a:spcBef>
              <a:spcAft>
                <a:spcPts val="800"/>
              </a:spcAft>
              <a:buClr>
                <a:schemeClr val="tx2"/>
              </a:buClr>
              <a:buSzPct val="90000"/>
              <a:buFont typeface="Wingdings" panose="05000000000000000000" pitchFamily="2" charset="2"/>
              <a:buNone/>
              <a:defRPr sz="1800" b="0" i="0" kern="1200">
                <a:solidFill>
                  <a:schemeClr val="tx2"/>
                </a:solidFill>
                <a:latin typeface="+mn-lt"/>
                <a:ea typeface="+mn-ea"/>
                <a:cs typeface="Gill Sans MT"/>
              </a:defRPr>
            </a:lvl1pPr>
            <a:lvl2pPr marL="457200" indent="0" algn="ctr" defTabSz="457200" rtl="0" eaLnBrk="1" latinLnBrk="0" hangingPunct="1">
              <a:spcBef>
                <a:spcPts val="0"/>
              </a:spcBef>
              <a:spcAft>
                <a:spcPts val="800"/>
              </a:spcAft>
              <a:buClr>
                <a:schemeClr val="tx2"/>
              </a:buClr>
              <a:buFont typeface="Wingdings" panose="05000000000000000000" pitchFamily="2" charset="2"/>
              <a:buNone/>
              <a:defRPr sz="2000" b="0" i="0" kern="1200">
                <a:solidFill>
                  <a:schemeClr val="tx1">
                    <a:tint val="75000"/>
                  </a:schemeClr>
                </a:solidFill>
                <a:latin typeface="+mn-lt"/>
                <a:ea typeface="+mn-ea"/>
                <a:cs typeface="Gill Sans MT"/>
              </a:defRPr>
            </a:lvl2pPr>
            <a:lvl3pPr marL="914400" indent="0" algn="ctr" defTabSz="457200" rtl="0" eaLnBrk="1" latinLnBrk="0" hangingPunct="1">
              <a:spcBef>
                <a:spcPct val="20000"/>
              </a:spcBef>
              <a:buFont typeface="Arial"/>
              <a:buNone/>
              <a:defRPr sz="1800" b="0" i="0" kern="1200">
                <a:solidFill>
                  <a:schemeClr val="tx1">
                    <a:tint val="75000"/>
                  </a:schemeClr>
                </a:solidFill>
                <a:latin typeface="Gill Sans MT"/>
                <a:ea typeface="+mn-ea"/>
                <a:cs typeface="Gill Sans MT"/>
              </a:defRPr>
            </a:lvl3pPr>
            <a:lvl4pPr marL="1371600" indent="0" algn="ctr" defTabSz="457200" rtl="0" eaLnBrk="1" latinLnBrk="0" hangingPunct="1">
              <a:spcBef>
                <a:spcPct val="20000"/>
              </a:spcBef>
              <a:buFont typeface="Arial"/>
              <a:buNone/>
              <a:defRPr sz="1600" b="0" i="0" kern="1200">
                <a:solidFill>
                  <a:schemeClr val="tx1">
                    <a:tint val="75000"/>
                  </a:schemeClr>
                </a:solidFill>
                <a:latin typeface="Gill Sans MT"/>
                <a:ea typeface="+mn-ea"/>
                <a:cs typeface="Gill Sans MT"/>
              </a:defRPr>
            </a:lvl4pPr>
            <a:lvl5pPr marL="1828800" indent="0" algn="ctr" defTabSz="457200" rtl="0" eaLnBrk="1" latinLnBrk="0" hangingPunct="1">
              <a:spcBef>
                <a:spcPct val="20000"/>
              </a:spcBef>
              <a:buFont typeface="Arial"/>
              <a:buNone/>
              <a:defRPr sz="1400" b="0" i="0" kern="1200">
                <a:solidFill>
                  <a:schemeClr val="tx1">
                    <a:tint val="75000"/>
                  </a:schemeClr>
                </a:solidFill>
                <a:latin typeface="Gill Sans MT"/>
                <a:ea typeface="+mn-ea"/>
                <a:cs typeface="Gill Sans M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800"/>
              </a:spcAft>
              <a:buClr>
                <a:schemeClr val="tx2"/>
              </a:buClr>
              <a:buSzPct val="90000"/>
              <a:buFont typeface="Wingdings" panose="05000000000000000000" pitchFamily="2" charset="2"/>
              <a:buNone/>
              <a:tabLst/>
              <a:defRPr/>
            </a:pPr>
            <a:r>
              <a:rPr kumimoji="0" lang="en-US" sz="2800" b="0" i="0" u="none" strike="noStrike" kern="1200" cap="none" spc="0" normalizeH="0" baseline="0" noProof="0" dirty="0">
                <a:ln>
                  <a:noFill/>
                </a:ln>
                <a:solidFill>
                  <a:schemeClr val="tx2"/>
                </a:solidFill>
                <a:effectLst/>
                <a:uLnTx/>
                <a:uFillTx/>
                <a:latin typeface="+mn-lt"/>
                <a:ea typeface="+mn-ea"/>
                <a:cs typeface="Gill Sans MT"/>
              </a:rPr>
              <a:t>Performance Based Monitoring and Evaluation Framework (PBMEF) In-Depth: Part 1 (Core Indicators)</a:t>
            </a:r>
          </a:p>
          <a:p>
            <a:pPr marL="0" marR="0" lvl="0" indent="0" algn="l" defTabSz="457200" rtl="0" eaLnBrk="1" fontAlgn="auto" latinLnBrk="0" hangingPunct="1">
              <a:lnSpc>
                <a:spcPct val="100000"/>
              </a:lnSpc>
              <a:spcBef>
                <a:spcPts val="0"/>
              </a:spcBef>
              <a:spcAft>
                <a:spcPts val="800"/>
              </a:spcAft>
              <a:buClr>
                <a:schemeClr val="tx2"/>
              </a:buClr>
              <a:buSzPct val="90000"/>
              <a:buFont typeface="Wingdings" panose="05000000000000000000" pitchFamily="2" charset="2"/>
              <a:buNone/>
              <a:tabLst/>
              <a:defRPr/>
            </a:pPr>
            <a:r>
              <a:rPr kumimoji="0" lang="en-US" sz="1800" b="0" i="0" u="none" strike="noStrike" kern="1200" cap="none" spc="0" normalizeH="0" baseline="0" noProof="0" dirty="0">
                <a:ln>
                  <a:noFill/>
                </a:ln>
                <a:solidFill>
                  <a:schemeClr val="tx2"/>
                </a:solidFill>
                <a:effectLst/>
                <a:uLnTx/>
                <a:uFillTx/>
                <a:latin typeface="+mn-lt"/>
                <a:ea typeface="+mn-ea"/>
                <a:cs typeface="Gill Sans MT"/>
              </a:rPr>
              <a:t>Africa Regional Workshop</a:t>
            </a:r>
          </a:p>
        </p:txBody>
      </p:sp>
    </p:spTree>
    <p:custDataLst>
      <p:tags r:id="rId1"/>
    </p:custDataLst>
    <p:extLst>
      <p:ext uri="{BB962C8B-B14F-4D97-AF65-F5344CB8AC3E}">
        <p14:creationId xmlns:p14="http://schemas.microsoft.com/office/powerpoint/2010/main" val="80207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Google Shape;931;p30"/>
          <p:cNvSpPr txBox="1">
            <a:spLocks noGrp="1"/>
          </p:cNvSpPr>
          <p:nvPr>
            <p:ph idx="1"/>
          </p:nvPr>
        </p:nvSpPr>
        <p:spPr>
          <a:xfrm>
            <a:off x="192024" y="685800"/>
            <a:ext cx="6483096" cy="4069080"/>
          </a:xfrm>
          <a:prstGeom prst="rect">
            <a:avLst/>
          </a:prstGeom>
          <a:noFill/>
          <a:ln>
            <a:noFill/>
          </a:ln>
        </p:spPr>
        <p:txBody>
          <a:bodyPr spcFirstLastPara="1" wrap="square" lIns="91425" tIns="45700" rIns="91425" bIns="45700" anchor="t" anchorCtr="0">
            <a:normAutofit/>
          </a:bodyPr>
          <a:lstStyle/>
          <a:p>
            <a:pPr>
              <a:spcBef>
                <a:spcPts val="800"/>
              </a:spcBef>
              <a:spcAft>
                <a:spcPts val="0"/>
              </a:spcAft>
              <a:buClr>
                <a:srgbClr val="132F69"/>
              </a:buClr>
              <a:buSzPts val="1620"/>
            </a:pPr>
            <a:r>
              <a:rPr lang="en-US" b="1" dirty="0"/>
              <a:t>Overview of USAID’s global TB strategy </a:t>
            </a:r>
            <a:r>
              <a:rPr lang="en-US" dirty="0"/>
              <a:t>and targets</a:t>
            </a:r>
            <a:endParaRPr sz="2400" dirty="0"/>
          </a:p>
          <a:p>
            <a:pPr>
              <a:spcBef>
                <a:spcPts val="800"/>
              </a:spcBef>
              <a:spcAft>
                <a:spcPts val="0"/>
              </a:spcAft>
              <a:buClr>
                <a:srgbClr val="132F69"/>
              </a:buClr>
              <a:buSzPts val="1620"/>
            </a:pPr>
            <a:r>
              <a:rPr lang="en-US" b="1" dirty="0"/>
              <a:t>Explanation of the PBMEF </a:t>
            </a:r>
            <a:r>
              <a:rPr lang="en-US" dirty="0"/>
              <a:t>and how it can be used as a data management tool</a:t>
            </a:r>
            <a:endParaRPr sz="2400" dirty="0"/>
          </a:p>
          <a:p>
            <a:pPr>
              <a:spcBef>
                <a:spcPts val="800"/>
              </a:spcBef>
              <a:spcAft>
                <a:spcPts val="0"/>
              </a:spcAft>
              <a:buClr>
                <a:srgbClr val="132F69"/>
              </a:buClr>
              <a:buSzPts val="1620"/>
            </a:pPr>
            <a:r>
              <a:rPr lang="en-US" dirty="0"/>
              <a:t>Standard </a:t>
            </a:r>
            <a:r>
              <a:rPr lang="en-US" b="1" dirty="0"/>
              <a:t>indicator reference sheets </a:t>
            </a:r>
            <a:r>
              <a:rPr lang="en-US" dirty="0"/>
              <a:t>for the essential indicators (Core, Core Plus, National and Project Level)</a:t>
            </a:r>
            <a:endParaRPr sz="2400" dirty="0"/>
          </a:p>
          <a:p>
            <a:pPr>
              <a:spcBef>
                <a:spcPts val="800"/>
              </a:spcBef>
              <a:spcAft>
                <a:spcPts val="0"/>
              </a:spcAft>
              <a:buClr>
                <a:srgbClr val="132F69"/>
              </a:buClr>
              <a:buSzPts val="1620"/>
            </a:pPr>
            <a:r>
              <a:rPr lang="en-US" dirty="0"/>
              <a:t>Demonstration of </a:t>
            </a:r>
            <a:r>
              <a:rPr lang="en-US" b="1" dirty="0"/>
              <a:t>a cascade approach</a:t>
            </a:r>
            <a:endParaRPr sz="2400" b="1" dirty="0"/>
          </a:p>
          <a:p>
            <a:pPr>
              <a:spcBef>
                <a:spcPts val="800"/>
              </a:spcBef>
              <a:spcAft>
                <a:spcPts val="0"/>
              </a:spcAft>
              <a:buClr>
                <a:srgbClr val="132F69"/>
              </a:buClr>
              <a:buSzPts val="1620"/>
            </a:pPr>
            <a:r>
              <a:rPr lang="en-US" dirty="0"/>
              <a:t>Overview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on</a:t>
            </a:r>
            <a:r>
              <a:rPr lang="en-US" dirty="0"/>
              <a:t> </a:t>
            </a:r>
            <a:r>
              <a:rPr lang="en-US" b="1" dirty="0"/>
              <a:t>data quality</a:t>
            </a:r>
            <a:endParaRPr sz="2400" b="1" dirty="0"/>
          </a:p>
          <a:p>
            <a:pPr>
              <a:spcBef>
                <a:spcPts val="800"/>
              </a:spcBef>
              <a:spcAft>
                <a:spcPts val="0"/>
              </a:spcAft>
              <a:buClr>
                <a:srgbClr val="132F69"/>
              </a:buClr>
              <a:buSzPts val="1620"/>
            </a:pPr>
            <a:r>
              <a:rPr lang="en-US" dirty="0"/>
              <a:t>Description of data reporting </a:t>
            </a:r>
            <a:endParaRPr dirty="0"/>
          </a:p>
        </p:txBody>
      </p:sp>
      <p:sp>
        <p:nvSpPr>
          <p:cNvPr id="932" name="Google Shape;932;p30"/>
          <p:cNvSpPr txBox="1">
            <a:spLocks noGrp="1"/>
          </p:cNvSpPr>
          <p:nvPr>
            <p:ph type="sldNum" sz="quarter" idx="4"/>
          </p:nvPr>
        </p:nvSpPr>
        <p:spPr>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600" b="0" i="0" u="none" strike="noStrike" cap="none">
                <a:solidFill>
                  <a:srgbClr val="6C6463"/>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Font typeface="Arial"/>
              <a:buNone/>
              <a:defRPr sz="600" b="0" i="0" u="none" strike="noStrike" cap="none">
                <a:solidFill>
                  <a:srgbClr val="6C6463"/>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Font typeface="Arial"/>
              <a:buNone/>
              <a:defRPr sz="600" b="0" i="0" u="none" strike="noStrike" cap="none">
                <a:solidFill>
                  <a:srgbClr val="6C6463"/>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Font typeface="Arial"/>
              <a:buNone/>
              <a:defRPr sz="600" b="0" i="0" u="none" strike="noStrike" cap="none">
                <a:solidFill>
                  <a:srgbClr val="6C6463"/>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Font typeface="Arial"/>
              <a:buNone/>
              <a:defRPr sz="600" b="0" i="0" u="none" strike="noStrike" cap="none">
                <a:solidFill>
                  <a:srgbClr val="6C6463"/>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Font typeface="Arial"/>
              <a:buNone/>
              <a:defRPr sz="600" b="0" i="0" u="none" strike="noStrike" cap="none">
                <a:solidFill>
                  <a:srgbClr val="6C6463"/>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Font typeface="Arial"/>
              <a:buNone/>
              <a:defRPr sz="600" b="0" i="0" u="none" strike="noStrike" cap="none">
                <a:solidFill>
                  <a:srgbClr val="6C6463"/>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Font typeface="Arial"/>
              <a:buNone/>
              <a:defRPr sz="600" b="0" i="0" u="none" strike="noStrike" cap="none">
                <a:solidFill>
                  <a:srgbClr val="6C6463"/>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10</a:t>
            </a:fld>
            <a:endParaRPr/>
          </a:p>
        </p:txBody>
      </p:sp>
      <p:sp>
        <p:nvSpPr>
          <p:cNvPr id="933" name="Google Shape;933;p30"/>
          <p:cNvSpPr txBox="1">
            <a:spLocks noGrp="1"/>
          </p:cNvSpPr>
          <p:nvPr>
            <p:ph type="title"/>
          </p:nvPr>
        </p:nvSpPr>
        <p:spPr>
          <a:prstGeom prst="rect">
            <a:avLst/>
          </a:prstGeom>
          <a:noFill/>
          <a:ln>
            <a:noFill/>
          </a:ln>
        </p:spPr>
        <p:txBody>
          <a:bodyPr spcFirstLastPara="1" wrap="square" lIns="91425" tIns="45700" rIns="91425" bIns="45700" anchor="b" anchorCtr="0">
            <a:spAutoFit/>
          </a:bodyPr>
          <a:lstStyle/>
          <a:p>
            <a:pPr marL="0" lvl="0" indent="0" algn="l" rtl="0">
              <a:spcBef>
                <a:spcPts val="0"/>
              </a:spcBef>
              <a:spcAft>
                <a:spcPts val="0"/>
              </a:spcAft>
              <a:buClr>
                <a:schemeClr val="lt1"/>
              </a:buClr>
              <a:buSzPts val="2400"/>
              <a:buFont typeface="Gill Sans"/>
              <a:buNone/>
            </a:pPr>
            <a:r>
              <a:rPr lang="en-US" dirty="0"/>
              <a:t>What does the TB Indicator compendium contain?</a:t>
            </a:r>
            <a:endParaRPr dirty="0"/>
          </a:p>
        </p:txBody>
      </p:sp>
      <p:pic>
        <p:nvPicPr>
          <p:cNvPr id="934" name="Google Shape;934;p30">
            <a:extLst>
              <a:ext uri="{C183D7F6-B498-43B3-948B-1728B52AA6E4}">
                <adec:decorative xmlns:adec="http://schemas.microsoft.com/office/drawing/2017/decorative" val="1"/>
              </a:ext>
            </a:extLst>
          </p:cNvPr>
          <p:cNvPicPr preferRelativeResize="0"/>
          <p:nvPr/>
        </p:nvPicPr>
        <p:blipFill rotWithShape="1">
          <a:blip r:embed="rId4">
            <a:alphaModFix/>
            <a:duotone>
              <a:schemeClr val="accent6">
                <a:shade val="45000"/>
                <a:satMod val="135000"/>
              </a:schemeClr>
              <a:prstClr val="white"/>
            </a:duotone>
          </a:blip>
          <a:srcRect/>
          <a:stretch/>
        </p:blipFill>
        <p:spPr>
          <a:xfrm>
            <a:off x="6577780" y="1092098"/>
            <a:ext cx="2263877" cy="2103929"/>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940" name="Google Shape;940;p31"/>
          <p:cNvSpPr txBox="1">
            <a:spLocks noGrp="1"/>
          </p:cNvSpPr>
          <p:nvPr>
            <p:ph idx="1"/>
          </p:nvPr>
        </p:nvSpPr>
        <p:spPr>
          <a:xfrm>
            <a:off x="345507" y="773935"/>
            <a:ext cx="4226493" cy="3789355"/>
          </a:xfrm>
          <a:prstGeom prst="rect">
            <a:avLst/>
          </a:prstGeom>
          <a:noFill/>
          <a:ln>
            <a:noFill/>
          </a:ln>
        </p:spPr>
        <p:txBody>
          <a:bodyPr spcFirstLastPara="1" wrap="square" lIns="91425" tIns="45700" rIns="91425" bIns="45700" anchor="t" anchorCtr="0">
            <a:normAutofit/>
          </a:bodyPr>
          <a:lstStyle/>
          <a:p>
            <a:pPr>
              <a:spcBef>
                <a:spcPts val="600"/>
              </a:spcBef>
              <a:spcAft>
                <a:spcPts val="1200"/>
              </a:spcAft>
              <a:buSzPts val="1800"/>
            </a:pPr>
            <a:r>
              <a:rPr lang="en-US" sz="2000" dirty="0"/>
              <a:t>Comprehensive information about each indicator</a:t>
            </a:r>
          </a:p>
          <a:p>
            <a:pPr>
              <a:spcBef>
                <a:spcPts val="600"/>
              </a:spcBef>
              <a:spcAft>
                <a:spcPts val="1200"/>
              </a:spcAft>
              <a:buSzPts val="1800"/>
            </a:pPr>
            <a:r>
              <a:rPr lang="en-US" sz="2000" dirty="0"/>
              <a:t>Assists with standardized data collection and reporting </a:t>
            </a:r>
            <a:endParaRPr dirty="0"/>
          </a:p>
          <a:p>
            <a:pPr lvl="1">
              <a:spcBef>
                <a:spcPts val="600"/>
              </a:spcBef>
              <a:spcAft>
                <a:spcPts val="1200"/>
              </a:spcAft>
              <a:buSzPts val="1800"/>
            </a:pPr>
            <a:r>
              <a:rPr lang="en-US" dirty="0"/>
              <a:t>e.g. TB treatment coverage Rate</a:t>
            </a:r>
            <a:endParaRPr dirty="0"/>
          </a:p>
          <a:p>
            <a:pPr marL="457200" lvl="0" indent="-342900" algn="l" rtl="0">
              <a:spcBef>
                <a:spcPts val="1800"/>
              </a:spcBef>
              <a:spcAft>
                <a:spcPts val="0"/>
              </a:spcAft>
              <a:buSzPts val="1800"/>
              <a:buFont typeface="Arial" panose="020B0604020202020204" pitchFamily="34" charset="0"/>
              <a:buChar char="•"/>
            </a:pPr>
            <a:endParaRPr sz="2000" dirty="0"/>
          </a:p>
        </p:txBody>
      </p:sp>
      <p:sp>
        <p:nvSpPr>
          <p:cNvPr id="941" name="Google Shape;941;p31"/>
          <p:cNvSpPr txBox="1">
            <a:spLocks noGrp="1"/>
          </p:cNvSpPr>
          <p:nvPr>
            <p:ph type="sldNum" sz="quarter" idx="4"/>
          </p:nvPr>
        </p:nvSpPr>
        <p:spPr>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600" b="0" i="0" u="none" strike="noStrike" cap="none">
                <a:solidFill>
                  <a:srgbClr val="6C6463"/>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Font typeface="Arial"/>
              <a:buNone/>
              <a:defRPr sz="600" b="0" i="0" u="none" strike="noStrike" cap="none">
                <a:solidFill>
                  <a:srgbClr val="6C6463"/>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Font typeface="Arial"/>
              <a:buNone/>
              <a:defRPr sz="600" b="0" i="0" u="none" strike="noStrike" cap="none">
                <a:solidFill>
                  <a:srgbClr val="6C6463"/>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Font typeface="Arial"/>
              <a:buNone/>
              <a:defRPr sz="600" b="0" i="0" u="none" strike="noStrike" cap="none">
                <a:solidFill>
                  <a:srgbClr val="6C6463"/>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Font typeface="Arial"/>
              <a:buNone/>
              <a:defRPr sz="600" b="0" i="0" u="none" strike="noStrike" cap="none">
                <a:solidFill>
                  <a:srgbClr val="6C6463"/>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Font typeface="Arial"/>
              <a:buNone/>
              <a:defRPr sz="600" b="0" i="0" u="none" strike="noStrike" cap="none">
                <a:solidFill>
                  <a:srgbClr val="6C6463"/>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Font typeface="Arial"/>
              <a:buNone/>
              <a:defRPr sz="600" b="0" i="0" u="none" strike="noStrike" cap="none">
                <a:solidFill>
                  <a:srgbClr val="6C6463"/>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Font typeface="Arial"/>
              <a:buNone/>
              <a:defRPr sz="600" b="0" i="0" u="none" strike="noStrike" cap="none">
                <a:solidFill>
                  <a:srgbClr val="6C6463"/>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11</a:t>
            </a:fld>
            <a:endParaRPr/>
          </a:p>
        </p:txBody>
      </p:sp>
      <p:sp>
        <p:nvSpPr>
          <p:cNvPr id="942" name="Google Shape;942;p31"/>
          <p:cNvSpPr txBox="1">
            <a:spLocks noGrp="1"/>
          </p:cNvSpPr>
          <p:nvPr>
            <p:ph type="title"/>
          </p:nvPr>
        </p:nvSpPr>
        <p:spPr>
          <a:prstGeom prst="rect">
            <a:avLst/>
          </a:prstGeom>
          <a:noFill/>
          <a:ln>
            <a:noFill/>
          </a:ln>
        </p:spPr>
        <p:txBody>
          <a:bodyPr spcFirstLastPara="1" wrap="square" lIns="91425" tIns="45700" rIns="91425" bIns="45700" anchor="b" anchorCtr="0">
            <a:spAutoFit/>
          </a:bodyPr>
          <a:lstStyle/>
          <a:p>
            <a:pPr marL="0" lvl="0" indent="0" algn="l" rtl="0">
              <a:spcBef>
                <a:spcPts val="0"/>
              </a:spcBef>
              <a:spcAft>
                <a:spcPts val="0"/>
              </a:spcAft>
              <a:buClr>
                <a:schemeClr val="lt1"/>
              </a:buClr>
              <a:buSzPts val="2400"/>
              <a:buFont typeface="Gill Sans"/>
              <a:buNone/>
            </a:pPr>
            <a:r>
              <a:rPr lang="en-US"/>
              <a:t>Indicator Reference Sheets</a:t>
            </a:r>
            <a:endParaRPr/>
          </a:p>
        </p:txBody>
      </p:sp>
      <p:pic>
        <p:nvPicPr>
          <p:cNvPr id="3" name="Picture 2" descr="Indicator Reference Sheets">
            <a:extLst>
              <a:ext uri="{FF2B5EF4-FFF2-40B4-BE49-F238E27FC236}">
                <a16:creationId xmlns:a16="http://schemas.microsoft.com/office/drawing/2014/main" id="{FAC409C5-2321-5881-93B9-9ACC4694DC8D}"/>
              </a:ext>
            </a:extLst>
          </p:cNvPr>
          <p:cNvPicPr>
            <a:picLocks noChangeAspect="1"/>
          </p:cNvPicPr>
          <p:nvPr/>
        </p:nvPicPr>
        <p:blipFill rotWithShape="1">
          <a:blip r:embed="rId4">
            <a:duotone>
              <a:schemeClr val="accent6">
                <a:shade val="45000"/>
                <a:satMod val="135000"/>
              </a:schemeClr>
              <a:prstClr val="white"/>
            </a:duotone>
          </a:blip>
          <a:srcRect l="1431" t="1780" r="2145" b="3282"/>
          <a:stretch/>
        </p:blipFill>
        <p:spPr>
          <a:xfrm>
            <a:off x="4803403" y="28840"/>
            <a:ext cx="4188197" cy="477782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8" name="Google Shape;259;p17"/>
          <p:cNvSpPr txBox="1">
            <a:spLocks noGrp="1"/>
          </p:cNvSpPr>
          <p:nvPr>
            <p:ph idx="1"/>
          </p:nvPr>
        </p:nvSpPr>
        <p:spPr>
          <a:xfrm>
            <a:off x="345508" y="697709"/>
            <a:ext cx="3844830" cy="3789355"/>
          </a:xfrm>
          <a:prstGeom prst="rect">
            <a:avLst/>
          </a:prstGeom>
          <a:noFill/>
          <a:ln>
            <a:noFill/>
          </a:ln>
        </p:spPr>
        <p:txBody>
          <a:bodyPr spcFirstLastPara="1" vert="horz" wrap="square" lIns="58722" tIns="29353" rIns="58722" bIns="29353" numCol="1" rtlCol="0" anchor="t" anchorCtr="0">
            <a:noAutofit/>
          </a:bodyPr>
          <a:lstStyle/>
          <a:p>
            <a:pPr>
              <a:lnSpc>
                <a:spcPct val="100000"/>
              </a:lnSpc>
              <a:spcBef>
                <a:spcPts val="1200"/>
              </a:spcBef>
              <a:spcAft>
                <a:spcPts val="1200"/>
              </a:spcAft>
            </a:pPr>
            <a:r>
              <a:rPr lang="en-US" sz="1600" dirty="0">
                <a:solidFill>
                  <a:srgbClr val="3E4749"/>
                </a:solidFill>
                <a:latin typeface="+mj-lt"/>
                <a:ea typeface="Source Sans Pro"/>
                <a:cs typeface="Source Sans Pro"/>
                <a:sym typeface="Source Sans Pro"/>
              </a:rPr>
              <a:t>Indicator definition</a:t>
            </a:r>
          </a:p>
          <a:p>
            <a:pPr>
              <a:lnSpc>
                <a:spcPct val="100000"/>
              </a:lnSpc>
              <a:spcBef>
                <a:spcPts val="1200"/>
              </a:spcBef>
              <a:spcAft>
                <a:spcPts val="1200"/>
              </a:spcAft>
            </a:pPr>
            <a:r>
              <a:rPr lang="en-US" sz="1600" dirty="0">
                <a:solidFill>
                  <a:srgbClr val="3E4749"/>
                </a:solidFill>
                <a:latin typeface="+mj-lt"/>
                <a:ea typeface="Source Sans Pro"/>
                <a:cs typeface="Source Sans Pro"/>
                <a:sym typeface="Source Sans Pro"/>
              </a:rPr>
              <a:t>Numerator definition </a:t>
            </a:r>
          </a:p>
          <a:p>
            <a:pPr>
              <a:lnSpc>
                <a:spcPct val="100000"/>
              </a:lnSpc>
              <a:spcBef>
                <a:spcPts val="1200"/>
              </a:spcBef>
              <a:spcAft>
                <a:spcPts val="1200"/>
              </a:spcAft>
            </a:pPr>
            <a:r>
              <a:rPr lang="en-US" sz="1600" dirty="0">
                <a:solidFill>
                  <a:srgbClr val="3E4749"/>
                </a:solidFill>
                <a:latin typeface="+mj-lt"/>
                <a:ea typeface="Source Sans Pro"/>
                <a:cs typeface="Source Sans Pro"/>
                <a:sym typeface="Source Sans Pro"/>
              </a:rPr>
              <a:t>Denominator definition </a:t>
            </a:r>
          </a:p>
          <a:p>
            <a:pPr>
              <a:lnSpc>
                <a:spcPct val="100000"/>
              </a:lnSpc>
              <a:spcBef>
                <a:spcPts val="1200"/>
              </a:spcBef>
              <a:spcAft>
                <a:spcPts val="1200"/>
              </a:spcAft>
            </a:pPr>
            <a:r>
              <a:rPr lang="en-US" sz="1600" dirty="0">
                <a:solidFill>
                  <a:srgbClr val="3E4749"/>
                </a:solidFill>
                <a:latin typeface="+mj-lt"/>
                <a:ea typeface="Source Sans Pro"/>
                <a:cs typeface="Source Sans Pro"/>
                <a:sym typeface="Source Sans Pro"/>
              </a:rPr>
              <a:t>Indicator type</a:t>
            </a:r>
          </a:p>
          <a:p>
            <a:pPr>
              <a:lnSpc>
                <a:spcPct val="100000"/>
              </a:lnSpc>
              <a:spcBef>
                <a:spcPts val="1200"/>
              </a:spcBef>
              <a:spcAft>
                <a:spcPts val="1200"/>
              </a:spcAft>
            </a:pPr>
            <a:r>
              <a:rPr lang="en-US" sz="1600" dirty="0">
                <a:solidFill>
                  <a:srgbClr val="3E4749"/>
                </a:solidFill>
                <a:latin typeface="+mj-lt"/>
                <a:ea typeface="Source Sans Pro"/>
                <a:cs typeface="Source Sans Pro"/>
                <a:sym typeface="Source Sans Pro"/>
              </a:rPr>
              <a:t>Type of data being collected </a:t>
            </a:r>
          </a:p>
          <a:p>
            <a:pPr>
              <a:lnSpc>
                <a:spcPct val="100000"/>
              </a:lnSpc>
              <a:spcBef>
                <a:spcPts val="1200"/>
              </a:spcBef>
              <a:spcAft>
                <a:spcPts val="1200"/>
              </a:spcAft>
            </a:pPr>
            <a:r>
              <a:rPr lang="en-US" sz="1600" dirty="0" err="1">
                <a:solidFill>
                  <a:srgbClr val="3E4749"/>
                </a:solidFill>
                <a:latin typeface="+mj-lt"/>
                <a:ea typeface="Source Sans Pro"/>
                <a:cs typeface="Source Sans Pro"/>
                <a:sym typeface="Source Sans Pro"/>
              </a:rPr>
              <a:t>Disaggregations</a:t>
            </a:r>
            <a:r>
              <a:rPr lang="en-US" sz="1600" dirty="0">
                <a:solidFill>
                  <a:srgbClr val="3E4749"/>
                </a:solidFill>
                <a:latin typeface="+mj-lt"/>
                <a:ea typeface="Source Sans Pro"/>
                <a:cs typeface="Source Sans Pro"/>
                <a:sym typeface="Source Sans Pro"/>
              </a:rPr>
              <a:t> of interest for using the indicator</a:t>
            </a:r>
          </a:p>
        </p:txBody>
      </p:sp>
      <p:sp>
        <p:nvSpPr>
          <p:cNvPr id="3" name="Title 2">
            <a:extLst>
              <a:ext uri="{FF2B5EF4-FFF2-40B4-BE49-F238E27FC236}">
                <a16:creationId xmlns:a16="http://schemas.microsoft.com/office/drawing/2014/main" id="{710C6A61-2CB9-4C5B-CCE8-5BC314AC7E0F}"/>
              </a:ext>
            </a:extLst>
          </p:cNvPr>
          <p:cNvSpPr>
            <a:spLocks noGrp="1"/>
          </p:cNvSpPr>
          <p:nvPr>
            <p:ph type="title"/>
          </p:nvPr>
        </p:nvSpPr>
        <p:spPr/>
        <p:txBody>
          <a:bodyPr/>
          <a:lstStyle/>
          <a:p>
            <a:r>
              <a:rPr lang="en-US" b="1" dirty="0">
                <a:solidFill>
                  <a:schemeClr val="tx2"/>
                </a:solidFill>
              </a:rPr>
              <a:t>Contents of Indicator Reference Sheets</a:t>
            </a:r>
          </a:p>
        </p:txBody>
      </p:sp>
      <p:sp>
        <p:nvSpPr>
          <p:cNvPr id="2" name="Text Placeholder 1"/>
          <p:cNvSpPr>
            <a:spLocks noGrp="1"/>
          </p:cNvSpPr>
          <p:nvPr>
            <p:ph type="body" idx="4294967295"/>
          </p:nvPr>
        </p:nvSpPr>
        <p:spPr>
          <a:xfrm>
            <a:off x="4627659" y="697709"/>
            <a:ext cx="4412975" cy="3789356"/>
          </a:xfrm>
        </p:spPr>
        <p:txBody>
          <a:bodyPr/>
          <a:lstStyle/>
          <a:p>
            <a:pPr>
              <a:spcBef>
                <a:spcPts val="1200"/>
              </a:spcBef>
              <a:spcAft>
                <a:spcPts val="1200"/>
              </a:spcAft>
            </a:pPr>
            <a:r>
              <a:rPr lang="en-US" sz="1600" dirty="0">
                <a:solidFill>
                  <a:srgbClr val="3E4749"/>
                </a:solidFill>
                <a:latin typeface="+mj-lt"/>
                <a:ea typeface="Source Sans Pro"/>
                <a:cs typeface="Source Sans Pro"/>
                <a:sym typeface="Source Sans Pro"/>
              </a:rPr>
              <a:t>Levels of reporting</a:t>
            </a:r>
          </a:p>
          <a:p>
            <a:pPr>
              <a:spcBef>
                <a:spcPts val="1200"/>
              </a:spcBef>
              <a:spcAft>
                <a:spcPts val="1200"/>
              </a:spcAft>
            </a:pPr>
            <a:r>
              <a:rPr lang="en-US" sz="1600" dirty="0">
                <a:solidFill>
                  <a:srgbClr val="3E4749"/>
                </a:solidFill>
                <a:latin typeface="+mj-lt"/>
                <a:ea typeface="Source Sans Pro"/>
                <a:cs typeface="Source Sans Pro"/>
                <a:sym typeface="Source Sans Pro"/>
              </a:rPr>
              <a:t>Reporting frequency</a:t>
            </a:r>
          </a:p>
          <a:p>
            <a:pPr>
              <a:spcBef>
                <a:spcPts val="1200"/>
              </a:spcBef>
              <a:spcAft>
                <a:spcPts val="1200"/>
              </a:spcAft>
            </a:pPr>
            <a:r>
              <a:rPr lang="en-US" sz="1600" dirty="0">
                <a:solidFill>
                  <a:srgbClr val="3E4749"/>
                </a:solidFill>
                <a:latin typeface="+mj-lt"/>
                <a:ea typeface="Source Sans Pro"/>
                <a:cs typeface="Source Sans Pro"/>
                <a:sym typeface="Source Sans Pro"/>
              </a:rPr>
              <a:t>Data sources</a:t>
            </a:r>
          </a:p>
          <a:p>
            <a:pPr>
              <a:spcBef>
                <a:spcPts val="1200"/>
              </a:spcBef>
              <a:spcAft>
                <a:spcPts val="1200"/>
              </a:spcAft>
            </a:pPr>
            <a:r>
              <a:rPr lang="en-US" sz="1600" dirty="0">
                <a:solidFill>
                  <a:srgbClr val="3E4749"/>
                </a:solidFill>
                <a:latin typeface="+mj-lt"/>
                <a:ea typeface="Source Sans Pro"/>
                <a:cs typeface="Source Sans Pro"/>
                <a:sym typeface="Source Sans Pro"/>
              </a:rPr>
              <a:t>Description of why the indicator is important</a:t>
            </a:r>
          </a:p>
          <a:p>
            <a:pPr>
              <a:spcBef>
                <a:spcPts val="1200"/>
              </a:spcBef>
              <a:spcAft>
                <a:spcPts val="1200"/>
              </a:spcAft>
            </a:pPr>
            <a:r>
              <a:rPr lang="en-US" sz="1600" dirty="0">
                <a:solidFill>
                  <a:srgbClr val="3E4749"/>
                </a:solidFill>
                <a:latin typeface="+mj-lt"/>
                <a:ea typeface="Source Sans Pro"/>
                <a:cs typeface="Source Sans Pro"/>
                <a:sym typeface="Source Sans Pro"/>
              </a:rPr>
              <a:t>Details about how the indicator can be used (alone or in conjunction with other indicators)</a:t>
            </a:r>
          </a:p>
          <a:p>
            <a:pPr>
              <a:spcBef>
                <a:spcPts val="1200"/>
              </a:spcBef>
              <a:spcAft>
                <a:spcPts val="1200"/>
              </a:spcAft>
            </a:pPr>
            <a:r>
              <a:rPr lang="en-US" sz="1600" dirty="0">
                <a:solidFill>
                  <a:srgbClr val="3E4749"/>
                </a:solidFill>
                <a:latin typeface="+mj-lt"/>
                <a:ea typeface="Source Sans Pro"/>
                <a:cs typeface="Source Sans Pro"/>
                <a:sym typeface="Source Sans Pro"/>
              </a:rPr>
              <a:t>Potential visualizations</a:t>
            </a:r>
          </a:p>
          <a:p>
            <a:endParaRPr lang="en-US" sz="1600" dirty="0">
              <a:latin typeface="+mj-lt"/>
            </a:endParaRPr>
          </a:p>
        </p:txBody>
      </p:sp>
    </p:spTree>
    <p:custDataLst>
      <p:tags r:id="rId1"/>
    </p:custDataLst>
    <p:extLst>
      <p:ext uri="{BB962C8B-B14F-4D97-AF65-F5344CB8AC3E}">
        <p14:creationId xmlns:p14="http://schemas.microsoft.com/office/powerpoint/2010/main" val="4094743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06BCD7-4653-4949-9128-B693BE6BD78B}"/>
              </a:ext>
            </a:extLst>
          </p:cNvPr>
          <p:cNvSpPr>
            <a:spLocks noGrp="1"/>
          </p:cNvSpPr>
          <p:nvPr>
            <p:ph type="sldNum" sz="quarter" idx="10"/>
          </p:nvPr>
        </p:nvSpPr>
        <p:spPr/>
        <p:txBody>
          <a:bodyPr/>
          <a:lstStyle/>
          <a:p>
            <a:fld id="{42782948-4DBE-204D-AB9E-B65E067054AE}" type="slidenum">
              <a:rPr lang="en-US" smtClean="0"/>
              <a:pPr/>
              <a:t>13</a:t>
            </a:fld>
            <a:endParaRPr lang="en-US"/>
          </a:p>
        </p:txBody>
      </p:sp>
      <p:sp>
        <p:nvSpPr>
          <p:cNvPr id="4" name="Title 3">
            <a:extLst>
              <a:ext uri="{FF2B5EF4-FFF2-40B4-BE49-F238E27FC236}">
                <a16:creationId xmlns:a16="http://schemas.microsoft.com/office/drawing/2014/main" id="{A53EFC14-63FD-4154-BC34-95D29955AA17}"/>
              </a:ext>
            </a:extLst>
          </p:cNvPr>
          <p:cNvSpPr>
            <a:spLocks noGrp="1"/>
          </p:cNvSpPr>
          <p:nvPr>
            <p:ph type="title"/>
          </p:nvPr>
        </p:nvSpPr>
        <p:spPr/>
        <p:txBody>
          <a:bodyPr/>
          <a:lstStyle/>
          <a:p>
            <a:r>
              <a:rPr lang="en-US" dirty="0"/>
              <a:t>Core Indicators Up Close</a:t>
            </a:r>
          </a:p>
        </p:txBody>
      </p:sp>
    </p:spTree>
    <p:custDataLst>
      <p:tags r:id="rId1"/>
    </p:custDataLst>
    <p:extLst>
      <p:ext uri="{BB962C8B-B14F-4D97-AF65-F5344CB8AC3E}">
        <p14:creationId xmlns:p14="http://schemas.microsoft.com/office/powerpoint/2010/main" val="115201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9DE2917-E1B0-E20A-D12A-7C7A5B0A598D}"/>
              </a:ext>
            </a:extLst>
          </p:cNvPr>
          <p:cNvSpPr>
            <a:spLocks noGrp="1"/>
          </p:cNvSpPr>
          <p:nvPr>
            <p:ph idx="1"/>
          </p:nvPr>
        </p:nvSpPr>
        <p:spPr>
          <a:xfrm>
            <a:off x="345507" y="773935"/>
            <a:ext cx="7901510" cy="1969265"/>
          </a:xfrm>
        </p:spPr>
        <p:txBody>
          <a:bodyPr>
            <a:normAutofit/>
          </a:bodyPr>
          <a:lstStyle/>
          <a:p>
            <a:pPr marL="0" indent="0">
              <a:buNone/>
            </a:pPr>
            <a:r>
              <a:rPr lang="en-US" sz="1600" b="1" dirty="0">
                <a:solidFill>
                  <a:schemeClr val="accent5"/>
                </a:solidFill>
                <a:latin typeface="+mj-lt"/>
              </a:rPr>
              <a:t>Definition: </a:t>
            </a:r>
            <a:r>
              <a:rPr lang="en-US" sz="1600" b="0" i="0" u="none" strike="noStrike" baseline="0" dirty="0">
                <a:solidFill>
                  <a:srgbClr val="000000"/>
                </a:solidFill>
                <a:latin typeface="+mj-lt"/>
              </a:rPr>
              <a:t>Percent of people with new and relapse TB and with unknown previous TB treatment history (all forms) who were notified during the reporting period, out of the estimated number of people with incident TB for that year. </a:t>
            </a:r>
          </a:p>
          <a:p>
            <a:pPr marL="0" indent="0">
              <a:buNone/>
            </a:pPr>
            <a:r>
              <a:rPr lang="en-US" sz="1600" b="0" u="none" strike="noStrike" baseline="0" dirty="0">
                <a:solidFill>
                  <a:srgbClr val="000000"/>
                </a:solidFill>
                <a:latin typeface="+mj-lt"/>
              </a:rPr>
              <a:t>Note: This indicator is also referred to as “Treatment Coverage Rate”; the name is updated to TB </a:t>
            </a:r>
            <a:r>
              <a:rPr lang="en-US" sz="1600" u="none" strike="noStrike" baseline="0" dirty="0">
                <a:solidFill>
                  <a:schemeClr val="tx1"/>
                </a:solidFill>
                <a:latin typeface="+mj-lt"/>
              </a:rPr>
              <a:t>detection rate here to emphasize that treatment coverage is not represented in this data. </a:t>
            </a:r>
          </a:p>
          <a:p>
            <a:pPr marL="0" indent="0">
              <a:buNone/>
            </a:pPr>
            <a:r>
              <a:rPr lang="en-US" sz="1600" i="0" u="none" strike="noStrike" baseline="0" dirty="0">
                <a:solidFill>
                  <a:schemeClr val="tx1"/>
                </a:solidFill>
                <a:latin typeface="+mj-lt"/>
              </a:rPr>
              <a:t>Calculation: (Numerator/Denominator) x 100</a:t>
            </a:r>
            <a:endParaRPr lang="en-US" dirty="0">
              <a:solidFill>
                <a:schemeClr val="tx1"/>
              </a:solidFill>
            </a:endParaRPr>
          </a:p>
        </p:txBody>
      </p:sp>
      <p:sp>
        <p:nvSpPr>
          <p:cNvPr id="2" name="Slide Number Placeholder 1">
            <a:extLst>
              <a:ext uri="{FF2B5EF4-FFF2-40B4-BE49-F238E27FC236}">
                <a16:creationId xmlns:a16="http://schemas.microsoft.com/office/drawing/2014/main" id="{4D04B8AC-8443-16BF-298F-B6C42226B789}"/>
              </a:ext>
            </a:extLst>
          </p:cNvPr>
          <p:cNvSpPr>
            <a:spLocks noGrp="1"/>
          </p:cNvSpPr>
          <p:nvPr>
            <p:ph type="sldNum" sz="quarter" idx="4"/>
          </p:nvPr>
        </p:nvSpPr>
        <p:spPr/>
        <p:txBody>
          <a:bodyPr/>
          <a:lstStyle/>
          <a:p>
            <a:fld id="{42782948-4DBE-204D-AB9E-B65E067054AE}" type="slidenum">
              <a:rPr lang="en-US" smtClean="0"/>
              <a:pPr/>
              <a:t>14</a:t>
            </a:fld>
            <a:endParaRPr lang="en-US"/>
          </a:p>
        </p:txBody>
      </p:sp>
      <p:sp>
        <p:nvSpPr>
          <p:cNvPr id="4" name="Title 3">
            <a:extLst>
              <a:ext uri="{FF2B5EF4-FFF2-40B4-BE49-F238E27FC236}">
                <a16:creationId xmlns:a16="http://schemas.microsoft.com/office/drawing/2014/main" id="{4BF11401-D82D-32F7-3D38-6A5D26742871}"/>
              </a:ext>
            </a:extLst>
          </p:cNvPr>
          <p:cNvSpPr>
            <a:spLocks noGrp="1"/>
          </p:cNvSpPr>
          <p:nvPr>
            <p:ph type="title"/>
          </p:nvPr>
        </p:nvSpPr>
        <p:spPr/>
        <p:txBody>
          <a:bodyPr/>
          <a:lstStyle/>
          <a:p>
            <a:r>
              <a:rPr lang="en-US" dirty="0"/>
              <a:t>DT_RT:  TB Detection Rate (Treatment Coverage)</a:t>
            </a:r>
          </a:p>
        </p:txBody>
      </p:sp>
      <p:sp>
        <p:nvSpPr>
          <p:cNvPr id="3" name="Content Placeholder 6">
            <a:extLst>
              <a:ext uri="{FF2B5EF4-FFF2-40B4-BE49-F238E27FC236}">
                <a16:creationId xmlns:a16="http://schemas.microsoft.com/office/drawing/2014/main" id="{B8E31F3A-0A3A-E3C5-3E9E-7FDE3F2C07D7}"/>
              </a:ext>
            </a:extLst>
          </p:cNvPr>
          <p:cNvSpPr txBox="1">
            <a:spLocks/>
          </p:cNvSpPr>
          <p:nvPr/>
        </p:nvSpPr>
        <p:spPr>
          <a:xfrm>
            <a:off x="345507" y="2890830"/>
            <a:ext cx="8267012" cy="1525827"/>
          </a:xfrm>
          <a:prstGeom prst="rect">
            <a:avLst/>
          </a:prstGeom>
          <a:solidFill>
            <a:schemeClr val="accent3">
              <a:lumMod val="20000"/>
              <a:lumOff val="80000"/>
            </a:schemeClr>
          </a:solidFill>
        </p:spPr>
        <p:txBody>
          <a:bodyPr vert="horz" lIns="182880" tIns="182880" rIns="182880" bIns="182880" rtlCol="0">
            <a:noAutofit/>
          </a:bodyPr>
          <a:lst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SzPct val="90000"/>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FFFFFF"/>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dirty="0">
                <a:solidFill>
                  <a:schemeClr val="accent5"/>
                </a:solidFill>
                <a:latin typeface="+mj-lt"/>
              </a:rPr>
              <a:t>Numerator</a:t>
            </a:r>
            <a:r>
              <a:rPr lang="en-US" sz="1600" b="1" dirty="0">
                <a:solidFill>
                  <a:schemeClr val="tx2"/>
                </a:solidFill>
                <a:latin typeface="+mj-lt"/>
              </a:rPr>
              <a:t>:</a:t>
            </a:r>
            <a:r>
              <a:rPr lang="en-US" sz="1600" b="1" dirty="0">
                <a:latin typeface="+mj-lt"/>
              </a:rPr>
              <a:t> </a:t>
            </a:r>
            <a:r>
              <a:rPr lang="en-US" sz="1600" b="0" i="0" u="none" strike="noStrike" baseline="0" dirty="0">
                <a:solidFill>
                  <a:srgbClr val="000000"/>
                </a:solidFill>
                <a:latin typeface="+mj-lt"/>
              </a:rPr>
              <a:t>Number of people with new and relapse TB (and with unknown previous TB treatment history), all forms (bacteriologically confirmed plus clinically diagnosed, pulmonary and extra pulmonary), who were </a:t>
            </a:r>
            <a:r>
              <a:rPr lang="en-US" sz="1600" b="1" i="0" u="none" strike="noStrike" baseline="0" dirty="0">
                <a:solidFill>
                  <a:srgbClr val="000000"/>
                </a:solidFill>
                <a:latin typeface="+mj-lt"/>
              </a:rPr>
              <a:t>notified</a:t>
            </a:r>
            <a:r>
              <a:rPr lang="en-US" sz="1600" b="0" i="0" u="none" strike="noStrike" baseline="0" dirty="0">
                <a:solidFill>
                  <a:srgbClr val="000000"/>
                </a:solidFill>
                <a:latin typeface="+mj-lt"/>
              </a:rPr>
              <a:t> in the reporting period. 	</a:t>
            </a:r>
          </a:p>
          <a:p>
            <a:pPr marL="0" indent="0">
              <a:buNone/>
            </a:pPr>
            <a:r>
              <a:rPr lang="en-US" sz="1600" b="1" dirty="0">
                <a:solidFill>
                  <a:schemeClr val="accent5"/>
                </a:solidFill>
                <a:latin typeface="+mj-lt"/>
              </a:rPr>
              <a:t>Denominator: </a:t>
            </a:r>
            <a:r>
              <a:rPr lang="en-US" sz="1600" b="0" i="0" u="none" strike="noStrike" baseline="0" dirty="0">
                <a:solidFill>
                  <a:srgbClr val="000000"/>
                </a:solidFill>
                <a:latin typeface="+mj-lt"/>
              </a:rPr>
              <a:t>Estimated </a:t>
            </a:r>
            <a:r>
              <a:rPr lang="en-US" sz="1600" b="1" i="0" u="none" strike="noStrike" baseline="0" dirty="0">
                <a:solidFill>
                  <a:srgbClr val="000000"/>
                </a:solidFill>
                <a:latin typeface="+mj-lt"/>
              </a:rPr>
              <a:t>incidence</a:t>
            </a:r>
            <a:r>
              <a:rPr lang="en-US" sz="1600" b="0" i="0" u="none" strike="noStrike" baseline="0" dirty="0">
                <a:solidFill>
                  <a:srgbClr val="000000"/>
                </a:solidFill>
                <a:latin typeface="+mj-lt"/>
              </a:rPr>
              <a:t> of TB (all forms) in the same reporting period 	</a:t>
            </a:r>
          </a:p>
        </p:txBody>
      </p:sp>
      <p:grpSp>
        <p:nvGrpSpPr>
          <p:cNvPr id="8" name="Group 7">
            <a:extLst>
              <a:ext uri="{FF2B5EF4-FFF2-40B4-BE49-F238E27FC236}">
                <a16:creationId xmlns:a16="http://schemas.microsoft.com/office/drawing/2014/main" id="{A4F00FB4-5765-1C67-239D-4132FA0AF0DF}"/>
              </a:ext>
              <a:ext uri="{C183D7F6-B498-43B3-948B-1728B52AA6E4}">
                <adec:decorative xmlns:adec="http://schemas.microsoft.com/office/drawing/2017/decorative" val="1"/>
              </a:ext>
            </a:extLst>
          </p:cNvPr>
          <p:cNvGrpSpPr/>
          <p:nvPr/>
        </p:nvGrpSpPr>
        <p:grpSpPr>
          <a:xfrm>
            <a:off x="8335659" y="79276"/>
            <a:ext cx="673976" cy="749227"/>
            <a:chOff x="8335659" y="79276"/>
            <a:chExt cx="673976" cy="749227"/>
          </a:xfrm>
        </p:grpSpPr>
        <p:pic>
          <p:nvPicPr>
            <p:cNvPr id="9" name="Google Shape;517;p33">
              <a:extLst>
                <a:ext uri="{FF2B5EF4-FFF2-40B4-BE49-F238E27FC236}">
                  <a16:creationId xmlns:a16="http://schemas.microsoft.com/office/drawing/2014/main" id="{07F60CDB-8486-A018-A416-177C1982E3E2}"/>
                </a:ext>
              </a:extLst>
            </p:cNvPr>
            <p:cNvPicPr preferRelativeResize="0"/>
            <p:nvPr/>
          </p:nvPicPr>
          <p:blipFill rotWithShape="1">
            <a:blip r:embed="rId3">
              <a:alphaModFix/>
            </a:blip>
            <a:srcRect l="8376" t="11384" r="5535" b="9225"/>
            <a:stretch/>
          </p:blipFill>
          <p:spPr>
            <a:xfrm>
              <a:off x="8430732" y="79276"/>
              <a:ext cx="483831" cy="483831"/>
            </a:xfrm>
            <a:prstGeom prst="ellipse">
              <a:avLst/>
            </a:prstGeom>
            <a:noFill/>
            <a:ln w="12700" cap="flat" cmpd="sng">
              <a:solidFill>
                <a:schemeClr val="accent3"/>
              </a:solidFill>
              <a:prstDash val="solid"/>
              <a:round/>
              <a:headEnd type="none" w="sm" len="sm"/>
              <a:tailEnd type="none" w="sm" len="sm"/>
            </a:ln>
          </p:spPr>
        </p:pic>
        <p:sp>
          <p:nvSpPr>
            <p:cNvPr id="10" name="Google Shape;436;p32">
              <a:extLst>
                <a:ext uri="{FF2B5EF4-FFF2-40B4-BE49-F238E27FC236}">
                  <a16:creationId xmlns:a16="http://schemas.microsoft.com/office/drawing/2014/main" id="{54AC46A7-8618-A62C-9852-405AED5E86C0}"/>
                </a:ext>
              </a:extLst>
            </p:cNvPr>
            <p:cNvSpPr txBox="1"/>
            <p:nvPr/>
          </p:nvSpPr>
          <p:spPr>
            <a:xfrm>
              <a:off x="8335659" y="597803"/>
              <a:ext cx="673976" cy="230700"/>
            </a:xfrm>
            <a:prstGeom prst="rect">
              <a:avLst/>
            </a:prstGeom>
            <a:noFill/>
            <a:ln>
              <a:noFill/>
            </a:ln>
          </p:spPr>
          <p:txBody>
            <a:bodyPr spcFirstLastPara="1" wrap="square" lIns="91425" tIns="45700" rIns="91425" bIns="45700" anchor="t" anchorCtr="0">
              <a:spAutoFit/>
            </a:bodyPr>
            <a:lstStyle/>
            <a:p>
              <a:pPr algn="ctr">
                <a:buClr>
                  <a:srgbClr val="002F3C"/>
                </a:buClr>
                <a:buSzPts val="900"/>
              </a:pPr>
              <a:r>
                <a:rPr lang="en" sz="900" dirty="0">
                  <a:solidFill>
                    <a:schemeClr val="accent3">
                      <a:lumMod val="75000"/>
                    </a:schemeClr>
                  </a:solidFill>
                  <a:latin typeface="Libre Franklin Black"/>
                  <a:ea typeface="Libre Franklin Black"/>
                  <a:cs typeface="Libre Franklin Black"/>
                  <a:sym typeface="Libre Franklin Black"/>
                </a:rPr>
                <a:t>REACH</a:t>
              </a:r>
              <a:endParaRPr sz="1400" dirty="0">
                <a:solidFill>
                  <a:schemeClr val="accent3">
                    <a:lumMod val="75000"/>
                  </a:schemeClr>
                </a:solidFill>
                <a:latin typeface="Arial"/>
                <a:ea typeface="Arial"/>
                <a:cs typeface="Arial"/>
                <a:sym typeface="Arial"/>
              </a:endParaRPr>
            </a:p>
          </p:txBody>
        </p:sp>
      </p:grpSp>
    </p:spTree>
    <p:custDataLst>
      <p:tags r:id="rId1"/>
    </p:custDataLst>
    <p:extLst>
      <p:ext uri="{BB962C8B-B14F-4D97-AF65-F5344CB8AC3E}">
        <p14:creationId xmlns:p14="http://schemas.microsoft.com/office/powerpoint/2010/main" val="420812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9DE2917-E1B0-E20A-D12A-7C7A5B0A598D}"/>
              </a:ext>
            </a:extLst>
          </p:cNvPr>
          <p:cNvSpPr>
            <a:spLocks noGrp="1"/>
          </p:cNvSpPr>
          <p:nvPr>
            <p:ph idx="1"/>
          </p:nvPr>
        </p:nvSpPr>
        <p:spPr/>
        <p:txBody>
          <a:bodyPr>
            <a:noAutofit/>
          </a:bodyPr>
          <a:lstStyle/>
          <a:p>
            <a:pPr marL="0" indent="0">
              <a:spcBef>
                <a:spcPts val="1200"/>
              </a:spcBef>
              <a:spcAft>
                <a:spcPts val="1200"/>
              </a:spcAft>
              <a:buNone/>
            </a:pPr>
            <a:r>
              <a:rPr lang="en-US" sz="1600" b="1" dirty="0">
                <a:solidFill>
                  <a:schemeClr val="accent5"/>
                </a:solidFill>
                <a:latin typeface="+mj-lt"/>
              </a:rPr>
              <a:t>Unit of Measure: </a:t>
            </a:r>
            <a:r>
              <a:rPr lang="en-US" sz="1600" b="0" i="0" u="none" strike="noStrike" baseline="0" dirty="0">
                <a:solidFill>
                  <a:srgbClr val="000000"/>
                </a:solidFill>
                <a:latin typeface="+mj-lt"/>
              </a:rPr>
              <a:t>Percent of estimated TB 	</a:t>
            </a:r>
            <a:endParaRPr lang="en-US" sz="1600" b="1" dirty="0">
              <a:solidFill>
                <a:schemeClr val="tx2"/>
              </a:solidFill>
              <a:latin typeface="+mj-lt"/>
            </a:endParaRPr>
          </a:p>
          <a:p>
            <a:pPr marL="0" indent="0">
              <a:spcBef>
                <a:spcPts val="1200"/>
              </a:spcBef>
              <a:spcAft>
                <a:spcPts val="1200"/>
              </a:spcAft>
              <a:buNone/>
            </a:pPr>
            <a:r>
              <a:rPr lang="en-US" sz="1600" b="1" dirty="0">
                <a:solidFill>
                  <a:schemeClr val="accent5"/>
                </a:solidFill>
              </a:rPr>
              <a:t>Data Type: </a:t>
            </a:r>
            <a:r>
              <a:rPr lang="en-US" sz="1600" dirty="0">
                <a:solidFill>
                  <a:schemeClr val="tx1"/>
                </a:solidFill>
              </a:rPr>
              <a:t>Percentage</a:t>
            </a:r>
            <a:endParaRPr lang="en-US" sz="1600" b="1" dirty="0">
              <a:solidFill>
                <a:schemeClr val="tx2"/>
              </a:solidFill>
            </a:endParaRPr>
          </a:p>
          <a:p>
            <a:pPr marL="0" indent="0">
              <a:spcBef>
                <a:spcPts val="1200"/>
              </a:spcBef>
              <a:spcAft>
                <a:spcPts val="1200"/>
              </a:spcAft>
              <a:buNone/>
            </a:pPr>
            <a:r>
              <a:rPr lang="en-US" sz="1600" b="1" dirty="0">
                <a:solidFill>
                  <a:schemeClr val="accent5"/>
                </a:solidFill>
              </a:rPr>
              <a:t>Disaggregate by:  </a:t>
            </a:r>
            <a:r>
              <a:rPr lang="en-US" sz="1600" b="0" i="0" u="none" strike="noStrike" baseline="0" dirty="0">
                <a:solidFill>
                  <a:srgbClr val="000000"/>
                </a:solidFill>
              </a:rPr>
              <a:t>Age , sex </a:t>
            </a:r>
            <a:endParaRPr lang="en-US" sz="1600" b="1" i="0" u="none" strike="noStrike" baseline="0" dirty="0">
              <a:solidFill>
                <a:schemeClr val="tx2"/>
              </a:solidFill>
            </a:endParaRPr>
          </a:p>
          <a:p>
            <a:pPr marL="0" indent="0">
              <a:spcBef>
                <a:spcPts val="1200"/>
              </a:spcBef>
              <a:spcAft>
                <a:spcPts val="1200"/>
              </a:spcAft>
              <a:buNone/>
            </a:pPr>
            <a:r>
              <a:rPr lang="en-US" sz="1600" b="1" i="0" u="none" strike="noStrike" baseline="0" dirty="0">
                <a:solidFill>
                  <a:schemeClr val="accent5"/>
                </a:solidFill>
              </a:rPr>
              <a:t>Reporting level: </a:t>
            </a:r>
            <a:r>
              <a:rPr lang="en-US" sz="1600" b="0" i="0" u="none" strike="noStrike" baseline="0" dirty="0">
                <a:solidFill>
                  <a:srgbClr val="000000"/>
                </a:solidFill>
              </a:rPr>
              <a:t>All Core PBMEF indicators should be reported at the national level; data may also be collected subnationally for more granular monitoring. </a:t>
            </a:r>
            <a:endParaRPr lang="en-US" sz="1600" b="1" i="0" u="none" strike="noStrike" baseline="0" dirty="0">
              <a:solidFill>
                <a:schemeClr val="tx2"/>
              </a:solidFill>
            </a:endParaRPr>
          </a:p>
          <a:p>
            <a:pPr marL="0" indent="0">
              <a:spcBef>
                <a:spcPts val="1200"/>
              </a:spcBef>
              <a:spcAft>
                <a:spcPts val="1200"/>
              </a:spcAft>
              <a:buNone/>
            </a:pPr>
            <a:r>
              <a:rPr lang="en-US" sz="1600" b="1" i="0" u="none" strike="noStrike" baseline="0" dirty="0">
                <a:solidFill>
                  <a:schemeClr val="accent5"/>
                </a:solidFill>
              </a:rPr>
              <a:t>Reporting frequency: </a:t>
            </a:r>
            <a:r>
              <a:rPr lang="en-US" sz="1600" b="0" i="0" u="none" strike="noStrike" baseline="0" dirty="0">
                <a:solidFill>
                  <a:srgbClr val="000000"/>
                </a:solidFill>
              </a:rPr>
              <a:t>This indicator should be reported on quarterly basis at a minimum. More frequent monitoring on a monthly basis is recommended. PPRs for this indicator are based on calendar year (CY) periodicity to reflect national level attainment and align with the USAID congressional reporting requirements. </a:t>
            </a:r>
          </a:p>
        </p:txBody>
      </p:sp>
      <p:sp>
        <p:nvSpPr>
          <p:cNvPr id="2" name="Slide Number Placeholder 1">
            <a:extLst>
              <a:ext uri="{FF2B5EF4-FFF2-40B4-BE49-F238E27FC236}">
                <a16:creationId xmlns:a16="http://schemas.microsoft.com/office/drawing/2014/main" id="{4D04B8AC-8443-16BF-298F-B6C42226B789}"/>
              </a:ext>
            </a:extLst>
          </p:cNvPr>
          <p:cNvSpPr>
            <a:spLocks noGrp="1"/>
          </p:cNvSpPr>
          <p:nvPr>
            <p:ph type="sldNum" sz="quarter" idx="4"/>
          </p:nvPr>
        </p:nvSpPr>
        <p:spPr/>
        <p:txBody>
          <a:bodyPr/>
          <a:lstStyle/>
          <a:p>
            <a:fld id="{42782948-4DBE-204D-AB9E-B65E067054AE}" type="slidenum">
              <a:rPr lang="en-US" smtClean="0"/>
              <a:pPr/>
              <a:t>15</a:t>
            </a:fld>
            <a:endParaRPr lang="en-US"/>
          </a:p>
        </p:txBody>
      </p:sp>
      <p:sp>
        <p:nvSpPr>
          <p:cNvPr id="4" name="Title 3">
            <a:extLst>
              <a:ext uri="{FF2B5EF4-FFF2-40B4-BE49-F238E27FC236}">
                <a16:creationId xmlns:a16="http://schemas.microsoft.com/office/drawing/2014/main" id="{4BF11401-D82D-32F7-3D38-6A5D26742871}"/>
              </a:ext>
            </a:extLst>
          </p:cNvPr>
          <p:cNvSpPr>
            <a:spLocks noGrp="1"/>
          </p:cNvSpPr>
          <p:nvPr>
            <p:ph type="title"/>
          </p:nvPr>
        </p:nvSpPr>
        <p:spPr/>
        <p:txBody>
          <a:bodyPr/>
          <a:lstStyle/>
          <a:p>
            <a:r>
              <a:rPr lang="en-US" dirty="0"/>
              <a:t>DT_RT:  TB Detection Rate (Treatment Coverage)</a:t>
            </a:r>
          </a:p>
        </p:txBody>
      </p:sp>
      <p:grpSp>
        <p:nvGrpSpPr>
          <p:cNvPr id="8" name="Group 7">
            <a:extLst>
              <a:ext uri="{FF2B5EF4-FFF2-40B4-BE49-F238E27FC236}">
                <a16:creationId xmlns:a16="http://schemas.microsoft.com/office/drawing/2014/main" id="{AE5FB017-BB79-E0CD-91ED-47DCEA2E924A}"/>
              </a:ext>
              <a:ext uri="{C183D7F6-B498-43B3-948B-1728B52AA6E4}">
                <adec:decorative xmlns:adec="http://schemas.microsoft.com/office/drawing/2017/decorative" val="1"/>
              </a:ext>
            </a:extLst>
          </p:cNvPr>
          <p:cNvGrpSpPr/>
          <p:nvPr/>
        </p:nvGrpSpPr>
        <p:grpSpPr>
          <a:xfrm>
            <a:off x="8335659" y="79276"/>
            <a:ext cx="673976" cy="749227"/>
            <a:chOff x="8335659" y="79276"/>
            <a:chExt cx="673976" cy="749227"/>
          </a:xfrm>
        </p:grpSpPr>
        <p:pic>
          <p:nvPicPr>
            <p:cNvPr id="5" name="Google Shape;517;p33">
              <a:extLst>
                <a:ext uri="{FF2B5EF4-FFF2-40B4-BE49-F238E27FC236}">
                  <a16:creationId xmlns:a16="http://schemas.microsoft.com/office/drawing/2014/main" id="{170858A8-5715-AF3A-12CD-19FFAA0E446C}"/>
                </a:ext>
              </a:extLst>
            </p:cNvPr>
            <p:cNvPicPr preferRelativeResize="0"/>
            <p:nvPr/>
          </p:nvPicPr>
          <p:blipFill rotWithShape="1">
            <a:blip r:embed="rId3">
              <a:alphaModFix/>
            </a:blip>
            <a:srcRect l="8376" t="11384" r="5535" b="9225"/>
            <a:stretch/>
          </p:blipFill>
          <p:spPr>
            <a:xfrm>
              <a:off x="8430732" y="79276"/>
              <a:ext cx="483831" cy="483831"/>
            </a:xfrm>
            <a:prstGeom prst="ellipse">
              <a:avLst/>
            </a:prstGeom>
            <a:noFill/>
            <a:ln w="12700" cap="flat" cmpd="sng">
              <a:solidFill>
                <a:schemeClr val="accent3"/>
              </a:solidFill>
              <a:prstDash val="solid"/>
              <a:round/>
              <a:headEnd type="none" w="sm" len="sm"/>
              <a:tailEnd type="none" w="sm" len="sm"/>
            </a:ln>
          </p:spPr>
        </p:pic>
        <p:sp>
          <p:nvSpPr>
            <p:cNvPr id="6" name="Google Shape;436;p32">
              <a:extLst>
                <a:ext uri="{FF2B5EF4-FFF2-40B4-BE49-F238E27FC236}">
                  <a16:creationId xmlns:a16="http://schemas.microsoft.com/office/drawing/2014/main" id="{B12A41F9-2328-72B4-EA49-276977D775B9}"/>
                </a:ext>
              </a:extLst>
            </p:cNvPr>
            <p:cNvSpPr txBox="1"/>
            <p:nvPr/>
          </p:nvSpPr>
          <p:spPr>
            <a:xfrm>
              <a:off x="8335659" y="597803"/>
              <a:ext cx="673976" cy="230700"/>
            </a:xfrm>
            <a:prstGeom prst="rect">
              <a:avLst/>
            </a:prstGeom>
            <a:noFill/>
            <a:ln>
              <a:noFill/>
            </a:ln>
          </p:spPr>
          <p:txBody>
            <a:bodyPr spcFirstLastPara="1" wrap="square" lIns="91425" tIns="45700" rIns="91425" bIns="45700" anchor="t" anchorCtr="0">
              <a:spAutoFit/>
            </a:bodyPr>
            <a:lstStyle/>
            <a:p>
              <a:pPr algn="ctr">
                <a:buClr>
                  <a:srgbClr val="002F3C"/>
                </a:buClr>
                <a:buSzPts val="900"/>
              </a:pPr>
              <a:r>
                <a:rPr lang="en" sz="900" dirty="0">
                  <a:solidFill>
                    <a:schemeClr val="accent3">
                      <a:lumMod val="75000"/>
                    </a:schemeClr>
                  </a:solidFill>
                  <a:latin typeface="Libre Franklin Black"/>
                  <a:ea typeface="Libre Franklin Black"/>
                  <a:cs typeface="Libre Franklin Black"/>
                  <a:sym typeface="Libre Franklin Black"/>
                </a:rPr>
                <a:t>REACH</a:t>
              </a:r>
              <a:endParaRPr sz="1400" dirty="0">
                <a:solidFill>
                  <a:schemeClr val="accent3">
                    <a:lumMod val="75000"/>
                  </a:schemeClr>
                </a:solidFill>
                <a:latin typeface="Arial"/>
                <a:ea typeface="Arial"/>
                <a:cs typeface="Arial"/>
                <a:sym typeface="Arial"/>
              </a:endParaRPr>
            </a:p>
          </p:txBody>
        </p:sp>
      </p:grpSp>
    </p:spTree>
    <p:custDataLst>
      <p:tags r:id="rId1"/>
    </p:custDataLst>
    <p:extLst>
      <p:ext uri="{BB962C8B-B14F-4D97-AF65-F5344CB8AC3E}">
        <p14:creationId xmlns:p14="http://schemas.microsoft.com/office/powerpoint/2010/main" val="24438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9DE2917-E1B0-E20A-D12A-7C7A5B0A598D}"/>
              </a:ext>
            </a:extLst>
          </p:cNvPr>
          <p:cNvSpPr>
            <a:spLocks noGrp="1"/>
          </p:cNvSpPr>
          <p:nvPr>
            <p:ph idx="1"/>
          </p:nvPr>
        </p:nvSpPr>
        <p:spPr>
          <a:xfrm>
            <a:off x="318290" y="551310"/>
            <a:ext cx="8112442" cy="4191911"/>
          </a:xfrm>
        </p:spPr>
        <p:txBody>
          <a:bodyPr>
            <a:noAutofit/>
          </a:bodyPr>
          <a:lstStyle/>
          <a:p>
            <a:pPr marL="0" indent="0">
              <a:spcAft>
                <a:spcPts val="0"/>
              </a:spcAft>
              <a:buNone/>
            </a:pPr>
            <a:r>
              <a:rPr lang="en-US" sz="1300" b="1" dirty="0">
                <a:solidFill>
                  <a:schemeClr val="accent5"/>
                </a:solidFill>
              </a:rPr>
              <a:t>Data Sources:</a:t>
            </a:r>
            <a:r>
              <a:rPr lang="en-US" sz="1300" dirty="0">
                <a:solidFill>
                  <a:schemeClr val="accent5"/>
                </a:solidFill>
              </a:rPr>
              <a:t> </a:t>
            </a:r>
            <a:r>
              <a:rPr lang="en-US" sz="1300" b="0" i="0" u="none" strike="noStrike" baseline="0" dirty="0">
                <a:solidFill>
                  <a:srgbClr val="000000"/>
                </a:solidFill>
              </a:rPr>
              <a:t>The numerator is reported from National TB Program (NTP) official records. </a:t>
            </a:r>
            <a:r>
              <a:rPr lang="en-US" sz="1300" b="0" i="1" u="none" strike="noStrike" baseline="0" dirty="0">
                <a:solidFill>
                  <a:srgbClr val="000000"/>
                </a:solidFill>
              </a:rPr>
              <a:t>Quarterly report on TB case registration in the basic management unit. </a:t>
            </a:r>
            <a:endParaRPr lang="en-US" sz="1300" i="1" dirty="0">
              <a:solidFill>
                <a:srgbClr val="000000"/>
              </a:solidFill>
            </a:endParaRPr>
          </a:p>
          <a:p>
            <a:pPr marL="0" indent="0">
              <a:spcAft>
                <a:spcPts val="0"/>
              </a:spcAft>
              <a:buNone/>
            </a:pPr>
            <a:br>
              <a:rPr lang="en-US" sz="1300" b="0" i="1" u="none" strike="noStrike" baseline="0" dirty="0">
                <a:solidFill>
                  <a:srgbClr val="000000"/>
                </a:solidFill>
              </a:rPr>
            </a:br>
            <a:r>
              <a:rPr lang="en-US" sz="1300" b="0" i="0" u="none" strike="noStrike" baseline="0" dirty="0">
                <a:solidFill>
                  <a:srgbClr val="000000"/>
                </a:solidFill>
              </a:rPr>
              <a:t>This indicator is related to incident TB; therefore, the following category of patients should not be included in the data reported: </a:t>
            </a:r>
          </a:p>
          <a:p>
            <a:pPr marL="400050" indent="-173038">
              <a:spcAft>
                <a:spcPts val="0"/>
              </a:spcAft>
            </a:pPr>
            <a:r>
              <a:rPr lang="en-US" sz="1300" b="0" i="0" u="none" strike="noStrike" baseline="0" dirty="0">
                <a:solidFill>
                  <a:srgbClr val="000000"/>
                </a:solidFill>
              </a:rPr>
              <a:t>Treatment after failure patients (previously been treated for TB and whose treatment failed at the end of their most recent course of treatment) </a:t>
            </a:r>
          </a:p>
          <a:p>
            <a:pPr marL="400050" indent="-173038">
              <a:spcAft>
                <a:spcPts val="0"/>
              </a:spcAft>
            </a:pPr>
            <a:r>
              <a:rPr lang="en-US" sz="1300" b="0" i="0" u="none" strike="noStrike" baseline="0" dirty="0">
                <a:solidFill>
                  <a:srgbClr val="000000"/>
                </a:solidFill>
              </a:rPr>
              <a:t>Treatment after loss to follow-up patients (previously been treated for TB and were declared lost to follow-up at the end of their most recent course of treatment) </a:t>
            </a:r>
          </a:p>
          <a:p>
            <a:pPr marL="400050" indent="-173038">
              <a:spcAft>
                <a:spcPts val="0"/>
              </a:spcAft>
            </a:pPr>
            <a:r>
              <a:rPr lang="en-US" sz="1300" b="0" i="0" u="none" strike="noStrike" baseline="0" dirty="0">
                <a:solidFill>
                  <a:srgbClr val="000000"/>
                </a:solidFill>
              </a:rPr>
              <a:t>Other previously treated patients </a:t>
            </a:r>
            <a:endParaRPr lang="en-US" sz="1300" dirty="0">
              <a:solidFill>
                <a:srgbClr val="000000"/>
              </a:solidFill>
            </a:endParaRPr>
          </a:p>
          <a:p>
            <a:pPr marL="0" indent="0">
              <a:spcAft>
                <a:spcPts val="0"/>
              </a:spcAft>
              <a:buNone/>
            </a:pPr>
            <a:endParaRPr lang="en-US" sz="1300" b="0" i="0" u="none" strike="noStrike" baseline="0" dirty="0">
              <a:solidFill>
                <a:srgbClr val="000000"/>
              </a:solidFill>
            </a:endParaRPr>
          </a:p>
          <a:p>
            <a:pPr marL="0" indent="0">
              <a:spcAft>
                <a:spcPts val="0"/>
              </a:spcAft>
              <a:buNone/>
            </a:pPr>
            <a:r>
              <a:rPr lang="en-US" sz="1300" b="0" i="0" u="none" strike="noStrike" baseline="0" dirty="0">
                <a:solidFill>
                  <a:srgbClr val="000000"/>
                </a:solidFill>
              </a:rPr>
              <a:t>Care should be taken to properly address common issues in reporting such as patients transferring in and out of facilities. National reporting guidelines should be followed to ensure all people with TB are reported and not double counted. </a:t>
            </a:r>
          </a:p>
          <a:p>
            <a:pPr marL="0" indent="0">
              <a:spcAft>
                <a:spcPts val="0"/>
              </a:spcAft>
              <a:buNone/>
            </a:pPr>
            <a:endParaRPr lang="en-US" sz="1300" b="0" i="0" u="none" strike="noStrike" baseline="0" dirty="0">
              <a:solidFill>
                <a:srgbClr val="000000"/>
              </a:solidFill>
            </a:endParaRPr>
          </a:p>
          <a:p>
            <a:pPr marL="0" indent="0">
              <a:spcAft>
                <a:spcPts val="0"/>
              </a:spcAft>
              <a:buNone/>
            </a:pPr>
            <a:r>
              <a:rPr lang="en-US" sz="1300" b="0" i="0" u="none" strike="noStrike" baseline="0" dirty="0">
                <a:solidFill>
                  <a:srgbClr val="000000"/>
                </a:solidFill>
              </a:rPr>
              <a:t>The denominator is available from the current World Health Organization (WHO) Global TB Report for the 30 TB high-burden countries and on the WHO country profile for all countries published on the WHO website. It is an estimation calculated annually based on a mathematical model. </a:t>
            </a:r>
          </a:p>
          <a:p>
            <a:pPr marL="0" indent="0">
              <a:spcAft>
                <a:spcPts val="0"/>
              </a:spcAft>
              <a:buNone/>
            </a:pPr>
            <a:endParaRPr lang="en-US" sz="1300" b="0" i="0" u="none" strike="noStrike" baseline="0" dirty="0">
              <a:solidFill>
                <a:srgbClr val="000000"/>
              </a:solidFill>
            </a:endParaRPr>
          </a:p>
          <a:p>
            <a:pPr marL="0" indent="0">
              <a:spcAft>
                <a:spcPts val="0"/>
              </a:spcAft>
              <a:buNone/>
            </a:pPr>
            <a:r>
              <a:rPr lang="en-US" sz="1300" b="0" i="0" u="none" strike="noStrike" baseline="0" dirty="0">
                <a:solidFill>
                  <a:srgbClr val="000000"/>
                </a:solidFill>
              </a:rPr>
              <a:t>This is a standard WHO indicator. Referring to the WHO database, the variable for the numerator is </a:t>
            </a:r>
            <a:r>
              <a:rPr lang="en-US" sz="1300" b="0" i="1" u="none" strike="noStrike" baseline="0" dirty="0" err="1">
                <a:solidFill>
                  <a:srgbClr val="000000"/>
                </a:solidFill>
              </a:rPr>
              <a:t>c_newinc</a:t>
            </a:r>
            <a:r>
              <a:rPr lang="en-US" sz="1300" i="1" dirty="0">
                <a:solidFill>
                  <a:srgbClr val="000000"/>
                </a:solidFill>
              </a:rPr>
              <a:t> </a:t>
            </a:r>
            <a:r>
              <a:rPr lang="en-US" sz="1300" b="0" i="0" u="none" strike="noStrike" baseline="0" dirty="0">
                <a:solidFill>
                  <a:srgbClr val="000000"/>
                </a:solidFill>
              </a:rPr>
              <a:t>and the variable for the denominator is </a:t>
            </a:r>
            <a:r>
              <a:rPr lang="en-US" sz="1300" b="0" i="1" u="none" strike="noStrike" baseline="0" dirty="0" err="1">
                <a:solidFill>
                  <a:srgbClr val="000000"/>
                </a:solidFill>
              </a:rPr>
              <a:t>e_inc_num</a:t>
            </a:r>
            <a:r>
              <a:rPr lang="en-US" sz="1300" b="0" i="0" u="none" strike="noStrike" baseline="0" dirty="0">
                <a:solidFill>
                  <a:srgbClr val="000000"/>
                </a:solidFill>
              </a:rPr>
              <a:t>. 	</a:t>
            </a:r>
          </a:p>
        </p:txBody>
      </p:sp>
      <p:sp>
        <p:nvSpPr>
          <p:cNvPr id="2" name="Slide Number Placeholder 1">
            <a:extLst>
              <a:ext uri="{FF2B5EF4-FFF2-40B4-BE49-F238E27FC236}">
                <a16:creationId xmlns:a16="http://schemas.microsoft.com/office/drawing/2014/main" id="{4D04B8AC-8443-16BF-298F-B6C42226B789}"/>
              </a:ext>
            </a:extLst>
          </p:cNvPr>
          <p:cNvSpPr>
            <a:spLocks noGrp="1"/>
          </p:cNvSpPr>
          <p:nvPr>
            <p:ph type="sldNum" sz="quarter" idx="4"/>
          </p:nvPr>
        </p:nvSpPr>
        <p:spPr/>
        <p:txBody>
          <a:bodyPr/>
          <a:lstStyle/>
          <a:p>
            <a:fld id="{42782948-4DBE-204D-AB9E-B65E067054AE}" type="slidenum">
              <a:rPr lang="en-US" smtClean="0"/>
              <a:pPr/>
              <a:t>16</a:t>
            </a:fld>
            <a:endParaRPr lang="en-US"/>
          </a:p>
        </p:txBody>
      </p:sp>
      <p:sp>
        <p:nvSpPr>
          <p:cNvPr id="4" name="Title 3">
            <a:extLst>
              <a:ext uri="{FF2B5EF4-FFF2-40B4-BE49-F238E27FC236}">
                <a16:creationId xmlns:a16="http://schemas.microsoft.com/office/drawing/2014/main" id="{4BF11401-D82D-32F7-3D38-6A5D26742871}"/>
              </a:ext>
            </a:extLst>
          </p:cNvPr>
          <p:cNvSpPr>
            <a:spLocks noGrp="1"/>
          </p:cNvSpPr>
          <p:nvPr>
            <p:ph type="title"/>
          </p:nvPr>
        </p:nvSpPr>
        <p:spPr/>
        <p:txBody>
          <a:bodyPr/>
          <a:lstStyle/>
          <a:p>
            <a:r>
              <a:rPr lang="en-US" dirty="0"/>
              <a:t>DT_RT:  TB Detection Rate (Treatment Coverage)</a:t>
            </a:r>
          </a:p>
        </p:txBody>
      </p:sp>
      <p:grpSp>
        <p:nvGrpSpPr>
          <p:cNvPr id="8" name="Group 7">
            <a:extLst>
              <a:ext uri="{FF2B5EF4-FFF2-40B4-BE49-F238E27FC236}">
                <a16:creationId xmlns:a16="http://schemas.microsoft.com/office/drawing/2014/main" id="{AE5FB017-BB79-E0CD-91ED-47DCEA2E924A}"/>
              </a:ext>
              <a:ext uri="{C183D7F6-B498-43B3-948B-1728B52AA6E4}">
                <adec:decorative xmlns:adec="http://schemas.microsoft.com/office/drawing/2017/decorative" val="1"/>
              </a:ext>
            </a:extLst>
          </p:cNvPr>
          <p:cNvGrpSpPr/>
          <p:nvPr/>
        </p:nvGrpSpPr>
        <p:grpSpPr>
          <a:xfrm>
            <a:off x="8335659" y="79276"/>
            <a:ext cx="673976" cy="749227"/>
            <a:chOff x="8335659" y="79276"/>
            <a:chExt cx="673976" cy="749227"/>
          </a:xfrm>
        </p:grpSpPr>
        <p:pic>
          <p:nvPicPr>
            <p:cNvPr id="5" name="Google Shape;517;p33">
              <a:extLst>
                <a:ext uri="{FF2B5EF4-FFF2-40B4-BE49-F238E27FC236}">
                  <a16:creationId xmlns:a16="http://schemas.microsoft.com/office/drawing/2014/main" id="{170858A8-5715-AF3A-12CD-19FFAA0E446C}"/>
                </a:ext>
              </a:extLst>
            </p:cNvPr>
            <p:cNvPicPr preferRelativeResize="0"/>
            <p:nvPr/>
          </p:nvPicPr>
          <p:blipFill rotWithShape="1">
            <a:blip r:embed="rId3">
              <a:alphaModFix/>
            </a:blip>
            <a:srcRect l="8376" t="11384" r="5535" b="9225"/>
            <a:stretch/>
          </p:blipFill>
          <p:spPr>
            <a:xfrm>
              <a:off x="8430732" y="79276"/>
              <a:ext cx="483831" cy="483831"/>
            </a:xfrm>
            <a:prstGeom prst="ellipse">
              <a:avLst/>
            </a:prstGeom>
            <a:noFill/>
            <a:ln w="12700" cap="flat" cmpd="sng">
              <a:solidFill>
                <a:schemeClr val="accent3"/>
              </a:solidFill>
              <a:prstDash val="solid"/>
              <a:round/>
              <a:headEnd type="none" w="sm" len="sm"/>
              <a:tailEnd type="none" w="sm" len="sm"/>
            </a:ln>
          </p:spPr>
        </p:pic>
        <p:sp>
          <p:nvSpPr>
            <p:cNvPr id="6" name="Google Shape;436;p32">
              <a:extLst>
                <a:ext uri="{FF2B5EF4-FFF2-40B4-BE49-F238E27FC236}">
                  <a16:creationId xmlns:a16="http://schemas.microsoft.com/office/drawing/2014/main" id="{B12A41F9-2328-72B4-EA49-276977D775B9}"/>
                </a:ext>
              </a:extLst>
            </p:cNvPr>
            <p:cNvSpPr txBox="1"/>
            <p:nvPr/>
          </p:nvSpPr>
          <p:spPr>
            <a:xfrm>
              <a:off x="8335659" y="597803"/>
              <a:ext cx="673976" cy="230700"/>
            </a:xfrm>
            <a:prstGeom prst="rect">
              <a:avLst/>
            </a:prstGeom>
            <a:noFill/>
            <a:ln>
              <a:noFill/>
            </a:ln>
          </p:spPr>
          <p:txBody>
            <a:bodyPr spcFirstLastPara="1" wrap="square" lIns="91425" tIns="45700" rIns="91425" bIns="45700" anchor="t" anchorCtr="0">
              <a:spAutoFit/>
            </a:bodyPr>
            <a:lstStyle/>
            <a:p>
              <a:pPr algn="ctr">
                <a:buClr>
                  <a:srgbClr val="002F3C"/>
                </a:buClr>
                <a:buSzPts val="900"/>
              </a:pPr>
              <a:r>
                <a:rPr lang="en" sz="900" dirty="0">
                  <a:solidFill>
                    <a:schemeClr val="accent3">
                      <a:lumMod val="75000"/>
                    </a:schemeClr>
                  </a:solidFill>
                  <a:latin typeface="Libre Franklin Black"/>
                  <a:ea typeface="Libre Franklin Black"/>
                  <a:cs typeface="Libre Franklin Black"/>
                  <a:sym typeface="Libre Franklin Black"/>
                </a:rPr>
                <a:t>REACH</a:t>
              </a:r>
              <a:endParaRPr sz="1400" dirty="0">
                <a:solidFill>
                  <a:schemeClr val="accent3">
                    <a:lumMod val="75000"/>
                  </a:schemeClr>
                </a:solidFill>
                <a:latin typeface="Arial"/>
                <a:ea typeface="Arial"/>
                <a:cs typeface="Arial"/>
                <a:sym typeface="Arial"/>
              </a:endParaRPr>
            </a:p>
          </p:txBody>
        </p:sp>
      </p:grpSp>
    </p:spTree>
    <p:custDataLst>
      <p:tags r:id="rId1"/>
    </p:custDataLst>
    <p:extLst>
      <p:ext uri="{BB962C8B-B14F-4D97-AF65-F5344CB8AC3E}">
        <p14:creationId xmlns:p14="http://schemas.microsoft.com/office/powerpoint/2010/main" val="232211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EC2A6C5-A0EA-E4FE-216E-514B09328FB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531338" y="2785384"/>
            <a:ext cx="4276995" cy="2134879"/>
          </a:xfrm>
          <a:prstGeom prst="rect">
            <a:avLst/>
          </a:prstGeom>
        </p:spPr>
      </p:pic>
      <p:pic>
        <p:nvPicPr>
          <p:cNvPr id="13" name="Picture 12" descr="DR-RT data viz examples">
            <a:extLst>
              <a:ext uri="{FF2B5EF4-FFF2-40B4-BE49-F238E27FC236}">
                <a16:creationId xmlns:a16="http://schemas.microsoft.com/office/drawing/2014/main" id="{C0BE18D6-21EC-5D2F-7533-36DCC9A8EB81}"/>
              </a:ext>
              <a:ext uri="{C183D7F6-B498-43B3-948B-1728B52AA6E4}">
                <adec:decorative xmlns:adec="http://schemas.microsoft.com/office/drawing/2017/decorative" val="0"/>
              </a:ext>
            </a:extLst>
          </p:cNvPr>
          <p:cNvPicPr>
            <a:picLocks noChangeAspect="1"/>
          </p:cNvPicPr>
          <p:nvPr/>
        </p:nvPicPr>
        <p:blipFill rotWithShape="1">
          <a:blip r:embed="rId4"/>
          <a:srcRect t="9799"/>
          <a:stretch/>
        </p:blipFill>
        <p:spPr>
          <a:xfrm>
            <a:off x="4669836" y="713153"/>
            <a:ext cx="4349363" cy="2224090"/>
          </a:xfrm>
          <a:prstGeom prst="rect">
            <a:avLst/>
          </a:prstGeom>
        </p:spPr>
      </p:pic>
      <p:sp>
        <p:nvSpPr>
          <p:cNvPr id="2" name="Slide Number Placeholder 1">
            <a:extLst>
              <a:ext uri="{FF2B5EF4-FFF2-40B4-BE49-F238E27FC236}">
                <a16:creationId xmlns:a16="http://schemas.microsoft.com/office/drawing/2014/main" id="{4D04B8AC-8443-16BF-298F-B6C42226B789}"/>
              </a:ext>
            </a:extLst>
          </p:cNvPr>
          <p:cNvSpPr>
            <a:spLocks noGrp="1"/>
          </p:cNvSpPr>
          <p:nvPr>
            <p:ph type="sldNum" sz="quarter" idx="4"/>
          </p:nvPr>
        </p:nvSpPr>
        <p:spPr/>
        <p:txBody>
          <a:bodyPr/>
          <a:lstStyle/>
          <a:p>
            <a:fld id="{42782948-4DBE-204D-AB9E-B65E067054AE}" type="slidenum">
              <a:rPr lang="en-US" smtClean="0"/>
              <a:pPr/>
              <a:t>17</a:t>
            </a:fld>
            <a:endParaRPr lang="en-US"/>
          </a:p>
        </p:txBody>
      </p:sp>
      <p:sp>
        <p:nvSpPr>
          <p:cNvPr id="4" name="Title 3">
            <a:extLst>
              <a:ext uri="{FF2B5EF4-FFF2-40B4-BE49-F238E27FC236}">
                <a16:creationId xmlns:a16="http://schemas.microsoft.com/office/drawing/2014/main" id="{4BF11401-D82D-32F7-3D38-6A5D26742871}"/>
              </a:ext>
            </a:extLst>
          </p:cNvPr>
          <p:cNvSpPr>
            <a:spLocks noGrp="1"/>
          </p:cNvSpPr>
          <p:nvPr>
            <p:ph type="title"/>
          </p:nvPr>
        </p:nvSpPr>
        <p:spPr/>
        <p:txBody>
          <a:bodyPr/>
          <a:lstStyle/>
          <a:p>
            <a:r>
              <a:rPr lang="en-US" dirty="0"/>
              <a:t>DT_RT:  TB Detection Rate (Treatment Coverage)</a:t>
            </a:r>
          </a:p>
        </p:txBody>
      </p:sp>
      <p:pic>
        <p:nvPicPr>
          <p:cNvPr id="8" name="Picture 7" descr="DR-RT data viz examples">
            <a:extLst>
              <a:ext uri="{FF2B5EF4-FFF2-40B4-BE49-F238E27FC236}">
                <a16:creationId xmlns:a16="http://schemas.microsoft.com/office/drawing/2014/main" id="{E91B60BF-B032-928D-9524-AABB416542F8}"/>
              </a:ext>
            </a:extLst>
          </p:cNvPr>
          <p:cNvPicPr>
            <a:picLocks noChangeAspect="1"/>
          </p:cNvPicPr>
          <p:nvPr/>
        </p:nvPicPr>
        <p:blipFill>
          <a:blip r:embed="rId5"/>
          <a:stretch>
            <a:fillRect/>
          </a:stretch>
        </p:blipFill>
        <p:spPr>
          <a:xfrm>
            <a:off x="53066" y="713153"/>
            <a:ext cx="4616770" cy="2134879"/>
          </a:xfrm>
          <a:prstGeom prst="rect">
            <a:avLst/>
          </a:prstGeom>
        </p:spPr>
      </p:pic>
      <p:grpSp>
        <p:nvGrpSpPr>
          <p:cNvPr id="9" name="Group 8">
            <a:extLst>
              <a:ext uri="{FF2B5EF4-FFF2-40B4-BE49-F238E27FC236}">
                <a16:creationId xmlns:a16="http://schemas.microsoft.com/office/drawing/2014/main" id="{1DF87F29-E1FB-F676-08BC-DEEAE05B89F1}"/>
              </a:ext>
              <a:ext uri="{C183D7F6-B498-43B3-948B-1728B52AA6E4}">
                <adec:decorative xmlns:adec="http://schemas.microsoft.com/office/drawing/2017/decorative" val="1"/>
              </a:ext>
            </a:extLst>
          </p:cNvPr>
          <p:cNvGrpSpPr/>
          <p:nvPr/>
        </p:nvGrpSpPr>
        <p:grpSpPr>
          <a:xfrm>
            <a:off x="8335659" y="79276"/>
            <a:ext cx="673976" cy="749227"/>
            <a:chOff x="8335659" y="79276"/>
            <a:chExt cx="673976" cy="749227"/>
          </a:xfrm>
        </p:grpSpPr>
        <p:pic>
          <p:nvPicPr>
            <p:cNvPr id="10" name="Google Shape;517;p33">
              <a:extLst>
                <a:ext uri="{FF2B5EF4-FFF2-40B4-BE49-F238E27FC236}">
                  <a16:creationId xmlns:a16="http://schemas.microsoft.com/office/drawing/2014/main" id="{D2F47EE5-BC28-C97C-B1D7-C4B7A03F77F7}"/>
                </a:ext>
              </a:extLst>
            </p:cNvPr>
            <p:cNvPicPr preferRelativeResize="0"/>
            <p:nvPr/>
          </p:nvPicPr>
          <p:blipFill rotWithShape="1">
            <a:blip r:embed="rId6">
              <a:alphaModFix/>
            </a:blip>
            <a:srcRect l="8376" t="11384" r="5535" b="9225"/>
            <a:stretch/>
          </p:blipFill>
          <p:spPr>
            <a:xfrm>
              <a:off x="8430732" y="79276"/>
              <a:ext cx="483831" cy="483831"/>
            </a:xfrm>
            <a:prstGeom prst="ellipse">
              <a:avLst/>
            </a:prstGeom>
            <a:noFill/>
            <a:ln w="12700" cap="flat" cmpd="sng">
              <a:solidFill>
                <a:schemeClr val="accent3"/>
              </a:solidFill>
              <a:prstDash val="solid"/>
              <a:round/>
              <a:headEnd type="none" w="sm" len="sm"/>
              <a:tailEnd type="none" w="sm" len="sm"/>
            </a:ln>
          </p:spPr>
        </p:pic>
        <p:sp>
          <p:nvSpPr>
            <p:cNvPr id="11" name="Google Shape;436;p32">
              <a:extLst>
                <a:ext uri="{FF2B5EF4-FFF2-40B4-BE49-F238E27FC236}">
                  <a16:creationId xmlns:a16="http://schemas.microsoft.com/office/drawing/2014/main" id="{05B1D8C7-FD89-5F71-2D76-2E5E707E3D09}"/>
                </a:ext>
              </a:extLst>
            </p:cNvPr>
            <p:cNvSpPr txBox="1"/>
            <p:nvPr/>
          </p:nvSpPr>
          <p:spPr>
            <a:xfrm>
              <a:off x="8335659" y="597803"/>
              <a:ext cx="673976" cy="230700"/>
            </a:xfrm>
            <a:prstGeom prst="rect">
              <a:avLst/>
            </a:prstGeom>
            <a:noFill/>
            <a:ln>
              <a:noFill/>
            </a:ln>
          </p:spPr>
          <p:txBody>
            <a:bodyPr spcFirstLastPara="1" wrap="square" lIns="91425" tIns="45700" rIns="91425" bIns="45700" anchor="t" anchorCtr="0">
              <a:spAutoFit/>
            </a:bodyPr>
            <a:lstStyle/>
            <a:p>
              <a:pPr algn="ctr">
                <a:buClr>
                  <a:srgbClr val="002F3C"/>
                </a:buClr>
                <a:buSzPts val="900"/>
              </a:pPr>
              <a:r>
                <a:rPr lang="en" sz="900" dirty="0">
                  <a:solidFill>
                    <a:schemeClr val="accent3">
                      <a:lumMod val="75000"/>
                    </a:schemeClr>
                  </a:solidFill>
                  <a:latin typeface="Libre Franklin Black"/>
                  <a:ea typeface="Libre Franklin Black"/>
                  <a:cs typeface="Libre Franklin Black"/>
                  <a:sym typeface="Libre Franklin Black"/>
                </a:rPr>
                <a:t>REACH</a:t>
              </a:r>
              <a:endParaRPr sz="1400" dirty="0">
                <a:solidFill>
                  <a:schemeClr val="accent3">
                    <a:lumMod val="75000"/>
                  </a:schemeClr>
                </a:solidFill>
                <a:latin typeface="Arial"/>
                <a:ea typeface="Arial"/>
                <a:cs typeface="Arial"/>
                <a:sym typeface="Arial"/>
              </a:endParaRPr>
            </a:p>
          </p:txBody>
        </p:sp>
      </p:grpSp>
    </p:spTree>
    <p:custDataLst>
      <p:tags r:id="rId1"/>
    </p:custDataLst>
    <p:extLst>
      <p:ext uri="{BB962C8B-B14F-4D97-AF65-F5344CB8AC3E}">
        <p14:creationId xmlns:p14="http://schemas.microsoft.com/office/powerpoint/2010/main" val="172524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A80441-A913-462F-6FE1-605858010BBB}"/>
              </a:ext>
            </a:extLst>
          </p:cNvPr>
          <p:cNvSpPr>
            <a:spLocks noGrp="1"/>
          </p:cNvSpPr>
          <p:nvPr>
            <p:ph type="sldNum" sz="quarter" idx="4"/>
          </p:nvPr>
        </p:nvSpPr>
        <p:spPr/>
        <p:txBody>
          <a:bodyPr/>
          <a:lstStyle/>
          <a:p>
            <a:fld id="{42782948-4DBE-204D-AB9E-B65E067054AE}" type="slidenum">
              <a:rPr lang="en-US" smtClean="0"/>
              <a:pPr/>
              <a:t>18</a:t>
            </a:fld>
            <a:endParaRPr lang="en-US"/>
          </a:p>
        </p:txBody>
      </p:sp>
      <p:sp>
        <p:nvSpPr>
          <p:cNvPr id="6" name="Title 5">
            <a:extLst>
              <a:ext uri="{FF2B5EF4-FFF2-40B4-BE49-F238E27FC236}">
                <a16:creationId xmlns:a16="http://schemas.microsoft.com/office/drawing/2014/main" id="{58198C10-F2DA-9AD5-4D3B-11A6FE08E018}"/>
              </a:ext>
            </a:extLst>
          </p:cNvPr>
          <p:cNvSpPr>
            <a:spLocks noGrp="1"/>
          </p:cNvSpPr>
          <p:nvPr>
            <p:ph type="title"/>
          </p:nvPr>
        </p:nvSpPr>
        <p:spPr/>
        <p:txBody>
          <a:bodyPr/>
          <a:lstStyle/>
          <a:p>
            <a:r>
              <a:rPr lang="en-US" dirty="0"/>
              <a:t>BAC_CON: Percent Bacteriologically Confirmed</a:t>
            </a:r>
          </a:p>
        </p:txBody>
      </p:sp>
      <p:grpSp>
        <p:nvGrpSpPr>
          <p:cNvPr id="5" name="Group 4">
            <a:extLst>
              <a:ext uri="{FF2B5EF4-FFF2-40B4-BE49-F238E27FC236}">
                <a16:creationId xmlns:a16="http://schemas.microsoft.com/office/drawing/2014/main" id="{C6897551-B759-0C47-3FA7-4C4DF821619B}"/>
              </a:ext>
              <a:ext uri="{C183D7F6-B498-43B3-948B-1728B52AA6E4}">
                <adec:decorative xmlns:adec="http://schemas.microsoft.com/office/drawing/2017/decorative" val="1"/>
              </a:ext>
            </a:extLst>
          </p:cNvPr>
          <p:cNvGrpSpPr/>
          <p:nvPr/>
        </p:nvGrpSpPr>
        <p:grpSpPr>
          <a:xfrm>
            <a:off x="8335659" y="79276"/>
            <a:ext cx="673976" cy="749227"/>
            <a:chOff x="8335659" y="79276"/>
            <a:chExt cx="673976" cy="749227"/>
          </a:xfrm>
        </p:grpSpPr>
        <p:pic>
          <p:nvPicPr>
            <p:cNvPr id="8" name="Google Shape;517;p33">
              <a:extLst>
                <a:ext uri="{FF2B5EF4-FFF2-40B4-BE49-F238E27FC236}">
                  <a16:creationId xmlns:a16="http://schemas.microsoft.com/office/drawing/2014/main" id="{A8F945A3-AB0C-18E1-11AC-3490E48A1C16}"/>
                </a:ext>
              </a:extLst>
            </p:cNvPr>
            <p:cNvPicPr preferRelativeResize="0"/>
            <p:nvPr/>
          </p:nvPicPr>
          <p:blipFill rotWithShape="1">
            <a:blip r:embed="rId3">
              <a:alphaModFix/>
            </a:blip>
            <a:srcRect l="8376" t="11384" r="5535" b="9225"/>
            <a:stretch/>
          </p:blipFill>
          <p:spPr>
            <a:xfrm>
              <a:off x="8430732" y="79276"/>
              <a:ext cx="483831" cy="483831"/>
            </a:xfrm>
            <a:prstGeom prst="ellipse">
              <a:avLst/>
            </a:prstGeom>
            <a:noFill/>
            <a:ln w="12700" cap="flat" cmpd="sng">
              <a:solidFill>
                <a:schemeClr val="accent3"/>
              </a:solidFill>
              <a:prstDash val="solid"/>
              <a:round/>
              <a:headEnd type="none" w="sm" len="sm"/>
              <a:tailEnd type="none" w="sm" len="sm"/>
            </a:ln>
          </p:spPr>
        </p:pic>
        <p:sp>
          <p:nvSpPr>
            <p:cNvPr id="9" name="Google Shape;436;p32">
              <a:extLst>
                <a:ext uri="{FF2B5EF4-FFF2-40B4-BE49-F238E27FC236}">
                  <a16:creationId xmlns:a16="http://schemas.microsoft.com/office/drawing/2014/main" id="{F86D591C-AE0E-99B4-F27B-8094AD855E43}"/>
                </a:ext>
              </a:extLst>
            </p:cNvPr>
            <p:cNvSpPr txBox="1"/>
            <p:nvPr/>
          </p:nvSpPr>
          <p:spPr>
            <a:xfrm>
              <a:off x="8335659" y="597803"/>
              <a:ext cx="673976" cy="230700"/>
            </a:xfrm>
            <a:prstGeom prst="rect">
              <a:avLst/>
            </a:prstGeom>
            <a:noFill/>
            <a:ln>
              <a:noFill/>
            </a:ln>
          </p:spPr>
          <p:txBody>
            <a:bodyPr spcFirstLastPara="1" wrap="square" lIns="91425" tIns="45700" rIns="91425" bIns="45700" anchor="t" anchorCtr="0">
              <a:spAutoFit/>
            </a:bodyPr>
            <a:lstStyle/>
            <a:p>
              <a:pPr algn="ctr">
                <a:buClr>
                  <a:srgbClr val="002F3C"/>
                </a:buClr>
                <a:buSzPts val="900"/>
              </a:pPr>
              <a:r>
                <a:rPr lang="en" sz="900" dirty="0">
                  <a:solidFill>
                    <a:schemeClr val="accent3">
                      <a:lumMod val="75000"/>
                    </a:schemeClr>
                  </a:solidFill>
                  <a:latin typeface="Libre Franklin Black"/>
                  <a:ea typeface="Libre Franklin Black"/>
                  <a:cs typeface="Libre Franklin Black"/>
                  <a:sym typeface="Libre Franklin Black"/>
                </a:rPr>
                <a:t>REACH</a:t>
              </a:r>
              <a:endParaRPr sz="1400" dirty="0">
                <a:solidFill>
                  <a:schemeClr val="accent3">
                    <a:lumMod val="75000"/>
                  </a:schemeClr>
                </a:solidFill>
                <a:latin typeface="Arial"/>
                <a:ea typeface="Arial"/>
                <a:cs typeface="Arial"/>
                <a:sym typeface="Arial"/>
              </a:endParaRPr>
            </a:p>
          </p:txBody>
        </p:sp>
      </p:grpSp>
      <p:sp>
        <p:nvSpPr>
          <p:cNvPr id="10" name="Content Placeholder 6">
            <a:extLst>
              <a:ext uri="{FF2B5EF4-FFF2-40B4-BE49-F238E27FC236}">
                <a16:creationId xmlns:a16="http://schemas.microsoft.com/office/drawing/2014/main" id="{555CAF03-9213-94B1-4917-F6A9EFC0FDAB}"/>
              </a:ext>
            </a:extLst>
          </p:cNvPr>
          <p:cNvSpPr txBox="1">
            <a:spLocks/>
          </p:cNvSpPr>
          <p:nvPr/>
        </p:nvSpPr>
        <p:spPr>
          <a:xfrm>
            <a:off x="527980" y="625828"/>
            <a:ext cx="7902751" cy="2593727"/>
          </a:xfrm>
          <a:prstGeom prst="rect">
            <a:avLst/>
          </a:prstGeom>
        </p:spPr>
        <p:txBody>
          <a:bodyPr vert="horz" lIns="91440" tIns="45720" rIns="91440" bIns="45720" rtlCol="0">
            <a:noAutofit/>
          </a:bodyPr>
          <a:lst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SzPct val="90000"/>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FFFFFF"/>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600"/>
              </a:spcAft>
              <a:buFont typeface="Wingdings" panose="05000000000000000000" pitchFamily="2" charset="2"/>
              <a:buNone/>
            </a:pPr>
            <a:r>
              <a:rPr lang="en-US" sz="1200" b="1" dirty="0">
                <a:solidFill>
                  <a:schemeClr val="accent5"/>
                </a:solidFill>
              </a:rPr>
              <a:t>Definition: </a:t>
            </a:r>
            <a:r>
              <a:rPr lang="en-US" sz="1200" dirty="0">
                <a:solidFill>
                  <a:schemeClr val="tx1"/>
                </a:solidFill>
              </a:rPr>
              <a:t>Percent of people with new and relapse pulmonary TB who are bacteriologically confirmed. </a:t>
            </a:r>
          </a:p>
          <a:p>
            <a:pPr marL="0" indent="0">
              <a:spcBef>
                <a:spcPts val="600"/>
              </a:spcBef>
              <a:spcAft>
                <a:spcPts val="600"/>
              </a:spcAft>
              <a:buFont typeface="Wingdings" panose="05000000000000000000" pitchFamily="2" charset="2"/>
              <a:buNone/>
            </a:pPr>
            <a:r>
              <a:rPr lang="en-US" sz="1200" dirty="0">
                <a:solidFill>
                  <a:schemeClr val="tx1"/>
                </a:solidFill>
              </a:rPr>
              <a:t>Bacteriologically confirmed: Smear positive for TB or culture positive for TB or positive for TB by a World Health Organization-recommended rapid diagnostics test (WRD): </a:t>
            </a:r>
            <a:r>
              <a:rPr lang="en-US" sz="1200" dirty="0" err="1">
                <a:solidFill>
                  <a:schemeClr val="tx1"/>
                </a:solidFill>
              </a:rPr>
              <a:t>FluoroType</a:t>
            </a:r>
            <a:r>
              <a:rPr lang="en-US" sz="1200" dirty="0">
                <a:solidFill>
                  <a:schemeClr val="tx1"/>
                </a:solidFill>
              </a:rPr>
              <a:t>® MTBDR (Hain), </a:t>
            </a:r>
            <a:r>
              <a:rPr lang="en-US" sz="1200" dirty="0" err="1">
                <a:solidFill>
                  <a:schemeClr val="tx1"/>
                </a:solidFill>
              </a:rPr>
              <a:t>Loopamp</a:t>
            </a:r>
            <a:r>
              <a:rPr lang="en-US" sz="1200" dirty="0">
                <a:solidFill>
                  <a:schemeClr val="tx1"/>
                </a:solidFill>
              </a:rPr>
              <a:t>™ MTBC detection kit (TB-LAMP), </a:t>
            </a:r>
            <a:r>
              <a:rPr lang="en-US" sz="1200" dirty="0" err="1">
                <a:solidFill>
                  <a:schemeClr val="tx1"/>
                </a:solidFill>
              </a:rPr>
              <a:t>Xpert</a:t>
            </a:r>
            <a:r>
              <a:rPr lang="en-US" sz="1200" dirty="0">
                <a:solidFill>
                  <a:schemeClr val="tx1"/>
                </a:solidFill>
              </a:rPr>
              <a:t>® MTB/RIF, </a:t>
            </a:r>
            <a:r>
              <a:rPr lang="en-US" sz="1200" dirty="0" err="1">
                <a:solidFill>
                  <a:schemeClr val="tx1"/>
                </a:solidFill>
              </a:rPr>
              <a:t>Xpert</a:t>
            </a:r>
            <a:r>
              <a:rPr lang="en-US" sz="1200" dirty="0">
                <a:solidFill>
                  <a:schemeClr val="tx1"/>
                </a:solidFill>
              </a:rPr>
              <a:t>® MTB/RIF Ultra, </a:t>
            </a:r>
            <a:r>
              <a:rPr lang="en-US" sz="1200" dirty="0" err="1">
                <a:solidFill>
                  <a:schemeClr val="tx1"/>
                </a:solidFill>
              </a:rPr>
              <a:t>Truenat</a:t>
            </a:r>
            <a:r>
              <a:rPr lang="en-US" sz="1200" dirty="0">
                <a:solidFill>
                  <a:schemeClr val="tx1"/>
                </a:solidFill>
              </a:rPr>
              <a:t>® MTB or MTB Plus, </a:t>
            </a:r>
            <a:r>
              <a:rPr lang="en-US" sz="1200" dirty="0" err="1">
                <a:solidFill>
                  <a:schemeClr val="tx1"/>
                </a:solidFill>
              </a:rPr>
              <a:t>RealTime</a:t>
            </a:r>
            <a:r>
              <a:rPr lang="en-US" sz="1200" dirty="0">
                <a:solidFill>
                  <a:schemeClr val="tx1"/>
                </a:solidFill>
              </a:rPr>
              <a:t> MTB (Abbott), BD MAX™ MDR-TB, </a:t>
            </a:r>
            <a:r>
              <a:rPr lang="en-US" sz="1200" dirty="0" err="1">
                <a:solidFill>
                  <a:schemeClr val="tx1"/>
                </a:solidFill>
              </a:rPr>
              <a:t>cobas</a:t>
            </a:r>
            <a:r>
              <a:rPr lang="en-US" sz="1200" dirty="0">
                <a:solidFill>
                  <a:schemeClr val="tx1"/>
                </a:solidFill>
              </a:rPr>
              <a:t>® MTB (Roche), or LF-LAM. </a:t>
            </a:r>
          </a:p>
          <a:p>
            <a:pPr marL="0" indent="0">
              <a:spcBef>
                <a:spcPts val="600"/>
              </a:spcBef>
              <a:spcAft>
                <a:spcPts val="600"/>
              </a:spcAft>
              <a:buFont typeface="Wingdings" panose="05000000000000000000" pitchFamily="2" charset="2"/>
              <a:buNone/>
            </a:pPr>
            <a:r>
              <a:rPr lang="en-US" sz="1200" dirty="0">
                <a:solidFill>
                  <a:schemeClr val="tx1"/>
                </a:solidFill>
              </a:rPr>
              <a:t>Note: LF-LAM is included as a recommended TB test for people living with HIV (PLHIV). LF-LAM is not recommended to confirm TB in all populations and notably should not be used in outpatient settings for adults, adolescents, and children without symptoms of TB or in those with a CD4 count &gt; 200 cells/mm3. At the time of this publication, Alere Determine™ TB LAM Ag is the only commercially available LF-LAM test. Full guidance on the use of LF-LAM can be found at: </a:t>
            </a:r>
            <a:r>
              <a:rPr lang="en-US" sz="1200" dirty="0">
                <a:solidFill>
                  <a:schemeClr val="tx1"/>
                </a:solidFill>
                <a:hlinkClick r:id="rId4"/>
              </a:rPr>
              <a:t>https://www.who.int/publications/i/item/9789241550604</a:t>
            </a:r>
            <a:r>
              <a:rPr lang="en-US" sz="1200" dirty="0">
                <a:solidFill>
                  <a:schemeClr val="tx1"/>
                </a:solidFill>
              </a:rPr>
              <a:t>.</a:t>
            </a:r>
          </a:p>
          <a:p>
            <a:pPr marL="0" indent="0">
              <a:spcBef>
                <a:spcPts val="600"/>
              </a:spcBef>
              <a:spcAft>
                <a:spcPts val="600"/>
              </a:spcAft>
              <a:buFont typeface="Wingdings" panose="05000000000000000000" pitchFamily="2" charset="2"/>
              <a:buNone/>
            </a:pPr>
            <a:r>
              <a:rPr lang="en-US" sz="1200" dirty="0">
                <a:solidFill>
                  <a:schemeClr val="tx1"/>
                </a:solidFill>
              </a:rPr>
              <a:t> Calculation: (Numerator/Denominator) x 100 </a:t>
            </a:r>
          </a:p>
        </p:txBody>
      </p:sp>
      <p:sp>
        <p:nvSpPr>
          <p:cNvPr id="11" name="Content Placeholder 6">
            <a:extLst>
              <a:ext uri="{FF2B5EF4-FFF2-40B4-BE49-F238E27FC236}">
                <a16:creationId xmlns:a16="http://schemas.microsoft.com/office/drawing/2014/main" id="{CE34E612-84D7-DC88-4A2E-DFC6EAC7E20A}"/>
              </a:ext>
            </a:extLst>
          </p:cNvPr>
          <p:cNvSpPr txBox="1">
            <a:spLocks/>
          </p:cNvSpPr>
          <p:nvPr/>
        </p:nvSpPr>
        <p:spPr>
          <a:xfrm>
            <a:off x="527980" y="3261637"/>
            <a:ext cx="8267012" cy="1545494"/>
          </a:xfrm>
          <a:prstGeom prst="rect">
            <a:avLst/>
          </a:prstGeom>
          <a:solidFill>
            <a:schemeClr val="accent3">
              <a:lumMod val="20000"/>
              <a:lumOff val="80000"/>
            </a:schemeClr>
          </a:solidFill>
        </p:spPr>
        <p:txBody>
          <a:bodyPr vert="horz" lIns="182880" tIns="182880" rIns="182880" bIns="182880" rtlCol="0">
            <a:noAutofit/>
          </a:bodyPr>
          <a:lst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SzPct val="90000"/>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FFFFFF"/>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b="1" dirty="0">
                <a:solidFill>
                  <a:schemeClr val="accent5"/>
                </a:solidFill>
              </a:rPr>
              <a:t>Numerator: </a:t>
            </a:r>
            <a:r>
              <a:rPr lang="en-US" sz="1400" b="0" i="0" u="none" strike="noStrike" baseline="0" dirty="0">
                <a:solidFill>
                  <a:srgbClr val="000000"/>
                </a:solidFill>
              </a:rPr>
              <a:t>Number of new and relapse </a:t>
            </a:r>
            <a:r>
              <a:rPr lang="en-US" sz="1400" b="1" i="0" u="none" strike="noStrike" baseline="0" dirty="0">
                <a:solidFill>
                  <a:srgbClr val="000000"/>
                </a:solidFill>
              </a:rPr>
              <a:t>bacteriologically confirmed pulmonary TB</a:t>
            </a:r>
            <a:r>
              <a:rPr lang="en-US" sz="1400" b="0" i="0" u="none" strike="noStrike" baseline="0" dirty="0">
                <a:solidFill>
                  <a:srgbClr val="000000"/>
                </a:solidFill>
              </a:rPr>
              <a:t> notifications (smear positive or culture positive or positive by WHO-recommended rapid diagnostics test [WRD]) during the reporting period. 	</a:t>
            </a:r>
          </a:p>
          <a:p>
            <a:pPr marL="0" indent="0">
              <a:buNone/>
            </a:pPr>
            <a:r>
              <a:rPr lang="en-US" sz="1400" b="1" dirty="0">
                <a:solidFill>
                  <a:schemeClr val="accent5"/>
                </a:solidFill>
              </a:rPr>
              <a:t>Denominator: </a:t>
            </a:r>
            <a:r>
              <a:rPr lang="en-US" sz="1400" b="0" i="0" u="none" strike="noStrike" baseline="0" dirty="0">
                <a:solidFill>
                  <a:srgbClr val="000000"/>
                </a:solidFill>
              </a:rPr>
              <a:t>Number of people with new and relapse </a:t>
            </a:r>
            <a:r>
              <a:rPr lang="en-US" sz="1400" b="1" i="0" u="none" strike="noStrike" baseline="0" dirty="0">
                <a:solidFill>
                  <a:srgbClr val="000000"/>
                </a:solidFill>
              </a:rPr>
              <a:t>pulmonary TB </a:t>
            </a:r>
            <a:r>
              <a:rPr lang="en-US" sz="1400" b="0" i="0" u="none" strike="noStrike" baseline="0" dirty="0">
                <a:solidFill>
                  <a:srgbClr val="000000"/>
                </a:solidFill>
              </a:rPr>
              <a:t>(bacteriologically confirmed plus clinically diagnosed) during the reporting period 	</a:t>
            </a:r>
          </a:p>
        </p:txBody>
      </p:sp>
    </p:spTree>
    <p:custDataLst>
      <p:tags r:id="rId1"/>
    </p:custDataLst>
    <p:extLst>
      <p:ext uri="{BB962C8B-B14F-4D97-AF65-F5344CB8AC3E}">
        <p14:creationId xmlns:p14="http://schemas.microsoft.com/office/powerpoint/2010/main" val="142287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6">
            <a:extLst>
              <a:ext uri="{FF2B5EF4-FFF2-40B4-BE49-F238E27FC236}">
                <a16:creationId xmlns:a16="http://schemas.microsoft.com/office/drawing/2014/main" id="{4DA1E980-9FAB-8BDA-8808-0BE408A0E0C8}"/>
              </a:ext>
            </a:extLst>
          </p:cNvPr>
          <p:cNvSpPr>
            <a:spLocks noGrp="1"/>
          </p:cNvSpPr>
          <p:nvPr>
            <p:ph idx="1"/>
          </p:nvPr>
        </p:nvSpPr>
        <p:spPr/>
        <p:txBody>
          <a:bodyPr>
            <a:noAutofit/>
          </a:bodyPr>
          <a:lstStyle/>
          <a:p>
            <a:pPr marL="0" indent="0">
              <a:spcBef>
                <a:spcPts val="1200"/>
              </a:spcBef>
              <a:spcAft>
                <a:spcPts val="1200"/>
              </a:spcAft>
              <a:buNone/>
            </a:pPr>
            <a:r>
              <a:rPr lang="en-US" sz="1600" b="1" dirty="0">
                <a:solidFill>
                  <a:schemeClr val="accent5"/>
                </a:solidFill>
                <a:latin typeface="+mj-lt"/>
              </a:rPr>
              <a:t>Unit of Measure</a:t>
            </a:r>
            <a:r>
              <a:rPr lang="en-US" sz="1600" b="1" dirty="0">
                <a:solidFill>
                  <a:schemeClr val="tx2"/>
                </a:solidFill>
                <a:latin typeface="+mj-lt"/>
              </a:rPr>
              <a:t>: </a:t>
            </a:r>
            <a:r>
              <a:rPr lang="en-US" sz="1600" dirty="0">
                <a:solidFill>
                  <a:schemeClr val="tx1"/>
                </a:solidFill>
                <a:latin typeface="+mj-lt"/>
              </a:rPr>
              <a:t>Percent of people</a:t>
            </a:r>
          </a:p>
          <a:p>
            <a:pPr marL="0" indent="0">
              <a:spcBef>
                <a:spcPts val="1200"/>
              </a:spcBef>
              <a:spcAft>
                <a:spcPts val="1200"/>
              </a:spcAft>
              <a:buNone/>
            </a:pPr>
            <a:r>
              <a:rPr lang="en-US" sz="1600" b="1" dirty="0">
                <a:solidFill>
                  <a:schemeClr val="accent5"/>
                </a:solidFill>
                <a:latin typeface="+mj-lt"/>
              </a:rPr>
              <a:t>Data Type: </a:t>
            </a:r>
            <a:r>
              <a:rPr lang="en-US" sz="1600" b="0" i="0" u="none" strike="noStrike" baseline="0" dirty="0">
                <a:solidFill>
                  <a:srgbClr val="000000"/>
                </a:solidFill>
                <a:latin typeface="+mj-lt"/>
              </a:rPr>
              <a:t>Percentage 	</a:t>
            </a:r>
            <a:endParaRPr lang="en-US" sz="1600" b="1" dirty="0">
              <a:solidFill>
                <a:schemeClr val="tx2"/>
              </a:solidFill>
              <a:latin typeface="+mj-lt"/>
            </a:endParaRPr>
          </a:p>
          <a:p>
            <a:pPr marL="0" indent="0">
              <a:spcBef>
                <a:spcPts val="1200"/>
              </a:spcBef>
              <a:spcAft>
                <a:spcPts val="1200"/>
              </a:spcAft>
              <a:buNone/>
            </a:pPr>
            <a:r>
              <a:rPr lang="en-US" sz="1600" b="1" dirty="0">
                <a:solidFill>
                  <a:schemeClr val="accent5"/>
                </a:solidFill>
                <a:latin typeface="+mj-lt"/>
              </a:rPr>
              <a:t>Disaggregate by: </a:t>
            </a:r>
            <a:r>
              <a:rPr lang="en-US" sz="1600" b="0" i="0" u="none" strike="noStrike" baseline="0" dirty="0">
                <a:solidFill>
                  <a:srgbClr val="000000"/>
                </a:solidFill>
                <a:latin typeface="+mj-lt"/>
              </a:rPr>
              <a:t>Age (0–4, 5–14, 15+), sex, HIV status</a:t>
            </a:r>
            <a:endParaRPr lang="en-US" sz="1600" b="1" i="0" u="none" strike="noStrike" baseline="0" dirty="0">
              <a:solidFill>
                <a:schemeClr val="tx2"/>
              </a:solidFill>
              <a:latin typeface="+mj-lt"/>
            </a:endParaRPr>
          </a:p>
          <a:p>
            <a:pPr marL="0" indent="0">
              <a:spcBef>
                <a:spcPts val="1200"/>
              </a:spcBef>
              <a:spcAft>
                <a:spcPts val="1200"/>
              </a:spcAft>
              <a:buNone/>
            </a:pPr>
            <a:r>
              <a:rPr lang="en-US" sz="1600" b="1" i="0" u="none" strike="noStrike" baseline="0" dirty="0">
                <a:solidFill>
                  <a:schemeClr val="accent5"/>
                </a:solidFill>
                <a:latin typeface="+mj-lt"/>
              </a:rPr>
              <a:t>Reporting level: </a:t>
            </a:r>
            <a:r>
              <a:rPr lang="en-US" sz="1600" b="0" i="0" u="none" strike="noStrike" baseline="0" dirty="0">
                <a:solidFill>
                  <a:srgbClr val="000000"/>
                </a:solidFill>
                <a:latin typeface="+mj-lt"/>
              </a:rPr>
              <a:t>All Core PBMEF indicators should be reported at the national level; data may also be collected subnationally for more granular monitoring.</a:t>
            </a:r>
          </a:p>
          <a:p>
            <a:pPr marL="0" indent="0">
              <a:spcBef>
                <a:spcPts val="1200"/>
              </a:spcBef>
              <a:spcAft>
                <a:spcPts val="1200"/>
              </a:spcAft>
              <a:buNone/>
            </a:pPr>
            <a:r>
              <a:rPr lang="en-US" sz="1600" b="1" i="0" u="none" strike="noStrike" baseline="0" dirty="0">
                <a:solidFill>
                  <a:schemeClr val="accent5"/>
                </a:solidFill>
                <a:latin typeface="+mj-lt"/>
              </a:rPr>
              <a:t>Reporting frequency: </a:t>
            </a:r>
            <a:r>
              <a:rPr lang="en-US" sz="1600" b="0" i="0" u="none" strike="noStrike" baseline="0" dirty="0">
                <a:solidFill>
                  <a:srgbClr val="000000"/>
                </a:solidFill>
                <a:latin typeface="+mj-lt"/>
              </a:rPr>
              <a:t>This indicator should be reported on a semiannual basis at a minimum. More frequent monitoring on a quarterly, monthly, or real-time basis is recommended. Performance plans and reports (PPRs) for this indicator are based on calendar year (CY) periodicity to reflect national level attainment and align with the USAID congressional reporting requirements.</a:t>
            </a:r>
          </a:p>
          <a:p>
            <a:pPr marL="0" indent="0">
              <a:spcBef>
                <a:spcPts val="1200"/>
              </a:spcBef>
              <a:spcAft>
                <a:spcPts val="1200"/>
              </a:spcAft>
              <a:buNone/>
            </a:pPr>
            <a:endParaRPr lang="en-US" sz="1600" dirty="0">
              <a:solidFill>
                <a:srgbClr val="000000"/>
              </a:solidFill>
              <a:latin typeface="+mj-lt"/>
            </a:endParaRPr>
          </a:p>
          <a:p>
            <a:pPr marL="0" indent="0">
              <a:spcBef>
                <a:spcPts val="1200"/>
              </a:spcBef>
              <a:spcAft>
                <a:spcPts val="1200"/>
              </a:spcAft>
              <a:buNone/>
            </a:pPr>
            <a:endParaRPr lang="en-US" sz="1600" b="0" i="0" u="none" strike="noStrike" baseline="0" dirty="0">
              <a:solidFill>
                <a:srgbClr val="000000"/>
              </a:solidFill>
              <a:latin typeface="+mj-lt"/>
            </a:endParaRPr>
          </a:p>
        </p:txBody>
      </p:sp>
      <p:sp>
        <p:nvSpPr>
          <p:cNvPr id="2" name="Slide Number Placeholder 1">
            <a:extLst>
              <a:ext uri="{FF2B5EF4-FFF2-40B4-BE49-F238E27FC236}">
                <a16:creationId xmlns:a16="http://schemas.microsoft.com/office/drawing/2014/main" id="{57A80441-A913-462F-6FE1-605858010BBB}"/>
              </a:ext>
            </a:extLst>
          </p:cNvPr>
          <p:cNvSpPr>
            <a:spLocks noGrp="1"/>
          </p:cNvSpPr>
          <p:nvPr>
            <p:ph type="sldNum" sz="quarter" idx="4"/>
          </p:nvPr>
        </p:nvSpPr>
        <p:spPr/>
        <p:txBody>
          <a:bodyPr/>
          <a:lstStyle/>
          <a:p>
            <a:fld id="{42782948-4DBE-204D-AB9E-B65E067054AE}" type="slidenum">
              <a:rPr lang="en-US" smtClean="0"/>
              <a:pPr/>
              <a:t>19</a:t>
            </a:fld>
            <a:endParaRPr lang="en-US"/>
          </a:p>
        </p:txBody>
      </p:sp>
      <p:sp>
        <p:nvSpPr>
          <p:cNvPr id="6" name="Title 5">
            <a:extLst>
              <a:ext uri="{FF2B5EF4-FFF2-40B4-BE49-F238E27FC236}">
                <a16:creationId xmlns:a16="http://schemas.microsoft.com/office/drawing/2014/main" id="{58198C10-F2DA-9AD5-4D3B-11A6FE08E018}"/>
              </a:ext>
            </a:extLst>
          </p:cNvPr>
          <p:cNvSpPr>
            <a:spLocks noGrp="1"/>
          </p:cNvSpPr>
          <p:nvPr>
            <p:ph type="title"/>
          </p:nvPr>
        </p:nvSpPr>
        <p:spPr/>
        <p:txBody>
          <a:bodyPr/>
          <a:lstStyle/>
          <a:p>
            <a:r>
              <a:rPr lang="en-US" dirty="0"/>
              <a:t>BAC_CON: Percent Bacteriologically Confirmed</a:t>
            </a:r>
          </a:p>
        </p:txBody>
      </p:sp>
      <p:grpSp>
        <p:nvGrpSpPr>
          <p:cNvPr id="5" name="Group 4">
            <a:extLst>
              <a:ext uri="{FF2B5EF4-FFF2-40B4-BE49-F238E27FC236}">
                <a16:creationId xmlns:a16="http://schemas.microsoft.com/office/drawing/2014/main" id="{C6897551-B759-0C47-3FA7-4C4DF821619B}"/>
              </a:ext>
              <a:ext uri="{C183D7F6-B498-43B3-948B-1728B52AA6E4}">
                <adec:decorative xmlns:adec="http://schemas.microsoft.com/office/drawing/2017/decorative" val="1"/>
              </a:ext>
            </a:extLst>
          </p:cNvPr>
          <p:cNvGrpSpPr/>
          <p:nvPr/>
        </p:nvGrpSpPr>
        <p:grpSpPr>
          <a:xfrm>
            <a:off x="8335659" y="79276"/>
            <a:ext cx="673976" cy="749227"/>
            <a:chOff x="8335659" y="79276"/>
            <a:chExt cx="673976" cy="749227"/>
          </a:xfrm>
        </p:grpSpPr>
        <p:pic>
          <p:nvPicPr>
            <p:cNvPr id="8" name="Google Shape;517;p33">
              <a:extLst>
                <a:ext uri="{FF2B5EF4-FFF2-40B4-BE49-F238E27FC236}">
                  <a16:creationId xmlns:a16="http://schemas.microsoft.com/office/drawing/2014/main" id="{A8F945A3-AB0C-18E1-11AC-3490E48A1C16}"/>
                </a:ext>
              </a:extLst>
            </p:cNvPr>
            <p:cNvPicPr preferRelativeResize="0"/>
            <p:nvPr/>
          </p:nvPicPr>
          <p:blipFill rotWithShape="1">
            <a:blip r:embed="rId3">
              <a:alphaModFix/>
            </a:blip>
            <a:srcRect l="8376" t="11384" r="5535" b="9225"/>
            <a:stretch/>
          </p:blipFill>
          <p:spPr>
            <a:xfrm>
              <a:off x="8430732" y="79276"/>
              <a:ext cx="483831" cy="483831"/>
            </a:xfrm>
            <a:prstGeom prst="ellipse">
              <a:avLst/>
            </a:prstGeom>
            <a:noFill/>
            <a:ln w="12700" cap="flat" cmpd="sng">
              <a:solidFill>
                <a:schemeClr val="accent3"/>
              </a:solidFill>
              <a:prstDash val="solid"/>
              <a:round/>
              <a:headEnd type="none" w="sm" len="sm"/>
              <a:tailEnd type="none" w="sm" len="sm"/>
            </a:ln>
          </p:spPr>
        </p:pic>
        <p:sp>
          <p:nvSpPr>
            <p:cNvPr id="9" name="Google Shape;436;p32">
              <a:extLst>
                <a:ext uri="{FF2B5EF4-FFF2-40B4-BE49-F238E27FC236}">
                  <a16:creationId xmlns:a16="http://schemas.microsoft.com/office/drawing/2014/main" id="{F86D591C-AE0E-99B4-F27B-8094AD855E43}"/>
                </a:ext>
              </a:extLst>
            </p:cNvPr>
            <p:cNvSpPr txBox="1"/>
            <p:nvPr/>
          </p:nvSpPr>
          <p:spPr>
            <a:xfrm>
              <a:off x="8335659" y="597803"/>
              <a:ext cx="673976" cy="230700"/>
            </a:xfrm>
            <a:prstGeom prst="rect">
              <a:avLst/>
            </a:prstGeom>
            <a:noFill/>
            <a:ln>
              <a:noFill/>
            </a:ln>
          </p:spPr>
          <p:txBody>
            <a:bodyPr spcFirstLastPara="1" wrap="square" lIns="91425" tIns="45700" rIns="91425" bIns="45700" anchor="t" anchorCtr="0">
              <a:spAutoFit/>
            </a:bodyPr>
            <a:lstStyle/>
            <a:p>
              <a:pPr algn="ctr">
                <a:buClr>
                  <a:srgbClr val="002F3C"/>
                </a:buClr>
                <a:buSzPts val="900"/>
              </a:pPr>
              <a:r>
                <a:rPr lang="en" sz="900" dirty="0">
                  <a:solidFill>
                    <a:schemeClr val="accent3">
                      <a:lumMod val="75000"/>
                    </a:schemeClr>
                  </a:solidFill>
                  <a:latin typeface="Libre Franklin Black"/>
                  <a:ea typeface="Libre Franklin Black"/>
                  <a:cs typeface="Libre Franklin Black"/>
                  <a:sym typeface="Libre Franklin Black"/>
                </a:rPr>
                <a:t>REACH</a:t>
              </a:r>
              <a:endParaRPr sz="1400" dirty="0">
                <a:solidFill>
                  <a:schemeClr val="accent3">
                    <a:lumMod val="75000"/>
                  </a:schemeClr>
                </a:solidFill>
                <a:latin typeface="Arial"/>
                <a:ea typeface="Arial"/>
                <a:cs typeface="Arial"/>
                <a:sym typeface="Arial"/>
              </a:endParaRPr>
            </a:p>
          </p:txBody>
        </p:sp>
      </p:grpSp>
    </p:spTree>
    <p:custDataLst>
      <p:tags r:id="rId1"/>
    </p:custDataLst>
    <p:extLst>
      <p:ext uri="{BB962C8B-B14F-4D97-AF65-F5344CB8AC3E}">
        <p14:creationId xmlns:p14="http://schemas.microsoft.com/office/powerpoint/2010/main" val="325248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44"/>
          <p:cNvSpPr txBox="1">
            <a:spLocks noGrp="1"/>
          </p:cNvSpPr>
          <p:nvPr>
            <p:ph type="title"/>
          </p:nvPr>
        </p:nvSpPr>
        <p:spPr>
          <a:xfrm>
            <a:off x="312615" y="44066"/>
            <a:ext cx="7805400" cy="461700"/>
          </a:xfrm>
          <a:prstGeom prst="rect">
            <a:avLst/>
          </a:prstGeom>
          <a:noFill/>
          <a:ln>
            <a:noFill/>
          </a:ln>
        </p:spPr>
        <p:txBody>
          <a:bodyPr spcFirstLastPara="1" vert="horz" wrap="square" lIns="91425" tIns="45700" rIns="91425" bIns="45700" rtlCol="0" anchor="b" anchorCtr="0">
            <a:spAutoFit/>
          </a:bodyPr>
          <a:lstStyle/>
          <a:p>
            <a:r>
              <a:rPr lang="en" dirty="0"/>
              <a:t>Levels of PBMEF Indicators</a:t>
            </a:r>
            <a:endParaRPr dirty="0"/>
          </a:p>
        </p:txBody>
      </p:sp>
      <p:sp>
        <p:nvSpPr>
          <p:cNvPr id="3" name="Google Shape;525;p46">
            <a:extLst>
              <a:ext uri="{FF2B5EF4-FFF2-40B4-BE49-F238E27FC236}">
                <a16:creationId xmlns:a16="http://schemas.microsoft.com/office/drawing/2014/main" id="{59994E33-ECBD-1E0F-EF45-FFDD862DA8A3}"/>
              </a:ext>
            </a:extLst>
          </p:cNvPr>
          <p:cNvSpPr txBox="1">
            <a:spLocks noGrp="1"/>
          </p:cNvSpPr>
          <p:nvPr>
            <p:ph type="body" idx="1"/>
          </p:nvPr>
        </p:nvSpPr>
        <p:spPr>
          <a:xfrm>
            <a:off x="345507" y="780708"/>
            <a:ext cx="4534068" cy="3766703"/>
          </a:xfrm>
          <a:prstGeom prst="rect">
            <a:avLst/>
          </a:prstGeom>
        </p:spPr>
        <p:txBody>
          <a:bodyPr spcFirstLastPara="1" vert="horz" wrap="square" lIns="91425" tIns="45700" rIns="91425" bIns="45700" rtlCol="0" anchor="t" anchorCtr="0">
            <a:normAutofit lnSpcReduction="10000"/>
          </a:bodyPr>
          <a:lstStyle/>
          <a:p>
            <a:pPr marL="342900">
              <a:spcAft>
                <a:spcPts val="800"/>
              </a:spcAft>
            </a:pPr>
            <a:r>
              <a:rPr lang="en-US" sz="1800" b="1" dirty="0">
                <a:solidFill>
                  <a:schemeClr val="accent5"/>
                </a:solidFill>
              </a:rPr>
              <a:t>Core: </a:t>
            </a:r>
            <a:r>
              <a:rPr lang="en-US" sz="1800" dirty="0"/>
              <a:t>established 10 priority indicators </a:t>
            </a:r>
            <a:endParaRPr lang="en-US" dirty="0"/>
          </a:p>
          <a:p>
            <a:pPr marL="342900">
              <a:spcAft>
                <a:spcPts val="800"/>
              </a:spcAft>
            </a:pPr>
            <a:r>
              <a:rPr lang="en-US" sz="1800" b="1" dirty="0">
                <a:solidFill>
                  <a:schemeClr val="accent6">
                    <a:lumMod val="75000"/>
                  </a:schemeClr>
                </a:solidFill>
              </a:rPr>
              <a:t>Core Plus: </a:t>
            </a:r>
            <a:r>
              <a:rPr lang="en-US" sz="1800" dirty="0"/>
              <a:t>more detail on the Core indicators</a:t>
            </a:r>
          </a:p>
          <a:p>
            <a:pPr marL="342900">
              <a:spcAft>
                <a:spcPts val="800"/>
              </a:spcAft>
            </a:pPr>
            <a:r>
              <a:rPr lang="en-US" sz="1800" b="1" dirty="0">
                <a:solidFill>
                  <a:schemeClr val="accent4"/>
                </a:solidFill>
              </a:rPr>
              <a:t>National: </a:t>
            </a:r>
            <a:r>
              <a:rPr lang="en-US" sz="1800" dirty="0"/>
              <a:t>additional data that should be available at the National Level </a:t>
            </a:r>
          </a:p>
          <a:p>
            <a:pPr marL="342900">
              <a:spcAft>
                <a:spcPts val="800"/>
              </a:spcAft>
            </a:pPr>
            <a:r>
              <a:rPr lang="en-US" sz="1800" b="1" dirty="0">
                <a:solidFill>
                  <a:schemeClr val="tx2"/>
                </a:solidFill>
              </a:rPr>
              <a:t>Project: </a:t>
            </a:r>
            <a:r>
              <a:rPr lang="en-US" sz="1800" dirty="0"/>
              <a:t>additional steps in cascades that may not be available at the National Level</a:t>
            </a:r>
          </a:p>
          <a:p>
            <a:pPr marL="342900">
              <a:spcAft>
                <a:spcPts val="800"/>
              </a:spcAft>
            </a:pPr>
            <a:r>
              <a:rPr lang="en-US" sz="1800" b="1" dirty="0">
                <a:solidFill>
                  <a:schemeClr val="accent3">
                    <a:lumMod val="75000"/>
                  </a:schemeClr>
                </a:solidFill>
              </a:rPr>
              <a:t>Extended: </a:t>
            </a:r>
            <a:r>
              <a:rPr lang="en-US" sz="1800" dirty="0"/>
              <a:t>index of additional standardized indicators to help meet project needs for specific activities, if more detail is wanted than what is provided by essential indicators</a:t>
            </a:r>
          </a:p>
          <a:p>
            <a:pPr marL="342900">
              <a:spcAft>
                <a:spcPts val="800"/>
              </a:spcAft>
            </a:pPr>
            <a:endParaRPr lang="en-US" sz="1800" dirty="0"/>
          </a:p>
        </p:txBody>
      </p:sp>
      <p:sp>
        <p:nvSpPr>
          <p:cNvPr id="4" name="TextBox 3">
            <a:extLst>
              <a:ext uri="{FF2B5EF4-FFF2-40B4-BE49-F238E27FC236}">
                <a16:creationId xmlns:a16="http://schemas.microsoft.com/office/drawing/2014/main" id="{C1A6652C-202F-B263-C2AA-AF3F961DF320}"/>
              </a:ext>
            </a:extLst>
          </p:cNvPr>
          <p:cNvSpPr txBox="1"/>
          <p:nvPr/>
        </p:nvSpPr>
        <p:spPr>
          <a:xfrm>
            <a:off x="4737392" y="4927949"/>
            <a:ext cx="4161296" cy="261610"/>
          </a:xfrm>
          <a:prstGeom prst="rect">
            <a:avLst/>
          </a:prstGeom>
          <a:noFill/>
        </p:spPr>
        <p:txBody>
          <a:bodyPr wrap="square">
            <a:spAutoFit/>
          </a:bodyPr>
          <a:lstStyle/>
          <a:p>
            <a:pPr marL="342900">
              <a:spcAft>
                <a:spcPts val="800"/>
              </a:spcAft>
            </a:pPr>
            <a:r>
              <a:rPr lang="en-US" sz="1100" dirty="0">
                <a:solidFill>
                  <a:schemeClr val="bg1">
                    <a:lumMod val="65000"/>
                  </a:schemeClr>
                </a:solidFill>
              </a:rPr>
              <a:t>*Note: Extended indicators are currently under revision</a:t>
            </a:r>
          </a:p>
        </p:txBody>
      </p:sp>
      <p:grpSp>
        <p:nvGrpSpPr>
          <p:cNvPr id="2" name="Group 1" descr="Core, Core Plus, National Level, Project Level, and Extended indicator list">
            <a:extLst>
              <a:ext uri="{FF2B5EF4-FFF2-40B4-BE49-F238E27FC236}">
                <a16:creationId xmlns:a16="http://schemas.microsoft.com/office/drawing/2014/main" id="{D8D4FE7A-6646-EFE4-89C4-3C67163DFD59}"/>
              </a:ext>
            </a:extLst>
          </p:cNvPr>
          <p:cNvGrpSpPr/>
          <p:nvPr/>
        </p:nvGrpSpPr>
        <p:grpSpPr>
          <a:xfrm>
            <a:off x="4695415" y="623581"/>
            <a:ext cx="4275424" cy="4216436"/>
            <a:chOff x="1781374" y="519611"/>
            <a:chExt cx="4275424" cy="4216436"/>
          </a:xfrm>
        </p:grpSpPr>
        <p:grpSp>
          <p:nvGrpSpPr>
            <p:cNvPr id="5" name="Google Shape;437;p16">
              <a:extLst>
                <a:ext uri="{FF2B5EF4-FFF2-40B4-BE49-F238E27FC236}">
                  <a16:creationId xmlns:a16="http://schemas.microsoft.com/office/drawing/2014/main" id="{F247899C-7A96-AC1D-ED87-45A73677531F}"/>
                </a:ext>
              </a:extLst>
            </p:cNvPr>
            <p:cNvGrpSpPr/>
            <p:nvPr/>
          </p:nvGrpSpPr>
          <p:grpSpPr>
            <a:xfrm>
              <a:off x="1781374" y="892927"/>
              <a:ext cx="4275424" cy="3843120"/>
              <a:chOff x="6846678" y="2081819"/>
              <a:chExt cx="4122818" cy="3843120"/>
            </a:xfrm>
          </p:grpSpPr>
          <p:grpSp>
            <p:nvGrpSpPr>
              <p:cNvPr id="8" name="Google Shape;438;p16">
                <a:extLst>
                  <a:ext uri="{FF2B5EF4-FFF2-40B4-BE49-F238E27FC236}">
                    <a16:creationId xmlns:a16="http://schemas.microsoft.com/office/drawing/2014/main" id="{DCD65BED-2F64-454F-F66E-D62E6D8DE6BD}"/>
                  </a:ext>
                </a:extLst>
              </p:cNvPr>
              <p:cNvGrpSpPr/>
              <p:nvPr/>
            </p:nvGrpSpPr>
            <p:grpSpPr>
              <a:xfrm>
                <a:off x="6846678" y="2081819"/>
                <a:ext cx="4122818" cy="3784659"/>
                <a:chOff x="6846678" y="2081819"/>
                <a:chExt cx="4122818" cy="3784659"/>
              </a:xfrm>
            </p:grpSpPr>
            <p:sp>
              <p:nvSpPr>
                <p:cNvPr id="11" name="Google Shape;439;p16">
                  <a:extLst>
                    <a:ext uri="{FF2B5EF4-FFF2-40B4-BE49-F238E27FC236}">
                      <a16:creationId xmlns:a16="http://schemas.microsoft.com/office/drawing/2014/main" id="{EA604A21-4668-3EA8-5256-9CFE5FD5FB31}"/>
                    </a:ext>
                  </a:extLst>
                </p:cNvPr>
                <p:cNvSpPr/>
                <p:nvPr/>
              </p:nvSpPr>
              <p:spPr>
                <a:xfrm>
                  <a:off x="8606007" y="2081819"/>
                  <a:ext cx="499211" cy="433403"/>
                </a:xfrm>
                <a:custGeom>
                  <a:avLst/>
                  <a:gdLst/>
                  <a:ahLst/>
                  <a:cxnLst/>
                  <a:rect l="l" t="t" r="r" b="b"/>
                  <a:pathLst>
                    <a:path w="499211" h="433403" extrusionOk="0">
                      <a:moveTo>
                        <a:pt x="0" y="433404"/>
                      </a:moveTo>
                      <a:lnTo>
                        <a:pt x="249549" y="0"/>
                      </a:lnTo>
                      <a:lnTo>
                        <a:pt x="499211" y="433404"/>
                      </a:lnTo>
                      <a:lnTo>
                        <a:pt x="0" y="433404"/>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grpSp>
              <p:nvGrpSpPr>
                <p:cNvPr id="12" name="Google Shape;440;p16">
                  <a:extLst>
                    <a:ext uri="{FF2B5EF4-FFF2-40B4-BE49-F238E27FC236}">
                      <a16:creationId xmlns:a16="http://schemas.microsoft.com/office/drawing/2014/main" id="{2CD180FE-A771-69A9-761C-940821811608}"/>
                    </a:ext>
                  </a:extLst>
                </p:cNvPr>
                <p:cNvGrpSpPr/>
                <p:nvPr/>
              </p:nvGrpSpPr>
              <p:grpSpPr>
                <a:xfrm>
                  <a:off x="6846678" y="5102454"/>
                  <a:ext cx="4122818" cy="764024"/>
                  <a:chOff x="7155584" y="5084815"/>
                  <a:chExt cx="4122818" cy="764024"/>
                </a:xfrm>
              </p:grpSpPr>
              <p:sp>
                <p:nvSpPr>
                  <p:cNvPr id="25" name="Google Shape;441;p16">
                    <a:extLst>
                      <a:ext uri="{FF2B5EF4-FFF2-40B4-BE49-F238E27FC236}">
                        <a16:creationId xmlns:a16="http://schemas.microsoft.com/office/drawing/2014/main" id="{9E7450E1-3835-5A82-2AEC-6FF9EA186E2F}"/>
                      </a:ext>
                    </a:extLst>
                  </p:cNvPr>
                  <p:cNvSpPr/>
                  <p:nvPr/>
                </p:nvSpPr>
                <p:spPr>
                  <a:xfrm>
                    <a:off x="7155584" y="5646441"/>
                    <a:ext cx="233719" cy="202398"/>
                  </a:xfrm>
                  <a:custGeom>
                    <a:avLst/>
                    <a:gdLst/>
                    <a:ahLst/>
                    <a:cxnLst/>
                    <a:rect l="l" t="t" r="r" b="b"/>
                    <a:pathLst>
                      <a:path w="233719" h="202398" extrusionOk="0">
                        <a:moveTo>
                          <a:pt x="116803" y="202399"/>
                        </a:moveTo>
                        <a:lnTo>
                          <a:pt x="0" y="0"/>
                        </a:lnTo>
                        <a:lnTo>
                          <a:pt x="233719" y="113"/>
                        </a:lnTo>
                        <a:lnTo>
                          <a:pt x="116803" y="202399"/>
                        </a:lnTo>
                        <a:close/>
                      </a:path>
                    </a:pathLst>
                  </a:custGeom>
                  <a:solidFill>
                    <a:srgbClr val="5C676C"/>
                  </a:solidFill>
                  <a:ln w="11300" cap="flat" cmpd="sng">
                    <a:solidFill>
                      <a:srgbClr val="F2F2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6" name="Google Shape;442;p16">
                    <a:extLst>
                      <a:ext uri="{FF2B5EF4-FFF2-40B4-BE49-F238E27FC236}">
                        <a16:creationId xmlns:a16="http://schemas.microsoft.com/office/drawing/2014/main" id="{96A37382-C37E-EF07-8F68-166E03606DA9}"/>
                      </a:ext>
                    </a:extLst>
                  </p:cNvPr>
                  <p:cNvSpPr/>
                  <p:nvPr/>
                </p:nvSpPr>
                <p:spPr>
                  <a:xfrm>
                    <a:off x="7155584" y="5084815"/>
                    <a:ext cx="4122818" cy="564792"/>
                  </a:xfrm>
                  <a:custGeom>
                    <a:avLst/>
                    <a:gdLst/>
                    <a:ahLst/>
                    <a:cxnLst/>
                    <a:rect l="l" t="t" r="r" b="b"/>
                    <a:pathLst>
                      <a:path w="4122818" h="564792" extrusionOk="0">
                        <a:moveTo>
                          <a:pt x="0" y="564793"/>
                        </a:moveTo>
                        <a:lnTo>
                          <a:pt x="325307" y="0"/>
                        </a:lnTo>
                        <a:lnTo>
                          <a:pt x="3797624" y="0"/>
                        </a:lnTo>
                        <a:lnTo>
                          <a:pt x="4122818" y="564793"/>
                        </a:lnTo>
                        <a:lnTo>
                          <a:pt x="0" y="56479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grpSp>
            <p:grpSp>
              <p:nvGrpSpPr>
                <p:cNvPr id="13" name="Google Shape;443;p16">
                  <a:extLst>
                    <a:ext uri="{FF2B5EF4-FFF2-40B4-BE49-F238E27FC236}">
                      <a16:creationId xmlns:a16="http://schemas.microsoft.com/office/drawing/2014/main" id="{E7770B08-6C0B-0777-F7C0-DC71E10195D1}"/>
                    </a:ext>
                  </a:extLst>
                </p:cNvPr>
                <p:cNvGrpSpPr/>
                <p:nvPr/>
              </p:nvGrpSpPr>
              <p:grpSpPr>
                <a:xfrm>
                  <a:off x="7291388" y="4298967"/>
                  <a:ext cx="3222315" cy="785621"/>
                  <a:chOff x="7600294" y="4281328"/>
                  <a:chExt cx="3222315" cy="785621"/>
                </a:xfrm>
              </p:grpSpPr>
              <p:sp>
                <p:nvSpPr>
                  <p:cNvPr id="23" name="Google Shape;444;p16">
                    <a:extLst>
                      <a:ext uri="{FF2B5EF4-FFF2-40B4-BE49-F238E27FC236}">
                        <a16:creationId xmlns:a16="http://schemas.microsoft.com/office/drawing/2014/main" id="{70AD5FDA-962A-156F-366C-335FDB8866BF}"/>
                      </a:ext>
                    </a:extLst>
                  </p:cNvPr>
                  <p:cNvSpPr/>
                  <p:nvPr/>
                </p:nvSpPr>
                <p:spPr>
                  <a:xfrm>
                    <a:off x="7600294" y="4864551"/>
                    <a:ext cx="233719" cy="202398"/>
                  </a:xfrm>
                  <a:custGeom>
                    <a:avLst/>
                    <a:gdLst/>
                    <a:ahLst/>
                    <a:cxnLst/>
                    <a:rect l="l" t="t" r="r" b="b"/>
                    <a:pathLst>
                      <a:path w="233719" h="202398" extrusionOk="0">
                        <a:moveTo>
                          <a:pt x="116803" y="202398"/>
                        </a:moveTo>
                        <a:lnTo>
                          <a:pt x="0" y="0"/>
                        </a:lnTo>
                        <a:lnTo>
                          <a:pt x="233719" y="113"/>
                        </a:lnTo>
                        <a:lnTo>
                          <a:pt x="116803" y="202398"/>
                        </a:lnTo>
                        <a:close/>
                      </a:path>
                    </a:pathLst>
                  </a:custGeom>
                  <a:solidFill>
                    <a:srgbClr val="061235"/>
                  </a:solidFill>
                  <a:ln w="11300" cap="flat" cmpd="sng">
                    <a:solidFill>
                      <a:srgbClr val="F2F2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4" name="Google Shape;445;p16">
                    <a:extLst>
                      <a:ext uri="{FF2B5EF4-FFF2-40B4-BE49-F238E27FC236}">
                        <a16:creationId xmlns:a16="http://schemas.microsoft.com/office/drawing/2014/main" id="{3EE3B57E-1EAF-10A2-44DF-99D2D08022F2}"/>
                      </a:ext>
                    </a:extLst>
                  </p:cNvPr>
                  <p:cNvSpPr/>
                  <p:nvPr/>
                </p:nvSpPr>
                <p:spPr>
                  <a:xfrm>
                    <a:off x="7600294" y="4281328"/>
                    <a:ext cx="3222315" cy="583223"/>
                  </a:xfrm>
                  <a:custGeom>
                    <a:avLst/>
                    <a:gdLst/>
                    <a:ahLst/>
                    <a:cxnLst/>
                    <a:rect l="l" t="t" r="r" b="b"/>
                    <a:pathLst>
                      <a:path w="3222315" h="583223" extrusionOk="0">
                        <a:moveTo>
                          <a:pt x="0" y="583223"/>
                        </a:moveTo>
                        <a:lnTo>
                          <a:pt x="335936" y="0"/>
                        </a:lnTo>
                        <a:lnTo>
                          <a:pt x="2886380" y="0"/>
                        </a:lnTo>
                        <a:lnTo>
                          <a:pt x="3222316" y="583223"/>
                        </a:lnTo>
                        <a:lnTo>
                          <a:pt x="0" y="583223"/>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Gill Sans"/>
                      <a:ea typeface="Gill Sans"/>
                      <a:cs typeface="Gill Sans"/>
                      <a:sym typeface="Gill Sans"/>
                    </a:endParaRPr>
                  </a:p>
                </p:txBody>
              </p:sp>
            </p:grpSp>
            <p:grpSp>
              <p:nvGrpSpPr>
                <p:cNvPr id="14" name="Google Shape;446;p16">
                  <a:extLst>
                    <a:ext uri="{FF2B5EF4-FFF2-40B4-BE49-F238E27FC236}">
                      <a16:creationId xmlns:a16="http://schemas.microsoft.com/office/drawing/2014/main" id="{3103ED54-6D3C-83F7-C45E-C257A815CFE1}"/>
                    </a:ext>
                  </a:extLst>
                </p:cNvPr>
                <p:cNvGrpSpPr/>
                <p:nvPr/>
              </p:nvGrpSpPr>
              <p:grpSpPr>
                <a:xfrm>
                  <a:off x="7752381" y="3515838"/>
                  <a:ext cx="2300442" cy="767072"/>
                  <a:chOff x="8061287" y="3498199"/>
                  <a:chExt cx="2300442" cy="767072"/>
                </a:xfrm>
              </p:grpSpPr>
              <p:sp>
                <p:nvSpPr>
                  <p:cNvPr id="21" name="Google Shape;447;p16">
                    <a:extLst>
                      <a:ext uri="{FF2B5EF4-FFF2-40B4-BE49-F238E27FC236}">
                        <a16:creationId xmlns:a16="http://schemas.microsoft.com/office/drawing/2014/main" id="{6720DBAF-62EA-6F79-DB57-5FAB9A35C713}"/>
                      </a:ext>
                    </a:extLst>
                  </p:cNvPr>
                  <p:cNvSpPr/>
                  <p:nvPr/>
                </p:nvSpPr>
                <p:spPr>
                  <a:xfrm>
                    <a:off x="8061287" y="3498199"/>
                    <a:ext cx="2300442" cy="555520"/>
                  </a:xfrm>
                  <a:custGeom>
                    <a:avLst/>
                    <a:gdLst/>
                    <a:ahLst/>
                    <a:cxnLst/>
                    <a:rect l="l" t="t" r="r" b="b"/>
                    <a:pathLst>
                      <a:path w="2300442" h="555520" extrusionOk="0">
                        <a:moveTo>
                          <a:pt x="0" y="555521"/>
                        </a:moveTo>
                        <a:lnTo>
                          <a:pt x="319993" y="0"/>
                        </a:lnTo>
                        <a:lnTo>
                          <a:pt x="1980450" y="0"/>
                        </a:lnTo>
                        <a:lnTo>
                          <a:pt x="2300443" y="555521"/>
                        </a:lnTo>
                        <a:lnTo>
                          <a:pt x="0" y="555521"/>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2" name="Google Shape;448;p16">
                    <a:extLst>
                      <a:ext uri="{FF2B5EF4-FFF2-40B4-BE49-F238E27FC236}">
                        <a16:creationId xmlns:a16="http://schemas.microsoft.com/office/drawing/2014/main" id="{A11E74EB-A0EF-A78F-6DF5-65E9056A640E}"/>
                      </a:ext>
                    </a:extLst>
                  </p:cNvPr>
                  <p:cNvSpPr/>
                  <p:nvPr/>
                </p:nvSpPr>
                <p:spPr>
                  <a:xfrm>
                    <a:off x="8061287" y="4062873"/>
                    <a:ext cx="233605" cy="202398"/>
                  </a:xfrm>
                  <a:custGeom>
                    <a:avLst/>
                    <a:gdLst/>
                    <a:ahLst/>
                    <a:cxnLst/>
                    <a:rect l="l" t="t" r="r" b="b"/>
                    <a:pathLst>
                      <a:path w="233605" h="202398" extrusionOk="0">
                        <a:moveTo>
                          <a:pt x="116690" y="202398"/>
                        </a:moveTo>
                        <a:lnTo>
                          <a:pt x="0" y="0"/>
                        </a:lnTo>
                        <a:lnTo>
                          <a:pt x="233606" y="226"/>
                        </a:lnTo>
                        <a:lnTo>
                          <a:pt x="116690" y="202398"/>
                        </a:lnTo>
                        <a:close/>
                      </a:path>
                    </a:pathLst>
                  </a:custGeom>
                  <a:solidFill>
                    <a:schemeClr val="accent4">
                      <a:lumMod val="75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grpSp>
            <p:grpSp>
              <p:nvGrpSpPr>
                <p:cNvPr id="15" name="Google Shape;449;p16">
                  <a:extLst>
                    <a:ext uri="{FF2B5EF4-FFF2-40B4-BE49-F238E27FC236}">
                      <a16:creationId xmlns:a16="http://schemas.microsoft.com/office/drawing/2014/main" id="{39101766-5534-59C7-66F1-0535D848AC85}"/>
                    </a:ext>
                  </a:extLst>
                </p:cNvPr>
                <p:cNvGrpSpPr/>
                <p:nvPr/>
              </p:nvGrpSpPr>
              <p:grpSpPr>
                <a:xfrm>
                  <a:off x="8197318" y="2722472"/>
                  <a:ext cx="1410455" cy="786859"/>
                  <a:chOff x="8506224" y="2707150"/>
                  <a:chExt cx="1410455" cy="786859"/>
                </a:xfrm>
              </p:grpSpPr>
              <p:sp>
                <p:nvSpPr>
                  <p:cNvPr id="19" name="Google Shape;450;p16">
                    <a:extLst>
                      <a:ext uri="{FF2B5EF4-FFF2-40B4-BE49-F238E27FC236}">
                        <a16:creationId xmlns:a16="http://schemas.microsoft.com/office/drawing/2014/main" id="{3F45E03B-1B0D-0D1B-0FE8-1C3AEDED8A93}"/>
                      </a:ext>
                    </a:extLst>
                  </p:cNvPr>
                  <p:cNvSpPr/>
                  <p:nvPr/>
                </p:nvSpPr>
                <p:spPr>
                  <a:xfrm>
                    <a:off x="8506224" y="3291611"/>
                    <a:ext cx="233719" cy="202398"/>
                  </a:xfrm>
                  <a:custGeom>
                    <a:avLst/>
                    <a:gdLst/>
                    <a:ahLst/>
                    <a:cxnLst/>
                    <a:rect l="l" t="t" r="r" b="b"/>
                    <a:pathLst>
                      <a:path w="233719" h="202398" extrusionOk="0">
                        <a:moveTo>
                          <a:pt x="116690" y="202398"/>
                        </a:moveTo>
                        <a:lnTo>
                          <a:pt x="0" y="0"/>
                        </a:lnTo>
                        <a:lnTo>
                          <a:pt x="233719" y="113"/>
                        </a:lnTo>
                        <a:lnTo>
                          <a:pt x="116690" y="202398"/>
                        </a:lnTo>
                        <a:close/>
                      </a:path>
                    </a:pathLst>
                  </a:custGeom>
                  <a:solidFill>
                    <a:schemeClr val="accent6">
                      <a:lumMod val="5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0" name="Google Shape;451;p16">
                    <a:extLst>
                      <a:ext uri="{FF2B5EF4-FFF2-40B4-BE49-F238E27FC236}">
                        <a16:creationId xmlns:a16="http://schemas.microsoft.com/office/drawing/2014/main" id="{D6220E72-C1BC-FEC4-0862-344E4F6B37A8}"/>
                      </a:ext>
                    </a:extLst>
                  </p:cNvPr>
                  <p:cNvSpPr/>
                  <p:nvPr/>
                </p:nvSpPr>
                <p:spPr>
                  <a:xfrm>
                    <a:off x="8506224" y="2707150"/>
                    <a:ext cx="1410455" cy="573951"/>
                  </a:xfrm>
                  <a:custGeom>
                    <a:avLst/>
                    <a:gdLst/>
                    <a:ahLst/>
                    <a:cxnLst/>
                    <a:rect l="l" t="t" r="r" b="b"/>
                    <a:pathLst>
                      <a:path w="1410455" h="573951" extrusionOk="0">
                        <a:moveTo>
                          <a:pt x="0" y="573952"/>
                        </a:moveTo>
                        <a:lnTo>
                          <a:pt x="330621" y="0"/>
                        </a:lnTo>
                        <a:lnTo>
                          <a:pt x="1079834" y="0"/>
                        </a:lnTo>
                        <a:lnTo>
                          <a:pt x="1410456" y="573952"/>
                        </a:lnTo>
                        <a:lnTo>
                          <a:pt x="0" y="573952"/>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grpSp>
            <p:sp>
              <p:nvSpPr>
                <p:cNvPr id="16" name="Google Shape;452;p16">
                  <a:extLst>
                    <a:ext uri="{FF2B5EF4-FFF2-40B4-BE49-F238E27FC236}">
                      <a16:creationId xmlns:a16="http://schemas.microsoft.com/office/drawing/2014/main" id="{79FFB2F9-BE7D-592E-9A8A-6AF15BE49320}"/>
                    </a:ext>
                  </a:extLst>
                </p:cNvPr>
                <p:cNvSpPr txBox="1"/>
                <p:nvPr/>
              </p:nvSpPr>
              <p:spPr>
                <a:xfrm>
                  <a:off x="8603620" y="2470384"/>
                  <a:ext cx="499212"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dirty="0">
                      <a:solidFill>
                        <a:schemeClr val="accent3">
                          <a:lumMod val="50000"/>
                        </a:schemeClr>
                      </a:solidFill>
                      <a:latin typeface="+mj-lt"/>
                      <a:ea typeface="Gill Sans"/>
                      <a:cs typeface="Arial" panose="020B0604020202020204" pitchFamily="34" charset="0"/>
                      <a:sym typeface="Gill Sans"/>
                    </a:rPr>
                    <a:t>Core</a:t>
                  </a:r>
                  <a:endParaRPr sz="1600" dirty="0">
                    <a:solidFill>
                      <a:schemeClr val="accent3">
                        <a:lumMod val="50000"/>
                      </a:schemeClr>
                    </a:solidFill>
                    <a:latin typeface="+mj-lt"/>
                    <a:cs typeface="Arial" panose="020B0604020202020204" pitchFamily="34" charset="0"/>
                  </a:endParaRPr>
                </a:p>
              </p:txBody>
            </p:sp>
            <p:sp>
              <p:nvSpPr>
                <p:cNvPr id="17" name="Google Shape;453;p16">
                  <a:extLst>
                    <a:ext uri="{FF2B5EF4-FFF2-40B4-BE49-F238E27FC236}">
                      <a16:creationId xmlns:a16="http://schemas.microsoft.com/office/drawing/2014/main" id="{C94AC9AE-C6A4-FC8C-A5C7-A767F496583B}"/>
                    </a:ext>
                  </a:extLst>
                </p:cNvPr>
                <p:cNvSpPr txBox="1"/>
                <p:nvPr/>
              </p:nvSpPr>
              <p:spPr>
                <a:xfrm>
                  <a:off x="8452614" y="3247686"/>
                  <a:ext cx="871762"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dirty="0">
                      <a:solidFill>
                        <a:schemeClr val="accent3">
                          <a:lumMod val="50000"/>
                        </a:schemeClr>
                      </a:solidFill>
                      <a:latin typeface="+mj-lt"/>
                      <a:ea typeface="Gill Sans"/>
                      <a:cs typeface="Arial" panose="020B0604020202020204" pitchFamily="34" charset="0"/>
                      <a:sym typeface="Gill Sans"/>
                    </a:rPr>
                    <a:t>Core Plus</a:t>
                  </a:r>
                  <a:endParaRPr sz="1600" dirty="0">
                    <a:solidFill>
                      <a:schemeClr val="accent3">
                        <a:lumMod val="50000"/>
                      </a:schemeClr>
                    </a:solidFill>
                    <a:latin typeface="+mj-lt"/>
                    <a:cs typeface="Arial" panose="020B0604020202020204" pitchFamily="34" charset="0"/>
                  </a:endParaRPr>
                </a:p>
              </p:txBody>
            </p:sp>
            <p:sp>
              <p:nvSpPr>
                <p:cNvPr id="18" name="Google Shape;454;p16">
                  <a:extLst>
                    <a:ext uri="{FF2B5EF4-FFF2-40B4-BE49-F238E27FC236}">
                      <a16:creationId xmlns:a16="http://schemas.microsoft.com/office/drawing/2014/main" id="{B00B8A7C-01B6-82C8-DD90-67847D0C0D79}"/>
                    </a:ext>
                  </a:extLst>
                </p:cNvPr>
                <p:cNvSpPr txBox="1"/>
                <p:nvPr/>
              </p:nvSpPr>
              <p:spPr>
                <a:xfrm>
                  <a:off x="8149975" y="4027839"/>
                  <a:ext cx="1477039"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dirty="0">
                      <a:solidFill>
                        <a:schemeClr val="accent3">
                          <a:lumMod val="50000"/>
                        </a:schemeClr>
                      </a:solidFill>
                      <a:latin typeface="+mj-lt"/>
                      <a:ea typeface="Gill Sans"/>
                      <a:cs typeface="Arial" panose="020B0604020202020204" pitchFamily="34" charset="0"/>
                      <a:sym typeface="Gill Sans"/>
                    </a:rPr>
                    <a:t>National Level</a:t>
                  </a:r>
                  <a:endParaRPr sz="1600" dirty="0">
                    <a:solidFill>
                      <a:schemeClr val="accent3">
                        <a:lumMod val="50000"/>
                      </a:schemeClr>
                    </a:solidFill>
                    <a:latin typeface="+mj-lt"/>
                    <a:cs typeface="Arial" panose="020B0604020202020204" pitchFamily="34" charset="0"/>
                  </a:endParaRPr>
                </a:p>
              </p:txBody>
            </p:sp>
          </p:grpSp>
          <p:sp>
            <p:nvSpPr>
              <p:cNvPr id="9" name="Google Shape;455;p16">
                <a:extLst>
                  <a:ext uri="{FF2B5EF4-FFF2-40B4-BE49-F238E27FC236}">
                    <a16:creationId xmlns:a16="http://schemas.microsoft.com/office/drawing/2014/main" id="{1FE69230-E24D-CE42-DE0C-5418703E2853}"/>
                  </a:ext>
                </a:extLst>
              </p:cNvPr>
              <p:cNvSpPr txBox="1"/>
              <p:nvPr/>
            </p:nvSpPr>
            <p:spPr>
              <a:xfrm>
                <a:off x="8303106" y="4852091"/>
                <a:ext cx="1170779"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dirty="0">
                    <a:solidFill>
                      <a:schemeClr val="accent3">
                        <a:lumMod val="50000"/>
                      </a:schemeClr>
                    </a:solidFill>
                    <a:latin typeface="+mj-lt"/>
                    <a:ea typeface="Gill Sans"/>
                    <a:cs typeface="Arial" panose="020B0604020202020204" pitchFamily="34" charset="0"/>
                    <a:sym typeface="Gill Sans"/>
                  </a:rPr>
                  <a:t>Project Level</a:t>
                </a:r>
                <a:endParaRPr sz="1600" dirty="0">
                  <a:solidFill>
                    <a:schemeClr val="accent3">
                      <a:lumMod val="50000"/>
                    </a:schemeClr>
                  </a:solidFill>
                  <a:latin typeface="+mj-lt"/>
                  <a:cs typeface="Arial" panose="020B0604020202020204" pitchFamily="34" charset="0"/>
                </a:endParaRPr>
              </a:p>
            </p:txBody>
          </p:sp>
          <p:sp>
            <p:nvSpPr>
              <p:cNvPr id="10" name="Google Shape;456;p16">
                <a:extLst>
                  <a:ext uri="{FF2B5EF4-FFF2-40B4-BE49-F238E27FC236}">
                    <a16:creationId xmlns:a16="http://schemas.microsoft.com/office/drawing/2014/main" id="{216B367B-1569-2FA3-C8FE-B2B5CE20FA1A}"/>
                  </a:ext>
                </a:extLst>
              </p:cNvPr>
              <p:cNvSpPr txBox="1"/>
              <p:nvPr/>
            </p:nvSpPr>
            <p:spPr>
              <a:xfrm>
                <a:off x="8370503" y="5647980"/>
                <a:ext cx="1035986"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dirty="0">
                    <a:solidFill>
                      <a:schemeClr val="accent3">
                        <a:lumMod val="50000"/>
                      </a:schemeClr>
                    </a:solidFill>
                    <a:latin typeface="+mj-lt"/>
                    <a:ea typeface="Gill Sans"/>
                    <a:cs typeface="Arial" panose="020B0604020202020204" pitchFamily="34" charset="0"/>
                    <a:sym typeface="Gill Sans"/>
                  </a:rPr>
                  <a:t>Extended*</a:t>
                </a:r>
                <a:endParaRPr sz="1600" dirty="0">
                  <a:solidFill>
                    <a:schemeClr val="accent3">
                      <a:lumMod val="50000"/>
                    </a:schemeClr>
                  </a:solidFill>
                  <a:latin typeface="+mj-lt"/>
                  <a:cs typeface="Arial" panose="020B0604020202020204" pitchFamily="34" charset="0"/>
                </a:endParaRPr>
              </a:p>
            </p:txBody>
          </p:sp>
        </p:grpSp>
        <p:sp>
          <p:nvSpPr>
            <p:cNvPr id="6" name="Right Brace 5">
              <a:extLst>
                <a:ext uri="{FF2B5EF4-FFF2-40B4-BE49-F238E27FC236}">
                  <a16:creationId xmlns:a16="http://schemas.microsoft.com/office/drawing/2014/main" id="{1B5AB1B0-8715-26B8-D894-69E2FE35683F}"/>
                </a:ext>
              </a:extLst>
            </p:cNvPr>
            <p:cNvSpPr/>
            <p:nvPr/>
          </p:nvSpPr>
          <p:spPr>
            <a:xfrm rot="19720301">
              <a:off x="4782407" y="519611"/>
              <a:ext cx="400065" cy="3511169"/>
            </a:xfrm>
            <a:prstGeom prst="rightBrace">
              <a:avLst>
                <a:gd name="adj1" fmla="val 30645"/>
                <a:gd name="adj2" fmla="val 46671"/>
              </a:avLst>
            </a:prstGeom>
            <a:effectLst/>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sp>
          <p:nvSpPr>
            <p:cNvPr id="7" name="Google Shape;454;p16">
              <a:extLst>
                <a:ext uri="{FF2B5EF4-FFF2-40B4-BE49-F238E27FC236}">
                  <a16:creationId xmlns:a16="http://schemas.microsoft.com/office/drawing/2014/main" id="{19590E77-7CAD-997F-D6CD-7BB31C0D4715}"/>
                </a:ext>
              </a:extLst>
            </p:cNvPr>
            <p:cNvSpPr txBox="1"/>
            <p:nvPr/>
          </p:nvSpPr>
          <p:spPr>
            <a:xfrm>
              <a:off x="4934896" y="1689482"/>
              <a:ext cx="1083670" cy="7386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dirty="0">
                  <a:latin typeface="+mj-lt"/>
                  <a:ea typeface="Gill Sans"/>
                  <a:cs typeface="Arial" panose="020B0604020202020204" pitchFamily="34" charset="0"/>
                  <a:sym typeface="Gill Sans"/>
                </a:rPr>
                <a:t>Essential List of Indicators</a:t>
              </a:r>
              <a:endParaRPr b="1" dirty="0">
                <a:latin typeface="+mj-lt"/>
                <a:cs typeface="Arial" panose="020B0604020202020204" pitchFamily="34" charset="0"/>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8">
            <a:extLst>
              <a:ext uri="{FF2B5EF4-FFF2-40B4-BE49-F238E27FC236}">
                <a16:creationId xmlns:a16="http://schemas.microsoft.com/office/drawing/2014/main" id="{4556B568-1A4F-6E7E-9DD0-75611FF7CE6E}"/>
              </a:ext>
            </a:extLst>
          </p:cNvPr>
          <p:cNvSpPr>
            <a:spLocks noGrp="1"/>
          </p:cNvSpPr>
          <p:nvPr>
            <p:ph idx="1"/>
          </p:nvPr>
        </p:nvSpPr>
        <p:spPr/>
        <p:txBody>
          <a:bodyPr>
            <a:normAutofit/>
          </a:bodyPr>
          <a:lstStyle/>
          <a:p>
            <a:pPr marL="0" indent="0">
              <a:buNone/>
            </a:pPr>
            <a:r>
              <a:rPr lang="en-US" sz="1600" b="1" dirty="0">
                <a:solidFill>
                  <a:schemeClr val="accent5"/>
                </a:solidFill>
              </a:rPr>
              <a:t>Data Sources: </a:t>
            </a:r>
          </a:p>
          <a:p>
            <a:pPr marL="0" indent="0">
              <a:buNone/>
            </a:pPr>
            <a:r>
              <a:rPr lang="en-US" sz="1600" dirty="0">
                <a:solidFill>
                  <a:schemeClr val="tx1"/>
                </a:solidFill>
              </a:rPr>
              <a:t>Both the numerator and denominator are reported from National TB Program (NTP) official records. </a:t>
            </a:r>
            <a:r>
              <a:rPr lang="en-US" sz="1600" i="1" dirty="0">
                <a:solidFill>
                  <a:schemeClr val="tx1"/>
                </a:solidFill>
              </a:rPr>
              <a:t>Quarterly report on TB case registration in the basic management unit. </a:t>
            </a:r>
          </a:p>
          <a:p>
            <a:pPr marL="0" indent="0">
              <a:buNone/>
            </a:pPr>
            <a:r>
              <a:rPr lang="en-US" sz="1600" dirty="0">
                <a:solidFill>
                  <a:schemeClr val="tx1"/>
                </a:solidFill>
              </a:rPr>
              <a:t>This standard WHO indicator can also be calculated using data from the WHO TB database. </a:t>
            </a:r>
          </a:p>
          <a:p>
            <a:pPr marL="0" indent="0">
              <a:buNone/>
            </a:pPr>
            <a:r>
              <a:rPr lang="en-US" sz="1600" dirty="0">
                <a:solidFill>
                  <a:schemeClr val="tx1"/>
                </a:solidFill>
              </a:rPr>
              <a:t>The variables for the numerator are: </a:t>
            </a:r>
            <a:r>
              <a:rPr lang="en-US" sz="1600" i="1" dirty="0" err="1">
                <a:solidFill>
                  <a:schemeClr val="tx1"/>
                </a:solidFill>
              </a:rPr>
              <a:t>new_labconf</a:t>
            </a:r>
            <a:r>
              <a:rPr lang="en-US" sz="1600" i="1" dirty="0">
                <a:solidFill>
                  <a:schemeClr val="tx1"/>
                </a:solidFill>
              </a:rPr>
              <a:t> plus </a:t>
            </a:r>
            <a:r>
              <a:rPr lang="en-US" sz="1600" i="1" dirty="0" err="1">
                <a:solidFill>
                  <a:schemeClr val="tx1"/>
                </a:solidFill>
              </a:rPr>
              <a:t>ret_rel_labconf</a:t>
            </a:r>
            <a:r>
              <a:rPr lang="en-US" sz="1600" dirty="0">
                <a:solidFill>
                  <a:schemeClr val="tx1"/>
                </a:solidFill>
              </a:rPr>
              <a:t>.  The variables for the denominator are: </a:t>
            </a:r>
            <a:r>
              <a:rPr lang="en-US" sz="1600" i="1" dirty="0" err="1">
                <a:solidFill>
                  <a:schemeClr val="tx1"/>
                </a:solidFill>
              </a:rPr>
              <a:t>new_clindx</a:t>
            </a:r>
            <a:r>
              <a:rPr lang="en-US" sz="1600" i="1" dirty="0">
                <a:solidFill>
                  <a:schemeClr val="tx1"/>
                </a:solidFill>
              </a:rPr>
              <a:t> plus </a:t>
            </a:r>
            <a:r>
              <a:rPr lang="en-US" sz="1600" i="1" dirty="0" err="1">
                <a:solidFill>
                  <a:schemeClr val="tx1"/>
                </a:solidFill>
              </a:rPr>
              <a:t>ret_rel_clindx</a:t>
            </a:r>
            <a:r>
              <a:rPr lang="en-US" sz="1600" i="1" dirty="0">
                <a:solidFill>
                  <a:schemeClr val="tx1"/>
                </a:solidFill>
              </a:rPr>
              <a:t> plus </a:t>
            </a:r>
            <a:r>
              <a:rPr lang="en-US" sz="1600" i="1" dirty="0" err="1">
                <a:solidFill>
                  <a:schemeClr val="tx1"/>
                </a:solidFill>
              </a:rPr>
              <a:t>new_labconf</a:t>
            </a:r>
            <a:r>
              <a:rPr lang="en-US" sz="1600" i="1" dirty="0">
                <a:solidFill>
                  <a:schemeClr val="tx1"/>
                </a:solidFill>
              </a:rPr>
              <a:t> plus </a:t>
            </a:r>
            <a:r>
              <a:rPr lang="en-US" sz="1600" i="1" dirty="0" err="1">
                <a:solidFill>
                  <a:schemeClr val="tx1"/>
                </a:solidFill>
              </a:rPr>
              <a:t>ret_rel_labconf</a:t>
            </a:r>
            <a:r>
              <a:rPr lang="en-US" sz="1600" dirty="0">
                <a:solidFill>
                  <a:schemeClr val="tx1"/>
                </a:solidFill>
              </a:rPr>
              <a:t>.</a:t>
            </a:r>
          </a:p>
        </p:txBody>
      </p:sp>
      <p:sp>
        <p:nvSpPr>
          <p:cNvPr id="2" name="Slide Number Placeholder 1">
            <a:extLst>
              <a:ext uri="{FF2B5EF4-FFF2-40B4-BE49-F238E27FC236}">
                <a16:creationId xmlns:a16="http://schemas.microsoft.com/office/drawing/2014/main" id="{57A80441-A913-462F-6FE1-605858010BBB}"/>
              </a:ext>
            </a:extLst>
          </p:cNvPr>
          <p:cNvSpPr>
            <a:spLocks noGrp="1"/>
          </p:cNvSpPr>
          <p:nvPr>
            <p:ph type="sldNum" sz="quarter" idx="4"/>
          </p:nvPr>
        </p:nvSpPr>
        <p:spPr/>
        <p:txBody>
          <a:bodyPr/>
          <a:lstStyle/>
          <a:p>
            <a:fld id="{42782948-4DBE-204D-AB9E-B65E067054AE}" type="slidenum">
              <a:rPr lang="en-US" smtClean="0"/>
              <a:pPr/>
              <a:t>20</a:t>
            </a:fld>
            <a:endParaRPr lang="en-US"/>
          </a:p>
        </p:txBody>
      </p:sp>
      <p:sp>
        <p:nvSpPr>
          <p:cNvPr id="6" name="Title 5">
            <a:extLst>
              <a:ext uri="{FF2B5EF4-FFF2-40B4-BE49-F238E27FC236}">
                <a16:creationId xmlns:a16="http://schemas.microsoft.com/office/drawing/2014/main" id="{58198C10-F2DA-9AD5-4D3B-11A6FE08E018}"/>
              </a:ext>
            </a:extLst>
          </p:cNvPr>
          <p:cNvSpPr>
            <a:spLocks noGrp="1"/>
          </p:cNvSpPr>
          <p:nvPr>
            <p:ph type="title"/>
          </p:nvPr>
        </p:nvSpPr>
        <p:spPr/>
        <p:txBody>
          <a:bodyPr/>
          <a:lstStyle/>
          <a:p>
            <a:r>
              <a:rPr lang="en-US" dirty="0"/>
              <a:t>BAC_CON: Percent Bacteriologically Confirmed</a:t>
            </a:r>
          </a:p>
        </p:txBody>
      </p:sp>
      <p:grpSp>
        <p:nvGrpSpPr>
          <p:cNvPr id="5" name="Group 4">
            <a:extLst>
              <a:ext uri="{FF2B5EF4-FFF2-40B4-BE49-F238E27FC236}">
                <a16:creationId xmlns:a16="http://schemas.microsoft.com/office/drawing/2014/main" id="{C6897551-B759-0C47-3FA7-4C4DF821619B}"/>
              </a:ext>
              <a:ext uri="{C183D7F6-B498-43B3-948B-1728B52AA6E4}">
                <adec:decorative xmlns:adec="http://schemas.microsoft.com/office/drawing/2017/decorative" val="1"/>
              </a:ext>
            </a:extLst>
          </p:cNvPr>
          <p:cNvGrpSpPr/>
          <p:nvPr/>
        </p:nvGrpSpPr>
        <p:grpSpPr>
          <a:xfrm>
            <a:off x="8335659" y="79276"/>
            <a:ext cx="673976" cy="749227"/>
            <a:chOff x="8335659" y="79276"/>
            <a:chExt cx="673976" cy="749227"/>
          </a:xfrm>
        </p:grpSpPr>
        <p:pic>
          <p:nvPicPr>
            <p:cNvPr id="8" name="Google Shape;517;p33">
              <a:extLst>
                <a:ext uri="{FF2B5EF4-FFF2-40B4-BE49-F238E27FC236}">
                  <a16:creationId xmlns:a16="http://schemas.microsoft.com/office/drawing/2014/main" id="{A8F945A3-AB0C-18E1-11AC-3490E48A1C16}"/>
                </a:ext>
              </a:extLst>
            </p:cNvPr>
            <p:cNvPicPr preferRelativeResize="0"/>
            <p:nvPr/>
          </p:nvPicPr>
          <p:blipFill rotWithShape="1">
            <a:blip r:embed="rId3">
              <a:alphaModFix/>
            </a:blip>
            <a:srcRect l="8376" t="11384" r="5535" b="9225"/>
            <a:stretch/>
          </p:blipFill>
          <p:spPr>
            <a:xfrm>
              <a:off x="8430732" y="79276"/>
              <a:ext cx="483831" cy="483831"/>
            </a:xfrm>
            <a:prstGeom prst="ellipse">
              <a:avLst/>
            </a:prstGeom>
            <a:noFill/>
            <a:ln w="12700" cap="flat" cmpd="sng">
              <a:solidFill>
                <a:schemeClr val="accent3"/>
              </a:solidFill>
              <a:prstDash val="solid"/>
              <a:round/>
              <a:headEnd type="none" w="sm" len="sm"/>
              <a:tailEnd type="none" w="sm" len="sm"/>
            </a:ln>
          </p:spPr>
        </p:pic>
        <p:sp>
          <p:nvSpPr>
            <p:cNvPr id="9" name="Google Shape;436;p32">
              <a:extLst>
                <a:ext uri="{FF2B5EF4-FFF2-40B4-BE49-F238E27FC236}">
                  <a16:creationId xmlns:a16="http://schemas.microsoft.com/office/drawing/2014/main" id="{F86D591C-AE0E-99B4-F27B-8094AD855E43}"/>
                </a:ext>
              </a:extLst>
            </p:cNvPr>
            <p:cNvSpPr txBox="1"/>
            <p:nvPr/>
          </p:nvSpPr>
          <p:spPr>
            <a:xfrm>
              <a:off x="8335659" y="597803"/>
              <a:ext cx="673976" cy="230700"/>
            </a:xfrm>
            <a:prstGeom prst="rect">
              <a:avLst/>
            </a:prstGeom>
            <a:noFill/>
            <a:ln>
              <a:noFill/>
            </a:ln>
          </p:spPr>
          <p:txBody>
            <a:bodyPr spcFirstLastPara="1" wrap="square" lIns="91425" tIns="45700" rIns="91425" bIns="45700" anchor="t" anchorCtr="0">
              <a:spAutoFit/>
            </a:bodyPr>
            <a:lstStyle/>
            <a:p>
              <a:pPr algn="ctr">
                <a:buClr>
                  <a:srgbClr val="002F3C"/>
                </a:buClr>
                <a:buSzPts val="900"/>
              </a:pPr>
              <a:r>
                <a:rPr lang="en" sz="900" dirty="0">
                  <a:solidFill>
                    <a:schemeClr val="accent3">
                      <a:lumMod val="75000"/>
                    </a:schemeClr>
                  </a:solidFill>
                  <a:latin typeface="Libre Franklin Black"/>
                  <a:ea typeface="Libre Franklin Black"/>
                  <a:cs typeface="Libre Franklin Black"/>
                  <a:sym typeface="Libre Franklin Black"/>
                </a:rPr>
                <a:t>REACH</a:t>
              </a:r>
              <a:endParaRPr sz="1400" dirty="0">
                <a:solidFill>
                  <a:schemeClr val="accent3">
                    <a:lumMod val="75000"/>
                  </a:schemeClr>
                </a:solidFill>
                <a:latin typeface="Arial"/>
                <a:ea typeface="Arial"/>
                <a:cs typeface="Arial"/>
                <a:sym typeface="Arial"/>
              </a:endParaRPr>
            </a:p>
          </p:txBody>
        </p:sp>
      </p:grpSp>
    </p:spTree>
    <p:custDataLst>
      <p:tags r:id="rId1"/>
    </p:custDataLst>
    <p:extLst>
      <p:ext uri="{BB962C8B-B14F-4D97-AF65-F5344CB8AC3E}">
        <p14:creationId xmlns:p14="http://schemas.microsoft.com/office/powerpoint/2010/main" val="243797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C_CON data viz examples">
            <a:extLst>
              <a:ext uri="{FF2B5EF4-FFF2-40B4-BE49-F238E27FC236}">
                <a16:creationId xmlns:a16="http://schemas.microsoft.com/office/drawing/2014/main" id="{D86EFDFB-35A9-C77E-DAA0-72C46124686C}"/>
              </a:ext>
            </a:extLst>
          </p:cNvPr>
          <p:cNvPicPr>
            <a:picLocks noChangeAspect="1"/>
          </p:cNvPicPr>
          <p:nvPr/>
        </p:nvPicPr>
        <p:blipFill>
          <a:blip r:embed="rId3"/>
          <a:stretch>
            <a:fillRect/>
          </a:stretch>
        </p:blipFill>
        <p:spPr>
          <a:xfrm>
            <a:off x="4450912" y="602309"/>
            <a:ext cx="4463651" cy="2378855"/>
          </a:xfrm>
          <a:prstGeom prst="rect">
            <a:avLst/>
          </a:prstGeom>
          <a:ln>
            <a:noFill/>
          </a:ln>
        </p:spPr>
      </p:pic>
      <p:sp>
        <p:nvSpPr>
          <p:cNvPr id="2" name="Slide Number Placeholder 1">
            <a:extLst>
              <a:ext uri="{FF2B5EF4-FFF2-40B4-BE49-F238E27FC236}">
                <a16:creationId xmlns:a16="http://schemas.microsoft.com/office/drawing/2014/main" id="{57A80441-A913-462F-6FE1-605858010BBB}"/>
              </a:ext>
            </a:extLst>
          </p:cNvPr>
          <p:cNvSpPr>
            <a:spLocks noGrp="1"/>
          </p:cNvSpPr>
          <p:nvPr>
            <p:ph type="sldNum" sz="quarter" idx="4"/>
          </p:nvPr>
        </p:nvSpPr>
        <p:spPr/>
        <p:txBody>
          <a:bodyPr/>
          <a:lstStyle/>
          <a:p>
            <a:fld id="{42782948-4DBE-204D-AB9E-B65E067054AE}" type="slidenum">
              <a:rPr lang="en-US" smtClean="0"/>
              <a:pPr/>
              <a:t>21</a:t>
            </a:fld>
            <a:endParaRPr lang="en-US"/>
          </a:p>
        </p:txBody>
      </p:sp>
      <p:sp>
        <p:nvSpPr>
          <p:cNvPr id="6" name="Title 5">
            <a:extLst>
              <a:ext uri="{FF2B5EF4-FFF2-40B4-BE49-F238E27FC236}">
                <a16:creationId xmlns:a16="http://schemas.microsoft.com/office/drawing/2014/main" id="{58198C10-F2DA-9AD5-4D3B-11A6FE08E018}"/>
              </a:ext>
            </a:extLst>
          </p:cNvPr>
          <p:cNvSpPr>
            <a:spLocks noGrp="1"/>
          </p:cNvSpPr>
          <p:nvPr>
            <p:ph type="title"/>
          </p:nvPr>
        </p:nvSpPr>
        <p:spPr/>
        <p:txBody>
          <a:bodyPr/>
          <a:lstStyle/>
          <a:p>
            <a:r>
              <a:rPr lang="en-US" dirty="0"/>
              <a:t>BAC_CON: Percent Bacteriologically Confirmed</a:t>
            </a:r>
          </a:p>
        </p:txBody>
      </p:sp>
      <p:grpSp>
        <p:nvGrpSpPr>
          <p:cNvPr id="5" name="Group 4">
            <a:extLst>
              <a:ext uri="{FF2B5EF4-FFF2-40B4-BE49-F238E27FC236}">
                <a16:creationId xmlns:a16="http://schemas.microsoft.com/office/drawing/2014/main" id="{C6897551-B759-0C47-3FA7-4C4DF821619B}"/>
              </a:ext>
              <a:ext uri="{C183D7F6-B498-43B3-948B-1728B52AA6E4}">
                <adec:decorative xmlns:adec="http://schemas.microsoft.com/office/drawing/2017/decorative" val="1"/>
              </a:ext>
            </a:extLst>
          </p:cNvPr>
          <p:cNvGrpSpPr/>
          <p:nvPr/>
        </p:nvGrpSpPr>
        <p:grpSpPr>
          <a:xfrm>
            <a:off x="8335659" y="79276"/>
            <a:ext cx="673976" cy="749227"/>
            <a:chOff x="8335659" y="79276"/>
            <a:chExt cx="673976" cy="749227"/>
          </a:xfrm>
        </p:grpSpPr>
        <p:pic>
          <p:nvPicPr>
            <p:cNvPr id="8" name="Google Shape;517;p33">
              <a:extLst>
                <a:ext uri="{FF2B5EF4-FFF2-40B4-BE49-F238E27FC236}">
                  <a16:creationId xmlns:a16="http://schemas.microsoft.com/office/drawing/2014/main" id="{A8F945A3-AB0C-18E1-11AC-3490E48A1C16}"/>
                </a:ext>
              </a:extLst>
            </p:cNvPr>
            <p:cNvPicPr preferRelativeResize="0"/>
            <p:nvPr/>
          </p:nvPicPr>
          <p:blipFill rotWithShape="1">
            <a:blip r:embed="rId4">
              <a:alphaModFix/>
            </a:blip>
            <a:srcRect l="8376" t="11384" r="5535" b="9225"/>
            <a:stretch/>
          </p:blipFill>
          <p:spPr>
            <a:xfrm>
              <a:off x="8430732" y="79276"/>
              <a:ext cx="483831" cy="483831"/>
            </a:xfrm>
            <a:prstGeom prst="ellipse">
              <a:avLst/>
            </a:prstGeom>
            <a:noFill/>
            <a:ln w="12700" cap="flat" cmpd="sng">
              <a:solidFill>
                <a:schemeClr val="accent3"/>
              </a:solidFill>
              <a:prstDash val="solid"/>
              <a:round/>
              <a:headEnd type="none" w="sm" len="sm"/>
              <a:tailEnd type="none" w="sm" len="sm"/>
            </a:ln>
          </p:spPr>
        </p:pic>
        <p:sp>
          <p:nvSpPr>
            <p:cNvPr id="9" name="Google Shape;436;p32">
              <a:extLst>
                <a:ext uri="{FF2B5EF4-FFF2-40B4-BE49-F238E27FC236}">
                  <a16:creationId xmlns:a16="http://schemas.microsoft.com/office/drawing/2014/main" id="{F86D591C-AE0E-99B4-F27B-8094AD855E43}"/>
                </a:ext>
              </a:extLst>
            </p:cNvPr>
            <p:cNvSpPr txBox="1"/>
            <p:nvPr/>
          </p:nvSpPr>
          <p:spPr>
            <a:xfrm>
              <a:off x="8335659" y="597803"/>
              <a:ext cx="673976" cy="230700"/>
            </a:xfrm>
            <a:prstGeom prst="rect">
              <a:avLst/>
            </a:prstGeom>
            <a:noFill/>
            <a:ln>
              <a:noFill/>
            </a:ln>
          </p:spPr>
          <p:txBody>
            <a:bodyPr spcFirstLastPara="1" wrap="square" lIns="91425" tIns="45700" rIns="91425" bIns="45700" anchor="t" anchorCtr="0">
              <a:spAutoFit/>
            </a:bodyPr>
            <a:lstStyle/>
            <a:p>
              <a:pPr algn="ctr">
                <a:buClr>
                  <a:srgbClr val="002F3C"/>
                </a:buClr>
                <a:buSzPts val="900"/>
              </a:pPr>
              <a:r>
                <a:rPr lang="en" sz="900" dirty="0">
                  <a:solidFill>
                    <a:schemeClr val="accent3">
                      <a:lumMod val="75000"/>
                    </a:schemeClr>
                  </a:solidFill>
                  <a:latin typeface="Libre Franklin Black"/>
                  <a:ea typeface="Libre Franklin Black"/>
                  <a:cs typeface="Libre Franklin Black"/>
                  <a:sym typeface="Libre Franklin Black"/>
                </a:rPr>
                <a:t>REACH</a:t>
              </a:r>
              <a:endParaRPr sz="1400" dirty="0">
                <a:solidFill>
                  <a:schemeClr val="accent3">
                    <a:lumMod val="75000"/>
                  </a:schemeClr>
                </a:solidFill>
                <a:latin typeface="Arial"/>
                <a:ea typeface="Arial"/>
                <a:cs typeface="Arial"/>
                <a:sym typeface="Arial"/>
              </a:endParaRPr>
            </a:p>
          </p:txBody>
        </p:sp>
      </p:grpSp>
      <p:pic>
        <p:nvPicPr>
          <p:cNvPr id="11" name="Picture 10" descr="BAC_CON data viz examples">
            <a:extLst>
              <a:ext uri="{FF2B5EF4-FFF2-40B4-BE49-F238E27FC236}">
                <a16:creationId xmlns:a16="http://schemas.microsoft.com/office/drawing/2014/main" id="{B697F605-36F7-47C1-2BF9-EB0F6725E6F2}"/>
              </a:ext>
            </a:extLst>
          </p:cNvPr>
          <p:cNvPicPr>
            <a:picLocks noChangeAspect="1"/>
          </p:cNvPicPr>
          <p:nvPr/>
        </p:nvPicPr>
        <p:blipFill>
          <a:blip r:embed="rId5"/>
          <a:stretch>
            <a:fillRect/>
          </a:stretch>
        </p:blipFill>
        <p:spPr>
          <a:xfrm>
            <a:off x="136785" y="597803"/>
            <a:ext cx="4094922" cy="2461828"/>
          </a:xfrm>
          <a:prstGeom prst="rect">
            <a:avLst/>
          </a:prstGeom>
          <a:ln>
            <a:noFill/>
          </a:ln>
        </p:spPr>
      </p:pic>
      <p:pic>
        <p:nvPicPr>
          <p:cNvPr id="15" name="Picture 14" descr="BAC_CON data viz examples">
            <a:extLst>
              <a:ext uri="{FF2B5EF4-FFF2-40B4-BE49-F238E27FC236}">
                <a16:creationId xmlns:a16="http://schemas.microsoft.com/office/drawing/2014/main" id="{6D76C681-A721-3C69-1D96-2FEFF0462011}"/>
              </a:ext>
            </a:extLst>
          </p:cNvPr>
          <p:cNvPicPr>
            <a:picLocks noChangeAspect="1"/>
          </p:cNvPicPr>
          <p:nvPr/>
        </p:nvPicPr>
        <p:blipFill rotWithShape="1">
          <a:blip r:embed="rId6"/>
          <a:srcRect t="6075"/>
          <a:stretch/>
        </p:blipFill>
        <p:spPr>
          <a:xfrm>
            <a:off x="2860764" y="2941409"/>
            <a:ext cx="3295251" cy="1966513"/>
          </a:xfrm>
          <a:prstGeom prst="rect">
            <a:avLst/>
          </a:prstGeom>
          <a:ln>
            <a:noFill/>
          </a:ln>
        </p:spPr>
      </p:pic>
    </p:spTree>
    <p:custDataLst>
      <p:tags r:id="rId1"/>
    </p:custDataLst>
    <p:extLst>
      <p:ext uri="{BB962C8B-B14F-4D97-AF65-F5344CB8AC3E}">
        <p14:creationId xmlns:p14="http://schemas.microsoft.com/office/powerpoint/2010/main" val="151466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A80441-A913-462F-6FE1-605858010BBB}"/>
              </a:ext>
            </a:extLst>
          </p:cNvPr>
          <p:cNvSpPr>
            <a:spLocks noGrp="1"/>
          </p:cNvSpPr>
          <p:nvPr>
            <p:ph type="sldNum" sz="quarter" idx="4"/>
          </p:nvPr>
        </p:nvSpPr>
        <p:spPr/>
        <p:txBody>
          <a:bodyPr/>
          <a:lstStyle/>
          <a:p>
            <a:fld id="{42782948-4DBE-204D-AB9E-B65E067054AE}" type="slidenum">
              <a:rPr lang="en-US" smtClean="0"/>
              <a:pPr/>
              <a:t>22</a:t>
            </a:fld>
            <a:endParaRPr lang="en-US"/>
          </a:p>
        </p:txBody>
      </p:sp>
      <p:sp>
        <p:nvSpPr>
          <p:cNvPr id="6" name="Title 5">
            <a:extLst>
              <a:ext uri="{FF2B5EF4-FFF2-40B4-BE49-F238E27FC236}">
                <a16:creationId xmlns:a16="http://schemas.microsoft.com/office/drawing/2014/main" id="{58198C10-F2DA-9AD5-4D3B-11A6FE08E018}"/>
              </a:ext>
            </a:extLst>
          </p:cNvPr>
          <p:cNvSpPr>
            <a:spLocks noGrp="1"/>
          </p:cNvSpPr>
          <p:nvPr>
            <p:ph type="title"/>
          </p:nvPr>
        </p:nvSpPr>
        <p:spPr/>
        <p:txBody>
          <a:bodyPr/>
          <a:lstStyle/>
          <a:p>
            <a:r>
              <a:rPr lang="en-US" dirty="0"/>
              <a:t>PEDS_NOTIF: Childhood TB Notifications</a:t>
            </a:r>
          </a:p>
        </p:txBody>
      </p:sp>
      <p:grpSp>
        <p:nvGrpSpPr>
          <p:cNvPr id="3" name="Group 2">
            <a:extLst>
              <a:ext uri="{FF2B5EF4-FFF2-40B4-BE49-F238E27FC236}">
                <a16:creationId xmlns:a16="http://schemas.microsoft.com/office/drawing/2014/main" id="{3FE4136B-BB3A-3373-4A63-A9DE76C3B7BD}"/>
              </a:ext>
              <a:ext uri="{C183D7F6-B498-43B3-948B-1728B52AA6E4}">
                <adec:decorative xmlns:adec="http://schemas.microsoft.com/office/drawing/2017/decorative" val="1"/>
              </a:ext>
            </a:extLst>
          </p:cNvPr>
          <p:cNvGrpSpPr/>
          <p:nvPr/>
        </p:nvGrpSpPr>
        <p:grpSpPr>
          <a:xfrm>
            <a:off x="8335659" y="79276"/>
            <a:ext cx="673976" cy="749227"/>
            <a:chOff x="8335659" y="79276"/>
            <a:chExt cx="673976" cy="749227"/>
          </a:xfrm>
        </p:grpSpPr>
        <p:pic>
          <p:nvPicPr>
            <p:cNvPr id="4" name="Google Shape;517;p33">
              <a:extLst>
                <a:ext uri="{FF2B5EF4-FFF2-40B4-BE49-F238E27FC236}">
                  <a16:creationId xmlns:a16="http://schemas.microsoft.com/office/drawing/2014/main" id="{E165CF5D-CAF6-7DFF-7F68-EA5AAAE6E8F2}"/>
                </a:ext>
              </a:extLst>
            </p:cNvPr>
            <p:cNvPicPr preferRelativeResize="0"/>
            <p:nvPr/>
          </p:nvPicPr>
          <p:blipFill rotWithShape="1">
            <a:blip r:embed="rId3">
              <a:alphaModFix/>
            </a:blip>
            <a:srcRect l="8376" t="11384" r="5535" b="9225"/>
            <a:stretch/>
          </p:blipFill>
          <p:spPr>
            <a:xfrm>
              <a:off x="8430732" y="79276"/>
              <a:ext cx="483831" cy="483831"/>
            </a:xfrm>
            <a:prstGeom prst="ellipse">
              <a:avLst/>
            </a:prstGeom>
            <a:noFill/>
            <a:ln w="12700" cap="flat" cmpd="sng">
              <a:solidFill>
                <a:schemeClr val="accent3"/>
              </a:solidFill>
              <a:prstDash val="solid"/>
              <a:round/>
              <a:headEnd type="none" w="sm" len="sm"/>
              <a:tailEnd type="none" w="sm" len="sm"/>
            </a:ln>
          </p:spPr>
        </p:pic>
        <p:sp>
          <p:nvSpPr>
            <p:cNvPr id="5" name="Google Shape;436;p32">
              <a:extLst>
                <a:ext uri="{FF2B5EF4-FFF2-40B4-BE49-F238E27FC236}">
                  <a16:creationId xmlns:a16="http://schemas.microsoft.com/office/drawing/2014/main" id="{ED493849-988B-260E-CAF6-011BEFFB4D87}"/>
                </a:ext>
              </a:extLst>
            </p:cNvPr>
            <p:cNvSpPr txBox="1"/>
            <p:nvPr/>
          </p:nvSpPr>
          <p:spPr>
            <a:xfrm>
              <a:off x="8335659" y="597803"/>
              <a:ext cx="673976" cy="230700"/>
            </a:xfrm>
            <a:prstGeom prst="rect">
              <a:avLst/>
            </a:prstGeom>
            <a:noFill/>
            <a:ln>
              <a:noFill/>
            </a:ln>
          </p:spPr>
          <p:txBody>
            <a:bodyPr spcFirstLastPara="1" wrap="square" lIns="91425" tIns="45700" rIns="91425" bIns="45700" anchor="t" anchorCtr="0">
              <a:spAutoFit/>
            </a:bodyPr>
            <a:lstStyle/>
            <a:p>
              <a:pPr algn="ctr">
                <a:buClr>
                  <a:srgbClr val="002F3C"/>
                </a:buClr>
                <a:buSzPts val="900"/>
              </a:pPr>
              <a:r>
                <a:rPr lang="en" sz="900" dirty="0">
                  <a:solidFill>
                    <a:schemeClr val="accent3">
                      <a:lumMod val="75000"/>
                    </a:schemeClr>
                  </a:solidFill>
                  <a:latin typeface="Libre Franklin Black"/>
                  <a:ea typeface="Libre Franklin Black"/>
                  <a:cs typeface="Libre Franklin Black"/>
                  <a:sym typeface="Libre Franklin Black"/>
                </a:rPr>
                <a:t>REACH</a:t>
              </a:r>
              <a:endParaRPr sz="1400" dirty="0">
                <a:solidFill>
                  <a:schemeClr val="accent3">
                    <a:lumMod val="75000"/>
                  </a:schemeClr>
                </a:solidFill>
                <a:latin typeface="Arial"/>
                <a:ea typeface="Arial"/>
                <a:cs typeface="Arial"/>
                <a:sym typeface="Arial"/>
              </a:endParaRPr>
            </a:p>
          </p:txBody>
        </p:sp>
      </p:grpSp>
      <p:sp>
        <p:nvSpPr>
          <p:cNvPr id="15" name="Content Placeholder 6">
            <a:extLst>
              <a:ext uri="{FF2B5EF4-FFF2-40B4-BE49-F238E27FC236}">
                <a16:creationId xmlns:a16="http://schemas.microsoft.com/office/drawing/2014/main" id="{B49EC42B-00E8-BFDF-2A01-025B62F87E3B}"/>
              </a:ext>
            </a:extLst>
          </p:cNvPr>
          <p:cNvSpPr txBox="1">
            <a:spLocks/>
          </p:cNvSpPr>
          <p:nvPr/>
        </p:nvSpPr>
        <p:spPr>
          <a:xfrm>
            <a:off x="563259" y="794588"/>
            <a:ext cx="7772400" cy="973500"/>
          </a:xfrm>
          <a:prstGeom prst="rect">
            <a:avLst/>
          </a:prstGeom>
        </p:spPr>
        <p:txBody>
          <a:bodyPr vert="horz" lIns="91440" tIns="45720" rIns="91440" bIns="45720" rtlCol="0">
            <a:normAutofit/>
          </a:bodyPr>
          <a:lst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SzPct val="90000"/>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FFFFFF"/>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600"/>
              </a:spcAft>
              <a:buFont typeface="Wingdings" panose="05000000000000000000" pitchFamily="2" charset="2"/>
              <a:buNone/>
            </a:pPr>
            <a:r>
              <a:rPr lang="en-US" sz="1600" b="1" dirty="0">
                <a:solidFill>
                  <a:schemeClr val="accent5"/>
                </a:solidFill>
                <a:latin typeface="+mj-lt"/>
              </a:rPr>
              <a:t>Definition: </a:t>
            </a:r>
            <a:r>
              <a:rPr lang="en-US" sz="1600" b="0" i="0" u="none" strike="noStrike" baseline="0" dirty="0">
                <a:solidFill>
                  <a:srgbClr val="000000"/>
                </a:solidFill>
                <a:latin typeface="+mj-lt"/>
              </a:rPr>
              <a:t>Number of </a:t>
            </a:r>
            <a:r>
              <a:rPr lang="en-US" sz="1600" i="0" u="none" strike="noStrike" baseline="0" dirty="0">
                <a:solidFill>
                  <a:srgbClr val="000000"/>
                </a:solidFill>
                <a:latin typeface="+mj-lt"/>
              </a:rPr>
              <a:t>children and adolescents (0–14 years) </a:t>
            </a:r>
            <a:r>
              <a:rPr lang="en-US" sz="1600" b="0" i="0" u="none" strike="noStrike" baseline="0" dirty="0">
                <a:solidFill>
                  <a:srgbClr val="000000"/>
                </a:solidFill>
                <a:latin typeface="+mj-lt"/>
              </a:rPr>
              <a:t>with new and relapse TB or with unknown previous TB treatment history, all forms, who were notified in a reporting period</a:t>
            </a:r>
            <a:r>
              <a:rPr lang="en-US" sz="1600" b="1" dirty="0">
                <a:solidFill>
                  <a:schemeClr val="tx2"/>
                </a:solidFill>
                <a:latin typeface="+mj-lt"/>
              </a:rPr>
              <a:t> </a:t>
            </a:r>
            <a:r>
              <a:rPr lang="en-US" sz="1600" b="1" dirty="0">
                <a:solidFill>
                  <a:schemeClr val="tx1"/>
                </a:solidFill>
                <a:latin typeface="+mj-lt"/>
              </a:rPr>
              <a:t> </a:t>
            </a:r>
            <a:r>
              <a:rPr lang="en-US" sz="1600" dirty="0">
                <a:solidFill>
                  <a:schemeClr val="tx1"/>
                </a:solidFill>
                <a:latin typeface="+mj-lt"/>
              </a:rPr>
              <a:t> </a:t>
            </a:r>
          </a:p>
        </p:txBody>
      </p:sp>
      <p:sp>
        <p:nvSpPr>
          <p:cNvPr id="16" name="Content Placeholder 6">
            <a:extLst>
              <a:ext uri="{FF2B5EF4-FFF2-40B4-BE49-F238E27FC236}">
                <a16:creationId xmlns:a16="http://schemas.microsoft.com/office/drawing/2014/main" id="{6B61E12E-3F73-8568-CD50-E9E66CEDE40F}"/>
              </a:ext>
            </a:extLst>
          </p:cNvPr>
          <p:cNvSpPr txBox="1">
            <a:spLocks/>
          </p:cNvSpPr>
          <p:nvPr/>
        </p:nvSpPr>
        <p:spPr>
          <a:xfrm>
            <a:off x="563259" y="1812177"/>
            <a:ext cx="7867473" cy="1348621"/>
          </a:xfrm>
          <a:prstGeom prst="rect">
            <a:avLst/>
          </a:prstGeom>
          <a:solidFill>
            <a:schemeClr val="accent3">
              <a:lumMod val="20000"/>
              <a:lumOff val="80000"/>
            </a:schemeClr>
          </a:solidFill>
        </p:spPr>
        <p:txBody>
          <a:bodyPr vert="horz" lIns="182880" tIns="182880" rIns="182880" bIns="182880" rtlCol="0">
            <a:noAutofit/>
          </a:bodyPr>
          <a:lst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SzPct val="90000"/>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FFFFFF"/>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dirty="0">
                <a:solidFill>
                  <a:schemeClr val="accent5"/>
                </a:solidFill>
                <a:latin typeface="+mj-lt"/>
              </a:rPr>
              <a:t>Numerator: </a:t>
            </a:r>
            <a:r>
              <a:rPr lang="en-US" sz="1600" b="0" i="0" u="none" strike="noStrike" baseline="0" dirty="0">
                <a:solidFill>
                  <a:srgbClr val="000000"/>
                </a:solidFill>
                <a:latin typeface="+mj-lt"/>
              </a:rPr>
              <a:t>Number of </a:t>
            </a:r>
            <a:r>
              <a:rPr lang="en-US" sz="1600" b="1" i="0" u="none" strike="noStrike" baseline="0" dirty="0">
                <a:solidFill>
                  <a:srgbClr val="000000"/>
                </a:solidFill>
                <a:latin typeface="+mj-lt"/>
              </a:rPr>
              <a:t>children and adolescents (0–14 years) </a:t>
            </a:r>
            <a:r>
              <a:rPr lang="en-US" sz="1600" b="0" i="0" u="none" strike="noStrike" baseline="0" dirty="0">
                <a:solidFill>
                  <a:srgbClr val="000000"/>
                </a:solidFill>
                <a:latin typeface="+mj-lt"/>
              </a:rPr>
              <a:t>with new and relapse TB or with unknown previous TB treatment history, all forms, who were notified in a reporting period </a:t>
            </a:r>
          </a:p>
          <a:p>
            <a:pPr marL="0" indent="0">
              <a:buNone/>
            </a:pPr>
            <a:r>
              <a:rPr lang="en-US" sz="1600" b="1" dirty="0">
                <a:solidFill>
                  <a:schemeClr val="accent5"/>
                </a:solidFill>
                <a:latin typeface="+mj-lt"/>
              </a:rPr>
              <a:t>Denominator: </a:t>
            </a:r>
            <a:r>
              <a:rPr lang="en-US" sz="1600" b="0" i="0" u="none" strike="noStrike" baseline="0" dirty="0">
                <a:solidFill>
                  <a:srgbClr val="000000"/>
                </a:solidFill>
                <a:latin typeface="+mj-lt"/>
              </a:rPr>
              <a:t>N/A</a:t>
            </a:r>
          </a:p>
        </p:txBody>
      </p:sp>
      <p:sp>
        <p:nvSpPr>
          <p:cNvPr id="18" name="TextBox 17">
            <a:extLst>
              <a:ext uri="{FF2B5EF4-FFF2-40B4-BE49-F238E27FC236}">
                <a16:creationId xmlns:a16="http://schemas.microsoft.com/office/drawing/2014/main" id="{DF5ABE08-59B2-0590-B680-4DB052F27827}"/>
              </a:ext>
            </a:extLst>
          </p:cNvPr>
          <p:cNvSpPr txBox="1"/>
          <p:nvPr/>
        </p:nvSpPr>
        <p:spPr>
          <a:xfrm>
            <a:off x="563259" y="3426073"/>
            <a:ext cx="6826195" cy="1138773"/>
          </a:xfrm>
          <a:prstGeom prst="rect">
            <a:avLst/>
          </a:prstGeom>
          <a:noFill/>
        </p:spPr>
        <p:txBody>
          <a:bodyPr wrap="square">
            <a:spAutoFit/>
          </a:bodyPr>
          <a:lstStyle/>
          <a:p>
            <a:pPr marL="0" indent="0">
              <a:spcBef>
                <a:spcPts val="600"/>
              </a:spcBef>
              <a:spcAft>
                <a:spcPts val="600"/>
              </a:spcAft>
              <a:buNone/>
            </a:pPr>
            <a:r>
              <a:rPr lang="en-US" sz="1600" b="1" dirty="0">
                <a:solidFill>
                  <a:schemeClr val="accent5"/>
                </a:solidFill>
                <a:latin typeface="+mj-lt"/>
              </a:rPr>
              <a:t>Unit of Measure: </a:t>
            </a:r>
            <a:r>
              <a:rPr lang="en-US" sz="1600" b="0" i="0" u="none" strike="noStrike" baseline="0" dirty="0">
                <a:solidFill>
                  <a:srgbClr val="000000"/>
                </a:solidFill>
                <a:latin typeface="+mj-lt"/>
              </a:rPr>
              <a:t>Number of children/adolescents 	</a:t>
            </a:r>
          </a:p>
          <a:p>
            <a:pPr marL="0" indent="0">
              <a:spcBef>
                <a:spcPts val="600"/>
              </a:spcBef>
              <a:spcAft>
                <a:spcPts val="600"/>
              </a:spcAft>
              <a:buNone/>
            </a:pPr>
            <a:r>
              <a:rPr lang="en-US" sz="1600" b="1" dirty="0">
                <a:solidFill>
                  <a:schemeClr val="accent5"/>
                </a:solidFill>
                <a:latin typeface="+mj-lt"/>
              </a:rPr>
              <a:t>Data Type: </a:t>
            </a:r>
            <a:r>
              <a:rPr lang="en-US" sz="1600" b="0" i="0" u="none" strike="noStrike" baseline="0" dirty="0">
                <a:solidFill>
                  <a:srgbClr val="000000"/>
                </a:solidFill>
                <a:latin typeface="+mj-lt"/>
              </a:rPr>
              <a:t>Integer </a:t>
            </a:r>
          </a:p>
          <a:p>
            <a:pPr marL="0" indent="0">
              <a:spcBef>
                <a:spcPts val="600"/>
              </a:spcBef>
              <a:spcAft>
                <a:spcPts val="600"/>
              </a:spcAft>
              <a:buNone/>
            </a:pPr>
            <a:r>
              <a:rPr lang="en-US" sz="1600" b="1" dirty="0">
                <a:solidFill>
                  <a:schemeClr val="accent5"/>
                </a:solidFill>
                <a:latin typeface="+mj-lt"/>
              </a:rPr>
              <a:t>Disaggregate by: </a:t>
            </a:r>
            <a:r>
              <a:rPr lang="en-US" sz="1600" b="0" i="0" u="none" strike="noStrike" baseline="0" dirty="0">
                <a:solidFill>
                  <a:srgbClr val="000000"/>
                </a:solidFill>
                <a:latin typeface="+mj-lt"/>
              </a:rPr>
              <a:t>Age (0–4, 5–14), sex, HIV status</a:t>
            </a:r>
          </a:p>
        </p:txBody>
      </p:sp>
    </p:spTree>
    <p:custDataLst>
      <p:tags r:id="rId1"/>
    </p:custDataLst>
    <p:extLst>
      <p:ext uri="{BB962C8B-B14F-4D97-AF65-F5344CB8AC3E}">
        <p14:creationId xmlns:p14="http://schemas.microsoft.com/office/powerpoint/2010/main" val="268216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a:extLst>
              <a:ext uri="{FF2B5EF4-FFF2-40B4-BE49-F238E27FC236}">
                <a16:creationId xmlns:a16="http://schemas.microsoft.com/office/drawing/2014/main" id="{9913744A-0270-E1AD-C200-7CBBF671AA52}"/>
              </a:ext>
            </a:extLst>
          </p:cNvPr>
          <p:cNvSpPr>
            <a:spLocks noGrp="1"/>
          </p:cNvSpPr>
          <p:nvPr>
            <p:ph idx="1"/>
          </p:nvPr>
        </p:nvSpPr>
        <p:spPr/>
        <p:txBody>
          <a:bodyPr>
            <a:noAutofit/>
          </a:bodyPr>
          <a:lstStyle/>
          <a:p>
            <a:pPr marL="0" indent="0">
              <a:spcBef>
                <a:spcPts val="600"/>
              </a:spcBef>
              <a:spcAft>
                <a:spcPts val="600"/>
              </a:spcAft>
              <a:buNone/>
            </a:pPr>
            <a:r>
              <a:rPr lang="en-US" sz="1600" b="1" i="0" u="none" strike="noStrike" baseline="0" dirty="0">
                <a:solidFill>
                  <a:schemeClr val="accent5"/>
                </a:solidFill>
                <a:latin typeface="+mj-lt"/>
              </a:rPr>
              <a:t>Reporting level: </a:t>
            </a:r>
            <a:r>
              <a:rPr lang="en-US" sz="1600" b="0" i="0" u="none" strike="noStrike" baseline="0" dirty="0">
                <a:solidFill>
                  <a:srgbClr val="000000"/>
                </a:solidFill>
                <a:latin typeface="+mj-lt"/>
              </a:rPr>
              <a:t>All Core PBMEF indicators should be reported at the national level; data may also be collected subnationally for more granular monitoring.</a:t>
            </a:r>
          </a:p>
          <a:p>
            <a:pPr marL="0" indent="0">
              <a:spcBef>
                <a:spcPts val="600"/>
              </a:spcBef>
              <a:spcAft>
                <a:spcPts val="600"/>
              </a:spcAft>
              <a:buNone/>
            </a:pPr>
            <a:r>
              <a:rPr lang="en-US" sz="1600" b="1" i="0" u="none" strike="noStrike" baseline="0" dirty="0">
                <a:solidFill>
                  <a:schemeClr val="accent5"/>
                </a:solidFill>
                <a:latin typeface="+mj-lt"/>
              </a:rPr>
              <a:t>Reporting frequency: </a:t>
            </a:r>
            <a:r>
              <a:rPr lang="en-US" sz="1600" b="0" i="0" u="none" strike="noStrike" baseline="0" dirty="0">
                <a:solidFill>
                  <a:srgbClr val="000000"/>
                </a:solidFill>
                <a:latin typeface="+mj-lt"/>
              </a:rPr>
              <a:t>This indicator should be reported on a semiannual basis at a minimum. More frequent monitoring on a quarterly, monthly, or real-time basis is recommended. Performance plans and reports (PPRs) for this indicator are based on calendar year (CY) periodicity to reflect national level attainment and align with the USAID congressional reporting requirements.</a:t>
            </a:r>
          </a:p>
          <a:p>
            <a:pPr marL="0" indent="0">
              <a:spcBef>
                <a:spcPts val="600"/>
              </a:spcBef>
              <a:spcAft>
                <a:spcPts val="600"/>
              </a:spcAft>
              <a:buNone/>
            </a:pPr>
            <a:r>
              <a:rPr lang="en-US" sz="1600" b="1" dirty="0">
                <a:solidFill>
                  <a:schemeClr val="accent5"/>
                </a:solidFill>
                <a:latin typeface="+mj-lt"/>
              </a:rPr>
              <a:t>Data sources: </a:t>
            </a:r>
            <a:r>
              <a:rPr lang="en-US" sz="1600" b="0" i="0" u="none" strike="noStrike" baseline="0" dirty="0">
                <a:solidFill>
                  <a:srgbClr val="000000"/>
                </a:solidFill>
                <a:latin typeface="+mj-lt"/>
              </a:rPr>
              <a:t>This indicator is reported from National TB Program (NTP) official records</a:t>
            </a:r>
            <a:r>
              <a:rPr lang="en-US" sz="1600" b="0" i="1" u="none" strike="noStrike" baseline="0" dirty="0">
                <a:solidFill>
                  <a:srgbClr val="000000"/>
                </a:solidFill>
                <a:latin typeface="+mj-lt"/>
              </a:rPr>
              <a:t>. Quarterly report on TB case registration in the basic management unit. </a:t>
            </a:r>
          </a:p>
          <a:p>
            <a:pPr marL="0" indent="0">
              <a:spcBef>
                <a:spcPts val="600"/>
              </a:spcBef>
              <a:spcAft>
                <a:spcPts val="600"/>
              </a:spcAft>
              <a:buNone/>
            </a:pPr>
            <a:r>
              <a:rPr lang="en-US" sz="1600" b="0" i="0" u="none" strike="noStrike" baseline="0" dirty="0">
                <a:solidFill>
                  <a:srgbClr val="000000"/>
                </a:solidFill>
                <a:latin typeface="+mj-lt"/>
              </a:rPr>
              <a:t>This standard WHO indicator can also be calculated using the WHO database variables: </a:t>
            </a:r>
            <a:r>
              <a:rPr lang="en-US" sz="1600" b="0" i="1" u="none" strike="noStrike" dirty="0">
                <a:solidFill>
                  <a:srgbClr val="000000"/>
                </a:solidFill>
                <a:latin typeface="+mj-lt"/>
              </a:rPr>
              <a:t>newrel_f014 </a:t>
            </a:r>
            <a:r>
              <a:rPr lang="en-US" sz="1600" b="0" i="0" u="none" strike="noStrike" dirty="0">
                <a:solidFill>
                  <a:srgbClr val="000000"/>
                </a:solidFill>
                <a:latin typeface="+mj-lt"/>
              </a:rPr>
              <a:t>plus </a:t>
            </a:r>
            <a:r>
              <a:rPr lang="en-US" sz="1600" b="0" i="1" u="none" strike="noStrike" dirty="0">
                <a:solidFill>
                  <a:srgbClr val="000000"/>
                </a:solidFill>
                <a:latin typeface="+mj-lt"/>
              </a:rPr>
              <a:t>newrel_m014 </a:t>
            </a:r>
            <a:r>
              <a:rPr lang="en-US" sz="1600" b="0" i="0" u="none" strike="noStrike" dirty="0">
                <a:solidFill>
                  <a:srgbClr val="000000"/>
                </a:solidFill>
                <a:latin typeface="+mj-lt"/>
              </a:rPr>
              <a:t>plus </a:t>
            </a:r>
            <a:r>
              <a:rPr lang="en-US" sz="1600" b="0" i="1" u="none" strike="noStrike" dirty="0">
                <a:solidFill>
                  <a:srgbClr val="000000"/>
                </a:solidFill>
                <a:latin typeface="+mj-lt"/>
              </a:rPr>
              <a:t>newrel_sexunk014. </a:t>
            </a:r>
            <a:endParaRPr lang="en-US" sz="1600" dirty="0">
              <a:solidFill>
                <a:srgbClr val="000000"/>
              </a:solidFill>
              <a:latin typeface="+mj-lt"/>
            </a:endParaRPr>
          </a:p>
        </p:txBody>
      </p:sp>
      <p:sp>
        <p:nvSpPr>
          <p:cNvPr id="2" name="Slide Number Placeholder 1">
            <a:extLst>
              <a:ext uri="{FF2B5EF4-FFF2-40B4-BE49-F238E27FC236}">
                <a16:creationId xmlns:a16="http://schemas.microsoft.com/office/drawing/2014/main" id="{57A80441-A913-462F-6FE1-605858010BBB}"/>
              </a:ext>
            </a:extLst>
          </p:cNvPr>
          <p:cNvSpPr>
            <a:spLocks noGrp="1"/>
          </p:cNvSpPr>
          <p:nvPr>
            <p:ph type="sldNum" sz="quarter" idx="4"/>
          </p:nvPr>
        </p:nvSpPr>
        <p:spPr/>
        <p:txBody>
          <a:bodyPr/>
          <a:lstStyle/>
          <a:p>
            <a:fld id="{42782948-4DBE-204D-AB9E-B65E067054AE}" type="slidenum">
              <a:rPr lang="en-US" smtClean="0"/>
              <a:pPr/>
              <a:t>23</a:t>
            </a:fld>
            <a:endParaRPr lang="en-US"/>
          </a:p>
        </p:txBody>
      </p:sp>
      <p:sp>
        <p:nvSpPr>
          <p:cNvPr id="6" name="Title 5">
            <a:extLst>
              <a:ext uri="{FF2B5EF4-FFF2-40B4-BE49-F238E27FC236}">
                <a16:creationId xmlns:a16="http://schemas.microsoft.com/office/drawing/2014/main" id="{58198C10-F2DA-9AD5-4D3B-11A6FE08E018}"/>
              </a:ext>
            </a:extLst>
          </p:cNvPr>
          <p:cNvSpPr>
            <a:spLocks noGrp="1"/>
          </p:cNvSpPr>
          <p:nvPr>
            <p:ph type="title"/>
          </p:nvPr>
        </p:nvSpPr>
        <p:spPr/>
        <p:txBody>
          <a:bodyPr/>
          <a:lstStyle/>
          <a:p>
            <a:r>
              <a:rPr lang="en-US" dirty="0"/>
              <a:t>PEDS_NOTIF: Childhood TB Notifications</a:t>
            </a:r>
          </a:p>
        </p:txBody>
      </p:sp>
      <p:grpSp>
        <p:nvGrpSpPr>
          <p:cNvPr id="3" name="Group 2">
            <a:extLst>
              <a:ext uri="{FF2B5EF4-FFF2-40B4-BE49-F238E27FC236}">
                <a16:creationId xmlns:a16="http://schemas.microsoft.com/office/drawing/2014/main" id="{3FE4136B-BB3A-3373-4A63-A9DE76C3B7BD}"/>
              </a:ext>
              <a:ext uri="{C183D7F6-B498-43B3-948B-1728B52AA6E4}">
                <adec:decorative xmlns:adec="http://schemas.microsoft.com/office/drawing/2017/decorative" val="1"/>
              </a:ext>
            </a:extLst>
          </p:cNvPr>
          <p:cNvGrpSpPr/>
          <p:nvPr/>
        </p:nvGrpSpPr>
        <p:grpSpPr>
          <a:xfrm>
            <a:off x="8335659" y="79276"/>
            <a:ext cx="673976" cy="749227"/>
            <a:chOff x="8335659" y="79276"/>
            <a:chExt cx="673976" cy="749227"/>
          </a:xfrm>
        </p:grpSpPr>
        <p:pic>
          <p:nvPicPr>
            <p:cNvPr id="4" name="Google Shape;517;p33">
              <a:extLst>
                <a:ext uri="{FF2B5EF4-FFF2-40B4-BE49-F238E27FC236}">
                  <a16:creationId xmlns:a16="http://schemas.microsoft.com/office/drawing/2014/main" id="{E165CF5D-CAF6-7DFF-7F68-EA5AAAE6E8F2}"/>
                </a:ext>
              </a:extLst>
            </p:cNvPr>
            <p:cNvPicPr preferRelativeResize="0"/>
            <p:nvPr/>
          </p:nvPicPr>
          <p:blipFill rotWithShape="1">
            <a:blip r:embed="rId4">
              <a:alphaModFix/>
            </a:blip>
            <a:srcRect l="8376" t="11384" r="5535" b="9225"/>
            <a:stretch/>
          </p:blipFill>
          <p:spPr>
            <a:xfrm>
              <a:off x="8430732" y="79276"/>
              <a:ext cx="483831" cy="483831"/>
            </a:xfrm>
            <a:prstGeom prst="ellipse">
              <a:avLst/>
            </a:prstGeom>
            <a:noFill/>
            <a:ln w="12700" cap="flat" cmpd="sng">
              <a:solidFill>
                <a:schemeClr val="accent3"/>
              </a:solidFill>
              <a:prstDash val="solid"/>
              <a:round/>
              <a:headEnd type="none" w="sm" len="sm"/>
              <a:tailEnd type="none" w="sm" len="sm"/>
            </a:ln>
          </p:spPr>
        </p:pic>
        <p:sp>
          <p:nvSpPr>
            <p:cNvPr id="5" name="Google Shape;436;p32">
              <a:extLst>
                <a:ext uri="{FF2B5EF4-FFF2-40B4-BE49-F238E27FC236}">
                  <a16:creationId xmlns:a16="http://schemas.microsoft.com/office/drawing/2014/main" id="{ED493849-988B-260E-CAF6-011BEFFB4D87}"/>
                </a:ext>
              </a:extLst>
            </p:cNvPr>
            <p:cNvSpPr txBox="1"/>
            <p:nvPr/>
          </p:nvSpPr>
          <p:spPr>
            <a:xfrm>
              <a:off x="8335659" y="597803"/>
              <a:ext cx="673976" cy="230700"/>
            </a:xfrm>
            <a:prstGeom prst="rect">
              <a:avLst/>
            </a:prstGeom>
            <a:noFill/>
            <a:ln>
              <a:noFill/>
            </a:ln>
          </p:spPr>
          <p:txBody>
            <a:bodyPr spcFirstLastPara="1" wrap="square" lIns="91425" tIns="45700" rIns="91425" bIns="45700" anchor="t" anchorCtr="0">
              <a:spAutoFit/>
            </a:bodyPr>
            <a:lstStyle/>
            <a:p>
              <a:pPr algn="ctr">
                <a:buClr>
                  <a:srgbClr val="002F3C"/>
                </a:buClr>
                <a:buSzPts val="900"/>
              </a:pPr>
              <a:r>
                <a:rPr lang="en" sz="900" dirty="0">
                  <a:solidFill>
                    <a:schemeClr val="accent3">
                      <a:lumMod val="75000"/>
                    </a:schemeClr>
                  </a:solidFill>
                  <a:latin typeface="Libre Franklin Black"/>
                  <a:ea typeface="Libre Franklin Black"/>
                  <a:cs typeface="Libre Franklin Black"/>
                  <a:sym typeface="Libre Franklin Black"/>
                </a:rPr>
                <a:t>REACH</a:t>
              </a:r>
              <a:endParaRPr sz="1400" dirty="0">
                <a:solidFill>
                  <a:schemeClr val="accent3">
                    <a:lumMod val="75000"/>
                  </a:schemeClr>
                </a:solidFill>
                <a:latin typeface="Arial"/>
                <a:ea typeface="Arial"/>
                <a:cs typeface="Arial"/>
                <a:sym typeface="Arial"/>
              </a:endParaRPr>
            </a:p>
          </p:txBody>
        </p:sp>
      </p:grpSp>
    </p:spTree>
    <p:custDataLst>
      <p:tags r:id="rId1"/>
    </p:custDataLst>
    <p:extLst>
      <p:ext uri="{BB962C8B-B14F-4D97-AF65-F5344CB8AC3E}">
        <p14:creationId xmlns:p14="http://schemas.microsoft.com/office/powerpoint/2010/main" val="28167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A80441-A913-462F-6FE1-605858010BBB}"/>
              </a:ext>
            </a:extLst>
          </p:cNvPr>
          <p:cNvSpPr>
            <a:spLocks noGrp="1"/>
          </p:cNvSpPr>
          <p:nvPr>
            <p:ph type="sldNum" sz="quarter" idx="4"/>
          </p:nvPr>
        </p:nvSpPr>
        <p:spPr/>
        <p:txBody>
          <a:bodyPr/>
          <a:lstStyle/>
          <a:p>
            <a:fld id="{42782948-4DBE-204D-AB9E-B65E067054AE}" type="slidenum">
              <a:rPr lang="en-US" smtClean="0"/>
              <a:pPr/>
              <a:t>24</a:t>
            </a:fld>
            <a:endParaRPr lang="en-US"/>
          </a:p>
        </p:txBody>
      </p:sp>
      <p:sp>
        <p:nvSpPr>
          <p:cNvPr id="6" name="Title 5">
            <a:extLst>
              <a:ext uri="{FF2B5EF4-FFF2-40B4-BE49-F238E27FC236}">
                <a16:creationId xmlns:a16="http://schemas.microsoft.com/office/drawing/2014/main" id="{58198C10-F2DA-9AD5-4D3B-11A6FE08E018}"/>
              </a:ext>
            </a:extLst>
          </p:cNvPr>
          <p:cNvSpPr>
            <a:spLocks noGrp="1"/>
          </p:cNvSpPr>
          <p:nvPr>
            <p:ph type="title"/>
          </p:nvPr>
        </p:nvSpPr>
        <p:spPr/>
        <p:txBody>
          <a:bodyPr/>
          <a:lstStyle/>
          <a:p>
            <a:r>
              <a:rPr lang="en-US" dirty="0"/>
              <a:t>PEDS_NOTIF: Childhood TB Notifications</a:t>
            </a:r>
          </a:p>
        </p:txBody>
      </p:sp>
      <p:grpSp>
        <p:nvGrpSpPr>
          <p:cNvPr id="3" name="Group 2">
            <a:extLst>
              <a:ext uri="{FF2B5EF4-FFF2-40B4-BE49-F238E27FC236}">
                <a16:creationId xmlns:a16="http://schemas.microsoft.com/office/drawing/2014/main" id="{3FE4136B-BB3A-3373-4A63-A9DE76C3B7BD}"/>
              </a:ext>
              <a:ext uri="{C183D7F6-B498-43B3-948B-1728B52AA6E4}">
                <adec:decorative xmlns:adec="http://schemas.microsoft.com/office/drawing/2017/decorative" val="1"/>
              </a:ext>
            </a:extLst>
          </p:cNvPr>
          <p:cNvGrpSpPr/>
          <p:nvPr/>
        </p:nvGrpSpPr>
        <p:grpSpPr>
          <a:xfrm>
            <a:off x="8335659" y="79276"/>
            <a:ext cx="673976" cy="749227"/>
            <a:chOff x="8335659" y="79276"/>
            <a:chExt cx="673976" cy="749227"/>
          </a:xfrm>
        </p:grpSpPr>
        <p:pic>
          <p:nvPicPr>
            <p:cNvPr id="4" name="Google Shape;517;p33">
              <a:extLst>
                <a:ext uri="{FF2B5EF4-FFF2-40B4-BE49-F238E27FC236}">
                  <a16:creationId xmlns:a16="http://schemas.microsoft.com/office/drawing/2014/main" id="{E165CF5D-CAF6-7DFF-7F68-EA5AAAE6E8F2}"/>
                </a:ext>
              </a:extLst>
            </p:cNvPr>
            <p:cNvPicPr preferRelativeResize="0"/>
            <p:nvPr/>
          </p:nvPicPr>
          <p:blipFill rotWithShape="1">
            <a:blip r:embed="rId3">
              <a:alphaModFix/>
            </a:blip>
            <a:srcRect l="8376" t="11384" r="5535" b="9225"/>
            <a:stretch/>
          </p:blipFill>
          <p:spPr>
            <a:xfrm>
              <a:off x="8430732" y="79276"/>
              <a:ext cx="483831" cy="483831"/>
            </a:xfrm>
            <a:prstGeom prst="ellipse">
              <a:avLst/>
            </a:prstGeom>
            <a:noFill/>
            <a:ln w="12700" cap="flat" cmpd="sng">
              <a:solidFill>
                <a:schemeClr val="accent3"/>
              </a:solidFill>
              <a:prstDash val="solid"/>
              <a:round/>
              <a:headEnd type="none" w="sm" len="sm"/>
              <a:tailEnd type="none" w="sm" len="sm"/>
            </a:ln>
          </p:spPr>
        </p:pic>
        <p:sp>
          <p:nvSpPr>
            <p:cNvPr id="5" name="Google Shape;436;p32">
              <a:extLst>
                <a:ext uri="{FF2B5EF4-FFF2-40B4-BE49-F238E27FC236}">
                  <a16:creationId xmlns:a16="http://schemas.microsoft.com/office/drawing/2014/main" id="{ED493849-988B-260E-CAF6-011BEFFB4D87}"/>
                </a:ext>
              </a:extLst>
            </p:cNvPr>
            <p:cNvSpPr txBox="1"/>
            <p:nvPr/>
          </p:nvSpPr>
          <p:spPr>
            <a:xfrm>
              <a:off x="8335659" y="597803"/>
              <a:ext cx="673976" cy="230700"/>
            </a:xfrm>
            <a:prstGeom prst="rect">
              <a:avLst/>
            </a:prstGeom>
            <a:noFill/>
            <a:ln>
              <a:noFill/>
            </a:ln>
          </p:spPr>
          <p:txBody>
            <a:bodyPr spcFirstLastPara="1" wrap="square" lIns="91425" tIns="45700" rIns="91425" bIns="45700" anchor="t" anchorCtr="0">
              <a:spAutoFit/>
            </a:bodyPr>
            <a:lstStyle/>
            <a:p>
              <a:pPr algn="ctr">
                <a:buClr>
                  <a:srgbClr val="002F3C"/>
                </a:buClr>
                <a:buSzPts val="900"/>
              </a:pPr>
              <a:r>
                <a:rPr lang="en" sz="900" dirty="0">
                  <a:solidFill>
                    <a:schemeClr val="accent3">
                      <a:lumMod val="75000"/>
                    </a:schemeClr>
                  </a:solidFill>
                  <a:latin typeface="Libre Franklin Black"/>
                  <a:ea typeface="Libre Franklin Black"/>
                  <a:cs typeface="Libre Franklin Black"/>
                  <a:sym typeface="Libre Franklin Black"/>
                </a:rPr>
                <a:t>REACH</a:t>
              </a:r>
              <a:endParaRPr sz="1400" dirty="0">
                <a:solidFill>
                  <a:schemeClr val="accent3">
                    <a:lumMod val="75000"/>
                  </a:schemeClr>
                </a:solidFill>
                <a:latin typeface="Arial"/>
                <a:ea typeface="Arial"/>
                <a:cs typeface="Arial"/>
                <a:sym typeface="Arial"/>
              </a:endParaRPr>
            </a:p>
          </p:txBody>
        </p:sp>
      </p:grpSp>
      <p:pic>
        <p:nvPicPr>
          <p:cNvPr id="11" name="Picture 10" descr="PEDS_NOTIF data viz examples">
            <a:extLst>
              <a:ext uri="{FF2B5EF4-FFF2-40B4-BE49-F238E27FC236}">
                <a16:creationId xmlns:a16="http://schemas.microsoft.com/office/drawing/2014/main" id="{CF0B0A06-441B-BFB4-7384-A2E32FEAEAC6}"/>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26413" y="1411020"/>
            <a:ext cx="4236355" cy="2506420"/>
          </a:xfrm>
          <a:prstGeom prst="rect">
            <a:avLst/>
          </a:prstGeom>
          <a:ln>
            <a:noFill/>
          </a:ln>
        </p:spPr>
      </p:pic>
      <p:pic>
        <p:nvPicPr>
          <p:cNvPr id="13" name="Picture 12" descr="PEDS_NOTIF data viz examples">
            <a:extLst>
              <a:ext uri="{FF2B5EF4-FFF2-40B4-BE49-F238E27FC236}">
                <a16:creationId xmlns:a16="http://schemas.microsoft.com/office/drawing/2014/main" id="{BDF4BF92-E751-4A6A-40B1-A6990537BB34}"/>
              </a:ext>
            </a:extLst>
          </p:cNvPr>
          <p:cNvPicPr>
            <a:picLocks noChangeAspect="1"/>
          </p:cNvPicPr>
          <p:nvPr/>
        </p:nvPicPr>
        <p:blipFill rotWithShape="1">
          <a:blip r:embed="rId5"/>
          <a:srcRect t="6594"/>
          <a:stretch/>
        </p:blipFill>
        <p:spPr>
          <a:xfrm>
            <a:off x="4572000" y="1526794"/>
            <a:ext cx="4326317" cy="2595370"/>
          </a:xfrm>
          <a:prstGeom prst="rect">
            <a:avLst/>
          </a:prstGeom>
          <a:ln>
            <a:noFill/>
          </a:ln>
        </p:spPr>
      </p:pic>
    </p:spTree>
    <p:custDataLst>
      <p:tags r:id="rId1"/>
    </p:custDataLst>
    <p:extLst>
      <p:ext uri="{BB962C8B-B14F-4D97-AF65-F5344CB8AC3E}">
        <p14:creationId xmlns:p14="http://schemas.microsoft.com/office/powerpoint/2010/main" val="376434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A80441-A913-462F-6FE1-605858010BBB}"/>
              </a:ext>
            </a:extLst>
          </p:cNvPr>
          <p:cNvSpPr>
            <a:spLocks noGrp="1"/>
          </p:cNvSpPr>
          <p:nvPr>
            <p:ph type="sldNum" sz="quarter" idx="4"/>
          </p:nvPr>
        </p:nvSpPr>
        <p:spPr/>
        <p:txBody>
          <a:bodyPr/>
          <a:lstStyle/>
          <a:p>
            <a:fld id="{42782948-4DBE-204D-AB9E-B65E067054AE}" type="slidenum">
              <a:rPr lang="en-US" smtClean="0"/>
              <a:pPr/>
              <a:t>25</a:t>
            </a:fld>
            <a:endParaRPr lang="en-US"/>
          </a:p>
        </p:txBody>
      </p:sp>
      <p:sp>
        <p:nvSpPr>
          <p:cNvPr id="6" name="Title 5">
            <a:extLst>
              <a:ext uri="{FF2B5EF4-FFF2-40B4-BE49-F238E27FC236}">
                <a16:creationId xmlns:a16="http://schemas.microsoft.com/office/drawing/2014/main" id="{58198C10-F2DA-9AD5-4D3B-11A6FE08E018}"/>
              </a:ext>
            </a:extLst>
          </p:cNvPr>
          <p:cNvSpPr>
            <a:spLocks noGrp="1"/>
          </p:cNvSpPr>
          <p:nvPr>
            <p:ph type="title"/>
          </p:nvPr>
        </p:nvSpPr>
        <p:spPr/>
        <p:txBody>
          <a:bodyPr/>
          <a:lstStyle/>
          <a:p>
            <a:r>
              <a:rPr lang="fr-FR" dirty="0"/>
              <a:t>MDR_NOTIF: RR/MDR-TB Notifications</a:t>
            </a:r>
            <a:endParaRPr lang="en-US" dirty="0"/>
          </a:p>
        </p:txBody>
      </p:sp>
      <p:grpSp>
        <p:nvGrpSpPr>
          <p:cNvPr id="3" name="Group 2">
            <a:extLst>
              <a:ext uri="{FF2B5EF4-FFF2-40B4-BE49-F238E27FC236}">
                <a16:creationId xmlns:a16="http://schemas.microsoft.com/office/drawing/2014/main" id="{291A004D-888B-068B-7912-3ACB69DC3D32}"/>
              </a:ext>
              <a:ext uri="{C183D7F6-B498-43B3-948B-1728B52AA6E4}">
                <adec:decorative xmlns:adec="http://schemas.microsoft.com/office/drawing/2017/decorative" val="1"/>
              </a:ext>
            </a:extLst>
          </p:cNvPr>
          <p:cNvGrpSpPr/>
          <p:nvPr/>
        </p:nvGrpSpPr>
        <p:grpSpPr>
          <a:xfrm>
            <a:off x="8335659" y="79276"/>
            <a:ext cx="673976" cy="749227"/>
            <a:chOff x="8335659" y="79276"/>
            <a:chExt cx="673976" cy="749227"/>
          </a:xfrm>
        </p:grpSpPr>
        <p:pic>
          <p:nvPicPr>
            <p:cNvPr id="4" name="Google Shape;517;p33">
              <a:extLst>
                <a:ext uri="{FF2B5EF4-FFF2-40B4-BE49-F238E27FC236}">
                  <a16:creationId xmlns:a16="http://schemas.microsoft.com/office/drawing/2014/main" id="{69FA344F-4F28-C20C-2459-40098AF90DD0}"/>
                </a:ext>
              </a:extLst>
            </p:cNvPr>
            <p:cNvPicPr preferRelativeResize="0"/>
            <p:nvPr/>
          </p:nvPicPr>
          <p:blipFill rotWithShape="1">
            <a:blip r:embed="rId3">
              <a:alphaModFix/>
            </a:blip>
            <a:srcRect l="8376" t="11384" r="5535" b="9225"/>
            <a:stretch/>
          </p:blipFill>
          <p:spPr>
            <a:xfrm>
              <a:off x="8430732" y="79276"/>
              <a:ext cx="483831" cy="483831"/>
            </a:xfrm>
            <a:prstGeom prst="ellipse">
              <a:avLst/>
            </a:prstGeom>
            <a:noFill/>
            <a:ln w="12700" cap="flat" cmpd="sng">
              <a:solidFill>
                <a:schemeClr val="accent3"/>
              </a:solidFill>
              <a:prstDash val="solid"/>
              <a:round/>
              <a:headEnd type="none" w="sm" len="sm"/>
              <a:tailEnd type="none" w="sm" len="sm"/>
            </a:ln>
          </p:spPr>
        </p:pic>
        <p:sp>
          <p:nvSpPr>
            <p:cNvPr id="5" name="Google Shape;436;p32">
              <a:extLst>
                <a:ext uri="{FF2B5EF4-FFF2-40B4-BE49-F238E27FC236}">
                  <a16:creationId xmlns:a16="http://schemas.microsoft.com/office/drawing/2014/main" id="{D9AF0613-4C46-3781-A142-409F5A21407E}"/>
                </a:ext>
              </a:extLst>
            </p:cNvPr>
            <p:cNvSpPr txBox="1"/>
            <p:nvPr/>
          </p:nvSpPr>
          <p:spPr>
            <a:xfrm>
              <a:off x="8335659" y="597803"/>
              <a:ext cx="673976" cy="230700"/>
            </a:xfrm>
            <a:prstGeom prst="rect">
              <a:avLst/>
            </a:prstGeom>
            <a:noFill/>
            <a:ln>
              <a:noFill/>
            </a:ln>
          </p:spPr>
          <p:txBody>
            <a:bodyPr spcFirstLastPara="1" wrap="square" lIns="91425" tIns="45700" rIns="91425" bIns="45700" anchor="t" anchorCtr="0">
              <a:spAutoFit/>
            </a:bodyPr>
            <a:lstStyle/>
            <a:p>
              <a:pPr algn="ctr">
                <a:buClr>
                  <a:srgbClr val="002F3C"/>
                </a:buClr>
                <a:buSzPts val="900"/>
              </a:pPr>
              <a:r>
                <a:rPr lang="en" sz="900" dirty="0">
                  <a:solidFill>
                    <a:schemeClr val="accent3">
                      <a:lumMod val="75000"/>
                    </a:schemeClr>
                  </a:solidFill>
                  <a:latin typeface="Libre Franklin Black"/>
                  <a:ea typeface="Libre Franklin Black"/>
                  <a:cs typeface="Libre Franklin Black"/>
                  <a:sym typeface="Libre Franklin Black"/>
                </a:rPr>
                <a:t>REACH</a:t>
              </a:r>
              <a:endParaRPr sz="1400" dirty="0">
                <a:solidFill>
                  <a:schemeClr val="accent3">
                    <a:lumMod val="75000"/>
                  </a:schemeClr>
                </a:solidFill>
                <a:latin typeface="Arial"/>
                <a:ea typeface="Arial"/>
                <a:cs typeface="Arial"/>
                <a:sym typeface="Arial"/>
              </a:endParaRPr>
            </a:p>
          </p:txBody>
        </p:sp>
      </p:grpSp>
      <p:sp>
        <p:nvSpPr>
          <p:cNvPr id="13" name="Content Placeholder 6">
            <a:extLst>
              <a:ext uri="{FF2B5EF4-FFF2-40B4-BE49-F238E27FC236}">
                <a16:creationId xmlns:a16="http://schemas.microsoft.com/office/drawing/2014/main" id="{61CE4365-D53A-8256-4659-27E9B0810C14}"/>
              </a:ext>
            </a:extLst>
          </p:cNvPr>
          <p:cNvSpPr txBox="1">
            <a:spLocks/>
          </p:cNvSpPr>
          <p:nvPr/>
        </p:nvSpPr>
        <p:spPr>
          <a:xfrm>
            <a:off x="515722" y="713153"/>
            <a:ext cx="7772400" cy="2368571"/>
          </a:xfrm>
          <a:prstGeom prst="rect">
            <a:avLst/>
          </a:prstGeom>
        </p:spPr>
        <p:txBody>
          <a:bodyPr vert="horz" lIns="91440" tIns="45720" rIns="91440" bIns="45720" rtlCol="0">
            <a:noAutofit/>
          </a:bodyPr>
          <a:lst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SzPct val="90000"/>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FFFFFF"/>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600"/>
              </a:spcAft>
              <a:buFont typeface="Wingdings" panose="05000000000000000000" pitchFamily="2" charset="2"/>
              <a:buNone/>
            </a:pPr>
            <a:r>
              <a:rPr lang="en-US" sz="1400" b="1" dirty="0">
                <a:solidFill>
                  <a:schemeClr val="accent5"/>
                </a:solidFill>
              </a:rPr>
              <a:t>Definition: </a:t>
            </a:r>
            <a:r>
              <a:rPr lang="en-US" sz="1400" b="0" i="0" u="none" strike="noStrike" baseline="0" dirty="0">
                <a:solidFill>
                  <a:srgbClr val="000000"/>
                </a:solidFill>
              </a:rPr>
              <a:t>Number of people with rifampicin-resistant (RR) and multidrug-resistant (MDR) TB notified during the reporting period. </a:t>
            </a:r>
          </a:p>
          <a:p>
            <a:pPr marL="0" indent="0">
              <a:spcBef>
                <a:spcPts val="600"/>
              </a:spcBef>
              <a:spcAft>
                <a:spcPts val="600"/>
              </a:spcAft>
              <a:buFont typeface="Wingdings" panose="05000000000000000000" pitchFamily="2" charset="2"/>
              <a:buNone/>
            </a:pPr>
            <a:r>
              <a:rPr lang="en-US" sz="1400" b="0" i="0" u="none" strike="noStrike" baseline="0" dirty="0">
                <a:solidFill>
                  <a:srgbClr val="000000"/>
                </a:solidFill>
              </a:rPr>
              <a:t>RR/MDR TB: RR-TB is TB caused by Mycobacterium Tuberculosis (M. tuberculosis) strains that are resistant to rifampicin; MDR-TB strains are resistant to at least both rifampicin and isoniazid. </a:t>
            </a:r>
          </a:p>
          <a:p>
            <a:pPr marL="0" indent="0">
              <a:spcBef>
                <a:spcPts val="600"/>
              </a:spcBef>
              <a:spcAft>
                <a:spcPts val="600"/>
              </a:spcAft>
              <a:buFont typeface="Wingdings" panose="05000000000000000000" pitchFamily="2" charset="2"/>
              <a:buNone/>
            </a:pPr>
            <a:r>
              <a:rPr lang="en-US" sz="1400" b="0" i="0" u="none" strike="noStrike" baseline="0" dirty="0">
                <a:solidFill>
                  <a:srgbClr val="000000"/>
                </a:solidFill>
              </a:rPr>
              <a:t>Note: This indicator no longer includes pre-extensively drug-resistant (pre-XDR) and extensively drug-resistant (XDR) TB; these data should be reported separately under the core plus indicator for XDR. Values for these indicators should not be added together. This indicator might include patients with polydrug resistant TB (PDR-TB), if they are part of the RR/MDR recording in the national database. However, if PDR-TB is reported separately, they should not be included in this analysis.</a:t>
            </a:r>
            <a:endParaRPr lang="en-US" sz="1400" dirty="0">
              <a:solidFill>
                <a:schemeClr val="tx1"/>
              </a:solidFill>
            </a:endParaRPr>
          </a:p>
        </p:txBody>
      </p:sp>
      <p:sp>
        <p:nvSpPr>
          <p:cNvPr id="14" name="Content Placeholder 6">
            <a:extLst>
              <a:ext uri="{FF2B5EF4-FFF2-40B4-BE49-F238E27FC236}">
                <a16:creationId xmlns:a16="http://schemas.microsoft.com/office/drawing/2014/main" id="{C0DAE8AF-E8CA-CF51-8DE1-C62839172862}"/>
              </a:ext>
            </a:extLst>
          </p:cNvPr>
          <p:cNvSpPr txBox="1">
            <a:spLocks/>
          </p:cNvSpPr>
          <p:nvPr/>
        </p:nvSpPr>
        <p:spPr>
          <a:xfrm>
            <a:off x="515722" y="3310559"/>
            <a:ext cx="7867473" cy="1026310"/>
          </a:xfrm>
          <a:prstGeom prst="rect">
            <a:avLst/>
          </a:prstGeom>
          <a:solidFill>
            <a:schemeClr val="accent3">
              <a:lumMod val="20000"/>
              <a:lumOff val="80000"/>
            </a:schemeClr>
          </a:solidFill>
        </p:spPr>
        <p:txBody>
          <a:bodyPr vert="horz" lIns="182880" tIns="182880" rIns="182880" bIns="182880" rtlCol="0">
            <a:noAutofit/>
          </a:bodyPr>
          <a:lst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SzPct val="90000"/>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FFFFFF"/>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b="1" dirty="0">
                <a:solidFill>
                  <a:schemeClr val="accent5"/>
                </a:solidFill>
                <a:latin typeface="+mj-lt"/>
              </a:rPr>
              <a:t>Numerator: </a:t>
            </a:r>
            <a:r>
              <a:rPr lang="en-US" sz="1400" b="0" i="0" u="none" strike="noStrike" baseline="0" dirty="0">
                <a:solidFill>
                  <a:srgbClr val="000000"/>
                </a:solidFill>
                <a:latin typeface="+mj-lt"/>
              </a:rPr>
              <a:t>Number of people with </a:t>
            </a:r>
            <a:r>
              <a:rPr lang="en-US" sz="1400" b="1" i="0" u="none" strike="noStrike" baseline="0" dirty="0">
                <a:solidFill>
                  <a:srgbClr val="000000"/>
                </a:solidFill>
                <a:latin typeface="+mj-lt"/>
              </a:rPr>
              <a:t>RR-TB and MDR-TB notified </a:t>
            </a:r>
            <a:r>
              <a:rPr lang="en-US" sz="1400" b="0" i="0" u="none" strike="noStrike" baseline="0" dirty="0">
                <a:solidFill>
                  <a:srgbClr val="000000"/>
                </a:solidFill>
                <a:latin typeface="+mj-lt"/>
              </a:rPr>
              <a:t>during the reporting period.</a:t>
            </a:r>
          </a:p>
          <a:p>
            <a:pPr marL="0" indent="0">
              <a:buNone/>
            </a:pPr>
            <a:r>
              <a:rPr lang="en-US" sz="1400" b="1" dirty="0">
                <a:solidFill>
                  <a:schemeClr val="accent5"/>
                </a:solidFill>
                <a:latin typeface="+mj-lt"/>
              </a:rPr>
              <a:t>Denominator: </a:t>
            </a:r>
            <a:r>
              <a:rPr lang="en-US" sz="1400" b="0" i="0" u="none" strike="noStrike" baseline="0" dirty="0">
                <a:solidFill>
                  <a:srgbClr val="000000"/>
                </a:solidFill>
                <a:latin typeface="+mj-lt"/>
              </a:rPr>
              <a:t>N/A</a:t>
            </a:r>
          </a:p>
        </p:txBody>
      </p:sp>
    </p:spTree>
    <p:custDataLst>
      <p:tags r:id="rId1"/>
    </p:custDataLst>
    <p:extLst>
      <p:ext uri="{BB962C8B-B14F-4D97-AF65-F5344CB8AC3E}">
        <p14:creationId xmlns:p14="http://schemas.microsoft.com/office/powerpoint/2010/main" val="2966375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A80441-A913-462F-6FE1-605858010BBB}"/>
              </a:ext>
            </a:extLst>
          </p:cNvPr>
          <p:cNvSpPr>
            <a:spLocks noGrp="1"/>
          </p:cNvSpPr>
          <p:nvPr>
            <p:ph type="sldNum" sz="quarter" idx="4"/>
          </p:nvPr>
        </p:nvSpPr>
        <p:spPr/>
        <p:txBody>
          <a:bodyPr/>
          <a:lstStyle/>
          <a:p>
            <a:fld id="{42782948-4DBE-204D-AB9E-B65E067054AE}" type="slidenum">
              <a:rPr lang="en-US" smtClean="0"/>
              <a:pPr/>
              <a:t>26</a:t>
            </a:fld>
            <a:endParaRPr lang="en-US"/>
          </a:p>
        </p:txBody>
      </p:sp>
      <p:sp>
        <p:nvSpPr>
          <p:cNvPr id="6" name="Title 5">
            <a:extLst>
              <a:ext uri="{FF2B5EF4-FFF2-40B4-BE49-F238E27FC236}">
                <a16:creationId xmlns:a16="http://schemas.microsoft.com/office/drawing/2014/main" id="{58198C10-F2DA-9AD5-4D3B-11A6FE08E018}"/>
              </a:ext>
            </a:extLst>
          </p:cNvPr>
          <p:cNvSpPr>
            <a:spLocks noGrp="1"/>
          </p:cNvSpPr>
          <p:nvPr>
            <p:ph type="title"/>
          </p:nvPr>
        </p:nvSpPr>
        <p:spPr/>
        <p:txBody>
          <a:bodyPr/>
          <a:lstStyle/>
          <a:p>
            <a:r>
              <a:rPr lang="fr-FR" dirty="0"/>
              <a:t>MDR_NOTIF: RR/MDR-TB Notifications</a:t>
            </a:r>
            <a:endParaRPr lang="en-US" dirty="0"/>
          </a:p>
        </p:txBody>
      </p:sp>
      <p:grpSp>
        <p:nvGrpSpPr>
          <p:cNvPr id="3" name="Group 2">
            <a:extLst>
              <a:ext uri="{FF2B5EF4-FFF2-40B4-BE49-F238E27FC236}">
                <a16:creationId xmlns:a16="http://schemas.microsoft.com/office/drawing/2014/main" id="{291A004D-888B-068B-7912-3ACB69DC3D32}"/>
              </a:ext>
              <a:ext uri="{C183D7F6-B498-43B3-948B-1728B52AA6E4}">
                <adec:decorative xmlns:adec="http://schemas.microsoft.com/office/drawing/2017/decorative" val="1"/>
              </a:ext>
            </a:extLst>
          </p:cNvPr>
          <p:cNvGrpSpPr/>
          <p:nvPr/>
        </p:nvGrpSpPr>
        <p:grpSpPr>
          <a:xfrm>
            <a:off x="8335659" y="79276"/>
            <a:ext cx="673976" cy="749227"/>
            <a:chOff x="8335659" y="79276"/>
            <a:chExt cx="673976" cy="749227"/>
          </a:xfrm>
        </p:grpSpPr>
        <p:pic>
          <p:nvPicPr>
            <p:cNvPr id="4" name="Google Shape;517;p33">
              <a:extLst>
                <a:ext uri="{FF2B5EF4-FFF2-40B4-BE49-F238E27FC236}">
                  <a16:creationId xmlns:a16="http://schemas.microsoft.com/office/drawing/2014/main" id="{69FA344F-4F28-C20C-2459-40098AF90DD0}"/>
                </a:ext>
              </a:extLst>
            </p:cNvPr>
            <p:cNvPicPr preferRelativeResize="0"/>
            <p:nvPr/>
          </p:nvPicPr>
          <p:blipFill rotWithShape="1">
            <a:blip r:embed="rId3">
              <a:alphaModFix/>
            </a:blip>
            <a:srcRect l="8376" t="11384" r="5535" b="9225"/>
            <a:stretch/>
          </p:blipFill>
          <p:spPr>
            <a:xfrm>
              <a:off x="8430732" y="79276"/>
              <a:ext cx="483831" cy="483831"/>
            </a:xfrm>
            <a:prstGeom prst="ellipse">
              <a:avLst/>
            </a:prstGeom>
            <a:noFill/>
            <a:ln w="12700" cap="flat" cmpd="sng">
              <a:solidFill>
                <a:schemeClr val="accent3"/>
              </a:solidFill>
              <a:prstDash val="solid"/>
              <a:round/>
              <a:headEnd type="none" w="sm" len="sm"/>
              <a:tailEnd type="none" w="sm" len="sm"/>
            </a:ln>
          </p:spPr>
        </p:pic>
        <p:sp>
          <p:nvSpPr>
            <p:cNvPr id="5" name="Google Shape;436;p32">
              <a:extLst>
                <a:ext uri="{FF2B5EF4-FFF2-40B4-BE49-F238E27FC236}">
                  <a16:creationId xmlns:a16="http://schemas.microsoft.com/office/drawing/2014/main" id="{D9AF0613-4C46-3781-A142-409F5A21407E}"/>
                </a:ext>
              </a:extLst>
            </p:cNvPr>
            <p:cNvSpPr txBox="1"/>
            <p:nvPr/>
          </p:nvSpPr>
          <p:spPr>
            <a:xfrm>
              <a:off x="8335659" y="597803"/>
              <a:ext cx="673976" cy="230700"/>
            </a:xfrm>
            <a:prstGeom prst="rect">
              <a:avLst/>
            </a:prstGeom>
            <a:noFill/>
            <a:ln>
              <a:noFill/>
            </a:ln>
          </p:spPr>
          <p:txBody>
            <a:bodyPr spcFirstLastPara="1" wrap="square" lIns="91425" tIns="45700" rIns="91425" bIns="45700" anchor="t" anchorCtr="0">
              <a:spAutoFit/>
            </a:bodyPr>
            <a:lstStyle/>
            <a:p>
              <a:pPr algn="ctr">
                <a:buClr>
                  <a:srgbClr val="002F3C"/>
                </a:buClr>
                <a:buSzPts val="900"/>
              </a:pPr>
              <a:r>
                <a:rPr lang="en" sz="900" dirty="0">
                  <a:solidFill>
                    <a:schemeClr val="accent3">
                      <a:lumMod val="75000"/>
                    </a:schemeClr>
                  </a:solidFill>
                  <a:latin typeface="Libre Franklin Black"/>
                  <a:ea typeface="Libre Franklin Black"/>
                  <a:cs typeface="Libre Franklin Black"/>
                  <a:sym typeface="Libre Franklin Black"/>
                </a:rPr>
                <a:t>REACH</a:t>
              </a:r>
              <a:endParaRPr sz="1400" dirty="0">
                <a:solidFill>
                  <a:schemeClr val="accent3">
                    <a:lumMod val="75000"/>
                  </a:schemeClr>
                </a:solidFill>
                <a:latin typeface="Arial"/>
                <a:ea typeface="Arial"/>
                <a:cs typeface="Arial"/>
                <a:sym typeface="Arial"/>
              </a:endParaRPr>
            </a:p>
          </p:txBody>
        </p:sp>
      </p:grpSp>
      <p:sp>
        <p:nvSpPr>
          <p:cNvPr id="7" name="Content Placeholder 6">
            <a:extLst>
              <a:ext uri="{FF2B5EF4-FFF2-40B4-BE49-F238E27FC236}">
                <a16:creationId xmlns:a16="http://schemas.microsoft.com/office/drawing/2014/main" id="{AF1F2148-95AB-7023-E415-95FFABC624E2}"/>
              </a:ext>
            </a:extLst>
          </p:cNvPr>
          <p:cNvSpPr>
            <a:spLocks noGrp="1"/>
          </p:cNvSpPr>
          <p:nvPr>
            <p:ph idx="1"/>
          </p:nvPr>
        </p:nvSpPr>
        <p:spPr>
          <a:xfrm>
            <a:off x="345507" y="597803"/>
            <a:ext cx="8074796" cy="4149126"/>
          </a:xfrm>
        </p:spPr>
        <p:txBody>
          <a:bodyPr>
            <a:noAutofit/>
          </a:bodyPr>
          <a:lstStyle/>
          <a:p>
            <a:pPr marL="0" indent="0">
              <a:spcBef>
                <a:spcPts val="600"/>
              </a:spcBef>
              <a:spcAft>
                <a:spcPts val="600"/>
              </a:spcAft>
              <a:buNone/>
            </a:pPr>
            <a:r>
              <a:rPr lang="en-US" sz="1600" b="1" dirty="0">
                <a:solidFill>
                  <a:schemeClr val="accent5"/>
                </a:solidFill>
                <a:latin typeface="+mj-lt"/>
              </a:rPr>
              <a:t>Unit of Measure: </a:t>
            </a:r>
            <a:r>
              <a:rPr lang="en-US" sz="1600" b="0" i="0" u="none" strike="noStrike" baseline="0" dirty="0">
                <a:solidFill>
                  <a:srgbClr val="000000"/>
                </a:solidFill>
                <a:latin typeface="+mj-lt"/>
              </a:rPr>
              <a:t>Number of people	</a:t>
            </a:r>
          </a:p>
          <a:p>
            <a:pPr marL="0" indent="0">
              <a:spcBef>
                <a:spcPts val="600"/>
              </a:spcBef>
              <a:spcAft>
                <a:spcPts val="600"/>
              </a:spcAft>
              <a:buNone/>
            </a:pPr>
            <a:r>
              <a:rPr lang="en-US" sz="1600" b="1" dirty="0">
                <a:solidFill>
                  <a:schemeClr val="accent5"/>
                </a:solidFill>
                <a:latin typeface="+mj-lt"/>
              </a:rPr>
              <a:t>Data Type: </a:t>
            </a:r>
            <a:r>
              <a:rPr lang="en-US" sz="1600" b="0" i="0" u="none" strike="noStrike" baseline="0" dirty="0">
                <a:solidFill>
                  <a:srgbClr val="000000"/>
                </a:solidFill>
                <a:latin typeface="+mj-lt"/>
              </a:rPr>
              <a:t>Integer </a:t>
            </a:r>
          </a:p>
          <a:p>
            <a:pPr marL="0" indent="0">
              <a:spcBef>
                <a:spcPts val="600"/>
              </a:spcBef>
              <a:spcAft>
                <a:spcPts val="600"/>
              </a:spcAft>
              <a:buNone/>
            </a:pPr>
            <a:r>
              <a:rPr lang="en-US" sz="1600" b="1" dirty="0">
                <a:solidFill>
                  <a:schemeClr val="accent5"/>
                </a:solidFill>
                <a:latin typeface="+mj-lt"/>
              </a:rPr>
              <a:t>Disaggregate by: </a:t>
            </a:r>
            <a:r>
              <a:rPr lang="en-US" sz="1600" b="0" i="0" u="none" strike="noStrike" baseline="0" dirty="0">
                <a:solidFill>
                  <a:srgbClr val="000000"/>
                </a:solidFill>
                <a:latin typeface="+mj-lt"/>
              </a:rPr>
              <a:t>Age (&lt;15, 15+), sex</a:t>
            </a:r>
          </a:p>
          <a:p>
            <a:pPr marL="0" indent="0">
              <a:spcBef>
                <a:spcPts val="600"/>
              </a:spcBef>
              <a:spcAft>
                <a:spcPts val="600"/>
              </a:spcAft>
              <a:buNone/>
            </a:pPr>
            <a:r>
              <a:rPr lang="en-US" sz="1600" b="1" i="0" u="none" strike="noStrike" baseline="0" dirty="0">
                <a:solidFill>
                  <a:schemeClr val="accent5"/>
                </a:solidFill>
                <a:latin typeface="+mj-lt"/>
              </a:rPr>
              <a:t>Reporting level: </a:t>
            </a:r>
            <a:r>
              <a:rPr lang="en-US" sz="1600" b="0" i="0" u="none" strike="noStrike" baseline="0" dirty="0">
                <a:solidFill>
                  <a:srgbClr val="000000"/>
                </a:solidFill>
                <a:latin typeface="+mj-lt"/>
              </a:rPr>
              <a:t>All Core PBMEF indicators should be reported at the national level; data may also be collected subnationally for more granular monitoring.</a:t>
            </a:r>
          </a:p>
          <a:p>
            <a:pPr marL="0" indent="0">
              <a:spcBef>
                <a:spcPts val="600"/>
              </a:spcBef>
              <a:spcAft>
                <a:spcPts val="600"/>
              </a:spcAft>
              <a:buNone/>
            </a:pPr>
            <a:r>
              <a:rPr lang="en-US" sz="1600" b="1" i="0" u="none" strike="noStrike" baseline="0" dirty="0">
                <a:solidFill>
                  <a:schemeClr val="accent5"/>
                </a:solidFill>
                <a:latin typeface="+mj-lt"/>
              </a:rPr>
              <a:t>Reporting frequency: </a:t>
            </a:r>
            <a:r>
              <a:rPr lang="en-US" sz="1600" b="0" i="0" u="none" strike="noStrike" baseline="0" dirty="0">
                <a:solidFill>
                  <a:srgbClr val="000000"/>
                </a:solidFill>
                <a:latin typeface="+mj-lt"/>
              </a:rPr>
              <a:t>This indicator should be reported on a semiannual basis at a minimum. More frequent monitoring on a quarterly, monthly, or real-time basis is recommended. Performance plans and reports (PPRs) for this indicator are based on calendar year (CY) periodicity to reflect national level attainment and align with the USAID congressional reporting requirements.</a:t>
            </a:r>
          </a:p>
          <a:p>
            <a:pPr marL="0" indent="0">
              <a:spcBef>
                <a:spcPts val="600"/>
              </a:spcBef>
              <a:spcAft>
                <a:spcPts val="600"/>
              </a:spcAft>
              <a:buNone/>
            </a:pPr>
            <a:r>
              <a:rPr lang="en-US" sz="1600" b="1" dirty="0">
                <a:solidFill>
                  <a:schemeClr val="accent5"/>
                </a:solidFill>
                <a:latin typeface="+mj-lt"/>
              </a:rPr>
              <a:t>Data sources: </a:t>
            </a:r>
            <a:r>
              <a:rPr lang="en-US" sz="1600" b="0" i="0" u="none" strike="noStrike" baseline="0" dirty="0">
                <a:solidFill>
                  <a:srgbClr val="000000"/>
                </a:solidFill>
                <a:latin typeface="+mj-lt"/>
              </a:rPr>
              <a:t> This indicator is reported from National TB Program (NTP) official records. </a:t>
            </a:r>
            <a:r>
              <a:rPr lang="en-US" sz="1600" b="0" i="1" u="none" strike="noStrike" baseline="0" dirty="0">
                <a:solidFill>
                  <a:srgbClr val="000000"/>
                </a:solidFill>
                <a:latin typeface="+mj-lt"/>
              </a:rPr>
              <a:t>Quarterly report on TB case registration in the basic management unit</a:t>
            </a:r>
            <a:r>
              <a:rPr lang="en-US" sz="1600" b="0" i="0" u="none" strike="noStrike" baseline="0" dirty="0">
                <a:solidFill>
                  <a:srgbClr val="000000"/>
                </a:solidFill>
                <a:latin typeface="+mj-lt"/>
              </a:rPr>
              <a:t>. </a:t>
            </a:r>
          </a:p>
          <a:p>
            <a:pPr marL="0" indent="0">
              <a:spcBef>
                <a:spcPts val="600"/>
              </a:spcBef>
              <a:spcAft>
                <a:spcPts val="600"/>
              </a:spcAft>
              <a:buNone/>
            </a:pPr>
            <a:r>
              <a:rPr lang="en-US" sz="1600" b="0" i="0" u="none" strike="noStrike" baseline="0" dirty="0">
                <a:solidFill>
                  <a:srgbClr val="000000"/>
                </a:solidFill>
                <a:latin typeface="+mj-lt"/>
              </a:rPr>
              <a:t>The WHO equivalency for this indicator is: </a:t>
            </a:r>
            <a:r>
              <a:rPr lang="en-US" sz="1600" b="0" i="1" u="none" strike="noStrike" baseline="0" dirty="0" err="1">
                <a:solidFill>
                  <a:srgbClr val="000000"/>
                </a:solidFill>
                <a:latin typeface="+mj-lt"/>
              </a:rPr>
              <a:t>conf_rr_nfqr</a:t>
            </a:r>
            <a:r>
              <a:rPr lang="en-US" sz="1600" b="0" i="1" u="none" strike="noStrike" baseline="0" dirty="0">
                <a:solidFill>
                  <a:srgbClr val="000000"/>
                </a:solidFill>
                <a:latin typeface="+mj-lt"/>
              </a:rPr>
              <a:t> (lab confirmed RR/MDR)</a:t>
            </a:r>
            <a:endParaRPr lang="en-US" sz="1600" i="1" spc="200" dirty="0">
              <a:solidFill>
                <a:srgbClr val="000000"/>
              </a:solidFill>
              <a:latin typeface="+mj-lt"/>
            </a:endParaRPr>
          </a:p>
        </p:txBody>
      </p:sp>
    </p:spTree>
    <p:custDataLst>
      <p:tags r:id="rId1"/>
    </p:custDataLst>
    <p:extLst>
      <p:ext uri="{BB962C8B-B14F-4D97-AF65-F5344CB8AC3E}">
        <p14:creationId xmlns:p14="http://schemas.microsoft.com/office/powerpoint/2010/main" val="2565617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A80441-A913-462F-6FE1-605858010BBB}"/>
              </a:ext>
            </a:extLst>
          </p:cNvPr>
          <p:cNvSpPr>
            <a:spLocks noGrp="1"/>
          </p:cNvSpPr>
          <p:nvPr>
            <p:ph type="sldNum" sz="quarter" idx="4"/>
          </p:nvPr>
        </p:nvSpPr>
        <p:spPr/>
        <p:txBody>
          <a:bodyPr/>
          <a:lstStyle/>
          <a:p>
            <a:fld id="{42782948-4DBE-204D-AB9E-B65E067054AE}" type="slidenum">
              <a:rPr lang="en-US" smtClean="0"/>
              <a:pPr/>
              <a:t>27</a:t>
            </a:fld>
            <a:endParaRPr lang="en-US"/>
          </a:p>
        </p:txBody>
      </p:sp>
      <p:sp>
        <p:nvSpPr>
          <p:cNvPr id="6" name="Title 5">
            <a:extLst>
              <a:ext uri="{FF2B5EF4-FFF2-40B4-BE49-F238E27FC236}">
                <a16:creationId xmlns:a16="http://schemas.microsoft.com/office/drawing/2014/main" id="{58198C10-F2DA-9AD5-4D3B-11A6FE08E018}"/>
              </a:ext>
            </a:extLst>
          </p:cNvPr>
          <p:cNvSpPr>
            <a:spLocks noGrp="1"/>
          </p:cNvSpPr>
          <p:nvPr>
            <p:ph type="title"/>
          </p:nvPr>
        </p:nvSpPr>
        <p:spPr/>
        <p:txBody>
          <a:bodyPr/>
          <a:lstStyle/>
          <a:p>
            <a:r>
              <a:rPr lang="fr-FR" dirty="0"/>
              <a:t>MDR_NOTIF: RR/MDR-TB Notifications</a:t>
            </a:r>
            <a:endParaRPr lang="en-US" dirty="0"/>
          </a:p>
        </p:txBody>
      </p:sp>
      <p:grpSp>
        <p:nvGrpSpPr>
          <p:cNvPr id="3" name="Group 2" descr="MDR_NOTIF data viz examples">
            <a:extLst>
              <a:ext uri="{FF2B5EF4-FFF2-40B4-BE49-F238E27FC236}">
                <a16:creationId xmlns:a16="http://schemas.microsoft.com/office/drawing/2014/main" id="{291A004D-888B-068B-7912-3ACB69DC3D32}"/>
              </a:ext>
            </a:extLst>
          </p:cNvPr>
          <p:cNvGrpSpPr/>
          <p:nvPr/>
        </p:nvGrpSpPr>
        <p:grpSpPr>
          <a:xfrm>
            <a:off x="8335659" y="79276"/>
            <a:ext cx="673976" cy="749227"/>
            <a:chOff x="8335659" y="79276"/>
            <a:chExt cx="673976" cy="749227"/>
          </a:xfrm>
        </p:grpSpPr>
        <p:pic>
          <p:nvPicPr>
            <p:cNvPr id="4" name="Google Shape;517;p33">
              <a:extLst>
                <a:ext uri="{FF2B5EF4-FFF2-40B4-BE49-F238E27FC236}">
                  <a16:creationId xmlns:a16="http://schemas.microsoft.com/office/drawing/2014/main" id="{69FA344F-4F28-C20C-2459-40098AF90DD0}"/>
                </a:ext>
              </a:extLst>
            </p:cNvPr>
            <p:cNvPicPr preferRelativeResize="0"/>
            <p:nvPr/>
          </p:nvPicPr>
          <p:blipFill rotWithShape="1">
            <a:blip r:embed="rId3">
              <a:alphaModFix/>
            </a:blip>
            <a:srcRect l="8376" t="11384" r="5535" b="9225"/>
            <a:stretch/>
          </p:blipFill>
          <p:spPr>
            <a:xfrm>
              <a:off x="8430732" y="79276"/>
              <a:ext cx="483831" cy="483831"/>
            </a:xfrm>
            <a:prstGeom prst="ellipse">
              <a:avLst/>
            </a:prstGeom>
            <a:noFill/>
            <a:ln w="12700" cap="flat" cmpd="sng">
              <a:solidFill>
                <a:schemeClr val="accent3"/>
              </a:solidFill>
              <a:prstDash val="solid"/>
              <a:round/>
              <a:headEnd type="none" w="sm" len="sm"/>
              <a:tailEnd type="none" w="sm" len="sm"/>
            </a:ln>
          </p:spPr>
        </p:pic>
        <p:sp>
          <p:nvSpPr>
            <p:cNvPr id="5" name="Google Shape;436;p32">
              <a:extLst>
                <a:ext uri="{FF2B5EF4-FFF2-40B4-BE49-F238E27FC236}">
                  <a16:creationId xmlns:a16="http://schemas.microsoft.com/office/drawing/2014/main" id="{D9AF0613-4C46-3781-A142-409F5A21407E}"/>
                </a:ext>
              </a:extLst>
            </p:cNvPr>
            <p:cNvSpPr txBox="1"/>
            <p:nvPr/>
          </p:nvSpPr>
          <p:spPr>
            <a:xfrm>
              <a:off x="8335659" y="597803"/>
              <a:ext cx="673976" cy="230700"/>
            </a:xfrm>
            <a:prstGeom prst="rect">
              <a:avLst/>
            </a:prstGeom>
            <a:noFill/>
            <a:ln>
              <a:noFill/>
            </a:ln>
          </p:spPr>
          <p:txBody>
            <a:bodyPr spcFirstLastPara="1" wrap="square" lIns="91425" tIns="45700" rIns="91425" bIns="45700" anchor="t" anchorCtr="0">
              <a:spAutoFit/>
            </a:bodyPr>
            <a:lstStyle/>
            <a:p>
              <a:pPr algn="ctr">
                <a:buClr>
                  <a:srgbClr val="002F3C"/>
                </a:buClr>
                <a:buSzPts val="900"/>
              </a:pPr>
              <a:r>
                <a:rPr lang="en" sz="900" dirty="0">
                  <a:solidFill>
                    <a:schemeClr val="accent3">
                      <a:lumMod val="75000"/>
                    </a:schemeClr>
                  </a:solidFill>
                  <a:latin typeface="Libre Franklin Black"/>
                  <a:ea typeface="Libre Franklin Black"/>
                  <a:cs typeface="Libre Franklin Black"/>
                  <a:sym typeface="Libre Franklin Black"/>
                </a:rPr>
                <a:t>REACH</a:t>
              </a:r>
              <a:endParaRPr sz="1400" dirty="0">
                <a:solidFill>
                  <a:schemeClr val="accent3">
                    <a:lumMod val="75000"/>
                  </a:schemeClr>
                </a:solidFill>
                <a:latin typeface="Arial"/>
                <a:ea typeface="Arial"/>
                <a:cs typeface="Arial"/>
                <a:sym typeface="Arial"/>
              </a:endParaRPr>
            </a:p>
          </p:txBody>
        </p:sp>
      </p:grpSp>
      <p:pic>
        <p:nvPicPr>
          <p:cNvPr id="8" name="Picture 7" descr="MDR_NOTIF data viz examples">
            <a:extLst>
              <a:ext uri="{FF2B5EF4-FFF2-40B4-BE49-F238E27FC236}">
                <a16:creationId xmlns:a16="http://schemas.microsoft.com/office/drawing/2014/main" id="{3D09F18C-5432-0581-8819-3A49C500084D}"/>
              </a:ext>
            </a:extLst>
          </p:cNvPr>
          <p:cNvPicPr>
            <a:picLocks noChangeAspect="1"/>
          </p:cNvPicPr>
          <p:nvPr/>
        </p:nvPicPr>
        <p:blipFill>
          <a:blip r:embed="rId4"/>
          <a:stretch>
            <a:fillRect/>
          </a:stretch>
        </p:blipFill>
        <p:spPr>
          <a:xfrm>
            <a:off x="0" y="1484212"/>
            <a:ext cx="4526910" cy="2373187"/>
          </a:xfrm>
          <a:prstGeom prst="rect">
            <a:avLst/>
          </a:prstGeom>
          <a:ln>
            <a:noFill/>
          </a:ln>
        </p:spPr>
      </p:pic>
      <p:pic>
        <p:nvPicPr>
          <p:cNvPr id="13" name="Picture 12" descr="MDR_NOTIF data viz examples">
            <a:extLst>
              <a:ext uri="{FF2B5EF4-FFF2-40B4-BE49-F238E27FC236}">
                <a16:creationId xmlns:a16="http://schemas.microsoft.com/office/drawing/2014/main" id="{C591F8D9-F318-1C1E-650D-487626FC6BBA}"/>
              </a:ext>
            </a:extLst>
          </p:cNvPr>
          <p:cNvPicPr>
            <a:picLocks noChangeAspect="1"/>
          </p:cNvPicPr>
          <p:nvPr/>
        </p:nvPicPr>
        <p:blipFill>
          <a:blip r:embed="rId5"/>
          <a:stretch>
            <a:fillRect/>
          </a:stretch>
        </p:blipFill>
        <p:spPr>
          <a:xfrm>
            <a:off x="4571999" y="1387989"/>
            <a:ext cx="4572001" cy="2469410"/>
          </a:xfrm>
          <a:prstGeom prst="rect">
            <a:avLst/>
          </a:prstGeom>
          <a:ln>
            <a:noFill/>
          </a:ln>
        </p:spPr>
      </p:pic>
    </p:spTree>
    <p:custDataLst>
      <p:tags r:id="rId1"/>
    </p:custDataLst>
    <p:extLst>
      <p:ext uri="{BB962C8B-B14F-4D97-AF65-F5344CB8AC3E}">
        <p14:creationId xmlns:p14="http://schemas.microsoft.com/office/powerpoint/2010/main" val="403955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A80441-A913-462F-6FE1-605858010BBB}"/>
              </a:ext>
            </a:extLst>
          </p:cNvPr>
          <p:cNvSpPr>
            <a:spLocks noGrp="1"/>
          </p:cNvSpPr>
          <p:nvPr>
            <p:ph type="sldNum" sz="quarter" idx="4"/>
          </p:nvPr>
        </p:nvSpPr>
        <p:spPr/>
        <p:txBody>
          <a:bodyPr/>
          <a:lstStyle/>
          <a:p>
            <a:fld id="{42782948-4DBE-204D-AB9E-B65E067054AE}" type="slidenum">
              <a:rPr lang="en-US" smtClean="0"/>
              <a:pPr/>
              <a:t>28</a:t>
            </a:fld>
            <a:endParaRPr lang="en-US"/>
          </a:p>
        </p:txBody>
      </p:sp>
      <p:sp>
        <p:nvSpPr>
          <p:cNvPr id="6" name="Title 5">
            <a:extLst>
              <a:ext uri="{FF2B5EF4-FFF2-40B4-BE49-F238E27FC236}">
                <a16:creationId xmlns:a16="http://schemas.microsoft.com/office/drawing/2014/main" id="{58198C10-F2DA-9AD5-4D3B-11A6FE08E018}"/>
              </a:ext>
            </a:extLst>
          </p:cNvPr>
          <p:cNvSpPr>
            <a:spLocks noGrp="1"/>
          </p:cNvSpPr>
          <p:nvPr>
            <p:ph type="title"/>
          </p:nvPr>
        </p:nvSpPr>
        <p:spPr/>
        <p:txBody>
          <a:bodyPr/>
          <a:lstStyle/>
          <a:p>
            <a:r>
              <a:rPr lang="fr-FR" dirty="0"/>
              <a:t>PR_NOTIF: </a:t>
            </a:r>
            <a:r>
              <a:rPr lang="fr-FR" dirty="0" err="1"/>
              <a:t>Private</a:t>
            </a:r>
            <a:r>
              <a:rPr lang="fr-FR" dirty="0"/>
              <a:t> </a:t>
            </a:r>
            <a:r>
              <a:rPr lang="fr-FR" dirty="0" err="1"/>
              <a:t>Sector</a:t>
            </a:r>
            <a:r>
              <a:rPr lang="fr-FR" dirty="0"/>
              <a:t> TB Notifications</a:t>
            </a:r>
            <a:endParaRPr lang="en-US" dirty="0"/>
          </a:p>
        </p:txBody>
      </p:sp>
      <p:grpSp>
        <p:nvGrpSpPr>
          <p:cNvPr id="3" name="Group 2">
            <a:extLst>
              <a:ext uri="{FF2B5EF4-FFF2-40B4-BE49-F238E27FC236}">
                <a16:creationId xmlns:a16="http://schemas.microsoft.com/office/drawing/2014/main" id="{53DC932D-81CF-4579-90C6-E2069D29D00C}"/>
              </a:ext>
              <a:ext uri="{C183D7F6-B498-43B3-948B-1728B52AA6E4}">
                <adec:decorative xmlns:adec="http://schemas.microsoft.com/office/drawing/2017/decorative" val="1"/>
              </a:ext>
            </a:extLst>
          </p:cNvPr>
          <p:cNvGrpSpPr/>
          <p:nvPr/>
        </p:nvGrpSpPr>
        <p:grpSpPr>
          <a:xfrm>
            <a:off x="8335659" y="79276"/>
            <a:ext cx="673976" cy="749227"/>
            <a:chOff x="8335659" y="79276"/>
            <a:chExt cx="673976" cy="749227"/>
          </a:xfrm>
        </p:grpSpPr>
        <p:pic>
          <p:nvPicPr>
            <p:cNvPr id="4" name="Google Shape;517;p33">
              <a:extLst>
                <a:ext uri="{FF2B5EF4-FFF2-40B4-BE49-F238E27FC236}">
                  <a16:creationId xmlns:a16="http://schemas.microsoft.com/office/drawing/2014/main" id="{AA1942B3-B50E-7B31-B3D8-D89254BF06FB}"/>
                </a:ext>
              </a:extLst>
            </p:cNvPr>
            <p:cNvPicPr preferRelativeResize="0"/>
            <p:nvPr/>
          </p:nvPicPr>
          <p:blipFill rotWithShape="1">
            <a:blip r:embed="rId3">
              <a:alphaModFix/>
            </a:blip>
            <a:srcRect l="8376" t="11384" r="5535" b="9225"/>
            <a:stretch/>
          </p:blipFill>
          <p:spPr>
            <a:xfrm>
              <a:off x="8430732" y="79276"/>
              <a:ext cx="483831" cy="483831"/>
            </a:xfrm>
            <a:prstGeom prst="ellipse">
              <a:avLst/>
            </a:prstGeom>
            <a:noFill/>
            <a:ln w="12700" cap="flat" cmpd="sng">
              <a:solidFill>
                <a:schemeClr val="accent3"/>
              </a:solidFill>
              <a:prstDash val="solid"/>
              <a:round/>
              <a:headEnd type="none" w="sm" len="sm"/>
              <a:tailEnd type="none" w="sm" len="sm"/>
            </a:ln>
          </p:spPr>
        </p:pic>
        <p:sp>
          <p:nvSpPr>
            <p:cNvPr id="5" name="Google Shape;436;p32">
              <a:extLst>
                <a:ext uri="{FF2B5EF4-FFF2-40B4-BE49-F238E27FC236}">
                  <a16:creationId xmlns:a16="http://schemas.microsoft.com/office/drawing/2014/main" id="{114672C1-E869-C0BD-BA24-B326013D363E}"/>
                </a:ext>
              </a:extLst>
            </p:cNvPr>
            <p:cNvSpPr txBox="1"/>
            <p:nvPr/>
          </p:nvSpPr>
          <p:spPr>
            <a:xfrm>
              <a:off x="8335659" y="597803"/>
              <a:ext cx="673976" cy="230700"/>
            </a:xfrm>
            <a:prstGeom prst="rect">
              <a:avLst/>
            </a:prstGeom>
            <a:noFill/>
            <a:ln>
              <a:noFill/>
            </a:ln>
          </p:spPr>
          <p:txBody>
            <a:bodyPr spcFirstLastPara="1" wrap="square" lIns="91425" tIns="45700" rIns="91425" bIns="45700" anchor="t" anchorCtr="0">
              <a:spAutoFit/>
            </a:bodyPr>
            <a:lstStyle/>
            <a:p>
              <a:pPr algn="ctr">
                <a:buClr>
                  <a:srgbClr val="002F3C"/>
                </a:buClr>
                <a:buSzPts val="900"/>
              </a:pPr>
              <a:r>
                <a:rPr lang="en" sz="900" dirty="0">
                  <a:solidFill>
                    <a:schemeClr val="accent3">
                      <a:lumMod val="75000"/>
                    </a:schemeClr>
                  </a:solidFill>
                  <a:latin typeface="Libre Franklin Black"/>
                  <a:ea typeface="Libre Franklin Black"/>
                  <a:cs typeface="Libre Franklin Black"/>
                  <a:sym typeface="Libre Franklin Black"/>
                </a:rPr>
                <a:t>REACH</a:t>
              </a:r>
              <a:endParaRPr sz="1400" dirty="0">
                <a:solidFill>
                  <a:schemeClr val="accent3">
                    <a:lumMod val="75000"/>
                  </a:schemeClr>
                </a:solidFill>
                <a:latin typeface="Arial"/>
                <a:ea typeface="Arial"/>
                <a:cs typeface="Arial"/>
                <a:sym typeface="Arial"/>
              </a:endParaRPr>
            </a:p>
          </p:txBody>
        </p:sp>
      </p:grpSp>
      <p:sp>
        <p:nvSpPr>
          <p:cNvPr id="10" name="Content Placeholder 6">
            <a:extLst>
              <a:ext uri="{FF2B5EF4-FFF2-40B4-BE49-F238E27FC236}">
                <a16:creationId xmlns:a16="http://schemas.microsoft.com/office/drawing/2014/main" id="{40B095B8-A8E3-3FEC-5DDF-70EA91F511DD}"/>
              </a:ext>
            </a:extLst>
          </p:cNvPr>
          <p:cNvSpPr txBox="1">
            <a:spLocks/>
          </p:cNvSpPr>
          <p:nvPr/>
        </p:nvSpPr>
        <p:spPr>
          <a:xfrm>
            <a:off x="515722" y="794588"/>
            <a:ext cx="7819937" cy="2079242"/>
          </a:xfrm>
          <a:prstGeom prst="rect">
            <a:avLst/>
          </a:prstGeom>
        </p:spPr>
        <p:txBody>
          <a:bodyPr vert="horz" lIns="91440" tIns="45720" rIns="91440" bIns="45720" rtlCol="0">
            <a:normAutofit/>
          </a:bodyPr>
          <a:lst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SzPct val="90000"/>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FFFFFF"/>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600"/>
              </a:spcAft>
              <a:buFont typeface="Wingdings" panose="05000000000000000000" pitchFamily="2" charset="2"/>
              <a:buNone/>
            </a:pPr>
            <a:r>
              <a:rPr lang="en-US" sz="1600" b="1" dirty="0">
                <a:solidFill>
                  <a:schemeClr val="accent5"/>
                </a:solidFill>
                <a:latin typeface="+mj-lt"/>
              </a:rPr>
              <a:t>Definition: </a:t>
            </a:r>
            <a:r>
              <a:rPr lang="en-US" sz="1600" b="0" i="0" u="none" strike="noStrike" baseline="0" dirty="0">
                <a:solidFill>
                  <a:srgbClr val="000000"/>
                </a:solidFill>
                <a:latin typeface="+mj-lt"/>
              </a:rPr>
              <a:t>Number of people with new and relapse TB of all forms (bacteriologically confirmed plus clinically diagnosed) notified by private non-national TB program (NTP) providers in the reporting period. </a:t>
            </a:r>
          </a:p>
          <a:p>
            <a:pPr marL="0" indent="0">
              <a:spcBef>
                <a:spcPts val="600"/>
              </a:spcBef>
              <a:spcAft>
                <a:spcPts val="600"/>
              </a:spcAft>
              <a:buFont typeface="Wingdings" panose="05000000000000000000" pitchFamily="2" charset="2"/>
              <a:buNone/>
            </a:pPr>
            <a:r>
              <a:rPr lang="en-US" sz="1600" b="0" i="0" u="none" strike="noStrike" baseline="0" dirty="0">
                <a:solidFill>
                  <a:srgbClr val="000000"/>
                </a:solidFill>
                <a:latin typeface="+mj-lt"/>
              </a:rPr>
              <a:t>Per the World Health Organization’s (WHO) definition/database, private non-NTP providers include private individual and institutional providers, corporate/business sector providers, mission hospitals, and other clinics or hospitals managed by nongovernmental organizations (NGOs) and faith-based organizations.</a:t>
            </a:r>
          </a:p>
        </p:txBody>
      </p:sp>
      <p:sp>
        <p:nvSpPr>
          <p:cNvPr id="11" name="Content Placeholder 6">
            <a:extLst>
              <a:ext uri="{FF2B5EF4-FFF2-40B4-BE49-F238E27FC236}">
                <a16:creationId xmlns:a16="http://schemas.microsoft.com/office/drawing/2014/main" id="{13B0A7CE-4895-5783-17C7-90EDBD5A31ED}"/>
              </a:ext>
            </a:extLst>
          </p:cNvPr>
          <p:cNvSpPr txBox="1">
            <a:spLocks/>
          </p:cNvSpPr>
          <p:nvPr/>
        </p:nvSpPr>
        <p:spPr>
          <a:xfrm>
            <a:off x="515722" y="3122864"/>
            <a:ext cx="7867473" cy="1464108"/>
          </a:xfrm>
          <a:prstGeom prst="rect">
            <a:avLst/>
          </a:prstGeom>
          <a:solidFill>
            <a:schemeClr val="accent3">
              <a:lumMod val="20000"/>
              <a:lumOff val="80000"/>
            </a:schemeClr>
          </a:solidFill>
        </p:spPr>
        <p:txBody>
          <a:bodyPr vert="horz" lIns="182880" tIns="182880" rIns="182880" bIns="182880" rtlCol="0">
            <a:noAutofit/>
          </a:bodyPr>
          <a:lst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SzPct val="90000"/>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FFFFFF"/>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dirty="0">
                <a:solidFill>
                  <a:schemeClr val="accent5"/>
                </a:solidFill>
                <a:latin typeface="+mj-lt"/>
              </a:rPr>
              <a:t>Numerator: </a:t>
            </a:r>
            <a:r>
              <a:rPr lang="en-US" sz="1600" b="0" i="0" u="none" strike="noStrike" baseline="0" dirty="0">
                <a:solidFill>
                  <a:srgbClr val="000000"/>
                </a:solidFill>
                <a:latin typeface="+mj-lt"/>
              </a:rPr>
              <a:t>Number of people with new and relapse TB of all forms (bacteriologically confirmed plus clinically diagnosed) </a:t>
            </a:r>
            <a:r>
              <a:rPr lang="en-US" sz="1600" b="1" i="0" u="none" strike="noStrike" baseline="0" dirty="0">
                <a:solidFill>
                  <a:srgbClr val="000000"/>
                </a:solidFill>
                <a:latin typeface="+mj-lt"/>
              </a:rPr>
              <a:t>notified by private non-NTP providers </a:t>
            </a:r>
            <a:r>
              <a:rPr lang="en-US" sz="1600" b="0" i="0" u="none" strike="noStrike" baseline="0" dirty="0">
                <a:solidFill>
                  <a:srgbClr val="000000"/>
                </a:solidFill>
                <a:latin typeface="+mj-lt"/>
              </a:rPr>
              <a:t>in the reporting period. 	</a:t>
            </a:r>
          </a:p>
          <a:p>
            <a:pPr marL="0" indent="0">
              <a:buNone/>
            </a:pPr>
            <a:r>
              <a:rPr lang="en-US" sz="1600" b="1" dirty="0">
                <a:solidFill>
                  <a:schemeClr val="accent5"/>
                </a:solidFill>
                <a:latin typeface="+mj-lt"/>
              </a:rPr>
              <a:t>Denominator: </a:t>
            </a:r>
            <a:r>
              <a:rPr lang="en-US" sz="1600" b="0" i="0" u="none" strike="noStrike" baseline="0" dirty="0">
                <a:solidFill>
                  <a:srgbClr val="000000"/>
                </a:solidFill>
                <a:latin typeface="+mj-lt"/>
              </a:rPr>
              <a:t>N/A</a:t>
            </a:r>
          </a:p>
        </p:txBody>
      </p:sp>
    </p:spTree>
    <p:custDataLst>
      <p:tags r:id="rId1"/>
    </p:custDataLst>
    <p:extLst>
      <p:ext uri="{BB962C8B-B14F-4D97-AF65-F5344CB8AC3E}">
        <p14:creationId xmlns:p14="http://schemas.microsoft.com/office/powerpoint/2010/main" val="176368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A208C88-DCEB-6F64-2F63-E9F7F6977F09}"/>
              </a:ext>
            </a:extLst>
          </p:cNvPr>
          <p:cNvSpPr>
            <a:spLocks noGrp="1"/>
          </p:cNvSpPr>
          <p:nvPr>
            <p:ph idx="1"/>
          </p:nvPr>
        </p:nvSpPr>
        <p:spPr>
          <a:xfrm>
            <a:off x="345507" y="612382"/>
            <a:ext cx="8450150" cy="4229962"/>
          </a:xfrm>
        </p:spPr>
        <p:txBody>
          <a:bodyPr>
            <a:noAutofit/>
          </a:bodyPr>
          <a:lstStyle/>
          <a:p>
            <a:pPr marL="0" indent="0">
              <a:spcBef>
                <a:spcPts val="600"/>
              </a:spcBef>
              <a:spcAft>
                <a:spcPts val="600"/>
              </a:spcAft>
              <a:buNone/>
            </a:pPr>
            <a:r>
              <a:rPr lang="en-US" sz="1600" b="1" dirty="0">
                <a:solidFill>
                  <a:schemeClr val="accent5"/>
                </a:solidFill>
                <a:latin typeface="+mj-lt"/>
              </a:rPr>
              <a:t>Unit of Measure: </a:t>
            </a:r>
            <a:r>
              <a:rPr lang="en-US" sz="1600" b="0" i="0" u="none" strike="noStrike" baseline="0" dirty="0">
                <a:solidFill>
                  <a:srgbClr val="000000"/>
                </a:solidFill>
                <a:latin typeface="+mj-lt"/>
              </a:rPr>
              <a:t>Number of people	</a:t>
            </a:r>
          </a:p>
          <a:p>
            <a:pPr marL="0" indent="0">
              <a:spcBef>
                <a:spcPts val="600"/>
              </a:spcBef>
              <a:spcAft>
                <a:spcPts val="600"/>
              </a:spcAft>
              <a:buNone/>
            </a:pPr>
            <a:r>
              <a:rPr lang="en-US" sz="1600" b="1" dirty="0">
                <a:solidFill>
                  <a:schemeClr val="accent5"/>
                </a:solidFill>
                <a:latin typeface="+mj-lt"/>
              </a:rPr>
              <a:t>Data Type: </a:t>
            </a:r>
            <a:r>
              <a:rPr lang="en-US" sz="1600" b="0" i="0" u="none" strike="noStrike" baseline="0" dirty="0">
                <a:solidFill>
                  <a:srgbClr val="000000"/>
                </a:solidFill>
                <a:latin typeface="+mj-lt"/>
              </a:rPr>
              <a:t>Integer </a:t>
            </a:r>
          </a:p>
          <a:p>
            <a:pPr marL="0" indent="0">
              <a:spcBef>
                <a:spcPts val="600"/>
              </a:spcBef>
              <a:spcAft>
                <a:spcPts val="600"/>
              </a:spcAft>
              <a:buNone/>
            </a:pPr>
            <a:r>
              <a:rPr lang="en-US" sz="1600" b="1" dirty="0">
                <a:solidFill>
                  <a:schemeClr val="accent5"/>
                </a:solidFill>
                <a:latin typeface="+mj-lt"/>
              </a:rPr>
              <a:t>Disaggregate by: </a:t>
            </a:r>
            <a:r>
              <a:rPr lang="en-US" sz="1600" b="0" i="0" u="none" strike="noStrike" baseline="0" dirty="0">
                <a:solidFill>
                  <a:srgbClr val="000000"/>
                </a:solidFill>
                <a:latin typeface="+mj-lt"/>
              </a:rPr>
              <a:t>Age (&lt;15, 15+), sex</a:t>
            </a:r>
          </a:p>
          <a:p>
            <a:pPr marL="0" indent="0">
              <a:spcBef>
                <a:spcPts val="600"/>
              </a:spcBef>
              <a:spcAft>
                <a:spcPts val="600"/>
              </a:spcAft>
              <a:buNone/>
            </a:pPr>
            <a:r>
              <a:rPr lang="en-US" sz="1600" b="1" i="0" u="none" strike="noStrike" baseline="0" dirty="0">
                <a:solidFill>
                  <a:schemeClr val="accent5"/>
                </a:solidFill>
                <a:latin typeface="+mj-lt"/>
              </a:rPr>
              <a:t>Reporting level: </a:t>
            </a:r>
            <a:r>
              <a:rPr lang="en-US" sz="1600" b="0" i="0" u="none" strike="noStrike" baseline="0" dirty="0">
                <a:solidFill>
                  <a:srgbClr val="000000"/>
                </a:solidFill>
                <a:latin typeface="+mj-lt"/>
              </a:rPr>
              <a:t>All Core PBMEF indicators should be reported at the national level; data may also be collected subnationally for more granular monitoring.</a:t>
            </a:r>
          </a:p>
          <a:p>
            <a:pPr marL="0" indent="0">
              <a:spcBef>
                <a:spcPts val="600"/>
              </a:spcBef>
              <a:spcAft>
                <a:spcPts val="600"/>
              </a:spcAft>
              <a:buNone/>
            </a:pPr>
            <a:r>
              <a:rPr lang="en-US" sz="1600" b="1" i="0" u="none" strike="noStrike" baseline="0" dirty="0">
                <a:solidFill>
                  <a:schemeClr val="accent5"/>
                </a:solidFill>
                <a:latin typeface="+mj-lt"/>
              </a:rPr>
              <a:t>Reporting frequency: </a:t>
            </a:r>
            <a:r>
              <a:rPr lang="en-US" sz="1600" b="0" i="0" u="none" strike="noStrike" baseline="0" dirty="0">
                <a:solidFill>
                  <a:srgbClr val="000000"/>
                </a:solidFill>
                <a:latin typeface="+mj-lt"/>
              </a:rPr>
              <a:t>This indicator should be reported on a semiannual basis at a minimum. More frequent monitoring on a quarterly, monthly, or real-time basis is recommended. Performance plans and reports (PPRs) for this indicator are based on calendar year (CY) periodicity to reflect national level attainment and align with the USAID congressional reporting requirements.</a:t>
            </a:r>
          </a:p>
          <a:p>
            <a:pPr marL="0" indent="0">
              <a:spcBef>
                <a:spcPts val="600"/>
              </a:spcBef>
              <a:spcAft>
                <a:spcPts val="600"/>
              </a:spcAft>
              <a:buNone/>
            </a:pPr>
            <a:r>
              <a:rPr lang="en-US" sz="1600" b="1" dirty="0">
                <a:solidFill>
                  <a:schemeClr val="accent5"/>
                </a:solidFill>
                <a:latin typeface="+mj-lt"/>
              </a:rPr>
              <a:t>Data sources: </a:t>
            </a:r>
            <a:r>
              <a:rPr lang="en-US" sz="1600" b="0" i="0" u="none" strike="noStrike" baseline="0" dirty="0">
                <a:solidFill>
                  <a:srgbClr val="000000"/>
                </a:solidFill>
                <a:latin typeface="+mj-lt"/>
              </a:rPr>
              <a:t> This indicator is reported from NTP official records. Some NTPs may include private sector notifications in their quarterly report on TB case registration, but this may vary country to country.</a:t>
            </a:r>
          </a:p>
          <a:p>
            <a:pPr marL="0" indent="0">
              <a:spcBef>
                <a:spcPts val="600"/>
              </a:spcBef>
              <a:spcAft>
                <a:spcPts val="600"/>
              </a:spcAft>
              <a:buNone/>
            </a:pPr>
            <a:r>
              <a:rPr lang="en-US" sz="1600" b="0" i="0" u="none" strike="noStrike" baseline="0" dirty="0">
                <a:solidFill>
                  <a:srgbClr val="000000"/>
                </a:solidFill>
                <a:latin typeface="+mj-lt"/>
              </a:rPr>
              <a:t> This standard WHO indicator can also be calculated using the WHO database variable </a:t>
            </a:r>
            <a:r>
              <a:rPr lang="en-US" sz="1600" b="0" i="1" u="none" strike="noStrike" baseline="0" dirty="0" err="1">
                <a:solidFill>
                  <a:srgbClr val="000000"/>
                </a:solidFill>
                <a:latin typeface="+mj-lt"/>
              </a:rPr>
              <a:t>priv_new_dx</a:t>
            </a:r>
            <a:r>
              <a:rPr lang="en-US" sz="1600" b="0" i="1" u="none" strike="noStrike" baseline="0" dirty="0">
                <a:solidFill>
                  <a:srgbClr val="000000"/>
                </a:solidFill>
                <a:latin typeface="+mj-lt"/>
              </a:rPr>
              <a:t>.</a:t>
            </a:r>
            <a:endParaRPr lang="en-US" sz="1600" i="1" spc="200" dirty="0">
              <a:solidFill>
                <a:srgbClr val="000000"/>
              </a:solidFill>
              <a:latin typeface="+mj-lt"/>
            </a:endParaRPr>
          </a:p>
        </p:txBody>
      </p:sp>
      <p:sp>
        <p:nvSpPr>
          <p:cNvPr id="2" name="Slide Number Placeholder 1">
            <a:extLst>
              <a:ext uri="{FF2B5EF4-FFF2-40B4-BE49-F238E27FC236}">
                <a16:creationId xmlns:a16="http://schemas.microsoft.com/office/drawing/2014/main" id="{57A80441-A913-462F-6FE1-605858010BBB}"/>
              </a:ext>
            </a:extLst>
          </p:cNvPr>
          <p:cNvSpPr>
            <a:spLocks noGrp="1"/>
          </p:cNvSpPr>
          <p:nvPr>
            <p:ph type="sldNum" sz="quarter" idx="4"/>
          </p:nvPr>
        </p:nvSpPr>
        <p:spPr/>
        <p:txBody>
          <a:bodyPr/>
          <a:lstStyle/>
          <a:p>
            <a:fld id="{42782948-4DBE-204D-AB9E-B65E067054AE}" type="slidenum">
              <a:rPr lang="en-US" smtClean="0"/>
              <a:pPr/>
              <a:t>29</a:t>
            </a:fld>
            <a:endParaRPr lang="en-US"/>
          </a:p>
        </p:txBody>
      </p:sp>
      <p:sp>
        <p:nvSpPr>
          <p:cNvPr id="6" name="Title 5">
            <a:extLst>
              <a:ext uri="{FF2B5EF4-FFF2-40B4-BE49-F238E27FC236}">
                <a16:creationId xmlns:a16="http://schemas.microsoft.com/office/drawing/2014/main" id="{58198C10-F2DA-9AD5-4D3B-11A6FE08E018}"/>
              </a:ext>
            </a:extLst>
          </p:cNvPr>
          <p:cNvSpPr>
            <a:spLocks noGrp="1"/>
          </p:cNvSpPr>
          <p:nvPr>
            <p:ph type="title"/>
          </p:nvPr>
        </p:nvSpPr>
        <p:spPr/>
        <p:txBody>
          <a:bodyPr/>
          <a:lstStyle/>
          <a:p>
            <a:r>
              <a:rPr lang="fr-FR" dirty="0"/>
              <a:t>PR_NOTIF: </a:t>
            </a:r>
            <a:r>
              <a:rPr lang="fr-FR" dirty="0" err="1"/>
              <a:t>Private</a:t>
            </a:r>
            <a:r>
              <a:rPr lang="fr-FR" dirty="0"/>
              <a:t> </a:t>
            </a:r>
            <a:r>
              <a:rPr lang="fr-FR" dirty="0" err="1"/>
              <a:t>Sector</a:t>
            </a:r>
            <a:r>
              <a:rPr lang="fr-FR" dirty="0"/>
              <a:t> TB Notifications</a:t>
            </a:r>
            <a:endParaRPr lang="en-US" dirty="0"/>
          </a:p>
        </p:txBody>
      </p:sp>
      <p:grpSp>
        <p:nvGrpSpPr>
          <p:cNvPr id="3" name="Group 2">
            <a:extLst>
              <a:ext uri="{FF2B5EF4-FFF2-40B4-BE49-F238E27FC236}">
                <a16:creationId xmlns:a16="http://schemas.microsoft.com/office/drawing/2014/main" id="{53DC932D-81CF-4579-90C6-E2069D29D00C}"/>
              </a:ext>
              <a:ext uri="{C183D7F6-B498-43B3-948B-1728B52AA6E4}">
                <adec:decorative xmlns:adec="http://schemas.microsoft.com/office/drawing/2017/decorative" val="1"/>
              </a:ext>
            </a:extLst>
          </p:cNvPr>
          <p:cNvGrpSpPr/>
          <p:nvPr/>
        </p:nvGrpSpPr>
        <p:grpSpPr>
          <a:xfrm>
            <a:off x="8335659" y="79276"/>
            <a:ext cx="673976" cy="749227"/>
            <a:chOff x="8335659" y="79276"/>
            <a:chExt cx="673976" cy="749227"/>
          </a:xfrm>
        </p:grpSpPr>
        <p:pic>
          <p:nvPicPr>
            <p:cNvPr id="4" name="Google Shape;517;p33">
              <a:extLst>
                <a:ext uri="{FF2B5EF4-FFF2-40B4-BE49-F238E27FC236}">
                  <a16:creationId xmlns:a16="http://schemas.microsoft.com/office/drawing/2014/main" id="{AA1942B3-B50E-7B31-B3D8-D89254BF06FB}"/>
                </a:ext>
              </a:extLst>
            </p:cNvPr>
            <p:cNvPicPr preferRelativeResize="0"/>
            <p:nvPr/>
          </p:nvPicPr>
          <p:blipFill rotWithShape="1">
            <a:blip r:embed="rId3">
              <a:alphaModFix/>
            </a:blip>
            <a:srcRect l="8376" t="11384" r="5535" b="9225"/>
            <a:stretch/>
          </p:blipFill>
          <p:spPr>
            <a:xfrm>
              <a:off x="8430732" y="79276"/>
              <a:ext cx="483831" cy="483831"/>
            </a:xfrm>
            <a:prstGeom prst="ellipse">
              <a:avLst/>
            </a:prstGeom>
            <a:noFill/>
            <a:ln w="12700" cap="flat" cmpd="sng">
              <a:solidFill>
                <a:schemeClr val="accent3"/>
              </a:solidFill>
              <a:prstDash val="solid"/>
              <a:round/>
              <a:headEnd type="none" w="sm" len="sm"/>
              <a:tailEnd type="none" w="sm" len="sm"/>
            </a:ln>
          </p:spPr>
        </p:pic>
        <p:sp>
          <p:nvSpPr>
            <p:cNvPr id="5" name="Google Shape;436;p32">
              <a:extLst>
                <a:ext uri="{FF2B5EF4-FFF2-40B4-BE49-F238E27FC236}">
                  <a16:creationId xmlns:a16="http://schemas.microsoft.com/office/drawing/2014/main" id="{114672C1-E869-C0BD-BA24-B326013D363E}"/>
                </a:ext>
              </a:extLst>
            </p:cNvPr>
            <p:cNvSpPr txBox="1"/>
            <p:nvPr/>
          </p:nvSpPr>
          <p:spPr>
            <a:xfrm>
              <a:off x="8335659" y="597803"/>
              <a:ext cx="673976" cy="230700"/>
            </a:xfrm>
            <a:prstGeom prst="rect">
              <a:avLst/>
            </a:prstGeom>
            <a:noFill/>
            <a:ln>
              <a:noFill/>
            </a:ln>
          </p:spPr>
          <p:txBody>
            <a:bodyPr spcFirstLastPara="1" wrap="square" lIns="91425" tIns="45700" rIns="91425" bIns="45700" anchor="t" anchorCtr="0">
              <a:spAutoFit/>
            </a:bodyPr>
            <a:lstStyle/>
            <a:p>
              <a:pPr algn="ctr">
                <a:buClr>
                  <a:srgbClr val="002F3C"/>
                </a:buClr>
                <a:buSzPts val="900"/>
              </a:pPr>
              <a:r>
                <a:rPr lang="en" sz="900" dirty="0">
                  <a:solidFill>
                    <a:schemeClr val="accent3">
                      <a:lumMod val="75000"/>
                    </a:schemeClr>
                  </a:solidFill>
                  <a:latin typeface="Libre Franklin Black"/>
                  <a:ea typeface="Libre Franklin Black"/>
                  <a:cs typeface="Libre Franklin Black"/>
                  <a:sym typeface="Libre Franklin Black"/>
                </a:rPr>
                <a:t>REACH</a:t>
              </a:r>
              <a:endParaRPr sz="1400" dirty="0">
                <a:solidFill>
                  <a:schemeClr val="accent3">
                    <a:lumMod val="75000"/>
                  </a:schemeClr>
                </a:solidFill>
                <a:latin typeface="Arial"/>
                <a:ea typeface="Arial"/>
                <a:cs typeface="Arial"/>
                <a:sym typeface="Arial"/>
              </a:endParaRPr>
            </a:p>
          </p:txBody>
        </p:sp>
      </p:grpSp>
    </p:spTree>
    <p:custDataLst>
      <p:tags r:id="rId1"/>
    </p:custDataLst>
    <p:extLst>
      <p:ext uri="{BB962C8B-B14F-4D97-AF65-F5344CB8AC3E}">
        <p14:creationId xmlns:p14="http://schemas.microsoft.com/office/powerpoint/2010/main" val="192305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20" name="Google Shape;355;p15">
            <a:extLst>
              <a:ext uri="{FF2B5EF4-FFF2-40B4-BE49-F238E27FC236}">
                <a16:creationId xmlns:a16="http://schemas.microsoft.com/office/drawing/2014/main" id="{D3CE2173-2017-42CF-6345-AADC373D967E}"/>
              </a:ext>
              <a:ext uri="{C183D7F6-B498-43B3-948B-1728B52AA6E4}">
                <adec:decorative xmlns:adec="http://schemas.microsoft.com/office/drawing/2017/decorative" val="1"/>
              </a:ext>
            </a:extLst>
          </p:cNvPr>
          <p:cNvSpPr/>
          <p:nvPr/>
        </p:nvSpPr>
        <p:spPr>
          <a:xfrm rot="5400000">
            <a:off x="2245077" y="1471507"/>
            <a:ext cx="4478900" cy="2947640"/>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ill Sans"/>
              <a:ea typeface="Gill Sans"/>
              <a:cs typeface="Gill Sans"/>
              <a:sym typeface="Gill Sans"/>
            </a:endParaRPr>
          </a:p>
        </p:txBody>
      </p:sp>
      <p:sp>
        <p:nvSpPr>
          <p:cNvPr id="359" name="Google Shape;359;p15">
            <a:extLst>
              <a:ext uri="{C183D7F6-B498-43B3-948B-1728B52AA6E4}">
                <adec:decorative xmlns:adec="http://schemas.microsoft.com/office/drawing/2017/decorative" val="1"/>
              </a:ext>
            </a:extLst>
          </p:cNvPr>
          <p:cNvSpPr/>
          <p:nvPr/>
        </p:nvSpPr>
        <p:spPr>
          <a:xfrm>
            <a:off x="0" y="210305"/>
            <a:ext cx="9144000" cy="49557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mj-lt"/>
              <a:ea typeface="Gill Sans"/>
              <a:cs typeface="Gill Sans"/>
              <a:sym typeface="Gill Sans"/>
            </a:endParaRPr>
          </a:p>
        </p:txBody>
      </p:sp>
      <p:sp>
        <p:nvSpPr>
          <p:cNvPr id="360" name="Google Shape;360;p15">
            <a:extLst>
              <a:ext uri="{C183D7F6-B498-43B3-948B-1728B52AA6E4}">
                <adec:decorative xmlns:adec="http://schemas.microsoft.com/office/drawing/2017/decorative" val="1"/>
              </a:ext>
            </a:extLst>
          </p:cNvPr>
          <p:cNvSpPr/>
          <p:nvPr/>
        </p:nvSpPr>
        <p:spPr>
          <a:xfrm>
            <a:off x="8333496" y="705875"/>
            <a:ext cx="810504" cy="4486273"/>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mj-lt"/>
              <a:ea typeface="Gill Sans"/>
              <a:cs typeface="Gill Sans"/>
              <a:sym typeface="Gill Sans"/>
            </a:endParaRPr>
          </a:p>
        </p:txBody>
      </p:sp>
      <p:cxnSp>
        <p:nvCxnSpPr>
          <p:cNvPr id="361" name="Google Shape;361;p15">
            <a:extLst>
              <a:ext uri="{C183D7F6-B498-43B3-948B-1728B52AA6E4}">
                <adec:decorative xmlns:adec="http://schemas.microsoft.com/office/drawing/2017/decorative" val="1"/>
              </a:ext>
            </a:extLst>
          </p:cNvPr>
          <p:cNvCxnSpPr/>
          <p:nvPr/>
        </p:nvCxnSpPr>
        <p:spPr>
          <a:xfrm>
            <a:off x="8358210" y="518043"/>
            <a:ext cx="0" cy="4663440"/>
          </a:xfrm>
          <a:prstGeom prst="straightConnector1">
            <a:avLst/>
          </a:prstGeom>
          <a:noFill/>
          <a:ln w="12700" cap="flat" cmpd="sng">
            <a:solidFill>
              <a:schemeClr val="accent3"/>
            </a:solidFill>
            <a:prstDash val="dot"/>
            <a:round/>
            <a:headEnd type="none" w="sm" len="sm"/>
            <a:tailEnd type="none" w="sm" len="sm"/>
          </a:ln>
        </p:spPr>
      </p:cxnSp>
      <p:sp>
        <p:nvSpPr>
          <p:cNvPr id="362" name="Google Shape;362;p15"/>
          <p:cNvSpPr/>
          <p:nvPr/>
        </p:nvSpPr>
        <p:spPr>
          <a:xfrm>
            <a:off x="6846448" y="2033982"/>
            <a:ext cx="1645920" cy="502920"/>
          </a:xfrm>
          <a:prstGeom prst="homePlate">
            <a:avLst>
              <a:gd name="adj" fmla="val 26819"/>
            </a:avLst>
          </a:prstGeom>
          <a:solidFill>
            <a:schemeClr val="accent6"/>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dirty="0">
                <a:solidFill>
                  <a:schemeClr val="bg1"/>
                </a:solidFill>
                <a:latin typeface="+mj-lt"/>
                <a:ea typeface="Gill Sans"/>
                <a:cs typeface="Gill Sans"/>
                <a:sym typeface="Gill Sans"/>
              </a:rPr>
              <a:t> </a:t>
            </a:r>
            <a:r>
              <a:rPr lang="en-US" sz="1100" b="1" dirty="0">
                <a:solidFill>
                  <a:schemeClr val="bg1"/>
                </a:solidFill>
                <a:latin typeface="+mj-lt"/>
                <a:ea typeface="Gill Sans"/>
                <a:cs typeface="Gill Sans"/>
                <a:sym typeface="Gill Sans"/>
              </a:rPr>
              <a:t>90%</a:t>
            </a:r>
            <a:br>
              <a:rPr lang="en-US" sz="1100" b="1" dirty="0">
                <a:solidFill>
                  <a:schemeClr val="bg1"/>
                </a:solidFill>
                <a:latin typeface="+mj-lt"/>
                <a:ea typeface="Gill Sans"/>
                <a:cs typeface="Gill Sans"/>
                <a:sym typeface="Gill Sans"/>
              </a:rPr>
            </a:br>
            <a:r>
              <a:rPr lang="en-US" sz="900" dirty="0">
                <a:solidFill>
                  <a:schemeClr val="bg1"/>
                </a:solidFill>
                <a:latin typeface="+mj-lt"/>
                <a:ea typeface="Gill Sans"/>
                <a:cs typeface="Gill Sans"/>
                <a:sym typeface="Gill Sans"/>
              </a:rPr>
              <a:t>for DR-TB treatment</a:t>
            </a:r>
            <a:br>
              <a:rPr lang="en-US" sz="900" dirty="0">
                <a:solidFill>
                  <a:schemeClr val="bg1"/>
                </a:solidFill>
                <a:latin typeface="+mj-lt"/>
                <a:ea typeface="Gill Sans"/>
                <a:cs typeface="Gill Sans"/>
                <a:sym typeface="Gill Sans"/>
              </a:rPr>
            </a:br>
            <a:r>
              <a:rPr lang="en-US" sz="900" dirty="0">
                <a:solidFill>
                  <a:schemeClr val="bg1"/>
                </a:solidFill>
                <a:latin typeface="+mj-lt"/>
                <a:ea typeface="Gill Sans"/>
                <a:cs typeface="Gill Sans"/>
                <a:sym typeface="Gill Sans"/>
              </a:rPr>
              <a:t> success rate </a:t>
            </a:r>
            <a:endParaRPr dirty="0">
              <a:solidFill>
                <a:schemeClr val="bg1"/>
              </a:solidFill>
              <a:latin typeface="+mj-lt"/>
            </a:endParaRPr>
          </a:p>
        </p:txBody>
      </p:sp>
      <p:sp>
        <p:nvSpPr>
          <p:cNvPr id="363" name="Google Shape;363;p15"/>
          <p:cNvSpPr/>
          <p:nvPr/>
        </p:nvSpPr>
        <p:spPr>
          <a:xfrm>
            <a:off x="6861742" y="2586322"/>
            <a:ext cx="1645920" cy="731520"/>
          </a:xfrm>
          <a:prstGeom prst="homePlate">
            <a:avLst>
              <a:gd name="adj" fmla="val 22553"/>
            </a:avLst>
          </a:prstGeom>
          <a:solidFill>
            <a:schemeClr val="dk2"/>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dirty="0">
                <a:solidFill>
                  <a:schemeClr val="lt1"/>
                </a:solidFill>
                <a:latin typeface="+mj-lt"/>
                <a:ea typeface="Gill Sans"/>
                <a:cs typeface="Gill Sans"/>
                <a:sym typeface="Gill Sans"/>
              </a:rPr>
              <a:t>30 million on TPT</a:t>
            </a:r>
            <a:endParaRPr dirty="0">
              <a:latin typeface="+mj-lt"/>
            </a:endParaRPr>
          </a:p>
        </p:txBody>
      </p:sp>
      <p:sp>
        <p:nvSpPr>
          <p:cNvPr id="364" name="Google Shape;364;p15"/>
          <p:cNvSpPr/>
          <p:nvPr/>
        </p:nvSpPr>
        <p:spPr>
          <a:xfrm>
            <a:off x="6834478" y="748279"/>
            <a:ext cx="1645920" cy="731520"/>
          </a:xfrm>
          <a:prstGeom prst="homePlate">
            <a:avLst>
              <a:gd name="adj" fmla="val 17692"/>
            </a:avLst>
          </a:prstGeom>
          <a:solidFill>
            <a:schemeClr val="accent5"/>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a:solidFill>
                  <a:schemeClr val="lt1"/>
                </a:solidFill>
                <a:latin typeface="+mj-lt"/>
                <a:ea typeface="Gill Sans"/>
                <a:cs typeface="Gill Sans"/>
                <a:sym typeface="Gill Sans"/>
              </a:rPr>
              <a:t>90%</a:t>
            </a:r>
            <a:br>
              <a:rPr lang="en-US" sz="900">
                <a:solidFill>
                  <a:schemeClr val="lt1"/>
                </a:solidFill>
                <a:latin typeface="+mj-lt"/>
                <a:ea typeface="Gill Sans"/>
                <a:cs typeface="Gill Sans"/>
                <a:sym typeface="Gill Sans"/>
              </a:rPr>
            </a:br>
            <a:r>
              <a:rPr lang="en-US" sz="900">
                <a:solidFill>
                  <a:schemeClr val="lt1"/>
                </a:solidFill>
                <a:latin typeface="+mj-lt"/>
                <a:ea typeface="Gill Sans"/>
                <a:cs typeface="Gill Sans"/>
                <a:sym typeface="Gill Sans"/>
              </a:rPr>
              <a:t> of incident TB cases diagnosed and initiated </a:t>
            </a:r>
            <a:br>
              <a:rPr lang="en-US" sz="900">
                <a:solidFill>
                  <a:schemeClr val="lt1"/>
                </a:solidFill>
                <a:latin typeface="+mj-lt"/>
                <a:ea typeface="Gill Sans"/>
                <a:cs typeface="Gill Sans"/>
                <a:sym typeface="Gill Sans"/>
              </a:rPr>
            </a:br>
            <a:r>
              <a:rPr lang="en-US" sz="900">
                <a:solidFill>
                  <a:schemeClr val="lt1"/>
                </a:solidFill>
                <a:latin typeface="+mj-lt"/>
                <a:ea typeface="Gill Sans"/>
                <a:cs typeface="Gill Sans"/>
                <a:sym typeface="Gill Sans"/>
              </a:rPr>
              <a:t>on treatment </a:t>
            </a:r>
            <a:endParaRPr>
              <a:latin typeface="+mj-lt"/>
            </a:endParaRPr>
          </a:p>
        </p:txBody>
      </p:sp>
      <p:sp>
        <p:nvSpPr>
          <p:cNvPr id="365" name="Google Shape;365;p15"/>
          <p:cNvSpPr/>
          <p:nvPr/>
        </p:nvSpPr>
        <p:spPr>
          <a:xfrm>
            <a:off x="6846448" y="1535013"/>
            <a:ext cx="1645920" cy="502920"/>
          </a:xfrm>
          <a:prstGeom prst="homePlate">
            <a:avLst>
              <a:gd name="adj" fmla="val 26819"/>
            </a:avLst>
          </a:prstGeom>
          <a:solidFill>
            <a:schemeClr val="accent6"/>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b="1" dirty="0">
                <a:solidFill>
                  <a:schemeClr val="bg1"/>
                </a:solidFill>
                <a:latin typeface="+mj-lt"/>
                <a:ea typeface="Gill Sans"/>
                <a:cs typeface="Gill Sans"/>
                <a:sym typeface="Gill Sans"/>
              </a:rPr>
              <a:t>90%</a:t>
            </a:r>
            <a:br>
              <a:rPr lang="en-US" sz="900" dirty="0">
                <a:solidFill>
                  <a:schemeClr val="bg1"/>
                </a:solidFill>
                <a:latin typeface="+mj-lt"/>
                <a:ea typeface="Gill Sans"/>
                <a:cs typeface="Gill Sans"/>
                <a:sym typeface="Gill Sans"/>
              </a:rPr>
            </a:br>
            <a:r>
              <a:rPr lang="en-US" sz="900" dirty="0">
                <a:solidFill>
                  <a:schemeClr val="bg1"/>
                </a:solidFill>
                <a:latin typeface="+mj-lt"/>
                <a:ea typeface="Gill Sans"/>
                <a:cs typeface="Gill Sans"/>
                <a:sym typeface="Gill Sans"/>
              </a:rPr>
              <a:t>for Drug-Sensitive TB (DS-TB) treatment success rate</a:t>
            </a:r>
            <a:endParaRPr sz="900" dirty="0">
              <a:solidFill>
                <a:schemeClr val="bg1"/>
              </a:solidFill>
              <a:latin typeface="+mj-lt"/>
            </a:endParaRPr>
          </a:p>
        </p:txBody>
      </p:sp>
      <p:sp>
        <p:nvSpPr>
          <p:cNvPr id="366" name="Google Shape;366;p15"/>
          <p:cNvSpPr/>
          <p:nvPr/>
        </p:nvSpPr>
        <p:spPr>
          <a:xfrm>
            <a:off x="6842076" y="4277784"/>
            <a:ext cx="1645920" cy="731520"/>
          </a:xfrm>
          <a:prstGeom prst="homePlate">
            <a:avLst>
              <a:gd name="adj" fmla="val 23414"/>
            </a:avLst>
          </a:prstGeom>
          <a:solidFill>
            <a:schemeClr val="accent4"/>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lt1"/>
                </a:solidFill>
                <a:latin typeface="+mj-lt"/>
                <a:ea typeface="Gill Sans"/>
                <a:cs typeface="Gill Sans"/>
                <a:sym typeface="Gill Sans"/>
              </a:rPr>
              <a:t>Global investments </a:t>
            </a:r>
            <a:br>
              <a:rPr lang="en-US" sz="900">
                <a:solidFill>
                  <a:schemeClr val="lt1"/>
                </a:solidFill>
                <a:latin typeface="+mj-lt"/>
                <a:ea typeface="Gill Sans"/>
                <a:cs typeface="Gill Sans"/>
                <a:sym typeface="Gill Sans"/>
              </a:rPr>
            </a:br>
            <a:r>
              <a:rPr lang="en-US" sz="900">
                <a:solidFill>
                  <a:schemeClr val="lt1"/>
                </a:solidFill>
                <a:latin typeface="+mj-lt"/>
                <a:ea typeface="Gill Sans"/>
                <a:cs typeface="Gill Sans"/>
                <a:sym typeface="Gill Sans"/>
              </a:rPr>
              <a:t>reach $13 billion by 2022</a:t>
            </a:r>
            <a:endParaRPr>
              <a:latin typeface="+mj-lt"/>
            </a:endParaRPr>
          </a:p>
        </p:txBody>
      </p:sp>
      <p:sp>
        <p:nvSpPr>
          <p:cNvPr id="367" name="Google Shape;367;p15"/>
          <p:cNvSpPr/>
          <p:nvPr/>
        </p:nvSpPr>
        <p:spPr>
          <a:xfrm>
            <a:off x="6842076" y="3408797"/>
            <a:ext cx="1645920" cy="731520"/>
          </a:xfrm>
          <a:prstGeom prst="homePlate">
            <a:avLst>
              <a:gd name="adj" fmla="val 22553"/>
            </a:avLst>
          </a:prstGeom>
          <a:solidFill>
            <a:srgbClr val="7099C5"/>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dirty="0">
                <a:latin typeface="+mj-lt"/>
                <a:ea typeface="Gill Sans"/>
                <a:cs typeface="Gill Sans"/>
                <a:sym typeface="Gill Sans"/>
              </a:rPr>
              <a:t>TBD</a:t>
            </a:r>
            <a:endParaRPr dirty="0">
              <a:latin typeface="+mj-lt"/>
            </a:endParaRPr>
          </a:p>
        </p:txBody>
      </p:sp>
      <p:cxnSp>
        <p:nvCxnSpPr>
          <p:cNvPr id="368" name="Google Shape;368;p15">
            <a:extLst>
              <a:ext uri="{C183D7F6-B498-43B3-948B-1728B52AA6E4}">
                <adec:decorative xmlns:adec="http://schemas.microsoft.com/office/drawing/2017/decorative" val="1"/>
              </a:ext>
            </a:extLst>
          </p:cNvPr>
          <p:cNvCxnSpPr/>
          <p:nvPr/>
        </p:nvCxnSpPr>
        <p:spPr>
          <a:xfrm>
            <a:off x="3014304" y="253447"/>
            <a:ext cx="0" cy="4944402"/>
          </a:xfrm>
          <a:prstGeom prst="straightConnector1">
            <a:avLst/>
          </a:prstGeom>
          <a:noFill/>
          <a:ln w="12700" cap="flat" cmpd="sng">
            <a:solidFill>
              <a:schemeClr val="accent3"/>
            </a:solidFill>
            <a:prstDash val="dot"/>
            <a:round/>
            <a:headEnd type="none" w="sm" len="sm"/>
            <a:tailEnd type="none" w="sm" len="sm"/>
          </a:ln>
        </p:spPr>
      </p:cxnSp>
      <p:sp>
        <p:nvSpPr>
          <p:cNvPr id="369" name="Google Shape;369;p15">
            <a:extLst>
              <a:ext uri="{C183D7F6-B498-43B3-948B-1728B52AA6E4}">
                <adec:decorative xmlns:adec="http://schemas.microsoft.com/office/drawing/2017/decorative" val="1"/>
              </a:ext>
            </a:extLst>
          </p:cNvPr>
          <p:cNvSpPr/>
          <p:nvPr/>
        </p:nvSpPr>
        <p:spPr>
          <a:xfrm rot="10800000" flipH="1">
            <a:off x="1311016" y="818014"/>
            <a:ext cx="1828800" cy="64008"/>
          </a:xfrm>
          <a:prstGeom prst="homePlate">
            <a:avLst>
              <a:gd name="adj" fmla="val 74909"/>
            </a:avLst>
          </a:prstGeom>
          <a:solidFill>
            <a:schemeClr val="accent5"/>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750">
              <a:solidFill>
                <a:schemeClr val="lt1"/>
              </a:solidFill>
              <a:latin typeface="+mj-lt"/>
              <a:ea typeface="Gill Sans"/>
              <a:cs typeface="Gill Sans"/>
              <a:sym typeface="Gill Sans"/>
            </a:endParaRPr>
          </a:p>
        </p:txBody>
      </p:sp>
      <p:sp>
        <p:nvSpPr>
          <p:cNvPr id="370" name="Google Shape;370;p15">
            <a:extLst>
              <a:ext uri="{C183D7F6-B498-43B3-948B-1728B52AA6E4}">
                <adec:decorative xmlns:adec="http://schemas.microsoft.com/office/drawing/2017/decorative" val="1"/>
              </a:ext>
            </a:extLst>
          </p:cNvPr>
          <p:cNvSpPr/>
          <p:nvPr/>
        </p:nvSpPr>
        <p:spPr>
          <a:xfrm rot="10800000" flipH="1">
            <a:off x="1304388" y="1650498"/>
            <a:ext cx="1828800" cy="64008"/>
          </a:xfrm>
          <a:prstGeom prst="homePlate">
            <a:avLst>
              <a:gd name="adj" fmla="val 74909"/>
            </a:avLst>
          </a:prstGeom>
          <a:solidFill>
            <a:schemeClr val="accent6"/>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750">
              <a:solidFill>
                <a:schemeClr val="lt1"/>
              </a:solidFill>
              <a:latin typeface="+mj-lt"/>
              <a:ea typeface="Gill Sans"/>
              <a:cs typeface="Gill Sans"/>
              <a:sym typeface="Gill Sans"/>
            </a:endParaRPr>
          </a:p>
        </p:txBody>
      </p:sp>
      <p:sp>
        <p:nvSpPr>
          <p:cNvPr id="371" name="Google Shape;371;p15">
            <a:extLst>
              <a:ext uri="{C183D7F6-B498-43B3-948B-1728B52AA6E4}">
                <adec:decorative xmlns:adec="http://schemas.microsoft.com/office/drawing/2017/decorative" val="1"/>
              </a:ext>
            </a:extLst>
          </p:cNvPr>
          <p:cNvSpPr/>
          <p:nvPr/>
        </p:nvSpPr>
        <p:spPr>
          <a:xfrm rot="10800000" flipH="1">
            <a:off x="1304388" y="4297825"/>
            <a:ext cx="1828800" cy="64008"/>
          </a:xfrm>
          <a:prstGeom prst="homePlate">
            <a:avLst>
              <a:gd name="adj" fmla="val 74909"/>
            </a:avLst>
          </a:prstGeom>
          <a:solidFill>
            <a:schemeClr val="accent4"/>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750">
              <a:solidFill>
                <a:schemeClr val="lt1"/>
              </a:solidFill>
              <a:latin typeface="+mj-lt"/>
              <a:ea typeface="Gill Sans"/>
              <a:cs typeface="Gill Sans"/>
              <a:sym typeface="Gill Sans"/>
            </a:endParaRPr>
          </a:p>
        </p:txBody>
      </p:sp>
      <p:sp>
        <p:nvSpPr>
          <p:cNvPr id="372" name="Google Shape;372;p15">
            <a:extLst>
              <a:ext uri="{C183D7F6-B498-43B3-948B-1728B52AA6E4}">
                <adec:decorative xmlns:adec="http://schemas.microsoft.com/office/drawing/2017/decorative" val="1"/>
              </a:ext>
            </a:extLst>
          </p:cNvPr>
          <p:cNvSpPr/>
          <p:nvPr/>
        </p:nvSpPr>
        <p:spPr>
          <a:xfrm rot="10800000" flipH="1">
            <a:off x="1304388" y="3408445"/>
            <a:ext cx="1828800" cy="64008"/>
          </a:xfrm>
          <a:prstGeom prst="homePlate">
            <a:avLst>
              <a:gd name="adj" fmla="val 74909"/>
            </a:avLst>
          </a:prstGeom>
          <a:solidFill>
            <a:srgbClr val="7099C5"/>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750">
              <a:solidFill>
                <a:schemeClr val="lt1"/>
              </a:solidFill>
              <a:latin typeface="+mj-lt"/>
              <a:ea typeface="Gill Sans"/>
              <a:cs typeface="Gill Sans"/>
              <a:sym typeface="Gill Sans"/>
            </a:endParaRPr>
          </a:p>
        </p:txBody>
      </p:sp>
      <p:sp>
        <p:nvSpPr>
          <p:cNvPr id="373" name="Google Shape;373;p15">
            <a:extLst>
              <a:ext uri="{C183D7F6-B498-43B3-948B-1728B52AA6E4}">
                <adec:decorative xmlns:adec="http://schemas.microsoft.com/office/drawing/2017/decorative" val="1"/>
              </a:ext>
            </a:extLst>
          </p:cNvPr>
          <p:cNvSpPr/>
          <p:nvPr/>
        </p:nvSpPr>
        <p:spPr>
          <a:xfrm rot="10800000" flipH="1">
            <a:off x="1304388" y="2457253"/>
            <a:ext cx="1828800" cy="64008"/>
          </a:xfrm>
          <a:prstGeom prst="homePlate">
            <a:avLst>
              <a:gd name="adj" fmla="val 74909"/>
            </a:avLst>
          </a:prstGeom>
          <a:solidFill>
            <a:schemeClr val="dk2"/>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750">
              <a:solidFill>
                <a:schemeClr val="lt1"/>
              </a:solidFill>
              <a:latin typeface="+mj-lt"/>
              <a:ea typeface="Gill Sans"/>
              <a:cs typeface="Gill Sans"/>
              <a:sym typeface="Gill Sans"/>
            </a:endParaRPr>
          </a:p>
        </p:txBody>
      </p:sp>
      <p:sp>
        <p:nvSpPr>
          <p:cNvPr id="374" name="Google Shape;374;p15">
            <a:extLst>
              <a:ext uri="{C183D7F6-B498-43B3-948B-1728B52AA6E4}">
                <adec:decorative xmlns:adec="http://schemas.microsoft.com/office/drawing/2017/decorative" val="1"/>
              </a:ext>
            </a:extLst>
          </p:cNvPr>
          <p:cNvSpPr/>
          <p:nvPr/>
        </p:nvSpPr>
        <p:spPr>
          <a:xfrm>
            <a:off x="5616931" y="745075"/>
            <a:ext cx="1300189" cy="438485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j-lt"/>
              <a:ea typeface="Gill Sans"/>
              <a:cs typeface="Gill Sans"/>
              <a:sym typeface="Gill Sans"/>
            </a:endParaRPr>
          </a:p>
        </p:txBody>
      </p:sp>
      <p:cxnSp>
        <p:nvCxnSpPr>
          <p:cNvPr id="375" name="Google Shape;375;p15">
            <a:extLst>
              <a:ext uri="{C183D7F6-B498-43B3-948B-1728B52AA6E4}">
                <adec:decorative xmlns:adec="http://schemas.microsoft.com/office/drawing/2017/decorative" val="1"/>
              </a:ext>
            </a:extLst>
          </p:cNvPr>
          <p:cNvCxnSpPr/>
          <p:nvPr/>
        </p:nvCxnSpPr>
        <p:spPr>
          <a:xfrm>
            <a:off x="1415149" y="252035"/>
            <a:ext cx="0" cy="4932740"/>
          </a:xfrm>
          <a:prstGeom prst="straightConnector1">
            <a:avLst/>
          </a:prstGeom>
          <a:noFill/>
          <a:ln w="12700" cap="flat" cmpd="sng">
            <a:solidFill>
              <a:schemeClr val="accent3"/>
            </a:solidFill>
            <a:prstDash val="dot"/>
            <a:round/>
            <a:headEnd type="none" w="sm" len="sm"/>
            <a:tailEnd type="none" w="sm" len="sm"/>
          </a:ln>
        </p:spPr>
      </p:cxnSp>
      <p:sp>
        <p:nvSpPr>
          <p:cNvPr id="376" name="Google Shape;376;p15"/>
          <p:cNvSpPr txBox="1"/>
          <p:nvPr/>
        </p:nvSpPr>
        <p:spPr>
          <a:xfrm>
            <a:off x="-25469" y="756952"/>
            <a:ext cx="1463040" cy="230832"/>
          </a:xfrm>
          <a:prstGeom prst="rect">
            <a:avLst/>
          </a:prstGeom>
          <a:solidFill>
            <a:schemeClr val="accent5"/>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a:solidFill>
                  <a:schemeClr val="lt1"/>
                </a:solidFill>
                <a:latin typeface="+mj-lt"/>
                <a:ea typeface="Gill Sans"/>
                <a:cs typeface="Gill Sans"/>
                <a:sym typeface="Gill Sans"/>
              </a:rPr>
              <a:t>REACH</a:t>
            </a:r>
            <a:endParaRPr>
              <a:latin typeface="+mj-lt"/>
            </a:endParaRPr>
          </a:p>
        </p:txBody>
      </p:sp>
      <p:sp>
        <p:nvSpPr>
          <p:cNvPr id="377" name="Google Shape;377;p15"/>
          <p:cNvSpPr txBox="1"/>
          <p:nvPr/>
        </p:nvSpPr>
        <p:spPr>
          <a:xfrm>
            <a:off x="83180" y="1049795"/>
            <a:ext cx="1137680" cy="4713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5"/>
              </a:buClr>
              <a:buSzPts val="700"/>
              <a:buFont typeface="Arial"/>
              <a:buNone/>
            </a:pPr>
            <a:r>
              <a:rPr lang="en-US" sz="700">
                <a:solidFill>
                  <a:schemeClr val="accent5"/>
                </a:solidFill>
                <a:latin typeface="+mj-lt"/>
                <a:ea typeface="Gill Sans"/>
                <a:cs typeface="Gill Sans"/>
                <a:sym typeface="Gill Sans"/>
              </a:rPr>
              <a:t>Maximize the detection of all forms of TB in all individuals of all ages</a:t>
            </a:r>
            <a:endParaRPr>
              <a:latin typeface="+mj-lt"/>
            </a:endParaRPr>
          </a:p>
        </p:txBody>
      </p:sp>
      <p:sp>
        <p:nvSpPr>
          <p:cNvPr id="378" name="Google Shape;378;p15"/>
          <p:cNvSpPr txBox="1"/>
          <p:nvPr/>
        </p:nvSpPr>
        <p:spPr>
          <a:xfrm>
            <a:off x="75074" y="1874158"/>
            <a:ext cx="1107162" cy="4525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6"/>
              </a:buClr>
              <a:buSzPts val="700"/>
              <a:buFont typeface="Arial"/>
              <a:buNone/>
            </a:pPr>
            <a:r>
              <a:rPr lang="en-US" sz="700">
                <a:solidFill>
                  <a:schemeClr val="accent6"/>
                </a:solidFill>
                <a:latin typeface="+mj-lt"/>
                <a:ea typeface="Gill Sans"/>
                <a:cs typeface="Gill Sans"/>
                <a:sym typeface="Gill Sans"/>
              </a:rPr>
              <a:t>Empower all individuals with TB to complete treatment and be cured</a:t>
            </a:r>
            <a:endParaRPr>
              <a:latin typeface="+mj-lt"/>
            </a:endParaRPr>
          </a:p>
        </p:txBody>
      </p:sp>
      <p:sp>
        <p:nvSpPr>
          <p:cNvPr id="379" name="Google Shape;379;p15"/>
          <p:cNvSpPr txBox="1"/>
          <p:nvPr/>
        </p:nvSpPr>
        <p:spPr>
          <a:xfrm>
            <a:off x="62927" y="3556177"/>
            <a:ext cx="1170718" cy="57921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636F74"/>
              </a:buClr>
              <a:buSzPts val="700"/>
              <a:buFont typeface="Arial"/>
              <a:buNone/>
            </a:pPr>
            <a:r>
              <a:rPr lang="en-US" sz="700" dirty="0">
                <a:solidFill>
                  <a:srgbClr val="636F74"/>
                </a:solidFill>
                <a:latin typeface="+mj-lt"/>
                <a:ea typeface="Gill Sans"/>
                <a:cs typeface="Gill Sans"/>
                <a:sym typeface="Gill Sans"/>
              </a:rPr>
              <a:t>Research, develop, introduce, and scale-up new tools and approaches to combat TB</a:t>
            </a:r>
            <a:endParaRPr dirty="0">
              <a:latin typeface="+mj-lt"/>
            </a:endParaRPr>
          </a:p>
        </p:txBody>
      </p:sp>
      <p:sp>
        <p:nvSpPr>
          <p:cNvPr id="380" name="Google Shape;380;p15"/>
          <p:cNvSpPr txBox="1"/>
          <p:nvPr/>
        </p:nvSpPr>
        <p:spPr>
          <a:xfrm>
            <a:off x="54845" y="4483649"/>
            <a:ext cx="1147498" cy="605528"/>
          </a:xfrm>
          <a:prstGeom prst="rect">
            <a:avLst/>
          </a:prstGeom>
          <a:no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chemeClr val="accent4"/>
              </a:buClr>
              <a:buSzPts val="700"/>
              <a:buFont typeface="Arial"/>
              <a:buNone/>
            </a:pPr>
            <a:r>
              <a:rPr lang="en-US" sz="700">
                <a:solidFill>
                  <a:schemeClr val="accent4"/>
                </a:solidFill>
                <a:latin typeface="+mj-lt"/>
                <a:ea typeface="Gill Sans"/>
                <a:cs typeface="Gill Sans"/>
                <a:sym typeface="Gill Sans"/>
              </a:rPr>
              <a:t>Build country-owned TB systems, led by local partners, that accelerate progress and support pandemic preparedness</a:t>
            </a:r>
            <a:endParaRPr>
              <a:latin typeface="+mj-lt"/>
            </a:endParaRPr>
          </a:p>
        </p:txBody>
      </p:sp>
      <p:sp>
        <p:nvSpPr>
          <p:cNvPr id="381" name="Google Shape;381;p15"/>
          <p:cNvSpPr txBox="1"/>
          <p:nvPr/>
        </p:nvSpPr>
        <p:spPr>
          <a:xfrm rot="-5400000">
            <a:off x="7970923" y="3947972"/>
            <a:ext cx="1654663"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chemeClr val="lt1"/>
                </a:solidFill>
                <a:latin typeface="+mj-lt"/>
                <a:ea typeface="Franklin Gothic"/>
                <a:cs typeface="Franklin Gothic"/>
                <a:sym typeface="Franklin Gothic"/>
              </a:rPr>
              <a:t>Decrease TB Incidence by 52% by 2030</a:t>
            </a:r>
            <a:endParaRPr>
              <a:latin typeface="+mj-lt"/>
            </a:endParaRPr>
          </a:p>
        </p:txBody>
      </p:sp>
      <p:sp>
        <p:nvSpPr>
          <p:cNvPr id="382" name="Google Shape;382;p15"/>
          <p:cNvSpPr txBox="1"/>
          <p:nvPr/>
        </p:nvSpPr>
        <p:spPr>
          <a:xfrm rot="-5400000">
            <a:off x="8016927" y="1816442"/>
            <a:ext cx="1604549"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chemeClr val="lt1"/>
                </a:solidFill>
                <a:latin typeface="+mj-lt"/>
                <a:ea typeface="Franklin Gothic"/>
                <a:cs typeface="Franklin Gothic"/>
                <a:sym typeface="Franklin Gothic"/>
              </a:rPr>
              <a:t>Decrease TB Mortality by 35% by 2030</a:t>
            </a:r>
            <a:endParaRPr>
              <a:latin typeface="+mj-lt"/>
            </a:endParaRPr>
          </a:p>
        </p:txBody>
      </p:sp>
      <p:sp>
        <p:nvSpPr>
          <p:cNvPr id="383" name="Google Shape;383;p15"/>
          <p:cNvSpPr txBox="1"/>
          <p:nvPr/>
        </p:nvSpPr>
        <p:spPr>
          <a:xfrm>
            <a:off x="75074" y="388748"/>
            <a:ext cx="1265663"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dirty="0">
                <a:solidFill>
                  <a:schemeClr val="lt1"/>
                </a:solidFill>
                <a:latin typeface="+mj-lt"/>
                <a:ea typeface="Gill Sans"/>
                <a:cs typeface="Gill Sans"/>
                <a:sym typeface="Gill Sans"/>
              </a:rPr>
              <a:t>OBJECTIVES</a:t>
            </a:r>
            <a:endParaRPr dirty="0">
              <a:latin typeface="+mj-lt"/>
            </a:endParaRPr>
          </a:p>
        </p:txBody>
      </p:sp>
      <p:sp>
        <p:nvSpPr>
          <p:cNvPr id="384" name="Google Shape;384;p15"/>
          <p:cNvSpPr txBox="1"/>
          <p:nvPr/>
        </p:nvSpPr>
        <p:spPr>
          <a:xfrm>
            <a:off x="88932" y="2619315"/>
            <a:ext cx="1196614" cy="6190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700"/>
              <a:buFont typeface="Arial"/>
              <a:buNone/>
            </a:pPr>
            <a:r>
              <a:rPr lang="en-US" sz="700">
                <a:solidFill>
                  <a:schemeClr val="dk2"/>
                </a:solidFill>
                <a:latin typeface="+mj-lt"/>
                <a:ea typeface="Gill Sans"/>
                <a:cs typeface="Gill Sans"/>
                <a:sym typeface="Gill Sans"/>
              </a:rPr>
              <a:t>Stop the spread of new infections and progression from infection to active TB disease</a:t>
            </a:r>
            <a:endParaRPr>
              <a:latin typeface="+mj-lt"/>
            </a:endParaRPr>
          </a:p>
        </p:txBody>
      </p:sp>
      <p:sp>
        <p:nvSpPr>
          <p:cNvPr id="385" name="Google Shape;385;p15"/>
          <p:cNvSpPr txBox="1"/>
          <p:nvPr/>
        </p:nvSpPr>
        <p:spPr>
          <a:xfrm>
            <a:off x="1390089" y="313672"/>
            <a:ext cx="165739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a:solidFill>
                  <a:schemeClr val="lt1"/>
                </a:solidFill>
                <a:latin typeface="+mj-lt"/>
                <a:ea typeface="Gill Sans"/>
                <a:cs typeface="Gill Sans"/>
                <a:sym typeface="Gill Sans"/>
              </a:rPr>
              <a:t>INDICATOR TECHINCAL AREAS</a:t>
            </a:r>
            <a:endParaRPr>
              <a:latin typeface="+mj-lt"/>
            </a:endParaRPr>
          </a:p>
        </p:txBody>
      </p:sp>
      <p:sp>
        <p:nvSpPr>
          <p:cNvPr id="386" name="Google Shape;386;p15"/>
          <p:cNvSpPr/>
          <p:nvPr/>
        </p:nvSpPr>
        <p:spPr>
          <a:xfrm>
            <a:off x="1464077" y="889241"/>
            <a:ext cx="1592553" cy="73131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dirty="0">
                <a:solidFill>
                  <a:schemeClr val="accent5"/>
                </a:solidFill>
                <a:latin typeface="+mj-lt"/>
                <a:ea typeface="Gill Sans"/>
                <a:cs typeface="Gill Sans"/>
                <a:sym typeface="Gill Sans"/>
              </a:rPr>
              <a:t>Active Case Finding Contact Investigation, Presumptive TB, TB Detection, Drug-Resistant TB (DR-TB) Notifications, Childhood TB, Private Sector</a:t>
            </a:r>
            <a:endParaRPr dirty="0">
              <a:latin typeface="+mj-lt"/>
            </a:endParaRPr>
          </a:p>
        </p:txBody>
      </p:sp>
      <p:sp>
        <p:nvSpPr>
          <p:cNvPr id="387" name="Google Shape;387;p15"/>
          <p:cNvSpPr txBox="1"/>
          <p:nvPr/>
        </p:nvSpPr>
        <p:spPr>
          <a:xfrm>
            <a:off x="1553111" y="1873042"/>
            <a:ext cx="1349874" cy="46166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800" dirty="0">
                <a:solidFill>
                  <a:srgbClr val="006963"/>
                </a:solidFill>
                <a:latin typeface="+mj-lt"/>
                <a:ea typeface="Gill Sans"/>
                <a:cs typeface="Gill Sans"/>
                <a:sym typeface="Gill Sans"/>
              </a:rPr>
              <a:t>TB Treatment Success, </a:t>
            </a:r>
            <a:br>
              <a:rPr lang="en-US" sz="800" dirty="0">
                <a:solidFill>
                  <a:srgbClr val="006963"/>
                </a:solidFill>
                <a:latin typeface="+mj-lt"/>
                <a:ea typeface="Gill Sans"/>
                <a:cs typeface="Gill Sans"/>
                <a:sym typeface="Gill Sans"/>
              </a:rPr>
            </a:br>
            <a:r>
              <a:rPr lang="en-US" sz="800" dirty="0">
                <a:solidFill>
                  <a:srgbClr val="006963"/>
                </a:solidFill>
                <a:latin typeface="+mj-lt"/>
                <a:ea typeface="Gill Sans"/>
                <a:cs typeface="Gill Sans"/>
                <a:sym typeface="Gill Sans"/>
              </a:rPr>
              <a:t>DR-TB Treatment Success, TB/HIV</a:t>
            </a:r>
            <a:endParaRPr dirty="0">
              <a:latin typeface="+mj-lt"/>
            </a:endParaRPr>
          </a:p>
        </p:txBody>
      </p:sp>
      <p:sp>
        <p:nvSpPr>
          <p:cNvPr id="388" name="Google Shape;388;p15"/>
          <p:cNvSpPr txBox="1"/>
          <p:nvPr/>
        </p:nvSpPr>
        <p:spPr>
          <a:xfrm>
            <a:off x="1504620" y="2675970"/>
            <a:ext cx="1342253" cy="58473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800" dirty="0">
                <a:solidFill>
                  <a:schemeClr val="dk2"/>
                </a:solidFill>
                <a:latin typeface="+mj-lt"/>
                <a:ea typeface="Gill Sans"/>
                <a:cs typeface="Gill Sans"/>
                <a:sym typeface="Gill Sans"/>
              </a:rPr>
              <a:t>TB Preventive Treatment (TPT), Prevention, Healthcare Worker Screening</a:t>
            </a:r>
            <a:endParaRPr dirty="0">
              <a:latin typeface="+mj-lt"/>
            </a:endParaRPr>
          </a:p>
        </p:txBody>
      </p:sp>
      <p:sp>
        <p:nvSpPr>
          <p:cNvPr id="389" name="Google Shape;389;p15"/>
          <p:cNvSpPr txBox="1"/>
          <p:nvPr/>
        </p:nvSpPr>
        <p:spPr>
          <a:xfrm>
            <a:off x="1641498" y="3728533"/>
            <a:ext cx="1135689" cy="215444"/>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800">
                <a:solidFill>
                  <a:schemeClr val="dk1"/>
                </a:solidFill>
                <a:latin typeface="+mj-lt"/>
                <a:ea typeface="Gill Sans"/>
                <a:cs typeface="Gill Sans"/>
                <a:sym typeface="Gill Sans"/>
              </a:rPr>
              <a:t>TBD</a:t>
            </a:r>
            <a:endParaRPr>
              <a:latin typeface="+mj-lt"/>
            </a:endParaRPr>
          </a:p>
        </p:txBody>
      </p:sp>
      <p:sp>
        <p:nvSpPr>
          <p:cNvPr id="390" name="Google Shape;390;p15"/>
          <p:cNvSpPr txBox="1"/>
          <p:nvPr/>
        </p:nvSpPr>
        <p:spPr>
          <a:xfrm>
            <a:off x="1463456" y="4505820"/>
            <a:ext cx="1547251" cy="46166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800">
                <a:solidFill>
                  <a:schemeClr val="accent4"/>
                </a:solidFill>
                <a:latin typeface="+mj-lt"/>
                <a:ea typeface="Gill Sans"/>
                <a:cs typeface="Gill Sans"/>
                <a:sym typeface="Gill Sans"/>
              </a:rPr>
              <a:t>Finance, Policies &amp; Guidelines, Governance, Procurement and Supply Chain Management </a:t>
            </a:r>
            <a:endParaRPr>
              <a:latin typeface="+mj-lt"/>
            </a:endParaRPr>
          </a:p>
        </p:txBody>
      </p:sp>
      <p:sp>
        <p:nvSpPr>
          <p:cNvPr id="391" name="Google Shape;391;p15"/>
          <p:cNvSpPr txBox="1"/>
          <p:nvPr/>
        </p:nvSpPr>
        <p:spPr>
          <a:xfrm>
            <a:off x="-24050" y="1594624"/>
            <a:ext cx="1463040" cy="230832"/>
          </a:xfrm>
          <a:prstGeom prst="rect">
            <a:avLst/>
          </a:prstGeom>
          <a:solidFill>
            <a:schemeClr val="accent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a:solidFill>
                  <a:schemeClr val="lt1"/>
                </a:solidFill>
                <a:latin typeface="+mj-lt"/>
                <a:ea typeface="Gill Sans"/>
                <a:cs typeface="Gill Sans"/>
                <a:sym typeface="Gill Sans"/>
              </a:rPr>
              <a:t>CURE</a:t>
            </a:r>
            <a:endParaRPr>
              <a:latin typeface="+mj-lt"/>
            </a:endParaRPr>
          </a:p>
        </p:txBody>
      </p:sp>
      <p:sp>
        <p:nvSpPr>
          <p:cNvPr id="392" name="Google Shape;392;p15"/>
          <p:cNvSpPr txBox="1"/>
          <p:nvPr/>
        </p:nvSpPr>
        <p:spPr>
          <a:xfrm>
            <a:off x="-25469" y="2389341"/>
            <a:ext cx="1463040" cy="230832"/>
          </a:xfrm>
          <a:prstGeom prst="rect">
            <a:avLst/>
          </a:prstGeom>
          <a:solidFill>
            <a:schemeClr val="dk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a:solidFill>
                  <a:schemeClr val="lt1"/>
                </a:solidFill>
                <a:latin typeface="+mj-lt"/>
                <a:ea typeface="Gill Sans"/>
                <a:cs typeface="Gill Sans"/>
                <a:sym typeface="Gill Sans"/>
              </a:rPr>
              <a:t>PREVENT</a:t>
            </a:r>
            <a:endParaRPr>
              <a:latin typeface="+mj-lt"/>
            </a:endParaRPr>
          </a:p>
        </p:txBody>
      </p:sp>
      <p:sp>
        <p:nvSpPr>
          <p:cNvPr id="393" name="Google Shape;393;p15"/>
          <p:cNvSpPr txBox="1"/>
          <p:nvPr/>
        </p:nvSpPr>
        <p:spPr>
          <a:xfrm>
            <a:off x="-25469" y="3298137"/>
            <a:ext cx="1463040" cy="230832"/>
          </a:xfrm>
          <a:prstGeom prst="rect">
            <a:avLst/>
          </a:prstGeom>
          <a:solidFill>
            <a:srgbClr val="7099C5"/>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a:latin typeface="+mj-lt"/>
                <a:ea typeface="Gill Sans"/>
                <a:cs typeface="Gill Sans"/>
                <a:sym typeface="Gill Sans"/>
              </a:rPr>
              <a:t>INNOVATE</a:t>
            </a:r>
            <a:endParaRPr>
              <a:latin typeface="+mj-lt"/>
            </a:endParaRPr>
          </a:p>
        </p:txBody>
      </p:sp>
      <p:sp>
        <p:nvSpPr>
          <p:cNvPr id="394" name="Google Shape;394;p15"/>
          <p:cNvSpPr txBox="1"/>
          <p:nvPr/>
        </p:nvSpPr>
        <p:spPr>
          <a:xfrm>
            <a:off x="-25469" y="4187387"/>
            <a:ext cx="1463040" cy="230832"/>
          </a:xfrm>
          <a:prstGeom prst="rect">
            <a:avLst/>
          </a:prstGeom>
          <a:solidFill>
            <a:schemeClr val="accent4"/>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a:solidFill>
                  <a:schemeClr val="lt1"/>
                </a:solidFill>
                <a:latin typeface="+mj-lt"/>
                <a:ea typeface="Gill Sans"/>
                <a:cs typeface="Gill Sans"/>
                <a:sym typeface="Gill Sans"/>
              </a:rPr>
              <a:t>SUSTAIN</a:t>
            </a:r>
            <a:endParaRPr>
              <a:latin typeface="+mj-lt"/>
            </a:endParaRPr>
          </a:p>
        </p:txBody>
      </p:sp>
      <p:pic>
        <p:nvPicPr>
          <p:cNvPr id="395" name="Google Shape;395;p15">
            <a:extLst>
              <a:ext uri="{C183D7F6-B498-43B3-948B-1728B52AA6E4}">
                <adec:decorative xmlns:adec="http://schemas.microsoft.com/office/drawing/2017/decorative" val="1"/>
              </a:ext>
            </a:extLst>
          </p:cNvPr>
          <p:cNvPicPr preferRelativeResize="0"/>
          <p:nvPr/>
        </p:nvPicPr>
        <p:blipFill rotWithShape="1">
          <a:blip r:embed="rId4">
            <a:alphaModFix/>
          </a:blip>
          <a:srcRect l="11089" t="9111" r="5777" b="9243"/>
          <a:stretch/>
        </p:blipFill>
        <p:spPr>
          <a:xfrm>
            <a:off x="1219518" y="1529348"/>
            <a:ext cx="365760" cy="365760"/>
          </a:xfrm>
          <a:prstGeom prst="ellipse">
            <a:avLst/>
          </a:prstGeom>
          <a:noFill/>
          <a:ln w="28575" cap="flat" cmpd="sng">
            <a:solidFill>
              <a:schemeClr val="accent6"/>
            </a:solidFill>
            <a:prstDash val="solid"/>
            <a:round/>
            <a:headEnd type="none" w="sm" len="sm"/>
            <a:tailEnd type="none" w="sm" len="sm"/>
          </a:ln>
        </p:spPr>
      </p:pic>
      <p:pic>
        <p:nvPicPr>
          <p:cNvPr id="396" name="Google Shape;396;p15">
            <a:extLst>
              <a:ext uri="{C183D7F6-B498-43B3-948B-1728B52AA6E4}">
                <adec:decorative xmlns:adec="http://schemas.microsoft.com/office/drawing/2017/decorative" val="1"/>
              </a:ext>
            </a:extLst>
          </p:cNvPr>
          <p:cNvPicPr preferRelativeResize="0"/>
          <p:nvPr/>
        </p:nvPicPr>
        <p:blipFill rotWithShape="1">
          <a:blip r:embed="rId5">
            <a:alphaModFix/>
          </a:blip>
          <a:srcRect l="3938" t="6752" b="3055"/>
          <a:stretch/>
        </p:blipFill>
        <p:spPr>
          <a:xfrm>
            <a:off x="1227756" y="4152183"/>
            <a:ext cx="365760" cy="365760"/>
          </a:xfrm>
          <a:prstGeom prst="ellipse">
            <a:avLst/>
          </a:prstGeom>
          <a:noFill/>
          <a:ln w="28575" cap="flat" cmpd="sng">
            <a:solidFill>
              <a:schemeClr val="accent4"/>
            </a:solidFill>
            <a:prstDash val="solid"/>
            <a:round/>
            <a:headEnd type="none" w="sm" len="sm"/>
            <a:tailEnd type="none" w="sm" len="sm"/>
          </a:ln>
        </p:spPr>
      </p:pic>
      <p:pic>
        <p:nvPicPr>
          <p:cNvPr id="397" name="Google Shape;397;p15">
            <a:extLst>
              <a:ext uri="{C183D7F6-B498-43B3-948B-1728B52AA6E4}">
                <adec:decorative xmlns:adec="http://schemas.microsoft.com/office/drawing/2017/decorative" val="1"/>
              </a:ext>
            </a:extLst>
          </p:cNvPr>
          <p:cNvPicPr preferRelativeResize="0"/>
          <p:nvPr/>
        </p:nvPicPr>
        <p:blipFill rotWithShape="1">
          <a:blip r:embed="rId6">
            <a:alphaModFix/>
          </a:blip>
          <a:srcRect l="3698" t="9467" r="6107" b="9465"/>
          <a:stretch/>
        </p:blipFill>
        <p:spPr>
          <a:xfrm>
            <a:off x="1219518" y="2303833"/>
            <a:ext cx="365760" cy="365760"/>
          </a:xfrm>
          <a:prstGeom prst="ellipse">
            <a:avLst/>
          </a:prstGeom>
          <a:noFill/>
          <a:ln w="28575" cap="flat" cmpd="sng">
            <a:solidFill>
              <a:schemeClr val="dk2"/>
            </a:solidFill>
            <a:prstDash val="solid"/>
            <a:round/>
            <a:headEnd type="none" w="sm" len="sm"/>
            <a:tailEnd type="none" w="sm" len="sm"/>
          </a:ln>
        </p:spPr>
      </p:pic>
      <p:pic>
        <p:nvPicPr>
          <p:cNvPr id="398" name="Google Shape;398;p15">
            <a:extLst>
              <a:ext uri="{C183D7F6-B498-43B3-948B-1728B52AA6E4}">
                <adec:decorative xmlns:adec="http://schemas.microsoft.com/office/drawing/2017/decorative" val="1"/>
              </a:ext>
            </a:extLst>
          </p:cNvPr>
          <p:cNvPicPr preferRelativeResize="0"/>
          <p:nvPr/>
        </p:nvPicPr>
        <p:blipFill rotWithShape="1">
          <a:blip r:embed="rId7">
            <a:alphaModFix/>
          </a:blip>
          <a:srcRect l="9034" t="7973" r="7030" b="8092"/>
          <a:stretch/>
        </p:blipFill>
        <p:spPr>
          <a:xfrm>
            <a:off x="1219518" y="3238352"/>
            <a:ext cx="365760" cy="365760"/>
          </a:xfrm>
          <a:prstGeom prst="ellipse">
            <a:avLst/>
          </a:prstGeom>
          <a:noFill/>
          <a:ln w="28575" cap="flat" cmpd="sng">
            <a:solidFill>
              <a:srgbClr val="636F74"/>
            </a:solidFill>
            <a:prstDash val="solid"/>
            <a:round/>
            <a:headEnd type="none" w="sm" len="sm"/>
            <a:tailEnd type="none" w="sm" len="sm"/>
          </a:ln>
        </p:spPr>
      </p:pic>
      <p:pic>
        <p:nvPicPr>
          <p:cNvPr id="399" name="Google Shape;399;p15">
            <a:extLst>
              <a:ext uri="{C183D7F6-B498-43B3-948B-1728B52AA6E4}">
                <adec:decorative xmlns:adec="http://schemas.microsoft.com/office/drawing/2017/decorative" val="1"/>
              </a:ext>
            </a:extLst>
          </p:cNvPr>
          <p:cNvPicPr preferRelativeResize="0"/>
          <p:nvPr/>
        </p:nvPicPr>
        <p:blipFill rotWithShape="1">
          <a:blip r:embed="rId8">
            <a:alphaModFix/>
          </a:blip>
          <a:srcRect l="8377" t="11381" r="5533" b="9229"/>
          <a:stretch/>
        </p:blipFill>
        <p:spPr>
          <a:xfrm>
            <a:off x="1219518" y="707002"/>
            <a:ext cx="365760" cy="365760"/>
          </a:xfrm>
          <a:prstGeom prst="ellipse">
            <a:avLst/>
          </a:prstGeom>
          <a:noFill/>
          <a:ln w="28575" cap="flat" cmpd="sng">
            <a:solidFill>
              <a:schemeClr val="accent5"/>
            </a:solidFill>
            <a:prstDash val="solid"/>
            <a:round/>
            <a:headEnd type="none" w="sm" len="sm"/>
            <a:tailEnd type="none" w="sm" len="sm"/>
          </a:ln>
        </p:spPr>
      </p:pic>
      <p:grpSp>
        <p:nvGrpSpPr>
          <p:cNvPr id="400" name="Google Shape;400;p15">
            <a:extLst>
              <a:ext uri="{C183D7F6-B498-43B3-948B-1728B52AA6E4}">
                <adec:decorative xmlns:adec="http://schemas.microsoft.com/office/drawing/2017/decorative" val="1"/>
              </a:ext>
            </a:extLst>
          </p:cNvPr>
          <p:cNvGrpSpPr/>
          <p:nvPr/>
        </p:nvGrpSpPr>
        <p:grpSpPr>
          <a:xfrm>
            <a:off x="5614375" y="748886"/>
            <a:ext cx="1280160" cy="1097280"/>
            <a:chOff x="5403747" y="776799"/>
            <a:chExt cx="1280160" cy="1097280"/>
          </a:xfrm>
        </p:grpSpPr>
        <p:sp>
          <p:nvSpPr>
            <p:cNvPr id="401" name="Google Shape;401;p15"/>
            <p:cNvSpPr/>
            <p:nvPr/>
          </p:nvSpPr>
          <p:spPr>
            <a:xfrm>
              <a:off x="5403747" y="776799"/>
              <a:ext cx="1280160" cy="1097280"/>
            </a:xfrm>
            <a:prstGeom prst="arc">
              <a:avLst>
                <a:gd name="adj1" fmla="val 16200000"/>
                <a:gd name="adj2" fmla="val 15411399"/>
              </a:avLst>
            </a:prstGeom>
            <a:solidFill>
              <a:schemeClr val="lt1"/>
            </a:solidFill>
            <a:ln w="12700" cap="flat" cmpd="sng">
              <a:solidFill>
                <a:srgbClr val="B6BEC1"/>
              </a:solidFill>
              <a:prstDash val="solid"/>
              <a:round/>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j-lt"/>
                <a:ea typeface="Gill Sans"/>
                <a:cs typeface="Gill Sans"/>
                <a:sym typeface="Gill Sans"/>
              </a:endParaRPr>
            </a:p>
          </p:txBody>
        </p:sp>
        <p:sp>
          <p:nvSpPr>
            <p:cNvPr id="402" name="Google Shape;402;p15"/>
            <p:cNvSpPr/>
            <p:nvPr/>
          </p:nvSpPr>
          <p:spPr>
            <a:xfrm>
              <a:off x="5499909" y="988308"/>
              <a:ext cx="1155815" cy="7217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a:solidFill>
                    <a:schemeClr val="dk1"/>
                  </a:solidFill>
                  <a:latin typeface="+mj-lt"/>
                  <a:ea typeface="Gill Sans"/>
                  <a:cs typeface="Gill Sans"/>
                  <a:sym typeface="Gill Sans"/>
                </a:rPr>
                <a:t>All priority countries have implemented plans to address socio-economic determinants and health related risk factors </a:t>
              </a:r>
              <a:endParaRPr>
                <a:latin typeface="+mj-lt"/>
              </a:endParaRPr>
            </a:p>
          </p:txBody>
        </p:sp>
      </p:grpSp>
      <p:cxnSp>
        <p:nvCxnSpPr>
          <p:cNvPr id="403" name="Google Shape;403;p15">
            <a:extLst>
              <a:ext uri="{C183D7F6-B498-43B3-948B-1728B52AA6E4}">
                <adec:decorative xmlns:adec="http://schemas.microsoft.com/office/drawing/2017/decorative" val="1"/>
              </a:ext>
            </a:extLst>
          </p:cNvPr>
          <p:cNvCxnSpPr/>
          <p:nvPr/>
        </p:nvCxnSpPr>
        <p:spPr>
          <a:xfrm>
            <a:off x="6891677" y="518043"/>
            <a:ext cx="0" cy="4663440"/>
          </a:xfrm>
          <a:prstGeom prst="straightConnector1">
            <a:avLst/>
          </a:prstGeom>
          <a:noFill/>
          <a:ln w="12700" cap="flat" cmpd="sng">
            <a:solidFill>
              <a:schemeClr val="accent3"/>
            </a:solidFill>
            <a:prstDash val="dot"/>
            <a:round/>
            <a:headEnd type="none" w="sm" len="sm"/>
            <a:tailEnd type="none" w="sm" len="sm"/>
          </a:ln>
        </p:spPr>
      </p:cxnSp>
      <p:sp>
        <p:nvSpPr>
          <p:cNvPr id="404" name="Google Shape;404;p15"/>
          <p:cNvSpPr txBox="1"/>
          <p:nvPr/>
        </p:nvSpPr>
        <p:spPr>
          <a:xfrm>
            <a:off x="5612496" y="273515"/>
            <a:ext cx="350524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dirty="0">
                <a:solidFill>
                  <a:schemeClr val="lt1"/>
                </a:solidFill>
                <a:latin typeface="+mj-lt"/>
                <a:ea typeface="Gill Sans"/>
                <a:cs typeface="Gill Sans"/>
                <a:sym typeface="Gill Sans"/>
              </a:rPr>
              <a:t>USAID TARGETS</a:t>
            </a:r>
            <a:endParaRPr dirty="0">
              <a:latin typeface="+mj-lt"/>
            </a:endParaRPr>
          </a:p>
        </p:txBody>
      </p:sp>
      <p:grpSp>
        <p:nvGrpSpPr>
          <p:cNvPr id="405" name="Google Shape;405;p15">
            <a:extLst>
              <a:ext uri="{C183D7F6-B498-43B3-948B-1728B52AA6E4}">
                <adec:decorative xmlns:adec="http://schemas.microsoft.com/office/drawing/2017/decorative" val="1"/>
              </a:ext>
            </a:extLst>
          </p:cNvPr>
          <p:cNvGrpSpPr/>
          <p:nvPr/>
        </p:nvGrpSpPr>
        <p:grpSpPr>
          <a:xfrm>
            <a:off x="5597731" y="1830801"/>
            <a:ext cx="1280160" cy="1097280"/>
            <a:chOff x="5387103" y="1858714"/>
            <a:chExt cx="1280160" cy="1097280"/>
          </a:xfrm>
        </p:grpSpPr>
        <p:sp>
          <p:nvSpPr>
            <p:cNvPr id="406" name="Google Shape;406;p15"/>
            <p:cNvSpPr/>
            <p:nvPr/>
          </p:nvSpPr>
          <p:spPr>
            <a:xfrm>
              <a:off x="5387103" y="1858714"/>
              <a:ext cx="1280160" cy="1097280"/>
            </a:xfrm>
            <a:prstGeom prst="arc">
              <a:avLst>
                <a:gd name="adj1" fmla="val 16200000"/>
                <a:gd name="adj2" fmla="val 14641598"/>
              </a:avLst>
            </a:prstGeom>
            <a:solidFill>
              <a:schemeClr val="lt1"/>
            </a:solidFill>
            <a:ln w="12700" cap="flat" cmpd="sng">
              <a:solidFill>
                <a:schemeClr val="accent3"/>
              </a:solidFill>
              <a:prstDash val="solid"/>
              <a:round/>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j-lt"/>
                <a:ea typeface="Gill Sans"/>
                <a:cs typeface="Gill Sans"/>
                <a:sym typeface="Gill Sans"/>
              </a:endParaRPr>
            </a:p>
          </p:txBody>
        </p:sp>
        <p:sp>
          <p:nvSpPr>
            <p:cNvPr id="407" name="Google Shape;407;p15"/>
            <p:cNvSpPr txBox="1"/>
            <p:nvPr/>
          </p:nvSpPr>
          <p:spPr>
            <a:xfrm>
              <a:off x="5412282" y="2084108"/>
              <a:ext cx="1235175" cy="707886"/>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800" dirty="0">
                  <a:solidFill>
                    <a:schemeClr val="dk1"/>
                  </a:solidFill>
                  <a:latin typeface="+mj-lt"/>
                  <a:ea typeface="Gill Sans"/>
                  <a:cs typeface="Gill Sans"/>
                  <a:sym typeface="Gill Sans"/>
                </a:rPr>
                <a:t>All priority countries have strong TB national networks and USAID partnerships inclusive of affected communities</a:t>
              </a:r>
              <a:endParaRPr dirty="0">
                <a:latin typeface="+mj-lt"/>
              </a:endParaRPr>
            </a:p>
          </p:txBody>
        </p:sp>
      </p:grpSp>
      <p:grpSp>
        <p:nvGrpSpPr>
          <p:cNvPr id="408" name="Google Shape;408;p15">
            <a:extLst>
              <a:ext uri="{C183D7F6-B498-43B3-948B-1728B52AA6E4}">
                <adec:decorative xmlns:adec="http://schemas.microsoft.com/office/drawing/2017/decorative" val="1"/>
              </a:ext>
            </a:extLst>
          </p:cNvPr>
          <p:cNvGrpSpPr/>
          <p:nvPr/>
        </p:nvGrpSpPr>
        <p:grpSpPr>
          <a:xfrm>
            <a:off x="5597731" y="2918025"/>
            <a:ext cx="1280160" cy="1097280"/>
            <a:chOff x="5387103" y="2945938"/>
            <a:chExt cx="1280160" cy="1097280"/>
          </a:xfrm>
        </p:grpSpPr>
        <p:sp>
          <p:nvSpPr>
            <p:cNvPr id="409" name="Google Shape;409;p15"/>
            <p:cNvSpPr/>
            <p:nvPr/>
          </p:nvSpPr>
          <p:spPr>
            <a:xfrm>
              <a:off x="5387103" y="2945938"/>
              <a:ext cx="1280160" cy="1097280"/>
            </a:xfrm>
            <a:prstGeom prst="arc">
              <a:avLst>
                <a:gd name="adj1" fmla="val 16200000"/>
                <a:gd name="adj2" fmla="val 14450481"/>
              </a:avLst>
            </a:prstGeom>
            <a:solidFill>
              <a:schemeClr val="lt1"/>
            </a:solidFill>
            <a:ln w="12700" cap="flat" cmpd="sng">
              <a:solidFill>
                <a:srgbClr val="B6BEC1"/>
              </a:solidFill>
              <a:prstDash val="solid"/>
              <a:round/>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j-lt"/>
                <a:ea typeface="Gill Sans"/>
                <a:cs typeface="Gill Sans"/>
                <a:sym typeface="Gill Sans"/>
              </a:endParaRPr>
            </a:p>
          </p:txBody>
        </p:sp>
        <p:sp>
          <p:nvSpPr>
            <p:cNvPr id="410" name="Google Shape;410;p15"/>
            <p:cNvSpPr txBox="1"/>
            <p:nvPr/>
          </p:nvSpPr>
          <p:spPr>
            <a:xfrm>
              <a:off x="5401868" y="3226185"/>
              <a:ext cx="1253856" cy="58477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800" dirty="0">
                  <a:solidFill>
                    <a:schemeClr val="dk1"/>
                  </a:solidFill>
                  <a:latin typeface="+mj-lt"/>
                  <a:ea typeface="Gill Sans"/>
                  <a:cs typeface="Gill Sans"/>
                  <a:sym typeface="Gill Sans"/>
                </a:rPr>
                <a:t>All priority countries include appropriate TB interventions in pandemic preparedness plans</a:t>
              </a:r>
              <a:endParaRPr dirty="0">
                <a:latin typeface="+mj-lt"/>
              </a:endParaRPr>
            </a:p>
          </p:txBody>
        </p:sp>
      </p:grpSp>
      <p:grpSp>
        <p:nvGrpSpPr>
          <p:cNvPr id="411" name="Google Shape;411;p15">
            <a:extLst>
              <a:ext uri="{C183D7F6-B498-43B3-948B-1728B52AA6E4}">
                <adec:decorative xmlns:adec="http://schemas.microsoft.com/office/drawing/2017/decorative" val="1"/>
              </a:ext>
            </a:extLst>
          </p:cNvPr>
          <p:cNvGrpSpPr/>
          <p:nvPr/>
        </p:nvGrpSpPr>
        <p:grpSpPr>
          <a:xfrm>
            <a:off x="5597731" y="4005249"/>
            <a:ext cx="1280160" cy="1097280"/>
            <a:chOff x="5387103" y="4033162"/>
            <a:chExt cx="1280160" cy="1097280"/>
          </a:xfrm>
        </p:grpSpPr>
        <p:sp>
          <p:nvSpPr>
            <p:cNvPr id="412" name="Google Shape;412;p15"/>
            <p:cNvSpPr/>
            <p:nvPr/>
          </p:nvSpPr>
          <p:spPr>
            <a:xfrm>
              <a:off x="5387103" y="4033162"/>
              <a:ext cx="1280160" cy="1097280"/>
            </a:xfrm>
            <a:prstGeom prst="arc">
              <a:avLst>
                <a:gd name="adj1" fmla="val 16200000"/>
                <a:gd name="adj2" fmla="val 14951553"/>
              </a:avLst>
            </a:prstGeom>
            <a:solidFill>
              <a:schemeClr val="lt1"/>
            </a:solidFill>
            <a:ln w="12700" cap="flat" cmpd="sng">
              <a:solidFill>
                <a:schemeClr val="accent3"/>
              </a:solidFill>
              <a:prstDash val="solid"/>
              <a:round/>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j-lt"/>
                <a:ea typeface="Gill Sans"/>
                <a:cs typeface="Gill Sans"/>
                <a:sym typeface="Gill Sans"/>
              </a:endParaRPr>
            </a:p>
          </p:txBody>
        </p:sp>
        <p:sp>
          <p:nvSpPr>
            <p:cNvPr id="413" name="Google Shape;413;p15"/>
            <p:cNvSpPr txBox="1"/>
            <p:nvPr/>
          </p:nvSpPr>
          <p:spPr>
            <a:xfrm>
              <a:off x="5504657" y="4321461"/>
              <a:ext cx="1078340" cy="58477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800" dirty="0">
                  <a:solidFill>
                    <a:schemeClr val="dk1"/>
                  </a:solidFill>
                  <a:latin typeface="+mj-lt"/>
                  <a:ea typeface="Gill Sans"/>
                  <a:cs typeface="Gill Sans"/>
                  <a:sym typeface="Gill Sans"/>
                </a:rPr>
                <a:t>All priority countries rapidly introduce new TB tools and approaches</a:t>
              </a:r>
              <a:endParaRPr dirty="0">
                <a:latin typeface="+mj-lt"/>
              </a:endParaRPr>
            </a:p>
          </p:txBody>
        </p:sp>
      </p:grpSp>
      <p:sp>
        <p:nvSpPr>
          <p:cNvPr id="414" name="Google Shape;414;p15"/>
          <p:cNvSpPr txBox="1"/>
          <p:nvPr/>
        </p:nvSpPr>
        <p:spPr>
          <a:xfrm>
            <a:off x="3265924" y="303350"/>
            <a:ext cx="2216386"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a:solidFill>
                  <a:schemeClr val="lt1"/>
                </a:solidFill>
                <a:latin typeface="+mj-lt"/>
                <a:ea typeface="Gill Sans"/>
                <a:cs typeface="Gill Sans"/>
                <a:sym typeface="Gill Sans"/>
              </a:rPr>
              <a:t>MISSION  REPORTING</a:t>
            </a:r>
            <a:endParaRPr>
              <a:latin typeface="+mj-lt"/>
            </a:endParaRPr>
          </a:p>
        </p:txBody>
      </p:sp>
      <p:cxnSp>
        <p:nvCxnSpPr>
          <p:cNvPr id="415" name="Google Shape;415;p15">
            <a:extLst>
              <a:ext uri="{C183D7F6-B498-43B3-948B-1728B52AA6E4}">
                <adec:decorative xmlns:adec="http://schemas.microsoft.com/office/drawing/2017/decorative" val="1"/>
              </a:ext>
            </a:extLst>
          </p:cNvPr>
          <p:cNvCxnSpPr/>
          <p:nvPr/>
        </p:nvCxnSpPr>
        <p:spPr>
          <a:xfrm>
            <a:off x="5583549" y="133806"/>
            <a:ext cx="0" cy="5073744"/>
          </a:xfrm>
          <a:prstGeom prst="straightConnector1">
            <a:avLst/>
          </a:prstGeom>
          <a:noFill/>
          <a:ln w="12700" cap="flat" cmpd="sng">
            <a:solidFill>
              <a:schemeClr val="accent3"/>
            </a:solidFill>
            <a:prstDash val="dot"/>
            <a:round/>
            <a:headEnd type="none" w="sm" len="sm"/>
            <a:tailEnd type="none" w="sm" len="sm"/>
          </a:ln>
        </p:spPr>
      </p:cxnSp>
      <p:sp>
        <p:nvSpPr>
          <p:cNvPr id="416" name="Google Shape;416;p15"/>
          <p:cNvSpPr txBox="1"/>
          <p:nvPr/>
        </p:nvSpPr>
        <p:spPr>
          <a:xfrm>
            <a:off x="5634315" y="395483"/>
            <a:ext cx="1152731" cy="3231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50">
                <a:solidFill>
                  <a:schemeClr val="lt1"/>
                </a:solidFill>
                <a:latin typeface="+mj-lt"/>
                <a:ea typeface="Gill Sans"/>
                <a:cs typeface="Gill Sans"/>
                <a:sym typeface="Gill Sans"/>
              </a:rPr>
              <a:t>PROCESS</a:t>
            </a:r>
            <a:endParaRPr>
              <a:latin typeface="+mj-lt"/>
            </a:endParaRPr>
          </a:p>
          <a:p>
            <a:pPr marL="0" marR="0" lvl="0" indent="0" algn="ctr" rtl="0">
              <a:spcBef>
                <a:spcPts val="0"/>
              </a:spcBef>
              <a:spcAft>
                <a:spcPts val="0"/>
              </a:spcAft>
              <a:buNone/>
            </a:pPr>
            <a:r>
              <a:rPr lang="en-US" sz="750">
                <a:solidFill>
                  <a:schemeClr val="lt1"/>
                </a:solidFill>
                <a:latin typeface="+mj-lt"/>
                <a:ea typeface="Gill Sans"/>
                <a:cs typeface="Gill Sans"/>
                <a:sym typeface="Gill Sans"/>
              </a:rPr>
              <a:t>(cross-cutting)</a:t>
            </a:r>
            <a:endParaRPr>
              <a:latin typeface="+mj-lt"/>
            </a:endParaRPr>
          </a:p>
        </p:txBody>
      </p:sp>
      <p:sp>
        <p:nvSpPr>
          <p:cNvPr id="417" name="Google Shape;417;p15"/>
          <p:cNvSpPr txBox="1"/>
          <p:nvPr/>
        </p:nvSpPr>
        <p:spPr>
          <a:xfrm>
            <a:off x="6966435" y="479664"/>
            <a:ext cx="1165380" cy="2077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50">
                <a:solidFill>
                  <a:schemeClr val="lt1"/>
                </a:solidFill>
                <a:latin typeface="+mj-lt"/>
                <a:ea typeface="Gill Sans"/>
                <a:cs typeface="Gill Sans"/>
                <a:sym typeface="Gill Sans"/>
              </a:rPr>
              <a:t>OUTCOME</a:t>
            </a:r>
            <a:endParaRPr>
              <a:latin typeface="+mj-lt"/>
            </a:endParaRPr>
          </a:p>
        </p:txBody>
      </p:sp>
      <p:sp>
        <p:nvSpPr>
          <p:cNvPr id="418" name="Google Shape;418;p15"/>
          <p:cNvSpPr txBox="1">
            <a:spLocks noGrp="1"/>
          </p:cNvSpPr>
          <p:nvPr>
            <p:ph type="title" idx="4294967295"/>
          </p:nvPr>
        </p:nvSpPr>
        <p:spPr>
          <a:xfrm>
            <a:off x="-9105" y="-153"/>
            <a:ext cx="9153105" cy="276999"/>
          </a:xfrm>
          <a:prstGeom prst="rect">
            <a:avLst/>
          </a:prstGeom>
          <a:solidFill>
            <a:schemeClr val="lt1"/>
          </a:solidFill>
          <a:ln w="9525" cap="flat" cmpd="sng">
            <a:solidFill>
              <a:schemeClr val="accent3"/>
            </a:solidFill>
            <a:prstDash val="solid"/>
            <a:round/>
            <a:headEnd type="none" w="sm" len="sm"/>
            <a:tailEnd type="none" w="sm" len="sm"/>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dk2"/>
                </a:solidFill>
                <a:effectLst/>
                <a:uLnTx/>
                <a:uFillTx/>
                <a:latin typeface="+mj-lt"/>
                <a:ea typeface="Gill Sans"/>
                <a:cs typeface="Gill Sans"/>
                <a:sym typeface="Gill Sans"/>
              </a:rPr>
              <a:t>TB MONITORING, EVALUATION &amp; LEARNING INDICATORS</a:t>
            </a:r>
            <a:endParaRPr kumimoji="0" lang="en-US" sz="1800" b="0" i="0" u="none" strike="noStrike" kern="1200" cap="none" spc="0" normalizeH="0" baseline="0" noProof="0" dirty="0">
              <a:ln>
                <a:noFill/>
              </a:ln>
              <a:solidFill>
                <a:schemeClr val="tx1"/>
              </a:solidFill>
              <a:effectLst/>
              <a:uLnTx/>
              <a:uFillTx/>
              <a:latin typeface="+mj-lt"/>
              <a:ea typeface="+mn-ea"/>
              <a:cs typeface="+mn-cs"/>
            </a:endParaRPr>
          </a:p>
        </p:txBody>
      </p:sp>
      <p:sp>
        <p:nvSpPr>
          <p:cNvPr id="419" name="Google Shape;419;p15"/>
          <p:cNvSpPr txBox="1"/>
          <p:nvPr/>
        </p:nvSpPr>
        <p:spPr>
          <a:xfrm>
            <a:off x="2954025" y="501611"/>
            <a:ext cx="2705793"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dirty="0">
                <a:solidFill>
                  <a:schemeClr val="lt1"/>
                </a:solidFill>
                <a:latin typeface="+mj-lt"/>
                <a:ea typeface="Gill Sans"/>
                <a:cs typeface="Gill Sans"/>
                <a:sym typeface="Gill Sans"/>
              </a:rPr>
              <a:t>PROJECT/PROGRAM  PPR/ACCELERATOR</a:t>
            </a:r>
            <a:endParaRPr dirty="0">
              <a:latin typeface="+mj-lt"/>
            </a:endParaRPr>
          </a:p>
        </p:txBody>
      </p:sp>
      <p:sp>
        <p:nvSpPr>
          <p:cNvPr id="428" name="Google Shape;428;p15"/>
          <p:cNvSpPr txBox="1"/>
          <p:nvPr/>
        </p:nvSpPr>
        <p:spPr>
          <a:xfrm>
            <a:off x="8380753" y="458090"/>
            <a:ext cx="736983"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a:solidFill>
                  <a:schemeClr val="lt1"/>
                </a:solidFill>
                <a:latin typeface="+mj-lt"/>
                <a:ea typeface="Gill Sans"/>
                <a:cs typeface="Gill Sans"/>
                <a:sym typeface="Gill Sans"/>
              </a:rPr>
              <a:t>IMPACT</a:t>
            </a:r>
            <a:endParaRPr>
              <a:latin typeface="+mj-lt"/>
            </a:endParaRPr>
          </a:p>
        </p:txBody>
      </p:sp>
      <p:sp>
        <p:nvSpPr>
          <p:cNvPr id="54" name="Google Shape;357;p15">
            <a:extLst>
              <a:ext uri="{FF2B5EF4-FFF2-40B4-BE49-F238E27FC236}">
                <a16:creationId xmlns:a16="http://schemas.microsoft.com/office/drawing/2014/main" id="{40FC2A7B-740B-828C-B978-DB2F9E0A33B5}"/>
              </a:ext>
            </a:extLst>
          </p:cNvPr>
          <p:cNvSpPr/>
          <p:nvPr/>
        </p:nvSpPr>
        <p:spPr>
          <a:xfrm>
            <a:off x="3089812" y="779679"/>
            <a:ext cx="429768" cy="4297680"/>
          </a:xfrm>
          <a:prstGeom prst="rect">
            <a:avLst/>
          </a:prstGeom>
          <a:solidFill>
            <a:srgbClr val="E1EBF7"/>
          </a:solidFill>
          <a:ln w="9525" cap="flat" cmpd="sng">
            <a:solidFill>
              <a:schemeClr val="dk1"/>
            </a:solidFill>
            <a:prstDash val="solid"/>
            <a:round/>
            <a:headEnd type="none" w="sm" len="sm"/>
            <a:tailEnd type="none" w="sm" len="sm"/>
          </a:ln>
        </p:spPr>
        <p:txBody>
          <a:bodyPr spcFirstLastPara="1" vert="vert270" wrap="square" lIns="91425" tIns="45700" rIns="91425" bIns="45700" anchor="ctr" anchorCtr="0">
            <a:noAutofit/>
          </a:bodyPr>
          <a:lstStyle/>
          <a:p>
            <a:pPr algn="ctr"/>
            <a:r>
              <a:rPr lang="en-US" sz="1050" b="1" dirty="0">
                <a:latin typeface="+mj-lt"/>
                <a:ea typeface="Gill Sans"/>
                <a:cs typeface="Gill Sans"/>
                <a:sym typeface="Gill Sans"/>
              </a:rPr>
              <a:t>Extended Indicators</a:t>
            </a:r>
            <a:endParaRPr lang="en-US" sz="1050" dirty="0">
              <a:latin typeface="+mj-lt"/>
            </a:endParaRPr>
          </a:p>
        </p:txBody>
      </p:sp>
      <p:sp>
        <p:nvSpPr>
          <p:cNvPr id="56" name="Google Shape;420;p15">
            <a:extLst>
              <a:ext uri="{FF2B5EF4-FFF2-40B4-BE49-F238E27FC236}">
                <a16:creationId xmlns:a16="http://schemas.microsoft.com/office/drawing/2014/main" id="{CD268464-E87F-2B40-2696-0464695EAB9E}"/>
              </a:ext>
            </a:extLst>
          </p:cNvPr>
          <p:cNvSpPr/>
          <p:nvPr/>
        </p:nvSpPr>
        <p:spPr>
          <a:xfrm>
            <a:off x="3571318" y="779679"/>
            <a:ext cx="429768" cy="4297680"/>
          </a:xfrm>
          <a:prstGeom prst="rect">
            <a:avLst/>
          </a:prstGeom>
          <a:solidFill>
            <a:srgbClr val="E1EBF7"/>
          </a:solidFill>
          <a:ln w="9525" cap="flat" cmpd="sng">
            <a:solidFill>
              <a:schemeClr val="dk1"/>
            </a:solidFill>
            <a:prstDash val="solid"/>
            <a:round/>
            <a:headEnd type="none" w="sm" len="sm"/>
            <a:tailEnd type="none" w="sm" len="sm"/>
          </a:ln>
        </p:spPr>
        <p:txBody>
          <a:bodyPr spcFirstLastPara="1" vert="vert270" wrap="square" lIns="91425" tIns="45700" rIns="91425" bIns="45700" anchor="ctr" anchorCtr="0">
            <a:noAutofit/>
          </a:bodyPr>
          <a:lstStyle/>
          <a:p>
            <a:pPr marL="0" marR="0" lvl="0" indent="0" algn="ctr" rtl="0">
              <a:spcBef>
                <a:spcPts val="0"/>
              </a:spcBef>
              <a:spcAft>
                <a:spcPts val="0"/>
              </a:spcAft>
              <a:buNone/>
            </a:pPr>
            <a:r>
              <a:rPr lang="en-US" sz="1050" b="1" dirty="0">
                <a:solidFill>
                  <a:schemeClr val="dk1"/>
                </a:solidFill>
                <a:latin typeface="+mj-lt"/>
                <a:ea typeface="Gill Sans"/>
                <a:cs typeface="Gill Sans"/>
                <a:sym typeface="Gill Sans"/>
              </a:rPr>
              <a:t>Project Level Indicators</a:t>
            </a:r>
            <a:endParaRPr sz="1050" dirty="0">
              <a:solidFill>
                <a:schemeClr val="dk1"/>
              </a:solidFill>
              <a:latin typeface="+mj-lt"/>
              <a:ea typeface="Gill Sans"/>
              <a:cs typeface="Gill Sans"/>
              <a:sym typeface="Gill Sans"/>
            </a:endParaRPr>
          </a:p>
        </p:txBody>
      </p:sp>
      <p:sp>
        <p:nvSpPr>
          <p:cNvPr id="57" name="Google Shape;422;p15">
            <a:extLst>
              <a:ext uri="{FF2B5EF4-FFF2-40B4-BE49-F238E27FC236}">
                <a16:creationId xmlns:a16="http://schemas.microsoft.com/office/drawing/2014/main" id="{042BE30C-D190-0712-003A-B590047941E3}"/>
              </a:ext>
            </a:extLst>
          </p:cNvPr>
          <p:cNvSpPr/>
          <p:nvPr/>
        </p:nvSpPr>
        <p:spPr>
          <a:xfrm>
            <a:off x="4052824" y="779679"/>
            <a:ext cx="429768" cy="4297680"/>
          </a:xfrm>
          <a:prstGeom prst="rect">
            <a:avLst/>
          </a:prstGeom>
          <a:solidFill>
            <a:srgbClr val="E1EBF7"/>
          </a:solidFill>
          <a:ln w="9525" cap="flat" cmpd="sng">
            <a:solidFill>
              <a:schemeClr val="dk1"/>
            </a:solidFill>
            <a:prstDash val="solid"/>
            <a:round/>
            <a:headEnd type="none" w="sm" len="sm"/>
            <a:tailEnd type="none" w="sm" len="sm"/>
          </a:ln>
        </p:spPr>
        <p:txBody>
          <a:bodyPr spcFirstLastPara="1" vert="vert270" wrap="square" lIns="91425" tIns="45700" rIns="91425" bIns="45700" anchor="ctr" anchorCtr="0">
            <a:noAutofit/>
          </a:bodyPr>
          <a:lstStyle/>
          <a:p>
            <a:pPr marL="0" marR="0" lvl="0" indent="0" algn="ctr" rtl="0">
              <a:spcBef>
                <a:spcPts val="0"/>
              </a:spcBef>
              <a:spcAft>
                <a:spcPts val="0"/>
              </a:spcAft>
              <a:buNone/>
            </a:pPr>
            <a:r>
              <a:rPr lang="en-US" sz="1050" b="1" dirty="0">
                <a:solidFill>
                  <a:schemeClr val="dk1"/>
                </a:solidFill>
                <a:latin typeface="+mj-lt"/>
                <a:ea typeface="Gill Sans"/>
                <a:cs typeface="Gill Sans"/>
                <a:sym typeface="Gill Sans"/>
              </a:rPr>
              <a:t>National Level Indicators</a:t>
            </a:r>
            <a:endParaRPr sz="1050" dirty="0">
              <a:solidFill>
                <a:schemeClr val="dk1"/>
              </a:solidFill>
              <a:latin typeface="+mj-lt"/>
              <a:ea typeface="Gill Sans"/>
              <a:cs typeface="Gill Sans"/>
              <a:sym typeface="Gill Sans"/>
            </a:endParaRPr>
          </a:p>
        </p:txBody>
      </p:sp>
      <p:sp>
        <p:nvSpPr>
          <p:cNvPr id="58" name="Google Shape;424;p15">
            <a:extLst>
              <a:ext uri="{FF2B5EF4-FFF2-40B4-BE49-F238E27FC236}">
                <a16:creationId xmlns:a16="http://schemas.microsoft.com/office/drawing/2014/main" id="{50774D37-4A8D-60C3-38D5-C32F90869112}"/>
              </a:ext>
            </a:extLst>
          </p:cNvPr>
          <p:cNvSpPr/>
          <p:nvPr/>
        </p:nvSpPr>
        <p:spPr>
          <a:xfrm>
            <a:off x="4583916" y="779679"/>
            <a:ext cx="429768" cy="4297680"/>
          </a:xfrm>
          <a:prstGeom prst="rect">
            <a:avLst/>
          </a:prstGeom>
          <a:solidFill>
            <a:srgbClr val="E6E8EA"/>
          </a:solidFill>
          <a:ln w="9525" cap="flat" cmpd="sng">
            <a:solidFill>
              <a:schemeClr val="dk1"/>
            </a:solidFill>
            <a:prstDash val="solid"/>
            <a:round/>
            <a:headEnd type="none" w="sm" len="sm"/>
            <a:tailEnd type="none" w="sm" len="sm"/>
          </a:ln>
        </p:spPr>
        <p:txBody>
          <a:bodyPr spcFirstLastPara="1" vert="vert270" wrap="square" lIns="91425" tIns="45700" rIns="91425" bIns="45700" anchor="ctr" anchorCtr="0">
            <a:noAutofit/>
          </a:bodyPr>
          <a:lstStyle/>
          <a:p>
            <a:pPr marL="0" marR="0" lvl="0" indent="0" algn="ctr" rtl="0">
              <a:spcBef>
                <a:spcPts val="0"/>
              </a:spcBef>
              <a:spcAft>
                <a:spcPts val="0"/>
              </a:spcAft>
              <a:buNone/>
            </a:pPr>
            <a:r>
              <a:rPr lang="en-US" sz="1050" b="1" dirty="0">
                <a:solidFill>
                  <a:schemeClr val="dk1"/>
                </a:solidFill>
                <a:latin typeface="+mj-lt"/>
                <a:ea typeface="Gill Sans"/>
                <a:cs typeface="Gill Sans"/>
                <a:sym typeface="Gill Sans"/>
              </a:rPr>
              <a:t>CORE  PLUS Indicators</a:t>
            </a:r>
            <a:endParaRPr lang="en-US" sz="1050" dirty="0">
              <a:latin typeface="+mj-lt"/>
            </a:endParaRPr>
          </a:p>
        </p:txBody>
      </p:sp>
      <p:sp>
        <p:nvSpPr>
          <p:cNvPr id="59" name="Google Shape;426;p15">
            <a:extLst>
              <a:ext uri="{FF2B5EF4-FFF2-40B4-BE49-F238E27FC236}">
                <a16:creationId xmlns:a16="http://schemas.microsoft.com/office/drawing/2014/main" id="{B2CAD034-2830-EAC1-EE85-C4F8836B0814}"/>
              </a:ext>
            </a:extLst>
          </p:cNvPr>
          <p:cNvSpPr/>
          <p:nvPr/>
        </p:nvSpPr>
        <p:spPr>
          <a:xfrm>
            <a:off x="5084110" y="779679"/>
            <a:ext cx="429768" cy="4297680"/>
          </a:xfrm>
          <a:prstGeom prst="rect">
            <a:avLst/>
          </a:prstGeom>
          <a:solidFill>
            <a:srgbClr val="E6E8EA"/>
          </a:solidFill>
          <a:ln w="9525" cap="flat" cmpd="sng">
            <a:solidFill>
              <a:schemeClr val="dk1"/>
            </a:solidFill>
            <a:prstDash val="solid"/>
            <a:round/>
            <a:headEnd type="none" w="sm" len="sm"/>
            <a:tailEnd type="none" w="sm" len="sm"/>
          </a:ln>
        </p:spPr>
        <p:txBody>
          <a:bodyPr spcFirstLastPara="1" vert="vert270" wrap="square" lIns="91425" tIns="45700" rIns="91425" bIns="45700" anchor="ctr" anchorCtr="0">
            <a:noAutofit/>
          </a:bodyPr>
          <a:lstStyle/>
          <a:p>
            <a:pPr marL="0" marR="0" lvl="0" indent="0" algn="ctr" rtl="0">
              <a:spcBef>
                <a:spcPts val="0"/>
              </a:spcBef>
              <a:spcAft>
                <a:spcPts val="0"/>
              </a:spcAft>
              <a:buNone/>
            </a:pPr>
            <a:r>
              <a:rPr lang="en-US" sz="1100" b="1" dirty="0">
                <a:solidFill>
                  <a:schemeClr val="dk1"/>
                </a:solidFill>
                <a:latin typeface="+mj-lt"/>
                <a:ea typeface="Gill Sans"/>
                <a:cs typeface="Gill Sans"/>
                <a:sym typeface="Gill Sans"/>
              </a:rPr>
              <a:t>CORE Indicators</a:t>
            </a:r>
            <a:endParaRPr lang="en-US" sz="1100" dirty="0">
              <a:latin typeface="+mj-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A80441-A913-462F-6FE1-605858010BBB}"/>
              </a:ext>
            </a:extLst>
          </p:cNvPr>
          <p:cNvSpPr>
            <a:spLocks noGrp="1"/>
          </p:cNvSpPr>
          <p:nvPr>
            <p:ph type="sldNum" sz="quarter" idx="4"/>
          </p:nvPr>
        </p:nvSpPr>
        <p:spPr/>
        <p:txBody>
          <a:bodyPr/>
          <a:lstStyle/>
          <a:p>
            <a:fld id="{42782948-4DBE-204D-AB9E-B65E067054AE}" type="slidenum">
              <a:rPr lang="en-US" smtClean="0"/>
              <a:pPr/>
              <a:t>30</a:t>
            </a:fld>
            <a:endParaRPr lang="en-US"/>
          </a:p>
        </p:txBody>
      </p:sp>
      <p:sp>
        <p:nvSpPr>
          <p:cNvPr id="6" name="Title 5">
            <a:extLst>
              <a:ext uri="{FF2B5EF4-FFF2-40B4-BE49-F238E27FC236}">
                <a16:creationId xmlns:a16="http://schemas.microsoft.com/office/drawing/2014/main" id="{58198C10-F2DA-9AD5-4D3B-11A6FE08E018}"/>
              </a:ext>
            </a:extLst>
          </p:cNvPr>
          <p:cNvSpPr>
            <a:spLocks noGrp="1"/>
          </p:cNvSpPr>
          <p:nvPr>
            <p:ph type="title"/>
          </p:nvPr>
        </p:nvSpPr>
        <p:spPr/>
        <p:txBody>
          <a:bodyPr/>
          <a:lstStyle/>
          <a:p>
            <a:r>
              <a:rPr lang="fr-FR" dirty="0"/>
              <a:t>PR_NOTIF: </a:t>
            </a:r>
            <a:r>
              <a:rPr lang="fr-FR" dirty="0" err="1"/>
              <a:t>Private</a:t>
            </a:r>
            <a:r>
              <a:rPr lang="fr-FR" dirty="0"/>
              <a:t> </a:t>
            </a:r>
            <a:r>
              <a:rPr lang="fr-FR" dirty="0" err="1"/>
              <a:t>Sector</a:t>
            </a:r>
            <a:r>
              <a:rPr lang="fr-FR" dirty="0"/>
              <a:t> TB Notifications</a:t>
            </a:r>
            <a:endParaRPr lang="en-US" dirty="0"/>
          </a:p>
        </p:txBody>
      </p:sp>
      <p:grpSp>
        <p:nvGrpSpPr>
          <p:cNvPr id="3" name="Group 2">
            <a:extLst>
              <a:ext uri="{FF2B5EF4-FFF2-40B4-BE49-F238E27FC236}">
                <a16:creationId xmlns:a16="http://schemas.microsoft.com/office/drawing/2014/main" id="{53DC932D-81CF-4579-90C6-E2069D29D00C}"/>
              </a:ext>
              <a:ext uri="{C183D7F6-B498-43B3-948B-1728B52AA6E4}">
                <adec:decorative xmlns:adec="http://schemas.microsoft.com/office/drawing/2017/decorative" val="1"/>
              </a:ext>
            </a:extLst>
          </p:cNvPr>
          <p:cNvGrpSpPr/>
          <p:nvPr/>
        </p:nvGrpSpPr>
        <p:grpSpPr>
          <a:xfrm>
            <a:off x="8335659" y="79276"/>
            <a:ext cx="673976" cy="749227"/>
            <a:chOff x="8335659" y="79276"/>
            <a:chExt cx="673976" cy="749227"/>
          </a:xfrm>
        </p:grpSpPr>
        <p:pic>
          <p:nvPicPr>
            <p:cNvPr id="4" name="Google Shape;517;p33">
              <a:extLst>
                <a:ext uri="{FF2B5EF4-FFF2-40B4-BE49-F238E27FC236}">
                  <a16:creationId xmlns:a16="http://schemas.microsoft.com/office/drawing/2014/main" id="{AA1942B3-B50E-7B31-B3D8-D89254BF06FB}"/>
                </a:ext>
              </a:extLst>
            </p:cNvPr>
            <p:cNvPicPr preferRelativeResize="0"/>
            <p:nvPr/>
          </p:nvPicPr>
          <p:blipFill rotWithShape="1">
            <a:blip r:embed="rId3">
              <a:alphaModFix/>
            </a:blip>
            <a:srcRect l="8376" t="11384" r="5535" b="9225"/>
            <a:stretch/>
          </p:blipFill>
          <p:spPr>
            <a:xfrm>
              <a:off x="8430732" y="79276"/>
              <a:ext cx="483831" cy="483831"/>
            </a:xfrm>
            <a:prstGeom prst="ellipse">
              <a:avLst/>
            </a:prstGeom>
            <a:noFill/>
            <a:ln w="12700" cap="flat" cmpd="sng">
              <a:solidFill>
                <a:schemeClr val="accent3"/>
              </a:solidFill>
              <a:prstDash val="solid"/>
              <a:round/>
              <a:headEnd type="none" w="sm" len="sm"/>
              <a:tailEnd type="none" w="sm" len="sm"/>
            </a:ln>
          </p:spPr>
        </p:pic>
        <p:sp>
          <p:nvSpPr>
            <p:cNvPr id="5" name="Google Shape;436;p32">
              <a:extLst>
                <a:ext uri="{FF2B5EF4-FFF2-40B4-BE49-F238E27FC236}">
                  <a16:creationId xmlns:a16="http://schemas.microsoft.com/office/drawing/2014/main" id="{114672C1-E869-C0BD-BA24-B326013D363E}"/>
                </a:ext>
              </a:extLst>
            </p:cNvPr>
            <p:cNvSpPr txBox="1"/>
            <p:nvPr/>
          </p:nvSpPr>
          <p:spPr>
            <a:xfrm>
              <a:off x="8335659" y="597803"/>
              <a:ext cx="673976" cy="230700"/>
            </a:xfrm>
            <a:prstGeom prst="rect">
              <a:avLst/>
            </a:prstGeom>
            <a:noFill/>
            <a:ln>
              <a:noFill/>
            </a:ln>
          </p:spPr>
          <p:txBody>
            <a:bodyPr spcFirstLastPara="1" wrap="square" lIns="91425" tIns="45700" rIns="91425" bIns="45700" anchor="t" anchorCtr="0">
              <a:spAutoFit/>
            </a:bodyPr>
            <a:lstStyle/>
            <a:p>
              <a:pPr algn="ctr">
                <a:buClr>
                  <a:srgbClr val="002F3C"/>
                </a:buClr>
                <a:buSzPts val="900"/>
              </a:pPr>
              <a:r>
                <a:rPr lang="en" sz="900" dirty="0">
                  <a:solidFill>
                    <a:schemeClr val="accent3">
                      <a:lumMod val="75000"/>
                    </a:schemeClr>
                  </a:solidFill>
                  <a:latin typeface="Libre Franklin Black"/>
                  <a:ea typeface="Libre Franklin Black"/>
                  <a:cs typeface="Libre Franklin Black"/>
                  <a:sym typeface="Libre Franklin Black"/>
                </a:rPr>
                <a:t>REACH</a:t>
              </a:r>
              <a:endParaRPr sz="1400" dirty="0">
                <a:solidFill>
                  <a:schemeClr val="accent3">
                    <a:lumMod val="75000"/>
                  </a:schemeClr>
                </a:solidFill>
                <a:latin typeface="Arial"/>
                <a:ea typeface="Arial"/>
                <a:cs typeface="Arial"/>
                <a:sym typeface="Arial"/>
              </a:endParaRPr>
            </a:p>
          </p:txBody>
        </p:sp>
      </p:grpSp>
      <p:pic>
        <p:nvPicPr>
          <p:cNvPr id="11" name="Picture 10" descr="PR_NOTIF data viz examples">
            <a:extLst>
              <a:ext uri="{FF2B5EF4-FFF2-40B4-BE49-F238E27FC236}">
                <a16:creationId xmlns:a16="http://schemas.microsoft.com/office/drawing/2014/main" id="{68D598DF-6563-329A-378B-44AA98019B93}"/>
              </a:ext>
            </a:extLst>
          </p:cNvPr>
          <p:cNvPicPr>
            <a:picLocks noChangeAspect="1"/>
          </p:cNvPicPr>
          <p:nvPr/>
        </p:nvPicPr>
        <p:blipFill>
          <a:blip r:embed="rId4"/>
          <a:stretch>
            <a:fillRect/>
          </a:stretch>
        </p:blipFill>
        <p:spPr>
          <a:xfrm>
            <a:off x="57396" y="1427806"/>
            <a:ext cx="4514604" cy="2578687"/>
          </a:xfrm>
          <a:prstGeom prst="rect">
            <a:avLst/>
          </a:prstGeom>
          <a:ln>
            <a:noFill/>
          </a:ln>
        </p:spPr>
      </p:pic>
      <p:pic>
        <p:nvPicPr>
          <p:cNvPr id="13" name="Picture 12" descr="PR_NOTIF data viz examples">
            <a:extLst>
              <a:ext uri="{FF2B5EF4-FFF2-40B4-BE49-F238E27FC236}">
                <a16:creationId xmlns:a16="http://schemas.microsoft.com/office/drawing/2014/main" id="{95314CC4-7DF7-9C51-6B4A-FBFABACBC5A6}"/>
              </a:ext>
            </a:extLst>
          </p:cNvPr>
          <p:cNvPicPr>
            <a:picLocks noChangeAspect="1"/>
          </p:cNvPicPr>
          <p:nvPr/>
        </p:nvPicPr>
        <p:blipFill rotWithShape="1">
          <a:blip r:embed="rId5"/>
          <a:srcRect t="10861"/>
          <a:stretch/>
        </p:blipFill>
        <p:spPr>
          <a:xfrm>
            <a:off x="4738634" y="1423536"/>
            <a:ext cx="4271001" cy="2582957"/>
          </a:xfrm>
          <a:prstGeom prst="rect">
            <a:avLst/>
          </a:prstGeom>
          <a:ln>
            <a:noFill/>
          </a:ln>
        </p:spPr>
      </p:pic>
    </p:spTree>
    <p:custDataLst>
      <p:tags r:id="rId1"/>
    </p:custDataLst>
    <p:extLst>
      <p:ext uri="{BB962C8B-B14F-4D97-AF65-F5344CB8AC3E}">
        <p14:creationId xmlns:p14="http://schemas.microsoft.com/office/powerpoint/2010/main" val="388635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A80441-A913-462F-6FE1-605858010BBB}"/>
              </a:ext>
            </a:extLst>
          </p:cNvPr>
          <p:cNvSpPr>
            <a:spLocks noGrp="1"/>
          </p:cNvSpPr>
          <p:nvPr>
            <p:ph type="sldNum" sz="quarter" idx="4"/>
          </p:nvPr>
        </p:nvSpPr>
        <p:spPr/>
        <p:txBody>
          <a:bodyPr/>
          <a:lstStyle/>
          <a:p>
            <a:fld id="{42782948-4DBE-204D-AB9E-B65E067054AE}" type="slidenum">
              <a:rPr lang="en-US" smtClean="0"/>
              <a:pPr/>
              <a:t>31</a:t>
            </a:fld>
            <a:endParaRPr lang="en-US"/>
          </a:p>
        </p:txBody>
      </p:sp>
      <p:sp>
        <p:nvSpPr>
          <p:cNvPr id="6" name="Title 5">
            <a:extLst>
              <a:ext uri="{FF2B5EF4-FFF2-40B4-BE49-F238E27FC236}">
                <a16:creationId xmlns:a16="http://schemas.microsoft.com/office/drawing/2014/main" id="{58198C10-F2DA-9AD5-4D3B-11A6FE08E018}"/>
              </a:ext>
            </a:extLst>
          </p:cNvPr>
          <p:cNvSpPr>
            <a:spLocks noGrp="1"/>
          </p:cNvSpPr>
          <p:nvPr>
            <p:ph type="title"/>
          </p:nvPr>
        </p:nvSpPr>
        <p:spPr/>
        <p:txBody>
          <a:bodyPr/>
          <a:lstStyle/>
          <a:p>
            <a:r>
              <a:rPr lang="en-US" dirty="0"/>
              <a:t>CON_SCRN: Percent of Contacts Screened for TB</a:t>
            </a:r>
          </a:p>
        </p:txBody>
      </p:sp>
      <p:grpSp>
        <p:nvGrpSpPr>
          <p:cNvPr id="3" name="Group 2">
            <a:extLst>
              <a:ext uri="{FF2B5EF4-FFF2-40B4-BE49-F238E27FC236}">
                <a16:creationId xmlns:a16="http://schemas.microsoft.com/office/drawing/2014/main" id="{9A8E8877-BA2C-A410-1426-43CBFE6D1852}"/>
              </a:ext>
              <a:ext uri="{C183D7F6-B498-43B3-948B-1728B52AA6E4}">
                <adec:decorative xmlns:adec="http://schemas.microsoft.com/office/drawing/2017/decorative" val="1"/>
              </a:ext>
            </a:extLst>
          </p:cNvPr>
          <p:cNvGrpSpPr/>
          <p:nvPr/>
        </p:nvGrpSpPr>
        <p:grpSpPr>
          <a:xfrm>
            <a:off x="8335659" y="79276"/>
            <a:ext cx="673976" cy="749227"/>
            <a:chOff x="8335659" y="79276"/>
            <a:chExt cx="673976" cy="749227"/>
          </a:xfrm>
        </p:grpSpPr>
        <p:pic>
          <p:nvPicPr>
            <p:cNvPr id="4" name="Google Shape;517;p33">
              <a:extLst>
                <a:ext uri="{FF2B5EF4-FFF2-40B4-BE49-F238E27FC236}">
                  <a16:creationId xmlns:a16="http://schemas.microsoft.com/office/drawing/2014/main" id="{1B71BACA-7275-D4B2-6B3A-5D5C9BD0824A}"/>
                </a:ext>
              </a:extLst>
            </p:cNvPr>
            <p:cNvPicPr preferRelativeResize="0"/>
            <p:nvPr/>
          </p:nvPicPr>
          <p:blipFill rotWithShape="1">
            <a:blip r:embed="rId3">
              <a:alphaModFix/>
            </a:blip>
            <a:srcRect l="8376" t="11384" r="5535" b="9225"/>
            <a:stretch/>
          </p:blipFill>
          <p:spPr>
            <a:xfrm>
              <a:off x="8430732" y="79276"/>
              <a:ext cx="483831" cy="483831"/>
            </a:xfrm>
            <a:prstGeom prst="ellipse">
              <a:avLst/>
            </a:prstGeom>
            <a:noFill/>
            <a:ln w="12700" cap="flat" cmpd="sng">
              <a:solidFill>
                <a:schemeClr val="accent3"/>
              </a:solidFill>
              <a:prstDash val="solid"/>
              <a:round/>
              <a:headEnd type="none" w="sm" len="sm"/>
              <a:tailEnd type="none" w="sm" len="sm"/>
            </a:ln>
          </p:spPr>
        </p:pic>
        <p:sp>
          <p:nvSpPr>
            <p:cNvPr id="5" name="Google Shape;436;p32">
              <a:extLst>
                <a:ext uri="{FF2B5EF4-FFF2-40B4-BE49-F238E27FC236}">
                  <a16:creationId xmlns:a16="http://schemas.microsoft.com/office/drawing/2014/main" id="{ABABC1B0-721C-4D3B-75CB-9F7512A1D8B9}"/>
                </a:ext>
              </a:extLst>
            </p:cNvPr>
            <p:cNvSpPr txBox="1"/>
            <p:nvPr/>
          </p:nvSpPr>
          <p:spPr>
            <a:xfrm>
              <a:off x="8335659" y="597803"/>
              <a:ext cx="673976" cy="230700"/>
            </a:xfrm>
            <a:prstGeom prst="rect">
              <a:avLst/>
            </a:prstGeom>
            <a:noFill/>
            <a:ln>
              <a:noFill/>
            </a:ln>
          </p:spPr>
          <p:txBody>
            <a:bodyPr spcFirstLastPara="1" wrap="square" lIns="91425" tIns="45700" rIns="91425" bIns="45700" anchor="t" anchorCtr="0">
              <a:spAutoFit/>
            </a:bodyPr>
            <a:lstStyle/>
            <a:p>
              <a:pPr algn="ctr">
                <a:buClr>
                  <a:srgbClr val="002F3C"/>
                </a:buClr>
                <a:buSzPts val="900"/>
              </a:pPr>
              <a:r>
                <a:rPr lang="en" sz="900" dirty="0">
                  <a:solidFill>
                    <a:schemeClr val="accent3">
                      <a:lumMod val="75000"/>
                    </a:schemeClr>
                  </a:solidFill>
                  <a:latin typeface="Libre Franklin Black"/>
                  <a:ea typeface="Libre Franklin Black"/>
                  <a:cs typeface="Libre Franklin Black"/>
                  <a:sym typeface="Libre Franklin Black"/>
                </a:rPr>
                <a:t>REACH</a:t>
              </a:r>
              <a:endParaRPr sz="1400" dirty="0">
                <a:solidFill>
                  <a:schemeClr val="accent3">
                    <a:lumMod val="75000"/>
                  </a:schemeClr>
                </a:solidFill>
                <a:latin typeface="Arial"/>
                <a:ea typeface="Arial"/>
                <a:cs typeface="Arial"/>
                <a:sym typeface="Arial"/>
              </a:endParaRPr>
            </a:p>
          </p:txBody>
        </p:sp>
      </p:grpSp>
      <p:sp>
        <p:nvSpPr>
          <p:cNvPr id="11" name="Content Placeholder 6">
            <a:extLst>
              <a:ext uri="{FF2B5EF4-FFF2-40B4-BE49-F238E27FC236}">
                <a16:creationId xmlns:a16="http://schemas.microsoft.com/office/drawing/2014/main" id="{A02179E7-0D72-FD0F-54EC-81F589AE79C3}"/>
              </a:ext>
            </a:extLst>
          </p:cNvPr>
          <p:cNvSpPr txBox="1">
            <a:spLocks/>
          </p:cNvSpPr>
          <p:nvPr/>
        </p:nvSpPr>
        <p:spPr>
          <a:xfrm>
            <a:off x="411224" y="613214"/>
            <a:ext cx="8019508" cy="1878628"/>
          </a:xfrm>
          <a:prstGeom prst="rect">
            <a:avLst/>
          </a:prstGeom>
        </p:spPr>
        <p:txBody>
          <a:bodyPr vert="horz" lIns="91440" tIns="45720" rIns="91440" bIns="45720" rtlCol="0">
            <a:noAutofit/>
          </a:bodyPr>
          <a:lst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SzPct val="90000"/>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FFFFFF"/>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600"/>
              </a:spcAft>
              <a:buFont typeface="Wingdings" panose="05000000000000000000" pitchFamily="2" charset="2"/>
              <a:buNone/>
            </a:pPr>
            <a:r>
              <a:rPr lang="en-US" sz="1400" b="1" dirty="0">
                <a:solidFill>
                  <a:schemeClr val="accent5"/>
                </a:solidFill>
                <a:latin typeface="+mj-lt"/>
              </a:rPr>
              <a:t>Definition: </a:t>
            </a:r>
            <a:r>
              <a:rPr lang="en-US" sz="1400" b="0" i="0" u="none" strike="noStrike" baseline="0" dirty="0">
                <a:solidFill>
                  <a:srgbClr val="000000"/>
                </a:solidFill>
                <a:latin typeface="+mj-lt"/>
              </a:rPr>
              <a:t>Percent of </a:t>
            </a:r>
            <a:r>
              <a:rPr lang="en-US" sz="1400" b="1" i="0" u="none" strike="noStrike" baseline="0" dirty="0">
                <a:solidFill>
                  <a:srgbClr val="000000"/>
                </a:solidFill>
                <a:latin typeface="+mj-lt"/>
              </a:rPr>
              <a:t>contacts of </a:t>
            </a:r>
            <a:r>
              <a:rPr lang="en-US" sz="1400" b="0" i="0" u="none" strike="noStrike" baseline="0" dirty="0">
                <a:solidFill>
                  <a:srgbClr val="000000"/>
                </a:solidFill>
                <a:latin typeface="+mj-lt"/>
              </a:rPr>
              <a:t>people with </a:t>
            </a:r>
            <a:r>
              <a:rPr lang="en-US" sz="1400" b="1" i="0" u="none" strike="noStrike" baseline="0" dirty="0">
                <a:solidFill>
                  <a:srgbClr val="000000"/>
                </a:solidFill>
                <a:latin typeface="+mj-lt"/>
              </a:rPr>
              <a:t>bacteriologically confirmed pulmonary TB (index cases) </a:t>
            </a:r>
            <a:r>
              <a:rPr lang="en-US" sz="1400" b="0" i="0" u="none" strike="noStrike" baseline="0" dirty="0">
                <a:solidFill>
                  <a:srgbClr val="000000"/>
                </a:solidFill>
                <a:latin typeface="+mj-lt"/>
              </a:rPr>
              <a:t>who were screened for active TB disease, among all contacts identified during the reporting period. </a:t>
            </a:r>
          </a:p>
          <a:p>
            <a:pPr marL="0" indent="0">
              <a:spcBef>
                <a:spcPts val="600"/>
              </a:spcBef>
              <a:spcAft>
                <a:spcPts val="600"/>
              </a:spcAft>
              <a:buFont typeface="Wingdings" panose="05000000000000000000" pitchFamily="2" charset="2"/>
              <a:buNone/>
            </a:pPr>
            <a:r>
              <a:rPr lang="en-US" sz="1400" b="0" i="0" u="none" strike="noStrike" baseline="0" dirty="0">
                <a:solidFill>
                  <a:srgbClr val="000000"/>
                </a:solidFill>
                <a:latin typeface="+mj-lt"/>
              </a:rPr>
              <a:t>Contact investigation (CI) is a systematic process to identify people (contacts) who were exposed to active pulmonary TB disease, assess contacts for signs or symptoms of active TB disease, provide diagnostic testing to confirm or exclude active disease or diagnose TB infection, and provide contacts with treatment for TB disease or infection. CI consists of identification of contacts, prioritization of contact at highest risk, clinical evaluation and diagnostic testing, and treatment as clinically indicated. </a:t>
            </a:r>
          </a:p>
          <a:p>
            <a:pPr marL="0" indent="0">
              <a:spcBef>
                <a:spcPts val="600"/>
              </a:spcBef>
              <a:spcAft>
                <a:spcPts val="600"/>
              </a:spcAft>
              <a:buFont typeface="Wingdings" panose="05000000000000000000" pitchFamily="2" charset="2"/>
              <a:buNone/>
            </a:pPr>
            <a:r>
              <a:rPr lang="en-US" sz="1400" b="0" i="0" u="none" strike="noStrike" baseline="0" dirty="0">
                <a:solidFill>
                  <a:srgbClr val="000000"/>
                </a:solidFill>
                <a:latin typeface="+mj-lt"/>
              </a:rPr>
              <a:t>Calculation: (Numerator/Denominator) x 100</a:t>
            </a:r>
          </a:p>
        </p:txBody>
      </p:sp>
      <p:sp>
        <p:nvSpPr>
          <p:cNvPr id="12" name="Content Placeholder 6">
            <a:extLst>
              <a:ext uri="{FF2B5EF4-FFF2-40B4-BE49-F238E27FC236}">
                <a16:creationId xmlns:a16="http://schemas.microsoft.com/office/drawing/2014/main" id="{262AD50D-CD5A-5955-83A7-8A28551D72EA}"/>
              </a:ext>
            </a:extLst>
          </p:cNvPr>
          <p:cNvSpPr txBox="1">
            <a:spLocks/>
          </p:cNvSpPr>
          <p:nvPr/>
        </p:nvSpPr>
        <p:spPr>
          <a:xfrm>
            <a:off x="411224" y="2753896"/>
            <a:ext cx="7942472" cy="1265510"/>
          </a:xfrm>
          <a:prstGeom prst="rect">
            <a:avLst/>
          </a:prstGeom>
          <a:solidFill>
            <a:schemeClr val="accent3">
              <a:lumMod val="20000"/>
              <a:lumOff val="80000"/>
            </a:schemeClr>
          </a:solidFill>
        </p:spPr>
        <p:txBody>
          <a:bodyPr vert="horz" lIns="182880" tIns="182880" rIns="182880" bIns="182880" rtlCol="0">
            <a:noAutofit/>
          </a:bodyPr>
          <a:lst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SzPct val="90000"/>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FFFFFF"/>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b="1" dirty="0">
                <a:solidFill>
                  <a:schemeClr val="accent5"/>
                </a:solidFill>
                <a:latin typeface="+mj-lt"/>
              </a:rPr>
              <a:t>Numerator: </a:t>
            </a:r>
            <a:r>
              <a:rPr lang="en-US" sz="1400" b="0" i="0" u="none" strike="noStrike" baseline="0" dirty="0">
                <a:solidFill>
                  <a:srgbClr val="000000"/>
                </a:solidFill>
                <a:latin typeface="+mj-lt"/>
              </a:rPr>
              <a:t>Number of </a:t>
            </a:r>
            <a:r>
              <a:rPr lang="en-US" sz="1400" b="1" i="0" u="none" strike="noStrike" baseline="0" dirty="0">
                <a:solidFill>
                  <a:srgbClr val="000000"/>
                </a:solidFill>
                <a:latin typeface="+mj-lt"/>
              </a:rPr>
              <a:t>contacts of </a:t>
            </a:r>
            <a:r>
              <a:rPr lang="en-US" sz="1400" b="0" i="0" u="none" strike="noStrike" baseline="0" dirty="0">
                <a:solidFill>
                  <a:srgbClr val="000000"/>
                </a:solidFill>
                <a:latin typeface="+mj-lt"/>
              </a:rPr>
              <a:t>people with notified new and relapse </a:t>
            </a:r>
            <a:r>
              <a:rPr lang="en-US" sz="1400" b="1" i="0" u="none" strike="noStrike" baseline="0" dirty="0">
                <a:solidFill>
                  <a:srgbClr val="000000"/>
                </a:solidFill>
                <a:latin typeface="+mj-lt"/>
              </a:rPr>
              <a:t>bacteriologically confirmed pulmonary TB</a:t>
            </a:r>
            <a:r>
              <a:rPr lang="en-US" sz="1400" b="0" i="0" u="none" strike="noStrike" baseline="0" dirty="0">
                <a:solidFill>
                  <a:srgbClr val="000000"/>
                </a:solidFill>
                <a:latin typeface="+mj-lt"/>
              </a:rPr>
              <a:t> who were screened for active TB disease during the reporting period. 	</a:t>
            </a:r>
          </a:p>
          <a:p>
            <a:pPr marL="0" indent="0">
              <a:buNone/>
            </a:pPr>
            <a:r>
              <a:rPr lang="en-US" sz="1400" b="1" dirty="0">
                <a:solidFill>
                  <a:schemeClr val="accent5"/>
                </a:solidFill>
                <a:latin typeface="+mj-lt"/>
              </a:rPr>
              <a:t>Denominator: </a:t>
            </a:r>
            <a:r>
              <a:rPr lang="en-US" sz="1400" b="0" i="0" u="none" strike="noStrike" baseline="0" dirty="0">
                <a:solidFill>
                  <a:srgbClr val="000000"/>
                </a:solidFill>
                <a:latin typeface="+mj-lt"/>
              </a:rPr>
              <a:t>Number of contacts of people with notified new and relapse bacteriologically confirmed pulmonary TB identified during the reporting period.</a:t>
            </a:r>
          </a:p>
        </p:txBody>
      </p:sp>
      <p:sp>
        <p:nvSpPr>
          <p:cNvPr id="8" name="TextBox 7">
            <a:extLst>
              <a:ext uri="{FF2B5EF4-FFF2-40B4-BE49-F238E27FC236}">
                <a16:creationId xmlns:a16="http://schemas.microsoft.com/office/drawing/2014/main" id="{FC054A72-0886-E04D-7F89-A6C76D215F74}"/>
              </a:ext>
            </a:extLst>
          </p:cNvPr>
          <p:cNvSpPr txBox="1"/>
          <p:nvPr/>
        </p:nvSpPr>
        <p:spPr>
          <a:xfrm>
            <a:off x="411224" y="4131419"/>
            <a:ext cx="4572000" cy="677108"/>
          </a:xfrm>
          <a:prstGeom prst="rect">
            <a:avLst/>
          </a:prstGeom>
          <a:noFill/>
        </p:spPr>
        <p:txBody>
          <a:bodyPr wrap="square">
            <a:spAutoFit/>
          </a:bodyPr>
          <a:lstStyle/>
          <a:p>
            <a:pPr marL="0" indent="0">
              <a:spcBef>
                <a:spcPts val="600"/>
              </a:spcBef>
              <a:spcAft>
                <a:spcPts val="600"/>
              </a:spcAft>
              <a:buNone/>
            </a:pPr>
            <a:r>
              <a:rPr lang="en-US" sz="1400" b="1" dirty="0">
                <a:solidFill>
                  <a:schemeClr val="accent5"/>
                </a:solidFill>
                <a:latin typeface="+mj-lt"/>
              </a:rPr>
              <a:t>Unit of Measure: </a:t>
            </a:r>
            <a:r>
              <a:rPr lang="en-US" sz="1400" b="0" i="0" u="none" strike="noStrike" baseline="0" dirty="0">
                <a:solidFill>
                  <a:srgbClr val="000000"/>
                </a:solidFill>
                <a:latin typeface="+mj-lt"/>
              </a:rPr>
              <a:t>Percent of contacts	</a:t>
            </a:r>
          </a:p>
          <a:p>
            <a:pPr marL="0" indent="0">
              <a:spcBef>
                <a:spcPts val="600"/>
              </a:spcBef>
              <a:spcAft>
                <a:spcPts val="600"/>
              </a:spcAft>
              <a:buNone/>
            </a:pPr>
            <a:r>
              <a:rPr lang="en-US" sz="1400" b="1" dirty="0">
                <a:solidFill>
                  <a:schemeClr val="accent5"/>
                </a:solidFill>
                <a:latin typeface="+mj-lt"/>
              </a:rPr>
              <a:t>Data Type: </a:t>
            </a:r>
            <a:r>
              <a:rPr lang="en-US" sz="1400" b="0" i="0" u="none" strike="noStrike" baseline="0" dirty="0">
                <a:solidFill>
                  <a:srgbClr val="000000"/>
                </a:solidFill>
                <a:latin typeface="+mj-lt"/>
              </a:rPr>
              <a:t>Percentage</a:t>
            </a:r>
          </a:p>
        </p:txBody>
      </p:sp>
    </p:spTree>
    <p:custDataLst>
      <p:tags r:id="rId1"/>
    </p:custDataLst>
    <p:extLst>
      <p:ext uri="{BB962C8B-B14F-4D97-AF65-F5344CB8AC3E}">
        <p14:creationId xmlns:p14="http://schemas.microsoft.com/office/powerpoint/2010/main" val="424708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A80441-A913-462F-6FE1-605858010BBB}"/>
              </a:ext>
            </a:extLst>
          </p:cNvPr>
          <p:cNvSpPr>
            <a:spLocks noGrp="1"/>
          </p:cNvSpPr>
          <p:nvPr>
            <p:ph type="sldNum" sz="quarter" idx="4"/>
          </p:nvPr>
        </p:nvSpPr>
        <p:spPr/>
        <p:txBody>
          <a:bodyPr/>
          <a:lstStyle/>
          <a:p>
            <a:fld id="{42782948-4DBE-204D-AB9E-B65E067054AE}" type="slidenum">
              <a:rPr lang="en-US" smtClean="0"/>
              <a:pPr/>
              <a:t>32</a:t>
            </a:fld>
            <a:endParaRPr lang="en-US"/>
          </a:p>
        </p:txBody>
      </p:sp>
      <p:sp>
        <p:nvSpPr>
          <p:cNvPr id="6" name="Title 5">
            <a:extLst>
              <a:ext uri="{FF2B5EF4-FFF2-40B4-BE49-F238E27FC236}">
                <a16:creationId xmlns:a16="http://schemas.microsoft.com/office/drawing/2014/main" id="{58198C10-F2DA-9AD5-4D3B-11A6FE08E018}"/>
              </a:ext>
            </a:extLst>
          </p:cNvPr>
          <p:cNvSpPr>
            <a:spLocks noGrp="1"/>
          </p:cNvSpPr>
          <p:nvPr>
            <p:ph type="title"/>
          </p:nvPr>
        </p:nvSpPr>
        <p:spPr/>
        <p:txBody>
          <a:bodyPr/>
          <a:lstStyle/>
          <a:p>
            <a:r>
              <a:rPr lang="en-US" dirty="0"/>
              <a:t>CON_SCRN: Percent of Contacts Screened for TB</a:t>
            </a:r>
          </a:p>
        </p:txBody>
      </p:sp>
      <p:grpSp>
        <p:nvGrpSpPr>
          <p:cNvPr id="3" name="Group 2">
            <a:extLst>
              <a:ext uri="{FF2B5EF4-FFF2-40B4-BE49-F238E27FC236}">
                <a16:creationId xmlns:a16="http://schemas.microsoft.com/office/drawing/2014/main" id="{9A8E8877-BA2C-A410-1426-43CBFE6D1852}"/>
              </a:ext>
              <a:ext uri="{C183D7F6-B498-43B3-948B-1728B52AA6E4}">
                <adec:decorative xmlns:adec="http://schemas.microsoft.com/office/drawing/2017/decorative" val="1"/>
              </a:ext>
            </a:extLst>
          </p:cNvPr>
          <p:cNvGrpSpPr/>
          <p:nvPr/>
        </p:nvGrpSpPr>
        <p:grpSpPr>
          <a:xfrm>
            <a:off x="8335659" y="79276"/>
            <a:ext cx="673976" cy="749227"/>
            <a:chOff x="8335659" y="79276"/>
            <a:chExt cx="673976" cy="749227"/>
          </a:xfrm>
        </p:grpSpPr>
        <p:pic>
          <p:nvPicPr>
            <p:cNvPr id="4" name="Google Shape;517;p33">
              <a:extLst>
                <a:ext uri="{FF2B5EF4-FFF2-40B4-BE49-F238E27FC236}">
                  <a16:creationId xmlns:a16="http://schemas.microsoft.com/office/drawing/2014/main" id="{1B71BACA-7275-D4B2-6B3A-5D5C9BD0824A}"/>
                </a:ext>
              </a:extLst>
            </p:cNvPr>
            <p:cNvPicPr preferRelativeResize="0"/>
            <p:nvPr/>
          </p:nvPicPr>
          <p:blipFill rotWithShape="1">
            <a:blip r:embed="rId3">
              <a:alphaModFix/>
            </a:blip>
            <a:srcRect l="8376" t="11384" r="5535" b="9225"/>
            <a:stretch/>
          </p:blipFill>
          <p:spPr>
            <a:xfrm>
              <a:off x="8430732" y="79276"/>
              <a:ext cx="483831" cy="483831"/>
            </a:xfrm>
            <a:prstGeom prst="ellipse">
              <a:avLst/>
            </a:prstGeom>
            <a:noFill/>
            <a:ln w="12700" cap="flat" cmpd="sng">
              <a:solidFill>
                <a:schemeClr val="accent3"/>
              </a:solidFill>
              <a:prstDash val="solid"/>
              <a:round/>
              <a:headEnd type="none" w="sm" len="sm"/>
              <a:tailEnd type="none" w="sm" len="sm"/>
            </a:ln>
          </p:spPr>
        </p:pic>
        <p:sp>
          <p:nvSpPr>
            <p:cNvPr id="5" name="Google Shape;436;p32">
              <a:extLst>
                <a:ext uri="{FF2B5EF4-FFF2-40B4-BE49-F238E27FC236}">
                  <a16:creationId xmlns:a16="http://schemas.microsoft.com/office/drawing/2014/main" id="{ABABC1B0-721C-4D3B-75CB-9F7512A1D8B9}"/>
                </a:ext>
              </a:extLst>
            </p:cNvPr>
            <p:cNvSpPr txBox="1"/>
            <p:nvPr/>
          </p:nvSpPr>
          <p:spPr>
            <a:xfrm>
              <a:off x="8335659" y="597803"/>
              <a:ext cx="673976" cy="230700"/>
            </a:xfrm>
            <a:prstGeom prst="rect">
              <a:avLst/>
            </a:prstGeom>
            <a:noFill/>
            <a:ln>
              <a:noFill/>
            </a:ln>
          </p:spPr>
          <p:txBody>
            <a:bodyPr spcFirstLastPara="1" wrap="square" lIns="91425" tIns="45700" rIns="91425" bIns="45700" anchor="t" anchorCtr="0">
              <a:spAutoFit/>
            </a:bodyPr>
            <a:lstStyle/>
            <a:p>
              <a:pPr algn="ctr">
                <a:buClr>
                  <a:srgbClr val="002F3C"/>
                </a:buClr>
                <a:buSzPts val="900"/>
              </a:pPr>
              <a:r>
                <a:rPr lang="en" sz="900" dirty="0">
                  <a:solidFill>
                    <a:schemeClr val="accent3">
                      <a:lumMod val="75000"/>
                    </a:schemeClr>
                  </a:solidFill>
                  <a:latin typeface="Libre Franklin Black"/>
                  <a:ea typeface="Libre Franklin Black"/>
                  <a:cs typeface="Libre Franklin Black"/>
                  <a:sym typeface="Libre Franklin Black"/>
                </a:rPr>
                <a:t>REACH</a:t>
              </a:r>
              <a:endParaRPr sz="1400" dirty="0">
                <a:solidFill>
                  <a:schemeClr val="accent3">
                    <a:lumMod val="75000"/>
                  </a:schemeClr>
                </a:solidFill>
                <a:latin typeface="Arial"/>
                <a:ea typeface="Arial"/>
                <a:cs typeface="Arial"/>
                <a:sym typeface="Arial"/>
              </a:endParaRPr>
            </a:p>
          </p:txBody>
        </p:sp>
      </p:grpSp>
      <p:sp>
        <p:nvSpPr>
          <p:cNvPr id="13" name="Content Placeholder 6">
            <a:extLst>
              <a:ext uri="{FF2B5EF4-FFF2-40B4-BE49-F238E27FC236}">
                <a16:creationId xmlns:a16="http://schemas.microsoft.com/office/drawing/2014/main" id="{50A6FA92-2908-BAF6-CA75-100D3A56D02C}"/>
              </a:ext>
            </a:extLst>
          </p:cNvPr>
          <p:cNvSpPr>
            <a:spLocks noGrp="1"/>
          </p:cNvSpPr>
          <p:nvPr>
            <p:ph idx="1"/>
          </p:nvPr>
        </p:nvSpPr>
        <p:spPr>
          <a:xfrm>
            <a:off x="345507" y="828503"/>
            <a:ext cx="8265756" cy="3853778"/>
          </a:xfrm>
        </p:spPr>
        <p:txBody>
          <a:bodyPr>
            <a:noAutofit/>
          </a:bodyPr>
          <a:lstStyle/>
          <a:p>
            <a:pPr marL="0" indent="0">
              <a:spcBef>
                <a:spcPts val="600"/>
              </a:spcBef>
              <a:spcAft>
                <a:spcPts val="600"/>
              </a:spcAft>
              <a:buNone/>
            </a:pPr>
            <a:r>
              <a:rPr lang="en-US" sz="1400" b="1" dirty="0">
                <a:solidFill>
                  <a:schemeClr val="accent5"/>
                </a:solidFill>
                <a:latin typeface="+mj-lt"/>
              </a:rPr>
              <a:t>Disaggregate by: </a:t>
            </a:r>
            <a:r>
              <a:rPr lang="en-US" sz="1400" b="0" i="0" u="none" strike="noStrike" baseline="0" dirty="0">
                <a:solidFill>
                  <a:srgbClr val="000000"/>
                </a:solidFill>
                <a:latin typeface="+mj-lt"/>
              </a:rPr>
              <a:t>Age (0–4, 5–14, 15+), sex</a:t>
            </a:r>
          </a:p>
          <a:p>
            <a:pPr marL="0" indent="0">
              <a:spcBef>
                <a:spcPts val="600"/>
              </a:spcBef>
              <a:spcAft>
                <a:spcPts val="600"/>
              </a:spcAft>
              <a:buNone/>
            </a:pPr>
            <a:r>
              <a:rPr lang="en-US" sz="1400" b="1" i="0" u="none" strike="noStrike" baseline="0" dirty="0">
                <a:solidFill>
                  <a:schemeClr val="accent5"/>
                </a:solidFill>
                <a:latin typeface="+mj-lt"/>
              </a:rPr>
              <a:t>Reporting level: </a:t>
            </a:r>
            <a:r>
              <a:rPr lang="en-US" sz="1400" b="0" i="0" u="none" strike="noStrike" baseline="0" dirty="0">
                <a:solidFill>
                  <a:srgbClr val="000000"/>
                </a:solidFill>
                <a:latin typeface="+mj-lt"/>
              </a:rPr>
              <a:t>All Core PBMEF indicators should be reported at the national level; data may also be collected subnationally for more granular monitoring.</a:t>
            </a:r>
          </a:p>
          <a:p>
            <a:pPr marL="0" indent="0">
              <a:spcBef>
                <a:spcPts val="600"/>
              </a:spcBef>
              <a:spcAft>
                <a:spcPts val="600"/>
              </a:spcAft>
              <a:buNone/>
            </a:pPr>
            <a:r>
              <a:rPr lang="en-US" sz="1400" b="1" i="0" u="none" strike="noStrike" baseline="0" dirty="0">
                <a:solidFill>
                  <a:schemeClr val="accent5"/>
                </a:solidFill>
                <a:latin typeface="+mj-lt"/>
              </a:rPr>
              <a:t>Reporting frequency: </a:t>
            </a:r>
            <a:r>
              <a:rPr lang="en-US" sz="1400" b="0" i="0" u="none" strike="noStrike" baseline="0" dirty="0">
                <a:solidFill>
                  <a:srgbClr val="000000"/>
                </a:solidFill>
                <a:latin typeface="+mj-lt"/>
              </a:rPr>
              <a:t>This indicator should be reported on a semiannual basis at a minimum. More frequent monitoring on a quarterly, monthly, or real-time basis is recommended. Performance plans and reports (PPRs) for this indicator are based on calendar year (CY) periodicity to reflect national level attainment and align with the USAID congressional reporting requirements.</a:t>
            </a:r>
          </a:p>
          <a:p>
            <a:pPr marL="0" indent="0">
              <a:spcBef>
                <a:spcPts val="600"/>
              </a:spcBef>
              <a:spcAft>
                <a:spcPts val="600"/>
              </a:spcAft>
              <a:buNone/>
            </a:pPr>
            <a:r>
              <a:rPr lang="en-US" sz="1400" b="1" dirty="0">
                <a:solidFill>
                  <a:schemeClr val="accent5"/>
                </a:solidFill>
                <a:latin typeface="+mj-lt"/>
              </a:rPr>
              <a:t>Data sources: </a:t>
            </a:r>
            <a:r>
              <a:rPr lang="en-US" sz="1400" b="0" i="0" u="none" strike="noStrike" baseline="0" dirty="0">
                <a:solidFill>
                  <a:srgbClr val="000000"/>
                </a:solidFill>
                <a:latin typeface="+mj-lt"/>
              </a:rPr>
              <a:t> This indicator is reported on National TB Program (NTP) official records, such as contact registers. If these registers do not exist, data can be collected from implementing partners (IPs) supporting CI interventions. The denominator can also be estimated by taking the estimated average household size, assuming the index cases come from different households. See indicator CI-2 for more information. </a:t>
            </a:r>
          </a:p>
          <a:p>
            <a:pPr marL="0" indent="0">
              <a:spcBef>
                <a:spcPts val="600"/>
              </a:spcBef>
              <a:spcAft>
                <a:spcPts val="600"/>
              </a:spcAft>
              <a:buNone/>
            </a:pPr>
            <a:r>
              <a:rPr lang="en-US" sz="1400" b="0" i="0" u="none" strike="noStrike" baseline="0" dirty="0">
                <a:solidFill>
                  <a:srgbClr val="000000"/>
                </a:solidFill>
                <a:latin typeface="+mj-lt"/>
              </a:rPr>
              <a:t>This indicator was introduced in the World Health Organization (WHO) 2020 Global Data Collection Form and can be calculated using the WHO database. The variable for the numerator is </a:t>
            </a:r>
            <a:r>
              <a:rPr lang="en-US" sz="1400" b="0" i="1" u="none" strike="noStrike" baseline="0" dirty="0" err="1">
                <a:solidFill>
                  <a:srgbClr val="000000"/>
                </a:solidFill>
                <a:latin typeface="+mj-lt"/>
              </a:rPr>
              <a:t>newinc_con_screen</a:t>
            </a:r>
            <a:r>
              <a:rPr lang="en-US" sz="1400" b="0" i="1" u="none" strike="noStrike" baseline="0" dirty="0">
                <a:solidFill>
                  <a:srgbClr val="000000"/>
                </a:solidFill>
                <a:latin typeface="+mj-lt"/>
              </a:rPr>
              <a:t> </a:t>
            </a:r>
            <a:r>
              <a:rPr lang="en-US" sz="1400" b="0" i="0" u="none" strike="noStrike" baseline="0" dirty="0">
                <a:solidFill>
                  <a:srgbClr val="000000"/>
                </a:solidFill>
                <a:latin typeface="+mj-lt"/>
              </a:rPr>
              <a:t>and the denominator is </a:t>
            </a:r>
            <a:r>
              <a:rPr lang="en-US" sz="1400" b="0" i="1" u="none" strike="noStrike" baseline="0" dirty="0" err="1">
                <a:solidFill>
                  <a:srgbClr val="000000"/>
                </a:solidFill>
                <a:latin typeface="+mj-lt"/>
              </a:rPr>
              <a:t>newinc_con</a:t>
            </a:r>
            <a:r>
              <a:rPr lang="en-US" sz="1400" b="0" i="0" u="none" strike="noStrike" baseline="0" dirty="0">
                <a:solidFill>
                  <a:srgbClr val="000000"/>
                </a:solidFill>
                <a:latin typeface="+mj-lt"/>
              </a:rPr>
              <a:t>.</a:t>
            </a:r>
            <a:endParaRPr lang="en-US" sz="1400" spc="200" dirty="0">
              <a:solidFill>
                <a:srgbClr val="000000"/>
              </a:solidFill>
              <a:latin typeface="+mj-lt"/>
            </a:endParaRPr>
          </a:p>
        </p:txBody>
      </p:sp>
    </p:spTree>
    <p:custDataLst>
      <p:tags r:id="rId1"/>
    </p:custDataLst>
    <p:extLst>
      <p:ext uri="{BB962C8B-B14F-4D97-AF65-F5344CB8AC3E}">
        <p14:creationId xmlns:p14="http://schemas.microsoft.com/office/powerpoint/2010/main" val="82399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A80441-A913-462F-6FE1-605858010BBB}"/>
              </a:ext>
            </a:extLst>
          </p:cNvPr>
          <p:cNvSpPr>
            <a:spLocks noGrp="1"/>
          </p:cNvSpPr>
          <p:nvPr>
            <p:ph type="sldNum" sz="quarter" idx="4"/>
          </p:nvPr>
        </p:nvSpPr>
        <p:spPr/>
        <p:txBody>
          <a:bodyPr/>
          <a:lstStyle/>
          <a:p>
            <a:fld id="{42782948-4DBE-204D-AB9E-B65E067054AE}" type="slidenum">
              <a:rPr lang="en-US" smtClean="0"/>
              <a:pPr/>
              <a:t>33</a:t>
            </a:fld>
            <a:endParaRPr lang="en-US"/>
          </a:p>
        </p:txBody>
      </p:sp>
      <p:sp>
        <p:nvSpPr>
          <p:cNvPr id="6" name="Title 5">
            <a:extLst>
              <a:ext uri="{FF2B5EF4-FFF2-40B4-BE49-F238E27FC236}">
                <a16:creationId xmlns:a16="http://schemas.microsoft.com/office/drawing/2014/main" id="{58198C10-F2DA-9AD5-4D3B-11A6FE08E018}"/>
              </a:ext>
            </a:extLst>
          </p:cNvPr>
          <p:cNvSpPr>
            <a:spLocks noGrp="1"/>
          </p:cNvSpPr>
          <p:nvPr>
            <p:ph type="title"/>
          </p:nvPr>
        </p:nvSpPr>
        <p:spPr/>
        <p:txBody>
          <a:bodyPr/>
          <a:lstStyle/>
          <a:p>
            <a:r>
              <a:rPr lang="en-US" dirty="0"/>
              <a:t>CON_SCRN: Percent of Contacts Screened for TB</a:t>
            </a:r>
          </a:p>
        </p:txBody>
      </p:sp>
      <p:grpSp>
        <p:nvGrpSpPr>
          <p:cNvPr id="3" name="Group 2">
            <a:extLst>
              <a:ext uri="{FF2B5EF4-FFF2-40B4-BE49-F238E27FC236}">
                <a16:creationId xmlns:a16="http://schemas.microsoft.com/office/drawing/2014/main" id="{9A8E8877-BA2C-A410-1426-43CBFE6D1852}"/>
              </a:ext>
              <a:ext uri="{C183D7F6-B498-43B3-948B-1728B52AA6E4}">
                <adec:decorative xmlns:adec="http://schemas.microsoft.com/office/drawing/2017/decorative" val="1"/>
              </a:ext>
            </a:extLst>
          </p:cNvPr>
          <p:cNvGrpSpPr/>
          <p:nvPr/>
        </p:nvGrpSpPr>
        <p:grpSpPr>
          <a:xfrm>
            <a:off x="8317623" y="79276"/>
            <a:ext cx="673976" cy="720741"/>
            <a:chOff x="8317623" y="79276"/>
            <a:chExt cx="673976" cy="720741"/>
          </a:xfrm>
        </p:grpSpPr>
        <p:pic>
          <p:nvPicPr>
            <p:cNvPr id="4" name="Google Shape;517;p33">
              <a:extLst>
                <a:ext uri="{FF2B5EF4-FFF2-40B4-BE49-F238E27FC236}">
                  <a16:creationId xmlns:a16="http://schemas.microsoft.com/office/drawing/2014/main" id="{1B71BACA-7275-D4B2-6B3A-5D5C9BD0824A}"/>
                </a:ext>
              </a:extLst>
            </p:cNvPr>
            <p:cNvPicPr preferRelativeResize="0"/>
            <p:nvPr/>
          </p:nvPicPr>
          <p:blipFill rotWithShape="1">
            <a:blip r:embed="rId3">
              <a:alphaModFix/>
            </a:blip>
            <a:srcRect l="8376" t="11384" r="5535" b="9225"/>
            <a:stretch/>
          </p:blipFill>
          <p:spPr>
            <a:xfrm>
              <a:off x="8430732" y="79276"/>
              <a:ext cx="457200" cy="457200"/>
            </a:xfrm>
            <a:prstGeom prst="ellipse">
              <a:avLst/>
            </a:prstGeom>
            <a:noFill/>
            <a:ln w="12700" cap="flat" cmpd="sng">
              <a:solidFill>
                <a:schemeClr val="accent3"/>
              </a:solidFill>
              <a:prstDash val="solid"/>
              <a:round/>
              <a:headEnd type="none" w="sm" len="sm"/>
              <a:tailEnd type="none" w="sm" len="sm"/>
            </a:ln>
          </p:spPr>
        </p:pic>
        <p:sp>
          <p:nvSpPr>
            <p:cNvPr id="5" name="Google Shape;436;p32">
              <a:extLst>
                <a:ext uri="{FF2B5EF4-FFF2-40B4-BE49-F238E27FC236}">
                  <a16:creationId xmlns:a16="http://schemas.microsoft.com/office/drawing/2014/main" id="{ABABC1B0-721C-4D3B-75CB-9F7512A1D8B9}"/>
                </a:ext>
              </a:extLst>
            </p:cNvPr>
            <p:cNvSpPr txBox="1"/>
            <p:nvPr/>
          </p:nvSpPr>
          <p:spPr>
            <a:xfrm>
              <a:off x="8317623" y="569317"/>
              <a:ext cx="673976" cy="230700"/>
            </a:xfrm>
            <a:prstGeom prst="rect">
              <a:avLst/>
            </a:prstGeom>
            <a:noFill/>
            <a:ln>
              <a:noFill/>
            </a:ln>
          </p:spPr>
          <p:txBody>
            <a:bodyPr spcFirstLastPara="1" wrap="square" lIns="91425" tIns="45700" rIns="91425" bIns="45700" anchor="t" anchorCtr="0">
              <a:spAutoFit/>
            </a:bodyPr>
            <a:lstStyle/>
            <a:p>
              <a:pPr algn="ctr">
                <a:buClr>
                  <a:srgbClr val="002F3C"/>
                </a:buClr>
                <a:buSzPts val="900"/>
              </a:pPr>
              <a:r>
                <a:rPr lang="en" sz="900" dirty="0">
                  <a:solidFill>
                    <a:schemeClr val="accent3">
                      <a:lumMod val="75000"/>
                    </a:schemeClr>
                  </a:solidFill>
                  <a:latin typeface="Libre Franklin Black"/>
                  <a:ea typeface="Libre Franklin Black"/>
                  <a:cs typeface="Libre Franklin Black"/>
                  <a:sym typeface="Libre Franklin Black"/>
                </a:rPr>
                <a:t>REACH</a:t>
              </a:r>
              <a:endParaRPr sz="1400" dirty="0">
                <a:solidFill>
                  <a:schemeClr val="accent3">
                    <a:lumMod val="75000"/>
                  </a:schemeClr>
                </a:solidFill>
                <a:latin typeface="Arial"/>
                <a:ea typeface="Arial"/>
                <a:cs typeface="Arial"/>
                <a:sym typeface="Arial"/>
              </a:endParaRPr>
            </a:p>
          </p:txBody>
        </p:sp>
      </p:grpSp>
      <p:pic>
        <p:nvPicPr>
          <p:cNvPr id="8" name="Picture 7" descr="CON_SCRN data viz examples">
            <a:extLst>
              <a:ext uri="{FF2B5EF4-FFF2-40B4-BE49-F238E27FC236}">
                <a16:creationId xmlns:a16="http://schemas.microsoft.com/office/drawing/2014/main" id="{1274059B-E18C-CF3A-589A-A3254D2080B0}"/>
              </a:ext>
            </a:extLst>
          </p:cNvPr>
          <p:cNvPicPr>
            <a:picLocks noChangeAspect="1"/>
          </p:cNvPicPr>
          <p:nvPr/>
        </p:nvPicPr>
        <p:blipFill>
          <a:blip r:embed="rId4"/>
          <a:stretch>
            <a:fillRect/>
          </a:stretch>
        </p:blipFill>
        <p:spPr>
          <a:xfrm>
            <a:off x="69545" y="1234020"/>
            <a:ext cx="4686435" cy="2638266"/>
          </a:xfrm>
          <a:prstGeom prst="rect">
            <a:avLst/>
          </a:prstGeom>
        </p:spPr>
      </p:pic>
      <p:pic>
        <p:nvPicPr>
          <p:cNvPr id="10" name="Picture 9" descr="CON_SCRN data viz examples">
            <a:extLst>
              <a:ext uri="{FF2B5EF4-FFF2-40B4-BE49-F238E27FC236}">
                <a16:creationId xmlns:a16="http://schemas.microsoft.com/office/drawing/2014/main" id="{D0BF7983-1E2D-72F3-9332-952F24DA3BC6}"/>
              </a:ext>
            </a:extLst>
          </p:cNvPr>
          <p:cNvPicPr>
            <a:picLocks noChangeAspect="1"/>
          </p:cNvPicPr>
          <p:nvPr/>
        </p:nvPicPr>
        <p:blipFill rotWithShape="1">
          <a:blip r:embed="rId5"/>
          <a:srcRect t="4601"/>
          <a:stretch/>
        </p:blipFill>
        <p:spPr>
          <a:xfrm>
            <a:off x="4755980" y="1114751"/>
            <a:ext cx="4388020" cy="2757535"/>
          </a:xfrm>
          <a:prstGeom prst="rect">
            <a:avLst/>
          </a:prstGeom>
        </p:spPr>
      </p:pic>
    </p:spTree>
    <p:custDataLst>
      <p:tags r:id="rId1"/>
    </p:custDataLst>
    <p:extLst>
      <p:ext uri="{BB962C8B-B14F-4D97-AF65-F5344CB8AC3E}">
        <p14:creationId xmlns:p14="http://schemas.microsoft.com/office/powerpoint/2010/main" val="369737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A80441-A913-462F-6FE1-605858010BBB}"/>
              </a:ext>
            </a:extLst>
          </p:cNvPr>
          <p:cNvSpPr>
            <a:spLocks noGrp="1"/>
          </p:cNvSpPr>
          <p:nvPr>
            <p:ph type="sldNum" sz="quarter" idx="4"/>
          </p:nvPr>
        </p:nvSpPr>
        <p:spPr/>
        <p:txBody>
          <a:bodyPr/>
          <a:lstStyle/>
          <a:p>
            <a:fld id="{42782948-4DBE-204D-AB9E-B65E067054AE}" type="slidenum">
              <a:rPr lang="en-US" smtClean="0"/>
              <a:pPr/>
              <a:t>34</a:t>
            </a:fld>
            <a:endParaRPr lang="en-US"/>
          </a:p>
        </p:txBody>
      </p:sp>
      <p:sp>
        <p:nvSpPr>
          <p:cNvPr id="6" name="Title 5">
            <a:extLst>
              <a:ext uri="{FF2B5EF4-FFF2-40B4-BE49-F238E27FC236}">
                <a16:creationId xmlns:a16="http://schemas.microsoft.com/office/drawing/2014/main" id="{58198C10-F2DA-9AD5-4D3B-11A6FE08E018}"/>
              </a:ext>
            </a:extLst>
          </p:cNvPr>
          <p:cNvSpPr>
            <a:spLocks noGrp="1"/>
          </p:cNvSpPr>
          <p:nvPr>
            <p:ph type="title"/>
          </p:nvPr>
        </p:nvSpPr>
        <p:spPr/>
        <p:txBody>
          <a:bodyPr/>
          <a:lstStyle/>
          <a:p>
            <a:r>
              <a:rPr lang="en-US" dirty="0"/>
              <a:t>DS_TSR: DS-TB Treatment Success Rate</a:t>
            </a:r>
          </a:p>
        </p:txBody>
      </p:sp>
      <p:grpSp>
        <p:nvGrpSpPr>
          <p:cNvPr id="15" name="Group 14">
            <a:extLst>
              <a:ext uri="{FF2B5EF4-FFF2-40B4-BE49-F238E27FC236}">
                <a16:creationId xmlns:a16="http://schemas.microsoft.com/office/drawing/2014/main" id="{0E58B619-3648-DFF3-A4C5-CB364D8E6304}"/>
              </a:ext>
              <a:ext uri="{C183D7F6-B498-43B3-948B-1728B52AA6E4}">
                <adec:decorative xmlns:adec="http://schemas.microsoft.com/office/drawing/2017/decorative" val="1"/>
              </a:ext>
            </a:extLst>
          </p:cNvPr>
          <p:cNvGrpSpPr/>
          <p:nvPr/>
        </p:nvGrpSpPr>
        <p:grpSpPr>
          <a:xfrm>
            <a:off x="8382376" y="74803"/>
            <a:ext cx="525992" cy="725644"/>
            <a:chOff x="8382376" y="74803"/>
            <a:chExt cx="525992" cy="725644"/>
          </a:xfrm>
        </p:grpSpPr>
        <p:pic>
          <p:nvPicPr>
            <p:cNvPr id="8" name="Google Shape;514;p33">
              <a:extLst>
                <a:ext uri="{FF2B5EF4-FFF2-40B4-BE49-F238E27FC236}">
                  <a16:creationId xmlns:a16="http://schemas.microsoft.com/office/drawing/2014/main" id="{43B9ADA4-7187-F38C-6C45-82179FA0B1D7}"/>
                </a:ext>
              </a:extLst>
            </p:cNvPr>
            <p:cNvPicPr preferRelativeResize="0"/>
            <p:nvPr/>
          </p:nvPicPr>
          <p:blipFill rotWithShape="1">
            <a:blip r:embed="rId3">
              <a:alphaModFix/>
            </a:blip>
            <a:srcRect l="11089" t="9111" r="5777" b="9242"/>
            <a:stretch/>
          </p:blipFill>
          <p:spPr>
            <a:xfrm>
              <a:off x="8422882" y="74803"/>
              <a:ext cx="459440" cy="459440"/>
            </a:xfrm>
            <a:prstGeom prst="ellipse">
              <a:avLst/>
            </a:prstGeom>
            <a:noFill/>
            <a:ln w="12700" cap="flat" cmpd="sng">
              <a:solidFill>
                <a:schemeClr val="accent3"/>
              </a:solidFill>
              <a:prstDash val="solid"/>
              <a:round/>
              <a:headEnd type="none" w="sm" len="sm"/>
              <a:tailEnd type="none" w="sm" len="sm"/>
            </a:ln>
          </p:spPr>
        </p:pic>
        <p:sp>
          <p:nvSpPr>
            <p:cNvPr id="10" name="Google Shape;438;p32">
              <a:extLst>
                <a:ext uri="{FF2B5EF4-FFF2-40B4-BE49-F238E27FC236}">
                  <a16:creationId xmlns:a16="http://schemas.microsoft.com/office/drawing/2014/main" id="{F36D7D72-652E-93A9-DA93-F155F93D8584}"/>
                </a:ext>
              </a:extLst>
            </p:cNvPr>
            <p:cNvSpPr txBox="1"/>
            <p:nvPr/>
          </p:nvSpPr>
          <p:spPr>
            <a:xfrm>
              <a:off x="8382376" y="569747"/>
              <a:ext cx="525992" cy="230700"/>
            </a:xfrm>
            <a:prstGeom prst="rect">
              <a:avLst/>
            </a:prstGeom>
            <a:noFill/>
            <a:ln>
              <a:noFill/>
            </a:ln>
          </p:spPr>
          <p:txBody>
            <a:bodyPr spcFirstLastPara="1" wrap="square" lIns="91425" tIns="45700" rIns="91425" bIns="45700" anchor="t" anchorCtr="0">
              <a:spAutoFit/>
            </a:bodyPr>
            <a:lstStyle/>
            <a:p>
              <a:pPr algn="ctr">
                <a:buClr>
                  <a:srgbClr val="008C84"/>
                </a:buClr>
                <a:buSzPts val="900"/>
              </a:pPr>
              <a:r>
                <a:rPr lang="en" sz="900" dirty="0">
                  <a:solidFill>
                    <a:schemeClr val="accent3">
                      <a:lumMod val="75000"/>
                    </a:schemeClr>
                  </a:solidFill>
                  <a:latin typeface="Libre Franklin Black"/>
                  <a:ea typeface="Libre Franklin Black"/>
                  <a:cs typeface="Libre Franklin Black"/>
                  <a:sym typeface="Libre Franklin Black"/>
                </a:rPr>
                <a:t>CURE</a:t>
              </a:r>
              <a:endParaRPr sz="1400" dirty="0">
                <a:solidFill>
                  <a:schemeClr val="accent3">
                    <a:lumMod val="75000"/>
                  </a:schemeClr>
                </a:solidFill>
                <a:latin typeface="Arial"/>
                <a:ea typeface="Arial"/>
                <a:cs typeface="Arial"/>
                <a:sym typeface="Arial"/>
              </a:endParaRPr>
            </a:p>
          </p:txBody>
        </p:sp>
      </p:grpSp>
      <p:sp>
        <p:nvSpPr>
          <p:cNvPr id="16" name="Content Placeholder 6">
            <a:extLst>
              <a:ext uri="{FF2B5EF4-FFF2-40B4-BE49-F238E27FC236}">
                <a16:creationId xmlns:a16="http://schemas.microsoft.com/office/drawing/2014/main" id="{BE984AEA-61A6-22E1-DDB8-A90CA8410C07}"/>
              </a:ext>
            </a:extLst>
          </p:cNvPr>
          <p:cNvSpPr txBox="1">
            <a:spLocks/>
          </p:cNvSpPr>
          <p:nvPr/>
        </p:nvSpPr>
        <p:spPr>
          <a:xfrm>
            <a:off x="424280" y="613214"/>
            <a:ext cx="7819937" cy="2296316"/>
          </a:xfrm>
          <a:prstGeom prst="rect">
            <a:avLst/>
          </a:prstGeom>
        </p:spPr>
        <p:txBody>
          <a:bodyPr vert="horz" lIns="91440" tIns="45720" rIns="91440" bIns="45720" rtlCol="0">
            <a:noAutofit/>
          </a:bodyPr>
          <a:lst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SzPct val="90000"/>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FFFFFF"/>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600"/>
              </a:spcAft>
              <a:buFont typeface="Wingdings" panose="05000000000000000000" pitchFamily="2" charset="2"/>
              <a:buNone/>
            </a:pPr>
            <a:r>
              <a:rPr lang="en-US" sz="1400" b="1" dirty="0">
                <a:solidFill>
                  <a:schemeClr val="accent5"/>
                </a:solidFill>
                <a:latin typeface="+mj-lt"/>
              </a:rPr>
              <a:t>Definition: </a:t>
            </a:r>
            <a:r>
              <a:rPr lang="en-US" sz="1400" b="0" i="0" u="none" strike="noStrike" baseline="0" dirty="0">
                <a:solidFill>
                  <a:srgbClr val="000000"/>
                </a:solidFill>
                <a:latin typeface="+mj-lt"/>
              </a:rPr>
              <a:t>Percent of people with new and relapse drug- sensitive tuberculosis (DS-TB) (bacteriologically confirmed or clinically diagnosed, pulmonary or extrapulmonary) who were notified in a specified period that were cured or treatment completed, among the total people with new and relapse TB who were initiated on treatment during the same reporting period (excluding those moved to rifampicin-resistant (RR) treatment cohort). </a:t>
            </a:r>
          </a:p>
          <a:p>
            <a:pPr marL="0" indent="0">
              <a:spcBef>
                <a:spcPts val="600"/>
              </a:spcBef>
              <a:spcAft>
                <a:spcPts val="600"/>
              </a:spcAft>
              <a:buFont typeface="Wingdings" panose="05000000000000000000" pitchFamily="2" charset="2"/>
              <a:buNone/>
            </a:pPr>
            <a:r>
              <a:rPr lang="en-US" sz="1400" b="0" i="0" u="none" strike="noStrike" baseline="0" dirty="0">
                <a:solidFill>
                  <a:srgbClr val="000000"/>
                </a:solidFill>
                <a:latin typeface="+mj-lt"/>
              </a:rPr>
              <a:t>Treatment outcomes are defined by the time period of initiation on treatment; e.g., “2018 cases successfully treated” reflect those who were initiated on treatment in 2018, even though treatment may have extended into 2019. For this reason, reports of treatment outcome data lag by one year. </a:t>
            </a:r>
          </a:p>
          <a:p>
            <a:pPr marL="0" indent="0">
              <a:spcBef>
                <a:spcPts val="600"/>
              </a:spcBef>
              <a:spcAft>
                <a:spcPts val="600"/>
              </a:spcAft>
              <a:buFont typeface="Wingdings" panose="05000000000000000000" pitchFamily="2" charset="2"/>
              <a:buNone/>
            </a:pPr>
            <a:r>
              <a:rPr lang="en-US" sz="1400" b="0" i="0" u="none" strike="noStrike" baseline="0" dirty="0">
                <a:solidFill>
                  <a:srgbClr val="000000"/>
                </a:solidFill>
                <a:latin typeface="+mj-lt"/>
              </a:rPr>
              <a:t>Calculation: (Numerator/Denominator) x 100</a:t>
            </a:r>
            <a:endParaRPr lang="en-US" sz="1600" b="0" i="0" u="none" strike="noStrike" baseline="0" dirty="0">
              <a:solidFill>
                <a:srgbClr val="000000"/>
              </a:solidFill>
              <a:latin typeface="+mj-lt"/>
            </a:endParaRPr>
          </a:p>
        </p:txBody>
      </p:sp>
      <p:sp>
        <p:nvSpPr>
          <p:cNvPr id="17" name="Content Placeholder 6">
            <a:extLst>
              <a:ext uri="{FF2B5EF4-FFF2-40B4-BE49-F238E27FC236}">
                <a16:creationId xmlns:a16="http://schemas.microsoft.com/office/drawing/2014/main" id="{A77D72AF-A25D-FA65-079C-7781106E0AC6}"/>
              </a:ext>
            </a:extLst>
          </p:cNvPr>
          <p:cNvSpPr txBox="1">
            <a:spLocks/>
          </p:cNvSpPr>
          <p:nvPr/>
        </p:nvSpPr>
        <p:spPr>
          <a:xfrm>
            <a:off x="424280" y="3060877"/>
            <a:ext cx="8013893" cy="1662031"/>
          </a:xfrm>
          <a:prstGeom prst="rect">
            <a:avLst/>
          </a:prstGeom>
          <a:solidFill>
            <a:schemeClr val="accent3">
              <a:lumMod val="20000"/>
              <a:lumOff val="80000"/>
            </a:schemeClr>
          </a:solidFill>
        </p:spPr>
        <p:txBody>
          <a:bodyPr vert="horz" lIns="182880" tIns="182880" rIns="182880" bIns="182880" rtlCol="0">
            <a:noAutofit/>
          </a:bodyPr>
          <a:lst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SzPct val="90000"/>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FFFFFF"/>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b="1" dirty="0">
                <a:solidFill>
                  <a:schemeClr val="accent5"/>
                </a:solidFill>
                <a:latin typeface="+mj-lt"/>
              </a:rPr>
              <a:t>Numerator: </a:t>
            </a:r>
            <a:r>
              <a:rPr lang="en-US" sz="1400" b="0" i="0" u="none" strike="noStrike" baseline="0" dirty="0">
                <a:solidFill>
                  <a:srgbClr val="000000"/>
                </a:solidFill>
                <a:latin typeface="+mj-lt"/>
              </a:rPr>
              <a:t>Number of people with new and relapse DS-TB (bacteriologically confirmed or clinically diagnosed, pulmonary or extrapulmonary), who were registered in a specified period that were cured or treatment completed.	</a:t>
            </a:r>
          </a:p>
          <a:p>
            <a:pPr marL="0" indent="0">
              <a:buNone/>
            </a:pPr>
            <a:r>
              <a:rPr lang="en-US" sz="1400" b="1" dirty="0">
                <a:solidFill>
                  <a:schemeClr val="accent5"/>
                </a:solidFill>
                <a:latin typeface="+mj-lt"/>
              </a:rPr>
              <a:t>Denominator: </a:t>
            </a:r>
            <a:r>
              <a:rPr lang="en-US" sz="1400" b="0" i="0" u="none" strike="noStrike" baseline="0" dirty="0">
                <a:solidFill>
                  <a:srgbClr val="000000"/>
                </a:solidFill>
                <a:latin typeface="+mj-lt"/>
              </a:rPr>
              <a:t>Number of people with new and relapse DS-TB (bacteriologically confirmed or clinically diagnosed, pulmonary or extrapulmonary) who initiated treatment in the same period.</a:t>
            </a:r>
          </a:p>
        </p:txBody>
      </p:sp>
    </p:spTree>
    <p:custDataLst>
      <p:tags r:id="rId1"/>
    </p:custDataLst>
    <p:extLst>
      <p:ext uri="{BB962C8B-B14F-4D97-AF65-F5344CB8AC3E}">
        <p14:creationId xmlns:p14="http://schemas.microsoft.com/office/powerpoint/2010/main" val="110542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A80441-A913-462F-6FE1-605858010BBB}"/>
              </a:ext>
            </a:extLst>
          </p:cNvPr>
          <p:cNvSpPr>
            <a:spLocks noGrp="1"/>
          </p:cNvSpPr>
          <p:nvPr>
            <p:ph type="sldNum" sz="quarter" idx="4"/>
          </p:nvPr>
        </p:nvSpPr>
        <p:spPr/>
        <p:txBody>
          <a:bodyPr/>
          <a:lstStyle/>
          <a:p>
            <a:fld id="{42782948-4DBE-204D-AB9E-B65E067054AE}" type="slidenum">
              <a:rPr lang="en-US" smtClean="0"/>
              <a:pPr/>
              <a:t>35</a:t>
            </a:fld>
            <a:endParaRPr lang="en-US"/>
          </a:p>
        </p:txBody>
      </p:sp>
      <p:sp>
        <p:nvSpPr>
          <p:cNvPr id="6" name="Title 5">
            <a:extLst>
              <a:ext uri="{FF2B5EF4-FFF2-40B4-BE49-F238E27FC236}">
                <a16:creationId xmlns:a16="http://schemas.microsoft.com/office/drawing/2014/main" id="{58198C10-F2DA-9AD5-4D3B-11A6FE08E018}"/>
              </a:ext>
            </a:extLst>
          </p:cNvPr>
          <p:cNvSpPr>
            <a:spLocks noGrp="1"/>
          </p:cNvSpPr>
          <p:nvPr>
            <p:ph type="title"/>
          </p:nvPr>
        </p:nvSpPr>
        <p:spPr/>
        <p:txBody>
          <a:bodyPr/>
          <a:lstStyle/>
          <a:p>
            <a:r>
              <a:rPr lang="en-US" dirty="0"/>
              <a:t>DS_TSR: DS-TB Treatment Success Rate</a:t>
            </a:r>
          </a:p>
        </p:txBody>
      </p:sp>
      <p:grpSp>
        <p:nvGrpSpPr>
          <p:cNvPr id="15" name="Group 14">
            <a:extLst>
              <a:ext uri="{FF2B5EF4-FFF2-40B4-BE49-F238E27FC236}">
                <a16:creationId xmlns:a16="http://schemas.microsoft.com/office/drawing/2014/main" id="{0E58B619-3648-DFF3-A4C5-CB364D8E6304}"/>
              </a:ext>
              <a:ext uri="{C183D7F6-B498-43B3-948B-1728B52AA6E4}">
                <adec:decorative xmlns:adec="http://schemas.microsoft.com/office/drawing/2017/decorative" val="1"/>
              </a:ext>
            </a:extLst>
          </p:cNvPr>
          <p:cNvGrpSpPr/>
          <p:nvPr/>
        </p:nvGrpSpPr>
        <p:grpSpPr>
          <a:xfrm>
            <a:off x="8382376" y="74803"/>
            <a:ext cx="525992" cy="725644"/>
            <a:chOff x="8382376" y="74803"/>
            <a:chExt cx="525992" cy="725644"/>
          </a:xfrm>
        </p:grpSpPr>
        <p:pic>
          <p:nvPicPr>
            <p:cNvPr id="8" name="Google Shape;514;p33">
              <a:extLst>
                <a:ext uri="{FF2B5EF4-FFF2-40B4-BE49-F238E27FC236}">
                  <a16:creationId xmlns:a16="http://schemas.microsoft.com/office/drawing/2014/main" id="{43B9ADA4-7187-F38C-6C45-82179FA0B1D7}"/>
                </a:ext>
              </a:extLst>
            </p:cNvPr>
            <p:cNvPicPr preferRelativeResize="0"/>
            <p:nvPr/>
          </p:nvPicPr>
          <p:blipFill rotWithShape="1">
            <a:blip r:embed="rId3">
              <a:alphaModFix/>
            </a:blip>
            <a:srcRect l="11089" t="9111" r="5777" b="9242"/>
            <a:stretch/>
          </p:blipFill>
          <p:spPr>
            <a:xfrm>
              <a:off x="8422882" y="74803"/>
              <a:ext cx="459440" cy="459440"/>
            </a:xfrm>
            <a:prstGeom prst="ellipse">
              <a:avLst/>
            </a:prstGeom>
            <a:noFill/>
            <a:ln w="12700" cap="flat" cmpd="sng">
              <a:solidFill>
                <a:schemeClr val="accent3"/>
              </a:solidFill>
              <a:prstDash val="solid"/>
              <a:round/>
              <a:headEnd type="none" w="sm" len="sm"/>
              <a:tailEnd type="none" w="sm" len="sm"/>
            </a:ln>
          </p:spPr>
        </p:pic>
        <p:sp>
          <p:nvSpPr>
            <p:cNvPr id="10" name="Google Shape;438;p32">
              <a:extLst>
                <a:ext uri="{FF2B5EF4-FFF2-40B4-BE49-F238E27FC236}">
                  <a16:creationId xmlns:a16="http://schemas.microsoft.com/office/drawing/2014/main" id="{F36D7D72-652E-93A9-DA93-F155F93D8584}"/>
                </a:ext>
              </a:extLst>
            </p:cNvPr>
            <p:cNvSpPr txBox="1"/>
            <p:nvPr/>
          </p:nvSpPr>
          <p:spPr>
            <a:xfrm>
              <a:off x="8382376" y="569747"/>
              <a:ext cx="525992" cy="230700"/>
            </a:xfrm>
            <a:prstGeom prst="rect">
              <a:avLst/>
            </a:prstGeom>
            <a:noFill/>
            <a:ln>
              <a:noFill/>
            </a:ln>
          </p:spPr>
          <p:txBody>
            <a:bodyPr spcFirstLastPara="1" wrap="square" lIns="91425" tIns="45700" rIns="91425" bIns="45700" anchor="t" anchorCtr="0">
              <a:spAutoFit/>
            </a:bodyPr>
            <a:lstStyle/>
            <a:p>
              <a:pPr algn="ctr">
                <a:buClr>
                  <a:srgbClr val="008C84"/>
                </a:buClr>
                <a:buSzPts val="900"/>
              </a:pPr>
              <a:r>
                <a:rPr lang="en" sz="900" dirty="0">
                  <a:solidFill>
                    <a:schemeClr val="accent3">
                      <a:lumMod val="75000"/>
                    </a:schemeClr>
                  </a:solidFill>
                  <a:latin typeface="Libre Franklin Black"/>
                  <a:ea typeface="Libre Franklin Black"/>
                  <a:cs typeface="Libre Franklin Black"/>
                  <a:sym typeface="Libre Franklin Black"/>
                </a:rPr>
                <a:t>CURE</a:t>
              </a:r>
              <a:endParaRPr sz="1400" dirty="0">
                <a:solidFill>
                  <a:schemeClr val="accent3">
                    <a:lumMod val="75000"/>
                  </a:schemeClr>
                </a:solidFill>
                <a:latin typeface="Arial"/>
                <a:ea typeface="Arial"/>
                <a:cs typeface="Arial"/>
                <a:sym typeface="Arial"/>
              </a:endParaRPr>
            </a:p>
          </p:txBody>
        </p:sp>
      </p:grpSp>
      <p:sp>
        <p:nvSpPr>
          <p:cNvPr id="3" name="Content Placeholder 6">
            <a:extLst>
              <a:ext uri="{FF2B5EF4-FFF2-40B4-BE49-F238E27FC236}">
                <a16:creationId xmlns:a16="http://schemas.microsoft.com/office/drawing/2014/main" id="{C354A855-A026-D41C-D1FB-DEA7A26193A7}"/>
              </a:ext>
            </a:extLst>
          </p:cNvPr>
          <p:cNvSpPr>
            <a:spLocks noGrp="1"/>
          </p:cNvSpPr>
          <p:nvPr>
            <p:ph idx="1"/>
          </p:nvPr>
        </p:nvSpPr>
        <p:spPr>
          <a:xfrm>
            <a:off x="379616" y="588246"/>
            <a:ext cx="8265756" cy="4238196"/>
          </a:xfrm>
        </p:spPr>
        <p:txBody>
          <a:bodyPr>
            <a:noAutofit/>
          </a:bodyPr>
          <a:lstStyle/>
          <a:p>
            <a:pPr marL="0" indent="0">
              <a:spcBef>
                <a:spcPts val="600"/>
              </a:spcBef>
              <a:spcAft>
                <a:spcPts val="600"/>
              </a:spcAft>
              <a:buNone/>
            </a:pPr>
            <a:r>
              <a:rPr lang="en-US" sz="1500" b="1" dirty="0">
                <a:solidFill>
                  <a:schemeClr val="accent5"/>
                </a:solidFill>
                <a:latin typeface="+mj-lt"/>
              </a:rPr>
              <a:t>Unit of Measure: </a:t>
            </a:r>
            <a:r>
              <a:rPr lang="en-US" sz="1500" b="0" i="0" u="none" strike="noStrike" baseline="0" dirty="0">
                <a:solidFill>
                  <a:srgbClr val="000000"/>
                </a:solidFill>
                <a:latin typeface="+mj-lt"/>
              </a:rPr>
              <a:t>Percent of people</a:t>
            </a:r>
          </a:p>
          <a:p>
            <a:pPr marL="0" indent="0">
              <a:spcBef>
                <a:spcPts val="600"/>
              </a:spcBef>
              <a:spcAft>
                <a:spcPts val="600"/>
              </a:spcAft>
              <a:buNone/>
            </a:pPr>
            <a:r>
              <a:rPr lang="en-US" sz="1500" b="1" dirty="0">
                <a:solidFill>
                  <a:schemeClr val="accent5"/>
                </a:solidFill>
                <a:latin typeface="+mj-lt"/>
              </a:rPr>
              <a:t>Data Type: </a:t>
            </a:r>
            <a:r>
              <a:rPr lang="en-US" sz="1500" b="0" i="0" u="none" strike="noStrike" baseline="0" dirty="0">
                <a:solidFill>
                  <a:srgbClr val="000000"/>
                </a:solidFill>
                <a:latin typeface="+mj-lt"/>
              </a:rPr>
              <a:t>Percentage</a:t>
            </a:r>
          </a:p>
          <a:p>
            <a:pPr marL="0" indent="0">
              <a:spcBef>
                <a:spcPts val="600"/>
              </a:spcBef>
              <a:spcAft>
                <a:spcPts val="600"/>
              </a:spcAft>
              <a:buNone/>
            </a:pPr>
            <a:r>
              <a:rPr lang="en-US" sz="1500" b="1" dirty="0">
                <a:solidFill>
                  <a:schemeClr val="accent5"/>
                </a:solidFill>
                <a:latin typeface="+mj-lt"/>
              </a:rPr>
              <a:t>Disaggregate by: </a:t>
            </a:r>
            <a:r>
              <a:rPr lang="en-US" sz="1500" b="0" i="0" u="none" strike="noStrike" baseline="0" dirty="0">
                <a:solidFill>
                  <a:srgbClr val="000000"/>
                </a:solidFill>
                <a:latin typeface="+mj-lt"/>
              </a:rPr>
              <a:t>Age (&lt;15, 15+), sex, HIV status</a:t>
            </a:r>
          </a:p>
          <a:p>
            <a:pPr marL="0" indent="0">
              <a:spcBef>
                <a:spcPts val="600"/>
              </a:spcBef>
              <a:spcAft>
                <a:spcPts val="600"/>
              </a:spcAft>
              <a:buNone/>
            </a:pPr>
            <a:r>
              <a:rPr lang="en-US" sz="1500" b="1" i="0" u="none" strike="noStrike" baseline="0" dirty="0">
                <a:solidFill>
                  <a:schemeClr val="accent5"/>
                </a:solidFill>
                <a:latin typeface="+mj-lt"/>
              </a:rPr>
              <a:t>Reporting level: </a:t>
            </a:r>
            <a:r>
              <a:rPr lang="en-US" sz="1500" b="0" i="0" u="none" strike="noStrike" baseline="0" dirty="0">
                <a:solidFill>
                  <a:srgbClr val="000000"/>
                </a:solidFill>
                <a:latin typeface="+mj-lt"/>
              </a:rPr>
              <a:t>All Core PBMEF indicators should be reported at the national level; data may also be collected subnationally for more granular monitoring.</a:t>
            </a:r>
          </a:p>
          <a:p>
            <a:pPr marL="0" indent="0">
              <a:spcBef>
                <a:spcPts val="600"/>
              </a:spcBef>
              <a:spcAft>
                <a:spcPts val="600"/>
              </a:spcAft>
              <a:buNone/>
            </a:pPr>
            <a:r>
              <a:rPr lang="en-US" sz="1500" b="1" i="0" u="none" strike="noStrike" baseline="0" dirty="0">
                <a:solidFill>
                  <a:schemeClr val="accent5"/>
                </a:solidFill>
                <a:latin typeface="+mj-lt"/>
              </a:rPr>
              <a:t>Reporting frequency: </a:t>
            </a:r>
            <a:r>
              <a:rPr lang="en-US" sz="1500" b="0" i="0" u="none" strike="noStrike" baseline="0" dirty="0">
                <a:solidFill>
                  <a:srgbClr val="000000"/>
                </a:solidFill>
                <a:latin typeface="+mj-lt"/>
              </a:rPr>
              <a:t>This indicator should be reported on a semiannual basis at a minimum. More frequent monitoring on a quarterly, monthly, or real-time basis is recommended. Performance plans and reports (PPRs) for this indicator are based on calendar year (CY) periodicity to reflect national level attainment and align with the USAID congressional reporting requirements.</a:t>
            </a:r>
          </a:p>
          <a:p>
            <a:pPr marL="0" indent="0">
              <a:spcBef>
                <a:spcPts val="600"/>
              </a:spcBef>
              <a:spcAft>
                <a:spcPts val="600"/>
              </a:spcAft>
              <a:buNone/>
            </a:pPr>
            <a:r>
              <a:rPr lang="en-US" sz="1500" b="1" dirty="0">
                <a:solidFill>
                  <a:schemeClr val="accent5"/>
                </a:solidFill>
                <a:latin typeface="+mj-lt"/>
              </a:rPr>
              <a:t>Data sources: </a:t>
            </a:r>
            <a:r>
              <a:rPr lang="en-US" sz="1500" b="0" i="0" u="none" strike="noStrike" baseline="0" dirty="0">
                <a:solidFill>
                  <a:srgbClr val="000000"/>
                </a:solidFill>
                <a:latin typeface="+mj-lt"/>
              </a:rPr>
              <a:t> This indicator is reported by National TB Program (NTP) official records. </a:t>
            </a:r>
            <a:r>
              <a:rPr lang="en-US" sz="1500" b="0" i="1" u="none" strike="noStrike" baseline="0" dirty="0">
                <a:solidFill>
                  <a:srgbClr val="000000"/>
                </a:solidFill>
                <a:latin typeface="+mj-lt"/>
              </a:rPr>
              <a:t>Quarterly report on TB treatment outcomes in the basic management unit and Form 07: Combined annual outcomes report for basic TB and for RR-/multidrug-resistant (MDR)-TB. </a:t>
            </a:r>
          </a:p>
          <a:p>
            <a:pPr marL="0" indent="0">
              <a:spcBef>
                <a:spcPts val="600"/>
              </a:spcBef>
              <a:spcAft>
                <a:spcPts val="600"/>
              </a:spcAft>
              <a:buNone/>
            </a:pPr>
            <a:r>
              <a:rPr lang="en-US" sz="1500" b="0" i="0" u="none" strike="noStrike" baseline="0" dirty="0">
                <a:solidFill>
                  <a:srgbClr val="000000"/>
                </a:solidFill>
                <a:latin typeface="+mj-lt"/>
              </a:rPr>
              <a:t>This standard World Health Organization (WHO) indicator can also be calculated using the WHO database. The variable for the numerator is </a:t>
            </a:r>
            <a:r>
              <a:rPr lang="en-US" sz="1500" b="0" i="1" u="none" strike="noStrike" baseline="0" dirty="0" err="1">
                <a:solidFill>
                  <a:srgbClr val="000000"/>
                </a:solidFill>
                <a:latin typeface="+mj-lt"/>
              </a:rPr>
              <a:t>newrel_succ</a:t>
            </a:r>
            <a:r>
              <a:rPr lang="en-US" sz="1500" b="0" i="1" u="none" strike="noStrike" baseline="0" dirty="0">
                <a:solidFill>
                  <a:srgbClr val="000000"/>
                </a:solidFill>
                <a:latin typeface="+mj-lt"/>
              </a:rPr>
              <a:t> </a:t>
            </a:r>
            <a:r>
              <a:rPr lang="en-US" sz="1500" b="0" i="0" u="none" strike="noStrike" baseline="0" dirty="0">
                <a:solidFill>
                  <a:srgbClr val="000000"/>
                </a:solidFill>
                <a:latin typeface="+mj-lt"/>
              </a:rPr>
              <a:t>and the denominator is </a:t>
            </a:r>
            <a:r>
              <a:rPr lang="en-US" sz="1500" b="0" i="1" u="none" strike="noStrike" baseline="0" dirty="0" err="1">
                <a:solidFill>
                  <a:srgbClr val="000000"/>
                </a:solidFill>
                <a:latin typeface="+mj-lt"/>
              </a:rPr>
              <a:t>newrel_coh</a:t>
            </a:r>
            <a:r>
              <a:rPr lang="en-US" sz="1500" b="0" i="0" u="none" strike="noStrike" baseline="0" dirty="0">
                <a:solidFill>
                  <a:srgbClr val="000000"/>
                </a:solidFill>
                <a:latin typeface="+mj-lt"/>
              </a:rPr>
              <a:t>.</a:t>
            </a:r>
            <a:endParaRPr lang="en-US" sz="1500" spc="200" dirty="0">
              <a:solidFill>
                <a:srgbClr val="000000"/>
              </a:solidFill>
              <a:latin typeface="+mj-lt"/>
            </a:endParaRPr>
          </a:p>
        </p:txBody>
      </p:sp>
    </p:spTree>
    <p:custDataLst>
      <p:tags r:id="rId1"/>
    </p:custDataLst>
    <p:extLst>
      <p:ext uri="{BB962C8B-B14F-4D97-AF65-F5344CB8AC3E}">
        <p14:creationId xmlns:p14="http://schemas.microsoft.com/office/powerpoint/2010/main" val="299101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A80441-A913-462F-6FE1-605858010BBB}"/>
              </a:ext>
            </a:extLst>
          </p:cNvPr>
          <p:cNvSpPr>
            <a:spLocks noGrp="1"/>
          </p:cNvSpPr>
          <p:nvPr>
            <p:ph type="sldNum" sz="quarter" idx="4"/>
          </p:nvPr>
        </p:nvSpPr>
        <p:spPr/>
        <p:txBody>
          <a:bodyPr/>
          <a:lstStyle/>
          <a:p>
            <a:fld id="{42782948-4DBE-204D-AB9E-B65E067054AE}" type="slidenum">
              <a:rPr lang="en-US" smtClean="0"/>
              <a:pPr/>
              <a:t>36</a:t>
            </a:fld>
            <a:endParaRPr lang="en-US"/>
          </a:p>
        </p:txBody>
      </p:sp>
      <p:sp>
        <p:nvSpPr>
          <p:cNvPr id="6" name="Title 5">
            <a:extLst>
              <a:ext uri="{FF2B5EF4-FFF2-40B4-BE49-F238E27FC236}">
                <a16:creationId xmlns:a16="http://schemas.microsoft.com/office/drawing/2014/main" id="{58198C10-F2DA-9AD5-4D3B-11A6FE08E018}"/>
              </a:ext>
            </a:extLst>
          </p:cNvPr>
          <p:cNvSpPr>
            <a:spLocks noGrp="1"/>
          </p:cNvSpPr>
          <p:nvPr>
            <p:ph type="title"/>
          </p:nvPr>
        </p:nvSpPr>
        <p:spPr/>
        <p:txBody>
          <a:bodyPr/>
          <a:lstStyle/>
          <a:p>
            <a:r>
              <a:rPr lang="en-US" dirty="0"/>
              <a:t>DS_TSR: DS-TB Treatment Success Rate</a:t>
            </a:r>
          </a:p>
        </p:txBody>
      </p:sp>
      <p:grpSp>
        <p:nvGrpSpPr>
          <p:cNvPr id="15" name="Group 14">
            <a:extLst>
              <a:ext uri="{FF2B5EF4-FFF2-40B4-BE49-F238E27FC236}">
                <a16:creationId xmlns:a16="http://schemas.microsoft.com/office/drawing/2014/main" id="{0E58B619-3648-DFF3-A4C5-CB364D8E6304}"/>
              </a:ext>
              <a:ext uri="{C183D7F6-B498-43B3-948B-1728B52AA6E4}">
                <adec:decorative xmlns:adec="http://schemas.microsoft.com/office/drawing/2017/decorative" val="1"/>
              </a:ext>
            </a:extLst>
          </p:cNvPr>
          <p:cNvGrpSpPr/>
          <p:nvPr/>
        </p:nvGrpSpPr>
        <p:grpSpPr>
          <a:xfrm>
            <a:off x="8382376" y="74803"/>
            <a:ext cx="525992" cy="725644"/>
            <a:chOff x="8382376" y="74803"/>
            <a:chExt cx="525992" cy="725644"/>
          </a:xfrm>
        </p:grpSpPr>
        <p:pic>
          <p:nvPicPr>
            <p:cNvPr id="8" name="Google Shape;514;p33">
              <a:extLst>
                <a:ext uri="{FF2B5EF4-FFF2-40B4-BE49-F238E27FC236}">
                  <a16:creationId xmlns:a16="http://schemas.microsoft.com/office/drawing/2014/main" id="{43B9ADA4-7187-F38C-6C45-82179FA0B1D7}"/>
                </a:ext>
              </a:extLst>
            </p:cNvPr>
            <p:cNvPicPr preferRelativeResize="0"/>
            <p:nvPr/>
          </p:nvPicPr>
          <p:blipFill rotWithShape="1">
            <a:blip r:embed="rId3">
              <a:alphaModFix/>
            </a:blip>
            <a:srcRect l="11089" t="9111" r="5777" b="9242"/>
            <a:stretch/>
          </p:blipFill>
          <p:spPr>
            <a:xfrm>
              <a:off x="8422882" y="74803"/>
              <a:ext cx="459440" cy="459440"/>
            </a:xfrm>
            <a:prstGeom prst="ellipse">
              <a:avLst/>
            </a:prstGeom>
            <a:noFill/>
            <a:ln w="12700" cap="flat" cmpd="sng">
              <a:solidFill>
                <a:schemeClr val="accent3"/>
              </a:solidFill>
              <a:prstDash val="solid"/>
              <a:round/>
              <a:headEnd type="none" w="sm" len="sm"/>
              <a:tailEnd type="none" w="sm" len="sm"/>
            </a:ln>
          </p:spPr>
        </p:pic>
        <p:sp>
          <p:nvSpPr>
            <p:cNvPr id="10" name="Google Shape;438;p32">
              <a:extLst>
                <a:ext uri="{FF2B5EF4-FFF2-40B4-BE49-F238E27FC236}">
                  <a16:creationId xmlns:a16="http://schemas.microsoft.com/office/drawing/2014/main" id="{F36D7D72-652E-93A9-DA93-F155F93D8584}"/>
                </a:ext>
              </a:extLst>
            </p:cNvPr>
            <p:cNvSpPr txBox="1"/>
            <p:nvPr/>
          </p:nvSpPr>
          <p:spPr>
            <a:xfrm>
              <a:off x="8382376" y="569747"/>
              <a:ext cx="525992" cy="230700"/>
            </a:xfrm>
            <a:prstGeom prst="rect">
              <a:avLst/>
            </a:prstGeom>
            <a:noFill/>
            <a:ln>
              <a:noFill/>
            </a:ln>
          </p:spPr>
          <p:txBody>
            <a:bodyPr spcFirstLastPara="1" wrap="square" lIns="91425" tIns="45700" rIns="91425" bIns="45700" anchor="t" anchorCtr="0">
              <a:spAutoFit/>
            </a:bodyPr>
            <a:lstStyle/>
            <a:p>
              <a:pPr algn="ctr">
                <a:buClr>
                  <a:srgbClr val="008C84"/>
                </a:buClr>
                <a:buSzPts val="900"/>
              </a:pPr>
              <a:r>
                <a:rPr lang="en" sz="900" dirty="0">
                  <a:solidFill>
                    <a:schemeClr val="accent3">
                      <a:lumMod val="75000"/>
                    </a:schemeClr>
                  </a:solidFill>
                  <a:latin typeface="Libre Franklin Black"/>
                  <a:ea typeface="Libre Franklin Black"/>
                  <a:cs typeface="Libre Franklin Black"/>
                  <a:sym typeface="Libre Franklin Black"/>
                </a:rPr>
                <a:t>CURE</a:t>
              </a:r>
              <a:endParaRPr sz="1400" dirty="0">
                <a:solidFill>
                  <a:schemeClr val="accent3">
                    <a:lumMod val="75000"/>
                  </a:schemeClr>
                </a:solidFill>
                <a:latin typeface="Arial"/>
                <a:ea typeface="Arial"/>
                <a:cs typeface="Arial"/>
                <a:sym typeface="Arial"/>
              </a:endParaRPr>
            </a:p>
          </p:txBody>
        </p:sp>
      </p:grpSp>
      <p:pic>
        <p:nvPicPr>
          <p:cNvPr id="4" name="Picture 3" descr="DS_TSR data viz examples">
            <a:extLst>
              <a:ext uri="{FF2B5EF4-FFF2-40B4-BE49-F238E27FC236}">
                <a16:creationId xmlns:a16="http://schemas.microsoft.com/office/drawing/2014/main" id="{5F186C6A-2BC8-DEAE-9CCB-43D55E309C94}"/>
              </a:ext>
            </a:extLst>
          </p:cNvPr>
          <p:cNvPicPr>
            <a:picLocks noChangeAspect="1"/>
          </p:cNvPicPr>
          <p:nvPr/>
        </p:nvPicPr>
        <p:blipFill>
          <a:blip r:embed="rId4"/>
          <a:stretch>
            <a:fillRect/>
          </a:stretch>
        </p:blipFill>
        <p:spPr>
          <a:xfrm>
            <a:off x="103367" y="1236982"/>
            <a:ext cx="4761289" cy="2844119"/>
          </a:xfrm>
          <a:prstGeom prst="rect">
            <a:avLst/>
          </a:prstGeom>
        </p:spPr>
      </p:pic>
      <p:pic>
        <p:nvPicPr>
          <p:cNvPr id="12" name="Picture 11" descr="DS_TSR data viz examples">
            <a:extLst>
              <a:ext uri="{FF2B5EF4-FFF2-40B4-BE49-F238E27FC236}">
                <a16:creationId xmlns:a16="http://schemas.microsoft.com/office/drawing/2014/main" id="{D52A0240-80AE-02E3-A38E-B6AA9C702A47}"/>
              </a:ext>
            </a:extLst>
          </p:cNvPr>
          <p:cNvPicPr>
            <a:picLocks noChangeAspect="1"/>
          </p:cNvPicPr>
          <p:nvPr/>
        </p:nvPicPr>
        <p:blipFill>
          <a:blip r:embed="rId5"/>
          <a:stretch>
            <a:fillRect/>
          </a:stretch>
        </p:blipFill>
        <p:spPr>
          <a:xfrm>
            <a:off x="5211348" y="1236982"/>
            <a:ext cx="3829285" cy="2910774"/>
          </a:xfrm>
          <a:prstGeom prst="rect">
            <a:avLst/>
          </a:prstGeom>
        </p:spPr>
      </p:pic>
    </p:spTree>
    <p:custDataLst>
      <p:tags r:id="rId1"/>
    </p:custDataLst>
    <p:extLst>
      <p:ext uri="{BB962C8B-B14F-4D97-AF65-F5344CB8AC3E}">
        <p14:creationId xmlns:p14="http://schemas.microsoft.com/office/powerpoint/2010/main" val="20012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A80441-A913-462F-6FE1-605858010BBB}"/>
              </a:ext>
            </a:extLst>
          </p:cNvPr>
          <p:cNvSpPr>
            <a:spLocks noGrp="1"/>
          </p:cNvSpPr>
          <p:nvPr>
            <p:ph type="sldNum" sz="quarter" idx="4"/>
          </p:nvPr>
        </p:nvSpPr>
        <p:spPr/>
        <p:txBody>
          <a:bodyPr/>
          <a:lstStyle/>
          <a:p>
            <a:fld id="{42782948-4DBE-204D-AB9E-B65E067054AE}" type="slidenum">
              <a:rPr lang="en-US" smtClean="0"/>
              <a:pPr/>
              <a:t>37</a:t>
            </a:fld>
            <a:endParaRPr lang="en-US"/>
          </a:p>
        </p:txBody>
      </p:sp>
      <p:sp>
        <p:nvSpPr>
          <p:cNvPr id="6" name="Title 5">
            <a:extLst>
              <a:ext uri="{FF2B5EF4-FFF2-40B4-BE49-F238E27FC236}">
                <a16:creationId xmlns:a16="http://schemas.microsoft.com/office/drawing/2014/main" id="{58198C10-F2DA-9AD5-4D3B-11A6FE08E018}"/>
              </a:ext>
            </a:extLst>
          </p:cNvPr>
          <p:cNvSpPr>
            <a:spLocks noGrp="1"/>
          </p:cNvSpPr>
          <p:nvPr>
            <p:ph type="title"/>
          </p:nvPr>
        </p:nvSpPr>
        <p:spPr/>
        <p:txBody>
          <a:bodyPr/>
          <a:lstStyle/>
          <a:p>
            <a:r>
              <a:rPr lang="en-US" dirty="0"/>
              <a:t>DS_TSR: DS-TB Treatment Success Rate</a:t>
            </a:r>
          </a:p>
        </p:txBody>
      </p:sp>
      <p:grpSp>
        <p:nvGrpSpPr>
          <p:cNvPr id="15" name="Group 14">
            <a:extLst>
              <a:ext uri="{FF2B5EF4-FFF2-40B4-BE49-F238E27FC236}">
                <a16:creationId xmlns:a16="http://schemas.microsoft.com/office/drawing/2014/main" id="{0E58B619-3648-DFF3-A4C5-CB364D8E6304}"/>
              </a:ext>
              <a:ext uri="{C183D7F6-B498-43B3-948B-1728B52AA6E4}">
                <adec:decorative xmlns:adec="http://schemas.microsoft.com/office/drawing/2017/decorative" val="1"/>
              </a:ext>
            </a:extLst>
          </p:cNvPr>
          <p:cNvGrpSpPr/>
          <p:nvPr/>
        </p:nvGrpSpPr>
        <p:grpSpPr>
          <a:xfrm>
            <a:off x="8382376" y="74803"/>
            <a:ext cx="525992" cy="725644"/>
            <a:chOff x="8382376" y="74803"/>
            <a:chExt cx="525992" cy="725644"/>
          </a:xfrm>
        </p:grpSpPr>
        <p:pic>
          <p:nvPicPr>
            <p:cNvPr id="8" name="Google Shape;514;p33">
              <a:extLst>
                <a:ext uri="{FF2B5EF4-FFF2-40B4-BE49-F238E27FC236}">
                  <a16:creationId xmlns:a16="http://schemas.microsoft.com/office/drawing/2014/main" id="{43B9ADA4-7187-F38C-6C45-82179FA0B1D7}"/>
                </a:ext>
              </a:extLst>
            </p:cNvPr>
            <p:cNvPicPr preferRelativeResize="0"/>
            <p:nvPr/>
          </p:nvPicPr>
          <p:blipFill rotWithShape="1">
            <a:blip r:embed="rId3">
              <a:alphaModFix/>
            </a:blip>
            <a:srcRect l="11089" t="9111" r="5777" b="9242"/>
            <a:stretch/>
          </p:blipFill>
          <p:spPr>
            <a:xfrm>
              <a:off x="8422882" y="74803"/>
              <a:ext cx="459440" cy="459440"/>
            </a:xfrm>
            <a:prstGeom prst="ellipse">
              <a:avLst/>
            </a:prstGeom>
            <a:noFill/>
            <a:ln w="12700" cap="flat" cmpd="sng">
              <a:solidFill>
                <a:schemeClr val="accent3"/>
              </a:solidFill>
              <a:prstDash val="solid"/>
              <a:round/>
              <a:headEnd type="none" w="sm" len="sm"/>
              <a:tailEnd type="none" w="sm" len="sm"/>
            </a:ln>
          </p:spPr>
        </p:pic>
        <p:sp>
          <p:nvSpPr>
            <p:cNvPr id="10" name="Google Shape;438;p32">
              <a:extLst>
                <a:ext uri="{FF2B5EF4-FFF2-40B4-BE49-F238E27FC236}">
                  <a16:creationId xmlns:a16="http://schemas.microsoft.com/office/drawing/2014/main" id="{F36D7D72-652E-93A9-DA93-F155F93D8584}"/>
                </a:ext>
              </a:extLst>
            </p:cNvPr>
            <p:cNvSpPr txBox="1"/>
            <p:nvPr/>
          </p:nvSpPr>
          <p:spPr>
            <a:xfrm>
              <a:off x="8382376" y="569747"/>
              <a:ext cx="525992" cy="230700"/>
            </a:xfrm>
            <a:prstGeom prst="rect">
              <a:avLst/>
            </a:prstGeom>
            <a:noFill/>
            <a:ln>
              <a:noFill/>
            </a:ln>
          </p:spPr>
          <p:txBody>
            <a:bodyPr spcFirstLastPara="1" wrap="square" lIns="91425" tIns="45700" rIns="91425" bIns="45700" anchor="t" anchorCtr="0">
              <a:spAutoFit/>
            </a:bodyPr>
            <a:lstStyle/>
            <a:p>
              <a:pPr algn="ctr">
                <a:buClr>
                  <a:srgbClr val="008C84"/>
                </a:buClr>
                <a:buSzPts val="900"/>
              </a:pPr>
              <a:r>
                <a:rPr lang="en" sz="900" dirty="0">
                  <a:solidFill>
                    <a:schemeClr val="accent3">
                      <a:lumMod val="75000"/>
                    </a:schemeClr>
                  </a:solidFill>
                  <a:latin typeface="Libre Franklin Black"/>
                  <a:ea typeface="Libre Franklin Black"/>
                  <a:cs typeface="Libre Franklin Black"/>
                  <a:sym typeface="Libre Franklin Black"/>
                </a:rPr>
                <a:t>CURE</a:t>
              </a:r>
              <a:endParaRPr sz="1400" dirty="0">
                <a:solidFill>
                  <a:schemeClr val="accent3">
                    <a:lumMod val="75000"/>
                  </a:schemeClr>
                </a:solidFill>
                <a:latin typeface="Arial"/>
                <a:ea typeface="Arial"/>
                <a:cs typeface="Arial"/>
                <a:sym typeface="Arial"/>
              </a:endParaRPr>
            </a:p>
          </p:txBody>
        </p:sp>
      </p:grpSp>
      <p:pic>
        <p:nvPicPr>
          <p:cNvPr id="5" name="Picture 4" descr="DS_TSR data viz examples">
            <a:extLst>
              <a:ext uri="{FF2B5EF4-FFF2-40B4-BE49-F238E27FC236}">
                <a16:creationId xmlns:a16="http://schemas.microsoft.com/office/drawing/2014/main" id="{C1CB4434-9725-5C16-B5D1-0A42D55CBEC3}"/>
              </a:ext>
            </a:extLst>
          </p:cNvPr>
          <p:cNvPicPr>
            <a:picLocks noChangeAspect="1"/>
          </p:cNvPicPr>
          <p:nvPr/>
        </p:nvPicPr>
        <p:blipFill>
          <a:blip r:embed="rId4"/>
          <a:stretch>
            <a:fillRect/>
          </a:stretch>
        </p:blipFill>
        <p:spPr>
          <a:xfrm>
            <a:off x="0" y="1423200"/>
            <a:ext cx="4749437" cy="2560971"/>
          </a:xfrm>
          <a:prstGeom prst="rect">
            <a:avLst/>
          </a:prstGeom>
        </p:spPr>
      </p:pic>
      <p:pic>
        <p:nvPicPr>
          <p:cNvPr id="9" name="Picture 8" descr="DS_TSR data viz examples">
            <a:extLst>
              <a:ext uri="{FF2B5EF4-FFF2-40B4-BE49-F238E27FC236}">
                <a16:creationId xmlns:a16="http://schemas.microsoft.com/office/drawing/2014/main" id="{4E456D54-2856-3CB2-DAF6-148595B4FE14}"/>
              </a:ext>
            </a:extLst>
          </p:cNvPr>
          <p:cNvPicPr>
            <a:picLocks noChangeAspect="1"/>
          </p:cNvPicPr>
          <p:nvPr/>
        </p:nvPicPr>
        <p:blipFill>
          <a:blip r:embed="rId5"/>
          <a:stretch>
            <a:fillRect/>
          </a:stretch>
        </p:blipFill>
        <p:spPr>
          <a:xfrm>
            <a:off x="4866230" y="1330012"/>
            <a:ext cx="4277770" cy="2747349"/>
          </a:xfrm>
          <a:prstGeom prst="rect">
            <a:avLst/>
          </a:prstGeom>
        </p:spPr>
      </p:pic>
    </p:spTree>
    <p:custDataLst>
      <p:tags r:id="rId1"/>
    </p:custDataLst>
    <p:extLst>
      <p:ext uri="{BB962C8B-B14F-4D97-AF65-F5344CB8AC3E}">
        <p14:creationId xmlns:p14="http://schemas.microsoft.com/office/powerpoint/2010/main" val="34659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A80441-A913-462F-6FE1-605858010BBB}"/>
              </a:ext>
            </a:extLst>
          </p:cNvPr>
          <p:cNvSpPr>
            <a:spLocks noGrp="1"/>
          </p:cNvSpPr>
          <p:nvPr>
            <p:ph type="sldNum" sz="quarter" idx="4"/>
          </p:nvPr>
        </p:nvSpPr>
        <p:spPr/>
        <p:txBody>
          <a:bodyPr/>
          <a:lstStyle/>
          <a:p>
            <a:fld id="{42782948-4DBE-204D-AB9E-B65E067054AE}" type="slidenum">
              <a:rPr lang="en-US" smtClean="0"/>
              <a:pPr/>
              <a:t>38</a:t>
            </a:fld>
            <a:endParaRPr lang="en-US"/>
          </a:p>
        </p:txBody>
      </p:sp>
      <p:sp>
        <p:nvSpPr>
          <p:cNvPr id="6" name="Title 5">
            <a:extLst>
              <a:ext uri="{FF2B5EF4-FFF2-40B4-BE49-F238E27FC236}">
                <a16:creationId xmlns:a16="http://schemas.microsoft.com/office/drawing/2014/main" id="{58198C10-F2DA-9AD5-4D3B-11A6FE08E018}"/>
              </a:ext>
            </a:extLst>
          </p:cNvPr>
          <p:cNvSpPr>
            <a:spLocks noGrp="1"/>
          </p:cNvSpPr>
          <p:nvPr>
            <p:ph type="title"/>
          </p:nvPr>
        </p:nvSpPr>
        <p:spPr/>
        <p:txBody>
          <a:bodyPr/>
          <a:lstStyle/>
          <a:p>
            <a:r>
              <a:rPr lang="en-US" dirty="0"/>
              <a:t>DR_TSR: DR-TB Treatment Success Rate</a:t>
            </a:r>
          </a:p>
        </p:txBody>
      </p:sp>
      <p:grpSp>
        <p:nvGrpSpPr>
          <p:cNvPr id="8" name="Group 7">
            <a:extLst>
              <a:ext uri="{FF2B5EF4-FFF2-40B4-BE49-F238E27FC236}">
                <a16:creationId xmlns:a16="http://schemas.microsoft.com/office/drawing/2014/main" id="{B6007F97-2B25-8A45-98F2-4D2284B080B4}"/>
              </a:ext>
              <a:ext uri="{C183D7F6-B498-43B3-948B-1728B52AA6E4}">
                <adec:decorative xmlns:adec="http://schemas.microsoft.com/office/drawing/2017/decorative" val="1"/>
              </a:ext>
            </a:extLst>
          </p:cNvPr>
          <p:cNvGrpSpPr/>
          <p:nvPr/>
        </p:nvGrpSpPr>
        <p:grpSpPr>
          <a:xfrm>
            <a:off x="8382376" y="74803"/>
            <a:ext cx="525992" cy="725644"/>
            <a:chOff x="8382376" y="74803"/>
            <a:chExt cx="525992" cy="725644"/>
          </a:xfrm>
        </p:grpSpPr>
        <p:pic>
          <p:nvPicPr>
            <p:cNvPr id="9" name="Google Shape;514;p33">
              <a:extLst>
                <a:ext uri="{FF2B5EF4-FFF2-40B4-BE49-F238E27FC236}">
                  <a16:creationId xmlns:a16="http://schemas.microsoft.com/office/drawing/2014/main" id="{3B7C41ED-C3D4-3A23-CA44-7B137FEC9F58}"/>
                </a:ext>
              </a:extLst>
            </p:cNvPr>
            <p:cNvPicPr preferRelativeResize="0"/>
            <p:nvPr/>
          </p:nvPicPr>
          <p:blipFill rotWithShape="1">
            <a:blip r:embed="rId3">
              <a:alphaModFix/>
            </a:blip>
            <a:srcRect l="11089" t="9111" r="5777" b="9242"/>
            <a:stretch/>
          </p:blipFill>
          <p:spPr>
            <a:xfrm>
              <a:off x="8422882" y="74803"/>
              <a:ext cx="459440" cy="459440"/>
            </a:xfrm>
            <a:prstGeom prst="ellipse">
              <a:avLst/>
            </a:prstGeom>
            <a:noFill/>
            <a:ln w="12700" cap="flat" cmpd="sng">
              <a:solidFill>
                <a:schemeClr val="accent3"/>
              </a:solidFill>
              <a:prstDash val="solid"/>
              <a:round/>
              <a:headEnd type="none" w="sm" len="sm"/>
              <a:tailEnd type="none" w="sm" len="sm"/>
            </a:ln>
          </p:spPr>
        </p:pic>
        <p:sp>
          <p:nvSpPr>
            <p:cNvPr id="10" name="Google Shape;438;p32">
              <a:extLst>
                <a:ext uri="{FF2B5EF4-FFF2-40B4-BE49-F238E27FC236}">
                  <a16:creationId xmlns:a16="http://schemas.microsoft.com/office/drawing/2014/main" id="{D91912DF-2E4E-BE2D-7086-F807863EF4C0}"/>
                </a:ext>
              </a:extLst>
            </p:cNvPr>
            <p:cNvSpPr txBox="1"/>
            <p:nvPr/>
          </p:nvSpPr>
          <p:spPr>
            <a:xfrm>
              <a:off x="8382376" y="569747"/>
              <a:ext cx="525992" cy="230700"/>
            </a:xfrm>
            <a:prstGeom prst="rect">
              <a:avLst/>
            </a:prstGeom>
            <a:noFill/>
            <a:ln>
              <a:noFill/>
            </a:ln>
          </p:spPr>
          <p:txBody>
            <a:bodyPr spcFirstLastPara="1" wrap="square" lIns="91425" tIns="45700" rIns="91425" bIns="45700" anchor="t" anchorCtr="0">
              <a:spAutoFit/>
            </a:bodyPr>
            <a:lstStyle/>
            <a:p>
              <a:pPr algn="ctr">
                <a:buClr>
                  <a:srgbClr val="008C84"/>
                </a:buClr>
                <a:buSzPts val="900"/>
              </a:pPr>
              <a:r>
                <a:rPr lang="en" sz="900" dirty="0">
                  <a:solidFill>
                    <a:schemeClr val="accent3">
                      <a:lumMod val="75000"/>
                    </a:schemeClr>
                  </a:solidFill>
                  <a:latin typeface="Libre Franklin Black"/>
                  <a:ea typeface="Libre Franklin Black"/>
                  <a:cs typeface="Libre Franklin Black"/>
                  <a:sym typeface="Libre Franklin Black"/>
                </a:rPr>
                <a:t>CURE</a:t>
              </a:r>
              <a:endParaRPr sz="1400" dirty="0">
                <a:solidFill>
                  <a:schemeClr val="accent3">
                    <a:lumMod val="75000"/>
                  </a:schemeClr>
                </a:solidFill>
                <a:latin typeface="Arial"/>
                <a:ea typeface="Arial"/>
                <a:cs typeface="Arial"/>
                <a:sym typeface="Arial"/>
              </a:endParaRPr>
            </a:p>
          </p:txBody>
        </p:sp>
      </p:grpSp>
      <p:sp>
        <p:nvSpPr>
          <p:cNvPr id="11" name="Content Placeholder 6">
            <a:extLst>
              <a:ext uri="{FF2B5EF4-FFF2-40B4-BE49-F238E27FC236}">
                <a16:creationId xmlns:a16="http://schemas.microsoft.com/office/drawing/2014/main" id="{45181F4A-DD18-A597-4581-902FBA31A41F}"/>
              </a:ext>
            </a:extLst>
          </p:cNvPr>
          <p:cNvSpPr txBox="1">
            <a:spLocks/>
          </p:cNvSpPr>
          <p:nvPr/>
        </p:nvSpPr>
        <p:spPr>
          <a:xfrm>
            <a:off x="412022" y="569747"/>
            <a:ext cx="7941191" cy="2557575"/>
          </a:xfrm>
          <a:prstGeom prst="rect">
            <a:avLst/>
          </a:prstGeom>
        </p:spPr>
        <p:txBody>
          <a:bodyPr vert="horz" lIns="91440" tIns="45720" rIns="91440" bIns="45720" rtlCol="0">
            <a:noAutofit/>
          </a:bodyPr>
          <a:lst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SzPct val="90000"/>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FFFFFF"/>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400"/>
              </a:spcBef>
              <a:spcAft>
                <a:spcPts val="400"/>
              </a:spcAft>
              <a:buFont typeface="Wingdings" panose="05000000000000000000" pitchFamily="2" charset="2"/>
              <a:buNone/>
            </a:pPr>
            <a:r>
              <a:rPr lang="en-US" sz="1400" b="1" dirty="0">
                <a:solidFill>
                  <a:schemeClr val="accent5"/>
                </a:solidFill>
                <a:latin typeface="+mj-lt"/>
              </a:rPr>
              <a:t>Definition: </a:t>
            </a:r>
            <a:r>
              <a:rPr lang="en-US" sz="1400" dirty="0">
                <a:solidFill>
                  <a:schemeClr val="tx1"/>
                </a:solidFill>
                <a:latin typeface="+mj-lt"/>
              </a:rPr>
              <a:t>Percentage of people with drug-resistant tuberculosis (DR-TB) (rifampicin-resistant [RR-TB]/ multidrug-resistant [MDR]-TB, pre-extensively drug-resistant [pre-XDR]-TB, and extensively drug-resistant [XDR]-TB) successfully treated (cured or treatment completed) among all people with DR-TB who were initiated on treatment during the reporting period. </a:t>
            </a:r>
          </a:p>
          <a:p>
            <a:pPr marL="0" indent="0">
              <a:spcBef>
                <a:spcPts val="400"/>
              </a:spcBef>
              <a:spcAft>
                <a:spcPts val="400"/>
              </a:spcAft>
              <a:buFont typeface="Wingdings" panose="05000000000000000000" pitchFamily="2" charset="2"/>
              <a:buNone/>
            </a:pPr>
            <a:r>
              <a:rPr lang="en-US" sz="1400" dirty="0">
                <a:solidFill>
                  <a:schemeClr val="tx1"/>
                </a:solidFill>
                <a:latin typeface="+mj-lt"/>
              </a:rPr>
              <a:t>Note: This indicator might include patients with polydrug resistant TB (PDR-TB) if they are part of the RR/MDR recording in the national database. However, if PDR-TB is reported separately, they should not be included in DR-TB TSR calculations. Treatment outcomes are defined by the time period of initiation on treatment; e.g., “2018 cohort successfully treated” reflect those who were initiated on treatment in 2018, even though treatment may have extended into 2020. For this reason, reports of treatment outcome data lag by 2 years. </a:t>
            </a:r>
          </a:p>
          <a:p>
            <a:pPr marL="0" indent="0">
              <a:spcBef>
                <a:spcPts val="400"/>
              </a:spcBef>
              <a:spcAft>
                <a:spcPts val="400"/>
              </a:spcAft>
              <a:buFont typeface="Wingdings" panose="05000000000000000000" pitchFamily="2" charset="2"/>
              <a:buNone/>
            </a:pPr>
            <a:r>
              <a:rPr lang="en-US" sz="1400" dirty="0">
                <a:solidFill>
                  <a:schemeClr val="tx1"/>
                </a:solidFill>
                <a:latin typeface="+mj-lt"/>
              </a:rPr>
              <a:t>Calculation: (Numerator/Denominator) x 100</a:t>
            </a:r>
            <a:endParaRPr lang="en-US" sz="1600" i="0" u="none" strike="noStrike" baseline="0" dirty="0">
              <a:solidFill>
                <a:schemeClr val="tx1"/>
              </a:solidFill>
              <a:latin typeface="+mj-lt"/>
            </a:endParaRPr>
          </a:p>
        </p:txBody>
      </p:sp>
      <p:sp>
        <p:nvSpPr>
          <p:cNvPr id="12" name="Content Placeholder 6">
            <a:extLst>
              <a:ext uri="{FF2B5EF4-FFF2-40B4-BE49-F238E27FC236}">
                <a16:creationId xmlns:a16="http://schemas.microsoft.com/office/drawing/2014/main" id="{38E2BBB5-CE96-C514-1417-062B9C0A85C8}"/>
              </a:ext>
            </a:extLst>
          </p:cNvPr>
          <p:cNvSpPr txBox="1">
            <a:spLocks/>
          </p:cNvSpPr>
          <p:nvPr/>
        </p:nvSpPr>
        <p:spPr>
          <a:xfrm>
            <a:off x="412022" y="3265726"/>
            <a:ext cx="8013893" cy="1510684"/>
          </a:xfrm>
          <a:prstGeom prst="rect">
            <a:avLst/>
          </a:prstGeom>
          <a:solidFill>
            <a:schemeClr val="accent3">
              <a:lumMod val="20000"/>
              <a:lumOff val="80000"/>
            </a:schemeClr>
          </a:solidFill>
        </p:spPr>
        <p:txBody>
          <a:bodyPr vert="horz" lIns="182880" tIns="182880" rIns="182880" bIns="182880" rtlCol="0">
            <a:noAutofit/>
          </a:bodyPr>
          <a:lst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SzPct val="90000"/>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FFFFFF"/>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b="1" dirty="0">
                <a:solidFill>
                  <a:schemeClr val="accent5"/>
                </a:solidFill>
                <a:latin typeface="+mj-lt"/>
              </a:rPr>
              <a:t>Numerator: </a:t>
            </a:r>
            <a:r>
              <a:rPr lang="en-US" sz="1400" b="0" i="0" u="none" strike="noStrike" baseline="0" dirty="0">
                <a:solidFill>
                  <a:srgbClr val="000000"/>
                </a:solidFill>
                <a:latin typeface="+mj-lt"/>
              </a:rPr>
              <a:t>Number of people with DR-TB (RR/MDR-TB and pre-XDR/XDR-TB) who were cured or treatment completed during the reporting period.	</a:t>
            </a:r>
          </a:p>
          <a:p>
            <a:pPr marL="0" indent="0">
              <a:buNone/>
            </a:pPr>
            <a:r>
              <a:rPr lang="en-US" sz="1400" b="1" dirty="0">
                <a:solidFill>
                  <a:schemeClr val="accent5"/>
                </a:solidFill>
                <a:latin typeface="+mj-lt"/>
              </a:rPr>
              <a:t>Denominator: </a:t>
            </a:r>
            <a:r>
              <a:rPr lang="en-US" sz="1400" b="0" i="0" u="none" strike="noStrike" baseline="0" dirty="0">
                <a:solidFill>
                  <a:srgbClr val="000000"/>
                </a:solidFill>
                <a:latin typeface="+mj-lt"/>
              </a:rPr>
              <a:t>Number of people with DR-TB (RR/MDR-TB and pre-XDR/XDR-TB) who were initiated on DR-TB treatment during the same reporting period.</a:t>
            </a:r>
          </a:p>
        </p:txBody>
      </p:sp>
    </p:spTree>
    <p:custDataLst>
      <p:tags r:id="rId1"/>
    </p:custDataLst>
    <p:extLst>
      <p:ext uri="{BB962C8B-B14F-4D97-AF65-F5344CB8AC3E}">
        <p14:creationId xmlns:p14="http://schemas.microsoft.com/office/powerpoint/2010/main" val="397675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A80441-A913-462F-6FE1-605858010BBB}"/>
              </a:ext>
            </a:extLst>
          </p:cNvPr>
          <p:cNvSpPr>
            <a:spLocks noGrp="1"/>
          </p:cNvSpPr>
          <p:nvPr>
            <p:ph type="sldNum" sz="quarter" idx="4"/>
          </p:nvPr>
        </p:nvSpPr>
        <p:spPr/>
        <p:txBody>
          <a:bodyPr/>
          <a:lstStyle/>
          <a:p>
            <a:fld id="{42782948-4DBE-204D-AB9E-B65E067054AE}" type="slidenum">
              <a:rPr lang="en-US" smtClean="0"/>
              <a:pPr/>
              <a:t>39</a:t>
            </a:fld>
            <a:endParaRPr lang="en-US"/>
          </a:p>
        </p:txBody>
      </p:sp>
      <p:sp>
        <p:nvSpPr>
          <p:cNvPr id="6" name="Title 5">
            <a:extLst>
              <a:ext uri="{FF2B5EF4-FFF2-40B4-BE49-F238E27FC236}">
                <a16:creationId xmlns:a16="http://schemas.microsoft.com/office/drawing/2014/main" id="{58198C10-F2DA-9AD5-4D3B-11A6FE08E018}"/>
              </a:ext>
            </a:extLst>
          </p:cNvPr>
          <p:cNvSpPr>
            <a:spLocks noGrp="1"/>
          </p:cNvSpPr>
          <p:nvPr>
            <p:ph type="title"/>
          </p:nvPr>
        </p:nvSpPr>
        <p:spPr/>
        <p:txBody>
          <a:bodyPr/>
          <a:lstStyle/>
          <a:p>
            <a:r>
              <a:rPr lang="en-US" dirty="0"/>
              <a:t>DR_TSR: DR-TB Treatment Success Rate</a:t>
            </a:r>
          </a:p>
        </p:txBody>
      </p:sp>
      <p:grpSp>
        <p:nvGrpSpPr>
          <p:cNvPr id="8" name="Group 7">
            <a:extLst>
              <a:ext uri="{FF2B5EF4-FFF2-40B4-BE49-F238E27FC236}">
                <a16:creationId xmlns:a16="http://schemas.microsoft.com/office/drawing/2014/main" id="{B6007F97-2B25-8A45-98F2-4D2284B080B4}"/>
              </a:ext>
              <a:ext uri="{C183D7F6-B498-43B3-948B-1728B52AA6E4}">
                <adec:decorative xmlns:adec="http://schemas.microsoft.com/office/drawing/2017/decorative" val="1"/>
              </a:ext>
            </a:extLst>
          </p:cNvPr>
          <p:cNvGrpSpPr/>
          <p:nvPr/>
        </p:nvGrpSpPr>
        <p:grpSpPr>
          <a:xfrm>
            <a:off x="8382376" y="74803"/>
            <a:ext cx="525992" cy="725644"/>
            <a:chOff x="8382376" y="74803"/>
            <a:chExt cx="525992" cy="725644"/>
          </a:xfrm>
        </p:grpSpPr>
        <p:pic>
          <p:nvPicPr>
            <p:cNvPr id="9" name="Google Shape;514;p33">
              <a:extLst>
                <a:ext uri="{FF2B5EF4-FFF2-40B4-BE49-F238E27FC236}">
                  <a16:creationId xmlns:a16="http://schemas.microsoft.com/office/drawing/2014/main" id="{3B7C41ED-C3D4-3A23-CA44-7B137FEC9F58}"/>
                </a:ext>
              </a:extLst>
            </p:cNvPr>
            <p:cNvPicPr preferRelativeResize="0"/>
            <p:nvPr/>
          </p:nvPicPr>
          <p:blipFill rotWithShape="1">
            <a:blip r:embed="rId3">
              <a:alphaModFix/>
            </a:blip>
            <a:srcRect l="11089" t="9111" r="5777" b="9242"/>
            <a:stretch/>
          </p:blipFill>
          <p:spPr>
            <a:xfrm>
              <a:off x="8422882" y="74803"/>
              <a:ext cx="459440" cy="459440"/>
            </a:xfrm>
            <a:prstGeom prst="ellipse">
              <a:avLst/>
            </a:prstGeom>
            <a:noFill/>
            <a:ln w="12700" cap="flat" cmpd="sng">
              <a:solidFill>
                <a:schemeClr val="accent3"/>
              </a:solidFill>
              <a:prstDash val="solid"/>
              <a:round/>
              <a:headEnd type="none" w="sm" len="sm"/>
              <a:tailEnd type="none" w="sm" len="sm"/>
            </a:ln>
          </p:spPr>
        </p:pic>
        <p:sp>
          <p:nvSpPr>
            <p:cNvPr id="10" name="Google Shape;438;p32">
              <a:extLst>
                <a:ext uri="{FF2B5EF4-FFF2-40B4-BE49-F238E27FC236}">
                  <a16:creationId xmlns:a16="http://schemas.microsoft.com/office/drawing/2014/main" id="{D91912DF-2E4E-BE2D-7086-F807863EF4C0}"/>
                </a:ext>
              </a:extLst>
            </p:cNvPr>
            <p:cNvSpPr txBox="1"/>
            <p:nvPr/>
          </p:nvSpPr>
          <p:spPr>
            <a:xfrm>
              <a:off x="8382376" y="569747"/>
              <a:ext cx="525992" cy="230700"/>
            </a:xfrm>
            <a:prstGeom prst="rect">
              <a:avLst/>
            </a:prstGeom>
            <a:noFill/>
            <a:ln>
              <a:noFill/>
            </a:ln>
          </p:spPr>
          <p:txBody>
            <a:bodyPr spcFirstLastPara="1" wrap="square" lIns="91425" tIns="45700" rIns="91425" bIns="45700" anchor="t" anchorCtr="0">
              <a:spAutoFit/>
            </a:bodyPr>
            <a:lstStyle/>
            <a:p>
              <a:pPr algn="ctr">
                <a:buClr>
                  <a:srgbClr val="008C84"/>
                </a:buClr>
                <a:buSzPts val="900"/>
              </a:pPr>
              <a:r>
                <a:rPr lang="en" sz="900" dirty="0">
                  <a:solidFill>
                    <a:schemeClr val="accent3">
                      <a:lumMod val="75000"/>
                    </a:schemeClr>
                  </a:solidFill>
                  <a:latin typeface="Libre Franklin Black"/>
                  <a:ea typeface="Libre Franklin Black"/>
                  <a:cs typeface="Libre Franklin Black"/>
                  <a:sym typeface="Libre Franklin Black"/>
                </a:rPr>
                <a:t>CURE</a:t>
              </a:r>
              <a:endParaRPr sz="1400" dirty="0">
                <a:solidFill>
                  <a:schemeClr val="accent3">
                    <a:lumMod val="75000"/>
                  </a:schemeClr>
                </a:solidFill>
                <a:latin typeface="Arial"/>
                <a:ea typeface="Arial"/>
                <a:cs typeface="Arial"/>
                <a:sym typeface="Arial"/>
              </a:endParaRPr>
            </a:p>
          </p:txBody>
        </p:sp>
      </p:grpSp>
      <p:sp>
        <p:nvSpPr>
          <p:cNvPr id="3" name="Content Placeholder 6">
            <a:extLst>
              <a:ext uri="{FF2B5EF4-FFF2-40B4-BE49-F238E27FC236}">
                <a16:creationId xmlns:a16="http://schemas.microsoft.com/office/drawing/2014/main" id="{6F5C8FBF-4AD6-533A-F78C-D72889AE022E}"/>
              </a:ext>
            </a:extLst>
          </p:cNvPr>
          <p:cNvSpPr>
            <a:spLocks noGrp="1"/>
          </p:cNvSpPr>
          <p:nvPr>
            <p:ph idx="1"/>
          </p:nvPr>
        </p:nvSpPr>
        <p:spPr>
          <a:xfrm>
            <a:off x="345507" y="569746"/>
            <a:ext cx="8265756" cy="4062765"/>
          </a:xfrm>
        </p:spPr>
        <p:txBody>
          <a:bodyPr>
            <a:noAutofit/>
          </a:bodyPr>
          <a:lstStyle/>
          <a:p>
            <a:pPr marL="0" indent="0">
              <a:spcBef>
                <a:spcPts val="600"/>
              </a:spcBef>
              <a:spcAft>
                <a:spcPts val="600"/>
              </a:spcAft>
              <a:buNone/>
            </a:pPr>
            <a:r>
              <a:rPr lang="en-US" sz="1400" b="1" dirty="0">
                <a:solidFill>
                  <a:schemeClr val="accent5"/>
                </a:solidFill>
                <a:latin typeface="+mj-lt"/>
              </a:rPr>
              <a:t>Unit of Measure: </a:t>
            </a:r>
            <a:r>
              <a:rPr lang="en-US" sz="1400" b="0" i="0" u="none" strike="noStrike" baseline="0" dirty="0">
                <a:solidFill>
                  <a:srgbClr val="000000"/>
                </a:solidFill>
                <a:latin typeface="+mj-lt"/>
              </a:rPr>
              <a:t>Percent of people</a:t>
            </a:r>
          </a:p>
          <a:p>
            <a:pPr marL="0" indent="0">
              <a:spcBef>
                <a:spcPts val="600"/>
              </a:spcBef>
              <a:spcAft>
                <a:spcPts val="600"/>
              </a:spcAft>
              <a:buNone/>
            </a:pPr>
            <a:r>
              <a:rPr lang="en-US" sz="1400" b="1" dirty="0">
                <a:solidFill>
                  <a:schemeClr val="accent5"/>
                </a:solidFill>
                <a:latin typeface="+mj-lt"/>
              </a:rPr>
              <a:t>Data Type: </a:t>
            </a:r>
            <a:r>
              <a:rPr lang="en-US" sz="1400" b="0" i="0" u="none" strike="noStrike" baseline="0" dirty="0">
                <a:solidFill>
                  <a:srgbClr val="000000"/>
                </a:solidFill>
                <a:latin typeface="+mj-lt"/>
              </a:rPr>
              <a:t>Percentage</a:t>
            </a:r>
          </a:p>
          <a:p>
            <a:pPr marL="0" indent="0">
              <a:spcBef>
                <a:spcPts val="600"/>
              </a:spcBef>
              <a:spcAft>
                <a:spcPts val="600"/>
              </a:spcAft>
              <a:buNone/>
            </a:pPr>
            <a:r>
              <a:rPr lang="en-US" sz="1400" b="1" dirty="0">
                <a:solidFill>
                  <a:schemeClr val="accent5"/>
                </a:solidFill>
                <a:latin typeface="+mj-lt"/>
              </a:rPr>
              <a:t>Disaggregate by: </a:t>
            </a:r>
            <a:r>
              <a:rPr lang="en-US" sz="1400" b="0" i="0" u="none" strike="noStrike" baseline="0" dirty="0">
                <a:solidFill>
                  <a:srgbClr val="000000"/>
                </a:solidFill>
                <a:latin typeface="+mj-lt"/>
              </a:rPr>
              <a:t>Age (&lt;15, 15+), sex</a:t>
            </a:r>
          </a:p>
          <a:p>
            <a:pPr marL="0" indent="0">
              <a:spcBef>
                <a:spcPts val="600"/>
              </a:spcBef>
              <a:spcAft>
                <a:spcPts val="600"/>
              </a:spcAft>
              <a:buNone/>
            </a:pPr>
            <a:r>
              <a:rPr lang="en-US" sz="1400" b="1" i="0" u="none" strike="noStrike" baseline="0" dirty="0">
                <a:solidFill>
                  <a:schemeClr val="accent5"/>
                </a:solidFill>
                <a:latin typeface="+mj-lt"/>
              </a:rPr>
              <a:t>Reporting level: </a:t>
            </a:r>
            <a:r>
              <a:rPr lang="en-US" sz="1400" b="0" i="0" u="none" strike="noStrike" baseline="0" dirty="0">
                <a:solidFill>
                  <a:srgbClr val="000000"/>
                </a:solidFill>
                <a:latin typeface="+mj-lt"/>
              </a:rPr>
              <a:t>All Core PBMEF indicators should be reported at the national level; data may also be collected subnationally for more granular monitoring.</a:t>
            </a:r>
          </a:p>
          <a:p>
            <a:pPr marL="0" indent="0">
              <a:spcBef>
                <a:spcPts val="600"/>
              </a:spcBef>
              <a:spcAft>
                <a:spcPts val="600"/>
              </a:spcAft>
              <a:buNone/>
            </a:pPr>
            <a:r>
              <a:rPr lang="en-US" sz="1400" b="1" i="0" u="none" strike="noStrike" baseline="0" dirty="0">
                <a:solidFill>
                  <a:schemeClr val="accent5"/>
                </a:solidFill>
                <a:latin typeface="+mj-lt"/>
              </a:rPr>
              <a:t>Reporting frequency: </a:t>
            </a:r>
            <a:r>
              <a:rPr lang="en-US" sz="1400" b="0" i="0" u="none" strike="noStrike" baseline="0" dirty="0">
                <a:solidFill>
                  <a:srgbClr val="000000"/>
                </a:solidFill>
                <a:latin typeface="+mj-lt"/>
              </a:rPr>
              <a:t>This indicator should be reported on a semiannual basis at a minimum. More frequent monitoring on a quarterly, monthly, or real-time basis is recommended. Performance plans and reports (PPRs) for this indicator are based on calendar year (CY) periodicity to reflect national level attainment and align with the USAID congressional reporting requirements.</a:t>
            </a:r>
          </a:p>
          <a:p>
            <a:pPr marL="0" indent="0">
              <a:spcBef>
                <a:spcPts val="600"/>
              </a:spcBef>
              <a:spcAft>
                <a:spcPts val="600"/>
              </a:spcAft>
              <a:buNone/>
            </a:pPr>
            <a:r>
              <a:rPr lang="en-US" sz="1400" b="1" dirty="0">
                <a:solidFill>
                  <a:schemeClr val="accent5"/>
                </a:solidFill>
                <a:latin typeface="+mj-lt"/>
              </a:rPr>
              <a:t>Data sources: </a:t>
            </a:r>
            <a:r>
              <a:rPr lang="en-US" sz="1400" b="0" i="0" u="none" strike="noStrike" baseline="0" dirty="0">
                <a:solidFill>
                  <a:srgbClr val="000000"/>
                </a:solidFill>
                <a:latin typeface="+mj-lt"/>
              </a:rPr>
              <a:t> This indicator is reported by National TB Program (NTP) official records</a:t>
            </a:r>
            <a:r>
              <a:rPr lang="en-US" sz="1400" b="0" i="1" u="none" strike="noStrike" baseline="0" dirty="0">
                <a:solidFill>
                  <a:srgbClr val="000000"/>
                </a:solidFill>
                <a:latin typeface="+mj-lt"/>
              </a:rPr>
              <a:t>. Quarterly report on TB treatment outcomes in the basic management unit and Combined annual outcomes report for basic TB and for MDR-TB/RR-TB</a:t>
            </a:r>
            <a:r>
              <a:rPr lang="en-US" sz="1400" b="0" i="0" u="none" strike="noStrike" baseline="0" dirty="0">
                <a:solidFill>
                  <a:srgbClr val="000000"/>
                </a:solidFill>
                <a:latin typeface="+mj-lt"/>
              </a:rPr>
              <a:t>. </a:t>
            </a:r>
          </a:p>
          <a:p>
            <a:pPr marL="0" indent="0">
              <a:spcBef>
                <a:spcPts val="600"/>
              </a:spcBef>
              <a:spcAft>
                <a:spcPts val="600"/>
              </a:spcAft>
              <a:buNone/>
            </a:pPr>
            <a:r>
              <a:rPr lang="en-US" sz="1400" b="0" i="0" u="none" strike="noStrike" baseline="0" dirty="0">
                <a:solidFill>
                  <a:srgbClr val="000000"/>
                </a:solidFill>
                <a:latin typeface="+mj-lt"/>
              </a:rPr>
              <a:t>This standard World Health Organization (WHO) indicator can also be calculated using the WHO database. The variable for the numerator is </a:t>
            </a:r>
            <a:r>
              <a:rPr lang="en-US" sz="1400" b="0" i="1" u="none" strike="noStrike" baseline="0" dirty="0" err="1">
                <a:solidFill>
                  <a:srgbClr val="000000"/>
                </a:solidFill>
                <a:latin typeface="+mj-lt"/>
              </a:rPr>
              <a:t>mdr_succ</a:t>
            </a:r>
            <a:r>
              <a:rPr lang="en-US" sz="1400" b="0" i="1" u="none" strike="noStrike" baseline="0" dirty="0">
                <a:solidFill>
                  <a:srgbClr val="000000"/>
                </a:solidFill>
                <a:latin typeface="+mj-lt"/>
              </a:rPr>
              <a:t> plus </a:t>
            </a:r>
            <a:r>
              <a:rPr lang="en-US" sz="1400" b="0" i="1" u="none" strike="noStrike" baseline="0" dirty="0" err="1">
                <a:solidFill>
                  <a:srgbClr val="000000"/>
                </a:solidFill>
                <a:latin typeface="+mj-lt"/>
              </a:rPr>
              <a:t>xdr_succ</a:t>
            </a:r>
            <a:r>
              <a:rPr lang="en-US" sz="1400" b="0" i="1" u="none" strike="noStrike" baseline="0" dirty="0">
                <a:solidFill>
                  <a:srgbClr val="000000"/>
                </a:solidFill>
                <a:latin typeface="+mj-lt"/>
              </a:rPr>
              <a:t> </a:t>
            </a:r>
            <a:r>
              <a:rPr lang="en-US" sz="1400" b="0" i="0" u="none" strike="noStrike" baseline="0" dirty="0">
                <a:solidFill>
                  <a:srgbClr val="000000"/>
                </a:solidFill>
                <a:latin typeface="+mj-lt"/>
              </a:rPr>
              <a:t>and the denominator is </a:t>
            </a:r>
            <a:r>
              <a:rPr lang="en-US" sz="1400" b="0" i="1" u="none" strike="noStrike" baseline="0" dirty="0" err="1">
                <a:solidFill>
                  <a:srgbClr val="000000"/>
                </a:solidFill>
                <a:latin typeface="+mj-lt"/>
              </a:rPr>
              <a:t>mdr_coh</a:t>
            </a:r>
            <a:r>
              <a:rPr lang="en-US" sz="1400" b="0" i="1" u="none" strike="noStrike" baseline="0" dirty="0">
                <a:solidFill>
                  <a:srgbClr val="000000"/>
                </a:solidFill>
                <a:latin typeface="+mj-lt"/>
              </a:rPr>
              <a:t> plus </a:t>
            </a:r>
            <a:r>
              <a:rPr lang="en-US" sz="1400" b="0" i="1" u="none" strike="noStrike" baseline="0" dirty="0" err="1">
                <a:solidFill>
                  <a:srgbClr val="000000"/>
                </a:solidFill>
                <a:latin typeface="+mj-lt"/>
              </a:rPr>
              <a:t>xdr_coh</a:t>
            </a:r>
            <a:r>
              <a:rPr lang="en-US" sz="1400" b="0" i="1" u="none" strike="noStrike" baseline="0" dirty="0">
                <a:solidFill>
                  <a:srgbClr val="000000"/>
                </a:solidFill>
                <a:latin typeface="+mj-lt"/>
              </a:rPr>
              <a:t>.</a:t>
            </a:r>
            <a:endParaRPr lang="en-US" sz="1400" i="1" spc="200" dirty="0">
              <a:solidFill>
                <a:srgbClr val="000000"/>
              </a:solidFill>
              <a:latin typeface="+mj-lt"/>
            </a:endParaRPr>
          </a:p>
        </p:txBody>
      </p:sp>
    </p:spTree>
    <p:custDataLst>
      <p:tags r:id="rId1"/>
    </p:custDataLst>
    <p:extLst>
      <p:ext uri="{BB962C8B-B14F-4D97-AF65-F5344CB8AC3E}">
        <p14:creationId xmlns:p14="http://schemas.microsoft.com/office/powerpoint/2010/main" val="293326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grpSp>
        <p:nvGrpSpPr>
          <p:cNvPr id="462" name="Google Shape;462;p17">
            <a:extLst>
              <a:ext uri="{C183D7F6-B498-43B3-948B-1728B52AA6E4}">
                <adec:decorative xmlns:adec="http://schemas.microsoft.com/office/drawing/2017/decorative" val="1"/>
              </a:ext>
            </a:extLst>
          </p:cNvPr>
          <p:cNvGrpSpPr/>
          <p:nvPr/>
        </p:nvGrpSpPr>
        <p:grpSpPr>
          <a:xfrm>
            <a:off x="2011680" y="0"/>
            <a:ext cx="2617740" cy="5184775"/>
            <a:chOff x="0" y="0"/>
            <a:chExt cx="2153264" cy="5184775"/>
          </a:xfrm>
        </p:grpSpPr>
        <p:sp>
          <p:nvSpPr>
            <p:cNvPr id="463" name="Google Shape;463;p17"/>
            <p:cNvSpPr/>
            <p:nvPr/>
          </p:nvSpPr>
          <p:spPr>
            <a:xfrm>
              <a:off x="0" y="0"/>
              <a:ext cx="2153264" cy="5184775"/>
            </a:xfrm>
            <a:prstGeom prst="rect">
              <a:avLst/>
            </a:prstGeom>
            <a:solidFill>
              <a:srgbClr val="E6E8E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j-lt"/>
                <a:ea typeface="Gill Sans"/>
                <a:cs typeface="Gill Sans"/>
                <a:sym typeface="Gill Sans"/>
              </a:endParaRPr>
            </a:p>
          </p:txBody>
        </p:sp>
        <p:cxnSp>
          <p:nvCxnSpPr>
            <p:cNvPr id="464" name="Google Shape;464;p17"/>
            <p:cNvCxnSpPr/>
            <p:nvPr/>
          </p:nvCxnSpPr>
          <p:spPr>
            <a:xfrm>
              <a:off x="2153264" y="0"/>
              <a:ext cx="0" cy="5184775"/>
            </a:xfrm>
            <a:prstGeom prst="straightConnector1">
              <a:avLst/>
            </a:prstGeom>
            <a:noFill/>
            <a:ln w="12700" cap="flat" cmpd="sng">
              <a:solidFill>
                <a:schemeClr val="accent3"/>
              </a:solidFill>
              <a:prstDash val="dash"/>
              <a:round/>
              <a:headEnd type="none" w="sm" len="sm"/>
              <a:tailEnd type="none" w="sm" len="sm"/>
            </a:ln>
          </p:spPr>
        </p:cxnSp>
      </p:grpSp>
      <p:sp>
        <p:nvSpPr>
          <p:cNvPr id="465" name="Google Shape;465;p17"/>
          <p:cNvSpPr txBox="1">
            <a:spLocks noGrp="1"/>
          </p:cNvSpPr>
          <p:nvPr>
            <p:ph type="sldNum" idx="4294967295"/>
          </p:nvPr>
        </p:nvSpPr>
        <p:spPr>
          <a:xfrm>
            <a:off x="8505825" y="4933405"/>
            <a:ext cx="638175" cy="215403"/>
          </a:xfrm>
          <a:prstGeom prst="rect">
            <a:avLst/>
          </a:prstGeom>
          <a:noFill/>
          <a:ln>
            <a:noFill/>
          </a:ln>
        </p:spPr>
        <p:txBody>
          <a:bodyPr spcFirstLastPara="1" wrap="square" lIns="91425" tIns="45700" rIns="91425" bIns="45700" anchor="ctr" anchorCtr="0">
            <a:spAutoFit/>
          </a:bodyPr>
          <a:lstStyle/>
          <a:p>
            <a:pPr marL="0" lvl="0" indent="0" algn="r" rtl="0">
              <a:spcBef>
                <a:spcPts val="0"/>
              </a:spcBef>
              <a:spcAft>
                <a:spcPts val="0"/>
              </a:spcAft>
              <a:buNone/>
            </a:pPr>
            <a:fld id="{00000000-1234-1234-1234-123412341234}" type="slidenum">
              <a:rPr lang="en-US">
                <a:latin typeface="+mj-lt"/>
              </a:rPr>
              <a:t>4</a:t>
            </a:fld>
            <a:endParaRPr>
              <a:latin typeface="+mj-lt"/>
            </a:endParaRPr>
          </a:p>
        </p:txBody>
      </p:sp>
      <p:sp>
        <p:nvSpPr>
          <p:cNvPr id="466" name="Google Shape;466;p17"/>
          <p:cNvSpPr txBox="1"/>
          <p:nvPr/>
        </p:nvSpPr>
        <p:spPr>
          <a:xfrm>
            <a:off x="2484651" y="664097"/>
            <a:ext cx="1952539"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dirty="0">
                <a:solidFill>
                  <a:schemeClr val="accent6">
                    <a:lumMod val="75000"/>
                  </a:schemeClr>
                </a:solidFill>
                <a:latin typeface="+mj-lt"/>
                <a:ea typeface="Gill Sans"/>
                <a:cs typeface="Gill Sans"/>
                <a:sym typeface="Gill Sans"/>
              </a:rPr>
              <a:t>CORE </a:t>
            </a:r>
            <a:endParaRPr b="1" dirty="0">
              <a:solidFill>
                <a:schemeClr val="accent6">
                  <a:lumMod val="75000"/>
                </a:schemeClr>
              </a:solidFill>
              <a:latin typeface="+mj-lt"/>
            </a:endParaRPr>
          </a:p>
          <a:p>
            <a:pPr marL="0" marR="0" lvl="0" indent="0" algn="ctr" rtl="0">
              <a:spcBef>
                <a:spcPts val="0"/>
              </a:spcBef>
              <a:spcAft>
                <a:spcPts val="0"/>
              </a:spcAft>
              <a:buNone/>
            </a:pPr>
            <a:r>
              <a:rPr lang="en-US" sz="1400" b="1" dirty="0">
                <a:solidFill>
                  <a:schemeClr val="accent6">
                    <a:lumMod val="75000"/>
                  </a:schemeClr>
                </a:solidFill>
                <a:latin typeface="+mj-lt"/>
                <a:ea typeface="Gill Sans"/>
                <a:cs typeface="Gill Sans"/>
                <a:sym typeface="Gill Sans"/>
              </a:rPr>
              <a:t>PLUS (11)</a:t>
            </a:r>
            <a:endParaRPr b="1" dirty="0">
              <a:solidFill>
                <a:schemeClr val="accent6">
                  <a:lumMod val="75000"/>
                </a:schemeClr>
              </a:solidFill>
              <a:latin typeface="+mj-lt"/>
            </a:endParaRPr>
          </a:p>
        </p:txBody>
      </p:sp>
      <p:sp>
        <p:nvSpPr>
          <p:cNvPr id="467" name="Google Shape;467;p17"/>
          <p:cNvSpPr txBox="1"/>
          <p:nvPr/>
        </p:nvSpPr>
        <p:spPr>
          <a:xfrm>
            <a:off x="2326856" y="87637"/>
            <a:ext cx="2153263"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dk2"/>
                </a:solidFill>
                <a:latin typeface="+mj-lt"/>
                <a:ea typeface="Gill Sans"/>
                <a:cs typeface="Gill Sans"/>
                <a:sym typeface="Gill Sans"/>
              </a:rPr>
              <a:t>ACCELERATOR REPORTING</a:t>
            </a:r>
            <a:endParaRPr>
              <a:latin typeface="+mj-lt"/>
            </a:endParaRPr>
          </a:p>
        </p:txBody>
      </p:sp>
      <p:sp>
        <p:nvSpPr>
          <p:cNvPr id="468" name="Google Shape;468;p17"/>
          <p:cNvSpPr txBox="1"/>
          <p:nvPr/>
        </p:nvSpPr>
        <p:spPr>
          <a:xfrm>
            <a:off x="2294848" y="1276967"/>
            <a:ext cx="2122464" cy="3739485"/>
          </a:xfrm>
          <a:prstGeom prst="rect">
            <a:avLst/>
          </a:prstGeom>
          <a:noFill/>
          <a:ln>
            <a:noFill/>
          </a:ln>
        </p:spPr>
        <p:txBody>
          <a:bodyPr spcFirstLastPara="1" wrap="square" lIns="91425" tIns="45700" rIns="91425" bIns="45700" anchor="t" anchorCtr="0">
            <a:spAutoFit/>
          </a:bodyPr>
          <a:lstStyle/>
          <a:p>
            <a:pPr marL="230188" marR="0" lvl="0" indent="-230188" algn="l" rtl="0">
              <a:spcBef>
                <a:spcPts val="0"/>
              </a:spcBef>
              <a:spcAft>
                <a:spcPts val="0"/>
              </a:spcAft>
              <a:buClr>
                <a:schemeClr val="dk1"/>
              </a:buClr>
              <a:buSzPts val="1200"/>
              <a:buFont typeface="Noto Sans Symbols"/>
              <a:buChar char="✔"/>
            </a:pPr>
            <a:r>
              <a:rPr lang="en-US" sz="1200" dirty="0">
                <a:solidFill>
                  <a:schemeClr val="dk1"/>
                </a:solidFill>
                <a:latin typeface="+mj-lt"/>
                <a:ea typeface="Gill Sans"/>
                <a:cs typeface="Gill Sans"/>
                <a:sym typeface="Gill Sans"/>
              </a:rPr>
              <a:t>Provide additional data to monitor toward the progress of the 10 Core indicators</a:t>
            </a:r>
            <a:endParaRPr dirty="0">
              <a:latin typeface="+mj-lt"/>
            </a:endParaRPr>
          </a:p>
          <a:p>
            <a:pPr marL="230188" marR="0" lvl="0" indent="-230188" algn="l" rtl="0">
              <a:spcBef>
                <a:spcPts val="1800"/>
              </a:spcBef>
              <a:spcAft>
                <a:spcPts val="0"/>
              </a:spcAft>
              <a:buClr>
                <a:schemeClr val="dk1"/>
              </a:buClr>
              <a:buSzPts val="1200"/>
              <a:buFont typeface="Noto Sans Symbols"/>
              <a:buChar char="✔"/>
            </a:pPr>
            <a:r>
              <a:rPr lang="en-US" sz="1200" dirty="0">
                <a:solidFill>
                  <a:schemeClr val="dk1"/>
                </a:solidFill>
                <a:latin typeface="+mj-lt"/>
                <a:ea typeface="Gill Sans"/>
                <a:cs typeface="Gill Sans"/>
                <a:sym typeface="Gill Sans"/>
              </a:rPr>
              <a:t>Prioritize key indicators for specific cascades of care</a:t>
            </a:r>
            <a:endParaRPr dirty="0">
              <a:latin typeface="+mj-lt"/>
            </a:endParaRPr>
          </a:p>
          <a:p>
            <a:pPr marL="230188" marR="0" lvl="0" indent="-230188" algn="l" rtl="0">
              <a:spcBef>
                <a:spcPts val="1800"/>
              </a:spcBef>
              <a:spcAft>
                <a:spcPts val="0"/>
              </a:spcAft>
              <a:buClr>
                <a:schemeClr val="dk1"/>
              </a:buClr>
              <a:buSzPts val="1200"/>
              <a:buFont typeface="Noto Sans Symbols"/>
              <a:buChar char="✔"/>
            </a:pPr>
            <a:r>
              <a:rPr lang="en-US" sz="1200" dirty="0">
                <a:solidFill>
                  <a:schemeClr val="dk1"/>
                </a:solidFill>
                <a:latin typeface="+mj-lt"/>
                <a:ea typeface="Gill Sans"/>
                <a:cs typeface="Gill Sans"/>
                <a:sym typeface="Gill Sans"/>
              </a:rPr>
              <a:t>Reflect National Level attainment and track the contribution of USAID investments</a:t>
            </a:r>
            <a:endParaRPr dirty="0">
              <a:latin typeface="+mj-lt"/>
            </a:endParaRPr>
          </a:p>
          <a:p>
            <a:pPr marL="230188" marR="0" lvl="0" indent="-230188" algn="l" rtl="0">
              <a:spcBef>
                <a:spcPts val="1800"/>
              </a:spcBef>
              <a:spcAft>
                <a:spcPts val="0"/>
              </a:spcAft>
              <a:buClr>
                <a:schemeClr val="dk1"/>
              </a:buClr>
              <a:buSzPts val="1200"/>
              <a:buFont typeface="Noto Sans Symbols"/>
              <a:buChar char="✔"/>
            </a:pPr>
            <a:r>
              <a:rPr lang="en-US" sz="1200" dirty="0">
                <a:solidFill>
                  <a:schemeClr val="dk1"/>
                </a:solidFill>
                <a:latin typeface="+mj-lt"/>
                <a:ea typeface="Gill Sans"/>
                <a:cs typeface="Gill Sans"/>
                <a:sym typeface="Gill Sans"/>
              </a:rPr>
              <a:t>Expected to be included in MELs of IPs and will become part of biannual reporting during Accelerator calls of the TB Division</a:t>
            </a:r>
            <a:endParaRPr dirty="0">
              <a:latin typeface="+mj-lt"/>
            </a:endParaRPr>
          </a:p>
        </p:txBody>
      </p:sp>
      <p:grpSp>
        <p:nvGrpSpPr>
          <p:cNvPr id="469" name="Google Shape;469;p17">
            <a:extLst>
              <a:ext uri="{C183D7F6-B498-43B3-948B-1728B52AA6E4}">
                <adec:decorative xmlns:adec="http://schemas.microsoft.com/office/drawing/2017/decorative" val="1"/>
              </a:ext>
            </a:extLst>
          </p:cNvPr>
          <p:cNvGrpSpPr/>
          <p:nvPr/>
        </p:nvGrpSpPr>
        <p:grpSpPr>
          <a:xfrm>
            <a:off x="4495321" y="0"/>
            <a:ext cx="2627900" cy="5184775"/>
            <a:chOff x="0" y="0"/>
            <a:chExt cx="2153264" cy="5184775"/>
          </a:xfrm>
        </p:grpSpPr>
        <p:sp>
          <p:nvSpPr>
            <p:cNvPr id="470" name="Google Shape;470;p17"/>
            <p:cNvSpPr/>
            <p:nvPr/>
          </p:nvSpPr>
          <p:spPr>
            <a:xfrm>
              <a:off x="0" y="0"/>
              <a:ext cx="2153264" cy="5184775"/>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j-lt"/>
                <a:ea typeface="Gill Sans"/>
                <a:cs typeface="Gill Sans"/>
                <a:sym typeface="Gill Sans"/>
              </a:endParaRPr>
            </a:p>
          </p:txBody>
        </p:sp>
        <p:cxnSp>
          <p:nvCxnSpPr>
            <p:cNvPr id="471" name="Google Shape;471;p17"/>
            <p:cNvCxnSpPr/>
            <p:nvPr/>
          </p:nvCxnSpPr>
          <p:spPr>
            <a:xfrm>
              <a:off x="2153264" y="0"/>
              <a:ext cx="0" cy="5184775"/>
            </a:xfrm>
            <a:prstGeom prst="straightConnector1">
              <a:avLst/>
            </a:prstGeom>
            <a:noFill/>
            <a:ln w="12700" cap="flat" cmpd="sng">
              <a:solidFill>
                <a:schemeClr val="accent3"/>
              </a:solidFill>
              <a:prstDash val="dash"/>
              <a:round/>
              <a:headEnd type="none" w="sm" len="sm"/>
              <a:tailEnd type="none" w="sm" len="sm"/>
            </a:ln>
          </p:spPr>
        </p:cxnSp>
      </p:grpSp>
      <p:sp>
        <p:nvSpPr>
          <p:cNvPr id="472" name="Google Shape;472;p17"/>
          <p:cNvSpPr txBox="1"/>
          <p:nvPr/>
        </p:nvSpPr>
        <p:spPr>
          <a:xfrm>
            <a:off x="4654036" y="664097"/>
            <a:ext cx="2288205"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dirty="0">
                <a:solidFill>
                  <a:schemeClr val="accent4"/>
                </a:solidFill>
                <a:latin typeface="+mj-lt"/>
                <a:ea typeface="Gill Sans"/>
                <a:cs typeface="Gill Sans"/>
                <a:sym typeface="Gill Sans"/>
              </a:rPr>
              <a:t>NATIONAL</a:t>
            </a:r>
            <a:br>
              <a:rPr lang="en-US" sz="1400" b="1" dirty="0">
                <a:solidFill>
                  <a:schemeClr val="accent4"/>
                </a:solidFill>
                <a:latin typeface="+mj-lt"/>
                <a:ea typeface="Gill Sans"/>
                <a:cs typeface="Gill Sans"/>
                <a:sym typeface="Gill Sans"/>
              </a:rPr>
            </a:br>
            <a:r>
              <a:rPr lang="en-US" sz="1400" b="1" dirty="0">
                <a:solidFill>
                  <a:schemeClr val="accent4"/>
                </a:solidFill>
                <a:latin typeface="+mj-lt"/>
                <a:ea typeface="Gill Sans"/>
                <a:cs typeface="Gill Sans"/>
                <a:sym typeface="Gill Sans"/>
              </a:rPr>
              <a:t> LEVEL (16)</a:t>
            </a:r>
            <a:endParaRPr b="1" dirty="0">
              <a:solidFill>
                <a:schemeClr val="accent4"/>
              </a:solidFill>
              <a:latin typeface="+mj-lt"/>
            </a:endParaRPr>
          </a:p>
        </p:txBody>
      </p:sp>
      <p:sp>
        <p:nvSpPr>
          <p:cNvPr id="473" name="Google Shape;473;p17"/>
          <p:cNvSpPr txBox="1"/>
          <p:nvPr/>
        </p:nvSpPr>
        <p:spPr>
          <a:xfrm>
            <a:off x="4677917" y="87637"/>
            <a:ext cx="2153263"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dk2"/>
                </a:solidFill>
                <a:latin typeface="+mj-lt"/>
                <a:ea typeface="Gill Sans"/>
                <a:cs typeface="Gill Sans"/>
                <a:sym typeface="Gill Sans"/>
              </a:rPr>
              <a:t>MISSION</a:t>
            </a:r>
            <a:br>
              <a:rPr lang="en-US" sz="1400" b="1">
                <a:solidFill>
                  <a:schemeClr val="dk2"/>
                </a:solidFill>
                <a:latin typeface="+mj-lt"/>
                <a:ea typeface="Gill Sans"/>
                <a:cs typeface="Gill Sans"/>
                <a:sym typeface="Gill Sans"/>
              </a:rPr>
            </a:br>
            <a:r>
              <a:rPr lang="en-US" sz="1400" b="1">
                <a:solidFill>
                  <a:schemeClr val="dk2"/>
                </a:solidFill>
                <a:latin typeface="+mj-lt"/>
                <a:ea typeface="Gill Sans"/>
                <a:cs typeface="Gill Sans"/>
                <a:sym typeface="Gill Sans"/>
              </a:rPr>
              <a:t>REPORTING</a:t>
            </a:r>
            <a:endParaRPr>
              <a:latin typeface="+mj-lt"/>
            </a:endParaRPr>
          </a:p>
        </p:txBody>
      </p:sp>
      <p:sp>
        <p:nvSpPr>
          <p:cNvPr id="474" name="Google Shape;474;p17"/>
          <p:cNvSpPr txBox="1"/>
          <p:nvPr/>
        </p:nvSpPr>
        <p:spPr>
          <a:xfrm>
            <a:off x="4668762" y="1276967"/>
            <a:ext cx="2092873" cy="3739485"/>
          </a:xfrm>
          <a:prstGeom prst="rect">
            <a:avLst/>
          </a:prstGeom>
          <a:noFill/>
          <a:ln>
            <a:noFill/>
          </a:ln>
        </p:spPr>
        <p:txBody>
          <a:bodyPr spcFirstLastPara="1" wrap="square" lIns="91425" tIns="45700" rIns="91425" bIns="45700" anchor="t" anchorCtr="0">
            <a:spAutoFit/>
          </a:bodyPr>
          <a:lstStyle/>
          <a:p>
            <a:pPr marL="230188" marR="0" lvl="0" indent="-230188" algn="l" rtl="0">
              <a:spcBef>
                <a:spcPts val="0"/>
              </a:spcBef>
              <a:spcAft>
                <a:spcPts val="0"/>
              </a:spcAft>
              <a:buClr>
                <a:schemeClr val="dk1"/>
              </a:buClr>
              <a:buSzPts val="1200"/>
              <a:buFont typeface="Noto Sans Symbols"/>
              <a:buChar char="✔"/>
            </a:pPr>
            <a:r>
              <a:rPr lang="en-US" sz="1200" dirty="0">
                <a:solidFill>
                  <a:schemeClr val="dk1"/>
                </a:solidFill>
                <a:latin typeface="+mj-lt"/>
                <a:ea typeface="Gill Sans"/>
                <a:cs typeface="Gill Sans"/>
                <a:sym typeface="Gill Sans"/>
              </a:rPr>
              <a:t>Provide granular data for in-depth understanding of the epidemiology and performance of program toward national targets </a:t>
            </a:r>
            <a:endParaRPr dirty="0">
              <a:latin typeface="+mj-lt"/>
            </a:endParaRPr>
          </a:p>
          <a:p>
            <a:pPr marL="230188" marR="0" lvl="0" indent="-230188" algn="l" rtl="0">
              <a:spcBef>
                <a:spcPts val="1800"/>
              </a:spcBef>
              <a:spcAft>
                <a:spcPts val="0"/>
              </a:spcAft>
              <a:buClr>
                <a:schemeClr val="dk1"/>
              </a:buClr>
              <a:buSzPts val="1200"/>
              <a:buFont typeface="Noto Sans Symbols"/>
              <a:buChar char="✔"/>
            </a:pPr>
            <a:r>
              <a:rPr lang="en-US" sz="1200" dirty="0">
                <a:solidFill>
                  <a:schemeClr val="dk1"/>
                </a:solidFill>
                <a:latin typeface="+mj-lt"/>
                <a:ea typeface="Gill Sans"/>
                <a:cs typeface="Gill Sans"/>
                <a:sym typeface="Gill Sans"/>
              </a:rPr>
              <a:t>Help meet the reporting requirements articulated in the End TB Now Bill</a:t>
            </a:r>
            <a:endParaRPr dirty="0">
              <a:latin typeface="+mj-lt"/>
            </a:endParaRPr>
          </a:p>
          <a:p>
            <a:pPr marL="230188" marR="0" lvl="0" indent="-230188" algn="l" rtl="0">
              <a:spcBef>
                <a:spcPts val="1800"/>
              </a:spcBef>
              <a:spcAft>
                <a:spcPts val="0"/>
              </a:spcAft>
              <a:buClr>
                <a:schemeClr val="dk1"/>
              </a:buClr>
              <a:buSzPts val="1200"/>
              <a:buFont typeface="Noto Sans Symbols"/>
              <a:buChar char="✔"/>
            </a:pPr>
            <a:r>
              <a:rPr lang="en-US" sz="1200" dirty="0">
                <a:solidFill>
                  <a:schemeClr val="dk1"/>
                </a:solidFill>
                <a:latin typeface="+mj-lt"/>
                <a:ea typeface="Gill Sans"/>
                <a:cs typeface="Gill Sans"/>
                <a:sym typeface="Gill Sans"/>
              </a:rPr>
              <a:t>Recommended for measuring the contribution of USAID investment to national program targets</a:t>
            </a:r>
            <a:endParaRPr dirty="0">
              <a:latin typeface="+mj-lt"/>
            </a:endParaRPr>
          </a:p>
          <a:p>
            <a:pPr marL="230188" marR="0" lvl="0" indent="-230188" algn="l" rtl="0">
              <a:spcBef>
                <a:spcPts val="1800"/>
              </a:spcBef>
              <a:spcAft>
                <a:spcPts val="0"/>
              </a:spcAft>
              <a:buClr>
                <a:schemeClr val="dk1"/>
              </a:buClr>
              <a:buSzPts val="1200"/>
              <a:buFont typeface="Noto Sans Symbols"/>
              <a:buChar char="✔"/>
            </a:pPr>
            <a:r>
              <a:rPr lang="en-US" sz="1200" dirty="0">
                <a:solidFill>
                  <a:schemeClr val="dk1"/>
                </a:solidFill>
                <a:latin typeface="+mj-lt"/>
                <a:ea typeface="Gill Sans"/>
                <a:cs typeface="Gill Sans"/>
                <a:sym typeface="Gill Sans"/>
              </a:rPr>
              <a:t>Inclusion where possible at the Project Level for attribution </a:t>
            </a:r>
            <a:endParaRPr dirty="0">
              <a:latin typeface="+mj-lt"/>
            </a:endParaRPr>
          </a:p>
        </p:txBody>
      </p:sp>
      <p:grpSp>
        <p:nvGrpSpPr>
          <p:cNvPr id="475" name="Google Shape;475;p17">
            <a:extLst>
              <a:ext uri="{C183D7F6-B498-43B3-948B-1728B52AA6E4}">
                <adec:decorative xmlns:adec="http://schemas.microsoft.com/office/drawing/2017/decorative" val="1"/>
              </a:ext>
            </a:extLst>
          </p:cNvPr>
          <p:cNvGrpSpPr/>
          <p:nvPr/>
        </p:nvGrpSpPr>
        <p:grpSpPr>
          <a:xfrm>
            <a:off x="6990736" y="0"/>
            <a:ext cx="2153264" cy="5184775"/>
            <a:chOff x="0" y="0"/>
            <a:chExt cx="2153264" cy="5184775"/>
          </a:xfrm>
        </p:grpSpPr>
        <p:sp>
          <p:nvSpPr>
            <p:cNvPr id="476" name="Google Shape;476;p17"/>
            <p:cNvSpPr/>
            <p:nvPr/>
          </p:nvSpPr>
          <p:spPr>
            <a:xfrm>
              <a:off x="0" y="0"/>
              <a:ext cx="2153264" cy="5184775"/>
            </a:xfrm>
            <a:prstGeom prst="rect">
              <a:avLst/>
            </a:prstGeom>
            <a:solidFill>
              <a:srgbClr val="E6E8E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j-lt"/>
                <a:ea typeface="Gill Sans"/>
                <a:cs typeface="Gill Sans"/>
                <a:sym typeface="Gill Sans"/>
              </a:endParaRPr>
            </a:p>
          </p:txBody>
        </p:sp>
        <p:cxnSp>
          <p:nvCxnSpPr>
            <p:cNvPr id="477" name="Google Shape;477;p17"/>
            <p:cNvCxnSpPr/>
            <p:nvPr/>
          </p:nvCxnSpPr>
          <p:spPr>
            <a:xfrm>
              <a:off x="2153264" y="0"/>
              <a:ext cx="0" cy="5184775"/>
            </a:xfrm>
            <a:prstGeom prst="straightConnector1">
              <a:avLst/>
            </a:prstGeom>
            <a:noFill/>
            <a:ln w="12700" cap="flat" cmpd="sng">
              <a:solidFill>
                <a:schemeClr val="accent3"/>
              </a:solidFill>
              <a:prstDash val="dash"/>
              <a:round/>
              <a:headEnd type="none" w="sm" len="sm"/>
              <a:tailEnd type="none" w="sm" len="sm"/>
            </a:ln>
          </p:spPr>
        </p:cxnSp>
      </p:grpSp>
      <p:sp>
        <p:nvSpPr>
          <p:cNvPr id="478" name="Google Shape;478;p17"/>
          <p:cNvSpPr txBox="1"/>
          <p:nvPr/>
        </p:nvSpPr>
        <p:spPr>
          <a:xfrm>
            <a:off x="7041389" y="664097"/>
            <a:ext cx="2116334"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dirty="0">
                <a:solidFill>
                  <a:schemeClr val="tx2"/>
                </a:solidFill>
                <a:latin typeface="+mj-lt"/>
                <a:ea typeface="Gill Sans"/>
                <a:cs typeface="Gill Sans"/>
                <a:sym typeface="Gill Sans"/>
              </a:rPr>
              <a:t>PROJECT</a:t>
            </a:r>
          </a:p>
          <a:p>
            <a:pPr marL="0" marR="0" lvl="0" indent="0" algn="ctr" rtl="0">
              <a:spcBef>
                <a:spcPts val="0"/>
              </a:spcBef>
              <a:spcAft>
                <a:spcPts val="0"/>
              </a:spcAft>
              <a:buNone/>
            </a:pPr>
            <a:r>
              <a:rPr lang="en-US" sz="1400" b="1" dirty="0">
                <a:solidFill>
                  <a:schemeClr val="tx2"/>
                </a:solidFill>
                <a:latin typeface="+mj-lt"/>
                <a:ea typeface="Gill Sans"/>
                <a:cs typeface="Gill Sans"/>
                <a:sym typeface="Gill Sans"/>
              </a:rPr>
              <a:t> LEVEL (30)</a:t>
            </a:r>
            <a:endParaRPr b="1" dirty="0">
              <a:solidFill>
                <a:schemeClr val="tx2"/>
              </a:solidFill>
              <a:latin typeface="+mj-lt"/>
            </a:endParaRPr>
          </a:p>
        </p:txBody>
      </p:sp>
      <p:sp>
        <p:nvSpPr>
          <p:cNvPr id="479" name="Google Shape;479;p17"/>
          <p:cNvSpPr txBox="1"/>
          <p:nvPr/>
        </p:nvSpPr>
        <p:spPr>
          <a:xfrm>
            <a:off x="7005460" y="1276967"/>
            <a:ext cx="1972423" cy="3508653"/>
          </a:xfrm>
          <a:prstGeom prst="rect">
            <a:avLst/>
          </a:prstGeom>
          <a:noFill/>
          <a:ln>
            <a:noFill/>
          </a:ln>
        </p:spPr>
        <p:txBody>
          <a:bodyPr spcFirstLastPara="1" wrap="square" lIns="91425" tIns="45700" rIns="91425" bIns="45700" anchor="t" anchorCtr="0">
            <a:spAutoFit/>
          </a:bodyPr>
          <a:lstStyle/>
          <a:p>
            <a:pPr marL="230188" marR="0" lvl="0" indent="-230188" algn="l" rtl="0">
              <a:spcBef>
                <a:spcPts val="0"/>
              </a:spcBef>
              <a:spcAft>
                <a:spcPts val="0"/>
              </a:spcAft>
              <a:buClr>
                <a:schemeClr val="dk1"/>
              </a:buClr>
              <a:buSzPts val="1200"/>
              <a:buFont typeface="Noto Sans Symbols"/>
              <a:buChar char="✔"/>
            </a:pPr>
            <a:r>
              <a:rPr lang="en-US" sz="1200" dirty="0">
                <a:solidFill>
                  <a:schemeClr val="dk1"/>
                </a:solidFill>
                <a:latin typeface="+mj-lt"/>
                <a:ea typeface="Gill Sans"/>
                <a:cs typeface="Gill Sans"/>
                <a:sym typeface="Gill Sans"/>
              </a:rPr>
              <a:t>Provide more detailed data to monitor project performance and progress towards targets</a:t>
            </a:r>
            <a:endParaRPr dirty="0">
              <a:latin typeface="+mj-lt"/>
            </a:endParaRPr>
          </a:p>
          <a:p>
            <a:pPr marL="230188" marR="0" lvl="0" indent="-230188" algn="l" rtl="0">
              <a:spcBef>
                <a:spcPts val="1800"/>
              </a:spcBef>
              <a:spcAft>
                <a:spcPts val="0"/>
              </a:spcAft>
              <a:buClr>
                <a:schemeClr val="dk1"/>
              </a:buClr>
              <a:buSzPts val="1200"/>
              <a:buFont typeface="Noto Sans Symbols"/>
              <a:buChar char="✔"/>
            </a:pPr>
            <a:r>
              <a:rPr lang="en-US" sz="1200" dirty="0">
                <a:solidFill>
                  <a:schemeClr val="dk1"/>
                </a:solidFill>
                <a:latin typeface="+mj-lt"/>
                <a:ea typeface="Gill Sans"/>
                <a:cs typeface="Gill Sans"/>
                <a:sym typeface="Gill Sans"/>
              </a:rPr>
              <a:t>Help meet the reporting requirements articulated in the End TB Now Bill</a:t>
            </a:r>
            <a:endParaRPr dirty="0">
              <a:latin typeface="+mj-lt"/>
            </a:endParaRPr>
          </a:p>
          <a:p>
            <a:pPr marL="230188" marR="0" lvl="0" indent="-230188" algn="l" rtl="0">
              <a:spcBef>
                <a:spcPts val="1800"/>
              </a:spcBef>
              <a:spcAft>
                <a:spcPts val="0"/>
              </a:spcAft>
              <a:buClr>
                <a:schemeClr val="dk1"/>
              </a:buClr>
              <a:buSzPts val="1200"/>
              <a:buFont typeface="Noto Sans Symbols"/>
              <a:buChar char="✔"/>
            </a:pPr>
            <a:r>
              <a:rPr lang="en-US" sz="1200" dirty="0">
                <a:solidFill>
                  <a:schemeClr val="dk1"/>
                </a:solidFill>
                <a:latin typeface="+mj-lt"/>
                <a:ea typeface="Gill Sans"/>
                <a:cs typeface="Gill Sans"/>
                <a:sym typeface="Gill Sans"/>
              </a:rPr>
              <a:t>IPs are expected to include these in their MELs to monitor their Project Level performance and track USAID investments—both contribution and attribution where possible</a:t>
            </a:r>
            <a:endParaRPr dirty="0">
              <a:latin typeface="+mj-lt"/>
            </a:endParaRPr>
          </a:p>
        </p:txBody>
      </p:sp>
      <p:sp>
        <p:nvSpPr>
          <p:cNvPr id="480" name="Google Shape;480;p17"/>
          <p:cNvSpPr txBox="1">
            <a:spLocks noGrp="1"/>
          </p:cNvSpPr>
          <p:nvPr>
            <p:ph type="title" idx="4294967295"/>
          </p:nvPr>
        </p:nvSpPr>
        <p:spPr>
          <a:xfrm>
            <a:off x="7039233" y="87637"/>
            <a:ext cx="2153263" cy="52322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dk2"/>
                </a:solidFill>
                <a:effectLst/>
                <a:uLnTx/>
                <a:uFillTx/>
                <a:latin typeface="+mj-lt"/>
                <a:ea typeface="Gill Sans"/>
                <a:cs typeface="Gill Sans"/>
                <a:sym typeface="Gill Sans"/>
              </a:rPr>
              <a:t>MISSION</a:t>
            </a:r>
            <a:br>
              <a:rPr kumimoji="0" lang="en-US" sz="1400" b="1" i="0" u="none" strike="noStrike" kern="1200" cap="none" spc="0" normalizeH="0" baseline="0" noProof="0" dirty="0">
                <a:ln>
                  <a:noFill/>
                </a:ln>
                <a:solidFill>
                  <a:schemeClr val="dk2"/>
                </a:solidFill>
                <a:effectLst/>
                <a:uLnTx/>
                <a:uFillTx/>
                <a:latin typeface="+mj-lt"/>
                <a:ea typeface="Gill Sans"/>
                <a:cs typeface="Gill Sans"/>
                <a:sym typeface="Gill Sans"/>
              </a:rPr>
            </a:br>
            <a:r>
              <a:rPr kumimoji="0" lang="en-US" sz="1400" b="1" i="0" u="none" strike="noStrike" kern="1200" cap="none" spc="0" normalizeH="0" baseline="0" noProof="0" dirty="0">
                <a:ln>
                  <a:noFill/>
                </a:ln>
                <a:solidFill>
                  <a:schemeClr val="dk2"/>
                </a:solidFill>
                <a:effectLst/>
                <a:uLnTx/>
                <a:uFillTx/>
                <a:latin typeface="+mj-lt"/>
                <a:ea typeface="Gill Sans"/>
                <a:cs typeface="Gill Sans"/>
                <a:sym typeface="Gill Sans"/>
              </a:rPr>
              <a:t>REPORTING</a:t>
            </a:r>
            <a:endParaRPr kumimoji="0" lang="en-US" sz="1800" b="0" i="0" u="none" strike="noStrike" kern="1200" cap="none" spc="0" normalizeH="0" baseline="0" noProof="0" dirty="0">
              <a:ln>
                <a:noFill/>
              </a:ln>
              <a:solidFill>
                <a:schemeClr val="tx1"/>
              </a:solidFill>
              <a:effectLst/>
              <a:uLnTx/>
              <a:uFillTx/>
              <a:latin typeface="+mj-lt"/>
              <a:ea typeface="+mn-ea"/>
              <a:cs typeface="+mn-cs"/>
            </a:endParaRPr>
          </a:p>
        </p:txBody>
      </p:sp>
      <p:grpSp>
        <p:nvGrpSpPr>
          <p:cNvPr id="481" name="Google Shape;481;p17">
            <a:extLst>
              <a:ext uri="{C183D7F6-B498-43B3-948B-1728B52AA6E4}">
                <adec:decorative xmlns:adec="http://schemas.microsoft.com/office/drawing/2017/decorative" val="1"/>
              </a:ext>
            </a:extLst>
          </p:cNvPr>
          <p:cNvGrpSpPr/>
          <p:nvPr/>
        </p:nvGrpSpPr>
        <p:grpSpPr>
          <a:xfrm>
            <a:off x="0" y="0"/>
            <a:ext cx="2153264" cy="5184775"/>
            <a:chOff x="0" y="0"/>
            <a:chExt cx="2153264" cy="5184775"/>
          </a:xfrm>
        </p:grpSpPr>
        <p:sp>
          <p:nvSpPr>
            <p:cNvPr id="482" name="Google Shape;482;p17"/>
            <p:cNvSpPr/>
            <p:nvPr/>
          </p:nvSpPr>
          <p:spPr>
            <a:xfrm>
              <a:off x="0" y="0"/>
              <a:ext cx="2153264" cy="518477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j-lt"/>
                <a:ea typeface="Gill Sans"/>
                <a:cs typeface="Gill Sans"/>
                <a:sym typeface="Gill Sans"/>
              </a:endParaRPr>
            </a:p>
          </p:txBody>
        </p:sp>
        <p:cxnSp>
          <p:nvCxnSpPr>
            <p:cNvPr id="483" name="Google Shape;483;p17"/>
            <p:cNvCxnSpPr/>
            <p:nvPr/>
          </p:nvCxnSpPr>
          <p:spPr>
            <a:xfrm>
              <a:off x="2153264" y="0"/>
              <a:ext cx="0" cy="5184775"/>
            </a:xfrm>
            <a:prstGeom prst="straightConnector1">
              <a:avLst/>
            </a:prstGeom>
            <a:noFill/>
            <a:ln w="12700" cap="flat" cmpd="sng">
              <a:solidFill>
                <a:schemeClr val="accent3"/>
              </a:solidFill>
              <a:prstDash val="dash"/>
              <a:round/>
              <a:headEnd type="none" w="sm" len="sm"/>
              <a:tailEnd type="none" w="sm" len="sm"/>
            </a:ln>
          </p:spPr>
        </p:cxnSp>
      </p:grpSp>
      <p:sp>
        <p:nvSpPr>
          <p:cNvPr id="484" name="Google Shape;484;p17"/>
          <p:cNvSpPr txBox="1"/>
          <p:nvPr/>
        </p:nvSpPr>
        <p:spPr>
          <a:xfrm>
            <a:off x="37440" y="664097"/>
            <a:ext cx="2073830"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dirty="0">
                <a:solidFill>
                  <a:schemeClr val="accent5"/>
                </a:solidFill>
                <a:latin typeface="+mj-lt"/>
                <a:ea typeface="Gill Sans"/>
                <a:cs typeface="Gill Sans"/>
                <a:sym typeface="Gill Sans"/>
              </a:rPr>
              <a:t>CORE </a:t>
            </a:r>
            <a:br>
              <a:rPr lang="en-US" sz="1400" b="1" dirty="0">
                <a:solidFill>
                  <a:schemeClr val="accent5"/>
                </a:solidFill>
                <a:latin typeface="+mj-lt"/>
                <a:ea typeface="Gill Sans"/>
                <a:cs typeface="Gill Sans"/>
                <a:sym typeface="Gill Sans"/>
              </a:rPr>
            </a:br>
            <a:r>
              <a:rPr lang="en-US" sz="1400" b="1" dirty="0">
                <a:solidFill>
                  <a:schemeClr val="accent5"/>
                </a:solidFill>
                <a:latin typeface="+mj-lt"/>
                <a:ea typeface="Gill Sans"/>
                <a:cs typeface="Gill Sans"/>
                <a:sym typeface="Gill Sans"/>
              </a:rPr>
              <a:t>INDICATORS (10)</a:t>
            </a:r>
            <a:endParaRPr b="1" dirty="0">
              <a:solidFill>
                <a:schemeClr val="accent5"/>
              </a:solidFill>
              <a:latin typeface="+mj-lt"/>
            </a:endParaRPr>
          </a:p>
        </p:txBody>
      </p:sp>
      <p:sp>
        <p:nvSpPr>
          <p:cNvPr id="485" name="Google Shape;485;p17"/>
          <p:cNvSpPr txBox="1"/>
          <p:nvPr/>
        </p:nvSpPr>
        <p:spPr>
          <a:xfrm>
            <a:off x="-70478" y="87637"/>
            <a:ext cx="2256761"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dirty="0">
                <a:solidFill>
                  <a:schemeClr val="dk2"/>
                </a:solidFill>
                <a:latin typeface="+mj-lt"/>
                <a:ea typeface="Gill Sans"/>
                <a:cs typeface="Gill Sans"/>
                <a:sym typeface="Gill Sans"/>
              </a:rPr>
              <a:t>PERFORMANCE PLANS AND REPORT (PPR)/ACCELERATOR</a:t>
            </a:r>
            <a:endParaRPr lang="en-US" sz="1000" dirty="0">
              <a:latin typeface="+mj-lt"/>
            </a:endParaRPr>
          </a:p>
          <a:p>
            <a:pPr marL="0" marR="0" lvl="0" indent="0" algn="ctr" rtl="0">
              <a:spcBef>
                <a:spcPts val="0"/>
              </a:spcBef>
              <a:spcAft>
                <a:spcPts val="0"/>
              </a:spcAft>
              <a:buNone/>
            </a:pPr>
            <a:r>
              <a:rPr lang="en-US" sz="1000" b="1" dirty="0">
                <a:solidFill>
                  <a:schemeClr val="dk2"/>
                </a:solidFill>
                <a:latin typeface="+mj-lt"/>
                <a:ea typeface="Gill Sans"/>
                <a:cs typeface="Gill Sans"/>
                <a:sym typeface="Gill Sans"/>
              </a:rPr>
              <a:t>REPORTING</a:t>
            </a:r>
            <a:br>
              <a:rPr lang="en-US" sz="1000" b="1" dirty="0">
                <a:solidFill>
                  <a:schemeClr val="dk2"/>
                </a:solidFill>
                <a:latin typeface="+mj-lt"/>
                <a:ea typeface="Gill Sans"/>
                <a:cs typeface="Gill Sans"/>
                <a:sym typeface="Gill Sans"/>
              </a:rPr>
            </a:br>
            <a:endParaRPr lang="en-US" sz="1000" b="1" dirty="0">
              <a:solidFill>
                <a:schemeClr val="dk2"/>
              </a:solidFill>
              <a:latin typeface="+mj-lt"/>
              <a:ea typeface="Gill Sans"/>
              <a:cs typeface="Gill Sans"/>
              <a:sym typeface="Gill Sans"/>
            </a:endParaRPr>
          </a:p>
        </p:txBody>
      </p:sp>
      <p:sp>
        <p:nvSpPr>
          <p:cNvPr id="486" name="Google Shape;486;p17"/>
          <p:cNvSpPr txBox="1"/>
          <p:nvPr/>
        </p:nvSpPr>
        <p:spPr>
          <a:xfrm>
            <a:off x="84604" y="1276967"/>
            <a:ext cx="2034115" cy="3785611"/>
          </a:xfrm>
          <a:prstGeom prst="rect">
            <a:avLst/>
          </a:prstGeom>
          <a:noFill/>
          <a:ln>
            <a:noFill/>
          </a:ln>
        </p:spPr>
        <p:txBody>
          <a:bodyPr spcFirstLastPara="1" wrap="square" lIns="91425" tIns="45700" rIns="91425" bIns="45700" anchor="t" anchorCtr="0">
            <a:spAutoFit/>
          </a:bodyPr>
          <a:lstStyle/>
          <a:p>
            <a:pPr marL="287338" marR="0" lvl="0" indent="-287338" algn="l" rtl="0">
              <a:spcBef>
                <a:spcPts val="0"/>
              </a:spcBef>
              <a:spcAft>
                <a:spcPts val="0"/>
              </a:spcAft>
              <a:buClr>
                <a:schemeClr val="dk1"/>
              </a:buClr>
              <a:buSzPts val="1200"/>
              <a:buFont typeface="Noto Sans Symbols"/>
              <a:buChar char="✔"/>
            </a:pPr>
            <a:r>
              <a:rPr lang="en-US" sz="1000" dirty="0">
                <a:solidFill>
                  <a:schemeClr val="dk1"/>
                </a:solidFill>
                <a:latin typeface="+mj-lt"/>
                <a:ea typeface="Gill Sans"/>
                <a:cs typeface="Gill Sans"/>
                <a:sym typeface="Gill Sans"/>
              </a:rPr>
              <a:t>Critical to understanding the progress in TB control: NSP targets, UN General Assembly (UNGA), High-Level Meeting (HLM) </a:t>
            </a:r>
            <a:endParaRPr sz="1000" dirty="0">
              <a:latin typeface="+mj-lt"/>
            </a:endParaRPr>
          </a:p>
          <a:p>
            <a:pPr marL="287338" marR="0" lvl="0" indent="-287338" algn="l" rtl="0">
              <a:spcBef>
                <a:spcPts val="1200"/>
              </a:spcBef>
              <a:spcAft>
                <a:spcPts val="0"/>
              </a:spcAft>
              <a:buClr>
                <a:schemeClr val="dk1"/>
              </a:buClr>
              <a:buSzPts val="1200"/>
              <a:buFont typeface="Noto Sans Symbols"/>
              <a:buChar char="✔"/>
            </a:pPr>
            <a:r>
              <a:rPr lang="en-US" sz="1000" dirty="0">
                <a:solidFill>
                  <a:schemeClr val="dk1"/>
                </a:solidFill>
                <a:latin typeface="+mj-lt"/>
                <a:ea typeface="Gill Sans"/>
                <a:cs typeface="Gill Sans"/>
                <a:sym typeface="Gill Sans"/>
              </a:rPr>
              <a:t>Included in PPR and thus required for all countries receiving TB bilateral assistance</a:t>
            </a:r>
            <a:endParaRPr sz="1000" dirty="0">
              <a:latin typeface="+mj-lt"/>
            </a:endParaRPr>
          </a:p>
          <a:p>
            <a:pPr marL="287338" marR="0" lvl="0" indent="-287338" algn="l" rtl="0">
              <a:spcBef>
                <a:spcPts val="1200"/>
              </a:spcBef>
              <a:spcAft>
                <a:spcPts val="0"/>
              </a:spcAft>
              <a:buClr>
                <a:schemeClr val="dk1"/>
              </a:buClr>
              <a:buSzPts val="1200"/>
              <a:buFont typeface="Noto Sans Symbols"/>
              <a:buChar char="✔"/>
            </a:pPr>
            <a:r>
              <a:rPr lang="en-US" sz="1000" dirty="0">
                <a:solidFill>
                  <a:schemeClr val="dk1"/>
                </a:solidFill>
                <a:latin typeface="+mj-lt"/>
                <a:ea typeface="Gill Sans"/>
                <a:cs typeface="Gill Sans"/>
                <a:sym typeface="Gill Sans"/>
              </a:rPr>
              <a:t>Reflect National Level attainment and recommended for monitoring, evaluation, and learning (MEL) as impact or outcome level measurements to assess the contribution of USAID investments </a:t>
            </a:r>
            <a:endParaRPr sz="1000" dirty="0">
              <a:latin typeface="+mj-lt"/>
            </a:endParaRPr>
          </a:p>
          <a:p>
            <a:pPr marL="287338" marR="0" lvl="0" indent="-287338" algn="l" rtl="0">
              <a:spcBef>
                <a:spcPts val="1200"/>
              </a:spcBef>
              <a:spcAft>
                <a:spcPts val="0"/>
              </a:spcAft>
              <a:buClr>
                <a:schemeClr val="dk1"/>
              </a:buClr>
              <a:buSzPts val="1200"/>
              <a:buFont typeface="Noto Sans Symbols"/>
              <a:buChar char="✔"/>
            </a:pPr>
            <a:r>
              <a:rPr lang="en-US" sz="1000" dirty="0">
                <a:solidFill>
                  <a:schemeClr val="dk1"/>
                </a:solidFill>
                <a:latin typeface="+mj-lt"/>
                <a:ea typeface="Gill Sans"/>
                <a:cs typeface="Gill Sans"/>
                <a:sym typeface="Gill Sans"/>
              </a:rPr>
              <a:t>Some implementing partners (IPs) may include for project specific sites for attribution purposes</a:t>
            </a:r>
            <a:endParaRPr sz="1000" dirty="0">
              <a:latin typeface="+mj-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DS_TSR data viz examples">
            <a:extLst>
              <a:ext uri="{FF2B5EF4-FFF2-40B4-BE49-F238E27FC236}">
                <a16:creationId xmlns:a16="http://schemas.microsoft.com/office/drawing/2014/main" id="{80BB4DD7-6562-26CE-93DD-9351AAAB4567}"/>
              </a:ext>
            </a:extLst>
          </p:cNvPr>
          <p:cNvPicPr>
            <a:picLocks noChangeAspect="1"/>
          </p:cNvPicPr>
          <p:nvPr/>
        </p:nvPicPr>
        <p:blipFill>
          <a:blip r:embed="rId3"/>
          <a:stretch>
            <a:fillRect/>
          </a:stretch>
        </p:blipFill>
        <p:spPr>
          <a:xfrm>
            <a:off x="3672683" y="2427181"/>
            <a:ext cx="5367950" cy="2413442"/>
          </a:xfrm>
          <a:prstGeom prst="rect">
            <a:avLst/>
          </a:prstGeom>
        </p:spPr>
      </p:pic>
      <p:sp>
        <p:nvSpPr>
          <p:cNvPr id="2" name="Slide Number Placeholder 1">
            <a:extLst>
              <a:ext uri="{FF2B5EF4-FFF2-40B4-BE49-F238E27FC236}">
                <a16:creationId xmlns:a16="http://schemas.microsoft.com/office/drawing/2014/main" id="{57A80441-A913-462F-6FE1-605858010BBB}"/>
              </a:ext>
            </a:extLst>
          </p:cNvPr>
          <p:cNvSpPr>
            <a:spLocks noGrp="1"/>
          </p:cNvSpPr>
          <p:nvPr>
            <p:ph type="sldNum" sz="quarter" idx="4"/>
          </p:nvPr>
        </p:nvSpPr>
        <p:spPr/>
        <p:txBody>
          <a:bodyPr/>
          <a:lstStyle/>
          <a:p>
            <a:fld id="{42782948-4DBE-204D-AB9E-B65E067054AE}" type="slidenum">
              <a:rPr lang="en-US" smtClean="0"/>
              <a:pPr/>
              <a:t>40</a:t>
            </a:fld>
            <a:endParaRPr lang="en-US"/>
          </a:p>
        </p:txBody>
      </p:sp>
      <p:sp>
        <p:nvSpPr>
          <p:cNvPr id="6" name="Title 5">
            <a:extLst>
              <a:ext uri="{FF2B5EF4-FFF2-40B4-BE49-F238E27FC236}">
                <a16:creationId xmlns:a16="http://schemas.microsoft.com/office/drawing/2014/main" id="{58198C10-F2DA-9AD5-4D3B-11A6FE08E018}"/>
              </a:ext>
            </a:extLst>
          </p:cNvPr>
          <p:cNvSpPr>
            <a:spLocks noGrp="1"/>
          </p:cNvSpPr>
          <p:nvPr>
            <p:ph type="title"/>
          </p:nvPr>
        </p:nvSpPr>
        <p:spPr/>
        <p:txBody>
          <a:bodyPr/>
          <a:lstStyle/>
          <a:p>
            <a:r>
              <a:rPr lang="en-US" dirty="0"/>
              <a:t>DR_TSR: DR-TB Treatment Success Rate</a:t>
            </a:r>
          </a:p>
        </p:txBody>
      </p:sp>
      <p:grpSp>
        <p:nvGrpSpPr>
          <p:cNvPr id="8" name="Group 7">
            <a:extLst>
              <a:ext uri="{FF2B5EF4-FFF2-40B4-BE49-F238E27FC236}">
                <a16:creationId xmlns:a16="http://schemas.microsoft.com/office/drawing/2014/main" id="{B6007F97-2B25-8A45-98F2-4D2284B080B4}"/>
              </a:ext>
              <a:ext uri="{C183D7F6-B498-43B3-948B-1728B52AA6E4}">
                <adec:decorative xmlns:adec="http://schemas.microsoft.com/office/drawing/2017/decorative" val="1"/>
              </a:ext>
            </a:extLst>
          </p:cNvPr>
          <p:cNvGrpSpPr/>
          <p:nvPr/>
        </p:nvGrpSpPr>
        <p:grpSpPr>
          <a:xfrm>
            <a:off x="8382376" y="74803"/>
            <a:ext cx="525992" cy="725644"/>
            <a:chOff x="8382376" y="74803"/>
            <a:chExt cx="525992" cy="725644"/>
          </a:xfrm>
        </p:grpSpPr>
        <p:pic>
          <p:nvPicPr>
            <p:cNvPr id="9" name="Google Shape;514;p33">
              <a:extLst>
                <a:ext uri="{FF2B5EF4-FFF2-40B4-BE49-F238E27FC236}">
                  <a16:creationId xmlns:a16="http://schemas.microsoft.com/office/drawing/2014/main" id="{3B7C41ED-C3D4-3A23-CA44-7B137FEC9F58}"/>
                </a:ext>
              </a:extLst>
            </p:cNvPr>
            <p:cNvPicPr preferRelativeResize="0"/>
            <p:nvPr/>
          </p:nvPicPr>
          <p:blipFill rotWithShape="1">
            <a:blip r:embed="rId4">
              <a:alphaModFix/>
            </a:blip>
            <a:srcRect l="11089" t="9111" r="5777" b="9242"/>
            <a:stretch/>
          </p:blipFill>
          <p:spPr>
            <a:xfrm>
              <a:off x="8422882" y="74803"/>
              <a:ext cx="459440" cy="459440"/>
            </a:xfrm>
            <a:prstGeom prst="ellipse">
              <a:avLst/>
            </a:prstGeom>
            <a:noFill/>
            <a:ln w="12700" cap="flat" cmpd="sng">
              <a:solidFill>
                <a:schemeClr val="accent3"/>
              </a:solidFill>
              <a:prstDash val="solid"/>
              <a:round/>
              <a:headEnd type="none" w="sm" len="sm"/>
              <a:tailEnd type="none" w="sm" len="sm"/>
            </a:ln>
          </p:spPr>
        </p:pic>
        <p:sp>
          <p:nvSpPr>
            <p:cNvPr id="10" name="Google Shape;438;p32">
              <a:extLst>
                <a:ext uri="{FF2B5EF4-FFF2-40B4-BE49-F238E27FC236}">
                  <a16:creationId xmlns:a16="http://schemas.microsoft.com/office/drawing/2014/main" id="{D91912DF-2E4E-BE2D-7086-F807863EF4C0}"/>
                </a:ext>
              </a:extLst>
            </p:cNvPr>
            <p:cNvSpPr txBox="1"/>
            <p:nvPr/>
          </p:nvSpPr>
          <p:spPr>
            <a:xfrm>
              <a:off x="8382376" y="569747"/>
              <a:ext cx="525992" cy="230700"/>
            </a:xfrm>
            <a:prstGeom prst="rect">
              <a:avLst/>
            </a:prstGeom>
            <a:noFill/>
            <a:ln>
              <a:noFill/>
            </a:ln>
          </p:spPr>
          <p:txBody>
            <a:bodyPr spcFirstLastPara="1" wrap="square" lIns="91425" tIns="45700" rIns="91425" bIns="45700" anchor="t" anchorCtr="0">
              <a:spAutoFit/>
            </a:bodyPr>
            <a:lstStyle/>
            <a:p>
              <a:pPr algn="ctr">
                <a:buClr>
                  <a:srgbClr val="008C84"/>
                </a:buClr>
                <a:buSzPts val="900"/>
              </a:pPr>
              <a:r>
                <a:rPr lang="en" sz="900" dirty="0">
                  <a:solidFill>
                    <a:schemeClr val="accent3">
                      <a:lumMod val="75000"/>
                    </a:schemeClr>
                  </a:solidFill>
                  <a:latin typeface="Libre Franklin Black"/>
                  <a:ea typeface="Libre Franklin Black"/>
                  <a:cs typeface="Libre Franklin Black"/>
                  <a:sym typeface="Libre Franklin Black"/>
                </a:rPr>
                <a:t>CURE</a:t>
              </a:r>
              <a:endParaRPr sz="1400" dirty="0">
                <a:solidFill>
                  <a:schemeClr val="accent3">
                    <a:lumMod val="75000"/>
                  </a:schemeClr>
                </a:solidFill>
                <a:latin typeface="Arial"/>
                <a:ea typeface="Arial"/>
                <a:cs typeface="Arial"/>
                <a:sym typeface="Arial"/>
              </a:endParaRPr>
            </a:p>
          </p:txBody>
        </p:sp>
      </p:grpSp>
      <p:pic>
        <p:nvPicPr>
          <p:cNvPr id="11" name="Picture 10" descr="DS_TSR data viz examples">
            <a:extLst>
              <a:ext uri="{FF2B5EF4-FFF2-40B4-BE49-F238E27FC236}">
                <a16:creationId xmlns:a16="http://schemas.microsoft.com/office/drawing/2014/main" id="{68EBA95C-999F-5250-6D63-EA8038E4AF97}"/>
              </a:ext>
            </a:extLst>
          </p:cNvPr>
          <p:cNvPicPr>
            <a:picLocks noChangeAspect="1"/>
          </p:cNvPicPr>
          <p:nvPr/>
        </p:nvPicPr>
        <p:blipFill>
          <a:blip r:embed="rId5"/>
          <a:stretch>
            <a:fillRect/>
          </a:stretch>
        </p:blipFill>
        <p:spPr>
          <a:xfrm>
            <a:off x="59280" y="550116"/>
            <a:ext cx="4556097" cy="2127396"/>
          </a:xfrm>
          <a:prstGeom prst="rect">
            <a:avLst/>
          </a:prstGeom>
        </p:spPr>
      </p:pic>
      <p:pic>
        <p:nvPicPr>
          <p:cNvPr id="15" name="Picture 14" descr="DS_TSR data viz examples">
            <a:extLst>
              <a:ext uri="{FF2B5EF4-FFF2-40B4-BE49-F238E27FC236}">
                <a16:creationId xmlns:a16="http://schemas.microsoft.com/office/drawing/2014/main" id="{E36CB7FF-4D27-DC67-291D-0BFF38299BA9}"/>
              </a:ext>
            </a:extLst>
          </p:cNvPr>
          <p:cNvPicPr>
            <a:picLocks noChangeAspect="1"/>
          </p:cNvPicPr>
          <p:nvPr/>
        </p:nvPicPr>
        <p:blipFill rotWithShape="1">
          <a:blip r:embed="rId6"/>
          <a:srcRect l="2303" t="4857"/>
          <a:stretch/>
        </p:blipFill>
        <p:spPr>
          <a:xfrm>
            <a:off x="5112689" y="685097"/>
            <a:ext cx="3241007" cy="1857434"/>
          </a:xfrm>
          <a:prstGeom prst="rect">
            <a:avLst/>
          </a:prstGeom>
        </p:spPr>
      </p:pic>
    </p:spTree>
    <p:custDataLst>
      <p:tags r:id="rId1"/>
    </p:custDataLst>
    <p:extLst>
      <p:ext uri="{BB962C8B-B14F-4D97-AF65-F5344CB8AC3E}">
        <p14:creationId xmlns:p14="http://schemas.microsoft.com/office/powerpoint/2010/main" val="134384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A80441-A913-462F-6FE1-605858010BBB}"/>
              </a:ext>
            </a:extLst>
          </p:cNvPr>
          <p:cNvSpPr>
            <a:spLocks noGrp="1"/>
          </p:cNvSpPr>
          <p:nvPr>
            <p:ph type="sldNum" sz="quarter" idx="4"/>
          </p:nvPr>
        </p:nvSpPr>
        <p:spPr/>
        <p:txBody>
          <a:bodyPr/>
          <a:lstStyle/>
          <a:p>
            <a:fld id="{42782948-4DBE-204D-AB9E-B65E067054AE}" type="slidenum">
              <a:rPr lang="en-US" smtClean="0"/>
              <a:pPr/>
              <a:t>41</a:t>
            </a:fld>
            <a:endParaRPr lang="en-US"/>
          </a:p>
        </p:txBody>
      </p:sp>
      <p:sp>
        <p:nvSpPr>
          <p:cNvPr id="6" name="Title 5">
            <a:extLst>
              <a:ext uri="{FF2B5EF4-FFF2-40B4-BE49-F238E27FC236}">
                <a16:creationId xmlns:a16="http://schemas.microsoft.com/office/drawing/2014/main" id="{58198C10-F2DA-9AD5-4D3B-11A6FE08E018}"/>
              </a:ext>
            </a:extLst>
          </p:cNvPr>
          <p:cNvSpPr>
            <a:spLocks noGrp="1"/>
          </p:cNvSpPr>
          <p:nvPr>
            <p:ph type="title"/>
          </p:nvPr>
        </p:nvSpPr>
        <p:spPr/>
        <p:txBody>
          <a:bodyPr/>
          <a:lstStyle/>
          <a:p>
            <a:r>
              <a:rPr lang="en-US" dirty="0"/>
              <a:t>TPT_ENROLL: TPT Initiations</a:t>
            </a:r>
          </a:p>
        </p:txBody>
      </p:sp>
      <p:grpSp>
        <p:nvGrpSpPr>
          <p:cNvPr id="10" name="Group 9">
            <a:extLst>
              <a:ext uri="{FF2B5EF4-FFF2-40B4-BE49-F238E27FC236}">
                <a16:creationId xmlns:a16="http://schemas.microsoft.com/office/drawing/2014/main" id="{C59A5286-ACD2-D032-7F42-747DF967D42E}"/>
              </a:ext>
              <a:ext uri="{C183D7F6-B498-43B3-948B-1728B52AA6E4}">
                <adec:decorative xmlns:adec="http://schemas.microsoft.com/office/drawing/2017/decorative" val="1"/>
              </a:ext>
            </a:extLst>
          </p:cNvPr>
          <p:cNvGrpSpPr/>
          <p:nvPr/>
        </p:nvGrpSpPr>
        <p:grpSpPr>
          <a:xfrm>
            <a:off x="8250980" y="77043"/>
            <a:ext cx="779726" cy="723404"/>
            <a:chOff x="8282784" y="77043"/>
            <a:chExt cx="779726" cy="723404"/>
          </a:xfrm>
        </p:grpSpPr>
        <p:pic>
          <p:nvPicPr>
            <p:cNvPr id="8" name="Google Shape;516;p33">
              <a:extLst>
                <a:ext uri="{FF2B5EF4-FFF2-40B4-BE49-F238E27FC236}">
                  <a16:creationId xmlns:a16="http://schemas.microsoft.com/office/drawing/2014/main" id="{FB3B65BC-C40F-ABA8-1BCA-E5F080651E32}"/>
                </a:ext>
              </a:extLst>
            </p:cNvPr>
            <p:cNvPicPr preferRelativeResize="0"/>
            <p:nvPr/>
          </p:nvPicPr>
          <p:blipFill rotWithShape="1">
            <a:blip r:embed="rId3">
              <a:alphaModFix/>
            </a:blip>
            <a:srcRect l="3698" t="9468" r="6106" b="9460"/>
            <a:stretch/>
          </p:blipFill>
          <p:spPr>
            <a:xfrm>
              <a:off x="8444047" y="77043"/>
              <a:ext cx="457200" cy="457200"/>
            </a:xfrm>
            <a:prstGeom prst="ellipse">
              <a:avLst/>
            </a:prstGeom>
            <a:noFill/>
            <a:ln w="12700" cap="flat" cmpd="sng">
              <a:solidFill>
                <a:schemeClr val="accent3"/>
              </a:solidFill>
              <a:prstDash val="solid"/>
              <a:round/>
              <a:headEnd type="none" w="sm" len="sm"/>
              <a:tailEnd type="none" w="sm" len="sm"/>
            </a:ln>
          </p:spPr>
        </p:pic>
        <p:sp>
          <p:nvSpPr>
            <p:cNvPr id="9" name="Google Shape;439;p32">
              <a:extLst>
                <a:ext uri="{FF2B5EF4-FFF2-40B4-BE49-F238E27FC236}">
                  <a16:creationId xmlns:a16="http://schemas.microsoft.com/office/drawing/2014/main" id="{6A471871-BAC0-3BD7-0742-C632A0F1A6E9}"/>
                </a:ext>
              </a:extLst>
            </p:cNvPr>
            <p:cNvSpPr txBox="1"/>
            <p:nvPr/>
          </p:nvSpPr>
          <p:spPr>
            <a:xfrm flipH="1">
              <a:off x="8282784" y="569655"/>
              <a:ext cx="779726" cy="230792"/>
            </a:xfrm>
            <a:prstGeom prst="rect">
              <a:avLst/>
            </a:prstGeom>
            <a:noFill/>
            <a:ln>
              <a:noFill/>
            </a:ln>
          </p:spPr>
          <p:txBody>
            <a:bodyPr spcFirstLastPara="1" wrap="square" lIns="91425" tIns="45700" rIns="91425" bIns="45700" anchor="t" anchorCtr="0">
              <a:spAutoFit/>
            </a:bodyPr>
            <a:lstStyle/>
            <a:p>
              <a:pPr algn="ctr">
                <a:buClr>
                  <a:srgbClr val="0E256A"/>
                </a:buClr>
                <a:buSzPts val="900"/>
              </a:pPr>
              <a:r>
                <a:rPr lang="en" sz="900" dirty="0">
                  <a:solidFill>
                    <a:schemeClr val="accent3">
                      <a:lumMod val="75000"/>
                    </a:schemeClr>
                  </a:solidFill>
                  <a:latin typeface="Libre Franklin Black"/>
                  <a:ea typeface="Libre Franklin Black"/>
                  <a:cs typeface="Libre Franklin Black"/>
                  <a:sym typeface="Libre Franklin Black"/>
                </a:rPr>
                <a:t>PREVENT</a:t>
              </a:r>
              <a:endParaRPr sz="1400" dirty="0">
                <a:solidFill>
                  <a:schemeClr val="accent3">
                    <a:lumMod val="75000"/>
                  </a:schemeClr>
                </a:solidFill>
                <a:latin typeface="Arial"/>
                <a:ea typeface="Arial"/>
                <a:cs typeface="Arial"/>
                <a:sym typeface="Arial"/>
              </a:endParaRPr>
            </a:p>
          </p:txBody>
        </p:sp>
      </p:grpSp>
      <p:sp>
        <p:nvSpPr>
          <p:cNvPr id="16" name="Content Placeholder 6">
            <a:extLst>
              <a:ext uri="{FF2B5EF4-FFF2-40B4-BE49-F238E27FC236}">
                <a16:creationId xmlns:a16="http://schemas.microsoft.com/office/drawing/2014/main" id="{C530F0B6-6937-B7CC-6889-AECE2939E590}"/>
              </a:ext>
            </a:extLst>
          </p:cNvPr>
          <p:cNvSpPr txBox="1">
            <a:spLocks/>
          </p:cNvSpPr>
          <p:nvPr/>
        </p:nvSpPr>
        <p:spPr>
          <a:xfrm>
            <a:off x="423156" y="670127"/>
            <a:ext cx="7941191" cy="2487847"/>
          </a:xfrm>
          <a:prstGeom prst="rect">
            <a:avLst/>
          </a:prstGeom>
        </p:spPr>
        <p:txBody>
          <a:bodyPr vert="horz" lIns="91440" tIns="45720" rIns="91440" bIns="45720" rtlCol="0">
            <a:noAutofit/>
          </a:bodyPr>
          <a:lst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SzPct val="90000"/>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FFFFFF"/>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400"/>
              </a:spcBef>
              <a:spcAft>
                <a:spcPts val="400"/>
              </a:spcAft>
              <a:buFont typeface="Wingdings" panose="05000000000000000000" pitchFamily="2" charset="2"/>
              <a:buNone/>
            </a:pPr>
            <a:r>
              <a:rPr lang="en-US" sz="1400" b="1" dirty="0">
                <a:solidFill>
                  <a:schemeClr val="accent5"/>
                </a:solidFill>
                <a:latin typeface="+mj-lt"/>
              </a:rPr>
              <a:t>Definition: </a:t>
            </a:r>
            <a:r>
              <a:rPr lang="en-US" sz="1400" dirty="0">
                <a:solidFill>
                  <a:schemeClr val="tx1"/>
                </a:solidFill>
                <a:latin typeface="+mj-lt"/>
              </a:rPr>
              <a:t>Number of people who were initiated on TB preventive treatment (TPT). This includes: (1) household and other close contacts of people with notified, bacteriologically confirmed pulmonary TB (adults, adolescents, and children &lt;5 years), and (2) people living with HIV (PLHIV). </a:t>
            </a:r>
          </a:p>
          <a:p>
            <a:pPr marL="0" indent="0">
              <a:spcBef>
                <a:spcPts val="400"/>
              </a:spcBef>
              <a:spcAft>
                <a:spcPts val="400"/>
              </a:spcAft>
              <a:buFont typeface="Wingdings" panose="05000000000000000000" pitchFamily="2" charset="2"/>
              <a:buNone/>
            </a:pPr>
            <a:r>
              <a:rPr lang="en-US" sz="1400" dirty="0">
                <a:solidFill>
                  <a:schemeClr val="tx1"/>
                </a:solidFill>
                <a:latin typeface="+mj-lt"/>
              </a:rPr>
              <a:t>Household contact: a person who shared the same enclosed living space as the index case for one or more nights or for frequent or extended daytime periods during the 3 months before the initiation of current treatment. </a:t>
            </a:r>
          </a:p>
          <a:p>
            <a:pPr marL="0" indent="0">
              <a:spcBef>
                <a:spcPts val="400"/>
              </a:spcBef>
              <a:spcAft>
                <a:spcPts val="400"/>
              </a:spcAft>
              <a:buFont typeface="Wingdings" panose="05000000000000000000" pitchFamily="2" charset="2"/>
              <a:buNone/>
            </a:pPr>
            <a:r>
              <a:rPr lang="en-US" sz="1400" dirty="0">
                <a:solidFill>
                  <a:schemeClr val="tx1"/>
                </a:solidFill>
                <a:latin typeface="+mj-lt"/>
              </a:rPr>
              <a:t>“Other” close contacts will be assessed by clinical judgment or experience. In general, this may include someone who may not live in the same house as the index patient but spends considerable time there or spent time elsewhere when the index case was present. It may also be someone who the index case may have spent time in close contact in other settings such as in school or in the workplace.</a:t>
            </a:r>
            <a:endParaRPr lang="en-US" sz="1600" i="0" u="none" strike="noStrike" baseline="0" dirty="0">
              <a:solidFill>
                <a:schemeClr val="tx1"/>
              </a:solidFill>
              <a:latin typeface="+mj-lt"/>
            </a:endParaRPr>
          </a:p>
        </p:txBody>
      </p:sp>
      <p:sp>
        <p:nvSpPr>
          <p:cNvPr id="17" name="Content Placeholder 6">
            <a:extLst>
              <a:ext uri="{FF2B5EF4-FFF2-40B4-BE49-F238E27FC236}">
                <a16:creationId xmlns:a16="http://schemas.microsoft.com/office/drawing/2014/main" id="{E3DB44E5-9A1E-0FD4-ADE7-109D36D7CAAC}"/>
              </a:ext>
            </a:extLst>
          </p:cNvPr>
          <p:cNvSpPr txBox="1">
            <a:spLocks/>
          </p:cNvSpPr>
          <p:nvPr/>
        </p:nvSpPr>
        <p:spPr>
          <a:xfrm>
            <a:off x="423156" y="3255536"/>
            <a:ext cx="8013893" cy="1507296"/>
          </a:xfrm>
          <a:prstGeom prst="rect">
            <a:avLst/>
          </a:prstGeom>
          <a:solidFill>
            <a:schemeClr val="accent3">
              <a:lumMod val="20000"/>
              <a:lumOff val="80000"/>
            </a:schemeClr>
          </a:solidFill>
        </p:spPr>
        <p:txBody>
          <a:bodyPr vert="horz" lIns="182880" tIns="182880" rIns="182880" bIns="182880" rtlCol="0">
            <a:noAutofit/>
          </a:bodyPr>
          <a:lst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SzPct val="90000"/>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FFFFFF"/>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b="1" dirty="0">
                <a:solidFill>
                  <a:schemeClr val="accent5"/>
                </a:solidFill>
                <a:latin typeface="+mj-lt"/>
              </a:rPr>
              <a:t>Numerator: </a:t>
            </a:r>
            <a:r>
              <a:rPr lang="en-US" sz="1400" b="0" i="0" u="none" strike="noStrike" baseline="0" dirty="0">
                <a:solidFill>
                  <a:srgbClr val="000000"/>
                </a:solidFill>
                <a:latin typeface="+mj-lt"/>
              </a:rPr>
              <a:t>Number of people who were initiated on TPT during the reporting period, which includes: 1) Household and other close contacts of people with notified, bacteriologically confirmed pulmonary TB (children </a:t>
            </a:r>
            <a:r>
              <a:rPr lang="en-US" sz="1400" dirty="0">
                <a:solidFill>
                  <a:srgbClr val="000000"/>
                </a:solidFill>
                <a:latin typeface="+mj-lt"/>
              </a:rPr>
              <a:t>&lt;5 and 5 plus ) </a:t>
            </a:r>
            <a:endParaRPr lang="en-US" sz="1400" b="0" i="0" u="none" strike="noStrike" baseline="0" dirty="0">
              <a:solidFill>
                <a:srgbClr val="000000"/>
              </a:solidFill>
              <a:latin typeface="+mj-lt"/>
            </a:endParaRPr>
          </a:p>
          <a:p>
            <a:pPr marL="0" indent="0">
              <a:buNone/>
            </a:pPr>
            <a:r>
              <a:rPr lang="en-US" sz="1400" b="0" i="0" u="none" strike="noStrike" baseline="0" dirty="0">
                <a:solidFill>
                  <a:srgbClr val="000000"/>
                </a:solidFill>
                <a:latin typeface="+mj-lt"/>
              </a:rPr>
              <a:t>2) PLHIV</a:t>
            </a:r>
          </a:p>
          <a:p>
            <a:pPr marL="0" indent="0">
              <a:buNone/>
            </a:pPr>
            <a:r>
              <a:rPr lang="en-US" sz="1400" b="1" dirty="0">
                <a:solidFill>
                  <a:schemeClr val="accent5"/>
                </a:solidFill>
                <a:latin typeface="+mj-lt"/>
              </a:rPr>
              <a:t>Denominator: </a:t>
            </a:r>
            <a:r>
              <a:rPr lang="en-US" sz="1400" b="0" i="0" u="none" strike="noStrike" baseline="0" dirty="0">
                <a:solidFill>
                  <a:srgbClr val="000000"/>
                </a:solidFill>
                <a:latin typeface="+mj-lt"/>
              </a:rPr>
              <a:t>N/A</a:t>
            </a:r>
          </a:p>
        </p:txBody>
      </p:sp>
    </p:spTree>
    <p:custDataLst>
      <p:tags r:id="rId1"/>
    </p:custDataLst>
    <p:extLst>
      <p:ext uri="{BB962C8B-B14F-4D97-AF65-F5344CB8AC3E}">
        <p14:creationId xmlns:p14="http://schemas.microsoft.com/office/powerpoint/2010/main" val="390306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A80441-A913-462F-6FE1-605858010BBB}"/>
              </a:ext>
            </a:extLst>
          </p:cNvPr>
          <p:cNvSpPr>
            <a:spLocks noGrp="1"/>
          </p:cNvSpPr>
          <p:nvPr>
            <p:ph type="sldNum" sz="quarter" idx="4"/>
          </p:nvPr>
        </p:nvSpPr>
        <p:spPr/>
        <p:txBody>
          <a:bodyPr/>
          <a:lstStyle/>
          <a:p>
            <a:fld id="{42782948-4DBE-204D-AB9E-B65E067054AE}" type="slidenum">
              <a:rPr lang="en-US" smtClean="0"/>
              <a:pPr/>
              <a:t>42</a:t>
            </a:fld>
            <a:endParaRPr lang="en-US"/>
          </a:p>
        </p:txBody>
      </p:sp>
      <p:sp>
        <p:nvSpPr>
          <p:cNvPr id="6" name="Title 5">
            <a:extLst>
              <a:ext uri="{FF2B5EF4-FFF2-40B4-BE49-F238E27FC236}">
                <a16:creationId xmlns:a16="http://schemas.microsoft.com/office/drawing/2014/main" id="{58198C10-F2DA-9AD5-4D3B-11A6FE08E018}"/>
              </a:ext>
            </a:extLst>
          </p:cNvPr>
          <p:cNvSpPr>
            <a:spLocks noGrp="1"/>
          </p:cNvSpPr>
          <p:nvPr>
            <p:ph type="title"/>
          </p:nvPr>
        </p:nvSpPr>
        <p:spPr/>
        <p:txBody>
          <a:bodyPr/>
          <a:lstStyle/>
          <a:p>
            <a:r>
              <a:rPr lang="en-US" dirty="0"/>
              <a:t>TPT_ENROLL: TPT Initiations</a:t>
            </a:r>
          </a:p>
        </p:txBody>
      </p:sp>
      <p:grpSp>
        <p:nvGrpSpPr>
          <p:cNvPr id="10" name="Group 9">
            <a:extLst>
              <a:ext uri="{FF2B5EF4-FFF2-40B4-BE49-F238E27FC236}">
                <a16:creationId xmlns:a16="http://schemas.microsoft.com/office/drawing/2014/main" id="{C59A5286-ACD2-D032-7F42-747DF967D42E}"/>
              </a:ext>
              <a:ext uri="{C183D7F6-B498-43B3-948B-1728B52AA6E4}">
                <adec:decorative xmlns:adec="http://schemas.microsoft.com/office/drawing/2017/decorative" val="1"/>
              </a:ext>
            </a:extLst>
          </p:cNvPr>
          <p:cNvGrpSpPr/>
          <p:nvPr/>
        </p:nvGrpSpPr>
        <p:grpSpPr>
          <a:xfrm>
            <a:off x="8250980" y="77043"/>
            <a:ext cx="779726" cy="723404"/>
            <a:chOff x="8282784" y="77043"/>
            <a:chExt cx="779726" cy="723404"/>
          </a:xfrm>
        </p:grpSpPr>
        <p:pic>
          <p:nvPicPr>
            <p:cNvPr id="8" name="Google Shape;516;p33">
              <a:extLst>
                <a:ext uri="{FF2B5EF4-FFF2-40B4-BE49-F238E27FC236}">
                  <a16:creationId xmlns:a16="http://schemas.microsoft.com/office/drawing/2014/main" id="{FB3B65BC-C40F-ABA8-1BCA-E5F080651E32}"/>
                </a:ext>
              </a:extLst>
            </p:cNvPr>
            <p:cNvPicPr preferRelativeResize="0"/>
            <p:nvPr/>
          </p:nvPicPr>
          <p:blipFill rotWithShape="1">
            <a:blip r:embed="rId3">
              <a:alphaModFix/>
            </a:blip>
            <a:srcRect l="3698" t="9468" r="6106" b="9460"/>
            <a:stretch/>
          </p:blipFill>
          <p:spPr>
            <a:xfrm>
              <a:off x="8444047" y="77043"/>
              <a:ext cx="457200" cy="457200"/>
            </a:xfrm>
            <a:prstGeom prst="ellipse">
              <a:avLst/>
            </a:prstGeom>
            <a:noFill/>
            <a:ln w="12700" cap="flat" cmpd="sng">
              <a:solidFill>
                <a:schemeClr val="accent3"/>
              </a:solidFill>
              <a:prstDash val="solid"/>
              <a:round/>
              <a:headEnd type="none" w="sm" len="sm"/>
              <a:tailEnd type="none" w="sm" len="sm"/>
            </a:ln>
          </p:spPr>
        </p:pic>
        <p:sp>
          <p:nvSpPr>
            <p:cNvPr id="9" name="Google Shape;439;p32">
              <a:extLst>
                <a:ext uri="{FF2B5EF4-FFF2-40B4-BE49-F238E27FC236}">
                  <a16:creationId xmlns:a16="http://schemas.microsoft.com/office/drawing/2014/main" id="{6A471871-BAC0-3BD7-0742-C632A0F1A6E9}"/>
                </a:ext>
              </a:extLst>
            </p:cNvPr>
            <p:cNvSpPr txBox="1"/>
            <p:nvPr/>
          </p:nvSpPr>
          <p:spPr>
            <a:xfrm flipH="1">
              <a:off x="8282784" y="569655"/>
              <a:ext cx="779726" cy="230792"/>
            </a:xfrm>
            <a:prstGeom prst="rect">
              <a:avLst/>
            </a:prstGeom>
            <a:noFill/>
            <a:ln>
              <a:noFill/>
            </a:ln>
          </p:spPr>
          <p:txBody>
            <a:bodyPr spcFirstLastPara="1" wrap="square" lIns="91425" tIns="45700" rIns="91425" bIns="45700" anchor="t" anchorCtr="0">
              <a:spAutoFit/>
            </a:bodyPr>
            <a:lstStyle/>
            <a:p>
              <a:pPr algn="ctr">
                <a:buClr>
                  <a:srgbClr val="0E256A"/>
                </a:buClr>
                <a:buSzPts val="900"/>
              </a:pPr>
              <a:r>
                <a:rPr lang="en" sz="900" dirty="0">
                  <a:solidFill>
                    <a:schemeClr val="accent3">
                      <a:lumMod val="75000"/>
                    </a:schemeClr>
                  </a:solidFill>
                  <a:latin typeface="Libre Franklin Black"/>
                  <a:ea typeface="Libre Franklin Black"/>
                  <a:cs typeface="Libre Franklin Black"/>
                  <a:sym typeface="Libre Franklin Black"/>
                </a:rPr>
                <a:t>PREVENT</a:t>
              </a:r>
              <a:endParaRPr sz="1400" dirty="0">
                <a:solidFill>
                  <a:schemeClr val="accent3">
                    <a:lumMod val="75000"/>
                  </a:schemeClr>
                </a:solidFill>
                <a:latin typeface="Arial"/>
                <a:ea typeface="Arial"/>
                <a:cs typeface="Arial"/>
                <a:sym typeface="Arial"/>
              </a:endParaRPr>
            </a:p>
          </p:txBody>
        </p:sp>
      </p:grpSp>
      <p:sp>
        <p:nvSpPr>
          <p:cNvPr id="3" name="Content Placeholder 6">
            <a:extLst>
              <a:ext uri="{FF2B5EF4-FFF2-40B4-BE49-F238E27FC236}">
                <a16:creationId xmlns:a16="http://schemas.microsoft.com/office/drawing/2014/main" id="{8F2C633A-C852-933E-63F6-DA1D450E6B75}"/>
              </a:ext>
            </a:extLst>
          </p:cNvPr>
          <p:cNvSpPr>
            <a:spLocks noGrp="1"/>
          </p:cNvSpPr>
          <p:nvPr>
            <p:ph idx="1"/>
          </p:nvPr>
        </p:nvSpPr>
        <p:spPr>
          <a:xfrm>
            <a:off x="345507" y="563107"/>
            <a:ext cx="8265756" cy="4118366"/>
          </a:xfrm>
        </p:spPr>
        <p:txBody>
          <a:bodyPr>
            <a:noAutofit/>
          </a:bodyPr>
          <a:lstStyle/>
          <a:p>
            <a:pPr marL="0" indent="0">
              <a:spcBef>
                <a:spcPts val="600"/>
              </a:spcBef>
              <a:spcAft>
                <a:spcPts val="600"/>
              </a:spcAft>
              <a:buNone/>
            </a:pPr>
            <a:r>
              <a:rPr lang="en-US" sz="1400" b="1" dirty="0">
                <a:solidFill>
                  <a:schemeClr val="accent5"/>
                </a:solidFill>
                <a:latin typeface="+mj-lt"/>
              </a:rPr>
              <a:t>Unit of measure: </a:t>
            </a:r>
            <a:r>
              <a:rPr lang="en-US" sz="1400" dirty="0">
                <a:solidFill>
                  <a:schemeClr val="tx1"/>
                </a:solidFill>
                <a:latin typeface="+mj-lt"/>
              </a:rPr>
              <a:t>Number of people initiated on TPT</a:t>
            </a:r>
          </a:p>
          <a:p>
            <a:pPr marL="0" indent="0">
              <a:spcBef>
                <a:spcPts val="600"/>
              </a:spcBef>
              <a:spcAft>
                <a:spcPts val="600"/>
              </a:spcAft>
              <a:buNone/>
            </a:pPr>
            <a:r>
              <a:rPr lang="en-US" sz="1400" b="1" dirty="0">
                <a:solidFill>
                  <a:schemeClr val="accent5"/>
                </a:solidFill>
                <a:latin typeface="+mj-lt"/>
              </a:rPr>
              <a:t>Data type:</a:t>
            </a:r>
            <a:r>
              <a:rPr lang="en-US" sz="1400" dirty="0">
                <a:solidFill>
                  <a:schemeClr val="tx1"/>
                </a:solidFill>
                <a:latin typeface="+mj-lt"/>
              </a:rPr>
              <a:t> Integer</a:t>
            </a:r>
          </a:p>
          <a:p>
            <a:pPr marL="0" indent="0">
              <a:spcBef>
                <a:spcPts val="600"/>
              </a:spcBef>
              <a:spcAft>
                <a:spcPts val="600"/>
              </a:spcAft>
              <a:buNone/>
            </a:pPr>
            <a:r>
              <a:rPr lang="en-US" sz="1400" b="1" dirty="0">
                <a:solidFill>
                  <a:schemeClr val="accent5"/>
                </a:solidFill>
                <a:latin typeface="+mj-lt"/>
              </a:rPr>
              <a:t>Disaggregate by: </a:t>
            </a:r>
            <a:r>
              <a:rPr lang="en-US" sz="1400" b="0" i="0" u="none" strike="noStrike" baseline="0" dirty="0">
                <a:solidFill>
                  <a:srgbClr val="000000"/>
                </a:solidFill>
                <a:latin typeface="+mj-lt"/>
              </a:rPr>
              <a:t>Age (0–4, 5–14, 15+), sex, risk group (contacts, PLHIV)</a:t>
            </a:r>
          </a:p>
          <a:p>
            <a:pPr marL="0" indent="0">
              <a:spcBef>
                <a:spcPts val="600"/>
              </a:spcBef>
              <a:spcAft>
                <a:spcPts val="600"/>
              </a:spcAft>
              <a:buNone/>
            </a:pPr>
            <a:r>
              <a:rPr lang="en-US" sz="1400" b="1" i="0" u="none" strike="noStrike" baseline="0" dirty="0">
                <a:solidFill>
                  <a:schemeClr val="accent5"/>
                </a:solidFill>
                <a:latin typeface="+mj-lt"/>
              </a:rPr>
              <a:t>Reporting level: </a:t>
            </a:r>
            <a:r>
              <a:rPr lang="en-US" sz="1400" b="0" i="0" u="none" strike="noStrike" baseline="0" dirty="0">
                <a:solidFill>
                  <a:srgbClr val="000000"/>
                </a:solidFill>
                <a:latin typeface="+mj-lt"/>
              </a:rPr>
              <a:t>All Core PBMEF indicators should be reported at the national level; data may also be collected subnationally for more granular monitoring.</a:t>
            </a:r>
          </a:p>
          <a:p>
            <a:pPr marL="0" indent="0">
              <a:spcBef>
                <a:spcPts val="600"/>
              </a:spcBef>
              <a:spcAft>
                <a:spcPts val="600"/>
              </a:spcAft>
              <a:buNone/>
            </a:pPr>
            <a:r>
              <a:rPr lang="en-US" sz="1400" b="1" i="0" u="none" strike="noStrike" baseline="0" dirty="0">
                <a:solidFill>
                  <a:schemeClr val="accent5"/>
                </a:solidFill>
                <a:latin typeface="+mj-lt"/>
              </a:rPr>
              <a:t>Reporting frequency: </a:t>
            </a:r>
            <a:r>
              <a:rPr lang="en-US" sz="1400" b="0" i="0" u="none" strike="noStrike" baseline="0" dirty="0">
                <a:solidFill>
                  <a:srgbClr val="000000"/>
                </a:solidFill>
                <a:latin typeface="+mj-lt"/>
              </a:rPr>
              <a:t>This indicator should be reported on a semiannual basis at a minimum. More frequent monitoring on a quarterly, monthly, or real-time basis is recommended. Performance plans and reports (PPRs) for this indicator are based on calendar year (CY) periodicity to reflect national level attainment and align with the USAID congressional reporting requirements.</a:t>
            </a:r>
          </a:p>
          <a:p>
            <a:pPr marL="0" indent="0">
              <a:spcBef>
                <a:spcPts val="600"/>
              </a:spcBef>
              <a:spcAft>
                <a:spcPts val="600"/>
              </a:spcAft>
              <a:buNone/>
            </a:pPr>
            <a:r>
              <a:rPr lang="en-US" sz="1400" b="1" dirty="0">
                <a:solidFill>
                  <a:schemeClr val="accent5"/>
                </a:solidFill>
                <a:latin typeface="+mj-lt"/>
              </a:rPr>
              <a:t>Data sources: </a:t>
            </a:r>
            <a:r>
              <a:rPr lang="en-US" sz="1400" b="0" i="0" u="none" strike="noStrike" baseline="0" dirty="0">
                <a:solidFill>
                  <a:srgbClr val="000000"/>
                </a:solidFill>
                <a:latin typeface="+mj-lt"/>
              </a:rPr>
              <a:t>National TB Program (NTP) official records report on this indicator. Some NTPs may include TPT initiation on the quarterly report on TB case registration or quarterly report on TB treatment outcomes, but this may vary country to country. In other settings, this data is available at the individual (case-based) levels through the NTP for contacts and the HIV/AIDS program for PLHIV. This standard WHO indicator can also be calculated using the WHO database variable: </a:t>
            </a:r>
            <a:r>
              <a:rPr lang="en-US" sz="1400" b="0" i="1" u="none" strike="noStrike" baseline="0" dirty="0" err="1">
                <a:solidFill>
                  <a:srgbClr val="000000"/>
                </a:solidFill>
                <a:latin typeface="+mj-lt"/>
              </a:rPr>
              <a:t>newinc_con_prevtx</a:t>
            </a:r>
            <a:r>
              <a:rPr lang="en-US" sz="1400" b="0" i="1" u="none" strike="noStrike" baseline="0" dirty="0">
                <a:solidFill>
                  <a:srgbClr val="000000"/>
                </a:solidFill>
                <a:latin typeface="+mj-lt"/>
              </a:rPr>
              <a:t> plus </a:t>
            </a:r>
            <a:r>
              <a:rPr lang="en-US" sz="1400" b="0" i="1" u="none" strike="noStrike" baseline="0" dirty="0" err="1">
                <a:solidFill>
                  <a:srgbClr val="000000"/>
                </a:solidFill>
                <a:latin typeface="+mj-lt"/>
              </a:rPr>
              <a:t>hiv_ipt_reg_all</a:t>
            </a:r>
            <a:endParaRPr lang="en-US" sz="1400" b="0" i="1" u="none" strike="noStrike" baseline="0" dirty="0">
              <a:solidFill>
                <a:srgbClr val="000000"/>
              </a:solidFill>
              <a:latin typeface="+mj-lt"/>
            </a:endParaRPr>
          </a:p>
        </p:txBody>
      </p:sp>
    </p:spTree>
    <p:custDataLst>
      <p:tags r:id="rId1"/>
    </p:custDataLst>
    <p:extLst>
      <p:ext uri="{BB962C8B-B14F-4D97-AF65-F5344CB8AC3E}">
        <p14:creationId xmlns:p14="http://schemas.microsoft.com/office/powerpoint/2010/main" val="3231744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A80441-A913-462F-6FE1-605858010BBB}"/>
              </a:ext>
            </a:extLst>
          </p:cNvPr>
          <p:cNvSpPr>
            <a:spLocks noGrp="1"/>
          </p:cNvSpPr>
          <p:nvPr>
            <p:ph type="sldNum" sz="quarter" idx="4"/>
          </p:nvPr>
        </p:nvSpPr>
        <p:spPr/>
        <p:txBody>
          <a:bodyPr/>
          <a:lstStyle/>
          <a:p>
            <a:fld id="{42782948-4DBE-204D-AB9E-B65E067054AE}" type="slidenum">
              <a:rPr lang="en-US" smtClean="0"/>
              <a:pPr/>
              <a:t>43</a:t>
            </a:fld>
            <a:endParaRPr lang="en-US"/>
          </a:p>
        </p:txBody>
      </p:sp>
      <p:sp>
        <p:nvSpPr>
          <p:cNvPr id="6" name="Title 5">
            <a:extLst>
              <a:ext uri="{FF2B5EF4-FFF2-40B4-BE49-F238E27FC236}">
                <a16:creationId xmlns:a16="http://schemas.microsoft.com/office/drawing/2014/main" id="{58198C10-F2DA-9AD5-4D3B-11A6FE08E018}"/>
              </a:ext>
            </a:extLst>
          </p:cNvPr>
          <p:cNvSpPr>
            <a:spLocks noGrp="1"/>
          </p:cNvSpPr>
          <p:nvPr>
            <p:ph type="title"/>
          </p:nvPr>
        </p:nvSpPr>
        <p:spPr/>
        <p:txBody>
          <a:bodyPr/>
          <a:lstStyle/>
          <a:p>
            <a:r>
              <a:rPr lang="en-US" dirty="0"/>
              <a:t>TPT_ENROLL:  TPT Initiations</a:t>
            </a:r>
          </a:p>
        </p:txBody>
      </p:sp>
      <p:grpSp>
        <p:nvGrpSpPr>
          <p:cNvPr id="10" name="Group 9">
            <a:extLst>
              <a:ext uri="{FF2B5EF4-FFF2-40B4-BE49-F238E27FC236}">
                <a16:creationId xmlns:a16="http://schemas.microsoft.com/office/drawing/2014/main" id="{C59A5286-ACD2-D032-7F42-747DF967D42E}"/>
              </a:ext>
              <a:ext uri="{C183D7F6-B498-43B3-948B-1728B52AA6E4}">
                <adec:decorative xmlns:adec="http://schemas.microsoft.com/office/drawing/2017/decorative" val="1"/>
              </a:ext>
            </a:extLst>
          </p:cNvPr>
          <p:cNvGrpSpPr/>
          <p:nvPr/>
        </p:nvGrpSpPr>
        <p:grpSpPr>
          <a:xfrm>
            <a:off x="8250980" y="77043"/>
            <a:ext cx="779726" cy="723404"/>
            <a:chOff x="8282784" y="77043"/>
            <a:chExt cx="779726" cy="723404"/>
          </a:xfrm>
        </p:grpSpPr>
        <p:pic>
          <p:nvPicPr>
            <p:cNvPr id="8" name="Google Shape;516;p33">
              <a:extLst>
                <a:ext uri="{FF2B5EF4-FFF2-40B4-BE49-F238E27FC236}">
                  <a16:creationId xmlns:a16="http://schemas.microsoft.com/office/drawing/2014/main" id="{FB3B65BC-C40F-ABA8-1BCA-E5F080651E32}"/>
                </a:ext>
              </a:extLst>
            </p:cNvPr>
            <p:cNvPicPr preferRelativeResize="0"/>
            <p:nvPr/>
          </p:nvPicPr>
          <p:blipFill rotWithShape="1">
            <a:blip r:embed="rId3">
              <a:alphaModFix/>
            </a:blip>
            <a:srcRect l="3698" t="9468" r="6106" b="9460"/>
            <a:stretch/>
          </p:blipFill>
          <p:spPr>
            <a:xfrm>
              <a:off x="8444047" y="77043"/>
              <a:ext cx="457200" cy="457200"/>
            </a:xfrm>
            <a:prstGeom prst="ellipse">
              <a:avLst/>
            </a:prstGeom>
            <a:noFill/>
            <a:ln w="12700" cap="flat" cmpd="sng">
              <a:solidFill>
                <a:schemeClr val="accent3"/>
              </a:solidFill>
              <a:prstDash val="solid"/>
              <a:round/>
              <a:headEnd type="none" w="sm" len="sm"/>
              <a:tailEnd type="none" w="sm" len="sm"/>
            </a:ln>
          </p:spPr>
        </p:pic>
        <p:sp>
          <p:nvSpPr>
            <p:cNvPr id="9" name="Google Shape;439;p32">
              <a:extLst>
                <a:ext uri="{FF2B5EF4-FFF2-40B4-BE49-F238E27FC236}">
                  <a16:creationId xmlns:a16="http://schemas.microsoft.com/office/drawing/2014/main" id="{6A471871-BAC0-3BD7-0742-C632A0F1A6E9}"/>
                </a:ext>
              </a:extLst>
            </p:cNvPr>
            <p:cNvSpPr txBox="1"/>
            <p:nvPr/>
          </p:nvSpPr>
          <p:spPr>
            <a:xfrm flipH="1">
              <a:off x="8282784" y="569655"/>
              <a:ext cx="779726" cy="230792"/>
            </a:xfrm>
            <a:prstGeom prst="rect">
              <a:avLst/>
            </a:prstGeom>
            <a:noFill/>
            <a:ln>
              <a:noFill/>
            </a:ln>
          </p:spPr>
          <p:txBody>
            <a:bodyPr spcFirstLastPara="1" wrap="square" lIns="91425" tIns="45700" rIns="91425" bIns="45700" anchor="t" anchorCtr="0">
              <a:spAutoFit/>
            </a:bodyPr>
            <a:lstStyle/>
            <a:p>
              <a:pPr algn="ctr">
                <a:buClr>
                  <a:srgbClr val="0E256A"/>
                </a:buClr>
                <a:buSzPts val="900"/>
              </a:pPr>
              <a:r>
                <a:rPr lang="en" sz="900" dirty="0">
                  <a:solidFill>
                    <a:schemeClr val="accent3">
                      <a:lumMod val="75000"/>
                    </a:schemeClr>
                  </a:solidFill>
                  <a:latin typeface="Libre Franklin Black"/>
                  <a:ea typeface="Libre Franklin Black"/>
                  <a:cs typeface="Libre Franklin Black"/>
                  <a:sym typeface="Libre Franklin Black"/>
                </a:rPr>
                <a:t>PREVENT</a:t>
              </a:r>
              <a:endParaRPr sz="1400" dirty="0">
                <a:solidFill>
                  <a:schemeClr val="accent3">
                    <a:lumMod val="75000"/>
                  </a:schemeClr>
                </a:solidFill>
                <a:latin typeface="Arial"/>
                <a:ea typeface="Arial"/>
                <a:cs typeface="Arial"/>
                <a:sym typeface="Arial"/>
              </a:endParaRPr>
            </a:p>
          </p:txBody>
        </p:sp>
      </p:grpSp>
      <p:pic>
        <p:nvPicPr>
          <p:cNvPr id="4" name="Picture 3" descr="TPT_ENROLL data viz examples">
            <a:extLst>
              <a:ext uri="{FF2B5EF4-FFF2-40B4-BE49-F238E27FC236}">
                <a16:creationId xmlns:a16="http://schemas.microsoft.com/office/drawing/2014/main" id="{115AC52F-E4C0-3DD4-E0D1-6091ADF9EAF8}"/>
              </a:ext>
            </a:extLst>
          </p:cNvPr>
          <p:cNvPicPr>
            <a:picLocks noChangeAspect="1"/>
          </p:cNvPicPr>
          <p:nvPr/>
        </p:nvPicPr>
        <p:blipFill>
          <a:blip r:embed="rId4"/>
          <a:stretch>
            <a:fillRect/>
          </a:stretch>
        </p:blipFill>
        <p:spPr>
          <a:xfrm>
            <a:off x="87464" y="1501350"/>
            <a:ext cx="4557585" cy="2431316"/>
          </a:xfrm>
          <a:prstGeom prst="rect">
            <a:avLst/>
          </a:prstGeom>
        </p:spPr>
      </p:pic>
      <p:pic>
        <p:nvPicPr>
          <p:cNvPr id="7" name="Picture 6" descr="TPT_ENROLL data viz examples">
            <a:extLst>
              <a:ext uri="{FF2B5EF4-FFF2-40B4-BE49-F238E27FC236}">
                <a16:creationId xmlns:a16="http://schemas.microsoft.com/office/drawing/2014/main" id="{E2171428-5FF5-5CF3-6052-428D818670C9}"/>
              </a:ext>
            </a:extLst>
          </p:cNvPr>
          <p:cNvPicPr>
            <a:picLocks noChangeAspect="1"/>
          </p:cNvPicPr>
          <p:nvPr/>
        </p:nvPicPr>
        <p:blipFill>
          <a:blip r:embed="rId5"/>
          <a:stretch>
            <a:fillRect/>
          </a:stretch>
        </p:blipFill>
        <p:spPr>
          <a:xfrm>
            <a:off x="4711102" y="1283050"/>
            <a:ext cx="4432898" cy="2649616"/>
          </a:xfrm>
          <a:prstGeom prst="rect">
            <a:avLst/>
          </a:prstGeom>
        </p:spPr>
      </p:pic>
    </p:spTree>
    <p:custDataLst>
      <p:tags r:id="rId1"/>
    </p:custDataLst>
    <p:extLst>
      <p:ext uri="{BB962C8B-B14F-4D97-AF65-F5344CB8AC3E}">
        <p14:creationId xmlns:p14="http://schemas.microsoft.com/office/powerpoint/2010/main" val="367417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4DF8B5-DF8A-06F0-A2D0-B9F773A5DE06}"/>
              </a:ext>
            </a:extLst>
          </p:cNvPr>
          <p:cNvSpPr>
            <a:spLocks noGrp="1"/>
          </p:cNvSpPr>
          <p:nvPr>
            <p:ph type="sldNum" sz="quarter" idx="4"/>
          </p:nvPr>
        </p:nvSpPr>
        <p:spPr/>
        <p:txBody>
          <a:bodyPr/>
          <a:lstStyle/>
          <a:p>
            <a:fld id="{42782948-4DBE-204D-AB9E-B65E067054AE}" type="slidenum">
              <a:rPr lang="en-US" smtClean="0"/>
              <a:pPr/>
              <a:t>44</a:t>
            </a:fld>
            <a:endParaRPr lang="en-US"/>
          </a:p>
        </p:txBody>
      </p:sp>
      <p:sp>
        <p:nvSpPr>
          <p:cNvPr id="4" name="Title 3">
            <a:extLst>
              <a:ext uri="{FF2B5EF4-FFF2-40B4-BE49-F238E27FC236}">
                <a16:creationId xmlns:a16="http://schemas.microsoft.com/office/drawing/2014/main" id="{FCE3B2C5-6B46-3D4D-8392-59594EFBCDF6}"/>
              </a:ext>
            </a:extLst>
          </p:cNvPr>
          <p:cNvSpPr>
            <a:spLocks noGrp="1"/>
          </p:cNvSpPr>
          <p:nvPr>
            <p:ph type="title"/>
          </p:nvPr>
        </p:nvSpPr>
        <p:spPr>
          <a:xfrm>
            <a:off x="345507" y="83632"/>
            <a:ext cx="8400928" cy="353943"/>
          </a:xfrm>
        </p:spPr>
        <p:txBody>
          <a:bodyPr/>
          <a:lstStyle/>
          <a:p>
            <a:r>
              <a:rPr lang="en-US" sz="1600" dirty="0"/>
              <a:t>SN_</a:t>
            </a:r>
            <a:r>
              <a:rPr lang="en-US" sz="1700" dirty="0"/>
              <a:t>DOMESTICR: Percent of TB Financing Received from Domestic Sources</a:t>
            </a:r>
          </a:p>
        </p:txBody>
      </p:sp>
      <p:grpSp>
        <p:nvGrpSpPr>
          <p:cNvPr id="16" name="Group 15">
            <a:extLst>
              <a:ext uri="{FF2B5EF4-FFF2-40B4-BE49-F238E27FC236}">
                <a16:creationId xmlns:a16="http://schemas.microsoft.com/office/drawing/2014/main" id="{D17C904D-DE69-3E19-64E7-625F71F93749}"/>
              </a:ext>
              <a:ext uri="{C183D7F6-B498-43B3-948B-1728B52AA6E4}">
                <adec:decorative xmlns:adec="http://schemas.microsoft.com/office/drawing/2017/decorative" val="1"/>
              </a:ext>
            </a:extLst>
          </p:cNvPr>
          <p:cNvGrpSpPr/>
          <p:nvPr/>
        </p:nvGrpSpPr>
        <p:grpSpPr>
          <a:xfrm>
            <a:off x="8288228" y="75168"/>
            <a:ext cx="729508" cy="718702"/>
            <a:chOff x="8288228" y="75168"/>
            <a:chExt cx="729508" cy="718702"/>
          </a:xfrm>
        </p:grpSpPr>
        <p:pic>
          <p:nvPicPr>
            <p:cNvPr id="14" name="Google Shape;515;p33">
              <a:extLst>
                <a:ext uri="{FF2B5EF4-FFF2-40B4-BE49-F238E27FC236}">
                  <a16:creationId xmlns:a16="http://schemas.microsoft.com/office/drawing/2014/main" id="{C202F6F8-2B30-8F86-6912-532037622B84}"/>
                </a:ext>
              </a:extLst>
            </p:cNvPr>
            <p:cNvPicPr preferRelativeResize="0"/>
            <p:nvPr/>
          </p:nvPicPr>
          <p:blipFill rotWithShape="1">
            <a:blip r:embed="rId3">
              <a:alphaModFix/>
            </a:blip>
            <a:srcRect l="3938" t="6755" b="3048"/>
            <a:stretch/>
          </p:blipFill>
          <p:spPr>
            <a:xfrm>
              <a:off x="8424382" y="75168"/>
              <a:ext cx="457200" cy="457200"/>
            </a:xfrm>
            <a:prstGeom prst="ellipse">
              <a:avLst/>
            </a:prstGeom>
            <a:noFill/>
            <a:ln w="12700" cap="flat" cmpd="sng">
              <a:solidFill>
                <a:schemeClr val="accent3"/>
              </a:solidFill>
              <a:prstDash val="solid"/>
              <a:round/>
              <a:headEnd type="none" w="sm" len="sm"/>
              <a:tailEnd type="none" w="sm" len="sm"/>
            </a:ln>
          </p:spPr>
        </p:pic>
        <p:sp>
          <p:nvSpPr>
            <p:cNvPr id="15" name="Google Shape;440;p32">
              <a:extLst>
                <a:ext uri="{FF2B5EF4-FFF2-40B4-BE49-F238E27FC236}">
                  <a16:creationId xmlns:a16="http://schemas.microsoft.com/office/drawing/2014/main" id="{22D36381-77DC-FD16-0F81-9A8B51D97F14}"/>
                </a:ext>
              </a:extLst>
            </p:cNvPr>
            <p:cNvSpPr txBox="1"/>
            <p:nvPr/>
          </p:nvSpPr>
          <p:spPr>
            <a:xfrm flipH="1">
              <a:off x="8288228" y="563170"/>
              <a:ext cx="729508" cy="230700"/>
            </a:xfrm>
            <a:prstGeom prst="rect">
              <a:avLst/>
            </a:prstGeom>
            <a:noFill/>
            <a:ln>
              <a:noFill/>
            </a:ln>
          </p:spPr>
          <p:txBody>
            <a:bodyPr spcFirstLastPara="1" wrap="square" lIns="91425" tIns="45700" rIns="91425" bIns="45700" anchor="t" anchorCtr="0">
              <a:spAutoFit/>
            </a:bodyPr>
            <a:lstStyle/>
            <a:p>
              <a:pPr algn="ctr">
                <a:buClr>
                  <a:srgbClr val="D44106"/>
                </a:buClr>
                <a:buSzPts val="900"/>
              </a:pPr>
              <a:r>
                <a:rPr lang="en" sz="900" dirty="0">
                  <a:solidFill>
                    <a:schemeClr val="accent3">
                      <a:lumMod val="75000"/>
                    </a:schemeClr>
                  </a:solidFill>
                  <a:latin typeface="Libre Franklin Black"/>
                  <a:ea typeface="Libre Franklin Black"/>
                  <a:cs typeface="Libre Franklin Black"/>
                  <a:sym typeface="Libre Franklin Black"/>
                </a:rPr>
                <a:t>SUSTAIN</a:t>
              </a:r>
              <a:endParaRPr sz="1400" dirty="0">
                <a:solidFill>
                  <a:schemeClr val="accent3">
                    <a:lumMod val="75000"/>
                  </a:schemeClr>
                </a:solidFill>
                <a:latin typeface="Arial"/>
                <a:ea typeface="Arial"/>
                <a:cs typeface="Arial"/>
                <a:sym typeface="Arial"/>
              </a:endParaRPr>
            </a:p>
          </p:txBody>
        </p:sp>
      </p:grpSp>
      <p:sp>
        <p:nvSpPr>
          <p:cNvPr id="22" name="Content Placeholder 6">
            <a:extLst>
              <a:ext uri="{FF2B5EF4-FFF2-40B4-BE49-F238E27FC236}">
                <a16:creationId xmlns:a16="http://schemas.microsoft.com/office/drawing/2014/main" id="{72EF0406-E517-DE22-19C2-27449D32CA5B}"/>
              </a:ext>
            </a:extLst>
          </p:cNvPr>
          <p:cNvSpPr txBox="1">
            <a:spLocks/>
          </p:cNvSpPr>
          <p:nvPr/>
        </p:nvSpPr>
        <p:spPr>
          <a:xfrm>
            <a:off x="439651" y="851329"/>
            <a:ext cx="7805037" cy="1029726"/>
          </a:xfrm>
          <a:prstGeom prst="rect">
            <a:avLst/>
          </a:prstGeom>
        </p:spPr>
        <p:txBody>
          <a:bodyPr vert="horz" lIns="91440" tIns="45720" rIns="91440" bIns="45720" rtlCol="0">
            <a:noAutofit/>
          </a:bodyPr>
          <a:lst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SzPct val="90000"/>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FFFFFF"/>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400"/>
              </a:spcBef>
              <a:spcAft>
                <a:spcPts val="400"/>
              </a:spcAft>
              <a:buFont typeface="Wingdings" panose="05000000000000000000" pitchFamily="2" charset="2"/>
              <a:buNone/>
            </a:pPr>
            <a:r>
              <a:rPr lang="en-US" sz="1600" b="1" dirty="0">
                <a:solidFill>
                  <a:schemeClr val="accent5"/>
                </a:solidFill>
                <a:latin typeface="+mj-lt"/>
              </a:rPr>
              <a:t>Definition: </a:t>
            </a:r>
            <a:r>
              <a:rPr lang="en-US" sz="1600" dirty="0">
                <a:solidFill>
                  <a:schemeClr val="tx1"/>
                </a:solidFill>
                <a:latin typeface="+mj-lt"/>
              </a:rPr>
              <a:t>Percent of National TB Program (NTP’s) budget received from domestic sources during the reporting period. </a:t>
            </a:r>
          </a:p>
          <a:p>
            <a:pPr marL="0" indent="0">
              <a:spcBef>
                <a:spcPts val="400"/>
              </a:spcBef>
              <a:spcAft>
                <a:spcPts val="400"/>
              </a:spcAft>
              <a:buFont typeface="Wingdings" panose="05000000000000000000" pitchFamily="2" charset="2"/>
              <a:buNone/>
            </a:pPr>
            <a:r>
              <a:rPr lang="en-US" sz="1600" dirty="0">
                <a:solidFill>
                  <a:schemeClr val="tx1"/>
                </a:solidFill>
                <a:latin typeface="+mj-lt"/>
              </a:rPr>
              <a:t>Calculation: (Numerator/Denominator) x 100</a:t>
            </a:r>
            <a:endParaRPr lang="en-US" sz="1800" i="0" u="none" strike="noStrike" baseline="0" dirty="0">
              <a:solidFill>
                <a:schemeClr val="tx1"/>
              </a:solidFill>
              <a:latin typeface="+mj-lt"/>
            </a:endParaRPr>
          </a:p>
        </p:txBody>
      </p:sp>
      <p:sp>
        <p:nvSpPr>
          <p:cNvPr id="23" name="Content Placeholder 6">
            <a:extLst>
              <a:ext uri="{FF2B5EF4-FFF2-40B4-BE49-F238E27FC236}">
                <a16:creationId xmlns:a16="http://schemas.microsoft.com/office/drawing/2014/main" id="{F8F3EF07-23B5-803A-E493-6C57D1EE755C}"/>
              </a:ext>
            </a:extLst>
          </p:cNvPr>
          <p:cNvSpPr txBox="1">
            <a:spLocks/>
          </p:cNvSpPr>
          <p:nvPr/>
        </p:nvSpPr>
        <p:spPr>
          <a:xfrm>
            <a:off x="439651" y="1938224"/>
            <a:ext cx="8013893" cy="1682224"/>
          </a:xfrm>
          <a:prstGeom prst="rect">
            <a:avLst/>
          </a:prstGeom>
          <a:solidFill>
            <a:schemeClr val="accent3">
              <a:lumMod val="20000"/>
              <a:lumOff val="80000"/>
            </a:schemeClr>
          </a:solidFill>
        </p:spPr>
        <p:txBody>
          <a:bodyPr vert="horz" lIns="182880" tIns="182880" rIns="182880" bIns="182880" rtlCol="0">
            <a:noAutofit/>
          </a:bodyPr>
          <a:lst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SzPct val="90000"/>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FFFFFF"/>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dirty="0">
                <a:solidFill>
                  <a:schemeClr val="accent5"/>
                </a:solidFill>
                <a:latin typeface="+mj-lt"/>
              </a:rPr>
              <a:t>Numerator: </a:t>
            </a:r>
            <a:r>
              <a:rPr lang="en-US" sz="1600" b="0" i="0" u="none" strike="noStrike" baseline="0" dirty="0">
                <a:solidFill>
                  <a:srgbClr val="000000"/>
                </a:solidFill>
                <a:latin typeface="+mj-lt"/>
              </a:rPr>
              <a:t>The amount of NTP’s budget </a:t>
            </a:r>
            <a:r>
              <a:rPr lang="en-US" sz="1600" b="1" i="0" u="none" strike="noStrike" baseline="0" dirty="0">
                <a:solidFill>
                  <a:srgbClr val="000000"/>
                </a:solidFill>
                <a:latin typeface="+mj-lt"/>
              </a:rPr>
              <a:t>received</a:t>
            </a:r>
            <a:r>
              <a:rPr lang="en-US" sz="1600" b="0" i="0" u="none" strike="noStrike" baseline="0" dirty="0">
                <a:solidFill>
                  <a:srgbClr val="000000"/>
                </a:solidFill>
                <a:latin typeface="+mj-lt"/>
              </a:rPr>
              <a:t> from </a:t>
            </a:r>
            <a:r>
              <a:rPr lang="en-US" sz="1600" b="1" i="0" u="none" strike="noStrike" baseline="0" dirty="0">
                <a:solidFill>
                  <a:srgbClr val="000000"/>
                </a:solidFill>
                <a:latin typeface="+mj-lt"/>
              </a:rPr>
              <a:t>domestic sources </a:t>
            </a:r>
            <a:r>
              <a:rPr lang="en-US" sz="1600" b="0" i="0" u="none" strike="noStrike" baseline="0" dirty="0">
                <a:solidFill>
                  <a:srgbClr val="000000"/>
                </a:solidFill>
                <a:latin typeface="+mj-lt"/>
              </a:rPr>
              <a:t>(including loans) during the reporting period (in U.S. dollars).</a:t>
            </a:r>
          </a:p>
          <a:p>
            <a:pPr marL="0" indent="0">
              <a:buNone/>
            </a:pPr>
            <a:r>
              <a:rPr lang="en-US" sz="1600" b="1" dirty="0">
                <a:solidFill>
                  <a:schemeClr val="accent5"/>
                </a:solidFill>
                <a:latin typeface="+mj-lt"/>
              </a:rPr>
              <a:t>Denominator: </a:t>
            </a:r>
            <a:r>
              <a:rPr lang="en-US" sz="1600" b="0" i="0" u="none" strike="noStrike" baseline="0" dirty="0">
                <a:solidFill>
                  <a:srgbClr val="000000"/>
                </a:solidFill>
                <a:latin typeface="+mj-lt"/>
              </a:rPr>
              <a:t>The amount of NTP’s budget received from </a:t>
            </a:r>
            <a:r>
              <a:rPr lang="en-US" sz="1600" b="1" i="0" u="none" strike="noStrike" baseline="0" dirty="0">
                <a:solidFill>
                  <a:srgbClr val="000000"/>
                </a:solidFill>
                <a:latin typeface="+mj-lt"/>
              </a:rPr>
              <a:t>all sources </a:t>
            </a:r>
            <a:r>
              <a:rPr lang="en-US" sz="1600" b="0" i="0" u="none" strike="noStrike" baseline="0" dirty="0">
                <a:solidFill>
                  <a:srgbClr val="000000"/>
                </a:solidFill>
                <a:latin typeface="+mj-lt"/>
              </a:rPr>
              <a:t>(domestic, the Global Fund to Fight AIDS, Tuberculosis and Malaria, USAID, and other sources) during the reporting period (in U.S. Dollars).</a:t>
            </a:r>
          </a:p>
        </p:txBody>
      </p:sp>
      <p:sp>
        <p:nvSpPr>
          <p:cNvPr id="25" name="TextBox 24">
            <a:extLst>
              <a:ext uri="{FF2B5EF4-FFF2-40B4-BE49-F238E27FC236}">
                <a16:creationId xmlns:a16="http://schemas.microsoft.com/office/drawing/2014/main" id="{85FA48CE-2B8F-2BEE-373C-C602F5F79CF0}"/>
              </a:ext>
            </a:extLst>
          </p:cNvPr>
          <p:cNvSpPr txBox="1"/>
          <p:nvPr/>
        </p:nvSpPr>
        <p:spPr>
          <a:xfrm>
            <a:off x="439651" y="3750463"/>
            <a:ext cx="4572000" cy="738664"/>
          </a:xfrm>
          <a:prstGeom prst="rect">
            <a:avLst/>
          </a:prstGeom>
          <a:noFill/>
        </p:spPr>
        <p:txBody>
          <a:bodyPr wrap="square">
            <a:spAutoFit/>
          </a:bodyPr>
          <a:lstStyle/>
          <a:p>
            <a:pPr marL="0" indent="0">
              <a:spcBef>
                <a:spcPts val="600"/>
              </a:spcBef>
              <a:spcAft>
                <a:spcPts val="600"/>
              </a:spcAft>
              <a:buNone/>
            </a:pPr>
            <a:r>
              <a:rPr lang="en-US" sz="1600" b="1" dirty="0">
                <a:solidFill>
                  <a:schemeClr val="accent5"/>
                </a:solidFill>
              </a:rPr>
              <a:t>Unit of measure: </a:t>
            </a:r>
            <a:r>
              <a:rPr lang="en-US" sz="1600" b="0" i="0" u="none" strike="noStrike" baseline="0" dirty="0">
                <a:solidFill>
                  <a:srgbClr val="000000"/>
                </a:solidFill>
              </a:rPr>
              <a:t>Percent of funding 	</a:t>
            </a:r>
            <a:endParaRPr lang="en-US" sz="1600" b="1" dirty="0">
              <a:solidFill>
                <a:schemeClr val="accent5"/>
              </a:solidFill>
            </a:endParaRPr>
          </a:p>
          <a:p>
            <a:pPr marL="0" indent="0">
              <a:spcBef>
                <a:spcPts val="600"/>
              </a:spcBef>
              <a:spcAft>
                <a:spcPts val="600"/>
              </a:spcAft>
              <a:buNone/>
            </a:pPr>
            <a:r>
              <a:rPr lang="en-US" sz="1600" b="1" dirty="0">
                <a:solidFill>
                  <a:schemeClr val="accent5"/>
                </a:solidFill>
              </a:rPr>
              <a:t>Data type: </a:t>
            </a:r>
            <a:r>
              <a:rPr lang="en-US" sz="1600" dirty="0">
                <a:solidFill>
                  <a:schemeClr val="tx1"/>
                </a:solidFill>
              </a:rPr>
              <a:t>Percentage</a:t>
            </a:r>
          </a:p>
        </p:txBody>
      </p:sp>
    </p:spTree>
    <p:custDataLst>
      <p:tags r:id="rId1"/>
    </p:custDataLst>
    <p:extLst>
      <p:ext uri="{BB962C8B-B14F-4D97-AF65-F5344CB8AC3E}">
        <p14:creationId xmlns:p14="http://schemas.microsoft.com/office/powerpoint/2010/main" val="128756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4DF8B5-DF8A-06F0-A2D0-B9F773A5DE06}"/>
              </a:ext>
            </a:extLst>
          </p:cNvPr>
          <p:cNvSpPr>
            <a:spLocks noGrp="1"/>
          </p:cNvSpPr>
          <p:nvPr>
            <p:ph type="sldNum" sz="quarter" idx="4"/>
          </p:nvPr>
        </p:nvSpPr>
        <p:spPr/>
        <p:txBody>
          <a:bodyPr/>
          <a:lstStyle/>
          <a:p>
            <a:fld id="{42782948-4DBE-204D-AB9E-B65E067054AE}" type="slidenum">
              <a:rPr lang="en-US" smtClean="0"/>
              <a:pPr/>
              <a:t>45</a:t>
            </a:fld>
            <a:endParaRPr lang="en-US"/>
          </a:p>
        </p:txBody>
      </p:sp>
      <p:sp>
        <p:nvSpPr>
          <p:cNvPr id="4" name="Title 3">
            <a:extLst>
              <a:ext uri="{FF2B5EF4-FFF2-40B4-BE49-F238E27FC236}">
                <a16:creationId xmlns:a16="http://schemas.microsoft.com/office/drawing/2014/main" id="{FCE3B2C5-6B46-3D4D-8392-59594EFBCDF6}"/>
              </a:ext>
            </a:extLst>
          </p:cNvPr>
          <p:cNvSpPr>
            <a:spLocks noGrp="1"/>
          </p:cNvSpPr>
          <p:nvPr>
            <p:ph type="title"/>
          </p:nvPr>
        </p:nvSpPr>
        <p:spPr>
          <a:xfrm>
            <a:off x="345507" y="146728"/>
            <a:ext cx="8400928" cy="338554"/>
          </a:xfrm>
        </p:spPr>
        <p:txBody>
          <a:bodyPr/>
          <a:lstStyle/>
          <a:p>
            <a:r>
              <a:rPr lang="en-US" sz="1600" dirty="0"/>
              <a:t>SN_DOMESTICR: Percent of TB Financing Received from Domestic Sources</a:t>
            </a:r>
          </a:p>
        </p:txBody>
      </p:sp>
      <p:grpSp>
        <p:nvGrpSpPr>
          <p:cNvPr id="16" name="Group 15">
            <a:extLst>
              <a:ext uri="{FF2B5EF4-FFF2-40B4-BE49-F238E27FC236}">
                <a16:creationId xmlns:a16="http://schemas.microsoft.com/office/drawing/2014/main" id="{D17C904D-DE69-3E19-64E7-625F71F93749}"/>
              </a:ext>
              <a:ext uri="{C183D7F6-B498-43B3-948B-1728B52AA6E4}">
                <adec:decorative xmlns:adec="http://schemas.microsoft.com/office/drawing/2017/decorative" val="1"/>
              </a:ext>
            </a:extLst>
          </p:cNvPr>
          <p:cNvGrpSpPr/>
          <p:nvPr/>
        </p:nvGrpSpPr>
        <p:grpSpPr>
          <a:xfrm>
            <a:off x="8288228" y="75168"/>
            <a:ext cx="729508" cy="718702"/>
            <a:chOff x="8288228" y="75168"/>
            <a:chExt cx="729508" cy="718702"/>
          </a:xfrm>
        </p:grpSpPr>
        <p:pic>
          <p:nvPicPr>
            <p:cNvPr id="14" name="Google Shape;515;p33">
              <a:extLst>
                <a:ext uri="{FF2B5EF4-FFF2-40B4-BE49-F238E27FC236}">
                  <a16:creationId xmlns:a16="http://schemas.microsoft.com/office/drawing/2014/main" id="{C202F6F8-2B30-8F86-6912-532037622B84}"/>
                </a:ext>
              </a:extLst>
            </p:cNvPr>
            <p:cNvPicPr preferRelativeResize="0"/>
            <p:nvPr/>
          </p:nvPicPr>
          <p:blipFill rotWithShape="1">
            <a:blip r:embed="rId3">
              <a:alphaModFix/>
            </a:blip>
            <a:srcRect l="3938" t="6755" b="3048"/>
            <a:stretch/>
          </p:blipFill>
          <p:spPr>
            <a:xfrm>
              <a:off x="8424382" y="75168"/>
              <a:ext cx="457200" cy="457200"/>
            </a:xfrm>
            <a:prstGeom prst="ellipse">
              <a:avLst/>
            </a:prstGeom>
            <a:noFill/>
            <a:ln w="12700" cap="flat" cmpd="sng">
              <a:solidFill>
                <a:schemeClr val="accent3"/>
              </a:solidFill>
              <a:prstDash val="solid"/>
              <a:round/>
              <a:headEnd type="none" w="sm" len="sm"/>
              <a:tailEnd type="none" w="sm" len="sm"/>
            </a:ln>
          </p:spPr>
        </p:pic>
        <p:sp>
          <p:nvSpPr>
            <p:cNvPr id="15" name="Google Shape;440;p32">
              <a:extLst>
                <a:ext uri="{FF2B5EF4-FFF2-40B4-BE49-F238E27FC236}">
                  <a16:creationId xmlns:a16="http://schemas.microsoft.com/office/drawing/2014/main" id="{22D36381-77DC-FD16-0F81-9A8B51D97F14}"/>
                </a:ext>
              </a:extLst>
            </p:cNvPr>
            <p:cNvSpPr txBox="1"/>
            <p:nvPr/>
          </p:nvSpPr>
          <p:spPr>
            <a:xfrm flipH="1">
              <a:off x="8288228" y="563170"/>
              <a:ext cx="729508" cy="230700"/>
            </a:xfrm>
            <a:prstGeom prst="rect">
              <a:avLst/>
            </a:prstGeom>
            <a:noFill/>
            <a:ln>
              <a:noFill/>
            </a:ln>
          </p:spPr>
          <p:txBody>
            <a:bodyPr spcFirstLastPara="1" wrap="square" lIns="91425" tIns="45700" rIns="91425" bIns="45700" anchor="t" anchorCtr="0">
              <a:spAutoFit/>
            </a:bodyPr>
            <a:lstStyle/>
            <a:p>
              <a:pPr algn="ctr">
                <a:buClr>
                  <a:srgbClr val="D44106"/>
                </a:buClr>
                <a:buSzPts val="900"/>
              </a:pPr>
              <a:r>
                <a:rPr lang="en" sz="900" dirty="0">
                  <a:solidFill>
                    <a:schemeClr val="accent3">
                      <a:lumMod val="75000"/>
                    </a:schemeClr>
                  </a:solidFill>
                  <a:latin typeface="Libre Franklin Black"/>
                  <a:ea typeface="Libre Franklin Black"/>
                  <a:cs typeface="Libre Franklin Black"/>
                  <a:sym typeface="Libre Franklin Black"/>
                </a:rPr>
                <a:t>SUSTAIN</a:t>
              </a:r>
              <a:endParaRPr sz="1400" dirty="0">
                <a:solidFill>
                  <a:schemeClr val="accent3">
                    <a:lumMod val="75000"/>
                  </a:schemeClr>
                </a:solidFill>
                <a:latin typeface="Arial"/>
                <a:ea typeface="Arial"/>
                <a:cs typeface="Arial"/>
                <a:sym typeface="Arial"/>
              </a:endParaRPr>
            </a:p>
          </p:txBody>
        </p:sp>
      </p:grpSp>
      <p:sp>
        <p:nvSpPr>
          <p:cNvPr id="17" name="Content Placeholder 6">
            <a:extLst>
              <a:ext uri="{FF2B5EF4-FFF2-40B4-BE49-F238E27FC236}">
                <a16:creationId xmlns:a16="http://schemas.microsoft.com/office/drawing/2014/main" id="{A86BF1D9-092E-C846-BAF2-12E6B6770F8E}"/>
              </a:ext>
            </a:extLst>
          </p:cNvPr>
          <p:cNvSpPr>
            <a:spLocks noGrp="1"/>
          </p:cNvSpPr>
          <p:nvPr>
            <p:ph idx="1"/>
          </p:nvPr>
        </p:nvSpPr>
        <p:spPr>
          <a:xfrm>
            <a:off x="345507" y="678519"/>
            <a:ext cx="8265756" cy="4116117"/>
          </a:xfrm>
        </p:spPr>
        <p:txBody>
          <a:bodyPr>
            <a:noAutofit/>
          </a:bodyPr>
          <a:lstStyle/>
          <a:p>
            <a:pPr marL="0" indent="0">
              <a:spcBef>
                <a:spcPts val="600"/>
              </a:spcBef>
              <a:spcAft>
                <a:spcPts val="600"/>
              </a:spcAft>
              <a:buNone/>
            </a:pPr>
            <a:r>
              <a:rPr lang="en-US" sz="1600" b="1" dirty="0">
                <a:solidFill>
                  <a:schemeClr val="accent5"/>
                </a:solidFill>
              </a:rPr>
              <a:t>Disaggregate by: </a:t>
            </a:r>
          </a:p>
          <a:p>
            <a:pPr marL="0" indent="0">
              <a:spcBef>
                <a:spcPts val="600"/>
              </a:spcBef>
              <a:spcAft>
                <a:spcPts val="600"/>
              </a:spcAft>
              <a:buNone/>
            </a:pPr>
            <a:r>
              <a:rPr lang="en-US" sz="1600" b="1" i="0" u="none" strike="noStrike" baseline="0" dirty="0">
                <a:solidFill>
                  <a:schemeClr val="accent5"/>
                </a:solidFill>
              </a:rPr>
              <a:t>Reporting level: </a:t>
            </a:r>
            <a:r>
              <a:rPr lang="en-US" sz="1600" b="0" i="0" u="none" strike="noStrike" baseline="0" dirty="0">
                <a:solidFill>
                  <a:srgbClr val="000000"/>
                </a:solidFill>
              </a:rPr>
              <a:t>All Core PBMEF indicators should be reported at the national level; data may also be collected subnationally for more granular monitoring.</a:t>
            </a:r>
          </a:p>
          <a:p>
            <a:pPr marL="0" indent="0">
              <a:spcBef>
                <a:spcPts val="600"/>
              </a:spcBef>
              <a:spcAft>
                <a:spcPts val="600"/>
              </a:spcAft>
              <a:buNone/>
            </a:pPr>
            <a:r>
              <a:rPr lang="en-US" sz="1600" b="1" i="0" u="none" strike="noStrike" baseline="0" dirty="0">
                <a:solidFill>
                  <a:schemeClr val="accent5"/>
                </a:solidFill>
              </a:rPr>
              <a:t>Reporting frequency: </a:t>
            </a:r>
            <a:r>
              <a:rPr lang="en-US" sz="1600" b="0" i="0" u="none" strike="noStrike" baseline="0" dirty="0">
                <a:solidFill>
                  <a:srgbClr val="000000"/>
                </a:solidFill>
              </a:rPr>
              <a:t>This indicator should be reported on a semiannual basis at a minimum. More frequent monitoring on a quarterly, monthly, or real-time basis is recommended. Performance plans and reports (PPRs) for this indicator are based on calendar year (CY) periodicity to reflect national level attainment and align with the USAID congressional reporting requirements.</a:t>
            </a:r>
          </a:p>
          <a:p>
            <a:pPr marL="0" indent="0">
              <a:spcBef>
                <a:spcPts val="600"/>
              </a:spcBef>
              <a:spcAft>
                <a:spcPts val="600"/>
              </a:spcAft>
              <a:buNone/>
            </a:pPr>
            <a:r>
              <a:rPr lang="en-US" sz="1600" b="1" dirty="0">
                <a:solidFill>
                  <a:schemeClr val="accent5"/>
                </a:solidFill>
              </a:rPr>
              <a:t>Data sources: </a:t>
            </a:r>
            <a:r>
              <a:rPr lang="en-US" sz="1600" b="0" i="0" u="none" strike="noStrike" baseline="0" dirty="0">
                <a:solidFill>
                  <a:srgbClr val="000000"/>
                </a:solidFill>
              </a:rPr>
              <a:t> NTPs report this indicator on an annual basis to the World Health Organization (WHO); where missions are not able to get a direct value from the NTP, the value included in the most recent WHO Global TB Report should be used for reporting purposes. </a:t>
            </a:r>
          </a:p>
          <a:p>
            <a:pPr marL="0" indent="0">
              <a:spcBef>
                <a:spcPts val="600"/>
              </a:spcBef>
              <a:spcAft>
                <a:spcPts val="600"/>
              </a:spcAft>
              <a:buNone/>
            </a:pPr>
            <a:r>
              <a:rPr lang="en-US" sz="1600" b="0" i="0" u="none" strike="noStrike" baseline="0" dirty="0">
                <a:solidFill>
                  <a:srgbClr val="000000"/>
                </a:solidFill>
              </a:rPr>
              <a:t>The WHO indicator for the numerator is </a:t>
            </a:r>
            <a:r>
              <a:rPr lang="en-US" sz="1600" b="0" i="1" u="none" strike="noStrike" baseline="0" dirty="0" err="1">
                <a:solidFill>
                  <a:srgbClr val="000000"/>
                </a:solidFill>
              </a:rPr>
              <a:t>rcvd_tot_domestic</a:t>
            </a:r>
            <a:r>
              <a:rPr lang="en-US" sz="1600" b="0" i="1" u="none" strike="noStrike" baseline="0" dirty="0">
                <a:solidFill>
                  <a:srgbClr val="000000"/>
                </a:solidFill>
              </a:rPr>
              <a:t> (funding received from domestic sources, including loans [US dollars])</a:t>
            </a:r>
            <a:r>
              <a:rPr lang="en-US" sz="1600" b="0" i="0" u="none" strike="noStrike" baseline="0" dirty="0">
                <a:solidFill>
                  <a:srgbClr val="000000"/>
                </a:solidFill>
              </a:rPr>
              <a:t>, and the denominator is </a:t>
            </a:r>
            <a:r>
              <a:rPr lang="en-US" sz="1600" b="0" i="1" u="none" strike="noStrike" baseline="0" dirty="0" err="1">
                <a:solidFill>
                  <a:srgbClr val="000000"/>
                </a:solidFill>
              </a:rPr>
              <a:t>rcvd_tot_sources</a:t>
            </a:r>
            <a:r>
              <a:rPr lang="en-US" sz="1600" b="0" i="1" u="none" strike="noStrike" baseline="0" dirty="0">
                <a:solidFill>
                  <a:srgbClr val="000000"/>
                </a:solidFill>
              </a:rPr>
              <a:t> (total funding received from all sources [US dollars]).</a:t>
            </a:r>
            <a:endParaRPr lang="en-US" sz="1600" i="1" spc="200" dirty="0">
              <a:solidFill>
                <a:srgbClr val="000000"/>
              </a:solidFill>
            </a:endParaRPr>
          </a:p>
        </p:txBody>
      </p:sp>
    </p:spTree>
    <p:custDataLst>
      <p:tags r:id="rId1"/>
    </p:custDataLst>
    <p:extLst>
      <p:ext uri="{BB962C8B-B14F-4D97-AF65-F5344CB8AC3E}">
        <p14:creationId xmlns:p14="http://schemas.microsoft.com/office/powerpoint/2010/main" val="285436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4DF8B5-DF8A-06F0-A2D0-B9F773A5DE06}"/>
              </a:ext>
            </a:extLst>
          </p:cNvPr>
          <p:cNvSpPr>
            <a:spLocks noGrp="1"/>
          </p:cNvSpPr>
          <p:nvPr>
            <p:ph type="sldNum" sz="quarter" idx="4"/>
          </p:nvPr>
        </p:nvSpPr>
        <p:spPr/>
        <p:txBody>
          <a:bodyPr/>
          <a:lstStyle/>
          <a:p>
            <a:fld id="{42782948-4DBE-204D-AB9E-B65E067054AE}" type="slidenum">
              <a:rPr lang="en-US" smtClean="0"/>
              <a:pPr/>
              <a:t>46</a:t>
            </a:fld>
            <a:endParaRPr lang="en-US"/>
          </a:p>
        </p:txBody>
      </p:sp>
      <p:sp>
        <p:nvSpPr>
          <p:cNvPr id="4" name="Title 3">
            <a:extLst>
              <a:ext uri="{FF2B5EF4-FFF2-40B4-BE49-F238E27FC236}">
                <a16:creationId xmlns:a16="http://schemas.microsoft.com/office/drawing/2014/main" id="{FCE3B2C5-6B46-3D4D-8392-59594EFBCDF6}"/>
              </a:ext>
            </a:extLst>
          </p:cNvPr>
          <p:cNvSpPr>
            <a:spLocks noGrp="1"/>
          </p:cNvSpPr>
          <p:nvPr>
            <p:ph type="title"/>
          </p:nvPr>
        </p:nvSpPr>
        <p:spPr>
          <a:xfrm>
            <a:off x="345507" y="146728"/>
            <a:ext cx="8400928" cy="338554"/>
          </a:xfrm>
        </p:spPr>
        <p:txBody>
          <a:bodyPr/>
          <a:lstStyle/>
          <a:p>
            <a:r>
              <a:rPr lang="en-US" sz="1600" dirty="0"/>
              <a:t>SN_DOMESTICR: Percent of TB Financing Received from Domestic Sources</a:t>
            </a:r>
          </a:p>
        </p:txBody>
      </p:sp>
      <p:grpSp>
        <p:nvGrpSpPr>
          <p:cNvPr id="16" name="Group 15">
            <a:extLst>
              <a:ext uri="{FF2B5EF4-FFF2-40B4-BE49-F238E27FC236}">
                <a16:creationId xmlns:a16="http://schemas.microsoft.com/office/drawing/2014/main" id="{D17C904D-DE69-3E19-64E7-625F71F93749}"/>
              </a:ext>
              <a:ext uri="{C183D7F6-B498-43B3-948B-1728B52AA6E4}">
                <adec:decorative xmlns:adec="http://schemas.microsoft.com/office/drawing/2017/decorative" val="1"/>
              </a:ext>
            </a:extLst>
          </p:cNvPr>
          <p:cNvGrpSpPr/>
          <p:nvPr/>
        </p:nvGrpSpPr>
        <p:grpSpPr>
          <a:xfrm>
            <a:off x="8288228" y="75168"/>
            <a:ext cx="729508" cy="718702"/>
            <a:chOff x="8288228" y="75168"/>
            <a:chExt cx="729508" cy="718702"/>
          </a:xfrm>
        </p:grpSpPr>
        <p:pic>
          <p:nvPicPr>
            <p:cNvPr id="14" name="Google Shape;515;p33">
              <a:extLst>
                <a:ext uri="{FF2B5EF4-FFF2-40B4-BE49-F238E27FC236}">
                  <a16:creationId xmlns:a16="http://schemas.microsoft.com/office/drawing/2014/main" id="{C202F6F8-2B30-8F86-6912-532037622B84}"/>
                </a:ext>
              </a:extLst>
            </p:cNvPr>
            <p:cNvPicPr preferRelativeResize="0"/>
            <p:nvPr/>
          </p:nvPicPr>
          <p:blipFill rotWithShape="1">
            <a:blip r:embed="rId3">
              <a:alphaModFix/>
            </a:blip>
            <a:srcRect l="3938" t="6755" b="3048"/>
            <a:stretch/>
          </p:blipFill>
          <p:spPr>
            <a:xfrm>
              <a:off x="8424382" y="75168"/>
              <a:ext cx="457200" cy="457200"/>
            </a:xfrm>
            <a:prstGeom prst="ellipse">
              <a:avLst/>
            </a:prstGeom>
            <a:noFill/>
            <a:ln w="12700" cap="flat" cmpd="sng">
              <a:solidFill>
                <a:schemeClr val="accent3"/>
              </a:solidFill>
              <a:prstDash val="solid"/>
              <a:round/>
              <a:headEnd type="none" w="sm" len="sm"/>
              <a:tailEnd type="none" w="sm" len="sm"/>
            </a:ln>
          </p:spPr>
        </p:pic>
        <p:sp>
          <p:nvSpPr>
            <p:cNvPr id="15" name="Google Shape;440;p32">
              <a:extLst>
                <a:ext uri="{FF2B5EF4-FFF2-40B4-BE49-F238E27FC236}">
                  <a16:creationId xmlns:a16="http://schemas.microsoft.com/office/drawing/2014/main" id="{22D36381-77DC-FD16-0F81-9A8B51D97F14}"/>
                </a:ext>
              </a:extLst>
            </p:cNvPr>
            <p:cNvSpPr txBox="1"/>
            <p:nvPr/>
          </p:nvSpPr>
          <p:spPr>
            <a:xfrm flipH="1">
              <a:off x="8288228" y="563170"/>
              <a:ext cx="729508" cy="230700"/>
            </a:xfrm>
            <a:prstGeom prst="rect">
              <a:avLst/>
            </a:prstGeom>
            <a:noFill/>
            <a:ln>
              <a:noFill/>
            </a:ln>
          </p:spPr>
          <p:txBody>
            <a:bodyPr spcFirstLastPara="1" wrap="square" lIns="91425" tIns="45700" rIns="91425" bIns="45700" anchor="t" anchorCtr="0">
              <a:spAutoFit/>
            </a:bodyPr>
            <a:lstStyle/>
            <a:p>
              <a:pPr algn="ctr">
                <a:buClr>
                  <a:srgbClr val="D44106"/>
                </a:buClr>
                <a:buSzPts val="900"/>
              </a:pPr>
              <a:r>
                <a:rPr lang="en" sz="900" dirty="0">
                  <a:solidFill>
                    <a:schemeClr val="accent3">
                      <a:lumMod val="75000"/>
                    </a:schemeClr>
                  </a:solidFill>
                  <a:latin typeface="Libre Franklin Black"/>
                  <a:ea typeface="Libre Franklin Black"/>
                  <a:cs typeface="Libre Franklin Black"/>
                  <a:sym typeface="Libre Franklin Black"/>
                </a:rPr>
                <a:t>SUSTAIN</a:t>
              </a:r>
              <a:endParaRPr sz="1400" dirty="0">
                <a:solidFill>
                  <a:schemeClr val="accent3">
                    <a:lumMod val="75000"/>
                  </a:schemeClr>
                </a:solidFill>
                <a:latin typeface="Arial"/>
                <a:ea typeface="Arial"/>
                <a:cs typeface="Arial"/>
                <a:sym typeface="Arial"/>
              </a:endParaRPr>
            </a:p>
          </p:txBody>
        </p:sp>
      </p:grpSp>
      <p:pic>
        <p:nvPicPr>
          <p:cNvPr id="7" name="Picture 6" descr="SN_DOMESTICR data viz examples">
            <a:extLst>
              <a:ext uri="{FF2B5EF4-FFF2-40B4-BE49-F238E27FC236}">
                <a16:creationId xmlns:a16="http://schemas.microsoft.com/office/drawing/2014/main" id="{89D6BCFB-87DC-CA49-C26E-C346EBEADB83}"/>
              </a:ext>
            </a:extLst>
          </p:cNvPr>
          <p:cNvPicPr>
            <a:picLocks noChangeAspect="1"/>
          </p:cNvPicPr>
          <p:nvPr/>
        </p:nvPicPr>
        <p:blipFill>
          <a:blip r:embed="rId4"/>
          <a:stretch>
            <a:fillRect/>
          </a:stretch>
        </p:blipFill>
        <p:spPr>
          <a:xfrm>
            <a:off x="126264" y="610990"/>
            <a:ext cx="4508687" cy="2264885"/>
          </a:xfrm>
          <a:prstGeom prst="rect">
            <a:avLst/>
          </a:prstGeom>
        </p:spPr>
      </p:pic>
      <p:pic>
        <p:nvPicPr>
          <p:cNvPr id="9" name="Picture 8" descr="SN_DOMESTICR data viz examples">
            <a:extLst>
              <a:ext uri="{FF2B5EF4-FFF2-40B4-BE49-F238E27FC236}">
                <a16:creationId xmlns:a16="http://schemas.microsoft.com/office/drawing/2014/main" id="{AA036085-7E96-1176-6D48-8E783D9E48A0}"/>
              </a:ext>
            </a:extLst>
          </p:cNvPr>
          <p:cNvPicPr>
            <a:picLocks noChangeAspect="1"/>
          </p:cNvPicPr>
          <p:nvPr/>
        </p:nvPicPr>
        <p:blipFill>
          <a:blip r:embed="rId5"/>
          <a:stretch>
            <a:fillRect/>
          </a:stretch>
        </p:blipFill>
        <p:spPr>
          <a:xfrm>
            <a:off x="4924298" y="742899"/>
            <a:ext cx="4219702" cy="2001066"/>
          </a:xfrm>
          <a:prstGeom prst="rect">
            <a:avLst/>
          </a:prstGeom>
        </p:spPr>
      </p:pic>
      <p:pic>
        <p:nvPicPr>
          <p:cNvPr id="11" name="Picture 10" descr="SN_DOMESTICR data viz examples">
            <a:extLst>
              <a:ext uri="{FF2B5EF4-FFF2-40B4-BE49-F238E27FC236}">
                <a16:creationId xmlns:a16="http://schemas.microsoft.com/office/drawing/2014/main" id="{D112E817-6585-A469-3D8F-F72E848FB2ED}"/>
              </a:ext>
            </a:extLst>
          </p:cNvPr>
          <p:cNvPicPr>
            <a:picLocks noChangeAspect="1"/>
          </p:cNvPicPr>
          <p:nvPr/>
        </p:nvPicPr>
        <p:blipFill rotWithShape="1">
          <a:blip r:embed="rId6"/>
          <a:srcRect l="261" t="6205" r="-261"/>
          <a:stretch/>
        </p:blipFill>
        <p:spPr>
          <a:xfrm>
            <a:off x="2698848" y="2856175"/>
            <a:ext cx="4010543" cy="1979292"/>
          </a:xfrm>
          <a:prstGeom prst="rect">
            <a:avLst/>
          </a:prstGeom>
        </p:spPr>
      </p:pic>
    </p:spTree>
    <p:custDataLst>
      <p:tags r:id="rId1"/>
    </p:custDataLst>
    <p:extLst>
      <p:ext uri="{BB962C8B-B14F-4D97-AF65-F5344CB8AC3E}">
        <p14:creationId xmlns:p14="http://schemas.microsoft.com/office/powerpoint/2010/main" val="1399133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674200-4CC1-4A11-B15E-1F877A2EE9BE}"/>
              </a:ext>
            </a:extLst>
          </p:cNvPr>
          <p:cNvSpPr>
            <a:spLocks noGrp="1"/>
          </p:cNvSpPr>
          <p:nvPr>
            <p:ph idx="1"/>
          </p:nvPr>
        </p:nvSpPr>
        <p:spPr>
          <a:xfrm>
            <a:off x="192947" y="729843"/>
            <a:ext cx="8674216" cy="3833448"/>
          </a:xfrm>
        </p:spPr>
        <p:txBody>
          <a:bodyPr>
            <a:normAutofit fontScale="70000" lnSpcReduction="20000"/>
          </a:bodyPr>
          <a:lstStyle/>
          <a:p>
            <a:pPr rtl="0" fontAlgn="base">
              <a:spcBef>
                <a:spcPts val="0"/>
              </a:spcBef>
              <a:spcAft>
                <a:spcPts val="0"/>
              </a:spcAft>
              <a:buFont typeface="Arial" panose="020B0604020202020204" pitchFamily="34" charset="0"/>
              <a:buChar char="•"/>
            </a:pPr>
            <a:r>
              <a:rPr lang="en-US" sz="3345" b="0" i="0" u="none" strike="noStrike" dirty="0">
                <a:solidFill>
                  <a:srgbClr val="4E4A49"/>
                </a:solidFill>
                <a:effectLst/>
                <a:latin typeface="Gill Sans"/>
              </a:rPr>
              <a:t>Core indicators are core indicators because </a:t>
            </a:r>
            <a:r>
              <a:rPr lang="en-US" sz="3345" b="0" i="0" u="none" strike="noStrike">
                <a:solidFill>
                  <a:srgbClr val="4E4A49"/>
                </a:solidFill>
                <a:effectLst/>
                <a:latin typeface="Gill Sans"/>
              </a:rPr>
              <a:t>they are CORE:</a:t>
            </a:r>
            <a:endParaRPr lang="en-US" sz="2965" b="0" i="0" u="none" strike="noStrike" dirty="0">
              <a:solidFill>
                <a:srgbClr val="008C84"/>
              </a:solidFill>
              <a:effectLst/>
              <a:latin typeface="Noto Sans Symbols"/>
            </a:endParaRPr>
          </a:p>
          <a:p>
            <a:pPr marL="742950" lvl="1" indent="-285750" rtl="0" fontAlgn="base">
              <a:spcBef>
                <a:spcPts val="0"/>
              </a:spcBef>
              <a:spcAft>
                <a:spcPts val="0"/>
              </a:spcAft>
              <a:buFont typeface="Arial" panose="020B0604020202020204" pitchFamily="34" charset="0"/>
              <a:buChar char="•"/>
            </a:pPr>
            <a:r>
              <a:rPr lang="en-US" sz="3345" b="0" i="0" u="none" strike="noStrike" dirty="0">
                <a:solidFill>
                  <a:srgbClr val="4E4A49"/>
                </a:solidFill>
                <a:effectLst/>
                <a:latin typeface="Gill Sans"/>
              </a:rPr>
              <a:t>Help measure TB </a:t>
            </a:r>
            <a:r>
              <a:rPr lang="en-US" sz="3345" b="1" i="0" u="none" strike="noStrike" dirty="0">
                <a:solidFill>
                  <a:srgbClr val="4E4A49"/>
                </a:solidFill>
                <a:effectLst/>
                <a:latin typeface="Gill Sans"/>
              </a:rPr>
              <a:t>investments </a:t>
            </a:r>
            <a:r>
              <a:rPr lang="en-US" sz="3345" b="0" i="0" u="none" strike="noStrike" dirty="0">
                <a:solidFill>
                  <a:srgbClr val="4E4A49"/>
                </a:solidFill>
                <a:effectLst/>
                <a:latin typeface="Gill Sans"/>
              </a:rPr>
              <a:t>by</a:t>
            </a:r>
            <a:r>
              <a:rPr lang="en-US" sz="3345" b="1" i="0" u="none" strike="noStrike" dirty="0">
                <a:solidFill>
                  <a:srgbClr val="4E4A49"/>
                </a:solidFill>
                <a:effectLst/>
                <a:latin typeface="Gill Sans"/>
              </a:rPr>
              <a:t> USAID</a:t>
            </a:r>
            <a:r>
              <a:rPr lang="en-US" sz="3345" b="0" i="0" u="none" strike="noStrike" dirty="0">
                <a:solidFill>
                  <a:srgbClr val="4E4A49"/>
                </a:solidFill>
                <a:effectLst/>
                <a:latin typeface="Gill Sans"/>
              </a:rPr>
              <a:t> and the global community</a:t>
            </a:r>
            <a:endParaRPr lang="en-US" sz="2965" b="0" i="0" u="none" strike="noStrike" dirty="0">
              <a:solidFill>
                <a:srgbClr val="008C84"/>
              </a:solidFill>
              <a:effectLst/>
              <a:latin typeface="Noto Sans Symbols"/>
            </a:endParaRPr>
          </a:p>
          <a:p>
            <a:pPr marL="1143000" lvl="2" indent="-228600" rtl="0" fontAlgn="base">
              <a:spcBef>
                <a:spcPts val="800"/>
              </a:spcBef>
              <a:spcAft>
                <a:spcPts val="0"/>
              </a:spcAft>
              <a:buFont typeface="Arial" panose="020B0604020202020204" pitchFamily="34" charset="0"/>
              <a:buChar char="•"/>
            </a:pPr>
            <a:r>
              <a:rPr lang="en-US" sz="3145" b="0" i="0" u="none" strike="noStrike" dirty="0">
                <a:solidFill>
                  <a:srgbClr val="6C6463"/>
                </a:solidFill>
                <a:effectLst/>
                <a:latin typeface="Gill Sans"/>
              </a:rPr>
              <a:t>Measure </a:t>
            </a:r>
            <a:r>
              <a:rPr lang="en-US" sz="3145" b="1" i="0" u="none" strike="noStrike" dirty="0">
                <a:solidFill>
                  <a:srgbClr val="6C6463"/>
                </a:solidFill>
                <a:effectLst/>
                <a:latin typeface="Gill Sans"/>
              </a:rPr>
              <a:t>progress toward the targets: US </a:t>
            </a:r>
            <a:r>
              <a:rPr lang="en-US" sz="3145" b="0" i="0" u="none" strike="noStrike" dirty="0">
                <a:solidFill>
                  <a:srgbClr val="6C6463"/>
                </a:solidFill>
                <a:effectLst/>
                <a:latin typeface="Gill Sans"/>
              </a:rPr>
              <a:t>Global TB Strategy, UNHLM, </a:t>
            </a:r>
            <a:endParaRPr lang="en-US" sz="2965" b="0" i="0" u="none" strike="noStrike" dirty="0">
              <a:solidFill>
                <a:srgbClr val="008C84"/>
              </a:solidFill>
              <a:effectLst/>
              <a:latin typeface="Arial" panose="020B0604020202020204" pitchFamily="34" charset="0"/>
            </a:endParaRPr>
          </a:p>
          <a:p>
            <a:pPr marL="742950" lvl="1" indent="-285750" rtl="0" fontAlgn="base">
              <a:spcBef>
                <a:spcPts val="800"/>
              </a:spcBef>
              <a:spcAft>
                <a:spcPts val="0"/>
              </a:spcAft>
              <a:buFont typeface="Arial" panose="020B0604020202020204" pitchFamily="34" charset="0"/>
              <a:buChar char="•"/>
            </a:pPr>
            <a:r>
              <a:rPr lang="en-US" sz="3345" b="0" i="0" u="none" strike="noStrike" dirty="0">
                <a:solidFill>
                  <a:srgbClr val="4E4A49"/>
                </a:solidFill>
                <a:effectLst/>
                <a:latin typeface="Gill Sans"/>
              </a:rPr>
              <a:t>Are generally </a:t>
            </a:r>
            <a:r>
              <a:rPr lang="en-US" sz="3345" b="1" i="0" u="none" strike="noStrike" dirty="0">
                <a:solidFill>
                  <a:srgbClr val="4E4A49"/>
                </a:solidFill>
                <a:effectLst/>
                <a:latin typeface="Gill Sans"/>
              </a:rPr>
              <a:t>readily available </a:t>
            </a:r>
            <a:r>
              <a:rPr lang="en-US" sz="3345" b="0" i="0" u="none" strike="noStrike" dirty="0">
                <a:solidFill>
                  <a:srgbClr val="4E4A49"/>
                </a:solidFill>
                <a:effectLst/>
                <a:latin typeface="Gill Sans"/>
              </a:rPr>
              <a:t>data</a:t>
            </a:r>
          </a:p>
          <a:p>
            <a:pPr marL="457200" lvl="1" indent="0" rtl="0" fontAlgn="base">
              <a:spcBef>
                <a:spcPts val="800"/>
              </a:spcBef>
              <a:spcAft>
                <a:spcPts val="0"/>
              </a:spcAft>
              <a:buNone/>
            </a:pPr>
            <a:endParaRPr lang="en-US" sz="2965" b="0" i="0" u="none" strike="noStrike" dirty="0">
              <a:solidFill>
                <a:srgbClr val="008C84"/>
              </a:solidFill>
              <a:effectLst/>
              <a:latin typeface="Noto Sans Symbols"/>
            </a:endParaRPr>
          </a:p>
          <a:p>
            <a:pPr rtl="0" fontAlgn="base">
              <a:spcBef>
                <a:spcPts val="800"/>
              </a:spcBef>
              <a:spcAft>
                <a:spcPts val="0"/>
              </a:spcAft>
              <a:buFont typeface="Arial" panose="020B0604020202020204" pitchFamily="34" charset="0"/>
              <a:buChar char="•"/>
            </a:pPr>
            <a:r>
              <a:rPr lang="en-US" sz="3345" b="0" i="0" u="none" strike="noStrike" dirty="0">
                <a:solidFill>
                  <a:srgbClr val="4E4A49"/>
                </a:solidFill>
                <a:effectLst/>
                <a:latin typeface="Gill Sans"/>
              </a:rPr>
              <a:t>Limitations </a:t>
            </a:r>
            <a:endParaRPr lang="en-US" sz="2965" b="0" i="0" u="none" strike="noStrike" dirty="0">
              <a:solidFill>
                <a:srgbClr val="008C84"/>
              </a:solidFill>
              <a:effectLst/>
              <a:latin typeface="Noto Sans Symbols"/>
            </a:endParaRPr>
          </a:p>
          <a:p>
            <a:pPr marL="742950" lvl="1" indent="-285750" rtl="0" fontAlgn="base">
              <a:spcBef>
                <a:spcPts val="800"/>
              </a:spcBef>
              <a:spcAft>
                <a:spcPts val="0"/>
              </a:spcAft>
              <a:buFont typeface="Arial" panose="020B0604020202020204" pitchFamily="34" charset="0"/>
              <a:buChar char="•"/>
            </a:pPr>
            <a:r>
              <a:rPr lang="en-US" sz="3345" b="0" i="0" u="none" strike="noStrike" dirty="0">
                <a:solidFill>
                  <a:srgbClr val="4E4A49"/>
                </a:solidFill>
                <a:effectLst/>
                <a:latin typeface="Gill Sans"/>
              </a:rPr>
              <a:t>high level </a:t>
            </a:r>
            <a:endParaRPr lang="en-US" sz="2965" b="0" i="0" u="none" strike="noStrike" dirty="0">
              <a:solidFill>
                <a:srgbClr val="008C84"/>
              </a:solidFill>
              <a:effectLst/>
              <a:latin typeface="Noto Sans Symbols"/>
            </a:endParaRPr>
          </a:p>
          <a:p>
            <a:pPr marL="742950" lvl="1" indent="-285750" rtl="0" fontAlgn="base">
              <a:spcBef>
                <a:spcPts val="800"/>
              </a:spcBef>
              <a:spcAft>
                <a:spcPts val="0"/>
              </a:spcAft>
              <a:buFont typeface="Arial" panose="020B0604020202020204" pitchFamily="34" charset="0"/>
              <a:buChar char="•"/>
            </a:pPr>
            <a:r>
              <a:rPr lang="en-US" sz="3345" b="0" i="0" u="none" strike="noStrike" dirty="0">
                <a:solidFill>
                  <a:srgbClr val="4E4A49"/>
                </a:solidFill>
                <a:effectLst/>
                <a:latin typeface="Gill Sans"/>
              </a:rPr>
              <a:t>lack granularity for in-depth analysis</a:t>
            </a:r>
            <a:endParaRPr lang="en-US" sz="2965" b="0" i="0" u="none" strike="noStrike" dirty="0">
              <a:solidFill>
                <a:srgbClr val="008C84"/>
              </a:solidFill>
              <a:effectLst/>
              <a:latin typeface="Noto Sans Symbols"/>
            </a:endParaRPr>
          </a:p>
          <a:p>
            <a:pPr marL="1143000" lvl="2" indent="-228600" rtl="0" fontAlgn="base">
              <a:spcBef>
                <a:spcPts val="800"/>
              </a:spcBef>
              <a:spcAft>
                <a:spcPts val="0"/>
              </a:spcAft>
              <a:buFont typeface="Arial" panose="020B0604020202020204" pitchFamily="34" charset="0"/>
              <a:buChar char="•"/>
            </a:pPr>
            <a:r>
              <a:rPr lang="en-US" sz="3145" b="0" i="0" u="none" strike="noStrike" dirty="0">
                <a:solidFill>
                  <a:srgbClr val="6C6463"/>
                </a:solidFill>
                <a:effectLst/>
                <a:latin typeface="Gill Sans"/>
              </a:rPr>
              <a:t>cascade analysis</a:t>
            </a:r>
            <a:endParaRPr lang="en-US" sz="3145" b="0" i="0" u="none" strike="noStrike" dirty="0">
              <a:solidFill>
                <a:srgbClr val="6C6463"/>
              </a:solidFill>
              <a:effectLst/>
              <a:latin typeface="Arial" panose="020B0604020202020204" pitchFamily="34" charset="0"/>
            </a:endParaRPr>
          </a:p>
        </p:txBody>
      </p:sp>
      <p:sp>
        <p:nvSpPr>
          <p:cNvPr id="3" name="Slide Number Placeholder 2">
            <a:extLst>
              <a:ext uri="{FF2B5EF4-FFF2-40B4-BE49-F238E27FC236}">
                <a16:creationId xmlns:a16="http://schemas.microsoft.com/office/drawing/2014/main" id="{44B7EB7D-484E-4931-9AE2-C4344A2E1C90}"/>
              </a:ext>
            </a:extLst>
          </p:cNvPr>
          <p:cNvSpPr>
            <a:spLocks noGrp="1"/>
          </p:cNvSpPr>
          <p:nvPr>
            <p:ph type="sldNum" sz="quarter" idx="4"/>
          </p:nvPr>
        </p:nvSpPr>
        <p:spPr/>
        <p:txBody>
          <a:bodyPr/>
          <a:lstStyle/>
          <a:p>
            <a:fld id="{42782948-4DBE-204D-AB9E-B65E067054AE}" type="slidenum">
              <a:rPr lang="en-US" smtClean="0"/>
              <a:pPr/>
              <a:t>47</a:t>
            </a:fld>
            <a:endParaRPr lang="en-US"/>
          </a:p>
        </p:txBody>
      </p:sp>
      <p:sp>
        <p:nvSpPr>
          <p:cNvPr id="4" name="Title 3">
            <a:extLst>
              <a:ext uri="{FF2B5EF4-FFF2-40B4-BE49-F238E27FC236}">
                <a16:creationId xmlns:a16="http://schemas.microsoft.com/office/drawing/2014/main" id="{E71B00D4-0F1C-4041-BEF0-0295E1BBD21E}"/>
              </a:ext>
            </a:extLst>
          </p:cNvPr>
          <p:cNvSpPr>
            <a:spLocks noGrp="1"/>
          </p:cNvSpPr>
          <p:nvPr>
            <p:ph type="title"/>
          </p:nvPr>
        </p:nvSpPr>
        <p:spPr/>
        <p:txBody>
          <a:bodyPr/>
          <a:lstStyle/>
          <a:p>
            <a:r>
              <a:rPr lang="en-US" dirty="0"/>
              <a:t>Key messages</a:t>
            </a:r>
          </a:p>
        </p:txBody>
      </p:sp>
    </p:spTree>
    <p:extLst>
      <p:ext uri="{BB962C8B-B14F-4D97-AF65-F5344CB8AC3E}">
        <p14:creationId xmlns:p14="http://schemas.microsoft.com/office/powerpoint/2010/main" val="36047169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50"/>
          <p:cNvSpPr txBox="1">
            <a:spLocks noGrp="1"/>
          </p:cNvSpPr>
          <p:nvPr>
            <p:ph type="sldNum" idx="12"/>
          </p:nvPr>
        </p:nvSpPr>
        <p:spPr>
          <a:xfrm>
            <a:off x="6858000" y="4933030"/>
            <a:ext cx="2133600" cy="215444"/>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800" b="0" i="0" u="none" strike="noStrike" cap="none">
                <a:solidFill>
                  <a:schemeClr val="lt1"/>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Font typeface="Arial"/>
              <a:buNone/>
              <a:defRPr sz="800" b="0" i="0" u="none" strike="noStrike" cap="none">
                <a:solidFill>
                  <a:schemeClr val="lt1"/>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Font typeface="Arial"/>
              <a:buNone/>
              <a:defRPr sz="800" b="0" i="0" u="none" strike="noStrike" cap="none">
                <a:solidFill>
                  <a:schemeClr val="lt1"/>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Font typeface="Arial"/>
              <a:buNone/>
              <a:defRPr sz="800" b="0" i="0" u="none" strike="noStrike" cap="none">
                <a:solidFill>
                  <a:schemeClr val="lt1"/>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Font typeface="Arial"/>
              <a:buNone/>
              <a:defRPr sz="800" b="0" i="0" u="none" strike="noStrike" cap="none">
                <a:solidFill>
                  <a:schemeClr val="lt1"/>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Font typeface="Arial"/>
              <a:buNone/>
              <a:defRPr sz="800" b="0" i="0" u="none" strike="noStrike" cap="none">
                <a:solidFill>
                  <a:schemeClr val="lt1"/>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Font typeface="Arial"/>
              <a:buNone/>
              <a:defRPr sz="800" b="0" i="0" u="none" strike="noStrike" cap="none">
                <a:solidFill>
                  <a:schemeClr val="lt1"/>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Font typeface="Arial"/>
              <a:buNone/>
              <a:defRPr sz="800" b="0" i="0" u="none" strike="noStrike" cap="none">
                <a:solidFill>
                  <a:schemeClr val="lt1"/>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Font typeface="Arial"/>
              <a:buNone/>
              <a:defRPr sz="8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48</a:t>
            </a:fld>
            <a:endParaRPr/>
          </a:p>
        </p:txBody>
      </p:sp>
      <p:sp>
        <p:nvSpPr>
          <p:cNvPr id="802" name="Google Shape;802;p50"/>
          <p:cNvSpPr txBox="1">
            <a:spLocks noGrp="1"/>
          </p:cNvSpPr>
          <p:nvPr>
            <p:ph type="title"/>
          </p:nvPr>
        </p:nvSpPr>
        <p:spPr>
          <a:xfrm>
            <a:off x="685800" y="2269222"/>
            <a:ext cx="7772400" cy="646500"/>
          </a:xfrm>
          <a:prstGeom prst="rect">
            <a:avLst/>
          </a:prstGeom>
          <a:noFill/>
          <a:ln>
            <a:noFill/>
          </a:ln>
        </p:spPr>
        <p:txBody>
          <a:bodyPr spcFirstLastPara="1" wrap="square" lIns="91425" tIns="45700" rIns="91425" bIns="45700" anchor="b" anchorCtr="0">
            <a:spAutoFit/>
          </a:bodyPr>
          <a:lstStyle/>
          <a:p>
            <a:pPr marL="0" lvl="0" indent="0" algn="ctr" rtl="0">
              <a:spcBef>
                <a:spcPts val="0"/>
              </a:spcBef>
              <a:spcAft>
                <a:spcPts val="0"/>
              </a:spcAft>
              <a:buClr>
                <a:schemeClr val="lt1"/>
              </a:buClr>
              <a:buSzPts val="3600"/>
              <a:buFont typeface="Gill Sans"/>
              <a:buNone/>
            </a:pPr>
            <a:r>
              <a:rPr lang="en-US"/>
              <a:t>Q&amp;A</a:t>
            </a:r>
            <a:endParaRPr/>
          </a:p>
        </p:txBody>
      </p:sp>
      <p:pic>
        <p:nvPicPr>
          <p:cNvPr id="803" name="Google Shape;803;p50">
            <a:extLst>
              <a:ext uri="{C183D7F6-B498-43B3-948B-1728B52AA6E4}">
                <adec:decorative xmlns:adec="http://schemas.microsoft.com/office/drawing/2017/decorative" val="1"/>
              </a:ext>
            </a:extLst>
          </p:cNvPr>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9605" y="48164"/>
            <a:ext cx="4194730" cy="1437640"/>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985BDF66-B389-4813-B347-24FF3B47CE09}"/>
              </a:ext>
            </a:extLst>
          </p:cNvPr>
          <p:cNvSpPr txBox="1">
            <a:spLocks/>
          </p:cNvSpPr>
          <p:nvPr/>
        </p:nvSpPr>
        <p:spPr>
          <a:xfrm>
            <a:off x="600795" y="813566"/>
            <a:ext cx="3971204" cy="2019320"/>
          </a:xfrm>
          <a:prstGeom prst="rect">
            <a:avLst/>
          </a:prstGeom>
        </p:spPr>
        <p:txBody>
          <a:bodyPr vert="horz" lIns="91440" tIns="45720" rIns="91440" bIns="45720" rtlCol="0">
            <a:noAutofit/>
          </a:bodyPr>
          <a:lstStyle>
            <a:lvl1pPr marL="230188" indent="-230188" algn="l" defTabSz="457200" rtl="0" eaLnBrk="1" latinLnBrk="0" hangingPunct="1">
              <a:spcBef>
                <a:spcPts val="0"/>
              </a:spcBef>
              <a:spcAft>
                <a:spcPts val="800"/>
              </a:spcAft>
              <a:buClr>
                <a:schemeClr val="accent3"/>
              </a:buClr>
              <a:buSzPct val="90000"/>
              <a:buFont typeface="Wingdings" panose="05000000000000000000" pitchFamily="2" charset="2"/>
              <a:buChar char="§"/>
              <a:defRPr sz="1600" b="0" i="0" kern="1200">
                <a:solidFill>
                  <a:srgbClr val="6C6463"/>
                </a:solidFill>
                <a:latin typeface="+mn-lt"/>
                <a:ea typeface="+mn-ea"/>
                <a:cs typeface="Gill Sans MT"/>
              </a:defRPr>
            </a:lvl1pPr>
            <a:lvl2pPr marL="684213" indent="-230188" algn="l" defTabSz="457200" rtl="0" eaLnBrk="1" latinLnBrk="0" hangingPunct="1">
              <a:spcBef>
                <a:spcPts val="0"/>
              </a:spcBef>
              <a:spcAft>
                <a:spcPts val="800"/>
              </a:spcAft>
              <a:buClr>
                <a:schemeClr val="accent3"/>
              </a:buClr>
              <a:buSzPct val="90000"/>
              <a:buFont typeface="Wingdings" panose="05000000000000000000" pitchFamily="2" charset="2"/>
              <a:buChar char="ü"/>
              <a:defRPr sz="1600" b="0" i="0" kern="1200">
                <a:solidFill>
                  <a:srgbClr val="6C6463"/>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FFFFFF"/>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Aft>
                <a:spcPts val="0"/>
              </a:spcAft>
              <a:buNone/>
            </a:pPr>
            <a:r>
              <a:rPr lang="en-US" sz="1800" b="1" dirty="0">
                <a:solidFill>
                  <a:schemeClr val="tx1"/>
                </a:solidFill>
              </a:rPr>
              <a:t>Sevim Ahmedov</a:t>
            </a:r>
            <a:br>
              <a:rPr lang="en-US" sz="1800" dirty="0"/>
            </a:br>
            <a:r>
              <a:rPr lang="en-US" sz="1800" dirty="0">
                <a:solidFill>
                  <a:schemeClr val="tx1"/>
                </a:solidFill>
                <a:cs typeface="+mn-cs"/>
              </a:rPr>
              <a:t>TB/HIV, Prevention and M&amp;E Team Lead</a:t>
            </a:r>
            <a:br>
              <a:rPr lang="en-US" sz="1800" dirty="0">
                <a:solidFill>
                  <a:schemeClr val="tx1"/>
                </a:solidFill>
                <a:cs typeface="+mn-cs"/>
              </a:rPr>
            </a:br>
            <a:r>
              <a:rPr lang="en-US" sz="1800" dirty="0">
                <a:solidFill>
                  <a:schemeClr val="tx1"/>
                </a:solidFill>
                <a:cs typeface="+mn-cs"/>
              </a:rPr>
              <a:t>AOR TB DIAH </a:t>
            </a:r>
            <a:br>
              <a:rPr lang="en-US" sz="1800" dirty="0">
                <a:solidFill>
                  <a:schemeClr val="tx1"/>
                </a:solidFill>
                <a:cs typeface="+mn-cs"/>
              </a:rPr>
            </a:br>
            <a:r>
              <a:rPr lang="en-US" sz="1800" dirty="0">
                <a:solidFill>
                  <a:schemeClr val="tx1"/>
                </a:solidFill>
                <a:cs typeface="+mn-cs"/>
              </a:rPr>
              <a:t>Tuberculosis Division </a:t>
            </a:r>
            <a:br>
              <a:rPr lang="en-US" sz="1800" dirty="0">
                <a:solidFill>
                  <a:schemeClr val="tx1"/>
                </a:solidFill>
                <a:cs typeface="+mn-cs"/>
              </a:rPr>
            </a:br>
            <a:r>
              <a:rPr lang="en-US" sz="1800" dirty="0">
                <a:solidFill>
                  <a:schemeClr val="tx1"/>
                </a:solidFill>
                <a:cs typeface="+mn-cs"/>
              </a:rPr>
              <a:t>Office </a:t>
            </a:r>
            <a:r>
              <a:rPr lang="en-US" sz="1800" kern="1200" dirty="0">
                <a:solidFill>
                  <a:schemeClr val="tx1"/>
                </a:solidFill>
                <a:effectLst/>
                <a:latin typeface="+mn-lt"/>
                <a:ea typeface="+mn-ea"/>
                <a:cs typeface="+mn-cs"/>
              </a:rPr>
              <a:t>of Infectious Disease, </a:t>
            </a:r>
            <a:br>
              <a:rPr lang="en-US" sz="1800" kern="1200" dirty="0">
                <a:solidFill>
                  <a:schemeClr val="tx1"/>
                </a:solidFill>
                <a:effectLst/>
                <a:latin typeface="+mn-lt"/>
                <a:ea typeface="+mn-ea"/>
                <a:cs typeface="+mn-cs"/>
              </a:rPr>
            </a:br>
            <a:r>
              <a:rPr lang="en-US" sz="1800" kern="1200" dirty="0">
                <a:solidFill>
                  <a:schemeClr val="tx1"/>
                </a:solidFill>
                <a:effectLst/>
                <a:latin typeface="+mn-lt"/>
                <a:ea typeface="+mn-ea"/>
                <a:cs typeface="+mn-cs"/>
              </a:rPr>
              <a:t>Bureau for Global Health</a:t>
            </a:r>
          </a:p>
          <a:p>
            <a:pPr marL="0" indent="0">
              <a:lnSpc>
                <a:spcPct val="110000"/>
              </a:lnSpc>
              <a:spcAft>
                <a:spcPts val="0"/>
              </a:spcAft>
              <a:buNone/>
            </a:pPr>
            <a:r>
              <a:rPr lang="en-US" sz="1800" kern="1200" dirty="0">
                <a:solidFill>
                  <a:schemeClr val="tx1"/>
                </a:solidFill>
                <a:effectLst/>
                <a:latin typeface="+mn-lt"/>
                <a:ea typeface="+mn-ea"/>
                <a:cs typeface="+mn-cs"/>
              </a:rPr>
              <a:t>USAID</a:t>
            </a:r>
          </a:p>
          <a:p>
            <a:pPr marL="0" indent="0">
              <a:spcBef>
                <a:spcPts val="600"/>
              </a:spcBef>
              <a:spcAft>
                <a:spcPts val="0"/>
              </a:spcAft>
              <a:buNone/>
            </a:pPr>
            <a:endParaRPr lang="en-US" sz="1800" dirty="0"/>
          </a:p>
        </p:txBody>
      </p:sp>
      <p:sp>
        <p:nvSpPr>
          <p:cNvPr id="3" name="Slide Number Placeholder 2">
            <a:extLst>
              <a:ext uri="{FF2B5EF4-FFF2-40B4-BE49-F238E27FC236}">
                <a16:creationId xmlns:a16="http://schemas.microsoft.com/office/drawing/2014/main" id="{20A4C136-8EAA-470F-A284-4418FC96C193}"/>
              </a:ext>
            </a:extLst>
          </p:cNvPr>
          <p:cNvSpPr>
            <a:spLocks noGrp="1"/>
          </p:cNvSpPr>
          <p:nvPr>
            <p:ph type="sldNum" sz="quarter" idx="4"/>
          </p:nvPr>
        </p:nvSpPr>
        <p:spPr/>
        <p:txBody>
          <a:bodyPr/>
          <a:lstStyle/>
          <a:p>
            <a:fld id="{42782948-4DBE-204D-AB9E-B65E067054AE}" type="slidenum">
              <a:rPr lang="en-US" smtClean="0"/>
              <a:pPr/>
              <a:t>49</a:t>
            </a:fld>
            <a:endParaRPr lang="en-US"/>
          </a:p>
        </p:txBody>
      </p:sp>
      <p:sp>
        <p:nvSpPr>
          <p:cNvPr id="18" name="Title 17">
            <a:extLst>
              <a:ext uri="{FF2B5EF4-FFF2-40B4-BE49-F238E27FC236}">
                <a16:creationId xmlns:a16="http://schemas.microsoft.com/office/drawing/2014/main" id="{F354B462-4FC9-477D-BA4C-642428D3D496}"/>
              </a:ext>
            </a:extLst>
          </p:cNvPr>
          <p:cNvSpPr>
            <a:spLocks noGrp="1"/>
          </p:cNvSpPr>
          <p:nvPr>
            <p:ph type="title"/>
          </p:nvPr>
        </p:nvSpPr>
        <p:spPr/>
        <p:txBody>
          <a:bodyPr/>
          <a:lstStyle/>
          <a:p>
            <a:r>
              <a:rPr lang="en-US"/>
              <a:t>For more information</a:t>
            </a:r>
          </a:p>
        </p:txBody>
      </p:sp>
      <p:pic>
        <p:nvPicPr>
          <p:cNvPr id="8" name="Graphic 7" descr="Address Book with solid fill">
            <a:extLst>
              <a:ext uri="{FF2B5EF4-FFF2-40B4-BE49-F238E27FC236}">
                <a16:creationId xmlns:a16="http://schemas.microsoft.com/office/drawing/2014/main" id="{616CD07B-7292-4969-8421-22D5F2EAA8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71999" y="3126371"/>
            <a:ext cx="510577" cy="510577"/>
          </a:xfrm>
          <a:prstGeom prst="rect">
            <a:avLst/>
          </a:prstGeom>
        </p:spPr>
      </p:pic>
      <p:sp>
        <p:nvSpPr>
          <p:cNvPr id="11" name="TextBox 10">
            <a:extLst>
              <a:ext uri="{FF2B5EF4-FFF2-40B4-BE49-F238E27FC236}">
                <a16:creationId xmlns:a16="http://schemas.microsoft.com/office/drawing/2014/main" id="{FA8136A3-046E-288F-51CD-78B4349DF10F}"/>
              </a:ext>
            </a:extLst>
          </p:cNvPr>
          <p:cNvSpPr txBox="1"/>
          <p:nvPr/>
        </p:nvSpPr>
        <p:spPr>
          <a:xfrm>
            <a:off x="5082576" y="3196993"/>
            <a:ext cx="4572000" cy="369332"/>
          </a:xfrm>
          <a:prstGeom prst="rect">
            <a:avLst/>
          </a:prstGeom>
          <a:noFill/>
        </p:spPr>
        <p:txBody>
          <a:bodyPr wrap="square">
            <a:spAutoFit/>
          </a:bodyPr>
          <a:lstStyle/>
          <a:p>
            <a:pPr indent="-3175"/>
            <a:r>
              <a:rPr lang="en-US" dirty="0">
                <a:solidFill>
                  <a:schemeClr val="tx2"/>
                </a:solidFill>
                <a:hlinkClick r:id="rId6">
                  <a:extLst>
                    <a:ext uri="{A12FA001-AC4F-418D-AE19-62706E023703}">
                      <ahyp:hlinkClr xmlns:ahyp="http://schemas.microsoft.com/office/drawing/2018/hyperlinkcolor" val="tx"/>
                    </a:ext>
                  </a:extLst>
                </a:hlinkClick>
              </a:rPr>
              <a:t>meapeterson@usaid.gov</a:t>
            </a:r>
            <a:endParaRPr lang="en-US" dirty="0">
              <a:solidFill>
                <a:schemeClr val="tx2"/>
              </a:solidFill>
            </a:endParaRPr>
          </a:p>
        </p:txBody>
      </p:sp>
      <p:sp>
        <p:nvSpPr>
          <p:cNvPr id="2" name="Content Placeholder 1">
            <a:extLst>
              <a:ext uri="{FF2B5EF4-FFF2-40B4-BE49-F238E27FC236}">
                <a16:creationId xmlns:a16="http://schemas.microsoft.com/office/drawing/2014/main" id="{176FA699-700F-E575-F1F8-B914370B2F0F}"/>
              </a:ext>
            </a:extLst>
          </p:cNvPr>
          <p:cNvSpPr txBox="1">
            <a:spLocks/>
          </p:cNvSpPr>
          <p:nvPr/>
        </p:nvSpPr>
        <p:spPr>
          <a:xfrm>
            <a:off x="4571999" y="813565"/>
            <a:ext cx="4419599" cy="2055145"/>
          </a:xfrm>
          <a:prstGeom prst="rect">
            <a:avLst/>
          </a:prstGeom>
        </p:spPr>
        <p:txBody>
          <a:bodyPr vert="horz" lIns="91440" tIns="45720" rIns="91440" bIns="45720" rtlCol="0">
            <a:normAutofit/>
          </a:bodyPr>
          <a:lstStyle>
            <a:lvl1pPr marL="230188" indent="-230188" algn="l" defTabSz="457200" rtl="0" eaLnBrk="1" latinLnBrk="0" hangingPunct="1">
              <a:spcBef>
                <a:spcPts val="0"/>
              </a:spcBef>
              <a:spcAft>
                <a:spcPts val="800"/>
              </a:spcAft>
              <a:buClr>
                <a:schemeClr val="accent3"/>
              </a:buClr>
              <a:buSzPct val="90000"/>
              <a:buFont typeface="Wingdings" panose="05000000000000000000" pitchFamily="2" charset="2"/>
              <a:buChar char="§"/>
              <a:defRPr sz="1600" b="0" i="0" kern="1200">
                <a:solidFill>
                  <a:srgbClr val="6C6463"/>
                </a:solidFill>
                <a:latin typeface="+mn-lt"/>
                <a:ea typeface="+mn-ea"/>
                <a:cs typeface="Gill Sans MT"/>
              </a:defRPr>
            </a:lvl1pPr>
            <a:lvl2pPr marL="684213" indent="-230188" algn="l" defTabSz="457200" rtl="0" eaLnBrk="1" latinLnBrk="0" hangingPunct="1">
              <a:spcBef>
                <a:spcPts val="0"/>
              </a:spcBef>
              <a:spcAft>
                <a:spcPts val="800"/>
              </a:spcAft>
              <a:buClr>
                <a:schemeClr val="accent3"/>
              </a:buClr>
              <a:buSzPct val="90000"/>
              <a:buFont typeface="Wingdings" panose="05000000000000000000" pitchFamily="2" charset="2"/>
              <a:buChar char="ü"/>
              <a:defRPr sz="1600" b="0" i="0" kern="1200">
                <a:solidFill>
                  <a:srgbClr val="6C6463"/>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FFFFFF"/>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Aft>
                <a:spcPts val="0"/>
              </a:spcAft>
              <a:buNone/>
            </a:pPr>
            <a:r>
              <a:rPr lang="en-US" sz="1800" b="1" dirty="0">
                <a:solidFill>
                  <a:schemeClr val="tx1"/>
                </a:solidFill>
              </a:rPr>
              <a:t>Meaghan Peterson</a:t>
            </a:r>
            <a:br>
              <a:rPr lang="en-US" sz="1800" dirty="0"/>
            </a:br>
            <a:r>
              <a:rPr lang="en-US" sz="1800" dirty="0">
                <a:solidFill>
                  <a:schemeClr val="tx1"/>
                </a:solidFill>
                <a:cs typeface="+mn-cs"/>
              </a:rPr>
              <a:t>TB Monitoring and Evaluation Advisor, </a:t>
            </a:r>
            <a:br>
              <a:rPr lang="en-US" sz="1800" dirty="0">
                <a:solidFill>
                  <a:schemeClr val="tx1"/>
                </a:solidFill>
                <a:cs typeface="+mn-cs"/>
              </a:rPr>
            </a:br>
            <a:r>
              <a:rPr lang="en-US" sz="1800" dirty="0">
                <a:solidFill>
                  <a:schemeClr val="tx1"/>
                </a:solidFill>
                <a:cs typeface="+mn-cs"/>
              </a:rPr>
              <a:t>Tuberculosis Division </a:t>
            </a:r>
            <a:br>
              <a:rPr lang="en-US" sz="1800" dirty="0">
                <a:solidFill>
                  <a:schemeClr val="tx1"/>
                </a:solidFill>
                <a:cs typeface="+mn-cs"/>
              </a:rPr>
            </a:br>
            <a:r>
              <a:rPr lang="en-US" sz="1800" dirty="0">
                <a:solidFill>
                  <a:schemeClr val="tx1"/>
                </a:solidFill>
                <a:cs typeface="+mn-cs"/>
              </a:rPr>
              <a:t>Office </a:t>
            </a:r>
            <a:r>
              <a:rPr lang="en-US" sz="1800" kern="1200" dirty="0">
                <a:solidFill>
                  <a:schemeClr val="tx1"/>
                </a:solidFill>
                <a:effectLst/>
                <a:latin typeface="+mn-lt"/>
                <a:ea typeface="+mn-ea"/>
                <a:cs typeface="+mn-cs"/>
              </a:rPr>
              <a:t>of Infectious Disease, </a:t>
            </a:r>
            <a:br>
              <a:rPr lang="en-US" sz="1800" kern="1200" dirty="0">
                <a:solidFill>
                  <a:schemeClr val="tx1"/>
                </a:solidFill>
                <a:effectLst/>
                <a:latin typeface="+mn-lt"/>
                <a:ea typeface="+mn-ea"/>
                <a:cs typeface="+mn-cs"/>
              </a:rPr>
            </a:br>
            <a:r>
              <a:rPr lang="en-US" sz="1800" kern="1200" dirty="0">
                <a:solidFill>
                  <a:schemeClr val="tx1"/>
                </a:solidFill>
                <a:effectLst/>
                <a:latin typeface="+mn-lt"/>
                <a:ea typeface="+mn-ea"/>
                <a:cs typeface="+mn-cs"/>
              </a:rPr>
              <a:t>Bureau for Global Health</a:t>
            </a:r>
          </a:p>
          <a:p>
            <a:pPr marL="0" indent="0">
              <a:lnSpc>
                <a:spcPct val="110000"/>
              </a:lnSpc>
              <a:spcAft>
                <a:spcPts val="0"/>
              </a:spcAft>
              <a:buNone/>
            </a:pPr>
            <a:r>
              <a:rPr lang="en-US" sz="1800" kern="1200" dirty="0">
                <a:solidFill>
                  <a:schemeClr val="tx1"/>
                </a:solidFill>
                <a:effectLst/>
                <a:latin typeface="+mn-lt"/>
                <a:ea typeface="+mn-ea"/>
                <a:cs typeface="+mn-cs"/>
              </a:rPr>
              <a:t>USAID</a:t>
            </a:r>
          </a:p>
          <a:p>
            <a:pPr marL="0" indent="0">
              <a:lnSpc>
                <a:spcPct val="120000"/>
              </a:lnSpc>
              <a:spcBef>
                <a:spcPts val="600"/>
              </a:spcBef>
              <a:spcAft>
                <a:spcPts val="0"/>
              </a:spcAft>
              <a:buNone/>
            </a:pPr>
            <a:endParaRPr lang="en-US" sz="1800" dirty="0"/>
          </a:p>
        </p:txBody>
      </p:sp>
      <p:pic>
        <p:nvPicPr>
          <p:cNvPr id="4" name="Graphic 3" descr="Address Book with solid fill">
            <a:extLst>
              <a:ext uri="{FF2B5EF4-FFF2-40B4-BE49-F238E27FC236}">
                <a16:creationId xmlns:a16="http://schemas.microsoft.com/office/drawing/2014/main" id="{FB79D404-1CB4-D336-BA3D-0C5B7653965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0795" y="3181985"/>
            <a:ext cx="510577" cy="510577"/>
          </a:xfrm>
          <a:prstGeom prst="rect">
            <a:avLst/>
          </a:prstGeom>
        </p:spPr>
      </p:pic>
      <p:sp>
        <p:nvSpPr>
          <p:cNvPr id="5" name="TextBox 4">
            <a:extLst>
              <a:ext uri="{FF2B5EF4-FFF2-40B4-BE49-F238E27FC236}">
                <a16:creationId xmlns:a16="http://schemas.microsoft.com/office/drawing/2014/main" id="{9EFFD299-D18D-A9CF-4A8C-0738AA5881A1}"/>
              </a:ext>
            </a:extLst>
          </p:cNvPr>
          <p:cNvSpPr txBox="1"/>
          <p:nvPr/>
        </p:nvSpPr>
        <p:spPr>
          <a:xfrm>
            <a:off x="1111372" y="3217125"/>
            <a:ext cx="4572000" cy="369332"/>
          </a:xfrm>
          <a:prstGeom prst="rect">
            <a:avLst/>
          </a:prstGeom>
          <a:noFill/>
        </p:spPr>
        <p:txBody>
          <a:bodyPr wrap="square">
            <a:spAutoFit/>
          </a:bodyPr>
          <a:lstStyle/>
          <a:p>
            <a:pPr indent="-3175"/>
            <a:r>
              <a:rPr lang="en-US" dirty="0">
                <a:solidFill>
                  <a:schemeClr val="tx2"/>
                </a:solidFill>
                <a:hlinkClick r:id="rId6">
                  <a:extLst>
                    <a:ext uri="{A12FA001-AC4F-418D-AE19-62706E023703}">
                      <ahyp:hlinkClr xmlns:ahyp="http://schemas.microsoft.com/office/drawing/2018/hyperlinkcolor" val="tx"/>
                    </a:ext>
                  </a:extLst>
                </a:hlinkClick>
              </a:rPr>
              <a:t>sahmedov@usaid.gov</a:t>
            </a:r>
            <a:endParaRPr lang="en-US" dirty="0">
              <a:solidFill>
                <a:schemeClr val="tx2"/>
              </a:solidFill>
            </a:endParaRPr>
          </a:p>
        </p:txBody>
      </p:sp>
    </p:spTree>
    <p:custDataLst>
      <p:tags r:id="rId1"/>
    </p:custDataLst>
    <p:extLst>
      <p:ext uri="{BB962C8B-B14F-4D97-AF65-F5344CB8AC3E}">
        <p14:creationId xmlns:p14="http://schemas.microsoft.com/office/powerpoint/2010/main" val="12514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9" name="Google Shape;889;p25"/>
          <p:cNvSpPr txBox="1">
            <a:spLocks noGrp="1"/>
          </p:cNvSpPr>
          <p:nvPr>
            <p:ph type="title"/>
          </p:nvPr>
        </p:nvSpPr>
        <p:spPr>
          <a:xfrm>
            <a:off x="345507" y="-12959"/>
            <a:ext cx="7772400" cy="461665"/>
          </a:xfrm>
          <a:prstGeom prst="rect">
            <a:avLst/>
          </a:prstGeom>
          <a:noFill/>
          <a:ln>
            <a:noFill/>
          </a:ln>
        </p:spPr>
        <p:txBody>
          <a:bodyPr spcFirstLastPara="1" wrap="square" lIns="91425" tIns="45700" rIns="91425" bIns="45700" anchor="b" anchorCtr="0">
            <a:spAutoFit/>
          </a:bodyPr>
          <a:lstStyle/>
          <a:p>
            <a:pPr marL="0" lvl="0" indent="0" algn="l" rtl="0">
              <a:spcBef>
                <a:spcPts val="0"/>
              </a:spcBef>
              <a:spcAft>
                <a:spcPts val="0"/>
              </a:spcAft>
              <a:buClr>
                <a:schemeClr val="lt1"/>
              </a:buClr>
              <a:buSzPts val="2400"/>
              <a:buFont typeface="Gill Sans"/>
              <a:buNone/>
            </a:pPr>
            <a:r>
              <a:rPr lang="en-US" dirty="0"/>
              <a:t>PBMEF: Technical Areas  </a:t>
            </a:r>
            <a:endParaRPr dirty="0"/>
          </a:p>
        </p:txBody>
      </p:sp>
      <p:graphicFrame>
        <p:nvGraphicFramePr>
          <p:cNvPr id="890" name="Google Shape;890;p25"/>
          <p:cNvGraphicFramePr/>
          <p:nvPr>
            <p:extLst>
              <p:ext uri="{D42A27DB-BD31-4B8C-83A1-F6EECF244321}">
                <p14:modId xmlns:p14="http://schemas.microsoft.com/office/powerpoint/2010/main" val="3991674710"/>
              </p:ext>
            </p:extLst>
          </p:nvPr>
        </p:nvGraphicFramePr>
        <p:xfrm>
          <a:off x="861711" y="552513"/>
          <a:ext cx="7659281" cy="4304768"/>
        </p:xfrm>
        <a:graphic>
          <a:graphicData uri="http://schemas.openxmlformats.org/drawingml/2006/table">
            <a:tbl>
              <a:tblPr firstRow="1" bandRow="1">
                <a:noFill/>
              </a:tblPr>
              <a:tblGrid>
                <a:gridCol w="2053613">
                  <a:extLst>
                    <a:ext uri="{9D8B030D-6E8A-4147-A177-3AD203B41FA5}">
                      <a16:colId xmlns:a16="http://schemas.microsoft.com/office/drawing/2014/main" val="20000"/>
                    </a:ext>
                  </a:extLst>
                </a:gridCol>
                <a:gridCol w="4086970">
                  <a:extLst>
                    <a:ext uri="{9D8B030D-6E8A-4147-A177-3AD203B41FA5}">
                      <a16:colId xmlns:a16="http://schemas.microsoft.com/office/drawing/2014/main" val="20001"/>
                    </a:ext>
                  </a:extLst>
                </a:gridCol>
                <a:gridCol w="1518698">
                  <a:extLst>
                    <a:ext uri="{9D8B030D-6E8A-4147-A177-3AD203B41FA5}">
                      <a16:colId xmlns:a16="http://schemas.microsoft.com/office/drawing/2014/main" val="20002"/>
                    </a:ext>
                  </a:extLst>
                </a:gridCol>
              </a:tblGrid>
              <a:tr h="265632">
                <a:tc>
                  <a:txBody>
                    <a:bodyPr/>
                    <a:lstStyle/>
                    <a:p>
                      <a:pPr marL="0" marR="0" lvl="0" indent="0" algn="l" rtl="0">
                        <a:spcBef>
                          <a:spcPts val="0"/>
                        </a:spcBef>
                        <a:spcAft>
                          <a:spcPts val="0"/>
                        </a:spcAft>
                        <a:buNone/>
                      </a:pPr>
                      <a:r>
                        <a:rPr lang="en-US" sz="1050" b="1" u="none" strike="noStrike" cap="none" dirty="0">
                          <a:solidFill>
                            <a:schemeClr val="bg1"/>
                          </a:solidFill>
                        </a:rPr>
                        <a:t>TB Technical Roadmap Area</a:t>
                      </a:r>
                      <a:endParaRPr sz="2400" b="1" dirty="0">
                        <a:solidFill>
                          <a:schemeClr val="bg1"/>
                        </a:solidFill>
                      </a:endParaRPr>
                    </a:p>
                  </a:txBody>
                  <a:tcPr marL="103625" marR="103625" marT="51825" marB="51825">
                    <a:lnL w="9525" cap="flat" cmpd="sng">
                      <a:solidFill>
                        <a:schemeClr val="dk1"/>
                      </a:solidFill>
                      <a:prstDash val="solid"/>
                      <a:round/>
                      <a:headEnd type="none" w="sm" len="sm"/>
                      <a:tailEnd type="none" w="sm" len="sm"/>
                    </a:lnL>
                    <a:lnR w="12700" cap="flat" cmpd="sng" algn="ctr">
                      <a:solidFill>
                        <a:schemeClr val="bg1"/>
                      </a:solidFill>
                      <a:prstDash val="solid"/>
                      <a:round/>
                      <a:headEnd type="none" w="med" len="med"/>
                      <a:tailEnd type="none" w="med" len="med"/>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tx2"/>
                    </a:solidFill>
                  </a:tcPr>
                </a:tc>
                <a:tc>
                  <a:txBody>
                    <a:bodyPr/>
                    <a:lstStyle/>
                    <a:p>
                      <a:pPr marL="0" marR="0" lvl="0" indent="0" algn="l" rtl="0">
                        <a:lnSpc>
                          <a:spcPct val="100000"/>
                        </a:lnSpc>
                        <a:spcBef>
                          <a:spcPts val="0"/>
                        </a:spcBef>
                        <a:spcAft>
                          <a:spcPts val="0"/>
                        </a:spcAft>
                        <a:buClr>
                          <a:schemeClr val="dk1"/>
                        </a:buClr>
                        <a:buSzPts val="900"/>
                        <a:buFont typeface="Gill Sans"/>
                        <a:buNone/>
                      </a:pPr>
                      <a:r>
                        <a:rPr lang="en-US" sz="1050" b="1" dirty="0">
                          <a:solidFill>
                            <a:schemeClr val="bg1"/>
                          </a:solidFill>
                        </a:rPr>
                        <a:t>Indicator Groups in the PBMEF</a:t>
                      </a:r>
                      <a:endParaRPr sz="2400" b="1" dirty="0">
                        <a:solidFill>
                          <a:schemeClr val="bg1"/>
                        </a:solidFill>
                      </a:endParaRPr>
                    </a:p>
                  </a:txBody>
                  <a:tcPr marL="103625" marR="103625" marT="51825" marB="518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tx2"/>
                    </a:solidFill>
                  </a:tcPr>
                </a:tc>
                <a:tc>
                  <a:txBody>
                    <a:bodyPr/>
                    <a:lstStyle/>
                    <a:p>
                      <a:pPr marL="0" marR="0" lvl="0" indent="0" algn="ctr" rtl="0">
                        <a:spcBef>
                          <a:spcPts val="0"/>
                        </a:spcBef>
                        <a:spcAft>
                          <a:spcPts val="0"/>
                        </a:spcAft>
                        <a:buNone/>
                      </a:pPr>
                      <a:r>
                        <a:rPr lang="en-US" sz="1050" b="1" dirty="0">
                          <a:solidFill>
                            <a:schemeClr val="bg1"/>
                          </a:solidFill>
                        </a:rPr>
                        <a:t># of Core Indicators</a:t>
                      </a:r>
                      <a:endParaRPr sz="1050" b="1" dirty="0">
                        <a:solidFill>
                          <a:schemeClr val="bg1"/>
                        </a:solidFill>
                      </a:endParaRPr>
                    </a:p>
                  </a:txBody>
                  <a:tcPr marL="103625" marR="103625" marT="51825" marB="51825">
                    <a:lnL w="12700" cap="flat" cmpd="sng" algn="ctr">
                      <a:solidFill>
                        <a:schemeClr val="bg1"/>
                      </a:solidFill>
                      <a:prstDash val="solid"/>
                      <a:round/>
                      <a:headEnd type="none" w="med" len="med"/>
                      <a:tailEnd type="none" w="med" len="med"/>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tx2"/>
                    </a:solidFill>
                  </a:tcPr>
                </a:tc>
                <a:extLst>
                  <a:ext uri="{0D108BD9-81ED-4DB2-BD59-A6C34878D82A}">
                    <a16:rowId xmlns:a16="http://schemas.microsoft.com/office/drawing/2014/main" val="10000"/>
                  </a:ext>
                </a:extLst>
              </a:tr>
              <a:tr h="288662">
                <a:tc rowSpan="7">
                  <a:txBody>
                    <a:bodyPr/>
                    <a:lstStyle/>
                    <a:p>
                      <a:pPr marL="0" marR="0" lvl="0" indent="0" algn="ctr" rtl="0">
                        <a:spcBef>
                          <a:spcPts val="0"/>
                        </a:spcBef>
                        <a:spcAft>
                          <a:spcPts val="0"/>
                        </a:spcAft>
                        <a:buNone/>
                      </a:pPr>
                      <a:r>
                        <a:rPr lang="en-US" sz="1200" b="1" dirty="0"/>
                        <a:t>REACH</a:t>
                      </a:r>
                      <a:endParaRPr sz="2800" b="1" dirty="0"/>
                    </a:p>
                  </a:txBody>
                  <a:tcPr marL="103625" marR="103625" marT="51825" marB="518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lumMod val="20000"/>
                        <a:lumOff val="80000"/>
                      </a:schemeClr>
                    </a:solidFill>
                  </a:tcPr>
                </a:tc>
                <a:tc>
                  <a:txBody>
                    <a:bodyPr/>
                    <a:lstStyle/>
                    <a:p>
                      <a:pPr marL="0" marR="0" lvl="0" indent="0" algn="l" rtl="0">
                        <a:spcBef>
                          <a:spcPts val="0"/>
                        </a:spcBef>
                        <a:spcAft>
                          <a:spcPts val="0"/>
                        </a:spcAft>
                        <a:buNone/>
                      </a:pPr>
                      <a:r>
                        <a:rPr lang="en-US" sz="1200" b="0" dirty="0"/>
                        <a:t>TB Detection</a:t>
                      </a:r>
                      <a:endParaRPr sz="2800" dirty="0"/>
                    </a:p>
                  </a:txBody>
                  <a:tcPr marL="103625" marR="103625" marT="51825" marB="518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200" dirty="0">
                          <a:latin typeface="+mj-lt"/>
                          <a:cs typeface="Arial" panose="020B0604020202020204" pitchFamily="34" charset="0"/>
                        </a:rPr>
                        <a:t>2</a:t>
                      </a:r>
                      <a:endParaRPr sz="2800" dirty="0">
                        <a:latin typeface="+mj-lt"/>
                        <a:cs typeface="Arial" panose="020B0604020202020204" pitchFamily="34" charset="0"/>
                      </a:endParaRPr>
                    </a:p>
                  </a:txBody>
                  <a:tcPr marL="103625" marR="103625" marT="51825" marB="518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88662">
                <a:tc vMerge="1">
                  <a:txBody>
                    <a:bodyPr/>
                    <a:lstStyle/>
                    <a:p>
                      <a:endParaRPr lang="en-US"/>
                    </a:p>
                  </a:txBody>
                  <a:tcPr/>
                </a:tc>
                <a:tc>
                  <a:txBody>
                    <a:bodyPr/>
                    <a:lstStyle/>
                    <a:p>
                      <a:pPr marL="0" marR="0" lvl="0" indent="0" algn="l" rtl="0">
                        <a:spcBef>
                          <a:spcPts val="0"/>
                        </a:spcBef>
                        <a:spcAft>
                          <a:spcPts val="0"/>
                        </a:spcAft>
                        <a:buNone/>
                      </a:pPr>
                      <a:r>
                        <a:rPr lang="en-US" sz="1200" b="0" dirty="0"/>
                        <a:t>Contact Investigation</a:t>
                      </a:r>
                      <a:endParaRPr sz="2800" dirty="0"/>
                    </a:p>
                  </a:txBody>
                  <a:tcPr marL="103625" marR="103625" marT="51825" marB="518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200" dirty="0">
                          <a:latin typeface="+mj-lt"/>
                          <a:cs typeface="Arial" panose="020B0604020202020204" pitchFamily="34" charset="0"/>
                        </a:rPr>
                        <a:t>1</a:t>
                      </a:r>
                      <a:endParaRPr sz="2800" dirty="0">
                        <a:latin typeface="+mj-lt"/>
                        <a:cs typeface="Arial" panose="020B0604020202020204" pitchFamily="34" charset="0"/>
                      </a:endParaRPr>
                    </a:p>
                  </a:txBody>
                  <a:tcPr marL="103625" marR="103625" marT="51825" marB="518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88662">
                <a:tc vMerge="1">
                  <a:txBody>
                    <a:bodyPr/>
                    <a:lstStyle/>
                    <a:p>
                      <a:endParaRPr lang="en-US"/>
                    </a:p>
                  </a:txBody>
                  <a:tcPr/>
                </a:tc>
                <a:tc>
                  <a:txBody>
                    <a:bodyPr/>
                    <a:lstStyle/>
                    <a:p>
                      <a:pPr marL="0" marR="0" lvl="0" indent="0" algn="l" rtl="0">
                        <a:spcBef>
                          <a:spcPts val="0"/>
                        </a:spcBef>
                        <a:spcAft>
                          <a:spcPts val="0"/>
                        </a:spcAft>
                        <a:buNone/>
                      </a:pPr>
                      <a:r>
                        <a:rPr lang="en-US" sz="1200" b="0" dirty="0"/>
                        <a:t>Childhood TB</a:t>
                      </a:r>
                      <a:endParaRPr sz="2800" dirty="0"/>
                    </a:p>
                  </a:txBody>
                  <a:tcPr marL="103625" marR="103625" marT="51825" marB="518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200">
                          <a:latin typeface="+mj-lt"/>
                          <a:cs typeface="Arial" panose="020B0604020202020204" pitchFamily="34" charset="0"/>
                        </a:rPr>
                        <a:t>1</a:t>
                      </a:r>
                      <a:endParaRPr sz="2800">
                        <a:latin typeface="+mj-lt"/>
                        <a:cs typeface="Arial" panose="020B0604020202020204" pitchFamily="34" charset="0"/>
                      </a:endParaRPr>
                    </a:p>
                  </a:txBody>
                  <a:tcPr marL="103625" marR="103625" marT="51825" marB="518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88662">
                <a:tc vMerge="1">
                  <a:txBody>
                    <a:bodyPr/>
                    <a:lstStyle/>
                    <a:p>
                      <a:endParaRPr lang="en-US"/>
                    </a:p>
                  </a:txBody>
                  <a:tcPr/>
                </a:tc>
                <a:tc>
                  <a:txBody>
                    <a:bodyPr/>
                    <a:lstStyle/>
                    <a:p>
                      <a:pPr marL="0" marR="0" lvl="0" indent="0" algn="l" rtl="0">
                        <a:spcBef>
                          <a:spcPts val="0"/>
                        </a:spcBef>
                        <a:spcAft>
                          <a:spcPts val="0"/>
                        </a:spcAft>
                        <a:buNone/>
                      </a:pPr>
                      <a:r>
                        <a:rPr lang="en-US" sz="1200" b="0" dirty="0"/>
                        <a:t>DR-TB Notifications</a:t>
                      </a:r>
                      <a:endParaRPr sz="2800" dirty="0"/>
                    </a:p>
                  </a:txBody>
                  <a:tcPr marL="103625" marR="103625" marT="51825" marB="518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200" dirty="0">
                          <a:latin typeface="+mj-lt"/>
                          <a:cs typeface="Arial" panose="020B0604020202020204" pitchFamily="34" charset="0"/>
                        </a:rPr>
                        <a:t>1</a:t>
                      </a:r>
                      <a:endParaRPr sz="2800" dirty="0">
                        <a:latin typeface="+mj-lt"/>
                        <a:cs typeface="Arial" panose="020B0604020202020204" pitchFamily="34" charset="0"/>
                      </a:endParaRPr>
                    </a:p>
                  </a:txBody>
                  <a:tcPr marL="103625" marR="103625" marT="51825" marB="518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288662">
                <a:tc vMerge="1">
                  <a:txBody>
                    <a:bodyPr/>
                    <a:lstStyle/>
                    <a:p>
                      <a:endParaRPr lang="en-US"/>
                    </a:p>
                  </a:txBody>
                  <a:tcPr/>
                </a:tc>
                <a:tc>
                  <a:txBody>
                    <a:bodyPr/>
                    <a:lstStyle/>
                    <a:p>
                      <a:pPr marL="0" marR="0" lvl="0" indent="0" algn="l" rtl="0">
                        <a:spcBef>
                          <a:spcPts val="0"/>
                        </a:spcBef>
                        <a:spcAft>
                          <a:spcPts val="0"/>
                        </a:spcAft>
                        <a:buNone/>
                      </a:pPr>
                      <a:r>
                        <a:rPr lang="en-US" sz="1200" b="0" dirty="0"/>
                        <a:t>TB diagnosis</a:t>
                      </a:r>
                      <a:endParaRPr sz="2800" dirty="0"/>
                    </a:p>
                  </a:txBody>
                  <a:tcPr marL="103625" marR="103625" marT="51825" marB="518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a:latin typeface="+mj-lt"/>
                        <a:cs typeface="Arial" panose="020B0604020202020204" pitchFamily="34" charset="0"/>
                      </a:endParaRPr>
                    </a:p>
                  </a:txBody>
                  <a:tcPr marL="103625" marR="103625" marT="51825" marB="518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288662">
                <a:tc vMerge="1">
                  <a:txBody>
                    <a:bodyPr/>
                    <a:lstStyle/>
                    <a:p>
                      <a:endParaRPr lang="en-US"/>
                    </a:p>
                  </a:txBody>
                  <a:tcPr/>
                </a:tc>
                <a:tc>
                  <a:txBody>
                    <a:bodyPr/>
                    <a:lstStyle/>
                    <a:p>
                      <a:pPr marL="0" marR="0" lvl="0" indent="0" algn="l" rtl="0">
                        <a:spcBef>
                          <a:spcPts val="0"/>
                        </a:spcBef>
                        <a:spcAft>
                          <a:spcPts val="0"/>
                        </a:spcAft>
                        <a:buNone/>
                      </a:pPr>
                      <a:r>
                        <a:rPr lang="en-US" sz="1200" b="0" dirty="0"/>
                        <a:t>Private Sector</a:t>
                      </a:r>
                      <a:endParaRPr sz="2800" dirty="0"/>
                    </a:p>
                  </a:txBody>
                  <a:tcPr marL="103625" marR="103625" marT="51825" marB="518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200" dirty="0">
                          <a:latin typeface="+mj-lt"/>
                          <a:cs typeface="Arial" panose="020B0604020202020204" pitchFamily="34" charset="0"/>
                        </a:rPr>
                        <a:t>1</a:t>
                      </a:r>
                      <a:endParaRPr sz="2800" dirty="0">
                        <a:latin typeface="+mj-lt"/>
                        <a:cs typeface="Arial" panose="020B0604020202020204" pitchFamily="34" charset="0"/>
                      </a:endParaRPr>
                    </a:p>
                  </a:txBody>
                  <a:tcPr marL="103625" marR="103625" marT="51825" marB="518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288662">
                <a:tc vMerge="1">
                  <a:txBody>
                    <a:bodyPr/>
                    <a:lstStyle/>
                    <a:p>
                      <a:endParaRPr lang="en-US"/>
                    </a:p>
                  </a:txBody>
                  <a:tcPr/>
                </a:tc>
                <a:tc>
                  <a:txBody>
                    <a:bodyPr/>
                    <a:lstStyle/>
                    <a:p>
                      <a:pPr marL="0" marR="0" lvl="0" indent="0" algn="l" rtl="0">
                        <a:spcBef>
                          <a:spcPts val="0"/>
                        </a:spcBef>
                        <a:spcAft>
                          <a:spcPts val="0"/>
                        </a:spcAft>
                        <a:buNone/>
                      </a:pPr>
                      <a:r>
                        <a:rPr lang="en-US" sz="1200" b="0" dirty="0"/>
                        <a:t>Case Findings</a:t>
                      </a:r>
                      <a:endParaRPr sz="2800" dirty="0"/>
                    </a:p>
                  </a:txBody>
                  <a:tcPr marL="103625" marR="103625" marT="51825" marB="518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a:latin typeface="+mj-lt"/>
                        <a:cs typeface="Arial" panose="020B0604020202020204" pitchFamily="34" charset="0"/>
                      </a:endParaRPr>
                    </a:p>
                  </a:txBody>
                  <a:tcPr marL="103625" marR="103625" marT="51825" marB="518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288662">
                <a:tc rowSpan="3">
                  <a:txBody>
                    <a:bodyPr/>
                    <a:lstStyle/>
                    <a:p>
                      <a:pPr marL="0" marR="0" lvl="0" indent="0" algn="ctr" rtl="0">
                        <a:spcBef>
                          <a:spcPts val="0"/>
                        </a:spcBef>
                        <a:spcAft>
                          <a:spcPts val="0"/>
                        </a:spcAft>
                        <a:buNone/>
                      </a:pPr>
                      <a:r>
                        <a:rPr lang="en-US" sz="1200" b="1" dirty="0"/>
                        <a:t>CURE</a:t>
                      </a:r>
                      <a:endParaRPr sz="2800" b="1" dirty="0"/>
                    </a:p>
                  </a:txBody>
                  <a:tcPr marL="103625" marR="103625" marT="51825" marB="518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lumMod val="20000"/>
                        <a:lumOff val="80000"/>
                      </a:schemeClr>
                    </a:solidFill>
                  </a:tcPr>
                </a:tc>
                <a:tc>
                  <a:txBody>
                    <a:bodyPr/>
                    <a:lstStyle/>
                    <a:p>
                      <a:pPr marL="0" marR="0" lvl="0" indent="0" algn="l" rtl="0">
                        <a:lnSpc>
                          <a:spcPct val="100000"/>
                        </a:lnSpc>
                        <a:spcBef>
                          <a:spcPts val="0"/>
                        </a:spcBef>
                        <a:spcAft>
                          <a:spcPts val="0"/>
                        </a:spcAft>
                        <a:buClr>
                          <a:schemeClr val="dk1"/>
                        </a:buClr>
                        <a:buSzPts val="1000"/>
                        <a:buFont typeface="Gill Sans"/>
                        <a:buNone/>
                      </a:pPr>
                      <a:r>
                        <a:rPr lang="en-US" sz="1200" b="0" dirty="0"/>
                        <a:t>TB Treatment Success</a:t>
                      </a:r>
                      <a:endParaRPr sz="2800" dirty="0"/>
                    </a:p>
                  </a:txBody>
                  <a:tcPr marL="103625" marR="103625" marT="51825" marB="518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200" dirty="0">
                          <a:latin typeface="+mj-lt"/>
                          <a:cs typeface="Arial" panose="020B0604020202020204" pitchFamily="34" charset="0"/>
                        </a:rPr>
                        <a:t>1</a:t>
                      </a:r>
                      <a:endParaRPr sz="2800" dirty="0">
                        <a:latin typeface="+mj-lt"/>
                        <a:cs typeface="Arial" panose="020B0604020202020204" pitchFamily="34" charset="0"/>
                      </a:endParaRPr>
                    </a:p>
                  </a:txBody>
                  <a:tcPr marL="103625" marR="103625" marT="51825" marB="518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288662">
                <a:tc vMerge="1">
                  <a:txBody>
                    <a:bodyPr/>
                    <a:lstStyle/>
                    <a:p>
                      <a:endParaRPr lang="en-US"/>
                    </a:p>
                  </a:txBody>
                  <a:tcPr/>
                </a:tc>
                <a:tc>
                  <a:txBody>
                    <a:bodyPr/>
                    <a:lstStyle/>
                    <a:p>
                      <a:pPr marL="0" marR="0" lvl="0" indent="0" algn="l" rtl="0">
                        <a:spcBef>
                          <a:spcPts val="0"/>
                        </a:spcBef>
                        <a:spcAft>
                          <a:spcPts val="0"/>
                        </a:spcAft>
                        <a:buNone/>
                      </a:pPr>
                      <a:r>
                        <a:rPr lang="en-US" sz="1200" b="0" dirty="0"/>
                        <a:t>TB/HIV</a:t>
                      </a:r>
                      <a:endParaRPr sz="2800" dirty="0"/>
                    </a:p>
                  </a:txBody>
                  <a:tcPr marL="103625" marR="103625" marT="51825" marB="518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dirty="0">
                        <a:latin typeface="+mj-lt"/>
                        <a:cs typeface="Arial" panose="020B0604020202020204" pitchFamily="34" charset="0"/>
                      </a:endParaRPr>
                    </a:p>
                  </a:txBody>
                  <a:tcPr marL="103625" marR="103625" marT="51825" marB="518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288662">
                <a:tc vMerge="1">
                  <a:txBody>
                    <a:bodyPr/>
                    <a:lstStyle/>
                    <a:p>
                      <a:endParaRPr lang="en-US"/>
                    </a:p>
                  </a:txBody>
                  <a:tcPr/>
                </a:tc>
                <a:tc>
                  <a:txBody>
                    <a:bodyPr/>
                    <a:lstStyle/>
                    <a:p>
                      <a:pPr marL="0" marR="0" lvl="0" indent="0" algn="l" rtl="0">
                        <a:spcBef>
                          <a:spcPts val="0"/>
                        </a:spcBef>
                        <a:spcAft>
                          <a:spcPts val="0"/>
                        </a:spcAft>
                        <a:buNone/>
                      </a:pPr>
                      <a:r>
                        <a:rPr lang="en-US" sz="1200" b="0" dirty="0"/>
                        <a:t>DR-TB Treatment</a:t>
                      </a:r>
                      <a:endParaRPr sz="2800" dirty="0"/>
                    </a:p>
                  </a:txBody>
                  <a:tcPr marL="103625" marR="103625" marT="51825" marB="518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200" dirty="0">
                          <a:latin typeface="+mj-lt"/>
                          <a:cs typeface="Arial" panose="020B0604020202020204" pitchFamily="34" charset="0"/>
                        </a:rPr>
                        <a:t>1</a:t>
                      </a:r>
                      <a:endParaRPr sz="2800" dirty="0">
                        <a:latin typeface="+mj-lt"/>
                        <a:cs typeface="Arial" panose="020B0604020202020204" pitchFamily="34" charset="0"/>
                      </a:endParaRPr>
                    </a:p>
                  </a:txBody>
                  <a:tcPr marL="103625" marR="103625" marT="51825" marB="518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288662">
                <a:tc rowSpan="3">
                  <a:txBody>
                    <a:bodyPr/>
                    <a:lstStyle/>
                    <a:p>
                      <a:pPr marL="0" marR="0" lvl="0" indent="0" algn="ctr" rtl="0">
                        <a:lnSpc>
                          <a:spcPct val="100000"/>
                        </a:lnSpc>
                        <a:spcBef>
                          <a:spcPts val="0"/>
                        </a:spcBef>
                        <a:spcAft>
                          <a:spcPts val="0"/>
                        </a:spcAft>
                        <a:buClr>
                          <a:schemeClr val="dk1"/>
                        </a:buClr>
                        <a:buSzPts val="1000"/>
                        <a:buFont typeface="Gill Sans"/>
                        <a:buNone/>
                      </a:pPr>
                      <a:r>
                        <a:rPr lang="en-US" sz="1200" b="1" dirty="0"/>
                        <a:t>PREVENT</a:t>
                      </a:r>
                      <a:endParaRPr sz="2800" b="1" dirty="0"/>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lumMod val="20000"/>
                        <a:lumOff val="80000"/>
                      </a:schemeClr>
                    </a:solidFill>
                  </a:tcPr>
                </a:tc>
                <a:tc>
                  <a:txBody>
                    <a:bodyPr/>
                    <a:lstStyle/>
                    <a:p>
                      <a:pPr marL="0" marR="0" lvl="0" indent="0" algn="l" rtl="0">
                        <a:spcBef>
                          <a:spcPts val="0"/>
                        </a:spcBef>
                        <a:spcAft>
                          <a:spcPts val="0"/>
                        </a:spcAft>
                        <a:buNone/>
                      </a:pPr>
                      <a:r>
                        <a:rPr lang="en-US" sz="1200" b="0" dirty="0"/>
                        <a:t>TPT</a:t>
                      </a:r>
                      <a:endParaRPr sz="2800" dirty="0"/>
                    </a:p>
                  </a:txBody>
                  <a:tcPr marL="103625" marR="103625" marT="51825" marB="518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200" dirty="0">
                          <a:latin typeface="+mj-lt"/>
                          <a:cs typeface="Arial" panose="020B0604020202020204" pitchFamily="34" charset="0"/>
                        </a:rPr>
                        <a:t>1</a:t>
                      </a:r>
                      <a:endParaRPr sz="2800" dirty="0">
                        <a:latin typeface="+mj-lt"/>
                        <a:cs typeface="Arial" panose="020B0604020202020204" pitchFamily="34" charset="0"/>
                      </a:endParaRPr>
                    </a:p>
                  </a:txBody>
                  <a:tcPr marL="103625" marR="103625" marT="51825" marB="518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288662">
                <a:tc vMerge="1">
                  <a:txBody>
                    <a:bodyPr/>
                    <a:lstStyle/>
                    <a:p>
                      <a:endParaRPr lang="en-US"/>
                    </a:p>
                  </a:txBody>
                  <a:tcPr/>
                </a:tc>
                <a:tc>
                  <a:txBody>
                    <a:bodyPr/>
                    <a:lstStyle/>
                    <a:p>
                      <a:pPr marL="0" marR="0" lvl="0" indent="0" algn="l" rtl="0">
                        <a:spcBef>
                          <a:spcPts val="0"/>
                        </a:spcBef>
                        <a:spcAft>
                          <a:spcPts val="0"/>
                        </a:spcAft>
                        <a:buNone/>
                      </a:pPr>
                      <a:r>
                        <a:rPr lang="en-US" sz="1200" b="0" dirty="0"/>
                        <a:t>Prevention</a:t>
                      </a:r>
                      <a:endParaRPr sz="2800" dirty="0"/>
                    </a:p>
                  </a:txBody>
                  <a:tcPr marL="103625" marR="103625" marT="51825" marB="518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dirty="0">
                        <a:latin typeface="+mj-lt"/>
                        <a:cs typeface="Arial" panose="020B0604020202020204" pitchFamily="34" charset="0"/>
                      </a:endParaRPr>
                    </a:p>
                  </a:txBody>
                  <a:tcPr marL="103625" marR="103625" marT="51825" marB="518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r h="281959">
                <a:tc vMerge="1">
                  <a:txBody>
                    <a:bodyPr/>
                    <a:lstStyle/>
                    <a:p>
                      <a:endParaRPr lang="en-US"/>
                    </a:p>
                  </a:txBody>
                  <a:tcPr/>
                </a:tc>
                <a:tc>
                  <a:txBody>
                    <a:bodyPr/>
                    <a:lstStyle/>
                    <a:p>
                      <a:pPr marL="0" marR="0" lvl="0" indent="0" algn="l" rtl="0">
                        <a:spcBef>
                          <a:spcPts val="0"/>
                        </a:spcBef>
                        <a:spcAft>
                          <a:spcPts val="0"/>
                        </a:spcAft>
                        <a:buNone/>
                      </a:pPr>
                      <a:r>
                        <a:rPr lang="en-US" sz="1200" b="0" dirty="0"/>
                        <a:t>Health Care Worker Screening</a:t>
                      </a:r>
                      <a:endParaRPr sz="2800" dirty="0"/>
                    </a:p>
                  </a:txBody>
                  <a:tcPr marL="103625" marR="103625" marT="51825" marB="518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dirty="0">
                        <a:latin typeface="+mj-lt"/>
                        <a:cs typeface="Arial" panose="020B0604020202020204" pitchFamily="34" charset="0"/>
                      </a:endParaRPr>
                    </a:p>
                  </a:txBody>
                  <a:tcPr marL="103625" marR="103625" marT="51825" marB="518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r h="288662">
                <a:tc>
                  <a:txBody>
                    <a:bodyPr/>
                    <a:lstStyle/>
                    <a:p>
                      <a:pPr marL="0" marR="0" lvl="0" indent="0" algn="ctr" rtl="0">
                        <a:lnSpc>
                          <a:spcPct val="100000"/>
                        </a:lnSpc>
                        <a:spcBef>
                          <a:spcPts val="0"/>
                        </a:spcBef>
                        <a:spcAft>
                          <a:spcPts val="0"/>
                        </a:spcAft>
                        <a:buClr>
                          <a:schemeClr val="dk1"/>
                        </a:buClr>
                        <a:buSzPts val="1000"/>
                        <a:buFont typeface="Gill Sans"/>
                        <a:buNone/>
                      </a:pPr>
                      <a:r>
                        <a:rPr lang="en-US" sz="1200" b="1" dirty="0"/>
                        <a:t>SUSTAIN</a:t>
                      </a:r>
                      <a:endParaRPr sz="2800" b="1" dirty="0"/>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lumMod val="20000"/>
                        <a:lumOff val="80000"/>
                      </a:schemeClr>
                    </a:solidFill>
                  </a:tcPr>
                </a:tc>
                <a:tc>
                  <a:txBody>
                    <a:bodyPr/>
                    <a:lstStyle/>
                    <a:p>
                      <a:pPr marL="0" marR="0" lvl="0" indent="0" algn="l" rtl="0">
                        <a:spcBef>
                          <a:spcPts val="0"/>
                        </a:spcBef>
                        <a:spcAft>
                          <a:spcPts val="0"/>
                        </a:spcAft>
                        <a:buNone/>
                      </a:pPr>
                      <a:r>
                        <a:rPr lang="en-US" sz="1200" b="0" dirty="0"/>
                        <a:t>Sustainability</a:t>
                      </a:r>
                      <a:endParaRPr sz="2800" dirty="0"/>
                    </a:p>
                  </a:txBody>
                  <a:tcPr marL="103625" marR="103625" marT="51825" marB="518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200" dirty="0">
                          <a:latin typeface="+mj-lt"/>
                          <a:cs typeface="Arial" panose="020B0604020202020204" pitchFamily="34" charset="0"/>
                        </a:rPr>
                        <a:t>1</a:t>
                      </a:r>
                      <a:endParaRPr sz="2800" dirty="0">
                        <a:latin typeface="+mj-lt"/>
                        <a:cs typeface="Arial" panose="020B0604020202020204" pitchFamily="34" charset="0"/>
                      </a:endParaRPr>
                    </a:p>
                  </a:txBody>
                  <a:tcPr marL="103625" marR="103625" marT="51825" marB="518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4"/>
                  </a:ext>
                </a:extLst>
              </a:tr>
            </a:tbl>
          </a:graphicData>
        </a:graphic>
      </p:graphicFrame>
      <p:grpSp>
        <p:nvGrpSpPr>
          <p:cNvPr id="7" name="Group 6">
            <a:extLst>
              <a:ext uri="{FF2B5EF4-FFF2-40B4-BE49-F238E27FC236}">
                <a16:creationId xmlns:a16="http://schemas.microsoft.com/office/drawing/2014/main" id="{097DBF16-DD86-E040-ADAD-822AB03EA742}"/>
              </a:ext>
              <a:ext uri="{C183D7F6-B498-43B3-948B-1728B52AA6E4}">
                <adec:decorative xmlns:adec="http://schemas.microsoft.com/office/drawing/2017/decorative" val="1"/>
              </a:ext>
            </a:extLst>
          </p:cNvPr>
          <p:cNvGrpSpPr/>
          <p:nvPr/>
        </p:nvGrpSpPr>
        <p:grpSpPr>
          <a:xfrm>
            <a:off x="976466" y="881108"/>
            <a:ext cx="365760" cy="3976173"/>
            <a:chOff x="396955" y="881108"/>
            <a:chExt cx="365760" cy="3976173"/>
          </a:xfrm>
        </p:grpSpPr>
        <p:pic>
          <p:nvPicPr>
            <p:cNvPr id="2" name="Google Shape;395;p15">
              <a:extLst>
                <a:ext uri="{FF2B5EF4-FFF2-40B4-BE49-F238E27FC236}">
                  <a16:creationId xmlns:a16="http://schemas.microsoft.com/office/drawing/2014/main" id="{A9252478-E9E4-89E8-0A0A-34F25DE6805B}"/>
                </a:ext>
              </a:extLst>
            </p:cNvPr>
            <p:cNvPicPr preferRelativeResize="0"/>
            <p:nvPr/>
          </p:nvPicPr>
          <p:blipFill rotWithShape="1">
            <a:blip r:embed="rId4">
              <a:alphaModFix/>
            </a:blip>
            <a:srcRect l="11089" t="9111" r="5777" b="9243"/>
            <a:stretch/>
          </p:blipFill>
          <p:spPr>
            <a:xfrm>
              <a:off x="396955" y="2952732"/>
              <a:ext cx="365760" cy="365760"/>
            </a:xfrm>
            <a:prstGeom prst="ellipse">
              <a:avLst/>
            </a:prstGeom>
            <a:noFill/>
            <a:ln w="12700" cap="flat" cmpd="sng">
              <a:solidFill>
                <a:schemeClr val="accent3"/>
              </a:solidFill>
              <a:prstDash val="solid"/>
              <a:round/>
              <a:headEnd type="none" w="sm" len="sm"/>
              <a:tailEnd type="none" w="sm" len="sm"/>
            </a:ln>
          </p:spPr>
        </p:pic>
        <p:pic>
          <p:nvPicPr>
            <p:cNvPr id="3" name="Google Shape;396;p15">
              <a:extLst>
                <a:ext uri="{FF2B5EF4-FFF2-40B4-BE49-F238E27FC236}">
                  <a16:creationId xmlns:a16="http://schemas.microsoft.com/office/drawing/2014/main" id="{C7B618E2-85F0-2740-AF46-1E9624BCB773}"/>
                </a:ext>
              </a:extLst>
            </p:cNvPr>
            <p:cNvPicPr preferRelativeResize="0"/>
            <p:nvPr/>
          </p:nvPicPr>
          <p:blipFill rotWithShape="1">
            <a:blip r:embed="rId5">
              <a:alphaModFix/>
            </a:blip>
            <a:srcRect l="3938" t="6752" b="3055"/>
            <a:stretch/>
          </p:blipFill>
          <p:spPr>
            <a:xfrm>
              <a:off x="396955" y="4491521"/>
              <a:ext cx="365760" cy="365760"/>
            </a:xfrm>
            <a:prstGeom prst="ellipse">
              <a:avLst/>
            </a:prstGeom>
            <a:noFill/>
            <a:ln w="12700" cap="flat" cmpd="sng">
              <a:solidFill>
                <a:schemeClr val="accent3"/>
              </a:solidFill>
              <a:prstDash val="solid"/>
              <a:round/>
              <a:headEnd type="none" w="sm" len="sm"/>
              <a:tailEnd type="none" w="sm" len="sm"/>
            </a:ln>
          </p:spPr>
        </p:pic>
        <p:pic>
          <p:nvPicPr>
            <p:cNvPr id="4" name="Google Shape;397;p15">
              <a:extLst>
                <a:ext uri="{FF2B5EF4-FFF2-40B4-BE49-F238E27FC236}">
                  <a16:creationId xmlns:a16="http://schemas.microsoft.com/office/drawing/2014/main" id="{96EB13EB-3970-7B6D-CDDB-A3C13BE33731}"/>
                </a:ext>
              </a:extLst>
            </p:cNvPr>
            <p:cNvPicPr preferRelativeResize="0"/>
            <p:nvPr/>
          </p:nvPicPr>
          <p:blipFill rotWithShape="1">
            <a:blip r:embed="rId6">
              <a:alphaModFix/>
            </a:blip>
            <a:srcRect l="3698" t="9467" r="6107" b="9465"/>
            <a:stretch/>
          </p:blipFill>
          <p:spPr>
            <a:xfrm>
              <a:off x="396955" y="3758844"/>
              <a:ext cx="365760" cy="365760"/>
            </a:xfrm>
            <a:prstGeom prst="ellipse">
              <a:avLst/>
            </a:prstGeom>
            <a:noFill/>
            <a:ln w="12700" cap="flat" cmpd="sng">
              <a:solidFill>
                <a:schemeClr val="accent3"/>
              </a:solidFill>
              <a:prstDash val="solid"/>
              <a:round/>
              <a:headEnd type="none" w="sm" len="sm"/>
              <a:tailEnd type="none" w="sm" len="sm"/>
            </a:ln>
          </p:spPr>
        </p:pic>
        <p:pic>
          <p:nvPicPr>
            <p:cNvPr id="6" name="Google Shape;399;p15">
              <a:extLst>
                <a:ext uri="{FF2B5EF4-FFF2-40B4-BE49-F238E27FC236}">
                  <a16:creationId xmlns:a16="http://schemas.microsoft.com/office/drawing/2014/main" id="{C59C6D97-4022-5A98-31F9-D4BE3C26618E}"/>
                </a:ext>
              </a:extLst>
            </p:cNvPr>
            <p:cNvPicPr preferRelativeResize="0"/>
            <p:nvPr/>
          </p:nvPicPr>
          <p:blipFill rotWithShape="1">
            <a:blip r:embed="rId7">
              <a:alphaModFix/>
            </a:blip>
            <a:srcRect l="8377" t="11381" r="5533" b="9229"/>
            <a:stretch/>
          </p:blipFill>
          <p:spPr>
            <a:xfrm>
              <a:off x="396955" y="881108"/>
              <a:ext cx="365760" cy="365760"/>
            </a:xfrm>
            <a:prstGeom prst="ellipse">
              <a:avLst/>
            </a:prstGeom>
            <a:noFill/>
            <a:ln w="12700" cap="flat" cmpd="sng">
              <a:solidFill>
                <a:schemeClr val="accent3"/>
              </a:solidFill>
              <a:prstDash val="solid"/>
              <a:round/>
              <a:headEnd type="none" w="sm" len="sm"/>
              <a:tailEnd type="none" w="sm" len="sm"/>
            </a:ln>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D822D43-4807-4334-BCAE-773473176D19}"/>
              </a:ext>
            </a:extLst>
          </p:cNvPr>
          <p:cNvSpPr>
            <a:spLocks noGrp="1"/>
          </p:cNvSpPr>
          <p:nvPr>
            <p:ph idx="1"/>
          </p:nvPr>
        </p:nvSpPr>
        <p:spPr>
          <a:xfrm>
            <a:off x="345507" y="793890"/>
            <a:ext cx="7772400" cy="3789355"/>
          </a:xfrm>
        </p:spPr>
        <p:txBody>
          <a:bodyPr>
            <a:normAutofit/>
          </a:bodyPr>
          <a:lstStyle/>
          <a:p>
            <a:pPr marL="0" indent="0">
              <a:buNone/>
            </a:pPr>
            <a:r>
              <a:rPr lang="en-US" sz="2000">
                <a:solidFill>
                  <a:schemeClr val="tx1">
                    <a:lumMod val="65000"/>
                    <a:lumOff val="35000"/>
                  </a:schemeClr>
                </a:solidFill>
              </a:rPr>
              <a:t>TBDIAH.org</a:t>
            </a:r>
          </a:p>
        </p:txBody>
      </p:sp>
      <p:sp>
        <p:nvSpPr>
          <p:cNvPr id="6" name="Title 5">
            <a:extLst>
              <a:ext uri="{FF2B5EF4-FFF2-40B4-BE49-F238E27FC236}">
                <a16:creationId xmlns:a16="http://schemas.microsoft.com/office/drawing/2014/main" id="{B7A893B8-44F5-47ED-8845-3777D75CAA9E}"/>
              </a:ext>
            </a:extLst>
          </p:cNvPr>
          <p:cNvSpPr>
            <a:spLocks noGrp="1"/>
          </p:cNvSpPr>
          <p:nvPr>
            <p:ph type="title"/>
          </p:nvPr>
        </p:nvSpPr>
        <p:spPr/>
        <p:txBody>
          <a:bodyPr/>
          <a:lstStyle/>
          <a:p>
            <a:r>
              <a:rPr lang="en-US"/>
              <a:t>Live Links</a:t>
            </a:r>
          </a:p>
        </p:txBody>
      </p:sp>
      <p:sp>
        <p:nvSpPr>
          <p:cNvPr id="8" name="TextBox 7">
            <a:extLst>
              <a:ext uri="{FF2B5EF4-FFF2-40B4-BE49-F238E27FC236}">
                <a16:creationId xmlns:a16="http://schemas.microsoft.com/office/drawing/2014/main" id="{735F0540-0586-4526-99B7-1CF8BDF643C3}"/>
              </a:ext>
            </a:extLst>
          </p:cNvPr>
          <p:cNvSpPr txBox="1"/>
          <p:nvPr/>
        </p:nvSpPr>
        <p:spPr>
          <a:xfrm>
            <a:off x="3123340" y="826491"/>
            <a:ext cx="4572000" cy="338554"/>
          </a:xfrm>
          <a:prstGeom prst="rect">
            <a:avLst/>
          </a:prstGeom>
          <a:noFill/>
        </p:spPr>
        <p:txBody>
          <a:bodyPr wrap="square">
            <a:spAutoFit/>
          </a:bodyPr>
          <a:lstStyle/>
          <a:p>
            <a:r>
              <a:rPr lang="en-US" sz="1600">
                <a:solidFill>
                  <a:schemeClr val="tx2"/>
                </a:solidFill>
                <a:hlinkClick r:id="rId4">
                  <a:extLst>
                    <a:ext uri="{A12FA001-AC4F-418D-AE19-62706E023703}">
                      <ahyp:hlinkClr xmlns:ahyp="http://schemas.microsoft.com/office/drawing/2018/hyperlinkcolor" val="tx"/>
                    </a:ext>
                  </a:extLst>
                </a:hlinkClick>
              </a:rPr>
              <a:t>http://www.tbdiah.org</a:t>
            </a:r>
            <a:endParaRPr lang="en-US" sz="1600">
              <a:solidFill>
                <a:schemeClr val="tx2"/>
              </a:solidFill>
            </a:endParaRPr>
          </a:p>
        </p:txBody>
      </p:sp>
      <p:sp>
        <p:nvSpPr>
          <p:cNvPr id="10" name="TextBox 9">
            <a:extLst>
              <a:ext uri="{FF2B5EF4-FFF2-40B4-BE49-F238E27FC236}">
                <a16:creationId xmlns:a16="http://schemas.microsoft.com/office/drawing/2014/main" id="{2CF1B5CB-D2F5-4D87-9C7C-0A7EC8C1AE69}"/>
              </a:ext>
            </a:extLst>
          </p:cNvPr>
          <p:cNvSpPr txBox="1"/>
          <p:nvPr/>
        </p:nvSpPr>
        <p:spPr>
          <a:xfrm>
            <a:off x="3123340" y="1460959"/>
            <a:ext cx="5675153" cy="338554"/>
          </a:xfrm>
          <a:prstGeom prst="rect">
            <a:avLst/>
          </a:prstGeom>
          <a:noFill/>
        </p:spPr>
        <p:txBody>
          <a:bodyPr wrap="square">
            <a:spAutoFit/>
          </a:bodyPr>
          <a:lstStyle/>
          <a:p>
            <a:r>
              <a:rPr lang="en-US" sz="1600">
                <a:solidFill>
                  <a:schemeClr val="tx2"/>
                </a:solidFill>
                <a:hlinkClick r:id="rId5">
                  <a:extLst>
                    <a:ext uri="{A12FA001-AC4F-418D-AE19-62706E023703}">
                      <ahyp:hlinkClr xmlns:ahyp="http://schemas.microsoft.com/office/drawing/2018/hyperlinkcolor" val="tx"/>
                    </a:ext>
                  </a:extLst>
                </a:hlinkClick>
              </a:rPr>
              <a:t>https://www.tbdiah.org/assessments/pbmef/</a:t>
            </a:r>
            <a:r>
              <a:rPr lang="en-US" sz="1600">
                <a:solidFill>
                  <a:schemeClr val="tx2"/>
                </a:solidFill>
              </a:rPr>
              <a:t> </a:t>
            </a:r>
          </a:p>
        </p:txBody>
      </p:sp>
      <p:sp>
        <p:nvSpPr>
          <p:cNvPr id="12" name="TextBox 11">
            <a:extLst>
              <a:ext uri="{FF2B5EF4-FFF2-40B4-BE49-F238E27FC236}">
                <a16:creationId xmlns:a16="http://schemas.microsoft.com/office/drawing/2014/main" id="{8FFF9B89-8C97-4BA4-B354-B9E9D17767BD}"/>
              </a:ext>
            </a:extLst>
          </p:cNvPr>
          <p:cNvSpPr txBox="1"/>
          <p:nvPr/>
        </p:nvSpPr>
        <p:spPr>
          <a:xfrm>
            <a:off x="3123340" y="2304646"/>
            <a:ext cx="5503763" cy="584775"/>
          </a:xfrm>
          <a:prstGeom prst="rect">
            <a:avLst/>
          </a:prstGeom>
          <a:noFill/>
        </p:spPr>
        <p:txBody>
          <a:bodyPr wrap="square">
            <a:spAutoFit/>
          </a:bodyPr>
          <a:lstStyle/>
          <a:p>
            <a:r>
              <a:rPr lang="en-US" sz="1600">
                <a:solidFill>
                  <a:schemeClr val="tx2"/>
                </a:solidFill>
                <a:hlinkClick r:id="rId6">
                  <a:extLst>
                    <a:ext uri="{A12FA001-AC4F-418D-AE19-62706E023703}">
                      <ahyp:hlinkClr xmlns:ahyp="http://schemas.microsoft.com/office/drawing/2018/hyperlinkcolor" val="tx"/>
                    </a:ext>
                  </a:extLst>
                </a:hlinkClick>
              </a:rPr>
              <a:t>https://www.tbdiah.org/assessments/quality-of-tuberculosis-services-assessments/</a:t>
            </a:r>
            <a:endParaRPr lang="en-US" sz="1600">
              <a:solidFill>
                <a:schemeClr val="tx2"/>
              </a:solidFill>
            </a:endParaRPr>
          </a:p>
        </p:txBody>
      </p:sp>
      <p:sp>
        <p:nvSpPr>
          <p:cNvPr id="14" name="TextBox 13">
            <a:extLst>
              <a:ext uri="{FF2B5EF4-FFF2-40B4-BE49-F238E27FC236}">
                <a16:creationId xmlns:a16="http://schemas.microsoft.com/office/drawing/2014/main" id="{FD8DDC52-C6BC-4D99-B537-CE8E6BFE3C9A}"/>
              </a:ext>
            </a:extLst>
          </p:cNvPr>
          <p:cNvSpPr txBox="1"/>
          <p:nvPr/>
        </p:nvSpPr>
        <p:spPr>
          <a:xfrm>
            <a:off x="3123340" y="3810985"/>
            <a:ext cx="2228935" cy="338554"/>
          </a:xfrm>
          <a:prstGeom prst="rect">
            <a:avLst/>
          </a:prstGeom>
          <a:noFill/>
        </p:spPr>
        <p:txBody>
          <a:bodyPr wrap="square">
            <a:spAutoFit/>
          </a:bodyPr>
          <a:lstStyle/>
          <a:p>
            <a:r>
              <a:rPr lang="en-US" sz="1600">
                <a:solidFill>
                  <a:schemeClr val="tx2"/>
                </a:solidFill>
                <a:hlinkClick r:id="rId7">
                  <a:extLst>
                    <a:ext uri="{A12FA001-AC4F-418D-AE19-62706E023703}">
                      <ahyp:hlinkClr xmlns:ahyp="http://schemas.microsoft.com/office/drawing/2018/hyperlinkcolor" val="tx"/>
                    </a:ext>
                  </a:extLst>
                </a:hlinkClick>
              </a:rPr>
              <a:t>http://hub.tbdiah.org</a:t>
            </a:r>
            <a:endParaRPr lang="en-US" sz="1600">
              <a:solidFill>
                <a:schemeClr val="tx2"/>
              </a:solidFill>
            </a:endParaRPr>
          </a:p>
        </p:txBody>
      </p:sp>
      <p:sp>
        <p:nvSpPr>
          <p:cNvPr id="16" name="TextBox 15">
            <a:extLst>
              <a:ext uri="{FF2B5EF4-FFF2-40B4-BE49-F238E27FC236}">
                <a16:creationId xmlns:a16="http://schemas.microsoft.com/office/drawing/2014/main" id="{31A90A60-F03A-47CE-9414-1B54DEAE8839}"/>
              </a:ext>
            </a:extLst>
          </p:cNvPr>
          <p:cNvSpPr txBox="1"/>
          <p:nvPr/>
        </p:nvSpPr>
        <p:spPr>
          <a:xfrm>
            <a:off x="345507" y="1546833"/>
            <a:ext cx="1737650" cy="400110"/>
          </a:xfrm>
          <a:prstGeom prst="rect">
            <a:avLst/>
          </a:prstGeom>
          <a:noFill/>
        </p:spPr>
        <p:txBody>
          <a:bodyPr wrap="square">
            <a:spAutoFit/>
          </a:bodyPr>
          <a:lstStyle/>
          <a:p>
            <a:r>
              <a:rPr lang="en-US" sz="2000">
                <a:solidFill>
                  <a:schemeClr val="tx1">
                    <a:lumMod val="65000"/>
                    <a:lumOff val="35000"/>
                  </a:schemeClr>
                </a:solidFill>
              </a:rPr>
              <a:t>PBMEF</a:t>
            </a:r>
          </a:p>
        </p:txBody>
      </p:sp>
      <p:sp>
        <p:nvSpPr>
          <p:cNvPr id="19" name="TextBox 18">
            <a:extLst>
              <a:ext uri="{FF2B5EF4-FFF2-40B4-BE49-F238E27FC236}">
                <a16:creationId xmlns:a16="http://schemas.microsoft.com/office/drawing/2014/main" id="{D1BCF59A-C338-4356-BBB9-61A991CF7D35}"/>
              </a:ext>
            </a:extLst>
          </p:cNvPr>
          <p:cNvSpPr txBox="1"/>
          <p:nvPr/>
        </p:nvSpPr>
        <p:spPr>
          <a:xfrm>
            <a:off x="345508" y="2390461"/>
            <a:ext cx="1836994" cy="400110"/>
          </a:xfrm>
          <a:prstGeom prst="rect">
            <a:avLst/>
          </a:prstGeom>
          <a:noFill/>
        </p:spPr>
        <p:txBody>
          <a:bodyPr wrap="square">
            <a:spAutoFit/>
          </a:bodyPr>
          <a:lstStyle/>
          <a:p>
            <a:r>
              <a:rPr lang="en-US" sz="2000">
                <a:solidFill>
                  <a:schemeClr val="tx1">
                    <a:lumMod val="65000"/>
                    <a:lumOff val="35000"/>
                  </a:schemeClr>
                </a:solidFill>
              </a:rPr>
              <a:t>QTSA</a:t>
            </a:r>
          </a:p>
        </p:txBody>
      </p:sp>
      <p:sp>
        <p:nvSpPr>
          <p:cNvPr id="20" name="TextBox 19">
            <a:extLst>
              <a:ext uri="{FF2B5EF4-FFF2-40B4-BE49-F238E27FC236}">
                <a16:creationId xmlns:a16="http://schemas.microsoft.com/office/drawing/2014/main" id="{1E3B0DFB-4A26-47A9-8FE2-48890B6693AF}"/>
              </a:ext>
            </a:extLst>
          </p:cNvPr>
          <p:cNvSpPr txBox="1"/>
          <p:nvPr/>
        </p:nvSpPr>
        <p:spPr>
          <a:xfrm>
            <a:off x="345506" y="3695992"/>
            <a:ext cx="2084033" cy="707886"/>
          </a:xfrm>
          <a:prstGeom prst="rect">
            <a:avLst/>
          </a:prstGeom>
          <a:noFill/>
        </p:spPr>
        <p:txBody>
          <a:bodyPr wrap="square">
            <a:spAutoFit/>
          </a:bodyPr>
          <a:lstStyle/>
          <a:p>
            <a:r>
              <a:rPr lang="en-US" sz="2000">
                <a:solidFill>
                  <a:schemeClr val="tx1">
                    <a:lumMod val="65000"/>
                    <a:lumOff val="35000"/>
                  </a:schemeClr>
                </a:solidFill>
              </a:rPr>
              <a:t>Data Analysis &amp; Visualizations</a:t>
            </a:r>
          </a:p>
        </p:txBody>
      </p:sp>
      <p:pic>
        <p:nvPicPr>
          <p:cNvPr id="3" name="Graphic 2" descr="Internet with solid fill">
            <a:extLst>
              <a:ext uri="{FF2B5EF4-FFF2-40B4-BE49-F238E27FC236}">
                <a16:creationId xmlns:a16="http://schemas.microsoft.com/office/drawing/2014/main" id="{E80329D5-6275-4E55-87B0-9EFA936E976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695996" y="820365"/>
            <a:ext cx="398487" cy="398487"/>
          </a:xfrm>
          <a:prstGeom prst="rect">
            <a:avLst/>
          </a:prstGeom>
        </p:spPr>
      </p:pic>
      <p:pic>
        <p:nvPicPr>
          <p:cNvPr id="13" name="Graphic 12" descr="Internet with solid fill">
            <a:extLst>
              <a:ext uri="{FF2B5EF4-FFF2-40B4-BE49-F238E27FC236}">
                <a16:creationId xmlns:a16="http://schemas.microsoft.com/office/drawing/2014/main" id="{51797BFF-ACEE-4BE4-BC75-63195372C92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695995" y="1460959"/>
            <a:ext cx="398487" cy="398487"/>
          </a:xfrm>
          <a:prstGeom prst="rect">
            <a:avLst/>
          </a:prstGeom>
        </p:spPr>
      </p:pic>
      <p:pic>
        <p:nvPicPr>
          <p:cNvPr id="15" name="Graphic 14" descr="Internet with solid fill">
            <a:extLst>
              <a:ext uri="{FF2B5EF4-FFF2-40B4-BE49-F238E27FC236}">
                <a16:creationId xmlns:a16="http://schemas.microsoft.com/office/drawing/2014/main" id="{6E1EB04A-C33C-4BE6-8497-5B1DE8F5829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695996" y="2304646"/>
            <a:ext cx="398487" cy="398487"/>
          </a:xfrm>
          <a:prstGeom prst="rect">
            <a:avLst/>
          </a:prstGeom>
        </p:spPr>
      </p:pic>
      <p:pic>
        <p:nvPicPr>
          <p:cNvPr id="17" name="Graphic 16" descr="Internet with solid fill">
            <a:extLst>
              <a:ext uri="{FF2B5EF4-FFF2-40B4-BE49-F238E27FC236}">
                <a16:creationId xmlns:a16="http://schemas.microsoft.com/office/drawing/2014/main" id="{E3A61F0F-61F0-487F-9AD2-A207CFD4860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695996" y="3790520"/>
            <a:ext cx="398487" cy="398487"/>
          </a:xfrm>
          <a:prstGeom prst="rect">
            <a:avLst/>
          </a:prstGeom>
        </p:spPr>
      </p:pic>
      <p:sp>
        <p:nvSpPr>
          <p:cNvPr id="18" name="TextBox 17">
            <a:extLst>
              <a:ext uri="{FF2B5EF4-FFF2-40B4-BE49-F238E27FC236}">
                <a16:creationId xmlns:a16="http://schemas.microsoft.com/office/drawing/2014/main" id="{F1C7AEA4-6A96-BBEA-6153-5C58AFE0825A}"/>
              </a:ext>
            </a:extLst>
          </p:cNvPr>
          <p:cNvSpPr txBox="1"/>
          <p:nvPr/>
        </p:nvSpPr>
        <p:spPr>
          <a:xfrm>
            <a:off x="340096" y="3081177"/>
            <a:ext cx="1836994" cy="400110"/>
          </a:xfrm>
          <a:prstGeom prst="rect">
            <a:avLst/>
          </a:prstGeom>
          <a:noFill/>
        </p:spPr>
        <p:txBody>
          <a:bodyPr wrap="square">
            <a:spAutoFit/>
          </a:bodyPr>
          <a:lstStyle/>
          <a:p>
            <a:r>
              <a:rPr lang="en-US" sz="2000">
                <a:solidFill>
                  <a:schemeClr val="tx1">
                    <a:lumMod val="65000"/>
                    <a:lumOff val="35000"/>
                  </a:schemeClr>
                </a:solidFill>
              </a:rPr>
              <a:t>D2AC</a:t>
            </a:r>
          </a:p>
        </p:txBody>
      </p:sp>
      <p:pic>
        <p:nvPicPr>
          <p:cNvPr id="21" name="Graphic 20" descr="Internet with solid fill">
            <a:extLst>
              <a:ext uri="{FF2B5EF4-FFF2-40B4-BE49-F238E27FC236}">
                <a16:creationId xmlns:a16="http://schemas.microsoft.com/office/drawing/2014/main" id="{C4C74331-41EE-C786-5178-AD95BF18745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697099" y="3081989"/>
            <a:ext cx="398487" cy="398487"/>
          </a:xfrm>
          <a:prstGeom prst="rect">
            <a:avLst/>
          </a:prstGeom>
        </p:spPr>
      </p:pic>
      <p:sp>
        <p:nvSpPr>
          <p:cNvPr id="22" name="TextBox 21">
            <a:extLst>
              <a:ext uri="{FF2B5EF4-FFF2-40B4-BE49-F238E27FC236}">
                <a16:creationId xmlns:a16="http://schemas.microsoft.com/office/drawing/2014/main" id="{C0944B31-719D-D2DD-193F-144AE78A79C0}"/>
              </a:ext>
            </a:extLst>
          </p:cNvPr>
          <p:cNvSpPr txBox="1"/>
          <p:nvPr/>
        </p:nvSpPr>
        <p:spPr>
          <a:xfrm>
            <a:off x="3123340" y="3085048"/>
            <a:ext cx="3941403" cy="338554"/>
          </a:xfrm>
          <a:prstGeom prst="rect">
            <a:avLst/>
          </a:prstGeom>
          <a:noFill/>
        </p:spPr>
        <p:txBody>
          <a:bodyPr wrap="square">
            <a:spAutoFit/>
          </a:bodyPr>
          <a:lstStyle/>
          <a:p>
            <a:r>
              <a:rPr lang="en-US" sz="1600">
                <a:solidFill>
                  <a:srgbClr val="132F69"/>
                </a:solidFill>
                <a:hlinkClick r:id="rId12">
                  <a:extLst>
                    <a:ext uri="{A12FA001-AC4F-418D-AE19-62706E023703}">
                      <ahyp:hlinkClr xmlns:ahyp="http://schemas.microsoft.com/office/drawing/2018/hyperlinkcolor" val="tx"/>
                    </a:ext>
                  </a:extLst>
                </a:hlinkClick>
              </a:rPr>
              <a:t>https://www.tbdiah.org/assessments/d2ac/</a:t>
            </a:r>
            <a:endParaRPr lang="en-US" sz="1600">
              <a:solidFill>
                <a:srgbClr val="132F69"/>
              </a:solidFill>
            </a:endParaRPr>
          </a:p>
        </p:txBody>
      </p:sp>
    </p:spTree>
    <p:custDataLst>
      <p:tags r:id="rId1"/>
    </p:custDataLst>
    <p:extLst>
      <p:ext uri="{BB962C8B-B14F-4D97-AF65-F5344CB8AC3E}">
        <p14:creationId xmlns:p14="http://schemas.microsoft.com/office/powerpoint/2010/main" val="2829570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05F9FE0-874B-3229-19B9-8FEAD6954AE8}"/>
              </a:ext>
            </a:extLst>
          </p:cNvPr>
          <p:cNvSpPr>
            <a:spLocks noGrp="1"/>
          </p:cNvSpPr>
          <p:nvPr>
            <p:ph type="sldNum" sz="quarter" idx="4294967295"/>
          </p:nvPr>
        </p:nvSpPr>
        <p:spPr>
          <a:xfrm>
            <a:off x="8505825" y="4948238"/>
            <a:ext cx="638175" cy="185737"/>
          </a:xfrm>
        </p:spPr>
        <p:txBody>
          <a:bodyPr/>
          <a:lstStyle/>
          <a:p>
            <a:fld id="{42782948-4DBE-204D-AB9E-B65E067054AE}" type="slidenum">
              <a:rPr lang="en-US" smtClean="0"/>
              <a:pPr/>
              <a:t>51</a:t>
            </a:fld>
            <a:endParaRPr lang="en-US"/>
          </a:p>
        </p:txBody>
      </p:sp>
      <p:sp>
        <p:nvSpPr>
          <p:cNvPr id="2" name="Title 1">
            <a:extLst>
              <a:ext uri="{FF2B5EF4-FFF2-40B4-BE49-F238E27FC236}">
                <a16:creationId xmlns:a16="http://schemas.microsoft.com/office/drawing/2014/main" id="{C4E13848-3C67-2CD5-011C-A5679A399C4B}"/>
              </a:ext>
            </a:extLst>
          </p:cNvPr>
          <p:cNvSpPr>
            <a:spLocks noGrp="1"/>
          </p:cNvSpPr>
          <p:nvPr>
            <p:ph type="title" idx="4294967295"/>
          </p:nvPr>
        </p:nvSpPr>
        <p:spPr>
          <a:xfrm>
            <a:off x="345507" y="-461665"/>
            <a:ext cx="7772400" cy="461665"/>
          </a:xfrm>
        </p:spPr>
        <p:txBody>
          <a:bodyPr vert="horz" lIns="91440" tIns="45720" rIns="91440" bIns="45720" rtlCol="0" anchor="b" anchorCtr="0">
            <a:spAutoFit/>
          </a:bodyPr>
          <a:lstStyle/>
          <a:p>
            <a:r>
              <a:rPr lang="en-US" dirty="0"/>
              <a:t>Boilerplate</a:t>
            </a:r>
          </a:p>
        </p:txBody>
      </p:sp>
    </p:spTree>
    <p:custDataLst>
      <p:tags r:id="rId1"/>
    </p:custDataLst>
    <p:extLst>
      <p:ext uri="{BB962C8B-B14F-4D97-AF65-F5344CB8AC3E}">
        <p14:creationId xmlns:p14="http://schemas.microsoft.com/office/powerpoint/2010/main" val="2562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1">
          <a:extLst>
            <a:ext uri="{FF2B5EF4-FFF2-40B4-BE49-F238E27FC236}">
              <a16:creationId xmlns:a16="http://schemas.microsoft.com/office/drawing/2014/main" id="{32260EB4-0BC9-FF6E-0874-BDE910CDDD4C}"/>
            </a:ext>
          </a:extLst>
        </p:cNvPr>
        <p:cNvGrpSpPr/>
        <p:nvPr/>
      </p:nvGrpSpPr>
      <p:grpSpPr>
        <a:xfrm>
          <a:off x="0" y="0"/>
          <a:ext cx="0" cy="0"/>
          <a:chOff x="0" y="0"/>
          <a:chExt cx="0" cy="0"/>
        </a:xfrm>
      </p:grpSpPr>
      <p:sp>
        <p:nvSpPr>
          <p:cNvPr id="502" name="Google Shape;502;p44">
            <a:extLst>
              <a:ext uri="{FF2B5EF4-FFF2-40B4-BE49-F238E27FC236}">
                <a16:creationId xmlns:a16="http://schemas.microsoft.com/office/drawing/2014/main" id="{95DC4621-7192-F0FE-D989-7C1E204D6D0E}"/>
              </a:ext>
            </a:extLst>
          </p:cNvPr>
          <p:cNvSpPr txBox="1">
            <a:spLocks noGrp="1"/>
          </p:cNvSpPr>
          <p:nvPr>
            <p:ph type="title"/>
          </p:nvPr>
        </p:nvSpPr>
        <p:spPr>
          <a:xfrm>
            <a:off x="312615" y="44066"/>
            <a:ext cx="7805400" cy="461700"/>
          </a:xfrm>
          <a:prstGeom prst="rect">
            <a:avLst/>
          </a:prstGeom>
          <a:noFill/>
          <a:ln>
            <a:noFill/>
          </a:ln>
        </p:spPr>
        <p:txBody>
          <a:bodyPr spcFirstLastPara="1" vert="horz" wrap="square" lIns="91425" tIns="45700" rIns="91425" bIns="45700" rtlCol="0" anchor="b" anchorCtr="0">
            <a:spAutoFit/>
          </a:bodyPr>
          <a:lstStyle/>
          <a:p>
            <a:r>
              <a:rPr lang="en" dirty="0"/>
              <a:t>PBMEF Core Indicators</a:t>
            </a:r>
            <a:endParaRPr dirty="0"/>
          </a:p>
        </p:txBody>
      </p:sp>
      <p:sp>
        <p:nvSpPr>
          <p:cNvPr id="3" name="Google Shape;525;p46">
            <a:extLst>
              <a:ext uri="{FF2B5EF4-FFF2-40B4-BE49-F238E27FC236}">
                <a16:creationId xmlns:a16="http://schemas.microsoft.com/office/drawing/2014/main" id="{AFC43EDA-4BBC-C6A5-D063-5CB01B84F11B}"/>
              </a:ext>
            </a:extLst>
          </p:cNvPr>
          <p:cNvSpPr txBox="1">
            <a:spLocks noGrp="1"/>
          </p:cNvSpPr>
          <p:nvPr>
            <p:ph type="body" idx="1"/>
          </p:nvPr>
        </p:nvSpPr>
        <p:spPr>
          <a:xfrm>
            <a:off x="236001" y="804564"/>
            <a:ext cx="4640327" cy="3766703"/>
          </a:xfrm>
          <a:prstGeom prst="rect">
            <a:avLst/>
          </a:prstGeom>
        </p:spPr>
        <p:txBody>
          <a:bodyPr spcFirstLastPara="1" vert="horz" wrap="square" lIns="91425" tIns="45700" rIns="91425" bIns="45700" rtlCol="0" anchor="t" anchorCtr="0">
            <a:normAutofit lnSpcReduction="10000"/>
          </a:bodyPr>
          <a:lstStyle/>
          <a:p>
            <a:pPr marL="287337" indent="-287337">
              <a:spcBef>
                <a:spcPts val="1200"/>
              </a:spcBef>
              <a:buClr>
                <a:srgbClr val="222222"/>
              </a:buClr>
              <a:buSzPts val="1200"/>
              <a:buFont typeface="Noto Sans Symbols"/>
              <a:buChar char="▪"/>
            </a:pPr>
            <a:r>
              <a:rPr lang="en-US" sz="1800" dirty="0">
                <a:solidFill>
                  <a:srgbClr val="222222"/>
                </a:solidFill>
                <a:latin typeface="+mj-lt"/>
                <a:ea typeface="Gill Sans"/>
                <a:cs typeface="Gill Sans"/>
                <a:sym typeface="Gill Sans"/>
              </a:rPr>
              <a:t>Reported at the National Level for PPR/ Accelerator</a:t>
            </a:r>
          </a:p>
          <a:p>
            <a:pPr marL="287337" indent="-287337">
              <a:spcBef>
                <a:spcPts val="1200"/>
              </a:spcBef>
              <a:buClr>
                <a:srgbClr val="222222"/>
              </a:buClr>
              <a:buSzPts val="1200"/>
              <a:buFont typeface="Gill Sans"/>
              <a:buChar char="▪"/>
            </a:pPr>
            <a:r>
              <a:rPr lang="en-US" sz="1800" dirty="0">
                <a:solidFill>
                  <a:srgbClr val="222222"/>
                </a:solidFill>
                <a:latin typeface="+mj-lt"/>
                <a:ea typeface="Gill Sans"/>
                <a:cs typeface="Gill Sans"/>
                <a:sym typeface="Gill Sans"/>
              </a:rPr>
              <a:t>At the Mission Level, </a:t>
            </a:r>
          </a:p>
          <a:p>
            <a:pPr marL="744537" lvl="1" indent="-287337">
              <a:spcBef>
                <a:spcPts val="1200"/>
              </a:spcBef>
              <a:buClr>
                <a:srgbClr val="222222"/>
              </a:buClr>
              <a:buSzPts val="1200"/>
              <a:buFont typeface="Gill Sans"/>
              <a:buChar char="▪"/>
            </a:pPr>
            <a:r>
              <a:rPr lang="en-US" sz="1800" dirty="0">
                <a:solidFill>
                  <a:srgbClr val="222222"/>
                </a:solidFill>
                <a:latin typeface="+mj-lt"/>
                <a:ea typeface="Gill Sans"/>
                <a:cs typeface="Gill Sans"/>
                <a:sym typeface="Gill Sans"/>
              </a:rPr>
              <a:t>missions should be reporting on all these indicators through any combination of assigning them to partners</a:t>
            </a:r>
          </a:p>
          <a:p>
            <a:pPr marL="287337" indent="-287337">
              <a:spcBef>
                <a:spcPts val="1200"/>
              </a:spcBef>
              <a:buClr>
                <a:srgbClr val="222222"/>
              </a:buClr>
              <a:buSzPts val="1200"/>
              <a:buFont typeface="Gill Sans"/>
              <a:buChar char="▪"/>
            </a:pPr>
            <a:r>
              <a:rPr lang="en-US" sz="1800" dirty="0">
                <a:solidFill>
                  <a:srgbClr val="222222"/>
                </a:solidFill>
                <a:latin typeface="+mj-lt"/>
                <a:ea typeface="Gill Sans"/>
                <a:cs typeface="Gill Sans"/>
                <a:sym typeface="Gill Sans"/>
              </a:rPr>
              <a:t>Partners should select as many of these as are applicable; </a:t>
            </a:r>
          </a:p>
          <a:p>
            <a:pPr marL="744537" lvl="1" indent="-287337">
              <a:spcBef>
                <a:spcPts val="1200"/>
              </a:spcBef>
              <a:buClr>
                <a:srgbClr val="222222"/>
              </a:buClr>
              <a:buSzPts val="1200"/>
              <a:buFont typeface="Gill Sans"/>
              <a:buChar char="▪"/>
            </a:pPr>
            <a:r>
              <a:rPr lang="en-US" sz="1800" dirty="0">
                <a:solidFill>
                  <a:srgbClr val="222222"/>
                </a:solidFill>
                <a:latin typeface="+mj-lt"/>
                <a:ea typeface="Gill Sans"/>
                <a:cs typeface="Gill Sans"/>
                <a:sym typeface="Gill Sans"/>
              </a:rPr>
              <a:t>each partner receiving TB funding must include Core indicator(s) in MEL plans</a:t>
            </a:r>
          </a:p>
        </p:txBody>
      </p:sp>
      <p:sp>
        <p:nvSpPr>
          <p:cNvPr id="5" name="Rectangle 4">
            <a:extLst>
              <a:ext uri="{FF2B5EF4-FFF2-40B4-BE49-F238E27FC236}">
                <a16:creationId xmlns:a16="http://schemas.microsoft.com/office/drawing/2014/main" id="{A206F031-AD08-4EBB-71EF-92203B94C6CE}"/>
              </a:ext>
              <a:ext uri="{C183D7F6-B498-43B3-948B-1728B52AA6E4}">
                <adec:decorative xmlns:adec="http://schemas.microsoft.com/office/drawing/2017/decorative" val="1"/>
              </a:ext>
            </a:extLst>
          </p:cNvPr>
          <p:cNvSpPr/>
          <p:nvPr/>
        </p:nvSpPr>
        <p:spPr>
          <a:xfrm>
            <a:off x="4876328" y="1433593"/>
            <a:ext cx="2167652" cy="2805193"/>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 name="TextBox 6">
            <a:extLst>
              <a:ext uri="{FF2B5EF4-FFF2-40B4-BE49-F238E27FC236}">
                <a16:creationId xmlns:a16="http://schemas.microsoft.com/office/drawing/2014/main" id="{9E96D3A7-8977-8A6D-9DDD-831D5BA3A61A}"/>
              </a:ext>
            </a:extLst>
          </p:cNvPr>
          <p:cNvSpPr txBox="1"/>
          <p:nvPr/>
        </p:nvSpPr>
        <p:spPr>
          <a:xfrm>
            <a:off x="4737392" y="4927949"/>
            <a:ext cx="4161296" cy="261610"/>
          </a:xfrm>
          <a:prstGeom prst="rect">
            <a:avLst/>
          </a:prstGeom>
          <a:noFill/>
        </p:spPr>
        <p:txBody>
          <a:bodyPr wrap="square">
            <a:spAutoFit/>
          </a:bodyPr>
          <a:lstStyle/>
          <a:p>
            <a:pPr marL="342900">
              <a:spcAft>
                <a:spcPts val="800"/>
              </a:spcAft>
            </a:pPr>
            <a:r>
              <a:rPr lang="en-US" sz="1100" dirty="0">
                <a:solidFill>
                  <a:schemeClr val="bg1">
                    <a:lumMod val="65000"/>
                  </a:schemeClr>
                </a:solidFill>
              </a:rPr>
              <a:t>*Note: Extended indicators are currently under revision</a:t>
            </a:r>
          </a:p>
        </p:txBody>
      </p:sp>
      <p:grpSp>
        <p:nvGrpSpPr>
          <p:cNvPr id="56" name="Google Shape;437;p16">
            <a:extLst>
              <a:ext uri="{FF2B5EF4-FFF2-40B4-BE49-F238E27FC236}">
                <a16:creationId xmlns:a16="http://schemas.microsoft.com/office/drawing/2014/main" id="{4733F2E0-C5CB-1E66-E317-7093AE177E60}"/>
              </a:ext>
              <a:ext uri="{C183D7F6-B498-43B3-948B-1728B52AA6E4}">
                <adec:decorative xmlns:adec="http://schemas.microsoft.com/office/drawing/2017/decorative" val="1"/>
              </a:ext>
            </a:extLst>
          </p:cNvPr>
          <p:cNvGrpSpPr/>
          <p:nvPr/>
        </p:nvGrpSpPr>
        <p:grpSpPr>
          <a:xfrm>
            <a:off x="4623264" y="1066148"/>
            <a:ext cx="4275424" cy="3843120"/>
            <a:chOff x="6846678" y="2081819"/>
            <a:chExt cx="4122818" cy="3843120"/>
          </a:xfrm>
        </p:grpSpPr>
        <p:grpSp>
          <p:nvGrpSpPr>
            <p:cNvPr id="59" name="Google Shape;438;p16">
              <a:extLst>
                <a:ext uri="{FF2B5EF4-FFF2-40B4-BE49-F238E27FC236}">
                  <a16:creationId xmlns:a16="http://schemas.microsoft.com/office/drawing/2014/main" id="{FB01904C-6EBC-869D-CD10-6FC389A8A2E1}"/>
                </a:ext>
              </a:extLst>
            </p:cNvPr>
            <p:cNvGrpSpPr/>
            <p:nvPr/>
          </p:nvGrpSpPr>
          <p:grpSpPr>
            <a:xfrm>
              <a:off x="6846678" y="2081819"/>
              <a:ext cx="4122818" cy="3784659"/>
              <a:chOff x="6846678" y="2081819"/>
              <a:chExt cx="4122818" cy="3784659"/>
            </a:xfrm>
          </p:grpSpPr>
          <p:sp>
            <p:nvSpPr>
              <p:cNvPr id="62" name="Google Shape;439;p16">
                <a:extLst>
                  <a:ext uri="{FF2B5EF4-FFF2-40B4-BE49-F238E27FC236}">
                    <a16:creationId xmlns:a16="http://schemas.microsoft.com/office/drawing/2014/main" id="{C1ABD1AE-1DF8-F9FE-7173-52821986C22F}"/>
                  </a:ext>
                </a:extLst>
              </p:cNvPr>
              <p:cNvSpPr/>
              <p:nvPr/>
            </p:nvSpPr>
            <p:spPr>
              <a:xfrm>
                <a:off x="8606007" y="2081819"/>
                <a:ext cx="499211" cy="433403"/>
              </a:xfrm>
              <a:custGeom>
                <a:avLst/>
                <a:gdLst/>
                <a:ahLst/>
                <a:cxnLst/>
                <a:rect l="l" t="t" r="r" b="b"/>
                <a:pathLst>
                  <a:path w="499211" h="433403" extrusionOk="0">
                    <a:moveTo>
                      <a:pt x="0" y="433404"/>
                    </a:moveTo>
                    <a:lnTo>
                      <a:pt x="249549" y="0"/>
                    </a:lnTo>
                    <a:lnTo>
                      <a:pt x="499211" y="433404"/>
                    </a:lnTo>
                    <a:lnTo>
                      <a:pt x="0" y="433404"/>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grpSp>
            <p:nvGrpSpPr>
              <p:cNvPr id="63" name="Google Shape;440;p16">
                <a:extLst>
                  <a:ext uri="{FF2B5EF4-FFF2-40B4-BE49-F238E27FC236}">
                    <a16:creationId xmlns:a16="http://schemas.microsoft.com/office/drawing/2014/main" id="{9A7ABB7F-FE02-E265-6103-753B3A5DA902}"/>
                  </a:ext>
                </a:extLst>
              </p:cNvPr>
              <p:cNvGrpSpPr/>
              <p:nvPr/>
            </p:nvGrpSpPr>
            <p:grpSpPr>
              <a:xfrm>
                <a:off x="6846678" y="5102454"/>
                <a:ext cx="4122818" cy="764024"/>
                <a:chOff x="7155584" y="5084815"/>
                <a:chExt cx="4122818" cy="764024"/>
              </a:xfrm>
            </p:grpSpPr>
            <p:sp>
              <p:nvSpPr>
                <p:cNvPr id="460" name="Google Shape;441;p16">
                  <a:extLst>
                    <a:ext uri="{FF2B5EF4-FFF2-40B4-BE49-F238E27FC236}">
                      <a16:creationId xmlns:a16="http://schemas.microsoft.com/office/drawing/2014/main" id="{00DD1468-8370-A6ED-1E18-57114E591882}"/>
                    </a:ext>
                  </a:extLst>
                </p:cNvPr>
                <p:cNvSpPr/>
                <p:nvPr/>
              </p:nvSpPr>
              <p:spPr>
                <a:xfrm>
                  <a:off x="7155584" y="5646441"/>
                  <a:ext cx="233719" cy="202398"/>
                </a:xfrm>
                <a:custGeom>
                  <a:avLst/>
                  <a:gdLst/>
                  <a:ahLst/>
                  <a:cxnLst/>
                  <a:rect l="l" t="t" r="r" b="b"/>
                  <a:pathLst>
                    <a:path w="233719" h="202398" extrusionOk="0">
                      <a:moveTo>
                        <a:pt x="116803" y="202399"/>
                      </a:moveTo>
                      <a:lnTo>
                        <a:pt x="0" y="0"/>
                      </a:lnTo>
                      <a:lnTo>
                        <a:pt x="233719" y="113"/>
                      </a:lnTo>
                      <a:lnTo>
                        <a:pt x="116803" y="202399"/>
                      </a:lnTo>
                      <a:close/>
                    </a:path>
                  </a:pathLst>
                </a:custGeom>
                <a:solidFill>
                  <a:srgbClr val="5C676C"/>
                </a:solidFill>
                <a:ln w="11300" cap="flat" cmpd="sng">
                  <a:solidFill>
                    <a:srgbClr val="F2F2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461" name="Google Shape;442;p16">
                  <a:extLst>
                    <a:ext uri="{FF2B5EF4-FFF2-40B4-BE49-F238E27FC236}">
                      <a16:creationId xmlns:a16="http://schemas.microsoft.com/office/drawing/2014/main" id="{FDD8863C-31C4-6303-B8AA-DD1B06200FB5}"/>
                    </a:ext>
                  </a:extLst>
                </p:cNvPr>
                <p:cNvSpPr/>
                <p:nvPr/>
              </p:nvSpPr>
              <p:spPr>
                <a:xfrm>
                  <a:off x="7155584" y="5084815"/>
                  <a:ext cx="4122818" cy="564792"/>
                </a:xfrm>
                <a:custGeom>
                  <a:avLst/>
                  <a:gdLst/>
                  <a:ahLst/>
                  <a:cxnLst/>
                  <a:rect l="l" t="t" r="r" b="b"/>
                  <a:pathLst>
                    <a:path w="4122818" h="564792" extrusionOk="0">
                      <a:moveTo>
                        <a:pt x="0" y="564793"/>
                      </a:moveTo>
                      <a:lnTo>
                        <a:pt x="325307" y="0"/>
                      </a:lnTo>
                      <a:lnTo>
                        <a:pt x="3797624" y="0"/>
                      </a:lnTo>
                      <a:lnTo>
                        <a:pt x="4122818" y="564793"/>
                      </a:lnTo>
                      <a:lnTo>
                        <a:pt x="0" y="56479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grpSp>
          <p:grpSp>
            <p:nvGrpSpPr>
              <p:cNvPr id="448" name="Google Shape;443;p16">
                <a:extLst>
                  <a:ext uri="{FF2B5EF4-FFF2-40B4-BE49-F238E27FC236}">
                    <a16:creationId xmlns:a16="http://schemas.microsoft.com/office/drawing/2014/main" id="{460F49E4-4457-B5CB-5712-1E15722382D2}"/>
                  </a:ext>
                </a:extLst>
              </p:cNvPr>
              <p:cNvGrpSpPr/>
              <p:nvPr/>
            </p:nvGrpSpPr>
            <p:grpSpPr>
              <a:xfrm>
                <a:off x="7291388" y="4298967"/>
                <a:ext cx="3222315" cy="785621"/>
                <a:chOff x="7600294" y="4281328"/>
                <a:chExt cx="3222315" cy="785621"/>
              </a:xfrm>
            </p:grpSpPr>
            <p:sp>
              <p:nvSpPr>
                <p:cNvPr id="458" name="Google Shape;444;p16">
                  <a:extLst>
                    <a:ext uri="{FF2B5EF4-FFF2-40B4-BE49-F238E27FC236}">
                      <a16:creationId xmlns:a16="http://schemas.microsoft.com/office/drawing/2014/main" id="{0A70A692-EE30-2A58-ED56-C220E3B99318}"/>
                    </a:ext>
                  </a:extLst>
                </p:cNvPr>
                <p:cNvSpPr/>
                <p:nvPr/>
              </p:nvSpPr>
              <p:spPr>
                <a:xfrm>
                  <a:off x="7600294" y="4864551"/>
                  <a:ext cx="233719" cy="202398"/>
                </a:xfrm>
                <a:custGeom>
                  <a:avLst/>
                  <a:gdLst/>
                  <a:ahLst/>
                  <a:cxnLst/>
                  <a:rect l="l" t="t" r="r" b="b"/>
                  <a:pathLst>
                    <a:path w="233719" h="202398" extrusionOk="0">
                      <a:moveTo>
                        <a:pt x="116803" y="202398"/>
                      </a:moveTo>
                      <a:lnTo>
                        <a:pt x="0" y="0"/>
                      </a:lnTo>
                      <a:lnTo>
                        <a:pt x="233719" y="113"/>
                      </a:lnTo>
                      <a:lnTo>
                        <a:pt x="116803" y="202398"/>
                      </a:lnTo>
                      <a:close/>
                    </a:path>
                  </a:pathLst>
                </a:custGeom>
                <a:solidFill>
                  <a:srgbClr val="061235"/>
                </a:solidFill>
                <a:ln w="11300" cap="flat" cmpd="sng">
                  <a:solidFill>
                    <a:srgbClr val="F2F2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459" name="Google Shape;445;p16">
                  <a:extLst>
                    <a:ext uri="{FF2B5EF4-FFF2-40B4-BE49-F238E27FC236}">
                      <a16:creationId xmlns:a16="http://schemas.microsoft.com/office/drawing/2014/main" id="{DE89884A-FC8C-956B-8A7F-8617A98114D6}"/>
                    </a:ext>
                  </a:extLst>
                </p:cNvPr>
                <p:cNvSpPr/>
                <p:nvPr/>
              </p:nvSpPr>
              <p:spPr>
                <a:xfrm>
                  <a:off x="7600294" y="4281328"/>
                  <a:ext cx="3222315" cy="583223"/>
                </a:xfrm>
                <a:custGeom>
                  <a:avLst/>
                  <a:gdLst/>
                  <a:ahLst/>
                  <a:cxnLst/>
                  <a:rect l="l" t="t" r="r" b="b"/>
                  <a:pathLst>
                    <a:path w="3222315" h="583223" extrusionOk="0">
                      <a:moveTo>
                        <a:pt x="0" y="583223"/>
                      </a:moveTo>
                      <a:lnTo>
                        <a:pt x="335936" y="0"/>
                      </a:lnTo>
                      <a:lnTo>
                        <a:pt x="2886380" y="0"/>
                      </a:lnTo>
                      <a:lnTo>
                        <a:pt x="3222316" y="583223"/>
                      </a:lnTo>
                      <a:lnTo>
                        <a:pt x="0" y="583223"/>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grpSp>
          <p:grpSp>
            <p:nvGrpSpPr>
              <p:cNvPr id="449" name="Google Shape;446;p16">
                <a:extLst>
                  <a:ext uri="{FF2B5EF4-FFF2-40B4-BE49-F238E27FC236}">
                    <a16:creationId xmlns:a16="http://schemas.microsoft.com/office/drawing/2014/main" id="{2E6C409A-4888-C368-FA33-38A89627CFC9}"/>
                  </a:ext>
                </a:extLst>
              </p:cNvPr>
              <p:cNvGrpSpPr/>
              <p:nvPr/>
            </p:nvGrpSpPr>
            <p:grpSpPr>
              <a:xfrm>
                <a:off x="7752381" y="3515838"/>
                <a:ext cx="2300442" cy="767072"/>
                <a:chOff x="8061287" y="3498199"/>
                <a:chExt cx="2300442" cy="767072"/>
              </a:xfrm>
            </p:grpSpPr>
            <p:sp>
              <p:nvSpPr>
                <p:cNvPr id="456" name="Google Shape;447;p16">
                  <a:extLst>
                    <a:ext uri="{FF2B5EF4-FFF2-40B4-BE49-F238E27FC236}">
                      <a16:creationId xmlns:a16="http://schemas.microsoft.com/office/drawing/2014/main" id="{AF1AFB5D-F5D3-B38F-350D-C28DE7FFF195}"/>
                    </a:ext>
                  </a:extLst>
                </p:cNvPr>
                <p:cNvSpPr/>
                <p:nvPr/>
              </p:nvSpPr>
              <p:spPr>
                <a:xfrm>
                  <a:off x="8061287" y="3498199"/>
                  <a:ext cx="2300442" cy="555520"/>
                </a:xfrm>
                <a:custGeom>
                  <a:avLst/>
                  <a:gdLst/>
                  <a:ahLst/>
                  <a:cxnLst/>
                  <a:rect l="l" t="t" r="r" b="b"/>
                  <a:pathLst>
                    <a:path w="2300442" h="555520" extrusionOk="0">
                      <a:moveTo>
                        <a:pt x="0" y="555521"/>
                      </a:moveTo>
                      <a:lnTo>
                        <a:pt x="319993" y="0"/>
                      </a:lnTo>
                      <a:lnTo>
                        <a:pt x="1980450" y="0"/>
                      </a:lnTo>
                      <a:lnTo>
                        <a:pt x="2300443" y="555521"/>
                      </a:lnTo>
                      <a:lnTo>
                        <a:pt x="0" y="555521"/>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457" name="Google Shape;448;p16">
                  <a:extLst>
                    <a:ext uri="{FF2B5EF4-FFF2-40B4-BE49-F238E27FC236}">
                      <a16:creationId xmlns:a16="http://schemas.microsoft.com/office/drawing/2014/main" id="{6C5E3C2F-6F9F-B9EB-257D-6270FCF1CF53}"/>
                    </a:ext>
                  </a:extLst>
                </p:cNvPr>
                <p:cNvSpPr/>
                <p:nvPr/>
              </p:nvSpPr>
              <p:spPr>
                <a:xfrm>
                  <a:off x="8061287" y="4062873"/>
                  <a:ext cx="233605" cy="202398"/>
                </a:xfrm>
                <a:custGeom>
                  <a:avLst/>
                  <a:gdLst/>
                  <a:ahLst/>
                  <a:cxnLst/>
                  <a:rect l="l" t="t" r="r" b="b"/>
                  <a:pathLst>
                    <a:path w="233605" h="202398" extrusionOk="0">
                      <a:moveTo>
                        <a:pt x="116690" y="202398"/>
                      </a:moveTo>
                      <a:lnTo>
                        <a:pt x="0" y="0"/>
                      </a:lnTo>
                      <a:lnTo>
                        <a:pt x="233606" y="226"/>
                      </a:lnTo>
                      <a:lnTo>
                        <a:pt x="116690" y="202398"/>
                      </a:lnTo>
                      <a:close/>
                    </a:path>
                  </a:pathLst>
                </a:custGeom>
                <a:solidFill>
                  <a:schemeClr val="accent4">
                    <a:lumMod val="75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grpSp>
          <p:grpSp>
            <p:nvGrpSpPr>
              <p:cNvPr id="450" name="Google Shape;449;p16">
                <a:extLst>
                  <a:ext uri="{FF2B5EF4-FFF2-40B4-BE49-F238E27FC236}">
                    <a16:creationId xmlns:a16="http://schemas.microsoft.com/office/drawing/2014/main" id="{0ED00924-30D0-6497-D484-EAFB6225B7AE}"/>
                  </a:ext>
                </a:extLst>
              </p:cNvPr>
              <p:cNvGrpSpPr/>
              <p:nvPr/>
            </p:nvGrpSpPr>
            <p:grpSpPr>
              <a:xfrm>
                <a:off x="8197318" y="2722472"/>
                <a:ext cx="1410455" cy="786859"/>
                <a:chOff x="8506224" y="2707150"/>
                <a:chExt cx="1410455" cy="786859"/>
              </a:xfrm>
            </p:grpSpPr>
            <p:sp>
              <p:nvSpPr>
                <p:cNvPr id="454" name="Google Shape;450;p16">
                  <a:extLst>
                    <a:ext uri="{FF2B5EF4-FFF2-40B4-BE49-F238E27FC236}">
                      <a16:creationId xmlns:a16="http://schemas.microsoft.com/office/drawing/2014/main" id="{27E7A2EF-968C-2B2A-2C9E-283740D672F0}"/>
                    </a:ext>
                  </a:extLst>
                </p:cNvPr>
                <p:cNvSpPr/>
                <p:nvPr/>
              </p:nvSpPr>
              <p:spPr>
                <a:xfrm>
                  <a:off x="8506224" y="3291611"/>
                  <a:ext cx="233719" cy="202398"/>
                </a:xfrm>
                <a:custGeom>
                  <a:avLst/>
                  <a:gdLst/>
                  <a:ahLst/>
                  <a:cxnLst/>
                  <a:rect l="l" t="t" r="r" b="b"/>
                  <a:pathLst>
                    <a:path w="233719" h="202398" extrusionOk="0">
                      <a:moveTo>
                        <a:pt x="116690" y="202398"/>
                      </a:moveTo>
                      <a:lnTo>
                        <a:pt x="0" y="0"/>
                      </a:lnTo>
                      <a:lnTo>
                        <a:pt x="233719" y="113"/>
                      </a:lnTo>
                      <a:lnTo>
                        <a:pt x="116690" y="202398"/>
                      </a:lnTo>
                      <a:close/>
                    </a:path>
                  </a:pathLst>
                </a:custGeom>
                <a:solidFill>
                  <a:schemeClr val="accent6">
                    <a:lumMod val="5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455" name="Google Shape;451;p16">
                  <a:extLst>
                    <a:ext uri="{FF2B5EF4-FFF2-40B4-BE49-F238E27FC236}">
                      <a16:creationId xmlns:a16="http://schemas.microsoft.com/office/drawing/2014/main" id="{5CB0EF09-3798-2EC6-210A-1891BB612463}"/>
                    </a:ext>
                  </a:extLst>
                </p:cNvPr>
                <p:cNvSpPr/>
                <p:nvPr/>
              </p:nvSpPr>
              <p:spPr>
                <a:xfrm>
                  <a:off x="8506224" y="2707150"/>
                  <a:ext cx="1410455" cy="573951"/>
                </a:xfrm>
                <a:custGeom>
                  <a:avLst/>
                  <a:gdLst/>
                  <a:ahLst/>
                  <a:cxnLst/>
                  <a:rect l="l" t="t" r="r" b="b"/>
                  <a:pathLst>
                    <a:path w="1410455" h="573951" extrusionOk="0">
                      <a:moveTo>
                        <a:pt x="0" y="573952"/>
                      </a:moveTo>
                      <a:lnTo>
                        <a:pt x="330621" y="0"/>
                      </a:lnTo>
                      <a:lnTo>
                        <a:pt x="1079834" y="0"/>
                      </a:lnTo>
                      <a:lnTo>
                        <a:pt x="1410456" y="573952"/>
                      </a:lnTo>
                      <a:lnTo>
                        <a:pt x="0" y="573952"/>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grpSp>
          <p:sp>
            <p:nvSpPr>
              <p:cNvPr id="451" name="Google Shape;452;p16">
                <a:extLst>
                  <a:ext uri="{FF2B5EF4-FFF2-40B4-BE49-F238E27FC236}">
                    <a16:creationId xmlns:a16="http://schemas.microsoft.com/office/drawing/2014/main" id="{7C3DBDB6-CC30-BB64-82FA-B897ABDD55C9}"/>
                  </a:ext>
                </a:extLst>
              </p:cNvPr>
              <p:cNvSpPr txBox="1"/>
              <p:nvPr/>
            </p:nvSpPr>
            <p:spPr>
              <a:xfrm>
                <a:off x="8603620" y="2470384"/>
                <a:ext cx="499212"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dirty="0">
                    <a:solidFill>
                      <a:schemeClr val="accent3">
                        <a:lumMod val="50000"/>
                      </a:schemeClr>
                    </a:solidFill>
                    <a:latin typeface="+mj-lt"/>
                    <a:ea typeface="Gill Sans"/>
                    <a:cs typeface="Arial" panose="020B0604020202020204" pitchFamily="34" charset="0"/>
                    <a:sym typeface="Gill Sans"/>
                  </a:rPr>
                  <a:t>Core</a:t>
                </a:r>
                <a:endParaRPr sz="1600" dirty="0">
                  <a:solidFill>
                    <a:schemeClr val="accent3">
                      <a:lumMod val="50000"/>
                    </a:schemeClr>
                  </a:solidFill>
                  <a:latin typeface="+mj-lt"/>
                  <a:cs typeface="Arial" panose="020B0604020202020204" pitchFamily="34" charset="0"/>
                </a:endParaRPr>
              </a:p>
            </p:txBody>
          </p:sp>
          <p:sp>
            <p:nvSpPr>
              <p:cNvPr id="452" name="Google Shape;453;p16">
                <a:extLst>
                  <a:ext uri="{FF2B5EF4-FFF2-40B4-BE49-F238E27FC236}">
                    <a16:creationId xmlns:a16="http://schemas.microsoft.com/office/drawing/2014/main" id="{CD4B4CFC-12DD-F3EB-C1C1-EFAEF36A37B7}"/>
                  </a:ext>
                </a:extLst>
              </p:cNvPr>
              <p:cNvSpPr txBox="1"/>
              <p:nvPr/>
            </p:nvSpPr>
            <p:spPr>
              <a:xfrm>
                <a:off x="8452614" y="3247686"/>
                <a:ext cx="871762"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dirty="0">
                    <a:solidFill>
                      <a:schemeClr val="accent3">
                        <a:lumMod val="50000"/>
                      </a:schemeClr>
                    </a:solidFill>
                    <a:latin typeface="+mj-lt"/>
                    <a:ea typeface="Gill Sans"/>
                    <a:cs typeface="Arial" panose="020B0604020202020204" pitchFamily="34" charset="0"/>
                    <a:sym typeface="Gill Sans"/>
                  </a:rPr>
                  <a:t>Core Plus</a:t>
                </a:r>
                <a:endParaRPr sz="1600" dirty="0">
                  <a:solidFill>
                    <a:schemeClr val="accent3">
                      <a:lumMod val="50000"/>
                    </a:schemeClr>
                  </a:solidFill>
                  <a:latin typeface="+mj-lt"/>
                  <a:cs typeface="Arial" panose="020B0604020202020204" pitchFamily="34" charset="0"/>
                </a:endParaRPr>
              </a:p>
            </p:txBody>
          </p:sp>
          <p:sp>
            <p:nvSpPr>
              <p:cNvPr id="453" name="Google Shape;454;p16">
                <a:extLst>
                  <a:ext uri="{FF2B5EF4-FFF2-40B4-BE49-F238E27FC236}">
                    <a16:creationId xmlns:a16="http://schemas.microsoft.com/office/drawing/2014/main" id="{4410D96D-A3D2-FEFB-7F49-AF53EDE0B3C6}"/>
                  </a:ext>
                </a:extLst>
              </p:cNvPr>
              <p:cNvSpPr txBox="1"/>
              <p:nvPr/>
            </p:nvSpPr>
            <p:spPr>
              <a:xfrm>
                <a:off x="8149975" y="4027839"/>
                <a:ext cx="1477039"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dirty="0">
                    <a:solidFill>
                      <a:schemeClr val="accent3">
                        <a:lumMod val="50000"/>
                      </a:schemeClr>
                    </a:solidFill>
                    <a:latin typeface="+mj-lt"/>
                    <a:ea typeface="Gill Sans"/>
                    <a:cs typeface="Arial" panose="020B0604020202020204" pitchFamily="34" charset="0"/>
                    <a:sym typeface="Gill Sans"/>
                  </a:rPr>
                  <a:t>National Level</a:t>
                </a:r>
                <a:endParaRPr sz="1600" dirty="0">
                  <a:solidFill>
                    <a:schemeClr val="accent3">
                      <a:lumMod val="50000"/>
                    </a:schemeClr>
                  </a:solidFill>
                  <a:latin typeface="+mj-lt"/>
                  <a:cs typeface="Arial" panose="020B0604020202020204" pitchFamily="34" charset="0"/>
                </a:endParaRPr>
              </a:p>
            </p:txBody>
          </p:sp>
        </p:grpSp>
        <p:sp>
          <p:nvSpPr>
            <p:cNvPr id="60" name="Google Shape;455;p16">
              <a:extLst>
                <a:ext uri="{FF2B5EF4-FFF2-40B4-BE49-F238E27FC236}">
                  <a16:creationId xmlns:a16="http://schemas.microsoft.com/office/drawing/2014/main" id="{0CB7E011-7870-A5D1-626C-FBB41354BBFE}"/>
                </a:ext>
              </a:extLst>
            </p:cNvPr>
            <p:cNvSpPr txBox="1"/>
            <p:nvPr/>
          </p:nvSpPr>
          <p:spPr>
            <a:xfrm>
              <a:off x="8303106" y="4852091"/>
              <a:ext cx="1170779"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dirty="0">
                  <a:solidFill>
                    <a:schemeClr val="accent3">
                      <a:lumMod val="50000"/>
                    </a:schemeClr>
                  </a:solidFill>
                  <a:latin typeface="+mj-lt"/>
                  <a:ea typeface="Gill Sans"/>
                  <a:cs typeface="Arial" panose="020B0604020202020204" pitchFamily="34" charset="0"/>
                  <a:sym typeface="Gill Sans"/>
                </a:rPr>
                <a:t>Project Level</a:t>
              </a:r>
              <a:endParaRPr sz="1600" dirty="0">
                <a:solidFill>
                  <a:schemeClr val="accent3">
                    <a:lumMod val="50000"/>
                  </a:schemeClr>
                </a:solidFill>
                <a:latin typeface="+mj-lt"/>
                <a:cs typeface="Arial" panose="020B0604020202020204" pitchFamily="34" charset="0"/>
              </a:endParaRPr>
            </a:p>
          </p:txBody>
        </p:sp>
        <p:sp>
          <p:nvSpPr>
            <p:cNvPr id="61" name="Google Shape;456;p16">
              <a:extLst>
                <a:ext uri="{FF2B5EF4-FFF2-40B4-BE49-F238E27FC236}">
                  <a16:creationId xmlns:a16="http://schemas.microsoft.com/office/drawing/2014/main" id="{D132725E-3B06-81A5-1B12-45A6F8FE3003}"/>
                </a:ext>
              </a:extLst>
            </p:cNvPr>
            <p:cNvSpPr txBox="1"/>
            <p:nvPr/>
          </p:nvSpPr>
          <p:spPr>
            <a:xfrm>
              <a:off x="8370503" y="5647980"/>
              <a:ext cx="1035986"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dirty="0">
                  <a:solidFill>
                    <a:schemeClr val="accent3">
                      <a:lumMod val="50000"/>
                    </a:schemeClr>
                  </a:solidFill>
                  <a:latin typeface="+mj-lt"/>
                  <a:ea typeface="Gill Sans"/>
                  <a:cs typeface="Arial" panose="020B0604020202020204" pitchFamily="34" charset="0"/>
                  <a:sym typeface="Gill Sans"/>
                </a:rPr>
                <a:t>Extended*</a:t>
              </a:r>
              <a:endParaRPr sz="1600" dirty="0">
                <a:solidFill>
                  <a:schemeClr val="accent3">
                    <a:lumMod val="50000"/>
                  </a:schemeClr>
                </a:solidFill>
                <a:latin typeface="+mj-lt"/>
                <a:cs typeface="Arial" panose="020B0604020202020204" pitchFamily="34" charset="0"/>
              </a:endParaRPr>
            </a:p>
          </p:txBody>
        </p:sp>
      </p:grpSp>
      <p:sp>
        <p:nvSpPr>
          <p:cNvPr id="462" name="Isosceles Triangle 461">
            <a:extLst>
              <a:ext uri="{FF2B5EF4-FFF2-40B4-BE49-F238E27FC236}">
                <a16:creationId xmlns:a16="http://schemas.microsoft.com/office/drawing/2014/main" id="{1102854F-28D4-DD39-B461-4CE7AA9EC02B}"/>
              </a:ext>
              <a:ext uri="{C183D7F6-B498-43B3-948B-1728B52AA6E4}">
                <adec:decorative xmlns:adec="http://schemas.microsoft.com/office/drawing/2017/decorative" val="1"/>
              </a:ext>
            </a:extLst>
          </p:cNvPr>
          <p:cNvSpPr/>
          <p:nvPr/>
        </p:nvSpPr>
        <p:spPr>
          <a:xfrm>
            <a:off x="4473759" y="1647949"/>
            <a:ext cx="4604952" cy="3202858"/>
          </a:xfrm>
          <a:custGeom>
            <a:avLst/>
            <a:gdLst>
              <a:gd name="connsiteX0" fmla="*/ 0 w 4408150"/>
              <a:gd name="connsiteY0" fmla="*/ 4051087 h 4051087"/>
              <a:gd name="connsiteX1" fmla="*/ 2204075 w 4408150"/>
              <a:gd name="connsiteY1" fmla="*/ 0 h 4051087"/>
              <a:gd name="connsiteX2" fmla="*/ 4408150 w 4408150"/>
              <a:gd name="connsiteY2" fmla="*/ 4051087 h 4051087"/>
              <a:gd name="connsiteX3" fmla="*/ 0 w 4408150"/>
              <a:gd name="connsiteY3" fmla="*/ 4051087 h 4051087"/>
              <a:gd name="connsiteX0" fmla="*/ 0 w 4408150"/>
              <a:gd name="connsiteY0" fmla="*/ 3482676 h 3482676"/>
              <a:gd name="connsiteX1" fmla="*/ 2393545 w 4408150"/>
              <a:gd name="connsiteY1" fmla="*/ 0 h 3482676"/>
              <a:gd name="connsiteX2" fmla="*/ 4408150 w 4408150"/>
              <a:gd name="connsiteY2" fmla="*/ 3482676 h 3482676"/>
              <a:gd name="connsiteX3" fmla="*/ 0 w 4408150"/>
              <a:gd name="connsiteY3" fmla="*/ 3482676 h 3482676"/>
              <a:gd name="connsiteX0" fmla="*/ 0 w 4408150"/>
              <a:gd name="connsiteY0" fmla="*/ 3482676 h 3482676"/>
              <a:gd name="connsiteX1" fmla="*/ 2393545 w 4408150"/>
              <a:gd name="connsiteY1" fmla="*/ 0 h 3482676"/>
              <a:gd name="connsiteX2" fmla="*/ 4408150 w 4408150"/>
              <a:gd name="connsiteY2" fmla="*/ 3482676 h 3482676"/>
              <a:gd name="connsiteX3" fmla="*/ 0 w 4408150"/>
              <a:gd name="connsiteY3" fmla="*/ 3482676 h 3482676"/>
              <a:gd name="connsiteX0" fmla="*/ 0 w 4408150"/>
              <a:gd name="connsiteY0" fmla="*/ 3482676 h 3482676"/>
              <a:gd name="connsiteX1" fmla="*/ 2393545 w 4408150"/>
              <a:gd name="connsiteY1" fmla="*/ 0 h 3482676"/>
              <a:gd name="connsiteX2" fmla="*/ 4408150 w 4408150"/>
              <a:gd name="connsiteY2" fmla="*/ 3482676 h 3482676"/>
              <a:gd name="connsiteX3" fmla="*/ 0 w 4408150"/>
              <a:gd name="connsiteY3" fmla="*/ 3482676 h 3482676"/>
              <a:gd name="connsiteX0" fmla="*/ 0 w 4408150"/>
              <a:gd name="connsiteY0" fmla="*/ 3482676 h 3482676"/>
              <a:gd name="connsiteX1" fmla="*/ 2393545 w 4408150"/>
              <a:gd name="connsiteY1" fmla="*/ 0 h 3482676"/>
              <a:gd name="connsiteX2" fmla="*/ 4408150 w 4408150"/>
              <a:gd name="connsiteY2" fmla="*/ 3482676 h 3482676"/>
              <a:gd name="connsiteX3" fmla="*/ 0 w 4408150"/>
              <a:gd name="connsiteY3" fmla="*/ 3482676 h 3482676"/>
              <a:gd name="connsiteX0" fmla="*/ 0 w 4408150"/>
              <a:gd name="connsiteY0" fmla="*/ 3284968 h 3284968"/>
              <a:gd name="connsiteX1" fmla="*/ 1940464 w 4408150"/>
              <a:gd name="connsiteY1" fmla="*/ 0 h 3284968"/>
              <a:gd name="connsiteX2" fmla="*/ 4408150 w 4408150"/>
              <a:gd name="connsiteY2" fmla="*/ 3284968 h 3284968"/>
              <a:gd name="connsiteX3" fmla="*/ 0 w 4408150"/>
              <a:gd name="connsiteY3" fmla="*/ 3284968 h 3284968"/>
              <a:gd name="connsiteX0" fmla="*/ 0 w 4408150"/>
              <a:gd name="connsiteY0" fmla="*/ 3284968 h 3284968"/>
              <a:gd name="connsiteX1" fmla="*/ 1940464 w 4408150"/>
              <a:gd name="connsiteY1" fmla="*/ 0 h 3284968"/>
              <a:gd name="connsiteX2" fmla="*/ 4408150 w 4408150"/>
              <a:gd name="connsiteY2" fmla="*/ 3284968 h 3284968"/>
              <a:gd name="connsiteX3" fmla="*/ 0 w 4408150"/>
              <a:gd name="connsiteY3" fmla="*/ 3284968 h 3284968"/>
              <a:gd name="connsiteX0" fmla="*/ 0 w 4408150"/>
              <a:gd name="connsiteY0" fmla="*/ 3219065 h 3219065"/>
              <a:gd name="connsiteX1" fmla="*/ 2006366 w 4408150"/>
              <a:gd name="connsiteY1" fmla="*/ 0 h 3219065"/>
              <a:gd name="connsiteX2" fmla="*/ 4408150 w 4408150"/>
              <a:gd name="connsiteY2" fmla="*/ 3219065 h 3219065"/>
              <a:gd name="connsiteX3" fmla="*/ 0 w 4408150"/>
              <a:gd name="connsiteY3" fmla="*/ 3219065 h 3219065"/>
              <a:gd name="connsiteX0" fmla="*/ 0 w 4408150"/>
              <a:gd name="connsiteY0" fmla="*/ 3252891 h 3252891"/>
              <a:gd name="connsiteX1" fmla="*/ 2006366 w 4408150"/>
              <a:gd name="connsiteY1" fmla="*/ 33826 h 3252891"/>
              <a:gd name="connsiteX2" fmla="*/ 4408150 w 4408150"/>
              <a:gd name="connsiteY2" fmla="*/ 3252891 h 3252891"/>
              <a:gd name="connsiteX3" fmla="*/ 0 w 4408150"/>
              <a:gd name="connsiteY3" fmla="*/ 3252891 h 3252891"/>
              <a:gd name="connsiteX0" fmla="*/ 0 w 4408150"/>
              <a:gd name="connsiteY0" fmla="*/ 3252891 h 3252891"/>
              <a:gd name="connsiteX1" fmla="*/ 2006366 w 4408150"/>
              <a:gd name="connsiteY1" fmla="*/ 33826 h 3252891"/>
              <a:gd name="connsiteX2" fmla="*/ 4408150 w 4408150"/>
              <a:gd name="connsiteY2" fmla="*/ 3252891 h 3252891"/>
              <a:gd name="connsiteX3" fmla="*/ 0 w 4408150"/>
              <a:gd name="connsiteY3" fmla="*/ 3252891 h 3252891"/>
              <a:gd name="connsiteX0" fmla="*/ 0 w 4408150"/>
              <a:gd name="connsiteY0" fmla="*/ 3237542 h 3237542"/>
              <a:gd name="connsiteX1" fmla="*/ 2006366 w 4408150"/>
              <a:gd name="connsiteY1" fmla="*/ 18477 h 3237542"/>
              <a:gd name="connsiteX2" fmla="*/ 4408150 w 4408150"/>
              <a:gd name="connsiteY2" fmla="*/ 3237542 h 3237542"/>
              <a:gd name="connsiteX3" fmla="*/ 0 w 4408150"/>
              <a:gd name="connsiteY3" fmla="*/ 3237542 h 3237542"/>
              <a:gd name="connsiteX0" fmla="*/ 0 w 4408150"/>
              <a:gd name="connsiteY0" fmla="*/ 3302971 h 3302971"/>
              <a:gd name="connsiteX1" fmla="*/ 2171122 w 4408150"/>
              <a:gd name="connsiteY1" fmla="*/ 18004 h 3302971"/>
              <a:gd name="connsiteX2" fmla="*/ 4408150 w 4408150"/>
              <a:gd name="connsiteY2" fmla="*/ 3302971 h 3302971"/>
              <a:gd name="connsiteX3" fmla="*/ 0 w 4408150"/>
              <a:gd name="connsiteY3" fmla="*/ 3302971 h 3302971"/>
              <a:gd name="connsiteX0" fmla="*/ 0 w 4408150"/>
              <a:gd name="connsiteY0" fmla="*/ 3131271 h 3131271"/>
              <a:gd name="connsiteX1" fmla="*/ 2171122 w 4408150"/>
              <a:gd name="connsiteY1" fmla="*/ 19299 h 3131271"/>
              <a:gd name="connsiteX2" fmla="*/ 4408150 w 4408150"/>
              <a:gd name="connsiteY2" fmla="*/ 3131271 h 3131271"/>
              <a:gd name="connsiteX3" fmla="*/ 0 w 4408150"/>
              <a:gd name="connsiteY3" fmla="*/ 3131271 h 3131271"/>
              <a:gd name="connsiteX0" fmla="*/ 0 w 4408150"/>
              <a:gd name="connsiteY0" fmla="*/ 3221549 h 3221549"/>
              <a:gd name="connsiteX1" fmla="*/ 2171122 w 4408150"/>
              <a:gd name="connsiteY1" fmla="*/ 109577 h 3221549"/>
              <a:gd name="connsiteX2" fmla="*/ 4408150 w 4408150"/>
              <a:gd name="connsiteY2" fmla="*/ 3221549 h 3221549"/>
              <a:gd name="connsiteX3" fmla="*/ 0 w 4408150"/>
              <a:gd name="connsiteY3" fmla="*/ 3221549 h 3221549"/>
              <a:gd name="connsiteX0" fmla="*/ 0 w 4408150"/>
              <a:gd name="connsiteY0" fmla="*/ 3221549 h 3221549"/>
              <a:gd name="connsiteX1" fmla="*/ 2171122 w 4408150"/>
              <a:gd name="connsiteY1" fmla="*/ 109577 h 3221549"/>
              <a:gd name="connsiteX2" fmla="*/ 4408150 w 4408150"/>
              <a:gd name="connsiteY2" fmla="*/ 3221549 h 3221549"/>
              <a:gd name="connsiteX3" fmla="*/ 0 w 4408150"/>
              <a:gd name="connsiteY3" fmla="*/ 3221549 h 3221549"/>
              <a:gd name="connsiteX0" fmla="*/ 0 w 4408150"/>
              <a:gd name="connsiteY0" fmla="*/ 3190519 h 3190519"/>
              <a:gd name="connsiteX1" fmla="*/ 2171122 w 4408150"/>
              <a:gd name="connsiteY1" fmla="*/ 78547 h 3190519"/>
              <a:gd name="connsiteX2" fmla="*/ 4408150 w 4408150"/>
              <a:gd name="connsiteY2" fmla="*/ 3190519 h 3190519"/>
              <a:gd name="connsiteX3" fmla="*/ 0 w 4408150"/>
              <a:gd name="connsiteY3" fmla="*/ 3190519 h 3190519"/>
              <a:gd name="connsiteX0" fmla="*/ 0 w 4408150"/>
              <a:gd name="connsiteY0" fmla="*/ 3204599 h 3204599"/>
              <a:gd name="connsiteX1" fmla="*/ 2171122 w 4408150"/>
              <a:gd name="connsiteY1" fmla="*/ 92627 h 3204599"/>
              <a:gd name="connsiteX2" fmla="*/ 4408150 w 4408150"/>
              <a:gd name="connsiteY2" fmla="*/ 3204599 h 3204599"/>
              <a:gd name="connsiteX3" fmla="*/ 0 w 4408150"/>
              <a:gd name="connsiteY3" fmla="*/ 3204599 h 3204599"/>
              <a:gd name="connsiteX0" fmla="*/ 0 w 4408150"/>
              <a:gd name="connsiteY0" fmla="*/ 3204599 h 3204599"/>
              <a:gd name="connsiteX1" fmla="*/ 2171122 w 4408150"/>
              <a:gd name="connsiteY1" fmla="*/ 92627 h 3204599"/>
              <a:gd name="connsiteX2" fmla="*/ 4408150 w 4408150"/>
              <a:gd name="connsiteY2" fmla="*/ 3204599 h 3204599"/>
              <a:gd name="connsiteX3" fmla="*/ 0 w 4408150"/>
              <a:gd name="connsiteY3" fmla="*/ 3204599 h 3204599"/>
              <a:gd name="connsiteX0" fmla="*/ 0 w 4408150"/>
              <a:gd name="connsiteY0" fmla="*/ 3180933 h 3180933"/>
              <a:gd name="connsiteX1" fmla="*/ 2171122 w 4408150"/>
              <a:gd name="connsiteY1" fmla="*/ 68961 h 3180933"/>
              <a:gd name="connsiteX2" fmla="*/ 4408150 w 4408150"/>
              <a:gd name="connsiteY2" fmla="*/ 3180933 h 3180933"/>
              <a:gd name="connsiteX3" fmla="*/ 0 w 4408150"/>
              <a:gd name="connsiteY3" fmla="*/ 3180933 h 3180933"/>
              <a:gd name="connsiteX0" fmla="*/ 0 w 4408150"/>
              <a:gd name="connsiteY0" fmla="*/ 3180933 h 3180933"/>
              <a:gd name="connsiteX1" fmla="*/ 2171122 w 4408150"/>
              <a:gd name="connsiteY1" fmla="*/ 68961 h 3180933"/>
              <a:gd name="connsiteX2" fmla="*/ 4408150 w 4408150"/>
              <a:gd name="connsiteY2" fmla="*/ 3180933 h 3180933"/>
              <a:gd name="connsiteX3" fmla="*/ 0 w 4408150"/>
              <a:gd name="connsiteY3" fmla="*/ 3180933 h 3180933"/>
              <a:gd name="connsiteX0" fmla="*/ 0 w 4408150"/>
              <a:gd name="connsiteY0" fmla="*/ 3205321 h 3205321"/>
              <a:gd name="connsiteX1" fmla="*/ 2299268 w 4408150"/>
              <a:gd name="connsiteY1" fmla="*/ 68369 h 3205321"/>
              <a:gd name="connsiteX2" fmla="*/ 4408150 w 4408150"/>
              <a:gd name="connsiteY2" fmla="*/ 3205321 h 3205321"/>
              <a:gd name="connsiteX3" fmla="*/ 0 w 4408150"/>
              <a:gd name="connsiteY3" fmla="*/ 3205321 h 3205321"/>
              <a:gd name="connsiteX0" fmla="*/ 0 w 4408150"/>
              <a:gd name="connsiteY0" fmla="*/ 3185724 h 3185724"/>
              <a:gd name="connsiteX1" fmla="*/ 2299268 w 4408150"/>
              <a:gd name="connsiteY1" fmla="*/ 48772 h 3185724"/>
              <a:gd name="connsiteX2" fmla="*/ 4408150 w 4408150"/>
              <a:gd name="connsiteY2" fmla="*/ 3185724 h 3185724"/>
              <a:gd name="connsiteX3" fmla="*/ 0 w 4408150"/>
              <a:gd name="connsiteY3" fmla="*/ 3185724 h 3185724"/>
            </a:gdLst>
            <a:ahLst/>
            <a:cxnLst>
              <a:cxn ang="0">
                <a:pos x="connsiteX0" y="connsiteY0"/>
              </a:cxn>
              <a:cxn ang="0">
                <a:pos x="connsiteX1" y="connsiteY1"/>
              </a:cxn>
              <a:cxn ang="0">
                <a:pos x="connsiteX2" y="connsiteY2"/>
              </a:cxn>
              <a:cxn ang="0">
                <a:pos x="connsiteX3" y="connsiteY3"/>
              </a:cxn>
            </a:cxnLst>
            <a:rect l="l" t="t" r="r" b="b"/>
            <a:pathLst>
              <a:path w="4408150" h="3185724">
                <a:moveTo>
                  <a:pt x="0" y="3185724"/>
                </a:moveTo>
                <a:cubicBezTo>
                  <a:pt x="797848" y="2024832"/>
                  <a:pt x="1207371" y="-371024"/>
                  <a:pt x="2299268" y="48772"/>
                </a:cubicBezTo>
                <a:cubicBezTo>
                  <a:pt x="3049745" y="-344976"/>
                  <a:pt x="3736615" y="2024832"/>
                  <a:pt x="4408150" y="3185724"/>
                </a:cubicBezTo>
                <a:lnTo>
                  <a:pt x="0" y="3185724"/>
                </a:lnTo>
                <a:close/>
              </a:path>
            </a:pathLst>
          </a:cu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63" name="Right Brace 462">
            <a:extLst>
              <a:ext uri="{FF2B5EF4-FFF2-40B4-BE49-F238E27FC236}">
                <a16:creationId xmlns:a16="http://schemas.microsoft.com/office/drawing/2014/main" id="{CADAFA77-CD8D-3E8C-BAE5-BE6DD8D1D0A3}"/>
              </a:ext>
              <a:ext uri="{C183D7F6-B498-43B3-948B-1728B52AA6E4}">
                <adec:decorative xmlns:adec="http://schemas.microsoft.com/office/drawing/2017/decorative" val="1"/>
              </a:ext>
            </a:extLst>
          </p:cNvPr>
          <p:cNvSpPr/>
          <p:nvPr/>
        </p:nvSpPr>
        <p:spPr>
          <a:xfrm rot="19720301">
            <a:off x="7624297" y="692832"/>
            <a:ext cx="400065" cy="3511169"/>
          </a:xfrm>
          <a:prstGeom prst="rightBrace">
            <a:avLst>
              <a:gd name="adj1" fmla="val 30645"/>
              <a:gd name="adj2" fmla="val 46671"/>
            </a:avLst>
          </a:prstGeom>
          <a:effectLst/>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sp>
        <p:nvSpPr>
          <p:cNvPr id="464" name="Google Shape;454;p16">
            <a:extLst>
              <a:ext uri="{FF2B5EF4-FFF2-40B4-BE49-F238E27FC236}">
                <a16:creationId xmlns:a16="http://schemas.microsoft.com/office/drawing/2014/main" id="{048B6A20-2A70-D091-AD73-DF5673C8FE37}"/>
              </a:ext>
            </a:extLst>
          </p:cNvPr>
          <p:cNvSpPr txBox="1"/>
          <p:nvPr/>
        </p:nvSpPr>
        <p:spPr>
          <a:xfrm>
            <a:off x="7776786" y="1862703"/>
            <a:ext cx="1083670" cy="7386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dirty="0">
                <a:latin typeface="+mj-lt"/>
                <a:ea typeface="Gill Sans"/>
                <a:cs typeface="Arial" panose="020B0604020202020204" pitchFamily="34" charset="0"/>
                <a:sym typeface="Gill Sans"/>
              </a:rPr>
              <a:t>Essential List of Indicators</a:t>
            </a:r>
            <a:endParaRPr b="1" dirty="0">
              <a:latin typeface="+mj-lt"/>
              <a:cs typeface="Arial" panose="020B0604020202020204" pitchFamily="34" charset="0"/>
            </a:endParaRPr>
          </a:p>
        </p:txBody>
      </p:sp>
    </p:spTree>
    <p:custDataLst>
      <p:tags r:id="rId1"/>
    </p:custDataLst>
    <p:extLst>
      <p:ext uri="{BB962C8B-B14F-4D97-AF65-F5344CB8AC3E}">
        <p14:creationId xmlns:p14="http://schemas.microsoft.com/office/powerpoint/2010/main" val="215105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2"/>
                                        </p:tgtEl>
                                        <p:attrNameLst>
                                          <p:attrName>style.visibility</p:attrName>
                                        </p:attrNameLst>
                                      </p:cBhvr>
                                      <p:to>
                                        <p:strVal val="visible"/>
                                      </p:to>
                                    </p:set>
                                    <p:animEffect transition="in" filter="fade">
                                      <p:cBhvr>
                                        <p:cTn id="7" dur="500"/>
                                        <p:tgtEl>
                                          <p:spTgt spid="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p26"/>
          <p:cNvSpPr txBox="1">
            <a:spLocks noGrp="1"/>
          </p:cNvSpPr>
          <p:nvPr>
            <p:ph idx="1"/>
          </p:nvPr>
        </p:nvSpPr>
        <p:spPr>
          <a:xfrm>
            <a:off x="591997" y="588550"/>
            <a:ext cx="4989819" cy="409981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5"/>
              </a:buClr>
              <a:buSzPts val="1260"/>
              <a:buNone/>
            </a:pPr>
            <a:r>
              <a:rPr lang="en-US" sz="1500" i="0" u="none" strike="noStrike" dirty="0">
                <a:solidFill>
                  <a:srgbClr val="000000"/>
                </a:solidFill>
                <a:ea typeface="Gill Sans"/>
                <a:cs typeface="Gill Sans"/>
                <a:sym typeface="Gill Sans"/>
              </a:rPr>
              <a:t>TB Case Detection Rate </a:t>
            </a:r>
            <a:r>
              <a:rPr lang="en-US" sz="1500" dirty="0">
                <a:solidFill>
                  <a:srgbClr val="000000"/>
                </a:solidFill>
                <a:ea typeface="Gill Sans"/>
                <a:cs typeface="Gill Sans"/>
                <a:sym typeface="Gill Sans"/>
              </a:rPr>
              <a:t>(</a:t>
            </a:r>
            <a:r>
              <a:rPr lang="en-US" sz="1500" i="0" u="none" strike="noStrike" dirty="0">
                <a:solidFill>
                  <a:srgbClr val="000000"/>
                </a:solidFill>
                <a:ea typeface="Gill Sans"/>
                <a:cs typeface="Gill Sans"/>
                <a:sym typeface="Gill Sans"/>
              </a:rPr>
              <a:t>Treatment Coverage</a:t>
            </a:r>
            <a:r>
              <a:rPr lang="en-US" sz="1500" dirty="0">
                <a:solidFill>
                  <a:srgbClr val="000000"/>
                </a:solidFill>
                <a:ea typeface="Gill Sans"/>
                <a:cs typeface="Gill Sans"/>
                <a:sym typeface="Gill Sans"/>
              </a:rPr>
              <a:t>)</a:t>
            </a:r>
            <a:r>
              <a:rPr lang="en-US" sz="1500" i="0" u="none" strike="noStrike" dirty="0">
                <a:solidFill>
                  <a:srgbClr val="000000"/>
                </a:solidFill>
                <a:ea typeface="Gill Sans"/>
                <a:cs typeface="Gill Sans"/>
                <a:sym typeface="Gill Sans"/>
              </a:rPr>
              <a:t> </a:t>
            </a:r>
            <a:endParaRPr sz="1500" i="0" u="none" strike="noStrike" dirty="0">
              <a:ea typeface="Gill Sans"/>
              <a:cs typeface="Gill Sans"/>
              <a:sym typeface="Gill Sans"/>
            </a:endParaRPr>
          </a:p>
          <a:p>
            <a:pPr marL="0" lvl="0" indent="0" algn="l" rtl="0">
              <a:spcBef>
                <a:spcPts val="1400"/>
              </a:spcBef>
              <a:spcAft>
                <a:spcPts val="0"/>
              </a:spcAft>
              <a:buClr>
                <a:schemeClr val="accent5"/>
              </a:buClr>
              <a:buSzPts val="1260"/>
              <a:buNone/>
            </a:pPr>
            <a:r>
              <a:rPr lang="en-US" sz="1500" i="0" u="none" strike="noStrike" dirty="0">
                <a:solidFill>
                  <a:srgbClr val="000000"/>
                </a:solidFill>
                <a:ea typeface="Gill Sans"/>
                <a:cs typeface="Gill Sans"/>
                <a:sym typeface="Gill Sans"/>
              </a:rPr>
              <a:t>Percent Bacteriologically Confirmed (Pulmonary TB) </a:t>
            </a:r>
            <a:endParaRPr sz="1500" i="0" u="none" strike="noStrike" dirty="0">
              <a:ea typeface="Gill Sans"/>
              <a:cs typeface="Gill Sans"/>
              <a:sym typeface="Gill Sans"/>
            </a:endParaRPr>
          </a:p>
          <a:p>
            <a:pPr marL="0" lvl="0" indent="0" algn="l" rtl="0">
              <a:spcBef>
                <a:spcPts val="1400"/>
              </a:spcBef>
              <a:spcAft>
                <a:spcPts val="0"/>
              </a:spcAft>
              <a:buClr>
                <a:schemeClr val="accent5"/>
              </a:buClr>
              <a:buSzPts val="1260"/>
              <a:buNone/>
            </a:pPr>
            <a:r>
              <a:rPr lang="en-US" sz="1500" i="0" u="none" strike="noStrike" dirty="0">
                <a:solidFill>
                  <a:srgbClr val="000000"/>
                </a:solidFill>
                <a:ea typeface="Gill Sans"/>
                <a:cs typeface="Gill Sans"/>
                <a:sym typeface="Gill Sans"/>
              </a:rPr>
              <a:t>Childhood TB Notifications </a:t>
            </a:r>
            <a:endParaRPr sz="1500" i="0" u="none" strike="noStrike" dirty="0">
              <a:ea typeface="Gill Sans"/>
              <a:cs typeface="Gill Sans"/>
              <a:sym typeface="Gill Sans"/>
            </a:endParaRPr>
          </a:p>
          <a:p>
            <a:pPr marL="0" lvl="0" indent="0" algn="l" rtl="0">
              <a:spcBef>
                <a:spcPts val="1400"/>
              </a:spcBef>
              <a:spcAft>
                <a:spcPts val="0"/>
              </a:spcAft>
              <a:buClr>
                <a:schemeClr val="accent5"/>
              </a:buClr>
              <a:buSzPts val="1260"/>
              <a:buNone/>
            </a:pPr>
            <a:r>
              <a:rPr lang="en-US" sz="1500" dirty="0">
                <a:solidFill>
                  <a:srgbClr val="000000"/>
                </a:solidFill>
                <a:ea typeface="Gill Sans"/>
                <a:cs typeface="Gill Sans"/>
                <a:sym typeface="Gill Sans"/>
              </a:rPr>
              <a:t>Rifampicin-Resistant/Multidrug-Resistant (RR/MD</a:t>
            </a:r>
            <a:r>
              <a:rPr lang="en-US" sz="1500" i="0" u="none" strike="noStrike" dirty="0">
                <a:solidFill>
                  <a:srgbClr val="000000"/>
                </a:solidFill>
                <a:ea typeface="Gill Sans"/>
                <a:cs typeface="Gill Sans"/>
                <a:sym typeface="Gill Sans"/>
              </a:rPr>
              <a:t>R-TB) Notifications </a:t>
            </a:r>
            <a:endParaRPr sz="1500" i="0" u="none" strike="noStrike" dirty="0">
              <a:ea typeface="Gill Sans"/>
              <a:cs typeface="Gill Sans"/>
              <a:sym typeface="Gill Sans"/>
            </a:endParaRPr>
          </a:p>
          <a:p>
            <a:pPr marL="0" lvl="0" indent="0" algn="l" rtl="0">
              <a:spcBef>
                <a:spcPts val="1400"/>
              </a:spcBef>
              <a:spcAft>
                <a:spcPts val="0"/>
              </a:spcAft>
              <a:buClr>
                <a:schemeClr val="accent5"/>
              </a:buClr>
              <a:buSzPts val="1260"/>
              <a:buNone/>
            </a:pPr>
            <a:r>
              <a:rPr lang="en-US" sz="1500" i="0" u="none" strike="noStrike" dirty="0">
                <a:solidFill>
                  <a:srgbClr val="000000"/>
                </a:solidFill>
                <a:ea typeface="Gill Sans"/>
                <a:cs typeface="Gill Sans"/>
                <a:sym typeface="Gill Sans"/>
              </a:rPr>
              <a:t>Private Sector TB Notifications </a:t>
            </a:r>
            <a:endParaRPr sz="1500" i="0" u="none" strike="noStrike" dirty="0">
              <a:ea typeface="Gill Sans"/>
              <a:cs typeface="Gill Sans"/>
              <a:sym typeface="Gill Sans"/>
            </a:endParaRPr>
          </a:p>
          <a:p>
            <a:pPr marL="0" lvl="0" indent="0" algn="l" rtl="0">
              <a:spcBef>
                <a:spcPts val="1400"/>
              </a:spcBef>
              <a:spcAft>
                <a:spcPts val="0"/>
              </a:spcAft>
              <a:buClr>
                <a:schemeClr val="accent5"/>
              </a:buClr>
              <a:buSzPts val="1260"/>
              <a:buNone/>
            </a:pPr>
            <a:r>
              <a:rPr lang="en-US" sz="1500" dirty="0">
                <a:solidFill>
                  <a:srgbClr val="000000"/>
                </a:solidFill>
                <a:ea typeface="Gill Sans"/>
                <a:cs typeface="Gill Sans"/>
                <a:sym typeface="Gill Sans"/>
              </a:rPr>
              <a:t>Percent of C</a:t>
            </a:r>
            <a:r>
              <a:rPr lang="en-US" sz="1500" i="0" u="none" strike="noStrike" dirty="0">
                <a:solidFill>
                  <a:srgbClr val="000000"/>
                </a:solidFill>
                <a:ea typeface="Gill Sans"/>
                <a:cs typeface="Gill Sans"/>
                <a:sym typeface="Gill Sans"/>
              </a:rPr>
              <a:t>ontacts Screened for TB </a:t>
            </a:r>
            <a:endParaRPr sz="1500" i="0" u="none" strike="noStrike" dirty="0">
              <a:ea typeface="Gill Sans"/>
              <a:cs typeface="Gill Sans"/>
              <a:sym typeface="Gill Sans"/>
            </a:endParaRPr>
          </a:p>
          <a:p>
            <a:pPr marL="0" lvl="0" indent="0" algn="l" rtl="0">
              <a:spcBef>
                <a:spcPts val="1400"/>
              </a:spcBef>
              <a:spcAft>
                <a:spcPts val="0"/>
              </a:spcAft>
              <a:buClr>
                <a:schemeClr val="accent5"/>
              </a:buClr>
              <a:buSzPts val="1260"/>
              <a:buNone/>
            </a:pPr>
            <a:r>
              <a:rPr lang="en-US" sz="1500" i="0" u="none" strike="noStrike" dirty="0">
                <a:solidFill>
                  <a:srgbClr val="000000"/>
                </a:solidFill>
                <a:ea typeface="Gill Sans"/>
                <a:cs typeface="Gill Sans"/>
                <a:sym typeface="Gill Sans"/>
              </a:rPr>
              <a:t>DS-TB Treatment Success Rate </a:t>
            </a:r>
            <a:endParaRPr sz="1500" i="0" u="none" strike="noStrike" dirty="0">
              <a:ea typeface="Gill Sans"/>
              <a:cs typeface="Gill Sans"/>
              <a:sym typeface="Gill Sans"/>
            </a:endParaRPr>
          </a:p>
          <a:p>
            <a:pPr marL="0" lvl="0" indent="0" algn="l" rtl="0">
              <a:spcBef>
                <a:spcPts val="1400"/>
              </a:spcBef>
              <a:spcAft>
                <a:spcPts val="0"/>
              </a:spcAft>
              <a:buClr>
                <a:schemeClr val="accent5"/>
              </a:buClr>
              <a:buSzPts val="1260"/>
              <a:buNone/>
            </a:pPr>
            <a:r>
              <a:rPr lang="en-US" sz="1500" i="0" u="none" strike="noStrike" dirty="0">
                <a:solidFill>
                  <a:srgbClr val="000000"/>
                </a:solidFill>
                <a:ea typeface="Gill Sans"/>
                <a:cs typeface="Gill Sans"/>
                <a:sym typeface="Gill Sans"/>
              </a:rPr>
              <a:t>DR-TB Treatment Success Rate</a:t>
            </a:r>
            <a:endParaRPr sz="1500" i="0" u="none" strike="noStrike" dirty="0">
              <a:ea typeface="Gill Sans"/>
              <a:cs typeface="Gill Sans"/>
              <a:sym typeface="Gill Sans"/>
            </a:endParaRPr>
          </a:p>
          <a:p>
            <a:pPr marL="0" lvl="0" indent="0" algn="l" rtl="0">
              <a:spcBef>
                <a:spcPts val="1400"/>
              </a:spcBef>
              <a:spcAft>
                <a:spcPts val="0"/>
              </a:spcAft>
              <a:buClr>
                <a:schemeClr val="accent5"/>
              </a:buClr>
              <a:buSzPts val="1260"/>
              <a:buNone/>
            </a:pPr>
            <a:r>
              <a:rPr lang="en-US" sz="1500" i="0" u="none" strike="noStrike" dirty="0">
                <a:solidFill>
                  <a:srgbClr val="000000"/>
                </a:solidFill>
                <a:ea typeface="Gill Sans"/>
                <a:cs typeface="Gill Sans"/>
                <a:sym typeface="Gill Sans"/>
              </a:rPr>
              <a:t>TPT Initiations</a:t>
            </a:r>
            <a:endParaRPr sz="1500" i="0" u="none" strike="noStrike" dirty="0">
              <a:ea typeface="Gill Sans"/>
              <a:cs typeface="Gill Sans"/>
              <a:sym typeface="Gill Sans"/>
            </a:endParaRPr>
          </a:p>
          <a:p>
            <a:pPr marL="0" lvl="0" indent="0" algn="l" rtl="0">
              <a:spcBef>
                <a:spcPts val="1400"/>
              </a:spcBef>
              <a:spcAft>
                <a:spcPts val="0"/>
              </a:spcAft>
              <a:buClr>
                <a:schemeClr val="accent5"/>
              </a:buClr>
              <a:buSzPts val="1260"/>
              <a:buNone/>
            </a:pPr>
            <a:r>
              <a:rPr lang="en-US" sz="1500" i="0" u="none" strike="noStrike" dirty="0">
                <a:solidFill>
                  <a:srgbClr val="000000"/>
                </a:solidFill>
                <a:ea typeface="Gill Sans"/>
                <a:cs typeface="Gill Sans"/>
                <a:sym typeface="Gill Sans"/>
              </a:rPr>
              <a:t>Percent of TB Financing </a:t>
            </a:r>
            <a:r>
              <a:rPr lang="en-US" sz="1500" dirty="0">
                <a:solidFill>
                  <a:srgbClr val="000000"/>
                </a:solidFill>
                <a:ea typeface="Gill Sans"/>
                <a:cs typeface="Gill Sans"/>
                <a:sym typeface="Gill Sans"/>
              </a:rPr>
              <a:t>Received</a:t>
            </a:r>
            <a:r>
              <a:rPr lang="en-US" sz="1500" i="0" u="none" strike="noStrike" dirty="0">
                <a:solidFill>
                  <a:srgbClr val="000000"/>
                </a:solidFill>
                <a:ea typeface="Gill Sans"/>
                <a:cs typeface="Gill Sans"/>
                <a:sym typeface="Gill Sans"/>
              </a:rPr>
              <a:t> from Domestic Sources</a:t>
            </a:r>
            <a:endParaRPr sz="1500" i="0" u="none" strike="noStrike" dirty="0">
              <a:ea typeface="Gill Sans"/>
              <a:cs typeface="Gill Sans"/>
              <a:sym typeface="Gill Sans"/>
            </a:endParaRPr>
          </a:p>
        </p:txBody>
      </p:sp>
      <p:sp>
        <p:nvSpPr>
          <p:cNvPr id="901" name="Google Shape;901;p26"/>
          <p:cNvSpPr txBox="1">
            <a:spLocks noGrp="1"/>
          </p:cNvSpPr>
          <p:nvPr>
            <p:ph type="title"/>
          </p:nvPr>
        </p:nvSpPr>
        <p:spPr>
          <a:prstGeom prst="rect">
            <a:avLst/>
          </a:prstGeom>
          <a:noFill/>
          <a:ln>
            <a:noFill/>
          </a:ln>
        </p:spPr>
        <p:txBody>
          <a:bodyPr spcFirstLastPara="1" wrap="square" lIns="91425" tIns="45700" rIns="91425" bIns="45700" anchor="b" anchorCtr="0">
            <a:spAutoFit/>
          </a:bodyPr>
          <a:lstStyle/>
          <a:p>
            <a:pPr marL="0" lvl="0" indent="0" algn="l" rtl="0">
              <a:spcBef>
                <a:spcPts val="0"/>
              </a:spcBef>
              <a:spcAft>
                <a:spcPts val="0"/>
              </a:spcAft>
              <a:buClr>
                <a:schemeClr val="lt1"/>
              </a:buClr>
              <a:buSzPts val="2400"/>
              <a:buFont typeface="Gill Sans"/>
              <a:buNone/>
            </a:pPr>
            <a:r>
              <a:rPr lang="en-US"/>
              <a:t>Core Indicators</a:t>
            </a:r>
            <a:endParaRPr/>
          </a:p>
        </p:txBody>
      </p:sp>
      <p:pic>
        <p:nvPicPr>
          <p:cNvPr id="902" name="Google Shape;902;p26" descr="People looking at charts"/>
          <p:cNvPicPr preferRelativeResize="0"/>
          <p:nvPr/>
        </p:nvPicPr>
        <p:blipFill rotWithShape="1">
          <a:blip r:embed="rId4">
            <a:alphaModFix/>
          </a:blip>
          <a:srcRect/>
          <a:stretch/>
        </p:blipFill>
        <p:spPr>
          <a:xfrm>
            <a:off x="4693816" y="2264746"/>
            <a:ext cx="4291584" cy="1974600"/>
          </a:xfrm>
          <a:prstGeom prst="roundRect">
            <a:avLst>
              <a:gd name="adj" fmla="val 4629"/>
            </a:avLst>
          </a:prstGeom>
          <a:noFill/>
          <a:ln>
            <a:noFill/>
          </a:ln>
        </p:spPr>
      </p:pic>
      <p:sp>
        <p:nvSpPr>
          <p:cNvPr id="3" name="Oval 2">
            <a:extLst>
              <a:ext uri="{FF2B5EF4-FFF2-40B4-BE49-F238E27FC236}">
                <a16:creationId xmlns:a16="http://schemas.microsoft.com/office/drawing/2014/main" id="{7192722D-BD4F-33B4-5DD1-3D2EED8E7559}"/>
              </a:ext>
            </a:extLst>
          </p:cNvPr>
          <p:cNvSpPr/>
          <p:nvPr/>
        </p:nvSpPr>
        <p:spPr>
          <a:xfrm>
            <a:off x="325441" y="634798"/>
            <a:ext cx="274320" cy="274320"/>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dirty="0">
                <a:solidFill>
                  <a:schemeClr val="bg1"/>
                </a:solidFill>
                <a:latin typeface="Arial Black" panose="020B0A04020102020204" pitchFamily="34" charset="0"/>
              </a:rPr>
              <a:t>1</a:t>
            </a:r>
          </a:p>
        </p:txBody>
      </p:sp>
      <p:sp>
        <p:nvSpPr>
          <p:cNvPr id="4" name="Oval 3">
            <a:extLst>
              <a:ext uri="{FF2B5EF4-FFF2-40B4-BE49-F238E27FC236}">
                <a16:creationId xmlns:a16="http://schemas.microsoft.com/office/drawing/2014/main" id="{65EEC00B-6E7D-8A36-B895-C4C72FEBEF73}"/>
              </a:ext>
            </a:extLst>
          </p:cNvPr>
          <p:cNvSpPr/>
          <p:nvPr/>
        </p:nvSpPr>
        <p:spPr>
          <a:xfrm>
            <a:off x="325441" y="1048146"/>
            <a:ext cx="274320" cy="274320"/>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dirty="0">
                <a:solidFill>
                  <a:schemeClr val="bg1"/>
                </a:solidFill>
                <a:latin typeface="Arial Black" panose="020B0A04020102020204" pitchFamily="34" charset="0"/>
              </a:rPr>
              <a:t>2</a:t>
            </a:r>
          </a:p>
        </p:txBody>
      </p:sp>
      <p:sp>
        <p:nvSpPr>
          <p:cNvPr id="5" name="Oval 4">
            <a:extLst>
              <a:ext uri="{FF2B5EF4-FFF2-40B4-BE49-F238E27FC236}">
                <a16:creationId xmlns:a16="http://schemas.microsoft.com/office/drawing/2014/main" id="{2BC9C84C-1A09-AEC0-543B-DD1292B69E3F}"/>
              </a:ext>
            </a:extLst>
          </p:cNvPr>
          <p:cNvSpPr/>
          <p:nvPr/>
        </p:nvSpPr>
        <p:spPr>
          <a:xfrm>
            <a:off x="325441" y="1461494"/>
            <a:ext cx="274320" cy="274320"/>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dirty="0">
                <a:solidFill>
                  <a:schemeClr val="bg1"/>
                </a:solidFill>
                <a:latin typeface="Arial Black" panose="020B0A04020102020204" pitchFamily="34" charset="0"/>
              </a:rPr>
              <a:t>3</a:t>
            </a:r>
          </a:p>
        </p:txBody>
      </p:sp>
      <p:sp>
        <p:nvSpPr>
          <p:cNvPr id="6" name="Oval 5">
            <a:extLst>
              <a:ext uri="{FF2B5EF4-FFF2-40B4-BE49-F238E27FC236}">
                <a16:creationId xmlns:a16="http://schemas.microsoft.com/office/drawing/2014/main" id="{0BFD8527-0840-B405-455C-3A14F34E04CC}"/>
              </a:ext>
            </a:extLst>
          </p:cNvPr>
          <p:cNvSpPr/>
          <p:nvPr/>
        </p:nvSpPr>
        <p:spPr>
          <a:xfrm>
            <a:off x="317677" y="1946027"/>
            <a:ext cx="274320" cy="274320"/>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dirty="0">
                <a:solidFill>
                  <a:schemeClr val="bg1"/>
                </a:solidFill>
                <a:latin typeface="Arial Black" panose="020B0A04020102020204" pitchFamily="34" charset="0"/>
              </a:rPr>
              <a:t>4</a:t>
            </a:r>
          </a:p>
        </p:txBody>
      </p:sp>
      <p:sp>
        <p:nvSpPr>
          <p:cNvPr id="7" name="Oval 6">
            <a:extLst>
              <a:ext uri="{FF2B5EF4-FFF2-40B4-BE49-F238E27FC236}">
                <a16:creationId xmlns:a16="http://schemas.microsoft.com/office/drawing/2014/main" id="{23FA0481-AF50-95C8-4A4E-5943FD2193EA}"/>
              </a:ext>
            </a:extLst>
          </p:cNvPr>
          <p:cNvSpPr/>
          <p:nvPr/>
        </p:nvSpPr>
        <p:spPr>
          <a:xfrm>
            <a:off x="333224" y="2456464"/>
            <a:ext cx="274320" cy="274320"/>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dirty="0">
                <a:solidFill>
                  <a:schemeClr val="bg1"/>
                </a:solidFill>
                <a:latin typeface="Arial Black" panose="020B0A04020102020204" pitchFamily="34" charset="0"/>
              </a:rPr>
              <a:t>5</a:t>
            </a:r>
          </a:p>
        </p:txBody>
      </p:sp>
      <p:sp>
        <p:nvSpPr>
          <p:cNvPr id="8" name="Oval 7">
            <a:extLst>
              <a:ext uri="{FF2B5EF4-FFF2-40B4-BE49-F238E27FC236}">
                <a16:creationId xmlns:a16="http://schemas.microsoft.com/office/drawing/2014/main" id="{BE797EC5-00BC-3CF4-9776-307C6C501B82}"/>
              </a:ext>
            </a:extLst>
          </p:cNvPr>
          <p:cNvSpPr/>
          <p:nvPr/>
        </p:nvSpPr>
        <p:spPr>
          <a:xfrm>
            <a:off x="325441" y="2861527"/>
            <a:ext cx="274320" cy="274320"/>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dirty="0">
                <a:solidFill>
                  <a:schemeClr val="bg1"/>
                </a:solidFill>
                <a:latin typeface="Arial Black" panose="020B0A04020102020204" pitchFamily="34" charset="0"/>
              </a:rPr>
              <a:t>6</a:t>
            </a:r>
          </a:p>
        </p:txBody>
      </p:sp>
      <p:sp>
        <p:nvSpPr>
          <p:cNvPr id="9" name="Oval 8">
            <a:extLst>
              <a:ext uri="{FF2B5EF4-FFF2-40B4-BE49-F238E27FC236}">
                <a16:creationId xmlns:a16="http://schemas.microsoft.com/office/drawing/2014/main" id="{B3269274-AF06-78AF-3038-DEF80A71D584}"/>
              </a:ext>
            </a:extLst>
          </p:cNvPr>
          <p:cNvSpPr/>
          <p:nvPr/>
        </p:nvSpPr>
        <p:spPr>
          <a:xfrm>
            <a:off x="317677" y="3292494"/>
            <a:ext cx="274320" cy="274320"/>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dirty="0">
                <a:solidFill>
                  <a:schemeClr val="bg1"/>
                </a:solidFill>
                <a:latin typeface="Arial Black" panose="020B0A04020102020204" pitchFamily="34" charset="0"/>
              </a:rPr>
              <a:t>7</a:t>
            </a:r>
          </a:p>
        </p:txBody>
      </p:sp>
      <p:sp>
        <p:nvSpPr>
          <p:cNvPr id="10" name="Oval 9">
            <a:extLst>
              <a:ext uri="{FF2B5EF4-FFF2-40B4-BE49-F238E27FC236}">
                <a16:creationId xmlns:a16="http://schemas.microsoft.com/office/drawing/2014/main" id="{1DF1B35D-77D9-56F6-7A89-FBC664C136E1}"/>
              </a:ext>
            </a:extLst>
          </p:cNvPr>
          <p:cNvSpPr/>
          <p:nvPr/>
        </p:nvSpPr>
        <p:spPr>
          <a:xfrm>
            <a:off x="317677" y="3711816"/>
            <a:ext cx="274320" cy="274320"/>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dirty="0">
                <a:solidFill>
                  <a:schemeClr val="bg1"/>
                </a:solidFill>
                <a:latin typeface="Arial Black" panose="020B0A04020102020204" pitchFamily="34" charset="0"/>
              </a:rPr>
              <a:t>8</a:t>
            </a:r>
          </a:p>
        </p:txBody>
      </p:sp>
      <p:sp>
        <p:nvSpPr>
          <p:cNvPr id="11" name="Oval 10">
            <a:extLst>
              <a:ext uri="{FF2B5EF4-FFF2-40B4-BE49-F238E27FC236}">
                <a16:creationId xmlns:a16="http://schemas.microsoft.com/office/drawing/2014/main" id="{00F48C7F-B565-E470-65A6-19EF3F3775B6}"/>
              </a:ext>
            </a:extLst>
          </p:cNvPr>
          <p:cNvSpPr/>
          <p:nvPr/>
        </p:nvSpPr>
        <p:spPr>
          <a:xfrm>
            <a:off x="331592" y="4089404"/>
            <a:ext cx="274320" cy="274320"/>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dirty="0">
                <a:solidFill>
                  <a:schemeClr val="bg1"/>
                </a:solidFill>
                <a:latin typeface="Arial Black" panose="020B0A04020102020204" pitchFamily="34" charset="0"/>
              </a:rPr>
              <a:t>9</a:t>
            </a:r>
          </a:p>
        </p:txBody>
      </p:sp>
      <p:sp>
        <p:nvSpPr>
          <p:cNvPr id="12" name="Oval 11">
            <a:extLst>
              <a:ext uri="{FF2B5EF4-FFF2-40B4-BE49-F238E27FC236}">
                <a16:creationId xmlns:a16="http://schemas.microsoft.com/office/drawing/2014/main" id="{73664BE7-5B0E-B50E-FA38-5E5C2EA3D583}"/>
              </a:ext>
            </a:extLst>
          </p:cNvPr>
          <p:cNvSpPr/>
          <p:nvPr/>
        </p:nvSpPr>
        <p:spPr>
          <a:xfrm>
            <a:off x="345507" y="4499584"/>
            <a:ext cx="274320" cy="274320"/>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chemeClr val="bg1"/>
                </a:solidFill>
                <a:latin typeface="Arial Black" panose="020B0A04020102020204" pitchFamily="34" charset="0"/>
              </a:rPr>
              <a:t>10</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8" name="Google Shape;908;p27"/>
          <p:cNvSpPr txBox="1">
            <a:spLocks noGrp="1"/>
          </p:cNvSpPr>
          <p:nvPr>
            <p:ph idx="1"/>
          </p:nvPr>
        </p:nvSpPr>
        <p:spPr>
          <a:xfrm>
            <a:off x="263941" y="798171"/>
            <a:ext cx="5308318" cy="3789355"/>
          </a:xfrm>
          <a:prstGeom prst="rect">
            <a:avLst/>
          </a:prstGeom>
          <a:noFill/>
          <a:ln>
            <a:noFill/>
          </a:ln>
        </p:spPr>
        <p:txBody>
          <a:bodyPr spcFirstLastPara="1" wrap="square" lIns="91425" tIns="45700" rIns="91425" bIns="45700" anchor="t" anchorCtr="0">
            <a:normAutofit fontScale="92500"/>
          </a:bodyPr>
          <a:lstStyle/>
          <a:p>
            <a:pPr lvl="0">
              <a:spcAft>
                <a:spcPts val="0"/>
              </a:spcAft>
              <a:buSzPts val="1620"/>
            </a:pPr>
            <a:r>
              <a:rPr lang="en-US" dirty="0"/>
              <a:t>Best reflect TB </a:t>
            </a:r>
            <a:r>
              <a:rPr lang="en-US" b="1" dirty="0"/>
              <a:t>investments </a:t>
            </a:r>
            <a:r>
              <a:rPr lang="en-US" dirty="0"/>
              <a:t>by</a:t>
            </a:r>
            <a:r>
              <a:rPr lang="en-US" b="1" dirty="0"/>
              <a:t> USAID</a:t>
            </a:r>
            <a:r>
              <a:rPr lang="en-US" dirty="0"/>
              <a:t> and the global community</a:t>
            </a:r>
            <a:endParaRPr sz="2400" b="1" dirty="0"/>
          </a:p>
          <a:p>
            <a:pPr lvl="0" algn="l" rtl="0">
              <a:spcBef>
                <a:spcPts val="800"/>
              </a:spcBef>
              <a:spcAft>
                <a:spcPts val="0"/>
              </a:spcAft>
              <a:buSzPts val="1620"/>
            </a:pPr>
            <a:r>
              <a:rPr lang="en-US" dirty="0"/>
              <a:t>Measure </a:t>
            </a:r>
            <a:r>
              <a:rPr lang="en-US" b="1" dirty="0"/>
              <a:t>progress toward the targets:</a:t>
            </a:r>
          </a:p>
          <a:p>
            <a:pPr lvl="1">
              <a:spcBef>
                <a:spcPts val="800"/>
              </a:spcBef>
              <a:spcAft>
                <a:spcPts val="0"/>
              </a:spcAft>
              <a:buSzPts val="1620"/>
              <a:buFont typeface="Wingdings" panose="05000000000000000000" pitchFamily="2" charset="2"/>
              <a:buChar char="§"/>
            </a:pPr>
            <a:r>
              <a:rPr lang="en-US" dirty="0"/>
              <a:t>U.S. Government’s Global TB Strategy </a:t>
            </a:r>
          </a:p>
          <a:p>
            <a:pPr lvl="1">
              <a:spcBef>
                <a:spcPts val="800"/>
              </a:spcBef>
              <a:spcAft>
                <a:spcPts val="0"/>
              </a:spcAft>
              <a:buSzPts val="1620"/>
              <a:buFont typeface="Wingdings" panose="05000000000000000000" pitchFamily="2" charset="2"/>
              <a:buChar char="§"/>
            </a:pPr>
            <a:r>
              <a:rPr lang="en-US" dirty="0"/>
              <a:t>UNHLM on Ending TB</a:t>
            </a:r>
          </a:p>
          <a:p>
            <a:pPr lvl="0" algn="l" rtl="0">
              <a:spcBef>
                <a:spcPts val="800"/>
              </a:spcBef>
              <a:spcAft>
                <a:spcPts val="0"/>
              </a:spcAft>
              <a:buSzPts val="1620"/>
            </a:pPr>
            <a:r>
              <a:rPr lang="en-US" dirty="0"/>
              <a:t>Are generally </a:t>
            </a:r>
            <a:r>
              <a:rPr lang="en-US" b="1" dirty="0"/>
              <a:t>readily available </a:t>
            </a:r>
            <a:r>
              <a:rPr lang="en-US" dirty="0"/>
              <a:t>through </a:t>
            </a:r>
          </a:p>
          <a:p>
            <a:pPr lvl="1">
              <a:spcBef>
                <a:spcPts val="800"/>
              </a:spcBef>
              <a:spcAft>
                <a:spcPts val="0"/>
              </a:spcAft>
              <a:buSzPts val="1620"/>
              <a:buFont typeface="Wingdings" panose="05000000000000000000" pitchFamily="2" charset="2"/>
              <a:buChar char="§"/>
            </a:pPr>
            <a:r>
              <a:rPr lang="en-US" dirty="0"/>
              <a:t>National TB Programs’ (NTPs) existing monitoring and evaluation (M&amp;E) systems</a:t>
            </a:r>
          </a:p>
          <a:p>
            <a:pPr lvl="1">
              <a:spcBef>
                <a:spcPts val="800"/>
              </a:spcBef>
              <a:spcAft>
                <a:spcPts val="0"/>
              </a:spcAft>
              <a:buSzPts val="1620"/>
              <a:buFont typeface="Wingdings" panose="05000000000000000000" pitchFamily="2" charset="2"/>
              <a:buChar char="§"/>
            </a:pPr>
            <a:r>
              <a:rPr lang="en-US" dirty="0"/>
              <a:t>World Health Organization (WHO) database </a:t>
            </a:r>
          </a:p>
          <a:p>
            <a:pPr>
              <a:spcBef>
                <a:spcPts val="800"/>
              </a:spcBef>
              <a:spcAft>
                <a:spcPts val="0"/>
              </a:spcAft>
              <a:buSzPts val="1620"/>
            </a:pPr>
            <a:r>
              <a:rPr lang="en-US" dirty="0"/>
              <a:t>Are already reported at the </a:t>
            </a:r>
            <a:r>
              <a:rPr lang="en-US" b="1" dirty="0"/>
              <a:t>National Level </a:t>
            </a:r>
          </a:p>
        </p:txBody>
      </p:sp>
      <p:sp>
        <p:nvSpPr>
          <p:cNvPr id="909" name="Google Shape;909;p27"/>
          <p:cNvSpPr txBox="1">
            <a:spLocks noGrp="1"/>
          </p:cNvSpPr>
          <p:nvPr>
            <p:ph type="title"/>
          </p:nvPr>
        </p:nvSpPr>
        <p:spPr>
          <a:prstGeom prst="rect">
            <a:avLst/>
          </a:prstGeom>
          <a:noFill/>
          <a:ln>
            <a:noFill/>
          </a:ln>
        </p:spPr>
        <p:txBody>
          <a:bodyPr spcFirstLastPara="1" wrap="square" lIns="91425" tIns="45700" rIns="91425" bIns="45700" anchor="b" anchorCtr="0">
            <a:spAutoFit/>
          </a:bodyPr>
          <a:lstStyle/>
          <a:p>
            <a:pPr marL="0" lvl="0" indent="0" algn="l" rtl="0">
              <a:spcBef>
                <a:spcPts val="0"/>
              </a:spcBef>
              <a:spcAft>
                <a:spcPts val="0"/>
              </a:spcAft>
              <a:buClr>
                <a:schemeClr val="lt1"/>
              </a:buClr>
              <a:buSzPts val="2400"/>
              <a:buFont typeface="Gill Sans"/>
              <a:buNone/>
            </a:pPr>
            <a:r>
              <a:rPr lang="en-US" dirty="0"/>
              <a:t>Why these Core indicators?</a:t>
            </a:r>
            <a:endParaRPr dirty="0"/>
          </a:p>
        </p:txBody>
      </p:sp>
      <p:pic>
        <p:nvPicPr>
          <p:cNvPr id="7" name="Picture 6" descr="USAID's Global TB Strategy document cover">
            <a:extLst>
              <a:ext uri="{FF2B5EF4-FFF2-40B4-BE49-F238E27FC236}">
                <a16:creationId xmlns:a16="http://schemas.microsoft.com/office/drawing/2014/main" id="{B90802C8-6EDF-736A-8CA7-D6166E09FD00}"/>
              </a:ext>
            </a:extLst>
          </p:cNvPr>
          <p:cNvPicPr>
            <a:picLocks noChangeAspect="1"/>
          </p:cNvPicPr>
          <p:nvPr/>
        </p:nvPicPr>
        <p:blipFill>
          <a:blip r:embed="rId4"/>
          <a:stretch>
            <a:fillRect/>
          </a:stretch>
        </p:blipFill>
        <p:spPr>
          <a:xfrm>
            <a:off x="5729313" y="726675"/>
            <a:ext cx="3041446" cy="400962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3" name="Google Shape;923;p29"/>
          <p:cNvSpPr txBox="1">
            <a:spLocks noGrp="1"/>
          </p:cNvSpPr>
          <p:nvPr>
            <p:ph type="sldNum" sz="quarter" idx="4294967295"/>
          </p:nvPr>
        </p:nvSpPr>
        <p:spPr>
          <a:xfrm>
            <a:off x="8505825" y="4948238"/>
            <a:ext cx="638175" cy="185737"/>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600" b="0" i="0" u="none" strike="noStrike" cap="none">
                <a:solidFill>
                  <a:srgbClr val="6C6463"/>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Font typeface="Arial"/>
              <a:buNone/>
              <a:defRPr sz="600" b="0" i="0" u="none" strike="noStrike" cap="none">
                <a:solidFill>
                  <a:srgbClr val="6C6463"/>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Font typeface="Arial"/>
              <a:buNone/>
              <a:defRPr sz="600" b="0" i="0" u="none" strike="noStrike" cap="none">
                <a:solidFill>
                  <a:srgbClr val="6C6463"/>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Font typeface="Arial"/>
              <a:buNone/>
              <a:defRPr sz="600" b="0" i="0" u="none" strike="noStrike" cap="none">
                <a:solidFill>
                  <a:srgbClr val="6C6463"/>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Font typeface="Arial"/>
              <a:buNone/>
              <a:defRPr sz="600" b="0" i="0" u="none" strike="noStrike" cap="none">
                <a:solidFill>
                  <a:srgbClr val="6C6463"/>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Font typeface="Arial"/>
              <a:buNone/>
              <a:defRPr sz="600" b="0" i="0" u="none" strike="noStrike" cap="none">
                <a:solidFill>
                  <a:srgbClr val="6C6463"/>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Font typeface="Arial"/>
              <a:buNone/>
              <a:defRPr sz="600" b="0" i="0" u="none" strike="noStrike" cap="none">
                <a:solidFill>
                  <a:srgbClr val="6C6463"/>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Font typeface="Arial"/>
              <a:buNone/>
              <a:defRPr sz="600" b="0" i="0" u="none" strike="noStrike" cap="none">
                <a:solidFill>
                  <a:srgbClr val="6C6463"/>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9</a:t>
            </a:fld>
            <a:endParaRPr/>
          </a:p>
        </p:txBody>
      </p:sp>
      <p:pic>
        <p:nvPicPr>
          <p:cNvPr id="16" name="Picture 15" descr="MEL Plan Template and Guidance">
            <a:extLst>
              <a:ext uri="{FF2B5EF4-FFF2-40B4-BE49-F238E27FC236}">
                <a16:creationId xmlns:a16="http://schemas.microsoft.com/office/drawing/2014/main" id="{6A56D4AE-2EF6-4ED8-A204-40DDA09A1D8B}"/>
              </a:ext>
            </a:extLst>
          </p:cNvPr>
          <p:cNvPicPr>
            <a:picLocks noChangeAspect="1"/>
          </p:cNvPicPr>
          <p:nvPr/>
        </p:nvPicPr>
        <p:blipFill>
          <a:blip r:embed="rId4"/>
          <a:stretch>
            <a:fillRect/>
          </a:stretch>
        </p:blipFill>
        <p:spPr>
          <a:xfrm>
            <a:off x="4485458" y="1933598"/>
            <a:ext cx="1843115" cy="2355930"/>
          </a:xfrm>
          <a:prstGeom prst="rect">
            <a:avLst/>
          </a:prstGeom>
        </p:spPr>
      </p:pic>
      <p:pic>
        <p:nvPicPr>
          <p:cNvPr id="18" name="Picture 17" descr="A blue and white cover with white text&#10;&#10;">
            <a:extLst>
              <a:ext uri="{FF2B5EF4-FFF2-40B4-BE49-F238E27FC236}">
                <a16:creationId xmlns:a16="http://schemas.microsoft.com/office/drawing/2014/main" id="{58C1837C-2899-5F5A-8E81-AB645046B39D}"/>
              </a:ext>
            </a:extLst>
          </p:cNvPr>
          <p:cNvPicPr>
            <a:picLocks noChangeAspect="1"/>
          </p:cNvPicPr>
          <p:nvPr/>
        </p:nvPicPr>
        <p:blipFill>
          <a:blip r:embed="rId5"/>
          <a:stretch>
            <a:fillRect/>
          </a:stretch>
        </p:blipFill>
        <p:spPr>
          <a:xfrm>
            <a:off x="1663591" y="1912088"/>
            <a:ext cx="1843114" cy="2377440"/>
          </a:xfrm>
          <a:prstGeom prst="rect">
            <a:avLst/>
          </a:prstGeom>
        </p:spPr>
      </p:pic>
      <p:sp>
        <p:nvSpPr>
          <p:cNvPr id="24" name="TextBox 23">
            <a:extLst>
              <a:ext uri="{FF2B5EF4-FFF2-40B4-BE49-F238E27FC236}">
                <a16:creationId xmlns:a16="http://schemas.microsoft.com/office/drawing/2014/main" id="{A0160093-32D9-F88E-1F28-1257EC7D53A4}"/>
              </a:ext>
            </a:extLst>
          </p:cNvPr>
          <p:cNvSpPr txBox="1"/>
          <p:nvPr/>
        </p:nvSpPr>
        <p:spPr>
          <a:xfrm>
            <a:off x="1612079" y="4335694"/>
            <a:ext cx="2160968" cy="369332"/>
          </a:xfrm>
          <a:prstGeom prst="rect">
            <a:avLst/>
          </a:prstGeom>
          <a:noFill/>
        </p:spPr>
        <p:txBody>
          <a:bodyPr wrap="square">
            <a:spAutoFit/>
          </a:bodyPr>
          <a:lstStyle/>
          <a:p>
            <a:r>
              <a:rPr lang="en-US" sz="900" b="1" dirty="0">
                <a:hlinkClick r:id="rId6"/>
              </a:rPr>
              <a:t>Interim PBMEF Indicator </a:t>
            </a:r>
            <a:r>
              <a:rPr lang="en-US" sz="900" b="1" dirty="0"/>
              <a:t>Compendium</a:t>
            </a:r>
            <a:endParaRPr lang="en-US" sz="900" dirty="0"/>
          </a:p>
        </p:txBody>
      </p:sp>
      <p:sp>
        <p:nvSpPr>
          <p:cNvPr id="28" name="TextBox 27">
            <a:extLst>
              <a:ext uri="{FF2B5EF4-FFF2-40B4-BE49-F238E27FC236}">
                <a16:creationId xmlns:a16="http://schemas.microsoft.com/office/drawing/2014/main" id="{1ED68D4A-F5CD-D01A-D06B-1C3681594F7B}"/>
              </a:ext>
            </a:extLst>
          </p:cNvPr>
          <p:cNvSpPr txBox="1"/>
          <p:nvPr/>
        </p:nvSpPr>
        <p:spPr>
          <a:xfrm>
            <a:off x="5065168" y="4289528"/>
            <a:ext cx="2048707" cy="230832"/>
          </a:xfrm>
          <a:prstGeom prst="rect">
            <a:avLst/>
          </a:prstGeom>
          <a:noFill/>
        </p:spPr>
        <p:txBody>
          <a:bodyPr wrap="square">
            <a:spAutoFit/>
          </a:bodyPr>
          <a:lstStyle/>
          <a:p>
            <a:r>
              <a:rPr lang="en-US" sz="900" b="1" dirty="0">
                <a:hlinkClick r:id="rId7"/>
              </a:rPr>
              <a:t>MEL Plan Template and Guidance</a:t>
            </a:r>
            <a:r>
              <a:rPr lang="en-US" sz="900" dirty="0"/>
              <a:t> </a:t>
            </a:r>
          </a:p>
        </p:txBody>
      </p:sp>
      <p:grpSp>
        <p:nvGrpSpPr>
          <p:cNvPr id="31" name="Group 30" descr="QR code">
            <a:extLst>
              <a:ext uri="{FF2B5EF4-FFF2-40B4-BE49-F238E27FC236}">
                <a16:creationId xmlns:a16="http://schemas.microsoft.com/office/drawing/2014/main" id="{775800A0-C3AA-C8B4-87D1-CB9AA2947667}"/>
              </a:ext>
            </a:extLst>
          </p:cNvPr>
          <p:cNvGrpSpPr/>
          <p:nvPr/>
        </p:nvGrpSpPr>
        <p:grpSpPr>
          <a:xfrm>
            <a:off x="6706707" y="9438"/>
            <a:ext cx="2437293" cy="1640978"/>
            <a:chOff x="6706707" y="9438"/>
            <a:chExt cx="2437293" cy="1640978"/>
          </a:xfrm>
        </p:grpSpPr>
        <p:pic>
          <p:nvPicPr>
            <p:cNvPr id="32" name="Picture 31">
              <a:extLst>
                <a:ext uri="{FF2B5EF4-FFF2-40B4-BE49-F238E27FC236}">
                  <a16:creationId xmlns:a16="http://schemas.microsoft.com/office/drawing/2014/main" id="{C2CF7DF3-6294-3FB6-BD02-DD3374799864}"/>
                </a:ext>
              </a:extLst>
            </p:cNvPr>
            <p:cNvPicPr>
              <a:picLocks noChangeAspect="1"/>
            </p:cNvPicPr>
            <p:nvPr/>
          </p:nvPicPr>
          <p:blipFill rotWithShape="1">
            <a:blip r:embed="rId8"/>
            <a:srcRect t="6777"/>
            <a:stretch/>
          </p:blipFill>
          <p:spPr>
            <a:xfrm>
              <a:off x="6706707" y="9438"/>
              <a:ext cx="2437293" cy="1640978"/>
            </a:xfrm>
            <a:prstGeom prst="rect">
              <a:avLst/>
            </a:prstGeom>
          </p:spPr>
        </p:pic>
        <p:grpSp>
          <p:nvGrpSpPr>
            <p:cNvPr id="33" name="Group 32">
              <a:extLst>
                <a:ext uri="{FF2B5EF4-FFF2-40B4-BE49-F238E27FC236}">
                  <a16:creationId xmlns:a16="http://schemas.microsoft.com/office/drawing/2014/main" id="{F2394ABD-F20F-2362-DD37-B853ED7DCE40}"/>
                </a:ext>
              </a:extLst>
            </p:cNvPr>
            <p:cNvGrpSpPr/>
            <p:nvPr/>
          </p:nvGrpSpPr>
          <p:grpSpPr>
            <a:xfrm>
              <a:off x="7176761" y="130995"/>
              <a:ext cx="1888659" cy="1206544"/>
              <a:chOff x="7018794" y="881957"/>
              <a:chExt cx="1888659" cy="1206544"/>
            </a:xfrm>
          </p:grpSpPr>
          <p:pic>
            <p:nvPicPr>
              <p:cNvPr id="34" name="Picture 33" descr="A qr code with blue circles&#10;&#10;Description automatically generated">
                <a:extLst>
                  <a:ext uri="{FF2B5EF4-FFF2-40B4-BE49-F238E27FC236}">
                    <a16:creationId xmlns:a16="http://schemas.microsoft.com/office/drawing/2014/main" id="{63FCA4CA-8835-D4C8-D260-CA1EE972B36F}"/>
                  </a:ext>
                </a:extLst>
              </p:cNvPr>
              <p:cNvPicPr>
                <a:picLocks noChangeAspect="1"/>
              </p:cNvPicPr>
              <p:nvPr/>
            </p:nvPicPr>
            <p:blipFill>
              <a:blip r:embed="rId9"/>
              <a:stretch>
                <a:fillRect/>
              </a:stretch>
            </p:blipFill>
            <p:spPr>
              <a:xfrm>
                <a:off x="7502718" y="881957"/>
                <a:ext cx="920810" cy="920810"/>
              </a:xfrm>
              <a:prstGeom prst="rect">
                <a:avLst/>
              </a:prstGeom>
            </p:spPr>
          </p:pic>
          <p:sp>
            <p:nvSpPr>
              <p:cNvPr id="35" name="TextBox 34">
                <a:extLst>
                  <a:ext uri="{FF2B5EF4-FFF2-40B4-BE49-F238E27FC236}">
                    <a16:creationId xmlns:a16="http://schemas.microsoft.com/office/drawing/2014/main" id="{8681971A-8D59-3B05-8750-2EEBE6AD1C54}"/>
                  </a:ext>
                </a:extLst>
              </p:cNvPr>
              <p:cNvSpPr txBox="1"/>
              <p:nvPr/>
            </p:nvSpPr>
            <p:spPr>
              <a:xfrm>
                <a:off x="7018794" y="1857669"/>
                <a:ext cx="1888659" cy="230832"/>
              </a:xfrm>
              <a:prstGeom prst="rect">
                <a:avLst/>
              </a:prstGeom>
              <a:noFill/>
            </p:spPr>
            <p:txBody>
              <a:bodyPr wrap="none" rtlCol="0">
                <a:spAutoFit/>
              </a:bodyPr>
              <a:lstStyle/>
              <a:p>
                <a:r>
                  <a:rPr lang="en-US" sz="900" dirty="0"/>
                  <a:t>www.tbdiah.org/assessments/pbmef/</a:t>
                </a:r>
              </a:p>
            </p:txBody>
          </p:sp>
        </p:grpSp>
      </p:grpSp>
      <p:pic>
        <p:nvPicPr>
          <p:cNvPr id="37" name="Picture 36" descr="A doccument cover with text and icons&#10;&#10;">
            <a:extLst>
              <a:ext uri="{FF2B5EF4-FFF2-40B4-BE49-F238E27FC236}">
                <a16:creationId xmlns:a16="http://schemas.microsoft.com/office/drawing/2014/main" id="{2F696CB0-2A78-2C3B-749C-992E28809F9D}"/>
              </a:ext>
            </a:extLst>
          </p:cNvPr>
          <p:cNvPicPr>
            <a:picLocks noChangeAspect="1"/>
          </p:cNvPicPr>
          <p:nvPr/>
        </p:nvPicPr>
        <p:blipFill>
          <a:blip r:embed="rId10"/>
          <a:stretch>
            <a:fillRect/>
          </a:stretch>
        </p:blipFill>
        <p:spPr>
          <a:xfrm>
            <a:off x="7386385" y="1872277"/>
            <a:ext cx="1469410" cy="1915208"/>
          </a:xfrm>
          <a:prstGeom prst="rect">
            <a:avLst/>
          </a:prstGeom>
        </p:spPr>
      </p:pic>
      <p:sp>
        <p:nvSpPr>
          <p:cNvPr id="42" name="TextBox 41">
            <a:extLst>
              <a:ext uri="{FF2B5EF4-FFF2-40B4-BE49-F238E27FC236}">
                <a16:creationId xmlns:a16="http://schemas.microsoft.com/office/drawing/2014/main" id="{614224B7-6722-BC0C-DCD0-9FAB17BB4DC4}"/>
              </a:ext>
            </a:extLst>
          </p:cNvPr>
          <p:cNvSpPr txBox="1"/>
          <p:nvPr/>
        </p:nvSpPr>
        <p:spPr>
          <a:xfrm>
            <a:off x="7386385" y="3836078"/>
            <a:ext cx="1595250" cy="461665"/>
          </a:xfrm>
          <a:prstGeom prst="rect">
            <a:avLst/>
          </a:prstGeom>
          <a:noFill/>
        </p:spPr>
        <p:txBody>
          <a:bodyPr wrap="square">
            <a:spAutoFit/>
          </a:bodyPr>
          <a:lstStyle/>
          <a:p>
            <a:r>
              <a:rPr kumimoji="0" lang="en-US" altLang="en-US" sz="800" b="1" i="0" u="none" strike="noStrike" cap="none" normalizeH="0" baseline="0" dirty="0">
                <a:ln>
                  <a:noFill/>
                </a:ln>
                <a:solidFill>
                  <a:schemeClr val="tx1"/>
                </a:solidFill>
                <a:effectLst/>
                <a:latin typeface="+mj-lt"/>
                <a:hlinkClick r:id="rId11"/>
              </a:rPr>
              <a:t>PBMEF Guide</a:t>
            </a:r>
            <a:r>
              <a:rPr kumimoji="0" lang="en-US" altLang="en-US" sz="800" b="0" i="0" u="none" strike="noStrike" cap="none" normalizeH="0" baseline="0" dirty="0">
                <a:ln>
                  <a:noFill/>
                </a:ln>
                <a:solidFill>
                  <a:schemeClr val="tx1"/>
                </a:solidFill>
                <a:effectLst/>
                <a:latin typeface="+mj-lt"/>
              </a:rPr>
              <a:t> </a:t>
            </a:r>
            <a:br>
              <a:rPr kumimoji="0" lang="en-US" altLang="en-US" sz="800" b="0" i="0" u="none" strike="noStrike" cap="none" normalizeH="0" baseline="0" dirty="0">
                <a:ln>
                  <a:noFill/>
                </a:ln>
                <a:solidFill>
                  <a:schemeClr val="tx1"/>
                </a:solidFill>
                <a:effectLst/>
                <a:latin typeface="+mj-lt"/>
              </a:rPr>
            </a:br>
            <a:r>
              <a:rPr kumimoji="0" lang="en-US" altLang="en-US" sz="800" b="0" i="0" u="none" strike="noStrike" cap="none" normalizeH="0" baseline="0" dirty="0">
                <a:ln>
                  <a:noFill/>
                </a:ln>
                <a:solidFill>
                  <a:schemeClr val="tx1"/>
                </a:solidFill>
                <a:effectLst/>
                <a:latin typeface="+mj-lt"/>
              </a:rPr>
              <a:t>(Also available in </a:t>
            </a:r>
            <a:r>
              <a:rPr kumimoji="0" lang="en-US" altLang="en-US" sz="800" b="1" i="0" u="none" strike="noStrike" cap="none" normalizeH="0" baseline="0" dirty="0">
                <a:ln>
                  <a:noFill/>
                </a:ln>
                <a:solidFill>
                  <a:schemeClr val="tx1"/>
                </a:solidFill>
                <a:effectLst/>
                <a:latin typeface="+mj-lt"/>
                <a:hlinkClick r:id="rId12"/>
              </a:rPr>
              <a:t>Portuguese</a:t>
            </a:r>
            <a:r>
              <a:rPr kumimoji="0" lang="en-US" altLang="en-US" sz="800" b="0" i="0" u="none" strike="noStrike" cap="none" normalizeH="0" baseline="0" dirty="0">
                <a:ln>
                  <a:noFill/>
                </a:ln>
                <a:solidFill>
                  <a:schemeClr val="tx1"/>
                </a:solidFill>
                <a:effectLst/>
                <a:latin typeface="+mj-lt"/>
              </a:rPr>
              <a:t>, </a:t>
            </a:r>
            <a:r>
              <a:rPr kumimoji="0" lang="en-US" altLang="en-US" sz="800" b="1" i="0" u="none" strike="noStrike" cap="none" normalizeH="0" baseline="0" dirty="0">
                <a:ln>
                  <a:noFill/>
                </a:ln>
                <a:solidFill>
                  <a:schemeClr val="tx1"/>
                </a:solidFill>
                <a:effectLst/>
                <a:latin typeface="+mj-lt"/>
                <a:hlinkClick r:id="rId13"/>
              </a:rPr>
              <a:t>French</a:t>
            </a:r>
            <a:r>
              <a:rPr kumimoji="0" lang="en-US" altLang="en-US" sz="800" b="0" i="0" u="none" strike="noStrike" cap="none" normalizeH="0" baseline="0" dirty="0">
                <a:ln>
                  <a:noFill/>
                </a:ln>
                <a:solidFill>
                  <a:schemeClr val="tx1"/>
                </a:solidFill>
                <a:effectLst/>
                <a:latin typeface="+mj-lt"/>
              </a:rPr>
              <a:t>, and </a:t>
            </a:r>
            <a:r>
              <a:rPr kumimoji="0" lang="en-US" altLang="en-US" sz="800" b="1" i="0" u="none" strike="noStrike" cap="none" normalizeH="0" baseline="0" dirty="0">
                <a:ln>
                  <a:noFill/>
                </a:ln>
                <a:solidFill>
                  <a:schemeClr val="tx1"/>
                </a:solidFill>
                <a:effectLst/>
                <a:latin typeface="+mj-lt"/>
                <a:hlinkClick r:id="rId14"/>
              </a:rPr>
              <a:t>Russian</a:t>
            </a:r>
            <a:r>
              <a:rPr kumimoji="0" lang="en-US" altLang="en-US" sz="800" b="0" i="0" u="none" strike="noStrike" cap="none" normalizeH="0" baseline="0" dirty="0">
                <a:ln>
                  <a:noFill/>
                </a:ln>
                <a:solidFill>
                  <a:schemeClr val="tx1"/>
                </a:solidFill>
                <a:effectLst/>
                <a:latin typeface="+mj-lt"/>
              </a:rPr>
              <a:t>)</a:t>
            </a:r>
            <a:endParaRPr lang="en-US" sz="800" dirty="0">
              <a:latin typeface="+mj-lt"/>
            </a:endParaRPr>
          </a:p>
        </p:txBody>
      </p:sp>
      <p:sp>
        <p:nvSpPr>
          <p:cNvPr id="44" name="Title 43">
            <a:extLst>
              <a:ext uri="{FF2B5EF4-FFF2-40B4-BE49-F238E27FC236}">
                <a16:creationId xmlns:a16="http://schemas.microsoft.com/office/drawing/2014/main" id="{1CA3D161-ECCD-F98F-5AB7-933CBF47BCCE}"/>
              </a:ext>
            </a:extLst>
          </p:cNvPr>
          <p:cNvSpPr txBox="1">
            <a:spLocks noGrp="1"/>
          </p:cNvSpPr>
          <p:nvPr>
            <p:ph type="title" idx="4294967295"/>
          </p:nvPr>
        </p:nvSpPr>
        <p:spPr>
          <a:xfrm>
            <a:off x="406563" y="175901"/>
            <a:ext cx="6200284"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The TB PBMEF Framework</a:t>
            </a:r>
            <a:endParaRPr kumimoji="0" lang="en-US" sz="1600" b="1" i="0" u="none" strike="noStrike" kern="1200" cap="none" spc="0" normalizeH="0" baseline="0" noProof="0" dirty="0">
              <a:ln>
                <a:noFill/>
              </a:ln>
              <a:solidFill>
                <a:schemeClr val="tx1"/>
              </a:solidFill>
              <a:effectLst/>
              <a:uLnTx/>
              <a:uFillTx/>
              <a:latin typeface="+mn-lt"/>
              <a:ea typeface="+mn-ea"/>
              <a:cs typeface="+mn-cs"/>
            </a:endParaRPr>
          </a:p>
        </p:txBody>
      </p:sp>
      <p:sp>
        <p:nvSpPr>
          <p:cNvPr id="46" name="TextBox 45">
            <a:extLst>
              <a:ext uri="{FF2B5EF4-FFF2-40B4-BE49-F238E27FC236}">
                <a16:creationId xmlns:a16="http://schemas.microsoft.com/office/drawing/2014/main" id="{D07D5670-BC31-8ECE-64DC-4434142F882F}"/>
              </a:ext>
            </a:extLst>
          </p:cNvPr>
          <p:cNvSpPr txBox="1"/>
          <p:nvPr/>
        </p:nvSpPr>
        <p:spPr>
          <a:xfrm>
            <a:off x="406563" y="1270310"/>
            <a:ext cx="4572000" cy="338554"/>
          </a:xfrm>
          <a:prstGeom prst="rect">
            <a:avLst/>
          </a:prstGeom>
          <a:noFill/>
        </p:spPr>
        <p:txBody>
          <a:bodyPr wrap="square">
            <a:spAutoFit/>
          </a:bodyPr>
          <a:lstStyle/>
          <a:p>
            <a:r>
              <a:rPr lang="en-US" sz="1600" b="1" dirty="0">
                <a:solidFill>
                  <a:schemeClr val="accent3">
                    <a:lumMod val="75000"/>
                  </a:schemeClr>
                </a:solidFill>
              </a:rPr>
              <a:t>Current Resources Available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16.9-TEMPLATE_12.7.2016" val="dUysm6Gk"/>
  <p:tag name="ARTICULATE_PROJECT_OPEN" val="0"/>
  <p:tag name="ARTICULATE_SLIDE_COUNT" val="5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6.9-Template_12.7.2016">
  <a:themeElements>
    <a:clrScheme name="TB DIAH">
      <a:dk1>
        <a:srgbClr val="222222"/>
      </a:dk1>
      <a:lt1>
        <a:sysClr val="window" lastClr="FFFFFF"/>
      </a:lt1>
      <a:dk2>
        <a:srgbClr val="0E256A"/>
      </a:dk2>
      <a:lt2>
        <a:srgbClr val="E7E6E6"/>
      </a:lt2>
      <a:accent1>
        <a:srgbClr val="A7BF39"/>
      </a:accent1>
      <a:accent2>
        <a:srgbClr val="FAA000"/>
      </a:accent2>
      <a:accent3>
        <a:srgbClr val="879499"/>
      </a:accent3>
      <a:accent4>
        <a:srgbClr val="D44106"/>
      </a:accent4>
      <a:accent5>
        <a:srgbClr val="002F3C"/>
      </a:accent5>
      <a:accent6>
        <a:srgbClr val="008C84"/>
      </a:accent6>
      <a:hlink>
        <a:srgbClr val="D44106"/>
      </a:hlink>
      <a:folHlink>
        <a:srgbClr val="D44106"/>
      </a:folHlink>
    </a:clrScheme>
    <a:fontScheme name="USAID">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2"/>
          </a:solidFill>
        </a:ln>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8E201CB0-B07A-4DBC-87AE-0F73DAC019F1}" vid="{ED919CF9-A894-452C-9E41-37683F25B4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BC483B2ABB8074BAC5B53AC19681DBF" ma:contentTypeVersion="19" ma:contentTypeDescription="Create a new document." ma:contentTypeScope="" ma:versionID="8b3ec62c895cae69b852347f7e5df064">
  <xsd:schema xmlns:xsd="http://www.w3.org/2001/XMLSchema" xmlns:xs="http://www.w3.org/2001/XMLSchema" xmlns:p="http://schemas.microsoft.com/office/2006/metadata/properties" xmlns:ns2="1f2b3ab7-e12d-4039-8aa5-611d931079e9" xmlns:ns3="4aabcae6-4733-4bd5-b651-85f05c302538" xmlns:ns4="da5460a6-bbc2-4b3b-ab74-0656f9ce9569" targetNamespace="http://schemas.microsoft.com/office/2006/metadata/properties" ma:root="true" ma:fieldsID="e5da1a3996b562f12f46c56168302264" ns2:_="" ns3:_="" ns4:_="">
    <xsd:import namespace="1f2b3ab7-e12d-4039-8aa5-611d931079e9"/>
    <xsd:import namespace="4aabcae6-4733-4bd5-b651-85f05c302538"/>
    <xsd:import namespace="da5460a6-bbc2-4b3b-ab74-0656f9ce956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Location" minOccurs="0"/>
                <xsd:element ref="ns3:lcf76f155ced4ddcb4097134ff3c332f" minOccurs="0"/>
                <xsd:element ref="ns4:TaxCatchAll" minOccurs="0"/>
                <xsd:element ref="ns3:MediaServiceObjectDetectorVersions" minOccurs="0"/>
                <xsd:element ref="ns3:MediaServiceSearchProperties" minOccurs="0"/>
                <xsd:element ref="ns3:Thumbnai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2b3ab7-e12d-4039-8aa5-611d931079e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abcae6-4733-4bd5-b651-85f05c30253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3fdc6da-32ca-4a2b-983e-32d6a4a8ae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Thumbnail" ma:index="26" nillable="true" ma:displayName="Thumbnail" ma:format="Thumbnail" ma:internalName="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a5460a6-bbc2-4b3b-ab74-0656f9ce956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938ee0a3-95a1-461a-989c-604f7cba5861}" ma:internalName="TaxCatchAll" ma:showField="CatchAllData" ma:web="da5460a6-bbc2-4b3b-ab74-0656f9ce95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1f2b3ab7-e12d-4039-8aa5-611d931079e9">
      <UserInfo>
        <DisplayName>Henson, Shea A</DisplayName>
        <AccountId>37</AccountId>
        <AccountType/>
      </UserInfo>
      <UserInfo>
        <DisplayName>Fitzgerald, Ann Marie</DisplayName>
        <AccountId>74</AccountId>
        <AccountType/>
      </UserInfo>
      <UserInfo>
        <DisplayName>Tremont, Gretchen Bitar</DisplayName>
        <AccountId>59</AccountId>
        <AccountType/>
      </UserInfo>
      <UserInfo>
        <DisplayName>Kosma, Katie</DisplayName>
        <AccountId>2187</AccountId>
        <AccountType/>
      </UserInfo>
      <UserInfo>
        <DisplayName>Wilkes, Becky</DisplayName>
        <AccountId>133</AccountId>
        <AccountType/>
      </UserInfo>
      <UserInfo>
        <DisplayName>Margie Joyce</DisplayName>
        <AccountId>2081</AccountId>
        <AccountType/>
      </UserInfo>
      <UserInfo>
        <DisplayName>Oser, Rebecca Cornell</DisplayName>
        <AccountId>1917</AccountId>
        <AccountType/>
      </UserInfo>
      <UserInfo>
        <DisplayName>Johnson, David La'vel II</DisplayName>
        <AccountId>1741</AccountId>
        <AccountType/>
      </UserInfo>
    </SharedWithUsers>
    <lcf76f155ced4ddcb4097134ff3c332f xmlns="4aabcae6-4733-4bd5-b651-85f05c302538">
      <Terms xmlns="http://schemas.microsoft.com/office/infopath/2007/PartnerControls"/>
    </lcf76f155ced4ddcb4097134ff3c332f>
    <TaxCatchAll xmlns="da5460a6-bbc2-4b3b-ab74-0656f9ce9569" xsi:nil="true"/>
    <Thumbnail xmlns="4aabcae6-4733-4bd5-b651-85f05c302538" xsi:nil="true"/>
  </documentManagement>
</p:properties>
</file>

<file path=customXml/itemProps1.xml><?xml version="1.0" encoding="utf-8"?>
<ds:datastoreItem xmlns:ds="http://schemas.openxmlformats.org/officeDocument/2006/customXml" ds:itemID="{C787C506-A6A9-4CF3-B46D-15DD566CAA56}">
  <ds:schemaRefs>
    <ds:schemaRef ds:uri="http://schemas.microsoft.com/sharepoint/v3/contenttype/forms"/>
  </ds:schemaRefs>
</ds:datastoreItem>
</file>

<file path=customXml/itemProps2.xml><?xml version="1.0" encoding="utf-8"?>
<ds:datastoreItem xmlns:ds="http://schemas.openxmlformats.org/officeDocument/2006/customXml" ds:itemID="{DC12A2CC-8599-4401-9CA1-C6399C0D18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2b3ab7-e12d-4039-8aa5-611d931079e9"/>
    <ds:schemaRef ds:uri="4aabcae6-4733-4bd5-b651-85f05c302538"/>
    <ds:schemaRef ds:uri="da5460a6-bbc2-4b3b-ab74-0656f9ce95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763E1D-10A2-4EC8-A0BD-10BFCE20FCEA}">
  <ds:schemaRefs>
    <ds:schemaRef ds:uri="http://purl.org/dc/dcmitype/"/>
    <ds:schemaRef ds:uri="http://purl.org/dc/elements/1.1/"/>
    <ds:schemaRef ds:uri="4aabcae6-4733-4bd5-b651-85f05c302538"/>
    <ds:schemaRef ds:uri="http://www.w3.org/XML/1998/namespace"/>
    <ds:schemaRef ds:uri="http://schemas.microsoft.com/office/2006/documentManagement/types"/>
    <ds:schemaRef ds:uri="http://purl.org/dc/terms/"/>
    <ds:schemaRef ds:uri="http://schemas.microsoft.com/office/2006/metadata/properties"/>
    <ds:schemaRef ds:uri="1f2b3ab7-e12d-4039-8aa5-611d931079e9"/>
    <ds:schemaRef ds:uri="http://schemas.microsoft.com/office/infopath/2007/PartnerControls"/>
    <ds:schemaRef ds:uri="http://schemas.openxmlformats.org/package/2006/metadata/core-properties"/>
    <ds:schemaRef ds:uri="da5460a6-bbc2-4b3b-ab74-0656f9ce9569"/>
  </ds:schemaRefs>
</ds:datastoreItem>
</file>

<file path=docProps/app.xml><?xml version="1.0" encoding="utf-8"?>
<Properties xmlns="http://schemas.openxmlformats.org/officeDocument/2006/extended-properties" xmlns:vt="http://schemas.openxmlformats.org/officeDocument/2006/docPropsVTypes">
  <Template>TB DIAH PPT widetemplate USAID style10-13-23</Template>
  <TotalTime>775</TotalTime>
  <Words>5706</Words>
  <Application>Microsoft Office PowerPoint</Application>
  <PresentationFormat>Custom</PresentationFormat>
  <Paragraphs>481</Paragraphs>
  <Slides>51</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Arial Black</vt:lpstr>
      <vt:lpstr>Calibri</vt:lpstr>
      <vt:lpstr>Century Gothic</vt:lpstr>
      <vt:lpstr>Gill Sans</vt:lpstr>
      <vt:lpstr>Gill Sans MT</vt:lpstr>
      <vt:lpstr>Libre Franklin Black</vt:lpstr>
      <vt:lpstr>Noto Sans Symbols</vt:lpstr>
      <vt:lpstr>Wingdings</vt:lpstr>
      <vt:lpstr>16.9-Template_12.7.2016</vt:lpstr>
      <vt:lpstr>Performance Based Monitoring and Evaluation Framework (PBMEF) In-Depth: Part 1 (Core Indicators) Africa Regional Workshop</vt:lpstr>
      <vt:lpstr>Levels of PBMEF Indicators</vt:lpstr>
      <vt:lpstr>TB MONITORING, EVALUATION &amp; LEARNING INDICATORS</vt:lpstr>
      <vt:lpstr>MISSION REPORTING</vt:lpstr>
      <vt:lpstr>PBMEF: Technical Areas  </vt:lpstr>
      <vt:lpstr>PBMEF Core Indicators</vt:lpstr>
      <vt:lpstr>Core Indicators</vt:lpstr>
      <vt:lpstr>Why these Core indicators?</vt:lpstr>
      <vt:lpstr>The TB PBMEF Framework</vt:lpstr>
      <vt:lpstr>What does the TB Indicator compendium contain?</vt:lpstr>
      <vt:lpstr>Indicator Reference Sheets</vt:lpstr>
      <vt:lpstr>Contents of Indicator Reference Sheets</vt:lpstr>
      <vt:lpstr>Core Indicators Up Close</vt:lpstr>
      <vt:lpstr>DT_RT:  TB Detection Rate (Treatment Coverage)</vt:lpstr>
      <vt:lpstr>DT_RT:  TB Detection Rate (Treatment Coverage)</vt:lpstr>
      <vt:lpstr>DT_RT:  TB Detection Rate (Treatment Coverage)</vt:lpstr>
      <vt:lpstr>DT_RT:  TB Detection Rate (Treatment Coverage)</vt:lpstr>
      <vt:lpstr>BAC_CON: Percent Bacteriologically Confirmed</vt:lpstr>
      <vt:lpstr>BAC_CON: Percent Bacteriologically Confirmed</vt:lpstr>
      <vt:lpstr>BAC_CON: Percent Bacteriologically Confirmed</vt:lpstr>
      <vt:lpstr>BAC_CON: Percent Bacteriologically Confirmed</vt:lpstr>
      <vt:lpstr>PEDS_NOTIF: Childhood TB Notifications</vt:lpstr>
      <vt:lpstr>PEDS_NOTIF: Childhood TB Notifications</vt:lpstr>
      <vt:lpstr>PEDS_NOTIF: Childhood TB Notifications</vt:lpstr>
      <vt:lpstr>MDR_NOTIF: RR/MDR-TB Notifications</vt:lpstr>
      <vt:lpstr>MDR_NOTIF: RR/MDR-TB Notifications</vt:lpstr>
      <vt:lpstr>MDR_NOTIF: RR/MDR-TB Notifications</vt:lpstr>
      <vt:lpstr>PR_NOTIF: Private Sector TB Notifications</vt:lpstr>
      <vt:lpstr>PR_NOTIF: Private Sector TB Notifications</vt:lpstr>
      <vt:lpstr>PR_NOTIF: Private Sector TB Notifications</vt:lpstr>
      <vt:lpstr>CON_SCRN: Percent of Contacts Screened for TB</vt:lpstr>
      <vt:lpstr>CON_SCRN: Percent of Contacts Screened for TB</vt:lpstr>
      <vt:lpstr>CON_SCRN: Percent of Contacts Screened for TB</vt:lpstr>
      <vt:lpstr>DS_TSR: DS-TB Treatment Success Rate</vt:lpstr>
      <vt:lpstr>DS_TSR: DS-TB Treatment Success Rate</vt:lpstr>
      <vt:lpstr>DS_TSR: DS-TB Treatment Success Rate</vt:lpstr>
      <vt:lpstr>DS_TSR: DS-TB Treatment Success Rate</vt:lpstr>
      <vt:lpstr>DR_TSR: DR-TB Treatment Success Rate</vt:lpstr>
      <vt:lpstr>DR_TSR: DR-TB Treatment Success Rate</vt:lpstr>
      <vt:lpstr>DR_TSR: DR-TB Treatment Success Rate</vt:lpstr>
      <vt:lpstr>TPT_ENROLL: TPT Initiations</vt:lpstr>
      <vt:lpstr>TPT_ENROLL: TPT Initiations</vt:lpstr>
      <vt:lpstr>TPT_ENROLL:  TPT Initiations</vt:lpstr>
      <vt:lpstr>SN_DOMESTICR: Percent of TB Financing Received from Domestic Sources</vt:lpstr>
      <vt:lpstr>SN_DOMESTICR: Percent of TB Financing Received from Domestic Sources</vt:lpstr>
      <vt:lpstr>SN_DOMESTICR: Percent of TB Financing Received from Domestic Sources</vt:lpstr>
      <vt:lpstr>Key messages</vt:lpstr>
      <vt:lpstr>Q&amp;A</vt:lpstr>
      <vt:lpstr>For more information</vt:lpstr>
      <vt:lpstr>Live Links</vt:lpstr>
      <vt:lpstr>Boilerplate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margie_joyce@jsi.com</dc:creator>
  <cp:lastModifiedBy>Ezra Tessera</cp:lastModifiedBy>
  <cp:revision>100</cp:revision>
  <dcterms:created xsi:type="dcterms:W3CDTF">2023-10-13T19:52:59Z</dcterms:created>
  <dcterms:modified xsi:type="dcterms:W3CDTF">2024-04-15T09:53:16Z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D73539B1-00EA-4FB9-AEE5-6E525BCF915F</vt:lpwstr>
  </property>
  <property fmtid="{D5CDD505-2E9C-101B-9397-08002B2CF9AE}" pid="3" name="ArticulatePath">
    <vt:lpwstr>TBDIAH_Master_Deck_Template</vt:lpwstr>
  </property>
  <property fmtid="{D5CDD505-2E9C-101B-9397-08002B2CF9AE}" pid="4" name="MediaServiceImageTags">
    <vt:lpwstr/>
  </property>
  <property fmtid="{D5CDD505-2E9C-101B-9397-08002B2CF9AE}" pid="5" name="ContentTypeId">
    <vt:lpwstr>0x010100CBC483B2ABB8074BAC5B53AC19681DBF</vt:lpwstr>
  </property>
</Properties>
</file>