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1.xml" ContentType="application/vnd.openxmlformats-officedocument.presentationml.tags+xml"/>
  <Override PartName="/ppt/charts/chart2.xml" ContentType="application/vnd.openxmlformats-officedocument.drawingml.chart+xml"/>
  <Override PartName="/ppt/drawings/drawing1.xml" ContentType="application/vnd.openxmlformats-officedocument.drawingml.chartshape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784" r:id="rId5"/>
  </p:sldMasterIdLst>
  <p:notesMasterIdLst>
    <p:notesMasterId r:id="rId22"/>
  </p:notesMasterIdLst>
  <p:handoutMasterIdLst>
    <p:handoutMasterId r:id="rId23"/>
  </p:handoutMasterIdLst>
  <p:sldIdLst>
    <p:sldId id="509" r:id="rId6"/>
    <p:sldId id="597" r:id="rId7"/>
    <p:sldId id="4978" r:id="rId8"/>
    <p:sldId id="4971" r:id="rId9"/>
    <p:sldId id="589" r:id="rId10"/>
    <p:sldId id="4979" r:id="rId11"/>
    <p:sldId id="4972" r:id="rId12"/>
    <p:sldId id="4975" r:id="rId13"/>
    <p:sldId id="4976" r:id="rId14"/>
    <p:sldId id="4981" r:id="rId15"/>
    <p:sldId id="4982" r:id="rId16"/>
    <p:sldId id="591" r:id="rId17"/>
    <p:sldId id="604" r:id="rId18"/>
    <p:sldId id="606" r:id="rId19"/>
    <p:sldId id="4980" r:id="rId20"/>
    <p:sldId id="605" r:id="rId21"/>
  </p:sldIdLst>
  <p:sldSz cx="9144000" cy="5184775"/>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manuel Nkiligi" initials="EN" lastIdx="9" clrIdx="0">
    <p:extLst>
      <p:ext uri="{19B8F6BF-5375-455C-9EA6-DF929625EA0E}">
        <p15:presenceInfo xmlns:p15="http://schemas.microsoft.com/office/powerpoint/2012/main" userId="e3a0416b9b2e6f50" providerId="Windows Live"/>
      </p:ext>
    </p:extLst>
  </p:cmAuthor>
  <p:cmAuthor id="2" name="ROBERT BALAMA" initials="RB" lastIdx="2" clrIdx="1">
    <p:extLst>
      <p:ext uri="{19B8F6BF-5375-455C-9EA6-DF929625EA0E}">
        <p15:presenceInfo xmlns:p15="http://schemas.microsoft.com/office/powerpoint/2012/main" userId="6c483269cc3e63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56A"/>
    <a:srgbClr val="132F69"/>
    <a:srgbClr val="4E4A49"/>
    <a:srgbClr val="8D8B86"/>
    <a:srgbClr val="0E77FF"/>
    <a:srgbClr val="7A9CE8"/>
    <a:srgbClr val="BACEF5"/>
    <a:srgbClr val="4B95CF"/>
    <a:srgbClr val="327CC9"/>
    <a:srgbClr val="5EA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8741" autoAdjust="0"/>
  </p:normalViewPr>
  <p:slideViewPr>
    <p:cSldViewPr snapToGrid="0">
      <p:cViewPr varScale="1">
        <p:scale>
          <a:sx n="69" d="100"/>
          <a:sy n="69" d="100"/>
        </p:scale>
        <p:origin x="1152" y="56"/>
      </p:cViewPr>
      <p:guideLst>
        <p:guide orient="horz" pos="163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7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NTLP\NTLP-Reports\NTLP-Annual%20Report%20Raw%20data\Annual%20Report%202023-Rough\TB%202023\TB%20data%202023-Draft%202603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NTLP\NTLP-Reports\NTLP-Annual%20Report%20Raw%20data\Annual%20Report%202023-Rough\TB%202023\TB%20data%202023-Draft%202603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'Indicators Trends'!$A$289</c:f>
              <c:strCache>
                <c:ptCount val="1"/>
                <c:pt idx="0">
                  <c:v>Proportion of Bacteriologically confirmed Pulmonary TB cases notified</c:v>
                </c:pt>
              </c:strCache>
            </c:strRef>
          </c:tx>
          <c:spPr>
            <a:ln w="34925" cap="rnd">
              <a:solidFill>
                <a:schemeClr val="tx2">
                  <a:lumMod val="60000"/>
                  <a:lumOff val="40000"/>
                </a:schemeClr>
              </a:solidFill>
              <a:round/>
            </a:ln>
            <a:effectLst/>
          </c:spPr>
          <c:marker>
            <c:symbol val="diamond"/>
            <c:size val="7"/>
            <c:spPr>
              <a:solidFill>
                <a:srgbClr val="0070C0"/>
              </a:solidFill>
              <a:ln w="9525">
                <a:solidFill>
                  <a:schemeClr val="tx2">
                    <a:lumMod val="60000"/>
                    <a:lumOff val="40000"/>
                  </a:schemeClr>
                </a:solidFill>
              </a:ln>
              <a:effectLst/>
            </c:spPr>
          </c:marker>
          <c:cat>
            <c:strRef>
              <c:f>'Indicators Trends'!$D$288:$H$288</c:f>
              <c:strCache>
                <c:ptCount val="5"/>
                <c:pt idx="0">
                  <c:v>2019</c:v>
                </c:pt>
                <c:pt idx="1">
                  <c:v>2020</c:v>
                </c:pt>
                <c:pt idx="2">
                  <c:v>2021</c:v>
                </c:pt>
                <c:pt idx="3">
                  <c:v>2022</c:v>
                </c:pt>
                <c:pt idx="4">
                  <c:v>2023</c:v>
                </c:pt>
              </c:strCache>
              <c:extLst/>
            </c:strRef>
          </c:cat>
          <c:val>
            <c:numRef>
              <c:f>'Indicators Trends'!$D$289:$H$289</c:f>
              <c:numCache>
                <c:formatCode>General</c:formatCode>
                <c:ptCount val="5"/>
                <c:pt idx="0">
                  <c:v>44.7</c:v>
                </c:pt>
                <c:pt idx="1">
                  <c:v>44.6</c:v>
                </c:pt>
                <c:pt idx="2">
                  <c:v>43.3</c:v>
                </c:pt>
                <c:pt idx="3">
                  <c:v>40</c:v>
                </c:pt>
                <c:pt idx="4">
                  <c:v>49</c:v>
                </c:pt>
              </c:numCache>
              <c:extLst/>
            </c:numRef>
          </c:val>
          <c:smooth val="0"/>
          <c:extLst>
            <c:ext xmlns:c16="http://schemas.microsoft.com/office/drawing/2014/chart" uri="{C3380CC4-5D6E-409C-BE32-E72D297353CC}">
              <c16:uniqueId val="{00000000-722B-46F8-847E-1F59043A0290}"/>
            </c:ext>
          </c:extLst>
        </c:ser>
        <c:dLbls>
          <c:showLegendKey val="0"/>
          <c:showVal val="0"/>
          <c:showCatName val="0"/>
          <c:showSerName val="0"/>
          <c:showPercent val="0"/>
          <c:showBubbleSize val="0"/>
        </c:dLbls>
        <c:marker val="1"/>
        <c:smooth val="0"/>
        <c:axId val="695522536"/>
        <c:axId val="695521816"/>
      </c:lineChart>
      <c:catAx>
        <c:axId val="6955225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95521816"/>
        <c:crosses val="autoZero"/>
        <c:auto val="1"/>
        <c:lblAlgn val="ctr"/>
        <c:lblOffset val="100"/>
        <c:noMultiLvlLbl val="0"/>
      </c:catAx>
      <c:valAx>
        <c:axId val="695521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95522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'Indicators Trends'!$A$152</c:f>
              <c:strCache>
                <c:ptCount val="1"/>
                <c:pt idx="0">
                  <c:v>MDR-TB detected</c:v>
                </c:pt>
              </c:strCache>
            </c:strRef>
          </c:tx>
          <c:spPr>
            <a:ln cmpd="sng">
              <a:solidFill>
                <a:srgbClr val="000000"/>
              </a:solidFill>
            </a:ln>
          </c:spPr>
          <c:marker>
            <c:symbol val="diamond"/>
            <c:size val="5"/>
            <c:spPr>
              <a:solidFill>
                <a:schemeClr val="tx1"/>
              </a:solidFill>
              <a:ln>
                <a:solidFill>
                  <a:schemeClr val="tx1"/>
                </a:solidFill>
              </a:ln>
            </c:spPr>
          </c:marker>
          <c:cat>
            <c:strRef>
              <c:f>'Indicators Trends'!$F$151:$J$151</c:f>
              <c:strCache>
                <c:ptCount val="5"/>
                <c:pt idx="0">
                  <c:v>2019</c:v>
                </c:pt>
                <c:pt idx="1">
                  <c:v>2020</c:v>
                </c:pt>
                <c:pt idx="2">
                  <c:v>2021</c:v>
                </c:pt>
                <c:pt idx="3">
                  <c:v>2022</c:v>
                </c:pt>
                <c:pt idx="4">
                  <c:v>2023</c:v>
                </c:pt>
              </c:strCache>
            </c:strRef>
          </c:cat>
          <c:val>
            <c:numRef>
              <c:f>'Indicators Trends'!$F$152:$J$152</c:f>
              <c:numCache>
                <c:formatCode>General</c:formatCode>
                <c:ptCount val="5"/>
                <c:pt idx="0">
                  <c:v>534</c:v>
                </c:pt>
                <c:pt idx="1">
                  <c:v>423</c:v>
                </c:pt>
                <c:pt idx="2">
                  <c:v>448</c:v>
                </c:pt>
                <c:pt idx="3">
                  <c:v>360</c:v>
                </c:pt>
                <c:pt idx="4">
                  <c:v>340</c:v>
                </c:pt>
              </c:numCache>
            </c:numRef>
          </c:val>
          <c:smooth val="0"/>
          <c:extLst>
            <c:ext xmlns:c16="http://schemas.microsoft.com/office/drawing/2014/chart" uri="{C3380CC4-5D6E-409C-BE32-E72D297353CC}">
              <c16:uniqueId val="{00000000-702D-4AFE-B1E8-BC390E564F3A}"/>
            </c:ext>
          </c:extLst>
        </c:ser>
        <c:dLbls>
          <c:showLegendKey val="0"/>
          <c:showVal val="0"/>
          <c:showCatName val="0"/>
          <c:showSerName val="0"/>
          <c:showPercent val="0"/>
          <c:showBubbleSize val="0"/>
        </c:dLbls>
        <c:marker val="1"/>
        <c:smooth val="0"/>
        <c:axId val="45506648"/>
        <c:axId val="271861229"/>
      </c:lineChart>
      <c:catAx>
        <c:axId val="45506648"/>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crossAx val="271861229"/>
        <c:crosses val="autoZero"/>
        <c:auto val="1"/>
        <c:lblAlgn val="ctr"/>
        <c:lblOffset val="100"/>
        <c:noMultiLvlLbl val="1"/>
      </c:catAx>
      <c:valAx>
        <c:axId val="271861229"/>
        <c:scaling>
          <c:orientation val="minMax"/>
        </c:scaling>
        <c:delete val="0"/>
        <c:axPos val="l"/>
        <c:majorGridlines>
          <c:spPr>
            <a:ln>
              <a:solidFill>
                <a:srgbClr val="B7B7B7"/>
              </a:solidFill>
            </a:ln>
          </c:spPr>
        </c:majorGridlines>
        <c:title>
          <c:tx>
            <c:rich>
              <a:bodyPr/>
              <a:lstStyle/>
              <a:p>
                <a:pPr>
                  <a:defRPr/>
                </a:pPr>
                <a:r>
                  <a:rPr lang="en-US"/>
                  <a:t>Number of RR/MDR TB cases Notified</a:t>
                </a:r>
              </a:p>
            </c:rich>
          </c:tx>
          <c:overlay val="0"/>
        </c:title>
        <c:numFmt formatCode="General" sourceLinked="1"/>
        <c:majorTickMark val="none"/>
        <c:minorTickMark val="none"/>
        <c:tickLblPos val="nextTo"/>
        <c:spPr>
          <a:ln/>
        </c:spPr>
        <c:crossAx val="45506648"/>
        <c:crosses val="autoZero"/>
        <c:crossBetween val="between"/>
      </c:valAx>
    </c:plotArea>
    <c:plotVisOnly val="1"/>
    <c:dispBlanksAs val="zero"/>
    <c:showDLblsOverMax val="1"/>
  </c:chart>
  <c:spPr>
    <a:solidFill>
      <a:srgbClr val="FFFFFF"/>
    </a:solidFill>
  </c:spPr>
  <c:txPr>
    <a:bodyPr/>
    <a:lstStyle/>
    <a:p>
      <a:pPr>
        <a:defRPr sz="12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4-08T21:14:30.958" idx="1">
    <p:pos x="1608" y="2251"/>
    <p:text>Huu mstari mwekundu sijajua maana yake nini?</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1BE60-0ECC-4B0C-81B6-56E49D6857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FE0003-4A4B-48B1-BF5D-B826CCE95622}">
      <dgm:prSet phldrT="[Text]" custT="1"/>
      <dgm:spPr/>
      <dgm:t>
        <a:bodyPr/>
        <a:lstStyle/>
        <a:p>
          <a:r>
            <a:rPr lang="en-US" sz="1800" dirty="0"/>
            <a:t>Treatment </a:t>
          </a:r>
        </a:p>
      </dgm:t>
    </dgm:pt>
    <dgm:pt modelId="{73744DED-AA46-46A3-B321-45142EB37E0E}" type="parTrans" cxnId="{EC42E0DD-697B-40C3-BC77-1F28265FAEDD}">
      <dgm:prSet/>
      <dgm:spPr/>
      <dgm:t>
        <a:bodyPr/>
        <a:lstStyle/>
        <a:p>
          <a:endParaRPr lang="en-US"/>
        </a:p>
      </dgm:t>
    </dgm:pt>
    <dgm:pt modelId="{E82DA1F0-1C59-4920-817E-2B93918368AC}" type="sibTrans" cxnId="{EC42E0DD-697B-40C3-BC77-1F28265FAEDD}">
      <dgm:prSet/>
      <dgm:spPr/>
      <dgm:t>
        <a:bodyPr/>
        <a:lstStyle/>
        <a:p>
          <a:endParaRPr lang="en-US"/>
        </a:p>
      </dgm:t>
    </dgm:pt>
    <dgm:pt modelId="{2F354E47-ABC1-41A0-B0A9-ED6ADBE80A44}">
      <dgm:prSet phldrT="[Text]"/>
      <dgm:spPr/>
      <dgm:t>
        <a:bodyPr/>
        <a:lstStyle/>
        <a:p>
          <a:r>
            <a:rPr lang="en-US" dirty="0"/>
            <a:t>9,366 Health facilities 39.9% Private owned </a:t>
          </a:r>
        </a:p>
      </dgm:t>
    </dgm:pt>
    <dgm:pt modelId="{08D717C2-AEFD-48D8-B277-C16DAE8D4773}" type="parTrans" cxnId="{B0A2E8FE-F107-4A8C-A6D5-EA2D3810F55D}">
      <dgm:prSet/>
      <dgm:spPr/>
      <dgm:t>
        <a:bodyPr/>
        <a:lstStyle/>
        <a:p>
          <a:endParaRPr lang="en-US"/>
        </a:p>
      </dgm:t>
    </dgm:pt>
    <dgm:pt modelId="{23B12C93-ABA3-4217-B3A8-AAB915B66F88}" type="sibTrans" cxnId="{B0A2E8FE-F107-4A8C-A6D5-EA2D3810F55D}">
      <dgm:prSet/>
      <dgm:spPr/>
      <dgm:t>
        <a:bodyPr/>
        <a:lstStyle/>
        <a:p>
          <a:endParaRPr lang="en-US"/>
        </a:p>
      </dgm:t>
    </dgm:pt>
    <dgm:pt modelId="{818E8F05-F43E-4ED1-9836-EA2C9A8578E5}">
      <dgm:prSet phldrT="[Text]"/>
      <dgm:spPr/>
      <dgm:t>
        <a:bodyPr/>
        <a:lstStyle/>
        <a:p>
          <a:r>
            <a:rPr lang="en-US" dirty="0"/>
            <a:t>5,597 (59.7%) TB Treatment </a:t>
          </a:r>
          <a:r>
            <a:rPr lang="en-US" dirty="0" err="1"/>
            <a:t>Centres</a:t>
          </a:r>
          <a:r>
            <a:rPr lang="en-US" dirty="0"/>
            <a:t> </a:t>
          </a:r>
        </a:p>
      </dgm:t>
    </dgm:pt>
    <dgm:pt modelId="{96467B51-3512-4589-969F-655918202DEF}" type="parTrans" cxnId="{5DC6E7FA-BFD4-4386-A644-91C2E9993495}">
      <dgm:prSet/>
      <dgm:spPr/>
      <dgm:t>
        <a:bodyPr/>
        <a:lstStyle/>
        <a:p>
          <a:endParaRPr lang="en-US"/>
        </a:p>
      </dgm:t>
    </dgm:pt>
    <dgm:pt modelId="{923BD874-EA67-4409-8F11-137FD3612CA4}" type="sibTrans" cxnId="{5DC6E7FA-BFD4-4386-A644-91C2E9993495}">
      <dgm:prSet/>
      <dgm:spPr/>
      <dgm:t>
        <a:bodyPr/>
        <a:lstStyle/>
        <a:p>
          <a:endParaRPr lang="en-US"/>
        </a:p>
      </dgm:t>
    </dgm:pt>
    <dgm:pt modelId="{D2A8D496-DB1F-4378-B925-61D115F6ABD9}">
      <dgm:prSet phldrT="[Text]" custT="1"/>
      <dgm:spPr/>
      <dgm:t>
        <a:bodyPr/>
        <a:lstStyle/>
        <a:p>
          <a:r>
            <a:rPr lang="en-US" sz="1800" dirty="0"/>
            <a:t>Diagnostic </a:t>
          </a:r>
        </a:p>
      </dgm:t>
    </dgm:pt>
    <dgm:pt modelId="{94A2F543-6BD5-4C29-81BC-E20C0DFC5493}" type="parTrans" cxnId="{19CF31FD-C2E2-4AA4-91BD-99844D618C7F}">
      <dgm:prSet/>
      <dgm:spPr/>
      <dgm:t>
        <a:bodyPr/>
        <a:lstStyle/>
        <a:p>
          <a:endParaRPr lang="en-US"/>
        </a:p>
      </dgm:t>
    </dgm:pt>
    <dgm:pt modelId="{DBCF7958-1591-4CFD-AFB1-0E534F175541}" type="sibTrans" cxnId="{19CF31FD-C2E2-4AA4-91BD-99844D618C7F}">
      <dgm:prSet/>
      <dgm:spPr/>
      <dgm:t>
        <a:bodyPr/>
        <a:lstStyle/>
        <a:p>
          <a:endParaRPr lang="en-US"/>
        </a:p>
      </dgm:t>
    </dgm:pt>
    <dgm:pt modelId="{D3691F06-FC5A-4A11-86B4-6A0BC2C784A1}">
      <dgm:prSet phldrT="[Text]"/>
      <dgm:spPr/>
      <dgm:t>
        <a:bodyPr/>
        <a:lstStyle/>
        <a:p>
          <a:r>
            <a:rPr lang="en-GB" dirty="0">
              <a:solidFill>
                <a:srgbClr val="000066"/>
              </a:solidFill>
              <a:latin typeface="Arial" panose="020B0604020202020204" pitchFamily="34" charset="0"/>
              <a:cs typeface="Arial" panose="020B0604020202020204" pitchFamily="34" charset="0"/>
            </a:rPr>
            <a:t>341 </a:t>
          </a:r>
          <a:r>
            <a:rPr lang="en-GB" dirty="0" err="1">
              <a:solidFill>
                <a:srgbClr val="000066"/>
              </a:solidFill>
              <a:latin typeface="Arial" panose="020B0604020202020204" pitchFamily="34" charset="0"/>
              <a:cs typeface="Arial" panose="020B0604020202020204" pitchFamily="34" charset="0"/>
            </a:rPr>
            <a:t>mWRDs</a:t>
          </a:r>
          <a:r>
            <a:rPr lang="en-GB" dirty="0">
              <a:solidFill>
                <a:srgbClr val="000066"/>
              </a:solidFill>
              <a:latin typeface="Arial" panose="020B0604020202020204" pitchFamily="34" charset="0"/>
              <a:cs typeface="Arial" panose="020B0604020202020204" pitchFamily="34" charset="0"/>
            </a:rPr>
            <a:t> sites :  304 GeneXpert ,35 </a:t>
          </a:r>
          <a:r>
            <a:rPr lang="en-GB" dirty="0" err="1">
              <a:solidFill>
                <a:srgbClr val="000066"/>
              </a:solidFill>
              <a:latin typeface="Arial" panose="020B0604020202020204" pitchFamily="34" charset="0"/>
              <a:cs typeface="Arial" panose="020B0604020202020204" pitchFamily="34" charset="0"/>
            </a:rPr>
            <a:t>TrueNat</a:t>
          </a:r>
          <a:r>
            <a:rPr lang="en-GB" dirty="0">
              <a:solidFill>
                <a:srgbClr val="000066"/>
              </a:solidFill>
              <a:latin typeface="Arial" panose="020B0604020202020204" pitchFamily="34" charset="0"/>
              <a:cs typeface="Arial" panose="020B0604020202020204" pitchFamily="34" charset="0"/>
            </a:rPr>
            <a:t> &amp; 2 both</a:t>
          </a:r>
          <a:endParaRPr lang="en-US" dirty="0"/>
        </a:p>
      </dgm:t>
    </dgm:pt>
    <dgm:pt modelId="{FFCBCCA2-B47A-4514-9681-3B41A7E19C93}" type="parTrans" cxnId="{6CD3CF26-285F-433B-9185-B61467172D34}">
      <dgm:prSet/>
      <dgm:spPr/>
      <dgm:t>
        <a:bodyPr/>
        <a:lstStyle/>
        <a:p>
          <a:endParaRPr lang="en-US"/>
        </a:p>
      </dgm:t>
    </dgm:pt>
    <dgm:pt modelId="{080193A8-8E9A-4170-95DA-A8CD3E5EBB7D}" type="sibTrans" cxnId="{6CD3CF26-285F-433B-9185-B61467172D34}">
      <dgm:prSet/>
      <dgm:spPr/>
      <dgm:t>
        <a:bodyPr/>
        <a:lstStyle/>
        <a:p>
          <a:endParaRPr lang="en-US"/>
        </a:p>
      </dgm:t>
    </dgm:pt>
    <dgm:pt modelId="{8F07403A-93F4-4C2F-A390-34F7C187D32F}">
      <dgm:prSet phldrT="[Text]"/>
      <dgm:spPr/>
      <dgm:t>
        <a:bodyPr/>
        <a:lstStyle/>
        <a:p>
          <a:r>
            <a:rPr lang="en-GB" dirty="0">
              <a:solidFill>
                <a:srgbClr val="000066"/>
              </a:solidFill>
              <a:latin typeface="Arial" panose="020B0604020202020204" pitchFamily="34" charset="0"/>
              <a:cs typeface="Arial" panose="020B0604020202020204" pitchFamily="34" charset="0"/>
            </a:rPr>
            <a:t>6 Zonal Culture laboratories, 1 Reference Laboratory.+ Sample transportation system</a:t>
          </a:r>
          <a:endParaRPr lang="en-US" dirty="0"/>
        </a:p>
      </dgm:t>
    </dgm:pt>
    <dgm:pt modelId="{CD0DB92B-A882-47AE-B1B6-AB57D03B7DEC}" type="parTrans" cxnId="{B51B377F-84FE-49E4-8656-B24C17C7C39E}">
      <dgm:prSet/>
      <dgm:spPr/>
      <dgm:t>
        <a:bodyPr/>
        <a:lstStyle/>
        <a:p>
          <a:endParaRPr lang="en-US"/>
        </a:p>
      </dgm:t>
    </dgm:pt>
    <dgm:pt modelId="{A3130FDE-21E1-42C7-9820-19CCD73ECEB9}" type="sibTrans" cxnId="{B51B377F-84FE-49E4-8656-B24C17C7C39E}">
      <dgm:prSet/>
      <dgm:spPr/>
      <dgm:t>
        <a:bodyPr/>
        <a:lstStyle/>
        <a:p>
          <a:endParaRPr lang="en-US"/>
        </a:p>
      </dgm:t>
    </dgm:pt>
    <dgm:pt modelId="{1100A775-49E5-4FF2-806B-EF5639F2DFC0}">
      <dgm:prSet phldrT="[Text]" custT="1"/>
      <dgm:spPr/>
      <dgm:t>
        <a:bodyPr/>
        <a:lstStyle/>
        <a:p>
          <a:r>
            <a:rPr lang="en-US" sz="1400" dirty="0"/>
            <a:t>Decentralization &amp; Outreaches  </a:t>
          </a:r>
        </a:p>
      </dgm:t>
    </dgm:pt>
    <dgm:pt modelId="{4BFC5DCD-8FEA-4871-8B3A-A6D77AE42EE4}" type="parTrans" cxnId="{88A3C7BB-8C94-4C31-8397-6B5467B8F60B}">
      <dgm:prSet/>
      <dgm:spPr/>
      <dgm:t>
        <a:bodyPr/>
        <a:lstStyle/>
        <a:p>
          <a:endParaRPr lang="en-US"/>
        </a:p>
      </dgm:t>
    </dgm:pt>
    <dgm:pt modelId="{FB2BDA57-F5E4-4325-BC0D-D1330197D410}" type="sibTrans" cxnId="{88A3C7BB-8C94-4C31-8397-6B5467B8F60B}">
      <dgm:prSet/>
      <dgm:spPr/>
      <dgm:t>
        <a:bodyPr/>
        <a:lstStyle/>
        <a:p>
          <a:endParaRPr lang="en-US"/>
        </a:p>
      </dgm:t>
    </dgm:pt>
    <dgm:pt modelId="{3BB2FF0E-482C-4C61-BC39-7DF7540AE918}">
      <dgm:prSet phldrT="[Text]"/>
      <dgm:spPr/>
      <dgm:t>
        <a:bodyPr/>
        <a:lstStyle/>
        <a:p>
          <a:r>
            <a:rPr lang="en-GB" dirty="0">
              <a:solidFill>
                <a:srgbClr val="000066"/>
              </a:solidFill>
              <a:latin typeface="Arial" panose="020B0604020202020204" pitchFamily="34" charset="0"/>
              <a:cs typeface="Arial" panose="020B0604020202020204" pitchFamily="34" charset="0"/>
            </a:rPr>
            <a:t>305 MDR-TB Treatment Centres</a:t>
          </a:r>
          <a:endParaRPr lang="en-US" dirty="0"/>
        </a:p>
      </dgm:t>
    </dgm:pt>
    <dgm:pt modelId="{69BD6E4C-2E55-4282-A1F2-AEB718A91A5A}" type="parTrans" cxnId="{73670ADD-6C85-4350-951C-F3F94D9326A7}">
      <dgm:prSet/>
      <dgm:spPr/>
      <dgm:t>
        <a:bodyPr/>
        <a:lstStyle/>
        <a:p>
          <a:endParaRPr lang="en-US"/>
        </a:p>
      </dgm:t>
    </dgm:pt>
    <dgm:pt modelId="{E357DFDD-8593-4192-91C7-3809C859F1F5}" type="sibTrans" cxnId="{73670ADD-6C85-4350-951C-F3F94D9326A7}">
      <dgm:prSet/>
      <dgm:spPr/>
      <dgm:t>
        <a:bodyPr/>
        <a:lstStyle/>
        <a:p>
          <a:endParaRPr lang="en-US"/>
        </a:p>
      </dgm:t>
    </dgm:pt>
    <dgm:pt modelId="{9D54842E-99E2-492D-9A50-0D8266D2F581}">
      <dgm:prSet/>
      <dgm:spPr/>
      <dgm:t>
        <a:bodyPr/>
        <a:lstStyle/>
        <a:p>
          <a:r>
            <a:rPr lang="en-GB">
              <a:solidFill>
                <a:srgbClr val="000066"/>
              </a:solidFill>
              <a:latin typeface="Arial" panose="020B0604020202020204" pitchFamily="34" charset="0"/>
              <a:cs typeface="Arial" panose="020B0604020202020204" pitchFamily="34" charset="0"/>
            </a:rPr>
            <a:t>5 TB Mobile vans</a:t>
          </a:r>
          <a:endParaRPr lang="en-GB" dirty="0">
            <a:solidFill>
              <a:srgbClr val="000066"/>
            </a:solidFill>
            <a:latin typeface="Arial" panose="020B0604020202020204" pitchFamily="34" charset="0"/>
            <a:cs typeface="Arial" panose="020B0604020202020204" pitchFamily="34" charset="0"/>
          </a:endParaRPr>
        </a:p>
      </dgm:t>
    </dgm:pt>
    <dgm:pt modelId="{C06A6328-4141-4682-AB65-B61339C07DDD}" type="parTrans" cxnId="{4E9DCCF1-17D8-4D58-B8CA-B3EF4F185479}">
      <dgm:prSet/>
      <dgm:spPr/>
      <dgm:t>
        <a:bodyPr/>
        <a:lstStyle/>
        <a:p>
          <a:endParaRPr lang="en-US"/>
        </a:p>
      </dgm:t>
    </dgm:pt>
    <dgm:pt modelId="{0E77296E-3397-4426-BEAA-683919540B52}" type="sibTrans" cxnId="{4E9DCCF1-17D8-4D58-B8CA-B3EF4F185479}">
      <dgm:prSet/>
      <dgm:spPr/>
      <dgm:t>
        <a:bodyPr/>
        <a:lstStyle/>
        <a:p>
          <a:endParaRPr lang="en-US"/>
        </a:p>
      </dgm:t>
    </dgm:pt>
    <dgm:pt modelId="{175279F1-65AB-43B8-84CA-196C8DB1359B}">
      <dgm:prSet/>
      <dgm:spPr/>
      <dgm:t>
        <a:bodyPr/>
        <a:lstStyle/>
        <a:p>
          <a:r>
            <a:rPr lang="en-GB" dirty="0">
              <a:solidFill>
                <a:srgbClr val="000066"/>
              </a:solidFill>
              <a:latin typeface="Arial" panose="020B0604020202020204" pitchFamily="34" charset="0"/>
              <a:cs typeface="Arial" panose="020B0604020202020204" pitchFamily="34" charset="0"/>
            </a:rPr>
            <a:t>21 CAD4TB (5 in Mobile vans and 16 in District Hospitals )</a:t>
          </a:r>
        </a:p>
      </dgm:t>
    </dgm:pt>
    <dgm:pt modelId="{B7035397-7855-41EF-9D36-5F781B186F7B}" type="parTrans" cxnId="{025C71FF-14AC-40C4-B987-0DB1AA72DD1A}">
      <dgm:prSet/>
      <dgm:spPr/>
      <dgm:t>
        <a:bodyPr/>
        <a:lstStyle/>
        <a:p>
          <a:endParaRPr lang="en-US"/>
        </a:p>
      </dgm:t>
    </dgm:pt>
    <dgm:pt modelId="{2191EF2A-E13F-4C09-A726-AC0D72760A89}" type="sibTrans" cxnId="{025C71FF-14AC-40C4-B987-0DB1AA72DD1A}">
      <dgm:prSet/>
      <dgm:spPr/>
      <dgm:t>
        <a:bodyPr/>
        <a:lstStyle/>
        <a:p>
          <a:endParaRPr lang="en-US"/>
        </a:p>
      </dgm:t>
    </dgm:pt>
    <dgm:pt modelId="{2082A7B2-1B96-485C-9E03-79571D8FF3F5}">
      <dgm:prSet phldrT="[Text]"/>
      <dgm:spPr/>
      <dgm:t>
        <a:bodyPr/>
        <a:lstStyle/>
        <a:p>
          <a:pPr>
            <a:buFont typeface="Arial" panose="020B0604020202020204" pitchFamily="34" charset="0"/>
            <a:buChar char="•"/>
          </a:pPr>
          <a:r>
            <a:rPr lang="en-GB" dirty="0">
              <a:solidFill>
                <a:srgbClr val="000066"/>
              </a:solidFill>
              <a:latin typeface="Arial" panose="020B0604020202020204" pitchFamily="34" charset="0"/>
              <a:cs typeface="Arial" panose="020B0604020202020204" pitchFamily="34" charset="0"/>
            </a:rPr>
            <a:t>1,773 TB Diagnostic Centres</a:t>
          </a:r>
          <a:endParaRPr lang="en-US" dirty="0">
            <a:latin typeface="Arial" panose="020B0604020202020204" pitchFamily="34" charset="0"/>
            <a:cs typeface="Arial" panose="020B0604020202020204" pitchFamily="34" charset="0"/>
          </a:endParaRPr>
        </a:p>
      </dgm:t>
    </dgm:pt>
    <dgm:pt modelId="{D74661CB-0F6B-400E-823C-5AD28D1E37DC}" type="parTrans" cxnId="{EF57E2DC-4B47-4AB6-95DC-FBD3033F0663}">
      <dgm:prSet/>
      <dgm:spPr/>
      <dgm:t>
        <a:bodyPr/>
        <a:lstStyle/>
        <a:p>
          <a:endParaRPr lang="LID4096"/>
        </a:p>
      </dgm:t>
    </dgm:pt>
    <dgm:pt modelId="{DA3FF1BC-3057-4973-8EE3-B443CC1B84C8}" type="sibTrans" cxnId="{EF57E2DC-4B47-4AB6-95DC-FBD3033F0663}">
      <dgm:prSet/>
      <dgm:spPr/>
      <dgm:t>
        <a:bodyPr/>
        <a:lstStyle/>
        <a:p>
          <a:endParaRPr lang="LID4096"/>
        </a:p>
      </dgm:t>
    </dgm:pt>
    <dgm:pt modelId="{12B2A24E-4DE3-4EF3-9688-65B20F70CCA7}" type="pres">
      <dgm:prSet presAssocID="{40D1BE60-0ECC-4B0C-81B6-56E49D685759}" presName="Name0" presStyleCnt="0">
        <dgm:presLayoutVars>
          <dgm:dir/>
          <dgm:animLvl val="lvl"/>
          <dgm:resizeHandles val="exact"/>
        </dgm:presLayoutVars>
      </dgm:prSet>
      <dgm:spPr/>
    </dgm:pt>
    <dgm:pt modelId="{D8A45568-DB3C-47E3-90C7-6C10772D38EC}" type="pres">
      <dgm:prSet presAssocID="{80FE0003-4A4B-48B1-BF5D-B826CCE95622}" presName="linNode" presStyleCnt="0"/>
      <dgm:spPr/>
    </dgm:pt>
    <dgm:pt modelId="{B0091B63-CC92-43FF-9FD9-55C6711AA3F5}" type="pres">
      <dgm:prSet presAssocID="{80FE0003-4A4B-48B1-BF5D-B826CCE95622}" presName="parentText" presStyleLbl="node1" presStyleIdx="0" presStyleCnt="3">
        <dgm:presLayoutVars>
          <dgm:chMax val="1"/>
          <dgm:bulletEnabled val="1"/>
        </dgm:presLayoutVars>
      </dgm:prSet>
      <dgm:spPr/>
    </dgm:pt>
    <dgm:pt modelId="{88EEBB87-2644-4D6B-9A19-34A587033FEC}" type="pres">
      <dgm:prSet presAssocID="{80FE0003-4A4B-48B1-BF5D-B826CCE95622}" presName="descendantText" presStyleLbl="alignAccFollowNode1" presStyleIdx="0" presStyleCnt="3">
        <dgm:presLayoutVars>
          <dgm:bulletEnabled val="1"/>
        </dgm:presLayoutVars>
      </dgm:prSet>
      <dgm:spPr/>
    </dgm:pt>
    <dgm:pt modelId="{012C3A9B-6EC4-4FE6-9FB4-3E4ACA8DA94D}" type="pres">
      <dgm:prSet presAssocID="{E82DA1F0-1C59-4920-817E-2B93918368AC}" presName="sp" presStyleCnt="0"/>
      <dgm:spPr/>
    </dgm:pt>
    <dgm:pt modelId="{CBAA6F5F-B1DA-4D5F-9C69-A8EF3952713D}" type="pres">
      <dgm:prSet presAssocID="{D2A8D496-DB1F-4378-B925-61D115F6ABD9}" presName="linNode" presStyleCnt="0"/>
      <dgm:spPr/>
    </dgm:pt>
    <dgm:pt modelId="{0C201CCF-2C05-4169-B086-70272F2230F8}" type="pres">
      <dgm:prSet presAssocID="{D2A8D496-DB1F-4378-B925-61D115F6ABD9}" presName="parentText" presStyleLbl="node1" presStyleIdx="1" presStyleCnt="3">
        <dgm:presLayoutVars>
          <dgm:chMax val="1"/>
          <dgm:bulletEnabled val="1"/>
        </dgm:presLayoutVars>
      </dgm:prSet>
      <dgm:spPr/>
    </dgm:pt>
    <dgm:pt modelId="{F1F3175C-8124-4EB4-8C79-B6F847468335}" type="pres">
      <dgm:prSet presAssocID="{D2A8D496-DB1F-4378-B925-61D115F6ABD9}" presName="descendantText" presStyleLbl="alignAccFollowNode1" presStyleIdx="1" presStyleCnt="3">
        <dgm:presLayoutVars>
          <dgm:bulletEnabled val="1"/>
        </dgm:presLayoutVars>
      </dgm:prSet>
      <dgm:spPr/>
    </dgm:pt>
    <dgm:pt modelId="{5CD009C3-28AD-4FDB-B6E0-C244301982E5}" type="pres">
      <dgm:prSet presAssocID="{DBCF7958-1591-4CFD-AFB1-0E534F175541}" presName="sp" presStyleCnt="0"/>
      <dgm:spPr/>
    </dgm:pt>
    <dgm:pt modelId="{0DA264C1-37C4-4332-B7FE-A339EB311FB4}" type="pres">
      <dgm:prSet presAssocID="{1100A775-49E5-4FF2-806B-EF5639F2DFC0}" presName="linNode" presStyleCnt="0"/>
      <dgm:spPr/>
    </dgm:pt>
    <dgm:pt modelId="{FEB0E157-D0AC-48ED-8D1A-9425B97673DF}" type="pres">
      <dgm:prSet presAssocID="{1100A775-49E5-4FF2-806B-EF5639F2DFC0}" presName="parentText" presStyleLbl="node1" presStyleIdx="2" presStyleCnt="3">
        <dgm:presLayoutVars>
          <dgm:chMax val="1"/>
          <dgm:bulletEnabled val="1"/>
        </dgm:presLayoutVars>
      </dgm:prSet>
      <dgm:spPr/>
    </dgm:pt>
    <dgm:pt modelId="{07881475-8456-4B94-B7D2-AC6108C1D047}" type="pres">
      <dgm:prSet presAssocID="{1100A775-49E5-4FF2-806B-EF5639F2DFC0}" presName="descendantText" presStyleLbl="alignAccFollowNode1" presStyleIdx="2" presStyleCnt="3">
        <dgm:presLayoutVars>
          <dgm:bulletEnabled val="1"/>
        </dgm:presLayoutVars>
      </dgm:prSet>
      <dgm:spPr/>
    </dgm:pt>
  </dgm:ptLst>
  <dgm:cxnLst>
    <dgm:cxn modelId="{5EDD4500-0918-43DB-A964-227C415AD9D6}" type="presOf" srcId="{818E8F05-F43E-4ED1-9836-EA2C9A8578E5}" destId="{88EEBB87-2644-4D6B-9A19-34A587033FEC}" srcOrd="0" destOrd="1" presId="urn:microsoft.com/office/officeart/2005/8/layout/vList5"/>
    <dgm:cxn modelId="{6204340E-DECF-40DA-9D60-325304538157}" type="presOf" srcId="{9D54842E-99E2-492D-9A50-0D8266D2F581}" destId="{07881475-8456-4B94-B7D2-AC6108C1D047}" srcOrd="0" destOrd="1" presId="urn:microsoft.com/office/officeart/2005/8/layout/vList5"/>
    <dgm:cxn modelId="{839ECC1F-469C-4ED6-91A0-43D9DE861520}" type="presOf" srcId="{3BB2FF0E-482C-4C61-BC39-7DF7540AE918}" destId="{07881475-8456-4B94-B7D2-AC6108C1D047}" srcOrd="0" destOrd="0" presId="urn:microsoft.com/office/officeart/2005/8/layout/vList5"/>
    <dgm:cxn modelId="{6CD3CF26-285F-433B-9185-B61467172D34}" srcId="{2082A7B2-1B96-485C-9E03-79571D8FF3F5}" destId="{D3691F06-FC5A-4A11-86B4-6A0BC2C784A1}" srcOrd="0" destOrd="0" parTransId="{FFCBCCA2-B47A-4514-9681-3B41A7E19C93}" sibTransId="{080193A8-8E9A-4170-95DA-A8CD3E5EBB7D}"/>
    <dgm:cxn modelId="{B51B377F-84FE-49E4-8656-B24C17C7C39E}" srcId="{2082A7B2-1B96-485C-9E03-79571D8FF3F5}" destId="{8F07403A-93F4-4C2F-A390-34F7C187D32F}" srcOrd="1" destOrd="0" parTransId="{CD0DB92B-A882-47AE-B1B6-AB57D03B7DEC}" sibTransId="{A3130FDE-21E1-42C7-9820-19CCD73ECEB9}"/>
    <dgm:cxn modelId="{0F5B8090-1CE5-49D1-A5C0-81593E71C27F}" type="presOf" srcId="{40D1BE60-0ECC-4B0C-81B6-56E49D685759}" destId="{12B2A24E-4DE3-4EF3-9688-65B20F70CCA7}" srcOrd="0" destOrd="0" presId="urn:microsoft.com/office/officeart/2005/8/layout/vList5"/>
    <dgm:cxn modelId="{CCB8639E-5827-4029-9E49-DBAD5EB18E41}" type="presOf" srcId="{2F354E47-ABC1-41A0-B0A9-ED6ADBE80A44}" destId="{88EEBB87-2644-4D6B-9A19-34A587033FEC}" srcOrd="0" destOrd="0" presId="urn:microsoft.com/office/officeart/2005/8/layout/vList5"/>
    <dgm:cxn modelId="{88A3C7BB-8C94-4C31-8397-6B5467B8F60B}" srcId="{40D1BE60-0ECC-4B0C-81B6-56E49D685759}" destId="{1100A775-49E5-4FF2-806B-EF5639F2DFC0}" srcOrd="2" destOrd="0" parTransId="{4BFC5DCD-8FEA-4871-8B3A-A6D77AE42EE4}" sibTransId="{FB2BDA57-F5E4-4325-BC0D-D1330197D410}"/>
    <dgm:cxn modelId="{EE9E09C0-BCDF-4AF4-B5F3-405522589CEE}" type="presOf" srcId="{D2A8D496-DB1F-4378-B925-61D115F6ABD9}" destId="{0C201CCF-2C05-4169-B086-70272F2230F8}" srcOrd="0" destOrd="0" presId="urn:microsoft.com/office/officeart/2005/8/layout/vList5"/>
    <dgm:cxn modelId="{6CE5EDC9-54D1-4CD2-A0EA-2820C0D5614D}" type="presOf" srcId="{1100A775-49E5-4FF2-806B-EF5639F2DFC0}" destId="{FEB0E157-D0AC-48ED-8D1A-9425B97673DF}" srcOrd="0" destOrd="0" presId="urn:microsoft.com/office/officeart/2005/8/layout/vList5"/>
    <dgm:cxn modelId="{08C86DCA-EEAC-4E87-8A51-2250884B7358}" type="presOf" srcId="{80FE0003-4A4B-48B1-BF5D-B826CCE95622}" destId="{B0091B63-CC92-43FF-9FD9-55C6711AA3F5}" srcOrd="0" destOrd="0" presId="urn:microsoft.com/office/officeart/2005/8/layout/vList5"/>
    <dgm:cxn modelId="{5289B2CB-BFB7-48A3-8A80-4A4E6FA5715F}" type="presOf" srcId="{8F07403A-93F4-4C2F-A390-34F7C187D32F}" destId="{F1F3175C-8124-4EB4-8C79-B6F847468335}" srcOrd="0" destOrd="2" presId="urn:microsoft.com/office/officeart/2005/8/layout/vList5"/>
    <dgm:cxn modelId="{DD7255D7-F7F7-4FB3-9BBD-DDA9C2DDB4B4}" type="presOf" srcId="{175279F1-65AB-43B8-84CA-196C8DB1359B}" destId="{07881475-8456-4B94-B7D2-AC6108C1D047}" srcOrd="0" destOrd="2" presId="urn:microsoft.com/office/officeart/2005/8/layout/vList5"/>
    <dgm:cxn modelId="{EF57E2DC-4B47-4AB6-95DC-FBD3033F0663}" srcId="{D2A8D496-DB1F-4378-B925-61D115F6ABD9}" destId="{2082A7B2-1B96-485C-9E03-79571D8FF3F5}" srcOrd="0" destOrd="0" parTransId="{D74661CB-0F6B-400E-823C-5AD28D1E37DC}" sibTransId="{DA3FF1BC-3057-4973-8EE3-B443CC1B84C8}"/>
    <dgm:cxn modelId="{73670ADD-6C85-4350-951C-F3F94D9326A7}" srcId="{1100A775-49E5-4FF2-806B-EF5639F2DFC0}" destId="{3BB2FF0E-482C-4C61-BC39-7DF7540AE918}" srcOrd="0" destOrd="0" parTransId="{69BD6E4C-2E55-4282-A1F2-AEB718A91A5A}" sibTransId="{E357DFDD-8593-4192-91C7-3809C859F1F5}"/>
    <dgm:cxn modelId="{EC42E0DD-697B-40C3-BC77-1F28265FAEDD}" srcId="{40D1BE60-0ECC-4B0C-81B6-56E49D685759}" destId="{80FE0003-4A4B-48B1-BF5D-B826CCE95622}" srcOrd="0" destOrd="0" parTransId="{73744DED-AA46-46A3-B321-45142EB37E0E}" sibTransId="{E82DA1F0-1C59-4920-817E-2B93918368AC}"/>
    <dgm:cxn modelId="{4CD252E3-CB1F-496F-BD7A-D65B103A42D3}" type="presOf" srcId="{D3691F06-FC5A-4A11-86B4-6A0BC2C784A1}" destId="{F1F3175C-8124-4EB4-8C79-B6F847468335}" srcOrd="0" destOrd="1" presId="urn:microsoft.com/office/officeart/2005/8/layout/vList5"/>
    <dgm:cxn modelId="{C360E8EE-2577-49FC-AC1E-80B2FE04D8C3}" type="presOf" srcId="{2082A7B2-1B96-485C-9E03-79571D8FF3F5}" destId="{F1F3175C-8124-4EB4-8C79-B6F847468335}" srcOrd="0" destOrd="0" presId="urn:microsoft.com/office/officeart/2005/8/layout/vList5"/>
    <dgm:cxn modelId="{4E9DCCF1-17D8-4D58-B8CA-B3EF4F185479}" srcId="{1100A775-49E5-4FF2-806B-EF5639F2DFC0}" destId="{9D54842E-99E2-492D-9A50-0D8266D2F581}" srcOrd="1" destOrd="0" parTransId="{C06A6328-4141-4682-AB65-B61339C07DDD}" sibTransId="{0E77296E-3397-4426-BEAA-683919540B52}"/>
    <dgm:cxn modelId="{5DC6E7FA-BFD4-4386-A644-91C2E9993495}" srcId="{80FE0003-4A4B-48B1-BF5D-B826CCE95622}" destId="{818E8F05-F43E-4ED1-9836-EA2C9A8578E5}" srcOrd="1" destOrd="0" parTransId="{96467B51-3512-4589-969F-655918202DEF}" sibTransId="{923BD874-EA67-4409-8F11-137FD3612CA4}"/>
    <dgm:cxn modelId="{19CF31FD-C2E2-4AA4-91BD-99844D618C7F}" srcId="{40D1BE60-0ECC-4B0C-81B6-56E49D685759}" destId="{D2A8D496-DB1F-4378-B925-61D115F6ABD9}" srcOrd="1" destOrd="0" parTransId="{94A2F543-6BD5-4C29-81BC-E20C0DFC5493}" sibTransId="{DBCF7958-1591-4CFD-AFB1-0E534F175541}"/>
    <dgm:cxn modelId="{B0A2E8FE-F107-4A8C-A6D5-EA2D3810F55D}" srcId="{80FE0003-4A4B-48B1-BF5D-B826CCE95622}" destId="{2F354E47-ABC1-41A0-B0A9-ED6ADBE80A44}" srcOrd="0" destOrd="0" parTransId="{08D717C2-AEFD-48D8-B277-C16DAE8D4773}" sibTransId="{23B12C93-ABA3-4217-B3A8-AAB915B66F88}"/>
    <dgm:cxn modelId="{025C71FF-14AC-40C4-B987-0DB1AA72DD1A}" srcId="{1100A775-49E5-4FF2-806B-EF5639F2DFC0}" destId="{175279F1-65AB-43B8-84CA-196C8DB1359B}" srcOrd="2" destOrd="0" parTransId="{B7035397-7855-41EF-9D36-5F781B186F7B}" sibTransId="{2191EF2A-E13F-4C09-A726-AC0D72760A89}"/>
    <dgm:cxn modelId="{4065EEE3-7198-42F6-885F-51A5C9363B3A}" type="presParOf" srcId="{12B2A24E-4DE3-4EF3-9688-65B20F70CCA7}" destId="{D8A45568-DB3C-47E3-90C7-6C10772D38EC}" srcOrd="0" destOrd="0" presId="urn:microsoft.com/office/officeart/2005/8/layout/vList5"/>
    <dgm:cxn modelId="{C7D79A3B-F1D7-4D2B-9D5D-FED9FECED4C0}" type="presParOf" srcId="{D8A45568-DB3C-47E3-90C7-6C10772D38EC}" destId="{B0091B63-CC92-43FF-9FD9-55C6711AA3F5}" srcOrd="0" destOrd="0" presId="urn:microsoft.com/office/officeart/2005/8/layout/vList5"/>
    <dgm:cxn modelId="{B6689248-8FC2-4EE2-AF20-1D4F60427B05}" type="presParOf" srcId="{D8A45568-DB3C-47E3-90C7-6C10772D38EC}" destId="{88EEBB87-2644-4D6B-9A19-34A587033FEC}" srcOrd="1" destOrd="0" presId="urn:microsoft.com/office/officeart/2005/8/layout/vList5"/>
    <dgm:cxn modelId="{0D5BFDF6-30D8-42E7-869B-8F6DF4812296}" type="presParOf" srcId="{12B2A24E-4DE3-4EF3-9688-65B20F70CCA7}" destId="{012C3A9B-6EC4-4FE6-9FB4-3E4ACA8DA94D}" srcOrd="1" destOrd="0" presId="urn:microsoft.com/office/officeart/2005/8/layout/vList5"/>
    <dgm:cxn modelId="{2FCEE215-4FE0-418E-BD27-CA46ABEB6ADE}" type="presParOf" srcId="{12B2A24E-4DE3-4EF3-9688-65B20F70CCA7}" destId="{CBAA6F5F-B1DA-4D5F-9C69-A8EF3952713D}" srcOrd="2" destOrd="0" presId="urn:microsoft.com/office/officeart/2005/8/layout/vList5"/>
    <dgm:cxn modelId="{447DC750-A091-4F74-A576-2601014D84AE}" type="presParOf" srcId="{CBAA6F5F-B1DA-4D5F-9C69-A8EF3952713D}" destId="{0C201CCF-2C05-4169-B086-70272F2230F8}" srcOrd="0" destOrd="0" presId="urn:microsoft.com/office/officeart/2005/8/layout/vList5"/>
    <dgm:cxn modelId="{E14B8720-FB3A-48CF-BC63-33C0B75AFC62}" type="presParOf" srcId="{CBAA6F5F-B1DA-4D5F-9C69-A8EF3952713D}" destId="{F1F3175C-8124-4EB4-8C79-B6F847468335}" srcOrd="1" destOrd="0" presId="urn:microsoft.com/office/officeart/2005/8/layout/vList5"/>
    <dgm:cxn modelId="{37A8340B-C8CA-453A-BE66-52E554681137}" type="presParOf" srcId="{12B2A24E-4DE3-4EF3-9688-65B20F70CCA7}" destId="{5CD009C3-28AD-4FDB-B6E0-C244301982E5}" srcOrd="3" destOrd="0" presId="urn:microsoft.com/office/officeart/2005/8/layout/vList5"/>
    <dgm:cxn modelId="{BC7D8E81-8C14-41A1-B1ED-A6D62726A182}" type="presParOf" srcId="{12B2A24E-4DE3-4EF3-9688-65B20F70CCA7}" destId="{0DA264C1-37C4-4332-B7FE-A339EB311FB4}" srcOrd="4" destOrd="0" presId="urn:microsoft.com/office/officeart/2005/8/layout/vList5"/>
    <dgm:cxn modelId="{6E9454DE-0038-4E42-958C-4DFA15B58A04}" type="presParOf" srcId="{0DA264C1-37C4-4332-B7FE-A339EB311FB4}" destId="{FEB0E157-D0AC-48ED-8D1A-9425B97673DF}" srcOrd="0" destOrd="0" presId="urn:microsoft.com/office/officeart/2005/8/layout/vList5"/>
    <dgm:cxn modelId="{C4E04757-1513-4BFC-BE8D-53B6DEF5046D}" type="presParOf" srcId="{0DA264C1-37C4-4332-B7FE-A339EB311FB4}" destId="{07881475-8456-4B94-B7D2-AC6108C1D04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EBB87-2644-4D6B-9A19-34A587033FEC}">
      <dsp:nvSpPr>
        <dsp:cNvPr id="0" name=""/>
        <dsp:cNvSpPr/>
      </dsp:nvSpPr>
      <dsp:spPr>
        <a:xfrm rot="5400000">
          <a:off x="2469411" y="-809593"/>
          <a:ext cx="900107" cy="27477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9,366 Health facilities 39.9% Private owned </a:t>
          </a:r>
        </a:p>
        <a:p>
          <a:pPr marL="57150" lvl="1" indent="-57150" algn="l" defTabSz="444500">
            <a:lnSpc>
              <a:spcPct val="90000"/>
            </a:lnSpc>
            <a:spcBef>
              <a:spcPct val="0"/>
            </a:spcBef>
            <a:spcAft>
              <a:spcPct val="15000"/>
            </a:spcAft>
            <a:buChar char="•"/>
          </a:pPr>
          <a:r>
            <a:rPr lang="en-US" sz="1000" kern="1200" dirty="0"/>
            <a:t>5,597 (59.7%) TB Treatment </a:t>
          </a:r>
          <a:r>
            <a:rPr lang="en-US" sz="1000" kern="1200" dirty="0" err="1"/>
            <a:t>Centres</a:t>
          </a:r>
          <a:r>
            <a:rPr lang="en-US" sz="1000" kern="1200" dirty="0"/>
            <a:t> </a:t>
          </a:r>
        </a:p>
      </dsp:txBody>
      <dsp:txXfrm rot="-5400000">
        <a:off x="1545599" y="158159"/>
        <a:ext cx="2703791" cy="812227"/>
      </dsp:txXfrm>
    </dsp:sp>
    <dsp:sp modelId="{B0091B63-CC92-43FF-9FD9-55C6711AA3F5}">
      <dsp:nvSpPr>
        <dsp:cNvPr id="0" name=""/>
        <dsp:cNvSpPr/>
      </dsp:nvSpPr>
      <dsp:spPr>
        <a:xfrm>
          <a:off x="0" y="1704"/>
          <a:ext cx="1545599" cy="1125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Treatment </a:t>
          </a:r>
        </a:p>
      </dsp:txBody>
      <dsp:txXfrm>
        <a:off x="54925" y="56629"/>
        <a:ext cx="1435749" cy="1015284"/>
      </dsp:txXfrm>
    </dsp:sp>
    <dsp:sp modelId="{F1F3175C-8124-4EB4-8C79-B6F847468335}">
      <dsp:nvSpPr>
        <dsp:cNvPr id="0" name=""/>
        <dsp:cNvSpPr/>
      </dsp:nvSpPr>
      <dsp:spPr>
        <a:xfrm rot="5400000">
          <a:off x="2469411" y="371797"/>
          <a:ext cx="900107" cy="27477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n-GB" sz="1000" kern="1200" dirty="0">
              <a:solidFill>
                <a:srgbClr val="000066"/>
              </a:solidFill>
              <a:latin typeface="Arial" panose="020B0604020202020204" pitchFamily="34" charset="0"/>
              <a:cs typeface="Arial" panose="020B0604020202020204" pitchFamily="34" charset="0"/>
            </a:rPr>
            <a:t>1,773 TB Diagnostic Centres</a:t>
          </a:r>
          <a:endParaRPr lang="en-US" sz="1000" kern="1200" dirty="0">
            <a:latin typeface="Arial" panose="020B0604020202020204" pitchFamily="34" charset="0"/>
            <a:cs typeface="Arial" panose="020B0604020202020204" pitchFamily="34" charset="0"/>
          </a:endParaRPr>
        </a:p>
        <a:p>
          <a:pPr marL="114300" lvl="2" indent="-57150" algn="l" defTabSz="444500">
            <a:lnSpc>
              <a:spcPct val="90000"/>
            </a:lnSpc>
            <a:spcBef>
              <a:spcPct val="0"/>
            </a:spcBef>
            <a:spcAft>
              <a:spcPct val="15000"/>
            </a:spcAft>
            <a:buChar char="•"/>
          </a:pPr>
          <a:r>
            <a:rPr lang="en-GB" sz="1000" kern="1200" dirty="0">
              <a:solidFill>
                <a:srgbClr val="000066"/>
              </a:solidFill>
              <a:latin typeface="Arial" panose="020B0604020202020204" pitchFamily="34" charset="0"/>
              <a:cs typeface="Arial" panose="020B0604020202020204" pitchFamily="34" charset="0"/>
            </a:rPr>
            <a:t>341 </a:t>
          </a:r>
          <a:r>
            <a:rPr lang="en-GB" sz="1000" kern="1200" dirty="0" err="1">
              <a:solidFill>
                <a:srgbClr val="000066"/>
              </a:solidFill>
              <a:latin typeface="Arial" panose="020B0604020202020204" pitchFamily="34" charset="0"/>
              <a:cs typeface="Arial" panose="020B0604020202020204" pitchFamily="34" charset="0"/>
            </a:rPr>
            <a:t>mWRDs</a:t>
          </a:r>
          <a:r>
            <a:rPr lang="en-GB" sz="1000" kern="1200" dirty="0">
              <a:solidFill>
                <a:srgbClr val="000066"/>
              </a:solidFill>
              <a:latin typeface="Arial" panose="020B0604020202020204" pitchFamily="34" charset="0"/>
              <a:cs typeface="Arial" panose="020B0604020202020204" pitchFamily="34" charset="0"/>
            </a:rPr>
            <a:t> sites :  304 GeneXpert ,35 </a:t>
          </a:r>
          <a:r>
            <a:rPr lang="en-GB" sz="1000" kern="1200" dirty="0" err="1">
              <a:solidFill>
                <a:srgbClr val="000066"/>
              </a:solidFill>
              <a:latin typeface="Arial" panose="020B0604020202020204" pitchFamily="34" charset="0"/>
              <a:cs typeface="Arial" panose="020B0604020202020204" pitchFamily="34" charset="0"/>
            </a:rPr>
            <a:t>TrueNat</a:t>
          </a:r>
          <a:r>
            <a:rPr lang="en-GB" sz="1000" kern="1200" dirty="0">
              <a:solidFill>
                <a:srgbClr val="000066"/>
              </a:solidFill>
              <a:latin typeface="Arial" panose="020B0604020202020204" pitchFamily="34" charset="0"/>
              <a:cs typeface="Arial" panose="020B0604020202020204" pitchFamily="34" charset="0"/>
            </a:rPr>
            <a:t> &amp; 2 both</a:t>
          </a:r>
          <a:endParaRPr lang="en-US" sz="1000" kern="1200" dirty="0"/>
        </a:p>
        <a:p>
          <a:pPr marL="114300" lvl="2" indent="-57150" algn="l" defTabSz="444500">
            <a:lnSpc>
              <a:spcPct val="90000"/>
            </a:lnSpc>
            <a:spcBef>
              <a:spcPct val="0"/>
            </a:spcBef>
            <a:spcAft>
              <a:spcPct val="15000"/>
            </a:spcAft>
            <a:buChar char="•"/>
          </a:pPr>
          <a:r>
            <a:rPr lang="en-GB" sz="1000" kern="1200" dirty="0">
              <a:solidFill>
                <a:srgbClr val="000066"/>
              </a:solidFill>
              <a:latin typeface="Arial" panose="020B0604020202020204" pitchFamily="34" charset="0"/>
              <a:cs typeface="Arial" panose="020B0604020202020204" pitchFamily="34" charset="0"/>
            </a:rPr>
            <a:t>6 Zonal Culture laboratories, 1 Reference Laboratory.+ Sample transportation system</a:t>
          </a:r>
          <a:endParaRPr lang="en-US" sz="1000" kern="1200" dirty="0"/>
        </a:p>
      </dsp:txBody>
      <dsp:txXfrm rot="-5400000">
        <a:off x="1545599" y="1339549"/>
        <a:ext cx="2703791" cy="812227"/>
      </dsp:txXfrm>
    </dsp:sp>
    <dsp:sp modelId="{0C201CCF-2C05-4169-B086-70272F2230F8}">
      <dsp:nvSpPr>
        <dsp:cNvPr id="0" name=""/>
        <dsp:cNvSpPr/>
      </dsp:nvSpPr>
      <dsp:spPr>
        <a:xfrm>
          <a:off x="0" y="1183095"/>
          <a:ext cx="1545599" cy="1125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Diagnostic </a:t>
          </a:r>
        </a:p>
      </dsp:txBody>
      <dsp:txXfrm>
        <a:off x="54925" y="1238020"/>
        <a:ext cx="1435749" cy="1015284"/>
      </dsp:txXfrm>
    </dsp:sp>
    <dsp:sp modelId="{07881475-8456-4B94-B7D2-AC6108C1D047}">
      <dsp:nvSpPr>
        <dsp:cNvPr id="0" name=""/>
        <dsp:cNvSpPr/>
      </dsp:nvSpPr>
      <dsp:spPr>
        <a:xfrm rot="5400000">
          <a:off x="2469411" y="1553188"/>
          <a:ext cx="900107" cy="27477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solidFill>
                <a:srgbClr val="000066"/>
              </a:solidFill>
              <a:latin typeface="Arial" panose="020B0604020202020204" pitchFamily="34" charset="0"/>
              <a:cs typeface="Arial" panose="020B0604020202020204" pitchFamily="34" charset="0"/>
            </a:rPr>
            <a:t>305 MDR-TB Treatment Centres</a:t>
          </a:r>
          <a:endParaRPr lang="en-US" sz="1000" kern="1200" dirty="0"/>
        </a:p>
        <a:p>
          <a:pPr marL="57150" lvl="1" indent="-57150" algn="l" defTabSz="444500">
            <a:lnSpc>
              <a:spcPct val="90000"/>
            </a:lnSpc>
            <a:spcBef>
              <a:spcPct val="0"/>
            </a:spcBef>
            <a:spcAft>
              <a:spcPct val="15000"/>
            </a:spcAft>
            <a:buChar char="•"/>
          </a:pPr>
          <a:r>
            <a:rPr lang="en-GB" sz="1000" kern="1200">
              <a:solidFill>
                <a:srgbClr val="000066"/>
              </a:solidFill>
              <a:latin typeface="Arial" panose="020B0604020202020204" pitchFamily="34" charset="0"/>
              <a:cs typeface="Arial" panose="020B0604020202020204" pitchFamily="34" charset="0"/>
            </a:rPr>
            <a:t>5 TB Mobile vans</a:t>
          </a:r>
          <a:endParaRPr lang="en-GB" sz="1000" kern="1200" dirty="0">
            <a:solidFill>
              <a:srgbClr val="000066"/>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n-GB" sz="1000" kern="1200" dirty="0">
              <a:solidFill>
                <a:srgbClr val="000066"/>
              </a:solidFill>
              <a:latin typeface="Arial" panose="020B0604020202020204" pitchFamily="34" charset="0"/>
              <a:cs typeface="Arial" panose="020B0604020202020204" pitchFamily="34" charset="0"/>
            </a:rPr>
            <a:t>21 CAD4TB (5 in Mobile vans and 16 in District Hospitals )</a:t>
          </a:r>
        </a:p>
      </dsp:txBody>
      <dsp:txXfrm rot="-5400000">
        <a:off x="1545599" y="2520940"/>
        <a:ext cx="2703791" cy="812227"/>
      </dsp:txXfrm>
    </dsp:sp>
    <dsp:sp modelId="{FEB0E157-D0AC-48ED-8D1A-9425B97673DF}">
      <dsp:nvSpPr>
        <dsp:cNvPr id="0" name=""/>
        <dsp:cNvSpPr/>
      </dsp:nvSpPr>
      <dsp:spPr>
        <a:xfrm>
          <a:off x="0" y="2364486"/>
          <a:ext cx="1545599" cy="1125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Decentralization &amp; Outreaches  </a:t>
          </a:r>
        </a:p>
      </dsp:txBody>
      <dsp:txXfrm>
        <a:off x="54925" y="2419411"/>
        <a:ext cx="1435749" cy="10152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0.35881</cdr:x>
      <cdr:y>0.03575</cdr:y>
    </cdr:from>
    <cdr:to>
      <cdr:x>0.7151</cdr:x>
      <cdr:y>0.8648</cdr:y>
    </cdr:to>
    <cdr:grpSp>
      <cdr:nvGrpSpPr>
        <cdr:cNvPr id="6" name="Group 5">
          <a:extLst xmlns:a="http://schemas.openxmlformats.org/drawingml/2006/main">
            <a:ext uri="{FF2B5EF4-FFF2-40B4-BE49-F238E27FC236}">
              <a16:creationId xmlns:a16="http://schemas.microsoft.com/office/drawing/2014/main" id="{2513C327-91B3-E769-F297-771FA4808077}"/>
            </a:ext>
          </a:extLst>
        </cdr:cNvPr>
        <cdr:cNvGrpSpPr/>
      </cdr:nvGrpSpPr>
      <cdr:grpSpPr>
        <a:xfrm xmlns:a="http://schemas.openxmlformats.org/drawingml/2006/main">
          <a:off x="2873418" y="154817"/>
          <a:ext cx="2853238" cy="3590250"/>
          <a:chOff x="2873453" y="154798"/>
          <a:chExt cx="2853213" cy="3590249"/>
        </a:xfrm>
      </cdr:grpSpPr>
      <cdr:cxnSp macro="">
        <cdr:nvCxnSpPr>
          <cdr:cNvPr id="3" name="Straight Connector 2">
            <a:extLst xmlns:a="http://schemas.openxmlformats.org/drawingml/2006/main">
              <a:ext uri="{FF2B5EF4-FFF2-40B4-BE49-F238E27FC236}">
                <a16:creationId xmlns:a16="http://schemas.microsoft.com/office/drawing/2014/main" id="{D468116D-9D2E-E825-DAF9-602160960C63}"/>
              </a:ext>
            </a:extLst>
          </cdr:cNvPr>
          <cdr:cNvCxnSpPr/>
        </cdr:nvCxnSpPr>
        <cdr:spPr>
          <a:xfrm xmlns:a="http://schemas.openxmlformats.org/drawingml/2006/main">
            <a:off x="2873453" y="154798"/>
            <a:ext cx="0" cy="3590249"/>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5" name="Straight Connector 4">
            <a:extLst xmlns:a="http://schemas.openxmlformats.org/drawingml/2006/main">
              <a:ext uri="{FF2B5EF4-FFF2-40B4-BE49-F238E27FC236}">
                <a16:creationId xmlns:a16="http://schemas.microsoft.com/office/drawing/2014/main" id="{37C79ACA-7D86-AD39-1460-4968D24EAEDA}"/>
              </a:ext>
            </a:extLst>
          </cdr:cNvPr>
          <cdr:cNvCxnSpPr/>
        </cdr:nvCxnSpPr>
        <cdr:spPr>
          <a:xfrm xmlns:a="http://schemas.openxmlformats.org/drawingml/2006/main">
            <a:off x="5726666" y="158965"/>
            <a:ext cx="0" cy="3521353"/>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4/9/2024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0475" y="857250"/>
            <a:ext cx="4083050" cy="2314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306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0475" y="857250"/>
            <a:ext cx="4083050" cy="2314575"/>
          </a:xfrm>
        </p:spPr>
      </p:sp>
      <p:sp>
        <p:nvSpPr>
          <p:cNvPr id="3" name="Notes Placeholder 2"/>
          <p:cNvSpPr>
            <a:spLocks noGrp="1"/>
          </p:cNvSpPr>
          <p:nvPr>
            <p:ph type="body" idx="1"/>
          </p:nvPr>
        </p:nvSpPr>
        <p:spPr/>
        <p:txBody>
          <a:bodyPr/>
          <a:lstStyle/>
          <a:p>
            <a:r>
              <a:rPr lang="en-US" b="1" dirty="0"/>
              <a:t>TB contributed 41% of all HIV deaths in Tanzania</a:t>
            </a:r>
            <a:endParaRPr lang="en-GB" b="1" dirty="0"/>
          </a:p>
        </p:txBody>
      </p:sp>
    </p:spTree>
    <p:extLst>
      <p:ext uri="{BB962C8B-B14F-4D97-AF65-F5344CB8AC3E}">
        <p14:creationId xmlns:p14="http://schemas.microsoft.com/office/powerpoint/2010/main" val="241475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 Laptop for data Collection</a:t>
            </a:r>
          </a:p>
          <a:p>
            <a:pPr marL="171450" indent="-171450">
              <a:buFont typeface="Arial" panose="020B0604020202020204" pitchFamily="34" charset="0"/>
              <a:buChar char="•"/>
            </a:pPr>
            <a:endParaRPr lang="LID4096" dirty="0"/>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93978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4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slideMaster" Target="../slideMasters/slideMaster2.xml"/><Relationship Id="rId16" Type="http://schemas.openxmlformats.org/officeDocument/2006/relationships/image" Target="../media/image25.jpeg"/><Relationship Id="rId1" Type="http://schemas.openxmlformats.org/officeDocument/2006/relationships/tags" Target="../tags/tag23.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pic>
        <p:nvPicPr>
          <p:cNvPr id="3" name="Picture 2">
            <a:extLst>
              <a:ext uri="{FF2B5EF4-FFF2-40B4-BE49-F238E27FC236}">
                <a16:creationId xmlns:a16="http://schemas.microsoft.com/office/drawing/2014/main" id="{59E162FD-8922-1AF7-3F56-4E745C08E7A6}"/>
              </a:ext>
            </a:extLst>
          </p:cNvPr>
          <p:cNvPicPr>
            <a:picLocks noChangeAspect="1"/>
          </p:cNvPicPr>
          <p:nvPr userDrawn="1"/>
        </p:nvPicPr>
        <p:blipFill>
          <a:blip r:embed="rId4"/>
          <a:stretch>
            <a:fillRect/>
          </a:stretch>
        </p:blipFill>
        <p:spPr>
          <a:xfrm>
            <a:off x="6288649" y="4318409"/>
            <a:ext cx="2444313" cy="555589"/>
          </a:xfrm>
          <a:prstGeom prst="rect">
            <a:avLst/>
          </a:prstGeom>
        </p:spPr>
      </p:pic>
      <p:pic>
        <p:nvPicPr>
          <p:cNvPr id="5" name="Picture 4">
            <a:extLst>
              <a:ext uri="{FF2B5EF4-FFF2-40B4-BE49-F238E27FC236}">
                <a16:creationId xmlns:a16="http://schemas.microsoft.com/office/drawing/2014/main" id="{0866FED8-CF7F-559E-C5D6-A2C716DA6F47}"/>
              </a:ext>
            </a:extLst>
          </p:cNvPr>
          <p:cNvPicPr>
            <a:picLocks noChangeAspect="1"/>
          </p:cNvPicPr>
          <p:nvPr userDrawn="1"/>
        </p:nvPicPr>
        <p:blipFill>
          <a:blip r:embed="rId5"/>
          <a:stretch>
            <a:fillRect/>
          </a:stretch>
        </p:blipFill>
        <p:spPr>
          <a:xfrm>
            <a:off x="2997753" y="4318409"/>
            <a:ext cx="2143576" cy="681227"/>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828884"/>
            <a:ext cx="4061631" cy="2246769"/>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1224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93572" y="114660"/>
            <a:ext cx="5756857" cy="647327"/>
          </a:xfrm>
        </p:spPr>
        <p:txBody>
          <a:bodyPr>
            <a:normAutofit/>
          </a:bodyPr>
          <a:lstStyle>
            <a:lvl1pPr algn="ctr">
              <a:defRPr sz="2100" b="1" i="1"/>
            </a:lvl1pPr>
          </a:lstStyle>
          <a:p>
            <a:r>
              <a:rPr lang="en-US" dirty="0">
                <a:latin typeface="+mj-ea"/>
                <a:cs typeface="+mj-ea"/>
                <a:sym typeface="+mn-ea"/>
              </a:rPr>
              <a:t>Add Title</a:t>
            </a:r>
            <a:endParaRPr lang="en-US" dirty="0"/>
          </a:p>
        </p:txBody>
      </p:sp>
      <p:sp>
        <p:nvSpPr>
          <p:cNvPr id="3" name="Content Placeholder 2"/>
          <p:cNvSpPr>
            <a:spLocks noGrp="1"/>
          </p:cNvSpPr>
          <p:nvPr>
            <p:ph idx="1"/>
          </p:nvPr>
        </p:nvSpPr>
        <p:spPr>
          <a:xfrm>
            <a:off x="377511" y="1150555"/>
            <a:ext cx="8460193" cy="3330185"/>
          </a:xfrm>
        </p:spPr>
        <p:txBody>
          <a:bodyPr>
            <a:normAutofit/>
          </a:bodyPr>
          <a:lstStyle>
            <a:lvl1pPr marL="428625" indent="-428625" algn="l">
              <a:buFont typeface="Arial" panose="020B0604020202020204" pitchFamily="34" charset="0"/>
              <a:buChar char="•"/>
              <a:defRPr sz="2100" b="0"/>
            </a:lvl1pPr>
            <a:lvl2pPr marL="342900" indent="0" algn="l">
              <a:buFont typeface="+mj-lt"/>
              <a:buNone/>
              <a:defRPr sz="2700"/>
            </a:lvl2pPr>
            <a:lvl3pPr marL="685800" indent="0" algn="l">
              <a:buFont typeface="+mj-lt"/>
              <a:buNone/>
              <a:defRPr sz="2400"/>
            </a:lvl3pPr>
            <a:lvl4pPr marL="1028700" indent="0" algn="l">
              <a:buFont typeface="+mj-lt"/>
              <a:buNone/>
              <a:defRPr sz="2100"/>
            </a:lvl4pPr>
            <a:lvl5pPr marL="1371600" indent="0" algn="l">
              <a:buFont typeface="+mj-lt"/>
              <a:buNone/>
              <a:defRPr sz="2100"/>
            </a:lvl5pPr>
          </a:lstStyle>
          <a:p>
            <a:pPr lvl="0"/>
            <a:r>
              <a:rPr lang="en-US" dirty="0"/>
              <a:t>Edit Master text styles</a:t>
            </a:r>
          </a:p>
        </p:txBody>
      </p:sp>
      <p:pic>
        <p:nvPicPr>
          <p:cNvPr id="10" name="Picture 9"/>
          <p:cNvPicPr>
            <a:picLocks noChangeAspect="1"/>
          </p:cNvPicPr>
          <p:nvPr userDrawn="1"/>
        </p:nvPicPr>
        <p:blipFill>
          <a:blip r:embed="rId2"/>
          <a:stretch>
            <a:fillRect/>
          </a:stretch>
        </p:blipFill>
        <p:spPr>
          <a:xfrm>
            <a:off x="177891" y="147958"/>
            <a:ext cx="644708" cy="649882"/>
          </a:xfrm>
          <a:prstGeom prst="rect">
            <a:avLst/>
          </a:prstGeom>
        </p:spPr>
      </p:pic>
      <p:pic>
        <p:nvPicPr>
          <p:cNvPr id="11" name="Picture 10"/>
          <p:cNvPicPr>
            <a:picLocks noChangeAspect="1"/>
          </p:cNvPicPr>
          <p:nvPr userDrawn="1"/>
        </p:nvPicPr>
        <p:blipFill>
          <a:blip r:embed="rId2"/>
          <a:stretch>
            <a:fillRect/>
          </a:stretch>
        </p:blipFill>
        <p:spPr>
          <a:xfrm>
            <a:off x="8192995" y="94987"/>
            <a:ext cx="644708" cy="649882"/>
          </a:xfrm>
          <a:prstGeom prst="rect">
            <a:avLst/>
          </a:prstGeom>
        </p:spPr>
      </p:pic>
      <p:pic>
        <p:nvPicPr>
          <p:cNvPr id="12" name="Picture 11"/>
          <p:cNvPicPr>
            <a:picLocks noChangeAspect="1"/>
          </p:cNvPicPr>
          <p:nvPr userDrawn="1"/>
        </p:nvPicPr>
        <p:blipFill>
          <a:blip r:embed="rId3"/>
          <a:stretch>
            <a:fillRect/>
          </a:stretch>
        </p:blipFill>
        <p:spPr>
          <a:xfrm>
            <a:off x="177891" y="4576143"/>
            <a:ext cx="1827707" cy="585505"/>
          </a:xfrm>
          <a:prstGeom prst="rect">
            <a:avLst/>
          </a:prstGeom>
        </p:spPr>
      </p:pic>
      <p:pic>
        <p:nvPicPr>
          <p:cNvPr id="13" name="Picture 12"/>
          <p:cNvPicPr>
            <a:picLocks noChangeAspect="1"/>
          </p:cNvPicPr>
          <p:nvPr userDrawn="1"/>
        </p:nvPicPr>
        <p:blipFill>
          <a:blip r:embed="rId4"/>
          <a:stretch>
            <a:fillRect/>
          </a:stretch>
        </p:blipFill>
        <p:spPr>
          <a:xfrm>
            <a:off x="7004469" y="4696573"/>
            <a:ext cx="1833235" cy="420036"/>
          </a:xfrm>
          <a:prstGeom prst="rect">
            <a:avLst/>
          </a:prstGeom>
        </p:spPr>
      </p:pic>
      <p:cxnSp>
        <p:nvCxnSpPr>
          <p:cNvPr id="15" name="Straight Connector 14"/>
          <p:cNvCxnSpPr/>
          <p:nvPr userDrawn="1"/>
        </p:nvCxnSpPr>
        <p:spPr>
          <a:xfrm>
            <a:off x="0" y="900596"/>
            <a:ext cx="9126672" cy="0"/>
          </a:xfrm>
          <a:prstGeom prst="line">
            <a:avLst/>
          </a:prstGeom>
          <a:ln w="38100">
            <a:solidFill>
              <a:srgbClr val="11B709"/>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userDrawn="1"/>
        </p:nvCxnSpPr>
        <p:spPr>
          <a:xfrm>
            <a:off x="9049" y="4542919"/>
            <a:ext cx="9126379" cy="12482"/>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userDrawn="1"/>
        </p:nvCxnSpPr>
        <p:spPr>
          <a:xfrm>
            <a:off x="0" y="934201"/>
            <a:ext cx="9126672" cy="0"/>
          </a:xfrm>
          <a:prstGeom prst="line">
            <a:avLst/>
          </a:prstGeom>
          <a:ln w="38100">
            <a:solidFill>
              <a:srgbClr val="FFFF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userDrawn="1"/>
        </p:nvCxnSpPr>
        <p:spPr>
          <a:xfrm>
            <a:off x="9049" y="969847"/>
            <a:ext cx="9126672" cy="0"/>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userDrawn="1"/>
        </p:nvCxnSpPr>
        <p:spPr>
          <a:xfrm>
            <a:off x="8664" y="1028739"/>
            <a:ext cx="9126672" cy="0"/>
          </a:xfrm>
          <a:prstGeom prst="line">
            <a:avLst/>
          </a:prstGeom>
          <a:ln w="38100">
            <a:solidFill>
              <a:srgbClr val="0202DC"/>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userDrawn="1"/>
        </p:nvCxnSpPr>
        <p:spPr>
          <a:xfrm>
            <a:off x="8664" y="995515"/>
            <a:ext cx="9135336" cy="0"/>
          </a:xfrm>
          <a:prstGeom prst="line">
            <a:avLst/>
          </a:prstGeom>
          <a:ln w="38100">
            <a:solidFill>
              <a:srgbClr val="FFFF00"/>
            </a:solidFill>
          </a:ln>
        </p:spPr>
        <p:style>
          <a:lnRef idx="3">
            <a:schemeClr val="accent2"/>
          </a:lnRef>
          <a:fillRef idx="0">
            <a:schemeClr val="accent2"/>
          </a:fillRef>
          <a:effectRef idx="2">
            <a:schemeClr val="accent2"/>
          </a:effectRef>
          <a:fontRef idx="minor">
            <a:schemeClr val="tx1"/>
          </a:fontRef>
        </p:style>
      </p:cxnSp>
      <p:sp>
        <p:nvSpPr>
          <p:cNvPr id="4" name="Title 1"/>
          <p:cNvSpPr>
            <a:spLocks noGrp="1"/>
          </p:cNvSpPr>
          <p:nvPr userDrawn="1"/>
        </p:nvSpPr>
        <p:spPr>
          <a:xfrm>
            <a:off x="3426381" y="4597167"/>
            <a:ext cx="1828800" cy="472948"/>
          </a:xfrm>
          <a:prstGeom prst="rect">
            <a:avLst/>
          </a:prstGeom>
        </p:spPr>
        <p:txBody>
          <a:bodyPr vert="horz" lIns="68580" tIns="34290" rIns="68580" bIns="34290" rtlCol="0" anchor="b">
            <a:normAutofit/>
          </a:bodyPr>
          <a:lstStyle>
            <a:lvl1pPr algn="ctr">
              <a:defRPr sz="3200" b="1"/>
            </a:lvl1pPr>
          </a:lstStyle>
          <a:p>
            <a:r>
              <a:rPr lang="en-US" sz="2100" dirty="0">
                <a:solidFill>
                  <a:schemeClr val="tx1">
                    <a:lumMod val="65000"/>
                    <a:lumOff val="35000"/>
                  </a:schemeClr>
                </a:solidFill>
                <a:latin typeface="+mj-ea"/>
                <a:cs typeface="+mj-ea"/>
              </a:rPr>
              <a:t>Zero Leprosy</a:t>
            </a:r>
          </a:p>
        </p:txBody>
      </p:sp>
    </p:spTree>
    <p:extLst>
      <p:ext uri="{BB962C8B-B14F-4D97-AF65-F5344CB8AC3E}">
        <p14:creationId xmlns:p14="http://schemas.microsoft.com/office/powerpoint/2010/main" val="3618434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a:stretch>
            <a:fillRect/>
          </a:stretch>
        </p:blipFill>
        <p:spPr>
          <a:xfrm>
            <a:off x="6481300" y="4011461"/>
            <a:ext cx="2369477" cy="1070599"/>
          </a:xfrm>
          <a:prstGeom prst="rect">
            <a:avLst/>
          </a:prstGeom>
        </p:spPr>
      </p:pic>
    </p:spTree>
    <p:custDataLst>
      <p:tags r:id="rId1"/>
    </p:custDataLst>
    <p:extLst>
      <p:ext uri="{BB962C8B-B14F-4D97-AF65-F5344CB8AC3E}">
        <p14:creationId xmlns:p14="http://schemas.microsoft.com/office/powerpoint/2010/main" val="151544318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081899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1236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13049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388202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2156246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026685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50070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168716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81905C97-585B-89BC-DAC0-02BB62D32D04}"/>
              </a:ext>
            </a:extLst>
          </p:cNvPr>
          <p:cNvCxnSpPr>
            <a:cxnSpLocks/>
          </p:cNvCxnSpPr>
          <p:nvPr userDrawn="1"/>
        </p:nvCxnSpPr>
        <p:spPr>
          <a:xfrm>
            <a:off x="8705671"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8BF61AA-AB49-AFB8-34BC-3F645E6DE920}"/>
              </a:ext>
            </a:extLst>
          </p:cNvPr>
          <p:cNvCxnSpPr>
            <a:cxnSpLocks/>
          </p:cNvCxnSpPr>
          <p:nvPr userDrawn="1"/>
        </p:nvCxnSpPr>
        <p:spPr>
          <a:xfrm>
            <a:off x="657436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982CAB0-1A07-15BB-C963-6D5E7E70E2FE}"/>
              </a:ext>
            </a:extLst>
          </p:cNvPr>
          <p:cNvCxnSpPr>
            <a:cxnSpLocks/>
          </p:cNvCxnSpPr>
          <p:nvPr userDrawn="1"/>
        </p:nvCxnSpPr>
        <p:spPr>
          <a:xfrm>
            <a:off x="437581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75C4CF-6EED-DA36-7F5C-F61572E0340E}"/>
              </a:ext>
            </a:extLst>
          </p:cNvPr>
          <p:cNvSpPr/>
          <p:nvPr userDrawn="1"/>
        </p:nvSpPr>
        <p:spPr>
          <a:xfrm>
            <a:off x="-5912" y="1504352"/>
            <a:ext cx="9149912" cy="3672434"/>
          </a:xfrm>
          <a:prstGeom prst="rect">
            <a:avLst/>
          </a:prstGeom>
          <a:solidFill>
            <a:srgbClr val="D2F5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4" name="Straight Connector 203">
            <a:extLst>
              <a:ext uri="{FF2B5EF4-FFF2-40B4-BE49-F238E27FC236}">
                <a16:creationId xmlns:a16="http://schemas.microsoft.com/office/drawing/2014/main" id="{66B58553-A2EB-99B7-749D-776A9152BB2E}"/>
              </a:ext>
            </a:extLst>
          </p:cNvPr>
          <p:cNvCxnSpPr>
            <a:cxnSpLocks/>
          </p:cNvCxnSpPr>
          <p:nvPr userDrawn="1"/>
        </p:nvCxnSpPr>
        <p:spPr>
          <a:xfrm>
            <a:off x="2218642" y="217648"/>
            <a:ext cx="0" cy="1680919"/>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pic>
        <p:nvPicPr>
          <p:cNvPr id="9" name="Graphic 8" descr="Target with solid fill">
            <a:extLst>
              <a:ext uri="{FF2B5EF4-FFF2-40B4-BE49-F238E27FC236}">
                <a16:creationId xmlns:a16="http://schemas.microsoft.com/office/drawing/2014/main" id="{FB812C70-91BA-628C-3037-6DF233BD7F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6742" y="1573411"/>
            <a:ext cx="205740" cy="207391"/>
          </a:xfrm>
          <a:prstGeom prst="rect">
            <a:avLst/>
          </a:prstGeom>
        </p:spPr>
      </p:pic>
      <p:grpSp>
        <p:nvGrpSpPr>
          <p:cNvPr id="175" name="Group 174">
            <a:extLst>
              <a:ext uri="{FF2B5EF4-FFF2-40B4-BE49-F238E27FC236}">
                <a16:creationId xmlns:a16="http://schemas.microsoft.com/office/drawing/2014/main" id="{BA760758-77F5-9F9E-294B-41BE9E28EF32}"/>
              </a:ext>
            </a:extLst>
          </p:cNvPr>
          <p:cNvGrpSpPr/>
          <p:nvPr userDrawn="1"/>
        </p:nvGrpSpPr>
        <p:grpSpPr>
          <a:xfrm>
            <a:off x="299460" y="1840960"/>
            <a:ext cx="2093381" cy="1190131"/>
            <a:chOff x="421079" y="2421777"/>
            <a:chExt cx="2791174" cy="1574209"/>
          </a:xfrm>
        </p:grpSpPr>
        <p:sp>
          <p:nvSpPr>
            <p:cNvPr id="33" name="Rectangle 32">
              <a:extLst>
                <a:ext uri="{FF2B5EF4-FFF2-40B4-BE49-F238E27FC236}">
                  <a16:creationId xmlns:a16="http://schemas.microsoft.com/office/drawing/2014/main" id="{9EB2EDCA-119C-B7FA-038E-31A58C5E469D}"/>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34" name="TextBox 33">
              <a:extLst>
                <a:ext uri="{FF2B5EF4-FFF2-40B4-BE49-F238E27FC236}">
                  <a16:creationId xmlns:a16="http://schemas.microsoft.com/office/drawing/2014/main" id="{97ACDFE7-206B-3E26-15AD-426A06310797}"/>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74" name="Group 173">
              <a:extLst>
                <a:ext uri="{FF2B5EF4-FFF2-40B4-BE49-F238E27FC236}">
                  <a16:creationId xmlns:a16="http://schemas.microsoft.com/office/drawing/2014/main" id="{2D17E8CD-A487-1761-6097-BACB1FC3153F}"/>
                </a:ext>
              </a:extLst>
            </p:cNvPr>
            <p:cNvGrpSpPr/>
            <p:nvPr userDrawn="1"/>
          </p:nvGrpSpPr>
          <p:grpSpPr>
            <a:xfrm>
              <a:off x="2661540" y="2421777"/>
              <a:ext cx="550713" cy="590151"/>
              <a:chOff x="2661540" y="2421777"/>
              <a:chExt cx="550713" cy="590151"/>
            </a:xfrm>
          </p:grpSpPr>
          <p:sp>
            <p:nvSpPr>
              <p:cNvPr id="37" name="Isosceles Triangle 30">
                <a:extLst>
                  <a:ext uri="{FF2B5EF4-FFF2-40B4-BE49-F238E27FC236}">
                    <a16:creationId xmlns:a16="http://schemas.microsoft.com/office/drawing/2014/main" id="{AE86ABEC-AAFD-8134-3701-A34FBC37BB3A}"/>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Graphic 37" descr="Speedometer Middle with solid fill">
                <a:extLst>
                  <a:ext uri="{FF2B5EF4-FFF2-40B4-BE49-F238E27FC236}">
                    <a16:creationId xmlns:a16="http://schemas.microsoft.com/office/drawing/2014/main" id="{EF8BE5B6-2BEC-F81B-3233-333DE59BA2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62" name="Group 161">
            <a:extLst>
              <a:ext uri="{FF2B5EF4-FFF2-40B4-BE49-F238E27FC236}">
                <a16:creationId xmlns:a16="http://schemas.microsoft.com/office/drawing/2014/main" id="{3EE40D07-9CD8-022B-2A1C-93189079496E}"/>
              </a:ext>
            </a:extLst>
          </p:cNvPr>
          <p:cNvGrpSpPr/>
          <p:nvPr userDrawn="1"/>
        </p:nvGrpSpPr>
        <p:grpSpPr>
          <a:xfrm>
            <a:off x="299461" y="3051107"/>
            <a:ext cx="2074550" cy="976906"/>
            <a:chOff x="338317" y="4016920"/>
            <a:chExt cx="2766068" cy="1292172"/>
          </a:xfrm>
        </p:grpSpPr>
        <p:sp>
          <p:nvSpPr>
            <p:cNvPr id="39" name="Rectangle 38">
              <a:extLst>
                <a:ext uri="{FF2B5EF4-FFF2-40B4-BE49-F238E27FC236}">
                  <a16:creationId xmlns:a16="http://schemas.microsoft.com/office/drawing/2014/main" id="{F2DEAECC-5CE2-17F3-BD4F-FDFEF847BDE5}"/>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30EA3D67-004D-DBD3-70CE-F7E4C40956CB}"/>
                </a:ext>
              </a:extLst>
            </p:cNvPr>
            <p:cNvSpPr txBox="1"/>
            <p:nvPr userDrawn="1"/>
          </p:nvSpPr>
          <p:spPr>
            <a:xfrm rot="16200000">
              <a:off x="2298604" y="4503310"/>
              <a:ext cx="1273008"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sp>
        <p:nvSpPr>
          <p:cNvPr id="46" name="TextBox 45">
            <a:extLst>
              <a:ext uri="{FF2B5EF4-FFF2-40B4-BE49-F238E27FC236}">
                <a16:creationId xmlns:a16="http://schemas.microsoft.com/office/drawing/2014/main" id="{3E4A7773-6336-29A0-81AA-129460723E20}"/>
              </a:ext>
            </a:extLst>
          </p:cNvPr>
          <p:cNvSpPr txBox="1"/>
          <p:nvPr userDrawn="1"/>
        </p:nvSpPr>
        <p:spPr>
          <a:xfrm>
            <a:off x="779965"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REACH</a:t>
            </a:r>
            <a:endParaRPr lang="en-US" sz="900" b="1" spc="225" dirty="0">
              <a:solidFill>
                <a:schemeClr val="tx1"/>
              </a:solidFill>
              <a:latin typeface="Franklin Gothic Heavy" panose="020B0903020102020204" pitchFamily="34" charset="0"/>
              <a:cs typeface="Arial" panose="020B0604020202020204" pitchFamily="34" charset="0"/>
            </a:endParaRPr>
          </a:p>
        </p:txBody>
      </p:sp>
      <p:pic>
        <p:nvPicPr>
          <p:cNvPr id="50" name="Picture 49" descr="Icon&#10;&#10;Description automatically generated">
            <a:extLst>
              <a:ext uri="{FF2B5EF4-FFF2-40B4-BE49-F238E27FC236}">
                <a16:creationId xmlns:a16="http://schemas.microsoft.com/office/drawing/2014/main" id="{7FB9AF62-CE99-90B8-2564-49C42847D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5159" y="522851"/>
            <a:ext cx="342900" cy="345652"/>
          </a:xfrm>
          <a:prstGeom prst="rect">
            <a:avLst/>
          </a:prstGeom>
        </p:spPr>
      </p:pic>
      <p:sp>
        <p:nvSpPr>
          <p:cNvPr id="51" name="TextBox 50">
            <a:extLst>
              <a:ext uri="{FF2B5EF4-FFF2-40B4-BE49-F238E27FC236}">
                <a16:creationId xmlns:a16="http://schemas.microsoft.com/office/drawing/2014/main" id="{E311CF4C-BE8B-B237-C271-9933229C7C05}"/>
              </a:ext>
            </a:extLst>
          </p:cNvPr>
          <p:cNvSpPr txBox="1"/>
          <p:nvPr userDrawn="1"/>
        </p:nvSpPr>
        <p:spPr>
          <a:xfrm>
            <a:off x="5043311" y="331016"/>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PREVENT</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C09AC43-870E-4650-5BDC-120F5C2C1EAF}"/>
              </a:ext>
            </a:extLst>
          </p:cNvPr>
          <p:cNvSpPr txBox="1"/>
          <p:nvPr userDrawn="1"/>
        </p:nvSpPr>
        <p:spPr>
          <a:xfrm>
            <a:off x="7246671" y="331016"/>
            <a:ext cx="105328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SUSTAIN</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21C8550-5035-5923-1C6F-0F917FDE172C}"/>
              </a:ext>
            </a:extLst>
          </p:cNvPr>
          <p:cNvSpPr/>
          <p:nvPr/>
        </p:nvSpPr>
        <p:spPr>
          <a:xfrm>
            <a:off x="318744" y="967849"/>
            <a:ext cx="2057400" cy="55304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sp>
        <p:nvSpPr>
          <p:cNvPr id="60" name="Arrow: Down 59">
            <a:extLst>
              <a:ext uri="{FF2B5EF4-FFF2-40B4-BE49-F238E27FC236}">
                <a16:creationId xmlns:a16="http://schemas.microsoft.com/office/drawing/2014/main" id="{D58DD18B-C58B-47E3-3B44-28E4C1EEF384}"/>
              </a:ext>
            </a:extLst>
          </p:cNvPr>
          <p:cNvSpPr/>
          <p:nvPr/>
        </p:nvSpPr>
        <p:spPr>
          <a:xfrm flipV="1">
            <a:off x="388917" y="1077108"/>
            <a:ext cx="137160" cy="13826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Off-page Connector 54">
            <a:extLst>
              <a:ext uri="{FF2B5EF4-FFF2-40B4-BE49-F238E27FC236}">
                <a16:creationId xmlns:a16="http://schemas.microsoft.com/office/drawing/2014/main" id="{90F356E9-DBAE-D98C-0EA8-9E17DF1C446B}"/>
              </a:ext>
            </a:extLst>
          </p:cNvPr>
          <p:cNvSpPr/>
          <p:nvPr/>
        </p:nvSpPr>
        <p:spPr>
          <a:xfrm flipV="1">
            <a:off x="305090" y="1373258"/>
            <a:ext cx="2084529" cy="414782"/>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a16="http://schemas.microsoft.com/office/drawing/2014/main" id="{CF3E130B-4491-7203-644F-D09BBD012607}"/>
              </a:ext>
            </a:extLst>
          </p:cNvPr>
          <p:cNvSpPr txBox="1"/>
          <p:nvPr/>
        </p:nvSpPr>
        <p:spPr>
          <a:xfrm>
            <a:off x="474634" y="1465936"/>
            <a:ext cx="1724306"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40 million people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by 2022</a:t>
            </a:r>
          </a:p>
        </p:txBody>
      </p:sp>
      <p:pic>
        <p:nvPicPr>
          <p:cNvPr id="57" name="Graphic 56">
            <a:extLst>
              <a:ext uri="{FF2B5EF4-FFF2-40B4-BE49-F238E27FC236}">
                <a16:creationId xmlns:a16="http://schemas.microsoft.com/office/drawing/2014/main" id="{DA9F8DC4-2E9B-BFA6-937A-EE02DFA278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93" y="1526592"/>
            <a:ext cx="232361" cy="199042"/>
          </a:xfrm>
          <a:prstGeom prst="rect">
            <a:avLst/>
          </a:prstGeom>
        </p:spPr>
      </p:pic>
      <p:sp>
        <p:nvSpPr>
          <p:cNvPr id="66" name="Rectangle 65">
            <a:extLst>
              <a:ext uri="{FF2B5EF4-FFF2-40B4-BE49-F238E27FC236}">
                <a16:creationId xmlns:a16="http://schemas.microsoft.com/office/drawing/2014/main" id="{8FBC2249-521F-578C-C61F-B447F5AA4F58}"/>
              </a:ext>
            </a:extLst>
          </p:cNvPr>
          <p:cNvSpPr/>
          <p:nvPr/>
        </p:nvSpPr>
        <p:spPr>
          <a:xfrm>
            <a:off x="2462190" y="967849"/>
            <a:ext cx="2057400" cy="55304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Down 67">
            <a:extLst>
              <a:ext uri="{FF2B5EF4-FFF2-40B4-BE49-F238E27FC236}">
                <a16:creationId xmlns:a16="http://schemas.microsoft.com/office/drawing/2014/main" id="{DD7B2E8C-D796-F66D-7432-22CD17AFCF3E}"/>
              </a:ext>
            </a:extLst>
          </p:cNvPr>
          <p:cNvSpPr/>
          <p:nvPr/>
        </p:nvSpPr>
        <p:spPr>
          <a:xfrm flipV="1">
            <a:off x="2557986" y="1077108"/>
            <a:ext cx="137160" cy="138261"/>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lowchart: Off-page Connector 62">
            <a:extLst>
              <a:ext uri="{FF2B5EF4-FFF2-40B4-BE49-F238E27FC236}">
                <a16:creationId xmlns:a16="http://schemas.microsoft.com/office/drawing/2014/main" id="{C82F18FA-739D-35B3-8542-AC8899F47EB0}"/>
              </a:ext>
            </a:extLst>
          </p:cNvPr>
          <p:cNvSpPr/>
          <p:nvPr/>
        </p:nvSpPr>
        <p:spPr>
          <a:xfrm flipV="1">
            <a:off x="2449437" y="1395794"/>
            <a:ext cx="2084529" cy="41478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64" name="TextBox 63">
            <a:extLst>
              <a:ext uri="{FF2B5EF4-FFF2-40B4-BE49-F238E27FC236}">
                <a16:creationId xmlns:a16="http://schemas.microsoft.com/office/drawing/2014/main" id="{66C1D3C7-23DD-FA31-B8A8-6674DF13533E}"/>
              </a:ext>
            </a:extLst>
          </p:cNvPr>
          <p:cNvSpPr txBox="1"/>
          <p:nvPr/>
        </p:nvSpPr>
        <p:spPr>
          <a:xfrm>
            <a:off x="2909932" y="1535207"/>
            <a:ext cx="1349624" cy="219291"/>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success 90%</a:t>
            </a:r>
          </a:p>
        </p:txBody>
      </p:sp>
      <p:pic>
        <p:nvPicPr>
          <p:cNvPr id="65" name="Graphic 64">
            <a:extLst>
              <a:ext uri="{FF2B5EF4-FFF2-40B4-BE49-F238E27FC236}">
                <a16:creationId xmlns:a16="http://schemas.microsoft.com/office/drawing/2014/main" id="{C61AD173-7256-91AE-F364-E40144BE15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3202" y="1533947"/>
            <a:ext cx="232361" cy="199042"/>
          </a:xfrm>
          <a:prstGeom prst="rect">
            <a:avLst/>
          </a:prstGeom>
        </p:spPr>
      </p:pic>
      <p:sp>
        <p:nvSpPr>
          <p:cNvPr id="74" name="Rectangle 73">
            <a:extLst>
              <a:ext uri="{FF2B5EF4-FFF2-40B4-BE49-F238E27FC236}">
                <a16:creationId xmlns:a16="http://schemas.microsoft.com/office/drawing/2014/main" id="{B32C7190-C15A-3D3E-B689-6215F7139133}"/>
              </a:ext>
            </a:extLst>
          </p:cNvPr>
          <p:cNvSpPr/>
          <p:nvPr/>
        </p:nvSpPr>
        <p:spPr>
          <a:xfrm>
            <a:off x="4632027" y="967849"/>
            <a:ext cx="2052285" cy="5530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6" name="Arrow: Down 75">
            <a:extLst>
              <a:ext uri="{FF2B5EF4-FFF2-40B4-BE49-F238E27FC236}">
                <a16:creationId xmlns:a16="http://schemas.microsoft.com/office/drawing/2014/main" id="{3551E99A-97EA-D2CB-A1A8-7D4B2CB95F97}"/>
              </a:ext>
            </a:extLst>
          </p:cNvPr>
          <p:cNvSpPr/>
          <p:nvPr/>
        </p:nvSpPr>
        <p:spPr>
          <a:xfrm flipV="1">
            <a:off x="4736267" y="1077108"/>
            <a:ext cx="137160" cy="1382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lowchart: Off-page Connector 70">
            <a:extLst>
              <a:ext uri="{FF2B5EF4-FFF2-40B4-BE49-F238E27FC236}">
                <a16:creationId xmlns:a16="http://schemas.microsoft.com/office/drawing/2014/main" id="{A12FE00C-A68A-D948-361F-C296746EB7E2}"/>
              </a:ext>
            </a:extLst>
          </p:cNvPr>
          <p:cNvSpPr/>
          <p:nvPr/>
        </p:nvSpPr>
        <p:spPr>
          <a:xfrm flipV="1">
            <a:off x="4616383" y="1395794"/>
            <a:ext cx="2084832" cy="41478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72" name="TextBox 71">
            <a:extLst>
              <a:ext uri="{FF2B5EF4-FFF2-40B4-BE49-F238E27FC236}">
                <a16:creationId xmlns:a16="http://schemas.microsoft.com/office/drawing/2014/main" id="{DF4CAA7F-281F-4724-4A27-B50303301DDA}"/>
              </a:ext>
            </a:extLst>
          </p:cNvPr>
          <p:cNvSpPr txBox="1"/>
          <p:nvPr/>
        </p:nvSpPr>
        <p:spPr>
          <a:xfrm>
            <a:off x="4893001" y="1471511"/>
            <a:ext cx="1665083"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30 million on TB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preventative treatment (TPT)</a:t>
            </a:r>
          </a:p>
        </p:txBody>
      </p:sp>
      <p:pic>
        <p:nvPicPr>
          <p:cNvPr id="73" name="Graphic 72">
            <a:extLst>
              <a:ext uri="{FF2B5EF4-FFF2-40B4-BE49-F238E27FC236}">
                <a16:creationId xmlns:a16="http://schemas.microsoft.com/office/drawing/2014/main" id="{E962766C-1DE2-8273-A2DE-CB1B9214B4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9514" y="1533947"/>
            <a:ext cx="232361" cy="199042"/>
          </a:xfrm>
          <a:prstGeom prst="rect">
            <a:avLst/>
          </a:prstGeom>
        </p:spPr>
      </p:pic>
      <p:sp>
        <p:nvSpPr>
          <p:cNvPr id="82" name="Rectangle 81">
            <a:extLst>
              <a:ext uri="{FF2B5EF4-FFF2-40B4-BE49-F238E27FC236}">
                <a16:creationId xmlns:a16="http://schemas.microsoft.com/office/drawing/2014/main" id="{4ED0414F-7321-48E3-3DD4-1160E94C544E}"/>
              </a:ext>
            </a:extLst>
          </p:cNvPr>
          <p:cNvSpPr/>
          <p:nvPr/>
        </p:nvSpPr>
        <p:spPr>
          <a:xfrm>
            <a:off x="6777752" y="967849"/>
            <a:ext cx="2057400" cy="5530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Arrow: Down 83">
            <a:extLst>
              <a:ext uri="{FF2B5EF4-FFF2-40B4-BE49-F238E27FC236}">
                <a16:creationId xmlns:a16="http://schemas.microsoft.com/office/drawing/2014/main" id="{4E8C1195-90E8-5361-9A99-9C879AC63071}"/>
              </a:ext>
            </a:extLst>
          </p:cNvPr>
          <p:cNvSpPr/>
          <p:nvPr/>
        </p:nvSpPr>
        <p:spPr>
          <a:xfrm flipV="1">
            <a:off x="6852686" y="1077108"/>
            <a:ext cx="137160" cy="1382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Flowchart: Off-page Connector 78">
            <a:extLst>
              <a:ext uri="{FF2B5EF4-FFF2-40B4-BE49-F238E27FC236}">
                <a16:creationId xmlns:a16="http://schemas.microsoft.com/office/drawing/2014/main" id="{5155BB4E-08AF-9437-988B-759E016E20BA}"/>
              </a:ext>
            </a:extLst>
          </p:cNvPr>
          <p:cNvSpPr/>
          <p:nvPr/>
        </p:nvSpPr>
        <p:spPr>
          <a:xfrm flipV="1">
            <a:off x="6764036" y="1395794"/>
            <a:ext cx="2084832" cy="41478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80" name="TextBox 79">
            <a:extLst>
              <a:ext uri="{FF2B5EF4-FFF2-40B4-BE49-F238E27FC236}">
                <a16:creationId xmlns:a16="http://schemas.microsoft.com/office/drawing/2014/main" id="{4DE7F85B-C522-1F5D-6EF8-BEAF79029772}"/>
              </a:ext>
            </a:extLst>
          </p:cNvPr>
          <p:cNvSpPr txBox="1"/>
          <p:nvPr/>
        </p:nvSpPr>
        <p:spPr>
          <a:xfrm>
            <a:off x="7147257" y="1471511"/>
            <a:ext cx="1467087"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Global investments reach</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 $13 billion by 2022</a:t>
            </a:r>
          </a:p>
        </p:txBody>
      </p:sp>
      <p:pic>
        <p:nvPicPr>
          <p:cNvPr id="81" name="Graphic 80">
            <a:extLst>
              <a:ext uri="{FF2B5EF4-FFF2-40B4-BE49-F238E27FC236}">
                <a16:creationId xmlns:a16="http://schemas.microsoft.com/office/drawing/2014/main" id="{16763658-4C27-9E26-68A7-A8588A519B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3414" y="1537624"/>
            <a:ext cx="232361" cy="199042"/>
          </a:xfrm>
          <a:prstGeom prst="rect">
            <a:avLst/>
          </a:prstGeom>
        </p:spPr>
      </p:pic>
      <p:grpSp>
        <p:nvGrpSpPr>
          <p:cNvPr id="36" name="Group 35">
            <a:extLst>
              <a:ext uri="{FF2B5EF4-FFF2-40B4-BE49-F238E27FC236}">
                <a16:creationId xmlns:a16="http://schemas.microsoft.com/office/drawing/2014/main" id="{9C9B95C5-2558-9803-3E08-AE24921C5E9B}"/>
              </a:ext>
            </a:extLst>
          </p:cNvPr>
          <p:cNvGrpSpPr/>
          <p:nvPr/>
        </p:nvGrpSpPr>
        <p:grpSpPr>
          <a:xfrm>
            <a:off x="163908" y="124474"/>
            <a:ext cx="8810875" cy="1409473"/>
            <a:chOff x="218544" y="164645"/>
            <a:chExt cx="11747833" cy="1864336"/>
          </a:xfrm>
        </p:grpSpPr>
        <p:cxnSp>
          <p:nvCxnSpPr>
            <p:cNvPr id="125" name="Straight Connector 124">
              <a:extLst>
                <a:ext uri="{FF2B5EF4-FFF2-40B4-BE49-F238E27FC236}">
                  <a16:creationId xmlns:a16="http://schemas.microsoft.com/office/drawing/2014/main" id="{10A071DB-DE9A-E1ED-790B-47965256B769}"/>
                </a:ext>
              </a:extLst>
            </p:cNvPr>
            <p:cNvCxnSpPr>
              <a:cxnSpLocks/>
            </p:cNvCxnSpPr>
            <p:nvPr userDrawn="1"/>
          </p:nvCxnSpPr>
          <p:spPr>
            <a:xfrm>
              <a:off x="11966377" y="180669"/>
              <a:ext cx="0" cy="180916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20CA35-5CFA-EC8F-0951-84841C16871E}"/>
                </a:ext>
              </a:extLst>
            </p:cNvPr>
            <p:cNvCxnSpPr>
              <a:cxnSpLocks/>
            </p:cNvCxnSpPr>
            <p:nvPr userDrawn="1"/>
          </p:nvCxnSpPr>
          <p:spPr>
            <a:xfrm flipH="1">
              <a:off x="218544" y="164645"/>
              <a:ext cx="0" cy="18643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CE9B1F7-086A-1F51-03DB-71A6E8E5DDBA}"/>
                </a:ext>
              </a:extLst>
            </p:cNvPr>
            <p:cNvCxnSpPr>
              <a:cxnSpLocks/>
            </p:cNvCxnSpPr>
            <p:nvPr userDrawn="1"/>
          </p:nvCxnSpPr>
          <p:spPr>
            <a:xfrm>
              <a:off x="218544" y="164645"/>
              <a:ext cx="3701392" cy="16024"/>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D242CD6-3D21-D1BB-BBEA-339E5C226BE2}"/>
                </a:ext>
              </a:extLst>
            </p:cNvPr>
            <p:cNvCxnSpPr>
              <a:cxnSpLocks/>
            </p:cNvCxnSpPr>
            <p:nvPr userDrawn="1"/>
          </p:nvCxnSpPr>
          <p:spPr>
            <a:xfrm flipH="1" flipV="1">
              <a:off x="8293511" y="164645"/>
              <a:ext cx="3672866" cy="0"/>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948DF11D-CF18-12D9-E2F4-86AE72DD2F13}"/>
              </a:ext>
            </a:extLst>
          </p:cNvPr>
          <p:cNvSpPr txBox="1"/>
          <p:nvPr/>
        </p:nvSpPr>
        <p:spPr>
          <a:xfrm>
            <a:off x="3013440"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CURE</a:t>
            </a:r>
            <a:endParaRPr lang="en-US" sz="900" b="1" spc="225" dirty="0">
              <a:solidFill>
                <a:schemeClr val="tx1"/>
              </a:solidFill>
              <a:latin typeface="Franklin Gothic Heavy" panose="020B09030201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531B1B2F-482B-C7F2-127A-C2DBE589421A}"/>
              </a:ext>
            </a:extLst>
          </p:cNvPr>
          <p:cNvGrpSpPr/>
          <p:nvPr/>
        </p:nvGrpSpPr>
        <p:grpSpPr>
          <a:xfrm>
            <a:off x="2468272" y="3945281"/>
            <a:ext cx="2097395" cy="1147985"/>
            <a:chOff x="3234839" y="5186984"/>
            <a:chExt cx="2796526" cy="1518462"/>
          </a:xfrm>
        </p:grpSpPr>
        <p:sp>
          <p:nvSpPr>
            <p:cNvPr id="141" name="Rectangle 140">
              <a:extLst>
                <a:ext uri="{FF2B5EF4-FFF2-40B4-BE49-F238E27FC236}">
                  <a16:creationId xmlns:a16="http://schemas.microsoft.com/office/drawing/2014/main" id="{5EB5E449-BFF4-55CB-C076-96C7064B3C28}"/>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2" name="TextBox 141">
              <a:extLst>
                <a:ext uri="{FF2B5EF4-FFF2-40B4-BE49-F238E27FC236}">
                  <a16:creationId xmlns:a16="http://schemas.microsoft.com/office/drawing/2014/main" id="{88F56C14-0EBF-5F76-DED1-7F15A4699E45}"/>
                </a:ext>
              </a:extLst>
            </p:cNvPr>
            <p:cNvSpPr txBox="1"/>
            <p:nvPr userDrawn="1"/>
          </p:nvSpPr>
          <p:spPr>
            <a:xfrm rot="16200000">
              <a:off x="5312003"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3" name="Isosceles Triangle 131">
              <a:extLst>
                <a:ext uri="{FF2B5EF4-FFF2-40B4-BE49-F238E27FC236}">
                  <a16:creationId xmlns:a16="http://schemas.microsoft.com/office/drawing/2014/main" id="{4C115825-7A72-3FFD-341F-581CA78C9D49}"/>
                </a:ext>
              </a:extLst>
            </p:cNvPr>
            <p:cNvSpPr/>
            <p:nvPr userDrawn="1"/>
          </p:nvSpPr>
          <p:spPr>
            <a:xfrm rot="3504354">
              <a:off x="5438383"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4" name="Graphic 143" descr="Network outline">
              <a:extLst>
                <a:ext uri="{FF2B5EF4-FFF2-40B4-BE49-F238E27FC236}">
                  <a16:creationId xmlns:a16="http://schemas.microsoft.com/office/drawing/2014/main" id="{715C5FB1-E306-9E1B-CFF7-AE074EB2FF0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45" name="Group 144">
            <a:extLst>
              <a:ext uri="{FF2B5EF4-FFF2-40B4-BE49-F238E27FC236}">
                <a16:creationId xmlns:a16="http://schemas.microsoft.com/office/drawing/2014/main" id="{45F73127-6C68-FD5A-7B71-71D47698F4D2}"/>
              </a:ext>
            </a:extLst>
          </p:cNvPr>
          <p:cNvGrpSpPr/>
          <p:nvPr/>
        </p:nvGrpSpPr>
        <p:grpSpPr>
          <a:xfrm>
            <a:off x="299460" y="3945281"/>
            <a:ext cx="2102878" cy="1147985"/>
            <a:chOff x="3234839" y="5186984"/>
            <a:chExt cx="2803837" cy="1518462"/>
          </a:xfrm>
        </p:grpSpPr>
        <p:sp>
          <p:nvSpPr>
            <p:cNvPr id="146" name="Rectangle 145">
              <a:extLst>
                <a:ext uri="{FF2B5EF4-FFF2-40B4-BE49-F238E27FC236}">
                  <a16:creationId xmlns:a16="http://schemas.microsoft.com/office/drawing/2014/main" id="{94B27A1C-DF5E-BC81-A2E0-24A29FFAC31C}"/>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7" name="TextBox 146">
              <a:extLst>
                <a:ext uri="{FF2B5EF4-FFF2-40B4-BE49-F238E27FC236}">
                  <a16:creationId xmlns:a16="http://schemas.microsoft.com/office/drawing/2014/main" id="{818081A0-008B-00AB-94E4-329595F1E18B}"/>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8" name="Isosceles Triangle 131">
              <a:extLst>
                <a:ext uri="{FF2B5EF4-FFF2-40B4-BE49-F238E27FC236}">
                  <a16:creationId xmlns:a16="http://schemas.microsoft.com/office/drawing/2014/main" id="{B8D6ED18-7508-F896-B117-B6D599FA0D85}"/>
                </a:ext>
              </a:extLst>
            </p:cNvPr>
            <p:cNvSpPr/>
            <p:nvPr userDrawn="1"/>
          </p:nvSpPr>
          <p:spPr>
            <a:xfrm rot="3504354">
              <a:off x="5445694"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9" name="Graphic 148" descr="Network outline">
              <a:extLst>
                <a:ext uri="{FF2B5EF4-FFF2-40B4-BE49-F238E27FC236}">
                  <a16:creationId xmlns:a16="http://schemas.microsoft.com/office/drawing/2014/main" id="{D3E33977-F46C-7CE0-3812-DDB5287503E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2" name="Group 151">
            <a:extLst>
              <a:ext uri="{FF2B5EF4-FFF2-40B4-BE49-F238E27FC236}">
                <a16:creationId xmlns:a16="http://schemas.microsoft.com/office/drawing/2014/main" id="{C30ECE0D-F965-102E-11F1-E36EDD013146}"/>
              </a:ext>
            </a:extLst>
          </p:cNvPr>
          <p:cNvGrpSpPr/>
          <p:nvPr/>
        </p:nvGrpSpPr>
        <p:grpSpPr>
          <a:xfrm>
            <a:off x="4618418" y="3945281"/>
            <a:ext cx="2096346" cy="1147985"/>
            <a:chOff x="3234839" y="5186984"/>
            <a:chExt cx="2795128" cy="1518462"/>
          </a:xfrm>
        </p:grpSpPr>
        <p:sp>
          <p:nvSpPr>
            <p:cNvPr id="153" name="Rectangle 152">
              <a:extLst>
                <a:ext uri="{FF2B5EF4-FFF2-40B4-BE49-F238E27FC236}">
                  <a16:creationId xmlns:a16="http://schemas.microsoft.com/office/drawing/2014/main" id="{AF2B4F91-AE19-5662-6C2F-D8D369027043}"/>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4" name="TextBox 153">
              <a:extLst>
                <a:ext uri="{FF2B5EF4-FFF2-40B4-BE49-F238E27FC236}">
                  <a16:creationId xmlns:a16="http://schemas.microsoft.com/office/drawing/2014/main" id="{36DCF0A8-7F47-1DCC-6068-98FD3DCBD73E}"/>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55" name="Isosceles Triangle 131">
              <a:extLst>
                <a:ext uri="{FF2B5EF4-FFF2-40B4-BE49-F238E27FC236}">
                  <a16:creationId xmlns:a16="http://schemas.microsoft.com/office/drawing/2014/main" id="{2DB7064B-D0B8-5EE0-D909-3A4699E090DE}"/>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6" name="Graphic 155" descr="Network outline">
              <a:extLst>
                <a:ext uri="{FF2B5EF4-FFF2-40B4-BE49-F238E27FC236}">
                  <a16:creationId xmlns:a16="http://schemas.microsoft.com/office/drawing/2014/main" id="{7398D85C-770D-859F-4391-A42CAF42B616}"/>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7" name="Group 156">
            <a:extLst>
              <a:ext uri="{FF2B5EF4-FFF2-40B4-BE49-F238E27FC236}">
                <a16:creationId xmlns:a16="http://schemas.microsoft.com/office/drawing/2014/main" id="{F4F7463C-56D5-87F7-4387-525656FD4925}"/>
              </a:ext>
            </a:extLst>
          </p:cNvPr>
          <p:cNvGrpSpPr/>
          <p:nvPr/>
        </p:nvGrpSpPr>
        <p:grpSpPr>
          <a:xfrm>
            <a:off x="6772316" y="3945281"/>
            <a:ext cx="2096346" cy="1147985"/>
            <a:chOff x="3234839" y="5186984"/>
            <a:chExt cx="2795128" cy="1518462"/>
          </a:xfrm>
        </p:grpSpPr>
        <p:sp>
          <p:nvSpPr>
            <p:cNvPr id="158" name="Rectangle 157">
              <a:extLst>
                <a:ext uri="{FF2B5EF4-FFF2-40B4-BE49-F238E27FC236}">
                  <a16:creationId xmlns:a16="http://schemas.microsoft.com/office/drawing/2014/main" id="{875E2611-403C-59CD-575D-CBA84D73605F}"/>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9" name="TextBox 158">
              <a:extLst>
                <a:ext uri="{FF2B5EF4-FFF2-40B4-BE49-F238E27FC236}">
                  <a16:creationId xmlns:a16="http://schemas.microsoft.com/office/drawing/2014/main" id="{A6FF4BAC-6BAA-1B99-060C-10CDBAA2F7C8}"/>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60" name="Isosceles Triangle 131">
              <a:extLst>
                <a:ext uri="{FF2B5EF4-FFF2-40B4-BE49-F238E27FC236}">
                  <a16:creationId xmlns:a16="http://schemas.microsoft.com/office/drawing/2014/main" id="{7B1AEA4E-0360-7E07-0FEF-4CCB77E96017}"/>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1" name="Graphic 160" descr="Network outline">
              <a:extLst>
                <a:ext uri="{FF2B5EF4-FFF2-40B4-BE49-F238E27FC236}">
                  <a16:creationId xmlns:a16="http://schemas.microsoft.com/office/drawing/2014/main" id="{9882F5BA-BC07-B14E-233B-F6CB3DD9E90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63" name="Group 162">
            <a:extLst>
              <a:ext uri="{FF2B5EF4-FFF2-40B4-BE49-F238E27FC236}">
                <a16:creationId xmlns:a16="http://schemas.microsoft.com/office/drawing/2014/main" id="{A546C247-A93B-78DB-AACD-BFA63DE68676}"/>
              </a:ext>
            </a:extLst>
          </p:cNvPr>
          <p:cNvGrpSpPr/>
          <p:nvPr/>
        </p:nvGrpSpPr>
        <p:grpSpPr>
          <a:xfrm>
            <a:off x="2468273" y="3042393"/>
            <a:ext cx="2074835" cy="1002936"/>
            <a:chOff x="338317" y="4005393"/>
            <a:chExt cx="2766447" cy="1326602"/>
          </a:xfrm>
        </p:grpSpPr>
        <p:sp>
          <p:nvSpPr>
            <p:cNvPr id="164" name="Rectangle 163">
              <a:extLst>
                <a:ext uri="{FF2B5EF4-FFF2-40B4-BE49-F238E27FC236}">
                  <a16:creationId xmlns:a16="http://schemas.microsoft.com/office/drawing/2014/main" id="{7EC081C3-9A85-8B0F-587E-4898C22112C9}"/>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xtBox 164">
              <a:extLst>
                <a:ext uri="{FF2B5EF4-FFF2-40B4-BE49-F238E27FC236}">
                  <a16:creationId xmlns:a16="http://schemas.microsoft.com/office/drawing/2014/main" id="{508D0CA4-80B3-357C-644A-036A65E697F1}"/>
                </a:ext>
              </a:extLst>
            </p:cNvPr>
            <p:cNvSpPr txBox="1"/>
            <p:nvPr userDrawn="1"/>
          </p:nvSpPr>
          <p:spPr>
            <a:xfrm rot="16200000">
              <a:off x="2272186" y="4499416"/>
              <a:ext cx="1326602"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67" name="Group 166">
            <a:extLst>
              <a:ext uri="{FF2B5EF4-FFF2-40B4-BE49-F238E27FC236}">
                <a16:creationId xmlns:a16="http://schemas.microsoft.com/office/drawing/2014/main" id="{5149FFAA-AD12-AB69-0999-2C2FD08726B3}"/>
              </a:ext>
            </a:extLst>
          </p:cNvPr>
          <p:cNvGrpSpPr/>
          <p:nvPr/>
        </p:nvGrpSpPr>
        <p:grpSpPr>
          <a:xfrm>
            <a:off x="4618418" y="3042392"/>
            <a:ext cx="2074550" cy="971133"/>
            <a:chOff x="338317" y="4005393"/>
            <a:chExt cx="2766067" cy="1284536"/>
          </a:xfrm>
        </p:grpSpPr>
        <p:sp>
          <p:nvSpPr>
            <p:cNvPr id="168" name="Rectangle 167">
              <a:extLst>
                <a:ext uri="{FF2B5EF4-FFF2-40B4-BE49-F238E27FC236}">
                  <a16:creationId xmlns:a16="http://schemas.microsoft.com/office/drawing/2014/main" id="{7C59AA93-58BE-91B6-A327-FEBC0B73A88F}"/>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xtBox 168">
              <a:extLst>
                <a:ext uri="{FF2B5EF4-FFF2-40B4-BE49-F238E27FC236}">
                  <a16:creationId xmlns:a16="http://schemas.microsoft.com/office/drawing/2014/main" id="{092F6EE4-D388-B17D-7B5A-1FE46ABB0312}"/>
                </a:ext>
              </a:extLst>
            </p:cNvPr>
            <p:cNvSpPr txBox="1"/>
            <p:nvPr userDrawn="1"/>
          </p:nvSpPr>
          <p:spPr>
            <a:xfrm rot="16200000">
              <a:off x="2298602" y="4472620"/>
              <a:ext cx="1273009"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70" name="Group 169">
            <a:extLst>
              <a:ext uri="{FF2B5EF4-FFF2-40B4-BE49-F238E27FC236}">
                <a16:creationId xmlns:a16="http://schemas.microsoft.com/office/drawing/2014/main" id="{6557A8AB-4C8D-3ACA-BDBF-355D22E9AF71}"/>
              </a:ext>
            </a:extLst>
          </p:cNvPr>
          <p:cNvGrpSpPr/>
          <p:nvPr/>
        </p:nvGrpSpPr>
        <p:grpSpPr>
          <a:xfrm>
            <a:off x="6772316" y="3042392"/>
            <a:ext cx="2074551" cy="971134"/>
            <a:chOff x="338317" y="4005392"/>
            <a:chExt cx="2766069" cy="1284537"/>
          </a:xfrm>
        </p:grpSpPr>
        <p:sp>
          <p:nvSpPr>
            <p:cNvPr id="171" name="Rectangle 170">
              <a:extLst>
                <a:ext uri="{FF2B5EF4-FFF2-40B4-BE49-F238E27FC236}">
                  <a16:creationId xmlns:a16="http://schemas.microsoft.com/office/drawing/2014/main" id="{AFD93223-1C23-479C-EE8D-848F8939714E}"/>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a:extLst>
                <a:ext uri="{FF2B5EF4-FFF2-40B4-BE49-F238E27FC236}">
                  <a16:creationId xmlns:a16="http://schemas.microsoft.com/office/drawing/2014/main" id="{841CF2EF-9CBE-3F04-A7C5-6A988C1B24AD}"/>
                </a:ext>
              </a:extLst>
            </p:cNvPr>
            <p:cNvSpPr txBox="1"/>
            <p:nvPr userDrawn="1"/>
          </p:nvSpPr>
          <p:spPr>
            <a:xfrm rot="16200000">
              <a:off x="2298604" y="4472619"/>
              <a:ext cx="1273010"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82" name="Group 181">
            <a:extLst>
              <a:ext uri="{FF2B5EF4-FFF2-40B4-BE49-F238E27FC236}">
                <a16:creationId xmlns:a16="http://schemas.microsoft.com/office/drawing/2014/main" id="{820458B0-6AE3-D574-71BA-77932800FC9C}"/>
              </a:ext>
            </a:extLst>
          </p:cNvPr>
          <p:cNvGrpSpPr/>
          <p:nvPr/>
        </p:nvGrpSpPr>
        <p:grpSpPr>
          <a:xfrm>
            <a:off x="6772316" y="1840960"/>
            <a:ext cx="2085406" cy="1190131"/>
            <a:chOff x="421079" y="2421777"/>
            <a:chExt cx="2780541" cy="1574209"/>
          </a:xfrm>
        </p:grpSpPr>
        <p:sp>
          <p:nvSpPr>
            <p:cNvPr id="183" name="Rectangle 182">
              <a:extLst>
                <a:ext uri="{FF2B5EF4-FFF2-40B4-BE49-F238E27FC236}">
                  <a16:creationId xmlns:a16="http://schemas.microsoft.com/office/drawing/2014/main" id="{79301750-FD03-9B49-222C-80D4566E3E5E}"/>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84" name="TextBox 183">
              <a:extLst>
                <a:ext uri="{FF2B5EF4-FFF2-40B4-BE49-F238E27FC236}">
                  <a16:creationId xmlns:a16="http://schemas.microsoft.com/office/drawing/2014/main" id="{10C32B23-7B1F-F48D-E7E0-7F15A012DA4F}"/>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85" name="Group 184">
              <a:extLst>
                <a:ext uri="{FF2B5EF4-FFF2-40B4-BE49-F238E27FC236}">
                  <a16:creationId xmlns:a16="http://schemas.microsoft.com/office/drawing/2014/main" id="{FE89C551-CDBF-839C-E336-02B92C5E97CD}"/>
                </a:ext>
              </a:extLst>
            </p:cNvPr>
            <p:cNvGrpSpPr/>
            <p:nvPr userDrawn="1"/>
          </p:nvGrpSpPr>
          <p:grpSpPr>
            <a:xfrm>
              <a:off x="2650907" y="2421777"/>
              <a:ext cx="550713" cy="590151"/>
              <a:chOff x="2650907" y="2421777"/>
              <a:chExt cx="550713" cy="590151"/>
            </a:xfrm>
          </p:grpSpPr>
          <p:sp>
            <p:nvSpPr>
              <p:cNvPr id="186" name="Isosceles Triangle 30">
                <a:extLst>
                  <a:ext uri="{FF2B5EF4-FFF2-40B4-BE49-F238E27FC236}">
                    <a16:creationId xmlns:a16="http://schemas.microsoft.com/office/drawing/2014/main" id="{0A52CCF7-0AE1-0952-A9C8-C76EA0F4BA4E}"/>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7" name="Graphic 186" descr="Speedometer Middle with solid fill">
                <a:extLst>
                  <a:ext uri="{FF2B5EF4-FFF2-40B4-BE49-F238E27FC236}">
                    <a16:creationId xmlns:a16="http://schemas.microsoft.com/office/drawing/2014/main" id="{412A0C5A-C734-8276-C871-4DC2EB9C5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88" name="Group 187">
            <a:extLst>
              <a:ext uri="{FF2B5EF4-FFF2-40B4-BE49-F238E27FC236}">
                <a16:creationId xmlns:a16="http://schemas.microsoft.com/office/drawing/2014/main" id="{639232F2-EB07-AFC4-BA02-950FBA7810C0}"/>
              </a:ext>
            </a:extLst>
          </p:cNvPr>
          <p:cNvGrpSpPr/>
          <p:nvPr/>
        </p:nvGrpSpPr>
        <p:grpSpPr>
          <a:xfrm>
            <a:off x="4618418" y="1840960"/>
            <a:ext cx="2085406" cy="1190131"/>
            <a:chOff x="421079" y="2421777"/>
            <a:chExt cx="2780541" cy="1574209"/>
          </a:xfrm>
        </p:grpSpPr>
        <p:sp>
          <p:nvSpPr>
            <p:cNvPr id="189" name="Rectangle 188">
              <a:extLst>
                <a:ext uri="{FF2B5EF4-FFF2-40B4-BE49-F238E27FC236}">
                  <a16:creationId xmlns:a16="http://schemas.microsoft.com/office/drawing/2014/main" id="{C315B34A-EBA1-B544-D869-D071DA4C9DC2}"/>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0" name="TextBox 189">
              <a:extLst>
                <a:ext uri="{FF2B5EF4-FFF2-40B4-BE49-F238E27FC236}">
                  <a16:creationId xmlns:a16="http://schemas.microsoft.com/office/drawing/2014/main" id="{14663E86-DEBF-6D37-B132-3B21FC256596}"/>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1" name="Group 190">
              <a:extLst>
                <a:ext uri="{FF2B5EF4-FFF2-40B4-BE49-F238E27FC236}">
                  <a16:creationId xmlns:a16="http://schemas.microsoft.com/office/drawing/2014/main" id="{ED441D18-3DA2-0E7D-2F39-52D93E2554F5}"/>
                </a:ext>
              </a:extLst>
            </p:cNvPr>
            <p:cNvGrpSpPr/>
            <p:nvPr userDrawn="1"/>
          </p:nvGrpSpPr>
          <p:grpSpPr>
            <a:xfrm>
              <a:off x="2650907" y="2421777"/>
              <a:ext cx="550713" cy="590151"/>
              <a:chOff x="2650907" y="2421777"/>
              <a:chExt cx="550713" cy="590151"/>
            </a:xfrm>
          </p:grpSpPr>
          <p:sp>
            <p:nvSpPr>
              <p:cNvPr id="192" name="Isosceles Triangle 30">
                <a:extLst>
                  <a:ext uri="{FF2B5EF4-FFF2-40B4-BE49-F238E27FC236}">
                    <a16:creationId xmlns:a16="http://schemas.microsoft.com/office/drawing/2014/main" id="{0A32B59B-80C6-9A04-FB74-5E1298117C1C}"/>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3" name="Graphic 192" descr="Speedometer Middle with solid fill">
                <a:extLst>
                  <a:ext uri="{FF2B5EF4-FFF2-40B4-BE49-F238E27FC236}">
                    <a16:creationId xmlns:a16="http://schemas.microsoft.com/office/drawing/2014/main" id="{A99ECD0C-CB1C-BED1-B56C-0B646352B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94" name="Group 193">
            <a:extLst>
              <a:ext uri="{FF2B5EF4-FFF2-40B4-BE49-F238E27FC236}">
                <a16:creationId xmlns:a16="http://schemas.microsoft.com/office/drawing/2014/main" id="{C4C01087-1554-FC8D-36C8-4FF5479CD6EB}"/>
              </a:ext>
            </a:extLst>
          </p:cNvPr>
          <p:cNvGrpSpPr/>
          <p:nvPr/>
        </p:nvGrpSpPr>
        <p:grpSpPr>
          <a:xfrm>
            <a:off x="2468272" y="1840960"/>
            <a:ext cx="2093381" cy="1190131"/>
            <a:chOff x="421079" y="2421777"/>
            <a:chExt cx="2791174" cy="1574209"/>
          </a:xfrm>
        </p:grpSpPr>
        <p:sp>
          <p:nvSpPr>
            <p:cNvPr id="195" name="Rectangle 194">
              <a:extLst>
                <a:ext uri="{FF2B5EF4-FFF2-40B4-BE49-F238E27FC236}">
                  <a16:creationId xmlns:a16="http://schemas.microsoft.com/office/drawing/2014/main" id="{6966598A-C9AA-5FD6-0B88-6994004A31AC}"/>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6" name="TextBox 195">
              <a:extLst>
                <a:ext uri="{FF2B5EF4-FFF2-40B4-BE49-F238E27FC236}">
                  <a16:creationId xmlns:a16="http://schemas.microsoft.com/office/drawing/2014/main" id="{4B5C050B-49A2-D14B-9447-77F7B42815BD}"/>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7" name="Group 196">
              <a:extLst>
                <a:ext uri="{FF2B5EF4-FFF2-40B4-BE49-F238E27FC236}">
                  <a16:creationId xmlns:a16="http://schemas.microsoft.com/office/drawing/2014/main" id="{2FA853F0-FBF6-7BC9-A9E9-F44BFB3F1029}"/>
                </a:ext>
              </a:extLst>
            </p:cNvPr>
            <p:cNvGrpSpPr/>
            <p:nvPr userDrawn="1"/>
          </p:nvGrpSpPr>
          <p:grpSpPr>
            <a:xfrm>
              <a:off x="2661540" y="2421777"/>
              <a:ext cx="550713" cy="590151"/>
              <a:chOff x="2661540" y="2421777"/>
              <a:chExt cx="550713" cy="590151"/>
            </a:xfrm>
          </p:grpSpPr>
          <p:sp>
            <p:nvSpPr>
              <p:cNvPr id="198" name="Isosceles Triangle 30">
                <a:extLst>
                  <a:ext uri="{FF2B5EF4-FFF2-40B4-BE49-F238E27FC236}">
                    <a16:creationId xmlns:a16="http://schemas.microsoft.com/office/drawing/2014/main" id="{099D5C3D-17C9-BA88-C496-4CD9EC4428F3}"/>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9" name="Graphic 198" descr="Speedometer Middle with solid fill">
                <a:extLst>
                  <a:ext uri="{FF2B5EF4-FFF2-40B4-BE49-F238E27FC236}">
                    <a16:creationId xmlns:a16="http://schemas.microsoft.com/office/drawing/2014/main" id="{F347EE7E-F4E9-DE75-8215-886AEBD689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212" name="Group 211">
            <a:extLst>
              <a:ext uri="{FF2B5EF4-FFF2-40B4-BE49-F238E27FC236}">
                <a16:creationId xmlns:a16="http://schemas.microsoft.com/office/drawing/2014/main" id="{FF77C6C9-49B0-5B54-4AB8-1C16958EC65D}"/>
              </a:ext>
            </a:extLst>
          </p:cNvPr>
          <p:cNvGrpSpPr/>
          <p:nvPr/>
        </p:nvGrpSpPr>
        <p:grpSpPr>
          <a:xfrm>
            <a:off x="2211133" y="1771178"/>
            <a:ext cx="6495713" cy="138261"/>
            <a:chOff x="616257" y="2360232"/>
            <a:chExt cx="8660951" cy="182880"/>
          </a:xfrm>
        </p:grpSpPr>
        <p:cxnSp>
          <p:nvCxnSpPr>
            <p:cNvPr id="130" name="Straight Arrow Connector 129">
              <a:extLst>
                <a:ext uri="{FF2B5EF4-FFF2-40B4-BE49-F238E27FC236}">
                  <a16:creationId xmlns:a16="http://schemas.microsoft.com/office/drawing/2014/main" id="{879301EB-6EEA-44D7-A496-CA900AB0DB2D}"/>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4B11F1AC-68BC-1177-1E8F-60BE476AC1AB}"/>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70C66E4-E52F-8D20-29E2-BDB9B99C0297}"/>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A0082BA0-4EFD-7DB7-900A-465F9477FF3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3997E4E4-56B2-B0E3-B5E0-918DABF0EB1A}"/>
              </a:ext>
            </a:extLst>
          </p:cNvPr>
          <p:cNvGrpSpPr/>
          <p:nvPr/>
        </p:nvGrpSpPr>
        <p:grpSpPr>
          <a:xfrm>
            <a:off x="2232218" y="2917943"/>
            <a:ext cx="6495713" cy="138261"/>
            <a:chOff x="616257" y="2360232"/>
            <a:chExt cx="8660951" cy="182880"/>
          </a:xfrm>
        </p:grpSpPr>
        <p:cxnSp>
          <p:nvCxnSpPr>
            <p:cNvPr id="214" name="Straight Arrow Connector 213">
              <a:extLst>
                <a:ext uri="{FF2B5EF4-FFF2-40B4-BE49-F238E27FC236}">
                  <a16:creationId xmlns:a16="http://schemas.microsoft.com/office/drawing/2014/main" id="{826458F9-8577-38EC-E477-FE77C7E64A28}"/>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20659F6D-51EB-2543-AD37-7E9B4A397AD7}"/>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9CD47C2D-6140-76A9-07B9-264B4DBBAFDE}"/>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BD2EAEC-4D98-AE19-7182-9D10EBB83C8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383551CF-C728-F1C4-D811-65EE5691353D}"/>
              </a:ext>
            </a:extLst>
          </p:cNvPr>
          <p:cNvGrpSpPr/>
          <p:nvPr/>
        </p:nvGrpSpPr>
        <p:grpSpPr>
          <a:xfrm>
            <a:off x="2232218" y="3961291"/>
            <a:ext cx="6495713" cy="138261"/>
            <a:chOff x="616257" y="2360232"/>
            <a:chExt cx="8660951" cy="182880"/>
          </a:xfrm>
        </p:grpSpPr>
        <p:cxnSp>
          <p:nvCxnSpPr>
            <p:cNvPr id="219" name="Straight Arrow Connector 218">
              <a:extLst>
                <a:ext uri="{FF2B5EF4-FFF2-40B4-BE49-F238E27FC236}">
                  <a16:creationId xmlns:a16="http://schemas.microsoft.com/office/drawing/2014/main" id="{2755BE28-0A62-B6D5-FD13-2068CC4D1FE5}"/>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8FB35B71-E750-E658-66E7-85C1273F6DE9}"/>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5199EBE-597A-F183-424F-00E0517FD01F}"/>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A657539-0AE6-0A6A-C84F-EA9E36295197}"/>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224" name="Text Placeholder 223">
            <a:extLst>
              <a:ext uri="{FF2B5EF4-FFF2-40B4-BE49-F238E27FC236}">
                <a16:creationId xmlns:a16="http://schemas.microsoft.com/office/drawing/2014/main" id="{BFF512B5-763A-BAF5-8265-0F6067D99802}"/>
              </a:ext>
            </a:extLst>
          </p:cNvPr>
          <p:cNvSpPr>
            <a:spLocks noGrp="1"/>
          </p:cNvSpPr>
          <p:nvPr>
            <p:ph type="body" sz="quarter" idx="10" hasCustomPrompt="1"/>
          </p:nvPr>
        </p:nvSpPr>
        <p:spPr>
          <a:xfrm>
            <a:off x="421482"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5" name="Text Placeholder 223">
            <a:extLst>
              <a:ext uri="{FF2B5EF4-FFF2-40B4-BE49-F238E27FC236}">
                <a16:creationId xmlns:a16="http://schemas.microsoft.com/office/drawing/2014/main" id="{E5AA2C8D-D635-995F-B4AC-C32573BFE180}"/>
              </a:ext>
            </a:extLst>
          </p:cNvPr>
          <p:cNvSpPr>
            <a:spLocks noGrp="1"/>
          </p:cNvSpPr>
          <p:nvPr>
            <p:ph type="body" sz="quarter" idx="11" hasCustomPrompt="1"/>
          </p:nvPr>
        </p:nvSpPr>
        <p:spPr>
          <a:xfrm>
            <a:off x="421482"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6" name="Text Placeholder 223">
            <a:extLst>
              <a:ext uri="{FF2B5EF4-FFF2-40B4-BE49-F238E27FC236}">
                <a16:creationId xmlns:a16="http://schemas.microsoft.com/office/drawing/2014/main" id="{CA40ADBB-7940-35C7-2FB8-1975FA120C0B}"/>
              </a:ext>
            </a:extLst>
          </p:cNvPr>
          <p:cNvSpPr>
            <a:spLocks noGrp="1"/>
          </p:cNvSpPr>
          <p:nvPr>
            <p:ph type="body" sz="quarter" idx="12" hasCustomPrompt="1"/>
          </p:nvPr>
        </p:nvSpPr>
        <p:spPr>
          <a:xfrm>
            <a:off x="421482"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7" name="Text Placeholder 223">
            <a:extLst>
              <a:ext uri="{FF2B5EF4-FFF2-40B4-BE49-F238E27FC236}">
                <a16:creationId xmlns:a16="http://schemas.microsoft.com/office/drawing/2014/main" id="{6DAB0A95-4822-3ED0-D660-FBC3114A0779}"/>
              </a:ext>
            </a:extLst>
          </p:cNvPr>
          <p:cNvSpPr>
            <a:spLocks noGrp="1"/>
          </p:cNvSpPr>
          <p:nvPr>
            <p:ph type="body" sz="quarter" idx="13" hasCustomPrompt="1"/>
          </p:nvPr>
        </p:nvSpPr>
        <p:spPr>
          <a:xfrm>
            <a:off x="262825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8" name="Text Placeholder 223">
            <a:extLst>
              <a:ext uri="{FF2B5EF4-FFF2-40B4-BE49-F238E27FC236}">
                <a16:creationId xmlns:a16="http://schemas.microsoft.com/office/drawing/2014/main" id="{CFB85E50-C1B2-4395-9C3F-F1781E8D6531}"/>
              </a:ext>
            </a:extLst>
          </p:cNvPr>
          <p:cNvSpPr>
            <a:spLocks noGrp="1"/>
          </p:cNvSpPr>
          <p:nvPr>
            <p:ph type="body" sz="quarter" idx="14" hasCustomPrompt="1"/>
          </p:nvPr>
        </p:nvSpPr>
        <p:spPr>
          <a:xfrm>
            <a:off x="262825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9" name="Text Placeholder 223">
            <a:extLst>
              <a:ext uri="{FF2B5EF4-FFF2-40B4-BE49-F238E27FC236}">
                <a16:creationId xmlns:a16="http://schemas.microsoft.com/office/drawing/2014/main" id="{E9CACC52-2F1F-DD7A-C37A-D655E1CA2652}"/>
              </a:ext>
            </a:extLst>
          </p:cNvPr>
          <p:cNvSpPr>
            <a:spLocks noGrp="1"/>
          </p:cNvSpPr>
          <p:nvPr>
            <p:ph type="body" sz="quarter" idx="15" hasCustomPrompt="1"/>
          </p:nvPr>
        </p:nvSpPr>
        <p:spPr>
          <a:xfrm>
            <a:off x="262825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0" name="Text Placeholder 223">
            <a:extLst>
              <a:ext uri="{FF2B5EF4-FFF2-40B4-BE49-F238E27FC236}">
                <a16:creationId xmlns:a16="http://schemas.microsoft.com/office/drawing/2014/main" id="{22306094-789D-7484-629A-DCC8EFCFA3D9}"/>
              </a:ext>
            </a:extLst>
          </p:cNvPr>
          <p:cNvSpPr>
            <a:spLocks noGrp="1"/>
          </p:cNvSpPr>
          <p:nvPr>
            <p:ph type="body" sz="quarter" idx="16" hasCustomPrompt="1"/>
          </p:nvPr>
        </p:nvSpPr>
        <p:spPr>
          <a:xfrm>
            <a:off x="4720528"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1" name="Text Placeholder 223">
            <a:extLst>
              <a:ext uri="{FF2B5EF4-FFF2-40B4-BE49-F238E27FC236}">
                <a16:creationId xmlns:a16="http://schemas.microsoft.com/office/drawing/2014/main" id="{37B7816F-570E-4318-25B4-753EDCDC3BA4}"/>
              </a:ext>
            </a:extLst>
          </p:cNvPr>
          <p:cNvSpPr>
            <a:spLocks noGrp="1"/>
          </p:cNvSpPr>
          <p:nvPr>
            <p:ph type="body" sz="quarter" idx="17" hasCustomPrompt="1"/>
          </p:nvPr>
        </p:nvSpPr>
        <p:spPr>
          <a:xfrm>
            <a:off x="4720528"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2" name="Text Placeholder 223">
            <a:extLst>
              <a:ext uri="{FF2B5EF4-FFF2-40B4-BE49-F238E27FC236}">
                <a16:creationId xmlns:a16="http://schemas.microsoft.com/office/drawing/2014/main" id="{86383B8E-3C01-9048-673F-227BD539AD47}"/>
              </a:ext>
            </a:extLst>
          </p:cNvPr>
          <p:cNvSpPr>
            <a:spLocks noGrp="1"/>
          </p:cNvSpPr>
          <p:nvPr>
            <p:ph type="body" sz="quarter" idx="18" hasCustomPrompt="1"/>
          </p:nvPr>
        </p:nvSpPr>
        <p:spPr>
          <a:xfrm>
            <a:off x="4720528"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3" name="Text Placeholder 223">
            <a:extLst>
              <a:ext uri="{FF2B5EF4-FFF2-40B4-BE49-F238E27FC236}">
                <a16:creationId xmlns:a16="http://schemas.microsoft.com/office/drawing/2014/main" id="{9C68E3B6-F7B2-F738-35F5-7734AE5FA4F1}"/>
              </a:ext>
            </a:extLst>
          </p:cNvPr>
          <p:cNvSpPr>
            <a:spLocks noGrp="1"/>
          </p:cNvSpPr>
          <p:nvPr>
            <p:ph type="body" sz="quarter" idx="19" hasCustomPrompt="1"/>
          </p:nvPr>
        </p:nvSpPr>
        <p:spPr>
          <a:xfrm>
            <a:off x="687070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4" name="Text Placeholder 223">
            <a:extLst>
              <a:ext uri="{FF2B5EF4-FFF2-40B4-BE49-F238E27FC236}">
                <a16:creationId xmlns:a16="http://schemas.microsoft.com/office/drawing/2014/main" id="{D569DF0A-09DC-AEC0-0DFA-DCB1D40BF2BA}"/>
              </a:ext>
            </a:extLst>
          </p:cNvPr>
          <p:cNvSpPr>
            <a:spLocks noGrp="1"/>
          </p:cNvSpPr>
          <p:nvPr>
            <p:ph type="body" sz="quarter" idx="20" hasCustomPrompt="1"/>
          </p:nvPr>
        </p:nvSpPr>
        <p:spPr>
          <a:xfrm>
            <a:off x="687070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5" name="Text Placeholder 223">
            <a:extLst>
              <a:ext uri="{FF2B5EF4-FFF2-40B4-BE49-F238E27FC236}">
                <a16:creationId xmlns:a16="http://schemas.microsoft.com/office/drawing/2014/main" id="{413D35F8-D430-E6E9-466A-5F9CB6CFA1D0}"/>
              </a:ext>
            </a:extLst>
          </p:cNvPr>
          <p:cNvSpPr>
            <a:spLocks noGrp="1"/>
          </p:cNvSpPr>
          <p:nvPr>
            <p:ph type="body" sz="quarter" idx="21" hasCustomPrompt="1"/>
          </p:nvPr>
        </p:nvSpPr>
        <p:spPr>
          <a:xfrm>
            <a:off x="687070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40" name="Text Placeholder 223">
            <a:extLst>
              <a:ext uri="{FF2B5EF4-FFF2-40B4-BE49-F238E27FC236}">
                <a16:creationId xmlns:a16="http://schemas.microsoft.com/office/drawing/2014/main" id="{45B66AD5-DA74-37A7-04F2-40008D0503AA}"/>
              </a:ext>
            </a:extLst>
          </p:cNvPr>
          <p:cNvSpPr>
            <a:spLocks noGrp="1"/>
          </p:cNvSpPr>
          <p:nvPr>
            <p:ph type="body" sz="quarter" idx="22" hasCustomPrompt="1"/>
          </p:nvPr>
        </p:nvSpPr>
        <p:spPr>
          <a:xfrm>
            <a:off x="571133"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1" name="Text Placeholder 223">
            <a:extLst>
              <a:ext uri="{FF2B5EF4-FFF2-40B4-BE49-F238E27FC236}">
                <a16:creationId xmlns:a16="http://schemas.microsoft.com/office/drawing/2014/main" id="{C45BE4CD-E044-2CD7-21C4-97176718AD80}"/>
              </a:ext>
            </a:extLst>
          </p:cNvPr>
          <p:cNvSpPr>
            <a:spLocks noGrp="1"/>
          </p:cNvSpPr>
          <p:nvPr>
            <p:ph type="body" sz="quarter" idx="23" hasCustomPrompt="1"/>
          </p:nvPr>
        </p:nvSpPr>
        <p:spPr>
          <a:xfrm>
            <a:off x="2746672"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2" name="Text Placeholder 223">
            <a:extLst>
              <a:ext uri="{FF2B5EF4-FFF2-40B4-BE49-F238E27FC236}">
                <a16:creationId xmlns:a16="http://schemas.microsoft.com/office/drawing/2014/main" id="{0E2619DA-F8F3-8C00-5E09-9207CA15EF40}"/>
              </a:ext>
            </a:extLst>
          </p:cNvPr>
          <p:cNvSpPr>
            <a:spLocks noGrp="1"/>
          </p:cNvSpPr>
          <p:nvPr>
            <p:ph type="body" sz="quarter" idx="24" hasCustomPrompt="1"/>
          </p:nvPr>
        </p:nvSpPr>
        <p:spPr>
          <a:xfrm>
            <a:off x="4966868" y="1063458"/>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3" name="Text Placeholder 223">
            <a:extLst>
              <a:ext uri="{FF2B5EF4-FFF2-40B4-BE49-F238E27FC236}">
                <a16:creationId xmlns:a16="http://schemas.microsoft.com/office/drawing/2014/main" id="{E28F1050-1210-6538-A106-7CFE740EBA2E}"/>
              </a:ext>
            </a:extLst>
          </p:cNvPr>
          <p:cNvSpPr>
            <a:spLocks noGrp="1"/>
          </p:cNvSpPr>
          <p:nvPr>
            <p:ph type="body" sz="quarter" idx="25" hasCustomPrompt="1"/>
          </p:nvPr>
        </p:nvSpPr>
        <p:spPr>
          <a:xfrm>
            <a:off x="7037839" y="1064267"/>
            <a:ext cx="1719117"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4" name="Text Placeholder 223">
            <a:extLst>
              <a:ext uri="{FF2B5EF4-FFF2-40B4-BE49-F238E27FC236}">
                <a16:creationId xmlns:a16="http://schemas.microsoft.com/office/drawing/2014/main" id="{EF61AF2A-5052-68D6-6BF0-EFC3CB72B8AB}"/>
              </a:ext>
            </a:extLst>
          </p:cNvPr>
          <p:cNvSpPr>
            <a:spLocks noGrp="1"/>
          </p:cNvSpPr>
          <p:nvPr>
            <p:ph type="body" sz="quarter" idx="26" hasCustomPrompt="1"/>
          </p:nvPr>
        </p:nvSpPr>
        <p:spPr>
          <a:xfrm>
            <a:off x="36058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5" name="Text Placeholder 223">
            <a:extLst>
              <a:ext uri="{FF2B5EF4-FFF2-40B4-BE49-F238E27FC236}">
                <a16:creationId xmlns:a16="http://schemas.microsoft.com/office/drawing/2014/main" id="{9E2E7F9B-82B3-F75C-F0C9-2FFDBD228A2B}"/>
              </a:ext>
            </a:extLst>
          </p:cNvPr>
          <p:cNvSpPr>
            <a:spLocks noGrp="1"/>
          </p:cNvSpPr>
          <p:nvPr>
            <p:ph type="body" sz="quarter" idx="27" hasCustomPrompt="1"/>
          </p:nvPr>
        </p:nvSpPr>
        <p:spPr>
          <a:xfrm>
            <a:off x="2529288" y="554066"/>
            <a:ext cx="1663441"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6" name="Text Placeholder 223">
            <a:extLst>
              <a:ext uri="{FF2B5EF4-FFF2-40B4-BE49-F238E27FC236}">
                <a16:creationId xmlns:a16="http://schemas.microsoft.com/office/drawing/2014/main" id="{10187429-8ACA-EC6C-B4B3-742FDF148399}"/>
              </a:ext>
            </a:extLst>
          </p:cNvPr>
          <p:cNvSpPr>
            <a:spLocks noGrp="1"/>
          </p:cNvSpPr>
          <p:nvPr>
            <p:ph type="body" sz="quarter" idx="28" hasCustomPrompt="1"/>
          </p:nvPr>
        </p:nvSpPr>
        <p:spPr>
          <a:xfrm>
            <a:off x="469210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grpSp>
        <p:nvGrpSpPr>
          <p:cNvPr id="19" name="Group 18">
            <a:extLst>
              <a:ext uri="{FF2B5EF4-FFF2-40B4-BE49-F238E27FC236}">
                <a16:creationId xmlns:a16="http://schemas.microsoft.com/office/drawing/2014/main" id="{5761B1E8-882B-8966-7B2A-85F5C9EA1F23}"/>
              </a:ext>
            </a:extLst>
          </p:cNvPr>
          <p:cNvGrpSpPr/>
          <p:nvPr/>
        </p:nvGrpSpPr>
        <p:grpSpPr>
          <a:xfrm>
            <a:off x="2991353" y="6384"/>
            <a:ext cx="3161294" cy="260411"/>
            <a:chOff x="3888396" y="8444"/>
            <a:chExt cx="4215058" cy="344450"/>
          </a:xfrm>
        </p:grpSpPr>
        <p:pic>
          <p:nvPicPr>
            <p:cNvPr id="102" name="Graphic 101" descr="Bar graph with downward trend with solid fill">
              <a:extLst>
                <a:ext uri="{FF2B5EF4-FFF2-40B4-BE49-F238E27FC236}">
                  <a16:creationId xmlns:a16="http://schemas.microsoft.com/office/drawing/2014/main" id="{84061D2E-30C6-D3AC-96BF-C5DE07C27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8396" y="8444"/>
              <a:ext cx="344450" cy="344450"/>
            </a:xfrm>
            <a:prstGeom prst="rect">
              <a:avLst/>
            </a:prstGeom>
          </p:spPr>
        </p:pic>
        <p:pic>
          <p:nvPicPr>
            <p:cNvPr id="103" name="Graphic 102" descr="Bar graph with downward trend with solid fill">
              <a:extLst>
                <a:ext uri="{FF2B5EF4-FFF2-40B4-BE49-F238E27FC236}">
                  <a16:creationId xmlns:a16="http://schemas.microsoft.com/office/drawing/2014/main" id="{D737FB1E-C94E-8989-84CD-A40B224A5B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5530" y="8444"/>
              <a:ext cx="344450" cy="344450"/>
            </a:xfrm>
            <a:prstGeom prst="rect">
              <a:avLst/>
            </a:prstGeom>
          </p:spPr>
        </p:pic>
        <p:sp>
          <p:nvSpPr>
            <p:cNvPr id="178" name="TextBox 177">
              <a:extLst>
                <a:ext uri="{FF2B5EF4-FFF2-40B4-BE49-F238E27FC236}">
                  <a16:creationId xmlns:a16="http://schemas.microsoft.com/office/drawing/2014/main" id="{3B6F06C1-4F9E-0799-FDE0-3CF76842252E}"/>
                </a:ext>
              </a:extLst>
            </p:cNvPr>
            <p:cNvSpPr txBox="1"/>
            <p:nvPr userDrawn="1"/>
          </p:nvSpPr>
          <p:spPr>
            <a:xfrm>
              <a:off x="4253213" y="50133"/>
              <a:ext cx="1756778"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Incidence</a:t>
              </a:r>
              <a:endParaRPr lang="en-US" sz="825" dirty="0">
                <a:latin typeface="Franklin Gothic Heavy" panose="020B0903020102020204" pitchFamily="34" charset="0"/>
              </a:endParaRPr>
            </a:p>
          </p:txBody>
        </p:sp>
        <p:sp>
          <p:nvSpPr>
            <p:cNvPr id="179" name="TextBox 178">
              <a:extLst>
                <a:ext uri="{FF2B5EF4-FFF2-40B4-BE49-F238E27FC236}">
                  <a16:creationId xmlns:a16="http://schemas.microsoft.com/office/drawing/2014/main" id="{5A10ABF2-0F17-A189-C46C-A84B8776E315}"/>
                </a:ext>
              </a:extLst>
            </p:cNvPr>
            <p:cNvSpPr txBox="1"/>
            <p:nvPr userDrawn="1"/>
          </p:nvSpPr>
          <p:spPr>
            <a:xfrm>
              <a:off x="6391029" y="50133"/>
              <a:ext cx="1712425"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Mortality</a:t>
              </a:r>
              <a:endParaRPr lang="en-US" sz="825" dirty="0">
                <a:latin typeface="Franklin Gothic Heavy" panose="020B0903020102020204" pitchFamily="34" charset="0"/>
              </a:endParaRPr>
            </a:p>
          </p:txBody>
        </p:sp>
      </p:grpSp>
      <p:sp>
        <p:nvSpPr>
          <p:cNvPr id="180" name="Text Placeholder 223">
            <a:extLst>
              <a:ext uri="{FF2B5EF4-FFF2-40B4-BE49-F238E27FC236}">
                <a16:creationId xmlns:a16="http://schemas.microsoft.com/office/drawing/2014/main" id="{90C35DBB-47CF-BA83-62D7-C4914C0733CF}"/>
              </a:ext>
            </a:extLst>
          </p:cNvPr>
          <p:cNvSpPr>
            <a:spLocks noGrp="1"/>
          </p:cNvSpPr>
          <p:nvPr>
            <p:ph type="body" sz="quarter" idx="29" hasCustomPrompt="1"/>
          </p:nvPr>
        </p:nvSpPr>
        <p:spPr>
          <a:xfrm>
            <a:off x="6855620" y="554066"/>
            <a:ext cx="1650054"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pic>
        <p:nvPicPr>
          <p:cNvPr id="200" name="Picture 199" descr="Icon&#10;&#10;Description automatically generated">
            <a:extLst>
              <a:ext uri="{FF2B5EF4-FFF2-40B4-BE49-F238E27FC236}">
                <a16:creationId xmlns:a16="http://schemas.microsoft.com/office/drawing/2014/main" id="{22A185B6-F823-1AEA-B963-1F8E5F4689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2917" y="522851"/>
            <a:ext cx="342900" cy="345652"/>
          </a:xfrm>
          <a:prstGeom prst="rect">
            <a:avLst/>
          </a:prstGeom>
        </p:spPr>
      </p:pic>
      <p:pic>
        <p:nvPicPr>
          <p:cNvPr id="205" name="Picture 204" descr="Icon&#10;&#10;Description automatically generated">
            <a:extLst>
              <a:ext uri="{FF2B5EF4-FFF2-40B4-BE49-F238E27FC236}">
                <a16:creationId xmlns:a16="http://schemas.microsoft.com/office/drawing/2014/main" id="{E93236DA-0746-6FE9-CE17-6525F3EFAB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7192" y="522851"/>
            <a:ext cx="342900" cy="345652"/>
          </a:xfrm>
          <a:prstGeom prst="rect">
            <a:avLst/>
          </a:prstGeom>
        </p:spPr>
      </p:pic>
      <p:pic>
        <p:nvPicPr>
          <p:cNvPr id="206" name="Picture 205" descr="Icon&#10;&#10;Description automatically generated">
            <a:extLst>
              <a:ext uri="{FF2B5EF4-FFF2-40B4-BE49-F238E27FC236}">
                <a16:creationId xmlns:a16="http://schemas.microsoft.com/office/drawing/2014/main" id="{B0F39EF2-EE90-937E-DDB8-154AB61F7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4367" y="522851"/>
            <a:ext cx="342900" cy="345652"/>
          </a:xfrm>
          <a:prstGeom prst="rect">
            <a:avLst/>
          </a:prstGeom>
        </p:spPr>
      </p:pic>
    </p:spTree>
    <p:custDataLst>
      <p:tags r:id="rId1"/>
    </p:custDataLst>
    <p:extLst>
      <p:ext uri="{BB962C8B-B14F-4D97-AF65-F5344CB8AC3E}">
        <p14:creationId xmlns:p14="http://schemas.microsoft.com/office/powerpoint/2010/main" val="196344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rgbClr val="132F6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7CE78-981A-4270-8F14-87DE07F918D2}"/>
              </a:ext>
            </a:extLst>
          </p:cNvPr>
          <p:cNvSpPr/>
          <p:nvPr userDrawn="1"/>
        </p:nvSpPr>
        <p:spPr>
          <a:xfrm>
            <a:off x="0" y="4783873"/>
            <a:ext cx="9144000" cy="400902"/>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1037228"/>
            <a:ext cx="4061631" cy="2246769"/>
          </a:xfrm>
          <a:prstGeom prst="rect">
            <a:avLst/>
          </a:prstGeom>
          <a:noFill/>
        </p:spPr>
        <p:txBody>
          <a:bodyPr wrap="square">
            <a:spAutoFit/>
          </a:bodyPr>
          <a:lstStyle/>
          <a:p>
            <a:pPr marL="0" indent="0">
              <a:buNone/>
            </a:pPr>
            <a:r>
              <a:rPr lang="en-US" sz="1400" dirty="0">
                <a:solidFill>
                  <a:schemeClr val="bg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bg1"/>
                </a:solidFill>
              </a:rPr>
            </a:br>
            <a:r>
              <a:rPr lang="en-US" sz="1400" dirty="0">
                <a:solidFill>
                  <a:schemeClr val="bg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a:stretch>
              <a:fillRect/>
            </a:stretch>
          </p:blipFill>
          <p:spPr>
            <a:xfrm>
              <a:off x="7664175" y="4115962"/>
              <a:ext cx="1006460" cy="777994"/>
            </a:xfrm>
            <a:prstGeom prst="rect">
              <a:avLst/>
            </a:prstGeom>
          </p:spPr>
        </p:pic>
      </p:grpSp>
    </p:spTree>
    <p:custDataLst>
      <p:tags r:id="rId1"/>
    </p:custDataLst>
    <p:extLst>
      <p:ext uri="{BB962C8B-B14F-4D97-AF65-F5344CB8AC3E}">
        <p14:creationId xmlns:p14="http://schemas.microsoft.com/office/powerpoint/2010/main" val="376467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16932-21D0-46DC-ABFB-A5CAAAA651D1}"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54A68-371F-48BD-844B-CFF4BD2888EF}" type="slidenum">
              <a:rPr lang="en-US" smtClean="0"/>
              <a:t>‹#›</a:t>
            </a:fld>
            <a:endParaRPr lang="en-US"/>
          </a:p>
        </p:txBody>
      </p:sp>
    </p:spTree>
    <p:extLst>
      <p:ext uri="{BB962C8B-B14F-4D97-AF65-F5344CB8AC3E}">
        <p14:creationId xmlns:p14="http://schemas.microsoft.com/office/powerpoint/2010/main" val="181845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3"/>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779" r:id="rId4"/>
    <p:sldLayoutId id="2147483755" r:id="rId5"/>
    <p:sldLayoutId id="2147483708" r:id="rId6"/>
    <p:sldLayoutId id="2147483783" r:id="rId7"/>
    <p:sldLayoutId id="2147483781" r:id="rId8"/>
    <p:sldLayoutId id="2147483754" r:id="rId9"/>
    <p:sldLayoutId id="2147483753" r:id="rId10"/>
    <p:sldLayoutId id="2147483796" r:id="rId11"/>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5"/>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6"/>
          <a:stretch>
            <a:fillRect/>
          </a:stretch>
        </p:blipFill>
        <p:spPr>
          <a:xfrm>
            <a:off x="18459" y="4909132"/>
            <a:ext cx="330028" cy="282174"/>
          </a:xfrm>
          <a:prstGeom prst="rect">
            <a:avLst/>
          </a:prstGeom>
        </p:spPr>
      </p:pic>
    </p:spTree>
    <p:custDataLst>
      <p:tags r:id="rId14"/>
    </p:custDataLst>
    <p:extLst>
      <p:ext uri="{BB962C8B-B14F-4D97-AF65-F5344CB8AC3E}">
        <p14:creationId xmlns:p14="http://schemas.microsoft.com/office/powerpoint/2010/main" val="2891727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810" r:id="rId12"/>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QuickStyle" Target="../diagrams/quickStyle1.xml"/><Relationship Id="rId11" Type="http://schemas.openxmlformats.org/officeDocument/2006/relationships/image" Target="../media/image30.pn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4A2434-C325-6D23-5836-723EF74B1B24}"/>
              </a:ext>
            </a:extLst>
          </p:cNvPr>
          <p:cNvPicPr>
            <a:picLocks noChangeAspect="1"/>
          </p:cNvPicPr>
          <p:nvPr/>
        </p:nvPicPr>
        <p:blipFill>
          <a:blip r:embed="rId3"/>
          <a:stretch>
            <a:fillRect/>
          </a:stretch>
        </p:blipFill>
        <p:spPr>
          <a:xfrm>
            <a:off x="577941" y="839788"/>
            <a:ext cx="4929399" cy="1893412"/>
          </a:xfrm>
          <a:prstGeom prst="rect">
            <a:avLst/>
          </a:prstGeom>
        </p:spPr>
      </p:pic>
      <p:sp>
        <p:nvSpPr>
          <p:cNvPr id="5" name="Subtitle 2">
            <a:extLst>
              <a:ext uri="{FF2B5EF4-FFF2-40B4-BE49-F238E27FC236}">
                <a16:creationId xmlns:a16="http://schemas.microsoft.com/office/drawing/2014/main" id="{C32312C1-232E-60FB-F91D-90991F6B3D18}"/>
              </a:ext>
            </a:extLst>
          </p:cNvPr>
          <p:cNvSpPr>
            <a:spLocks noGrp="1"/>
          </p:cNvSpPr>
          <p:nvPr>
            <p:ph type="subTitle" idx="1"/>
          </p:nvPr>
        </p:nvSpPr>
        <p:spPr>
          <a:xfrm>
            <a:off x="625396" y="3120643"/>
            <a:ext cx="7893208" cy="694899"/>
          </a:xfrm>
          <a:effectLst/>
        </p:spPr>
        <p:txBody>
          <a:bodyPr>
            <a:normAutofit/>
          </a:bodyPr>
          <a:lstStyle/>
          <a:p>
            <a:pPr>
              <a:spcAft>
                <a:spcPts val="0"/>
              </a:spcAft>
            </a:pPr>
            <a:r>
              <a:rPr lang="en-US" dirty="0"/>
              <a:t>Africa Regional Workshop on Strengthening TB Monitoring and Evaluation Systems</a:t>
            </a:r>
          </a:p>
          <a:p>
            <a:r>
              <a:rPr lang="en-US" sz="1200" dirty="0"/>
              <a:t>16-19 April, 2024 • Dar es Salaam, Tanzania</a:t>
            </a:r>
          </a:p>
        </p:txBody>
      </p:sp>
      <p:sp>
        <p:nvSpPr>
          <p:cNvPr id="6" name="Subtitle 2">
            <a:extLst>
              <a:ext uri="{FF2B5EF4-FFF2-40B4-BE49-F238E27FC236}">
                <a16:creationId xmlns:a16="http://schemas.microsoft.com/office/drawing/2014/main" id="{10AE9AEA-CD9F-08FE-111A-FD0109A0280E}"/>
              </a:ext>
            </a:extLst>
          </p:cNvPr>
          <p:cNvSpPr txBox="1">
            <a:spLocks/>
          </p:cNvSpPr>
          <p:nvPr/>
        </p:nvSpPr>
        <p:spPr>
          <a:xfrm>
            <a:off x="625396" y="3815542"/>
            <a:ext cx="4713222" cy="399926"/>
          </a:xfrm>
          <a:prstGeom prst="rect">
            <a:avLst/>
          </a:prstGeom>
          <a:effectLst/>
        </p:spPr>
        <p:txBody>
          <a:bodyPr vert="horz" lIns="91440" tIns="45720" rIns="91440" bIns="45720" rtlCol="0">
            <a:normAutofit/>
          </a:bodyPr>
          <a:lstStyle>
            <a:lvl1pPr marL="0" indent="0" algn="l" defTabSz="457200" rtl="0" eaLnBrk="1" latinLnBrk="0" hangingPunct="1">
              <a:spcBef>
                <a:spcPts val="0"/>
              </a:spcBef>
              <a:spcAft>
                <a:spcPts val="800"/>
              </a:spcAft>
              <a:buClr>
                <a:schemeClr val="tx2"/>
              </a:buClr>
              <a:buSzPct val="90000"/>
              <a:buFont typeface="Wingdings" panose="05000000000000000000" pitchFamily="2" charset="2"/>
              <a:buNone/>
              <a:defRPr sz="1800" b="0" i="0" kern="1200">
                <a:solidFill>
                  <a:schemeClr val="tx2"/>
                </a:solidFill>
                <a:latin typeface="+mn-lt"/>
                <a:ea typeface="+mn-ea"/>
                <a:cs typeface="Gill Sans MT"/>
              </a:defRPr>
            </a:lvl1pPr>
            <a:lvl2pPr marL="457200" indent="0" algn="ctr" defTabSz="457200" rtl="0" eaLnBrk="1" latinLnBrk="0" hangingPunct="1">
              <a:spcBef>
                <a:spcPts val="0"/>
              </a:spcBef>
              <a:spcAft>
                <a:spcPts val="800"/>
              </a:spcAft>
              <a:buClr>
                <a:schemeClr val="tx2"/>
              </a:buClr>
              <a:buFont typeface="Wingdings" panose="05000000000000000000" pitchFamily="2" charset="2"/>
              <a:buNone/>
              <a:defRPr sz="2000" b="0" i="0" kern="1200">
                <a:solidFill>
                  <a:schemeClr val="tx1">
                    <a:tint val="75000"/>
                  </a:schemeClr>
                </a:solidFill>
                <a:latin typeface="+mn-l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NTP UPDATES: </a:t>
            </a:r>
            <a:r>
              <a:rPr lang="en-US" b="1" dirty="0"/>
              <a:t>United Republic of Tanzania</a:t>
            </a:r>
            <a:endParaRPr lang="en-US" sz="1200" b="1" dirty="0"/>
          </a:p>
        </p:txBody>
      </p:sp>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2FF2D-B92A-FFA5-BA6A-06F84EAC6E08}"/>
              </a:ext>
            </a:extLst>
          </p:cNvPr>
          <p:cNvSpPr>
            <a:spLocks noGrp="1"/>
          </p:cNvSpPr>
          <p:nvPr>
            <p:ph idx="1"/>
          </p:nvPr>
        </p:nvSpPr>
        <p:spPr>
          <a:xfrm>
            <a:off x="240021" y="607851"/>
            <a:ext cx="4747615" cy="2369253"/>
          </a:xfrm>
        </p:spPr>
        <p:txBody>
          <a:bodyPr>
            <a:normAutofit fontScale="92500" lnSpcReduction="20000"/>
          </a:bodyPr>
          <a:lstStyle/>
          <a:p>
            <a:pPr marL="0" indent="0">
              <a:buNone/>
            </a:pPr>
            <a:r>
              <a:rPr lang="en-US" sz="1700" dirty="0"/>
              <a:t>DATA USE STRATEGIES</a:t>
            </a:r>
          </a:p>
          <a:p>
            <a:pPr marL="517525" lvl="1" indent="-231775"/>
            <a:r>
              <a:rPr lang="en-US" sz="1700" dirty="0"/>
              <a:t>Community and facility data review meetings (exchange meetings?)</a:t>
            </a:r>
          </a:p>
          <a:p>
            <a:pPr marL="517525" lvl="1" indent="-231775"/>
            <a:r>
              <a:rPr lang="en-US" sz="1700" dirty="0"/>
              <a:t>Regional quarterly review meetings</a:t>
            </a:r>
          </a:p>
          <a:p>
            <a:pPr marL="517525" lvl="1" indent="-231775"/>
            <a:r>
              <a:rPr lang="en-US" sz="1700" dirty="0"/>
              <a:t>National biannual data review meetings </a:t>
            </a:r>
          </a:p>
          <a:p>
            <a:pPr marL="517525" lvl="1" indent="-231775"/>
            <a:r>
              <a:rPr lang="en-US" sz="1700" dirty="0"/>
              <a:t>Data use and analysis guidelines </a:t>
            </a:r>
          </a:p>
          <a:p>
            <a:pPr marL="517525" lvl="1" indent="-231775"/>
            <a:r>
              <a:rPr lang="en-US" sz="1700" dirty="0"/>
              <a:t>Annual best performer recognition – since 2016 to date</a:t>
            </a:r>
          </a:p>
          <a:p>
            <a:pPr lvl="1"/>
            <a:endParaRPr lang="en-US" dirty="0"/>
          </a:p>
        </p:txBody>
      </p:sp>
      <p:sp>
        <p:nvSpPr>
          <p:cNvPr id="3" name="Slide Number Placeholder 2">
            <a:extLst>
              <a:ext uri="{FF2B5EF4-FFF2-40B4-BE49-F238E27FC236}">
                <a16:creationId xmlns:a16="http://schemas.microsoft.com/office/drawing/2014/main" id="{7949B4ED-867E-5FAB-2951-A23CDF2EA300}"/>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4" name="Title 3">
            <a:extLst>
              <a:ext uri="{FF2B5EF4-FFF2-40B4-BE49-F238E27FC236}">
                <a16:creationId xmlns:a16="http://schemas.microsoft.com/office/drawing/2014/main" id="{F00ED748-DA50-7D4B-E104-8CB330E68DC7}"/>
              </a:ext>
            </a:extLst>
          </p:cNvPr>
          <p:cNvSpPr>
            <a:spLocks noGrp="1"/>
          </p:cNvSpPr>
          <p:nvPr>
            <p:ph type="title"/>
          </p:nvPr>
        </p:nvSpPr>
        <p:spPr>
          <a:xfrm>
            <a:off x="345507" y="184560"/>
            <a:ext cx="8680649" cy="692497"/>
          </a:xfrm>
        </p:spPr>
        <p:txBody>
          <a:bodyPr/>
          <a:lstStyle/>
          <a:p>
            <a:r>
              <a:rPr lang="en-US" sz="1500" dirty="0">
                <a:solidFill>
                  <a:schemeClr val="tx1"/>
                </a:solidFill>
              </a:rPr>
              <a:t>Data use: strategies; success stories; and challenges in data quality, use, and analysis</a:t>
            </a:r>
            <a:br>
              <a:rPr lang="en-US" dirty="0">
                <a:solidFill>
                  <a:schemeClr val="bg1"/>
                </a:solidFill>
              </a:rPr>
            </a:br>
            <a:endParaRPr lang="en-US" dirty="0"/>
          </a:p>
        </p:txBody>
      </p:sp>
      <p:sp>
        <p:nvSpPr>
          <p:cNvPr id="10" name="TextBox 9">
            <a:extLst>
              <a:ext uri="{FF2B5EF4-FFF2-40B4-BE49-F238E27FC236}">
                <a16:creationId xmlns:a16="http://schemas.microsoft.com/office/drawing/2014/main" id="{33BCBFC0-0BF7-A916-B50A-EB84040083F2}"/>
              </a:ext>
            </a:extLst>
          </p:cNvPr>
          <p:cNvSpPr txBox="1"/>
          <p:nvPr/>
        </p:nvSpPr>
        <p:spPr>
          <a:xfrm>
            <a:off x="5252480" y="679827"/>
            <a:ext cx="3614242" cy="3724096"/>
          </a:xfrm>
          <a:prstGeom prst="rect">
            <a:avLst/>
          </a:prstGeom>
          <a:noFill/>
        </p:spPr>
        <p:txBody>
          <a:bodyPr wrap="square" rtlCol="0">
            <a:spAutoFit/>
          </a:bodyPr>
          <a:lstStyle/>
          <a:p>
            <a:r>
              <a:rPr lang="en-US" sz="1600" dirty="0"/>
              <a:t>GIS-based analyses informed Gx pert placement (MATCH Analysis)  -2020</a:t>
            </a:r>
          </a:p>
          <a:p>
            <a:endParaRPr lang="en-US" sz="1600" dirty="0"/>
          </a:p>
          <a:p>
            <a:r>
              <a:rPr lang="en-US" sz="1600" dirty="0"/>
              <a:t>Case-based data analysis facilitated COVID 19 mitigation plans -2020</a:t>
            </a:r>
          </a:p>
          <a:p>
            <a:endParaRPr lang="en-US" sz="1600" dirty="0"/>
          </a:p>
          <a:p>
            <a:r>
              <a:rPr lang="en-US" sz="1600" dirty="0"/>
              <a:t>Data availability facilitates performance review for target achievements -2021</a:t>
            </a:r>
          </a:p>
          <a:p>
            <a:endParaRPr lang="en-US" sz="1600" dirty="0"/>
          </a:p>
          <a:p>
            <a:r>
              <a:rPr lang="en-US" sz="1600" dirty="0"/>
              <a:t>Case-based data facilitates in-depth analysis of B+ indicator performance -2023</a:t>
            </a:r>
          </a:p>
          <a:p>
            <a:endParaRPr lang="en-US" sz="1600" dirty="0"/>
          </a:p>
          <a:p>
            <a:endParaRPr lang="en-US" sz="1400" dirty="0"/>
          </a:p>
          <a:p>
            <a:endParaRPr lang="en-US" sz="1400" dirty="0"/>
          </a:p>
        </p:txBody>
      </p:sp>
      <p:pic>
        <p:nvPicPr>
          <p:cNvPr id="12" name="Picture 11">
            <a:extLst>
              <a:ext uri="{FF2B5EF4-FFF2-40B4-BE49-F238E27FC236}">
                <a16:creationId xmlns:a16="http://schemas.microsoft.com/office/drawing/2014/main" id="{577E0BDF-A38A-02CF-B76E-FB3BBA8818A6}"/>
              </a:ext>
            </a:extLst>
          </p:cNvPr>
          <p:cNvPicPr>
            <a:picLocks noChangeAspect="1"/>
          </p:cNvPicPr>
          <p:nvPr/>
        </p:nvPicPr>
        <p:blipFill>
          <a:blip r:embed="rId2"/>
          <a:stretch>
            <a:fillRect/>
          </a:stretch>
        </p:blipFill>
        <p:spPr>
          <a:xfrm>
            <a:off x="34845" y="2977104"/>
            <a:ext cx="4370900" cy="1970573"/>
          </a:xfrm>
          <a:prstGeom prst="rect">
            <a:avLst/>
          </a:prstGeom>
          <a:ln w="19050">
            <a:solidFill>
              <a:srgbClr val="00B050"/>
            </a:solidFill>
          </a:ln>
        </p:spPr>
      </p:pic>
    </p:spTree>
    <p:extLst>
      <p:ext uri="{BB962C8B-B14F-4D97-AF65-F5344CB8AC3E}">
        <p14:creationId xmlns:p14="http://schemas.microsoft.com/office/powerpoint/2010/main" val="208178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49B4ED-867E-5FAB-2951-A23CDF2EA300}"/>
              </a:ext>
            </a:extLst>
          </p:cNvPr>
          <p:cNvSpPr>
            <a:spLocks noGrp="1"/>
          </p:cNvSpPr>
          <p:nvPr>
            <p:ph type="sldNum" sz="quarter" idx="4"/>
          </p:nvPr>
        </p:nvSpPr>
        <p:spPr/>
        <p:txBody>
          <a:bodyPr/>
          <a:lstStyle/>
          <a:p>
            <a:fld id="{42782948-4DBE-204D-AB9E-B65E067054AE}" type="slidenum">
              <a:rPr lang="en-US" smtClean="0"/>
              <a:pPr/>
              <a:t>11</a:t>
            </a:fld>
            <a:endParaRPr lang="en-US"/>
          </a:p>
        </p:txBody>
      </p:sp>
      <p:sp>
        <p:nvSpPr>
          <p:cNvPr id="4" name="Title 3">
            <a:extLst>
              <a:ext uri="{FF2B5EF4-FFF2-40B4-BE49-F238E27FC236}">
                <a16:creationId xmlns:a16="http://schemas.microsoft.com/office/drawing/2014/main" id="{F00ED748-DA50-7D4B-E104-8CB330E68DC7}"/>
              </a:ext>
            </a:extLst>
          </p:cNvPr>
          <p:cNvSpPr>
            <a:spLocks noGrp="1"/>
          </p:cNvSpPr>
          <p:nvPr>
            <p:ph type="title"/>
          </p:nvPr>
        </p:nvSpPr>
        <p:spPr>
          <a:xfrm>
            <a:off x="345507" y="-5517"/>
            <a:ext cx="8680649" cy="830997"/>
          </a:xfrm>
        </p:spPr>
        <p:txBody>
          <a:bodyPr/>
          <a:lstStyle/>
          <a:p>
            <a:r>
              <a:rPr lang="en-US" dirty="0">
                <a:solidFill>
                  <a:schemeClr val="tx1"/>
                </a:solidFill>
              </a:rPr>
              <a:t>Plans for the Future</a:t>
            </a:r>
            <a:br>
              <a:rPr lang="en-US" dirty="0">
                <a:solidFill>
                  <a:schemeClr val="bg1"/>
                </a:solidFill>
              </a:rPr>
            </a:br>
            <a:endParaRPr lang="en-US" dirty="0"/>
          </a:p>
        </p:txBody>
      </p:sp>
      <p:sp>
        <p:nvSpPr>
          <p:cNvPr id="9" name="TextBox 8">
            <a:extLst>
              <a:ext uri="{FF2B5EF4-FFF2-40B4-BE49-F238E27FC236}">
                <a16:creationId xmlns:a16="http://schemas.microsoft.com/office/drawing/2014/main" id="{E916B726-397D-A3D9-E811-06ED0D3734A9}"/>
              </a:ext>
            </a:extLst>
          </p:cNvPr>
          <p:cNvSpPr txBox="1"/>
          <p:nvPr/>
        </p:nvSpPr>
        <p:spPr>
          <a:xfrm>
            <a:off x="803564" y="825480"/>
            <a:ext cx="8610520" cy="3831818"/>
          </a:xfrm>
          <a:prstGeom prst="rect">
            <a:avLst/>
          </a:prstGeom>
          <a:noFill/>
        </p:spPr>
        <p:txBody>
          <a:bodyPr wrap="square" rtlCol="0">
            <a:spAutoFit/>
          </a:bodyPr>
          <a:lstStyle/>
          <a:p>
            <a:pPr>
              <a:spcAft>
                <a:spcPts val="600"/>
              </a:spcAft>
            </a:pPr>
            <a:r>
              <a:rPr lang="en-US" sz="2000" dirty="0"/>
              <a:t>PLANS</a:t>
            </a:r>
          </a:p>
          <a:p>
            <a:pPr marL="285750" indent="-285750">
              <a:spcAft>
                <a:spcPts val="600"/>
              </a:spcAft>
              <a:buFont typeface="Arial" panose="020B0604020202020204" pitchFamily="34" charset="0"/>
              <a:buChar char="•"/>
            </a:pPr>
            <a:r>
              <a:rPr lang="en-US" sz="2000" dirty="0"/>
              <a:t>Conduct routine data quality assessments</a:t>
            </a:r>
          </a:p>
          <a:p>
            <a:pPr marL="285750" indent="-285750">
              <a:spcAft>
                <a:spcPts val="600"/>
              </a:spcAft>
              <a:buFont typeface="Arial" panose="020B0604020202020204" pitchFamily="34" charset="0"/>
              <a:buChar char="•"/>
            </a:pPr>
            <a:r>
              <a:rPr lang="en-US" sz="2000" dirty="0"/>
              <a:t>Capacity building: National – advanced analysis and visualization </a:t>
            </a:r>
          </a:p>
          <a:p>
            <a:pPr marL="285750" indent="-285750">
              <a:spcAft>
                <a:spcPts val="600"/>
              </a:spcAft>
              <a:buFont typeface="Arial" panose="020B0604020202020204" pitchFamily="34" charset="0"/>
              <a:buChar char="•"/>
            </a:pPr>
            <a:r>
              <a:rPr lang="en-US" sz="2000" dirty="0"/>
              <a:t>Subnational – Data use and analysis guidelines  training </a:t>
            </a:r>
          </a:p>
          <a:p>
            <a:pPr marL="285750" indent="-285750">
              <a:spcAft>
                <a:spcPts val="600"/>
              </a:spcAft>
              <a:buFont typeface="Arial" panose="020B0604020202020204" pitchFamily="34" charset="0"/>
              <a:buChar char="•"/>
            </a:pPr>
            <a:r>
              <a:rPr lang="en-US" sz="2000" dirty="0"/>
              <a:t>GIS-enabled analyses and mapping </a:t>
            </a:r>
          </a:p>
          <a:p>
            <a:pPr marL="285750" indent="-285750">
              <a:spcAft>
                <a:spcPts val="600"/>
              </a:spcAft>
              <a:buFont typeface="Arial" panose="020B0604020202020204" pitchFamily="34" charset="0"/>
              <a:buChar char="•"/>
            </a:pPr>
            <a:r>
              <a:rPr lang="en-US" sz="2000" dirty="0"/>
              <a:t>Integrations – GX pert </a:t>
            </a:r>
          </a:p>
          <a:p>
            <a:pPr marL="285750" indent="-285750">
              <a:spcAft>
                <a:spcPts val="600"/>
              </a:spcAft>
              <a:buFont typeface="Arial" panose="020B0604020202020204" pitchFamily="34" charset="0"/>
              <a:buChar char="•"/>
            </a:pPr>
            <a:r>
              <a:rPr lang="en-US" sz="2000" dirty="0"/>
              <a:t>Interoperability – EMRs and others </a:t>
            </a:r>
          </a:p>
          <a:p>
            <a:pPr marL="285750" indent="-285750">
              <a:spcAft>
                <a:spcPts val="600"/>
              </a:spcAft>
              <a:buFont typeface="Arial" panose="020B0604020202020204" pitchFamily="34" charset="0"/>
              <a:buChar char="•"/>
            </a:pPr>
            <a:r>
              <a:rPr lang="en-US" sz="2000" dirty="0"/>
              <a:t>Learning from what is and is not working</a:t>
            </a:r>
          </a:p>
          <a:p>
            <a:pPr marL="285750" indent="-285750">
              <a:spcAft>
                <a:spcPts val="600"/>
              </a:spcAft>
              <a:buFont typeface="Arial" panose="020B0604020202020204" pitchFamily="34" charset="0"/>
              <a:buChar char="•"/>
            </a:pPr>
            <a:r>
              <a:rPr lang="en-US" sz="2000" dirty="0"/>
              <a:t>Surveys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38693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448858"/>
            <a:ext cx="7772400" cy="1754326"/>
          </a:xfrm>
        </p:spPr>
        <p:txBody>
          <a:bodyPr/>
          <a:lstStyle/>
          <a:p>
            <a:r>
              <a:rPr lang="en-US" dirty="0"/>
              <a:t>TB M&amp;E Beyond Numbers: </a:t>
            </a:r>
            <a:r>
              <a:rPr lang="en-US" b="0" dirty="0"/>
              <a:t>Understanding trends in </a:t>
            </a:r>
            <a:br>
              <a:rPr lang="en-US" b="0" dirty="0"/>
            </a:br>
            <a:r>
              <a:rPr lang="en-US" b="0" dirty="0"/>
              <a:t>PBMEF core indicators</a:t>
            </a:r>
          </a:p>
        </p:txBody>
      </p:sp>
    </p:spTree>
    <p:custDataLst>
      <p:tags r:id="rId1"/>
    </p:custDataLst>
    <p:extLst>
      <p:ext uri="{BB962C8B-B14F-4D97-AF65-F5344CB8AC3E}">
        <p14:creationId xmlns:p14="http://schemas.microsoft.com/office/powerpoint/2010/main" val="55345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13</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7" y="85172"/>
            <a:ext cx="7772400" cy="400110"/>
          </a:xfrm>
        </p:spPr>
        <p:txBody>
          <a:bodyPr/>
          <a:lstStyle/>
          <a:p>
            <a:r>
              <a:rPr lang="en-US" sz="2000" dirty="0">
                <a:solidFill>
                  <a:schemeClr val="tx2"/>
                </a:solidFill>
              </a:rPr>
              <a:t>Proportion of bacteriologically confirmed TB cases notified</a:t>
            </a:r>
          </a:p>
        </p:txBody>
      </p:sp>
      <p:graphicFrame>
        <p:nvGraphicFramePr>
          <p:cNvPr id="2" name="Content Placeholder 1">
            <a:extLst>
              <a:ext uri="{FF2B5EF4-FFF2-40B4-BE49-F238E27FC236}">
                <a16:creationId xmlns:a16="http://schemas.microsoft.com/office/drawing/2014/main" id="{4B53B139-7D9C-87BD-9E2E-6D9E27268385}"/>
              </a:ext>
            </a:extLst>
          </p:cNvPr>
          <p:cNvGraphicFramePr>
            <a:graphicFrameLocks noGrp="1"/>
          </p:cNvGraphicFramePr>
          <p:nvPr>
            <p:ph idx="1"/>
            <p:extLst>
              <p:ext uri="{D42A27DB-BD31-4B8C-83A1-F6EECF244321}">
                <p14:modId xmlns:p14="http://schemas.microsoft.com/office/powerpoint/2010/main" val="2499627531"/>
              </p:ext>
            </p:extLst>
          </p:nvPr>
        </p:nvGraphicFramePr>
        <p:xfrm>
          <a:off x="345506" y="568960"/>
          <a:ext cx="8503853" cy="423672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7327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14</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RR/MDR TB NOTIFICATION TREND</a:t>
            </a:r>
          </a:p>
        </p:txBody>
      </p:sp>
      <p:graphicFrame>
        <p:nvGraphicFramePr>
          <p:cNvPr id="2" name="Content Placeholder 1" descr="Chart 11">
            <a:extLst>
              <a:ext uri="{FF2B5EF4-FFF2-40B4-BE49-F238E27FC236}">
                <a16:creationId xmlns:a16="http://schemas.microsoft.com/office/drawing/2014/main" id="{A37EFCAF-C181-A03A-EFB7-F37D29B5DC2E}"/>
              </a:ext>
            </a:extLst>
          </p:cNvPr>
          <p:cNvGraphicFramePr>
            <a:graphicFrameLocks noGrp="1"/>
          </p:cNvGraphicFramePr>
          <p:nvPr>
            <p:ph idx="1"/>
            <p:extLst>
              <p:ext uri="{D42A27DB-BD31-4B8C-83A1-F6EECF244321}">
                <p14:modId xmlns:p14="http://schemas.microsoft.com/office/powerpoint/2010/main" val="481028087"/>
              </p:ext>
            </p:extLst>
          </p:nvPr>
        </p:nvGraphicFramePr>
        <p:xfrm>
          <a:off x="345506" y="485282"/>
          <a:ext cx="8008189" cy="4330558"/>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30552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p:txBody>
          <a:bodyPr/>
          <a:lstStyle/>
          <a:p>
            <a:r>
              <a:rPr lang="en-US" dirty="0"/>
              <a:t>ASANTE SANA</a:t>
            </a:r>
            <a:endParaRPr lang="en-US" b="0" dirty="0"/>
          </a:p>
        </p:txBody>
      </p:sp>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4294967295"/>
          </p:nvPr>
        </p:nvSpPr>
        <p:spPr>
          <a:xfrm>
            <a:off x="7010400" y="4932363"/>
            <a:ext cx="2133600" cy="2159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Tree>
    <p:custDataLst>
      <p:tags r:id="rId1"/>
    </p:custDataLst>
    <p:extLst>
      <p:ext uri="{BB962C8B-B14F-4D97-AF65-F5344CB8AC3E}">
        <p14:creationId xmlns:p14="http://schemas.microsoft.com/office/powerpoint/2010/main" val="2557640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718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886944"/>
            <a:ext cx="7772400" cy="1200329"/>
          </a:xfrm>
        </p:spPr>
        <p:txBody>
          <a:bodyPr/>
          <a:lstStyle/>
          <a:p>
            <a:r>
              <a:rPr lang="en-US" dirty="0"/>
              <a:t>Country TB Profile and TB Situation Snapshot</a:t>
            </a:r>
            <a:endParaRPr lang="en-US" b="0" dirty="0"/>
          </a:p>
        </p:txBody>
      </p:sp>
    </p:spTree>
    <p:custDataLst>
      <p:tags r:id="rId1"/>
    </p:custDataLst>
    <p:extLst>
      <p:ext uri="{BB962C8B-B14F-4D97-AF65-F5344CB8AC3E}">
        <p14:creationId xmlns:p14="http://schemas.microsoft.com/office/powerpoint/2010/main" val="5188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04DE6D-F3E7-66E8-CC40-91AC040C39D0}"/>
              </a:ext>
            </a:extLst>
          </p:cNvPr>
          <p:cNvPicPr>
            <a:picLocks noChangeAspect="1"/>
          </p:cNvPicPr>
          <p:nvPr/>
        </p:nvPicPr>
        <p:blipFill rotWithShape="1">
          <a:blip r:embed="rId3"/>
          <a:srcRect l="4684" r="8193"/>
          <a:stretch/>
        </p:blipFill>
        <p:spPr>
          <a:xfrm>
            <a:off x="0" y="485282"/>
            <a:ext cx="4721520" cy="4285367"/>
          </a:xfrm>
          <a:prstGeom prst="rect">
            <a:avLst/>
          </a:prstGeom>
        </p:spPr>
      </p:pic>
      <p:sp>
        <p:nvSpPr>
          <p:cNvPr id="2" name="Title 1"/>
          <p:cNvSpPr>
            <a:spLocks noGrp="1"/>
          </p:cNvSpPr>
          <p:nvPr>
            <p:ph type="title"/>
          </p:nvPr>
        </p:nvSpPr>
        <p:spPr/>
        <p:txBody>
          <a:bodyPr>
            <a:noAutofit/>
          </a:bodyPr>
          <a:lstStyle/>
          <a:p>
            <a:r>
              <a:rPr lang="en-GB" sz="2700" i="0" kern="0" dirty="0">
                <a:solidFill>
                  <a:srgbClr val="0033CC"/>
                </a:solidFill>
                <a:effectLst>
                  <a:outerShdw blurRad="38100" dist="38100" dir="2700000" algn="tl">
                    <a:srgbClr val="C0C0C0"/>
                  </a:outerShdw>
                </a:effectLst>
                <a:latin typeface="Arial"/>
                <a:ea typeface="MS PGothic" panose="020B0600070205080204" pitchFamily="34" charset="-128"/>
              </a:rPr>
              <a:t>TB Profile 2023</a:t>
            </a:r>
            <a:endParaRPr lang="en-US" sz="2700" i="0" kern="0" dirty="0">
              <a:solidFill>
                <a:srgbClr val="0033CC"/>
              </a:solidFill>
              <a:effectLst>
                <a:outerShdw blurRad="38100" dist="38100" dir="2700000" algn="tl">
                  <a:srgbClr val="C0C0C0"/>
                </a:outerShdw>
              </a:effectLst>
              <a:latin typeface="Arial"/>
              <a:ea typeface="MS PGothic" panose="020B0600070205080204" pitchFamily="34" charset="-128"/>
            </a:endParaRPr>
          </a:p>
        </p:txBody>
      </p:sp>
      <p:sp>
        <p:nvSpPr>
          <p:cNvPr id="4" name="TextBox 3">
            <a:extLst>
              <a:ext uri="{FF2B5EF4-FFF2-40B4-BE49-F238E27FC236}">
                <a16:creationId xmlns:a16="http://schemas.microsoft.com/office/drawing/2014/main" id="{648FC785-8B2C-0709-8BFE-74D374FE36D4}"/>
              </a:ext>
            </a:extLst>
          </p:cNvPr>
          <p:cNvSpPr txBox="1"/>
          <p:nvPr/>
        </p:nvSpPr>
        <p:spPr>
          <a:xfrm>
            <a:off x="2923552" y="577318"/>
            <a:ext cx="1673157" cy="523220"/>
          </a:xfrm>
          <a:prstGeom prst="rect">
            <a:avLst/>
          </a:prstGeom>
          <a:noFill/>
        </p:spPr>
        <p:txBody>
          <a:bodyPr wrap="square" rtlCol="0">
            <a:spAutoFit/>
          </a:bodyPr>
          <a:lstStyle/>
          <a:p>
            <a:r>
              <a:rPr lang="en-US" dirty="0"/>
              <a:t>61.7 M pop</a:t>
            </a:r>
          </a:p>
          <a:p>
            <a:pPr lvl="1"/>
            <a:r>
              <a:rPr lang="en-US" sz="1000" dirty="0"/>
              <a:t>51% female</a:t>
            </a:r>
          </a:p>
        </p:txBody>
      </p:sp>
      <p:graphicFrame>
        <p:nvGraphicFramePr>
          <p:cNvPr id="6" name="Diagram 5">
            <a:extLst>
              <a:ext uri="{FF2B5EF4-FFF2-40B4-BE49-F238E27FC236}">
                <a16:creationId xmlns:a16="http://schemas.microsoft.com/office/drawing/2014/main" id="{ABD29B1A-166C-6107-7EFB-3329CCAC05E7}"/>
              </a:ext>
            </a:extLst>
          </p:cNvPr>
          <p:cNvGraphicFramePr/>
          <p:nvPr>
            <p:extLst>
              <p:ext uri="{D42A27DB-BD31-4B8C-83A1-F6EECF244321}">
                <p14:modId xmlns:p14="http://schemas.microsoft.com/office/powerpoint/2010/main" val="375962421"/>
              </p:ext>
            </p:extLst>
          </p:nvPr>
        </p:nvGraphicFramePr>
        <p:xfrm>
          <a:off x="4721520" y="540245"/>
          <a:ext cx="4293331" cy="3491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09DFC477-AC54-FC05-8577-09055EA6E4B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939872" y="2624454"/>
            <a:ext cx="273840" cy="398066"/>
          </a:xfrm>
          <a:prstGeom prst="rect">
            <a:avLst/>
          </a:prstGeom>
        </p:spPr>
      </p:pic>
      <p:pic>
        <p:nvPicPr>
          <p:cNvPr id="9" name="Picture 8">
            <a:extLst>
              <a:ext uri="{FF2B5EF4-FFF2-40B4-BE49-F238E27FC236}">
                <a16:creationId xmlns:a16="http://schemas.microsoft.com/office/drawing/2014/main" id="{6605311B-FC08-316F-571A-F812AFEAE53B}"/>
              </a:ext>
            </a:extLst>
          </p:cNvPr>
          <p:cNvPicPr>
            <a:picLocks noChangeAspect="1"/>
          </p:cNvPicPr>
          <p:nvPr/>
        </p:nvPicPr>
        <p:blipFill>
          <a:blip r:embed="rId11"/>
          <a:stretch>
            <a:fillRect/>
          </a:stretch>
        </p:blipFill>
        <p:spPr>
          <a:xfrm>
            <a:off x="1952235" y="3074808"/>
            <a:ext cx="237765" cy="335309"/>
          </a:xfrm>
          <a:prstGeom prst="rect">
            <a:avLst/>
          </a:prstGeom>
        </p:spPr>
      </p:pic>
      <p:pic>
        <p:nvPicPr>
          <p:cNvPr id="10" name="Picture 9">
            <a:extLst>
              <a:ext uri="{FF2B5EF4-FFF2-40B4-BE49-F238E27FC236}">
                <a16:creationId xmlns:a16="http://schemas.microsoft.com/office/drawing/2014/main" id="{07BF74F8-314D-233F-49F3-893D6F919C1C}"/>
              </a:ext>
            </a:extLst>
          </p:cNvPr>
          <p:cNvPicPr>
            <a:picLocks noChangeAspect="1"/>
          </p:cNvPicPr>
          <p:nvPr/>
        </p:nvPicPr>
        <p:blipFill>
          <a:blip r:embed="rId11"/>
          <a:stretch>
            <a:fillRect/>
          </a:stretch>
        </p:blipFill>
        <p:spPr>
          <a:xfrm>
            <a:off x="1625316" y="823665"/>
            <a:ext cx="237765" cy="335309"/>
          </a:xfrm>
          <a:prstGeom prst="rect">
            <a:avLst/>
          </a:prstGeom>
        </p:spPr>
      </p:pic>
      <p:pic>
        <p:nvPicPr>
          <p:cNvPr id="11" name="Picture 10">
            <a:extLst>
              <a:ext uri="{FF2B5EF4-FFF2-40B4-BE49-F238E27FC236}">
                <a16:creationId xmlns:a16="http://schemas.microsoft.com/office/drawing/2014/main" id="{67D0E1BC-0A5F-6E2E-B420-A49C79005059}"/>
              </a:ext>
            </a:extLst>
          </p:cNvPr>
          <p:cNvPicPr>
            <a:picLocks noChangeAspect="1"/>
          </p:cNvPicPr>
          <p:nvPr/>
        </p:nvPicPr>
        <p:blipFill>
          <a:blip r:embed="rId11"/>
          <a:stretch>
            <a:fillRect/>
          </a:stretch>
        </p:blipFill>
        <p:spPr>
          <a:xfrm>
            <a:off x="3291609" y="1166518"/>
            <a:ext cx="284968" cy="401877"/>
          </a:xfrm>
          <a:prstGeom prst="rect">
            <a:avLst/>
          </a:prstGeom>
        </p:spPr>
      </p:pic>
      <p:pic>
        <p:nvPicPr>
          <p:cNvPr id="12" name="Picture 11">
            <a:extLst>
              <a:ext uri="{FF2B5EF4-FFF2-40B4-BE49-F238E27FC236}">
                <a16:creationId xmlns:a16="http://schemas.microsoft.com/office/drawing/2014/main" id="{6289F6E5-35D7-1C89-D0C0-5B412259663D}"/>
              </a:ext>
            </a:extLst>
          </p:cNvPr>
          <p:cNvPicPr>
            <a:picLocks noChangeAspect="1"/>
          </p:cNvPicPr>
          <p:nvPr/>
        </p:nvPicPr>
        <p:blipFill>
          <a:blip r:embed="rId11"/>
          <a:stretch>
            <a:fillRect/>
          </a:stretch>
        </p:blipFill>
        <p:spPr>
          <a:xfrm>
            <a:off x="2779960" y="2162255"/>
            <a:ext cx="237765" cy="335309"/>
          </a:xfrm>
          <a:prstGeom prst="rect">
            <a:avLst/>
          </a:prstGeom>
        </p:spPr>
      </p:pic>
      <p:pic>
        <p:nvPicPr>
          <p:cNvPr id="13" name="Picture 12">
            <a:extLst>
              <a:ext uri="{FF2B5EF4-FFF2-40B4-BE49-F238E27FC236}">
                <a16:creationId xmlns:a16="http://schemas.microsoft.com/office/drawing/2014/main" id="{DA890B86-EAD1-555D-0531-4A1B1ABCDB9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007010" y="1627487"/>
            <a:ext cx="273840" cy="398066"/>
          </a:xfrm>
          <a:prstGeom prst="rect">
            <a:avLst/>
          </a:prstGeom>
        </p:spPr>
      </p:pic>
      <p:pic>
        <p:nvPicPr>
          <p:cNvPr id="14" name="Picture 13">
            <a:extLst>
              <a:ext uri="{FF2B5EF4-FFF2-40B4-BE49-F238E27FC236}">
                <a16:creationId xmlns:a16="http://schemas.microsoft.com/office/drawing/2014/main" id="{645BA9DE-EC60-9017-AA93-938990E59F96}"/>
              </a:ext>
            </a:extLst>
          </p:cNvPr>
          <p:cNvPicPr>
            <a:picLocks noChangeAspect="1"/>
          </p:cNvPicPr>
          <p:nvPr/>
        </p:nvPicPr>
        <p:blipFill>
          <a:blip r:embed="rId11"/>
          <a:stretch>
            <a:fillRect/>
          </a:stretch>
        </p:blipFill>
        <p:spPr>
          <a:xfrm>
            <a:off x="1143460" y="3879680"/>
            <a:ext cx="170566" cy="267307"/>
          </a:xfrm>
          <a:prstGeom prst="rect">
            <a:avLst/>
          </a:prstGeom>
        </p:spPr>
      </p:pic>
      <p:sp>
        <p:nvSpPr>
          <p:cNvPr id="15" name="TextBox 14">
            <a:extLst>
              <a:ext uri="{FF2B5EF4-FFF2-40B4-BE49-F238E27FC236}">
                <a16:creationId xmlns:a16="http://schemas.microsoft.com/office/drawing/2014/main" id="{6F251E80-C5E6-A929-3476-0D6566BDE9E3}"/>
              </a:ext>
            </a:extLst>
          </p:cNvPr>
          <p:cNvSpPr txBox="1"/>
          <p:nvPr/>
        </p:nvSpPr>
        <p:spPr>
          <a:xfrm>
            <a:off x="1228743" y="3916155"/>
            <a:ext cx="811033" cy="230832"/>
          </a:xfrm>
          <a:prstGeom prst="rect">
            <a:avLst/>
          </a:prstGeom>
          <a:noFill/>
        </p:spPr>
        <p:txBody>
          <a:bodyPr wrap="square" rtlCol="0">
            <a:spAutoFit/>
          </a:bodyPr>
          <a:lstStyle/>
          <a:p>
            <a:r>
              <a:rPr lang="en-US" sz="900" dirty="0"/>
              <a:t>Zonal Lab</a:t>
            </a:r>
          </a:p>
        </p:txBody>
      </p:sp>
    </p:spTree>
    <p:extLst>
      <p:ext uri="{BB962C8B-B14F-4D97-AF65-F5344CB8AC3E}">
        <p14:creationId xmlns:p14="http://schemas.microsoft.com/office/powerpoint/2010/main" val="278710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spcAft>
                <a:spcPct val="0"/>
              </a:spcAft>
              <a:defRPr/>
            </a:pPr>
            <a:r>
              <a:rPr lang="en-US" sz="2700" i="0" kern="0" dirty="0">
                <a:solidFill>
                  <a:srgbClr val="0033CC"/>
                </a:solidFill>
                <a:effectLst>
                  <a:outerShdw blurRad="38100" dist="38100" dir="2700000" algn="tl">
                    <a:srgbClr val="C0C0C0"/>
                  </a:outerShdw>
                </a:effectLst>
                <a:latin typeface="Arial"/>
                <a:ea typeface="MS PGothic" panose="020B0600070205080204" pitchFamily="34" charset="-128"/>
              </a:rPr>
              <a:t>TB burden 2022 </a:t>
            </a:r>
          </a:p>
        </p:txBody>
      </p:sp>
      <p:pic>
        <p:nvPicPr>
          <p:cNvPr id="12" name="Picture 11">
            <a:extLst>
              <a:ext uri="{FF2B5EF4-FFF2-40B4-BE49-F238E27FC236}">
                <a16:creationId xmlns:a16="http://schemas.microsoft.com/office/drawing/2014/main" id="{37FD00F0-0D3C-D1B0-498B-F083728877E7}"/>
              </a:ext>
            </a:extLst>
          </p:cNvPr>
          <p:cNvPicPr>
            <a:picLocks noChangeAspect="1"/>
          </p:cNvPicPr>
          <p:nvPr/>
        </p:nvPicPr>
        <p:blipFill>
          <a:blip r:embed="rId3"/>
          <a:stretch>
            <a:fillRect/>
          </a:stretch>
        </p:blipFill>
        <p:spPr>
          <a:xfrm>
            <a:off x="118015" y="620202"/>
            <a:ext cx="3368632" cy="1618090"/>
          </a:xfrm>
          <a:prstGeom prst="rect">
            <a:avLst/>
          </a:prstGeom>
        </p:spPr>
      </p:pic>
      <p:pic>
        <p:nvPicPr>
          <p:cNvPr id="15" name="Picture 14">
            <a:extLst>
              <a:ext uri="{FF2B5EF4-FFF2-40B4-BE49-F238E27FC236}">
                <a16:creationId xmlns:a16="http://schemas.microsoft.com/office/drawing/2014/main" id="{6F4D2AD0-B536-F5B3-AFBE-BFD5A54A6F17}"/>
              </a:ext>
            </a:extLst>
          </p:cNvPr>
          <p:cNvPicPr>
            <a:picLocks noChangeAspect="1"/>
          </p:cNvPicPr>
          <p:nvPr/>
        </p:nvPicPr>
        <p:blipFill>
          <a:blip r:embed="rId4"/>
          <a:stretch>
            <a:fillRect/>
          </a:stretch>
        </p:blipFill>
        <p:spPr>
          <a:xfrm>
            <a:off x="161747" y="2492073"/>
            <a:ext cx="3368632" cy="771937"/>
          </a:xfrm>
          <a:prstGeom prst="rect">
            <a:avLst/>
          </a:prstGeom>
        </p:spPr>
      </p:pic>
      <p:pic>
        <p:nvPicPr>
          <p:cNvPr id="20" name="Picture 19">
            <a:extLst>
              <a:ext uri="{FF2B5EF4-FFF2-40B4-BE49-F238E27FC236}">
                <a16:creationId xmlns:a16="http://schemas.microsoft.com/office/drawing/2014/main" id="{FE55134A-5F4B-873A-85F2-A6D3E52E7D38}"/>
              </a:ext>
            </a:extLst>
          </p:cNvPr>
          <p:cNvPicPr>
            <a:picLocks noChangeAspect="1"/>
          </p:cNvPicPr>
          <p:nvPr/>
        </p:nvPicPr>
        <p:blipFill>
          <a:blip r:embed="rId5"/>
          <a:stretch>
            <a:fillRect/>
          </a:stretch>
        </p:blipFill>
        <p:spPr>
          <a:xfrm>
            <a:off x="6429820" y="620201"/>
            <a:ext cx="2682373" cy="1618089"/>
          </a:xfrm>
          <a:prstGeom prst="rect">
            <a:avLst/>
          </a:prstGeom>
        </p:spPr>
      </p:pic>
      <p:pic>
        <p:nvPicPr>
          <p:cNvPr id="29" name="Picture 28">
            <a:extLst>
              <a:ext uri="{FF2B5EF4-FFF2-40B4-BE49-F238E27FC236}">
                <a16:creationId xmlns:a16="http://schemas.microsoft.com/office/drawing/2014/main" id="{FC716CC0-08C7-D311-462A-96CB66D8C224}"/>
              </a:ext>
            </a:extLst>
          </p:cNvPr>
          <p:cNvPicPr>
            <a:picLocks noChangeAspect="1"/>
          </p:cNvPicPr>
          <p:nvPr/>
        </p:nvPicPr>
        <p:blipFill>
          <a:blip r:embed="rId6"/>
          <a:stretch>
            <a:fillRect/>
          </a:stretch>
        </p:blipFill>
        <p:spPr>
          <a:xfrm>
            <a:off x="6601520" y="2711656"/>
            <a:ext cx="2542480" cy="1547777"/>
          </a:xfrm>
          <a:prstGeom prst="rect">
            <a:avLst/>
          </a:prstGeom>
        </p:spPr>
      </p:pic>
      <p:pic>
        <p:nvPicPr>
          <p:cNvPr id="31" name="Picture 30">
            <a:extLst>
              <a:ext uri="{FF2B5EF4-FFF2-40B4-BE49-F238E27FC236}">
                <a16:creationId xmlns:a16="http://schemas.microsoft.com/office/drawing/2014/main" id="{B237112F-BD0E-0B6F-D426-45CE73DB5300}"/>
              </a:ext>
            </a:extLst>
          </p:cNvPr>
          <p:cNvPicPr>
            <a:picLocks noChangeAspect="1"/>
          </p:cNvPicPr>
          <p:nvPr/>
        </p:nvPicPr>
        <p:blipFill>
          <a:blip r:embed="rId7"/>
          <a:stretch>
            <a:fillRect/>
          </a:stretch>
        </p:blipFill>
        <p:spPr>
          <a:xfrm>
            <a:off x="3713249" y="826936"/>
            <a:ext cx="2489968" cy="1971923"/>
          </a:xfrm>
          <a:prstGeom prst="rect">
            <a:avLst/>
          </a:prstGeom>
        </p:spPr>
      </p:pic>
      <p:pic>
        <p:nvPicPr>
          <p:cNvPr id="42" name="Picture 41">
            <a:extLst>
              <a:ext uri="{FF2B5EF4-FFF2-40B4-BE49-F238E27FC236}">
                <a16:creationId xmlns:a16="http://schemas.microsoft.com/office/drawing/2014/main" id="{74BE8283-C1EE-9A5A-EB02-A661ACDD7705}"/>
              </a:ext>
            </a:extLst>
          </p:cNvPr>
          <p:cNvPicPr>
            <a:picLocks noChangeAspect="1"/>
          </p:cNvPicPr>
          <p:nvPr/>
        </p:nvPicPr>
        <p:blipFill>
          <a:blip r:embed="rId8"/>
          <a:stretch>
            <a:fillRect/>
          </a:stretch>
        </p:blipFill>
        <p:spPr>
          <a:xfrm>
            <a:off x="3321854" y="3117590"/>
            <a:ext cx="2820529" cy="1629338"/>
          </a:xfrm>
          <a:prstGeom prst="rect">
            <a:avLst/>
          </a:prstGeom>
        </p:spPr>
      </p:pic>
    </p:spTree>
    <p:extLst>
      <p:ext uri="{BB962C8B-B14F-4D97-AF65-F5344CB8AC3E}">
        <p14:creationId xmlns:p14="http://schemas.microsoft.com/office/powerpoint/2010/main" val="31910847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1859561" y="1715224"/>
            <a:ext cx="5606032" cy="1754326"/>
          </a:xfrm>
        </p:spPr>
        <p:txBody>
          <a:bodyPr/>
          <a:lstStyle/>
          <a:p>
            <a:r>
              <a:rPr lang="en-US" dirty="0"/>
              <a:t>Data-Driven Strategies: </a:t>
            </a:r>
            <a:br>
              <a:rPr lang="en-US" dirty="0"/>
            </a:br>
            <a:r>
              <a:rPr lang="en-US" b="0" dirty="0"/>
              <a:t>Update on national TB M&amp;E, surveillance, and data use</a:t>
            </a:r>
          </a:p>
        </p:txBody>
      </p:sp>
    </p:spTree>
    <p:custDataLst>
      <p:tags r:id="rId1"/>
    </p:custDataLst>
    <p:extLst>
      <p:ext uri="{BB962C8B-B14F-4D97-AF65-F5344CB8AC3E}">
        <p14:creationId xmlns:p14="http://schemas.microsoft.com/office/powerpoint/2010/main" val="29278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4294967295"/>
          </p:nvPr>
        </p:nvSpPr>
        <p:spPr>
          <a:xfrm>
            <a:off x="7010400" y="4932363"/>
            <a:ext cx="2133600" cy="2159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2" name="TextBox 1">
            <a:extLst>
              <a:ext uri="{FF2B5EF4-FFF2-40B4-BE49-F238E27FC236}">
                <a16:creationId xmlns:a16="http://schemas.microsoft.com/office/drawing/2014/main" id="{76EC54A9-57A1-6ECB-F920-9C7FCA7C7436}"/>
              </a:ext>
            </a:extLst>
          </p:cNvPr>
          <p:cNvSpPr txBox="1"/>
          <p:nvPr/>
        </p:nvSpPr>
        <p:spPr>
          <a:xfrm>
            <a:off x="858982" y="1501111"/>
            <a:ext cx="7712364" cy="3293209"/>
          </a:xfrm>
          <a:prstGeom prst="rect">
            <a:avLst/>
          </a:prstGeom>
          <a:noFill/>
        </p:spPr>
        <p:txBody>
          <a:bodyPr wrap="square" rtlCol="0">
            <a:spAutoFit/>
          </a:bodyPr>
          <a:lstStyle/>
          <a:p>
            <a:pPr>
              <a:spcAft>
                <a:spcPts val="1200"/>
              </a:spcAft>
            </a:pPr>
            <a:r>
              <a:rPr lang="en-US" sz="2400" dirty="0"/>
              <a:t>AGENDA</a:t>
            </a:r>
          </a:p>
          <a:p>
            <a:pPr marL="285750" indent="-285750">
              <a:spcAft>
                <a:spcPts val="1200"/>
              </a:spcAft>
              <a:buFont typeface="Wingdings" panose="05000000000000000000" pitchFamily="2" charset="2"/>
              <a:buChar char="Ø"/>
            </a:pPr>
            <a:r>
              <a:rPr lang="en-US" sz="2400" dirty="0"/>
              <a:t>NTLP M&amp;E: scope, organization, resources, sources of data and tools</a:t>
            </a:r>
          </a:p>
          <a:p>
            <a:pPr marL="285750" indent="-285750">
              <a:spcAft>
                <a:spcPts val="1200"/>
              </a:spcAft>
              <a:buFont typeface="Wingdings" panose="05000000000000000000" pitchFamily="2" charset="2"/>
              <a:buChar char="Ø"/>
            </a:pPr>
            <a:r>
              <a:rPr lang="en-US" sz="2400" dirty="0"/>
              <a:t>TB surveillance; status , success &amp; challenges</a:t>
            </a:r>
          </a:p>
          <a:p>
            <a:pPr marL="285750" indent="-285750">
              <a:spcAft>
                <a:spcPts val="1200"/>
              </a:spcAft>
              <a:buFont typeface="Wingdings" panose="05000000000000000000" pitchFamily="2" charset="2"/>
              <a:buChar char="Ø"/>
            </a:pPr>
            <a:r>
              <a:rPr lang="en-US" sz="2400" dirty="0"/>
              <a:t>Data use: strategies, success stories, challenges in data quality and use and analysis</a:t>
            </a:r>
          </a:p>
          <a:p>
            <a:pPr marL="285750" indent="-285750">
              <a:spcAft>
                <a:spcPts val="600"/>
              </a:spcAft>
              <a:buFont typeface="Wingdings" panose="05000000000000000000" pitchFamily="2" charset="2"/>
              <a:buChar char="Ø"/>
            </a:pPr>
            <a:r>
              <a:rPr lang="en-US" sz="2400" dirty="0"/>
              <a:t>Plans for the future</a:t>
            </a:r>
            <a:endParaRPr lang="en-US" dirty="0">
              <a:solidFill>
                <a:schemeClr val="bg1"/>
              </a:solidFill>
            </a:endParaRPr>
          </a:p>
        </p:txBody>
      </p:sp>
    </p:spTree>
    <p:custDataLst>
      <p:tags r:id="rId1"/>
    </p:custDataLst>
    <p:extLst>
      <p:ext uri="{BB962C8B-B14F-4D97-AF65-F5344CB8AC3E}">
        <p14:creationId xmlns:p14="http://schemas.microsoft.com/office/powerpoint/2010/main" val="270674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F03DF19-3F7D-0E6A-593B-06406C9B487C}"/>
              </a:ext>
            </a:extLst>
          </p:cNvPr>
          <p:cNvPicPr>
            <a:picLocks noGrp="1" noChangeAspect="1"/>
          </p:cNvPicPr>
          <p:nvPr>
            <p:ph idx="1"/>
          </p:nvPr>
        </p:nvPicPr>
        <p:blipFill>
          <a:blip r:embed="rId3"/>
          <a:stretch>
            <a:fillRect/>
          </a:stretch>
        </p:blipFill>
        <p:spPr>
          <a:xfrm>
            <a:off x="4599304" y="795300"/>
            <a:ext cx="4476327" cy="3673099"/>
          </a:xfrm>
        </p:spPr>
      </p:pic>
      <p:sp>
        <p:nvSpPr>
          <p:cNvPr id="3" name="Slide Number Placeholder 2">
            <a:extLst>
              <a:ext uri="{FF2B5EF4-FFF2-40B4-BE49-F238E27FC236}">
                <a16:creationId xmlns:a16="http://schemas.microsoft.com/office/drawing/2014/main" id="{1C75A8A9-9CE0-7B2D-5DDB-625E71222F1C}"/>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4" name="Title 3">
            <a:extLst>
              <a:ext uri="{FF2B5EF4-FFF2-40B4-BE49-F238E27FC236}">
                <a16:creationId xmlns:a16="http://schemas.microsoft.com/office/drawing/2014/main" id="{2B2C3B28-D7D4-9BF3-BE4B-0252E6211BFD}"/>
              </a:ext>
            </a:extLst>
          </p:cNvPr>
          <p:cNvSpPr>
            <a:spLocks noGrp="1"/>
          </p:cNvSpPr>
          <p:nvPr>
            <p:ph type="title"/>
          </p:nvPr>
        </p:nvSpPr>
        <p:spPr/>
        <p:txBody>
          <a:bodyPr/>
          <a:lstStyle/>
          <a:p>
            <a:r>
              <a:rPr lang="en-US" dirty="0"/>
              <a:t>TB M&amp;E </a:t>
            </a:r>
          </a:p>
        </p:txBody>
      </p:sp>
      <p:grpSp>
        <p:nvGrpSpPr>
          <p:cNvPr id="7" name="Group 6">
            <a:extLst>
              <a:ext uri="{FF2B5EF4-FFF2-40B4-BE49-F238E27FC236}">
                <a16:creationId xmlns:a16="http://schemas.microsoft.com/office/drawing/2014/main" id="{BEFBCA01-AFE5-1B16-212A-0A881C5C15DE}"/>
              </a:ext>
            </a:extLst>
          </p:cNvPr>
          <p:cNvGrpSpPr/>
          <p:nvPr/>
        </p:nvGrpSpPr>
        <p:grpSpPr>
          <a:xfrm>
            <a:off x="186896" y="3188319"/>
            <a:ext cx="2575040" cy="784010"/>
            <a:chOff x="186896" y="3188319"/>
            <a:chExt cx="2575040" cy="784010"/>
          </a:xfrm>
        </p:grpSpPr>
        <p:sp>
          <p:nvSpPr>
            <p:cNvPr id="8" name="Rectangle: Rounded Corners 7">
              <a:extLst>
                <a:ext uri="{FF2B5EF4-FFF2-40B4-BE49-F238E27FC236}">
                  <a16:creationId xmlns:a16="http://schemas.microsoft.com/office/drawing/2014/main" id="{4F4569C4-ABD5-7497-D8C5-017B9884A157}"/>
                </a:ext>
              </a:extLst>
            </p:cNvPr>
            <p:cNvSpPr/>
            <p:nvPr/>
          </p:nvSpPr>
          <p:spPr>
            <a:xfrm>
              <a:off x="186896" y="3197413"/>
              <a:ext cx="601596" cy="774916"/>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In puts</a:t>
              </a:r>
            </a:p>
          </p:txBody>
        </p:sp>
        <p:sp>
          <p:nvSpPr>
            <p:cNvPr id="9" name="Rectangle: Rounded Corners 8">
              <a:extLst>
                <a:ext uri="{FF2B5EF4-FFF2-40B4-BE49-F238E27FC236}">
                  <a16:creationId xmlns:a16="http://schemas.microsoft.com/office/drawing/2014/main" id="{0942BBD5-EADD-3EDC-02AC-A20644E97BCB}"/>
                </a:ext>
              </a:extLst>
            </p:cNvPr>
            <p:cNvSpPr/>
            <p:nvPr/>
          </p:nvSpPr>
          <p:spPr>
            <a:xfrm>
              <a:off x="902426" y="3188319"/>
              <a:ext cx="623806" cy="774916"/>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Out puts</a:t>
              </a:r>
            </a:p>
          </p:txBody>
        </p:sp>
        <p:sp>
          <p:nvSpPr>
            <p:cNvPr id="10" name="Rectangle: Rounded Corners 9">
              <a:extLst>
                <a:ext uri="{FF2B5EF4-FFF2-40B4-BE49-F238E27FC236}">
                  <a16:creationId xmlns:a16="http://schemas.microsoft.com/office/drawing/2014/main" id="{4AB73E0C-C2F5-18E9-1985-213C07C18353}"/>
                </a:ext>
              </a:extLst>
            </p:cNvPr>
            <p:cNvSpPr/>
            <p:nvPr/>
          </p:nvSpPr>
          <p:spPr>
            <a:xfrm>
              <a:off x="1580827" y="3197413"/>
              <a:ext cx="561813" cy="774916"/>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Out come</a:t>
              </a:r>
            </a:p>
          </p:txBody>
        </p:sp>
        <p:sp>
          <p:nvSpPr>
            <p:cNvPr id="11" name="Rectangle: Rounded Corners 10">
              <a:extLst>
                <a:ext uri="{FF2B5EF4-FFF2-40B4-BE49-F238E27FC236}">
                  <a16:creationId xmlns:a16="http://schemas.microsoft.com/office/drawing/2014/main" id="{A3136976-F6DD-2D4E-888B-01B3E4EE61F0}"/>
                </a:ext>
              </a:extLst>
            </p:cNvPr>
            <p:cNvSpPr/>
            <p:nvPr/>
          </p:nvSpPr>
          <p:spPr>
            <a:xfrm>
              <a:off x="2200123" y="3197413"/>
              <a:ext cx="561813" cy="756727"/>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Impact</a:t>
              </a:r>
            </a:p>
          </p:txBody>
        </p:sp>
      </p:grpSp>
      <p:sp>
        <p:nvSpPr>
          <p:cNvPr id="12" name="Callout: Down Arrow 11">
            <a:extLst>
              <a:ext uri="{FF2B5EF4-FFF2-40B4-BE49-F238E27FC236}">
                <a16:creationId xmlns:a16="http://schemas.microsoft.com/office/drawing/2014/main" id="{D56D939A-3CEB-745D-FD5E-E1D716F62924}"/>
              </a:ext>
            </a:extLst>
          </p:cNvPr>
          <p:cNvSpPr/>
          <p:nvPr/>
        </p:nvSpPr>
        <p:spPr>
          <a:xfrm>
            <a:off x="168366" y="865950"/>
            <a:ext cx="2593570" cy="2266627"/>
          </a:xfrm>
          <a:prstGeom prst="downArrowCallou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chemeClr val="tx1"/>
                </a:solidFill>
              </a:rPr>
              <a:t>NSP VI 2020-2026             END TERM REVIEW</a:t>
            </a:r>
          </a:p>
          <a:p>
            <a:pPr marL="228600" indent="-228600">
              <a:buFont typeface="+mj-lt"/>
              <a:buAutoNum type="arabicPeriod"/>
            </a:pPr>
            <a:r>
              <a:rPr lang="en-US" sz="900" dirty="0">
                <a:solidFill>
                  <a:schemeClr val="tx1"/>
                </a:solidFill>
              </a:rPr>
              <a:t>Treatment coverage</a:t>
            </a:r>
          </a:p>
          <a:p>
            <a:pPr marL="228600" indent="-228600">
              <a:buFont typeface="+mj-lt"/>
              <a:buAutoNum type="arabicPeriod"/>
            </a:pPr>
            <a:r>
              <a:rPr lang="en-US" sz="900" dirty="0">
                <a:solidFill>
                  <a:schemeClr val="tx1"/>
                </a:solidFill>
              </a:rPr>
              <a:t>TB diagnostic</a:t>
            </a:r>
          </a:p>
          <a:p>
            <a:pPr marL="228600" indent="-228600">
              <a:buFont typeface="+mj-lt"/>
              <a:buAutoNum type="arabicPeriod"/>
            </a:pPr>
            <a:r>
              <a:rPr lang="en-US" sz="900" dirty="0">
                <a:solidFill>
                  <a:schemeClr val="tx1"/>
                </a:solidFill>
              </a:rPr>
              <a:t>TB in children</a:t>
            </a:r>
          </a:p>
          <a:p>
            <a:pPr marL="228600" indent="-228600">
              <a:buFont typeface="+mj-lt"/>
              <a:buAutoNum type="arabicPeriod"/>
            </a:pPr>
            <a:r>
              <a:rPr lang="en-US" sz="900" dirty="0">
                <a:solidFill>
                  <a:schemeClr val="tx1"/>
                </a:solidFill>
              </a:rPr>
              <a:t>RR/MDR-TB</a:t>
            </a:r>
          </a:p>
          <a:p>
            <a:pPr marL="228600" indent="-228600">
              <a:buFont typeface="+mj-lt"/>
              <a:buAutoNum type="arabicPeriod"/>
            </a:pPr>
            <a:r>
              <a:rPr lang="en-US" sz="900" dirty="0">
                <a:solidFill>
                  <a:schemeClr val="tx1"/>
                </a:solidFill>
              </a:rPr>
              <a:t>Co morbidities </a:t>
            </a:r>
          </a:p>
          <a:p>
            <a:pPr marL="228600" indent="-228600">
              <a:buFont typeface="+mj-lt"/>
              <a:buAutoNum type="arabicPeriod"/>
            </a:pPr>
            <a:r>
              <a:rPr lang="en-US" sz="900" dirty="0">
                <a:solidFill>
                  <a:schemeClr val="tx1"/>
                </a:solidFill>
              </a:rPr>
              <a:t>Miners</a:t>
            </a:r>
          </a:p>
          <a:p>
            <a:pPr marL="228600" indent="-228600">
              <a:buFont typeface="+mj-lt"/>
              <a:buAutoNum type="arabicPeriod"/>
            </a:pPr>
            <a:r>
              <a:rPr lang="en-US" sz="900" dirty="0">
                <a:solidFill>
                  <a:schemeClr val="tx1"/>
                </a:solidFill>
              </a:rPr>
              <a:t>Leprosy</a:t>
            </a:r>
          </a:p>
          <a:p>
            <a:pPr marL="228600" indent="-228600">
              <a:buFont typeface="+mj-lt"/>
              <a:buAutoNum type="arabicPeriod"/>
            </a:pPr>
            <a:r>
              <a:rPr lang="en-US" sz="900" dirty="0">
                <a:solidFill>
                  <a:schemeClr val="tx1"/>
                </a:solidFill>
              </a:rPr>
              <a:t>Supportive systems</a:t>
            </a:r>
          </a:p>
          <a:p>
            <a:pPr marL="228600" indent="-228600">
              <a:buFont typeface="+mj-lt"/>
              <a:buAutoNum type="arabicPeriod"/>
            </a:pPr>
            <a:r>
              <a:rPr lang="en-US" sz="900" dirty="0">
                <a:solidFill>
                  <a:schemeClr val="tx1"/>
                </a:solidFill>
              </a:rPr>
              <a:t>M&amp;E and research</a:t>
            </a:r>
          </a:p>
        </p:txBody>
      </p:sp>
      <p:sp>
        <p:nvSpPr>
          <p:cNvPr id="13" name="TextBox 12">
            <a:extLst>
              <a:ext uri="{FF2B5EF4-FFF2-40B4-BE49-F238E27FC236}">
                <a16:creationId xmlns:a16="http://schemas.microsoft.com/office/drawing/2014/main" id="{2A238630-5CA5-E7E1-F171-4DE31E4752E3}"/>
              </a:ext>
            </a:extLst>
          </p:cNvPr>
          <p:cNvSpPr txBox="1"/>
          <p:nvPr/>
        </p:nvSpPr>
        <p:spPr>
          <a:xfrm>
            <a:off x="186895" y="526731"/>
            <a:ext cx="2216258" cy="369332"/>
          </a:xfrm>
          <a:prstGeom prst="rect">
            <a:avLst/>
          </a:prstGeom>
          <a:noFill/>
        </p:spPr>
        <p:txBody>
          <a:bodyPr wrap="square" rtlCol="0">
            <a:spAutoFit/>
          </a:bodyPr>
          <a:lstStyle/>
          <a:p>
            <a:r>
              <a:rPr lang="en-US" dirty="0">
                <a:solidFill>
                  <a:srgbClr val="00B050"/>
                </a:solidFill>
              </a:rPr>
              <a:t>Scope:  </a:t>
            </a:r>
          </a:p>
        </p:txBody>
      </p:sp>
      <p:sp>
        <p:nvSpPr>
          <p:cNvPr id="14" name="TextBox 13">
            <a:extLst>
              <a:ext uri="{FF2B5EF4-FFF2-40B4-BE49-F238E27FC236}">
                <a16:creationId xmlns:a16="http://schemas.microsoft.com/office/drawing/2014/main" id="{858D22FA-09EC-D2DB-C85D-62D1E8F24EB6}"/>
              </a:ext>
            </a:extLst>
          </p:cNvPr>
          <p:cNvSpPr txBox="1"/>
          <p:nvPr/>
        </p:nvSpPr>
        <p:spPr>
          <a:xfrm>
            <a:off x="1341" y="4018976"/>
            <a:ext cx="3582368" cy="923330"/>
          </a:xfrm>
          <a:prstGeom prst="rect">
            <a:avLst/>
          </a:prstGeom>
          <a:noFill/>
        </p:spPr>
        <p:txBody>
          <a:bodyPr wrap="square" rtlCol="0">
            <a:spAutoFit/>
          </a:bodyPr>
          <a:lstStyle/>
          <a:p>
            <a:pPr marL="285750" indent="-285750">
              <a:buFont typeface="Arial" panose="020B0604020202020204" pitchFamily="34" charset="0"/>
              <a:buChar char="•"/>
            </a:pPr>
            <a:r>
              <a:rPr lang="en-US" dirty="0"/>
              <a:t>Progress &amp; performance of Program </a:t>
            </a:r>
          </a:p>
          <a:p>
            <a:pPr marL="285750" indent="-285750">
              <a:buFont typeface="Arial" panose="020B0604020202020204" pitchFamily="34" charset="0"/>
              <a:buChar char="•"/>
            </a:pPr>
            <a:r>
              <a:rPr lang="en-US" dirty="0"/>
              <a:t>Learning for improvement</a:t>
            </a:r>
          </a:p>
        </p:txBody>
      </p:sp>
      <p:sp>
        <p:nvSpPr>
          <p:cNvPr id="15" name="TextBox 14">
            <a:extLst>
              <a:ext uri="{FF2B5EF4-FFF2-40B4-BE49-F238E27FC236}">
                <a16:creationId xmlns:a16="http://schemas.microsoft.com/office/drawing/2014/main" id="{283B60EA-59C2-86A3-BDDA-D2E6BC50B00F}"/>
              </a:ext>
            </a:extLst>
          </p:cNvPr>
          <p:cNvSpPr txBox="1"/>
          <p:nvPr/>
        </p:nvSpPr>
        <p:spPr>
          <a:xfrm>
            <a:off x="3223829" y="555026"/>
            <a:ext cx="1375475" cy="369332"/>
          </a:xfrm>
          <a:prstGeom prst="rect">
            <a:avLst/>
          </a:prstGeom>
          <a:noFill/>
        </p:spPr>
        <p:txBody>
          <a:bodyPr wrap="square" rtlCol="0">
            <a:spAutoFit/>
          </a:bodyPr>
          <a:lstStyle/>
          <a:p>
            <a:r>
              <a:rPr lang="en-US" dirty="0">
                <a:solidFill>
                  <a:srgbClr val="00B050"/>
                </a:solidFill>
              </a:rPr>
              <a:t>Resources</a:t>
            </a:r>
          </a:p>
        </p:txBody>
      </p:sp>
      <p:sp>
        <p:nvSpPr>
          <p:cNvPr id="16" name="Rectangle 15">
            <a:extLst>
              <a:ext uri="{FF2B5EF4-FFF2-40B4-BE49-F238E27FC236}">
                <a16:creationId xmlns:a16="http://schemas.microsoft.com/office/drawing/2014/main" id="{6C4B8E5E-18AB-FA53-664D-61B460D95DB9}"/>
              </a:ext>
            </a:extLst>
          </p:cNvPr>
          <p:cNvSpPr/>
          <p:nvPr/>
        </p:nvSpPr>
        <p:spPr>
          <a:xfrm>
            <a:off x="3216249" y="1497940"/>
            <a:ext cx="1320879" cy="297288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schemeClr val="tx1"/>
                </a:solidFill>
              </a:rPr>
              <a:t>National: </a:t>
            </a:r>
            <a:r>
              <a:rPr lang="en-US" sz="900" dirty="0">
                <a:solidFill>
                  <a:schemeClr val="tx1"/>
                </a:solidFill>
              </a:rPr>
              <a:t>Strategic information unit : M&amp;E and data officials *</a:t>
            </a:r>
          </a:p>
          <a:p>
            <a:endParaRPr lang="en-US" sz="900" b="1" dirty="0">
              <a:solidFill>
                <a:schemeClr val="tx1"/>
              </a:solidFill>
            </a:endParaRPr>
          </a:p>
          <a:p>
            <a:r>
              <a:rPr lang="en-US" sz="900" b="1" dirty="0">
                <a:solidFill>
                  <a:schemeClr val="tx1"/>
                </a:solidFill>
              </a:rPr>
              <a:t>Regional</a:t>
            </a:r>
            <a:r>
              <a:rPr lang="en-US" sz="900" dirty="0">
                <a:solidFill>
                  <a:schemeClr val="tx1"/>
                </a:solidFill>
              </a:rPr>
              <a:t>: TB Coordinators*</a:t>
            </a:r>
          </a:p>
          <a:p>
            <a:endParaRPr lang="en-US" sz="900" dirty="0">
              <a:solidFill>
                <a:schemeClr val="tx1"/>
              </a:solidFill>
            </a:endParaRPr>
          </a:p>
          <a:p>
            <a:r>
              <a:rPr lang="en-US" sz="900" b="1" dirty="0">
                <a:solidFill>
                  <a:schemeClr val="tx1"/>
                </a:solidFill>
              </a:rPr>
              <a:t>District </a:t>
            </a:r>
            <a:r>
              <a:rPr lang="en-US" sz="900" dirty="0">
                <a:solidFill>
                  <a:schemeClr val="tx1"/>
                </a:solidFill>
              </a:rPr>
              <a:t>: TB Coordinators *</a:t>
            </a:r>
          </a:p>
          <a:p>
            <a:r>
              <a:rPr lang="en-US" sz="900" dirty="0">
                <a:solidFill>
                  <a:schemeClr val="tx1"/>
                </a:solidFill>
              </a:rPr>
              <a:t>(with Laptop for data collection)</a:t>
            </a:r>
          </a:p>
          <a:p>
            <a:endParaRPr lang="en-US" sz="900" dirty="0">
              <a:solidFill>
                <a:schemeClr val="tx1"/>
              </a:solidFill>
            </a:endParaRPr>
          </a:p>
          <a:p>
            <a:r>
              <a:rPr lang="en-US" sz="900" b="1" dirty="0">
                <a:solidFill>
                  <a:schemeClr val="tx1"/>
                </a:solidFill>
              </a:rPr>
              <a:t>Facility</a:t>
            </a:r>
            <a:r>
              <a:rPr lang="en-US" sz="900" dirty="0">
                <a:solidFill>
                  <a:schemeClr val="tx1"/>
                </a:solidFill>
              </a:rPr>
              <a:t>: DOT Provider </a:t>
            </a:r>
          </a:p>
          <a:p>
            <a:endParaRPr lang="en-US" sz="900" dirty="0">
              <a:solidFill>
                <a:schemeClr val="tx1"/>
              </a:solidFill>
            </a:endParaRPr>
          </a:p>
          <a:p>
            <a:r>
              <a:rPr lang="en-US" sz="900" b="1" dirty="0">
                <a:solidFill>
                  <a:schemeClr val="tx1"/>
                </a:solidFill>
              </a:rPr>
              <a:t>Community:</a:t>
            </a:r>
            <a:r>
              <a:rPr lang="en-US" sz="900" dirty="0">
                <a:solidFill>
                  <a:schemeClr val="tx1"/>
                </a:solidFill>
              </a:rPr>
              <a:t> Community health care workers and Volunteers *</a:t>
            </a:r>
          </a:p>
          <a:p>
            <a:r>
              <a:rPr lang="en-US" sz="900" dirty="0">
                <a:solidFill>
                  <a:schemeClr val="tx1"/>
                </a:solidFill>
              </a:rPr>
              <a:t>(with tablets for data collection)</a:t>
            </a:r>
          </a:p>
          <a:p>
            <a:endParaRPr lang="en-US" sz="900" dirty="0">
              <a:solidFill>
                <a:schemeClr val="tx1"/>
              </a:solidFill>
            </a:endParaRPr>
          </a:p>
        </p:txBody>
      </p:sp>
      <p:sp>
        <p:nvSpPr>
          <p:cNvPr id="17" name="Rectangle 16">
            <a:extLst>
              <a:ext uri="{FF2B5EF4-FFF2-40B4-BE49-F238E27FC236}">
                <a16:creationId xmlns:a16="http://schemas.microsoft.com/office/drawing/2014/main" id="{7190F4DF-7A5F-4EBB-9E05-366EB3B7DF91}"/>
              </a:ext>
            </a:extLst>
          </p:cNvPr>
          <p:cNvSpPr/>
          <p:nvPr/>
        </p:nvSpPr>
        <p:spPr>
          <a:xfrm>
            <a:off x="3223829" y="924358"/>
            <a:ext cx="1261540" cy="441493"/>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Costed M&amp;E plan </a:t>
            </a:r>
          </a:p>
        </p:txBody>
      </p:sp>
      <p:sp>
        <p:nvSpPr>
          <p:cNvPr id="18" name="TextBox 17">
            <a:extLst>
              <a:ext uri="{FF2B5EF4-FFF2-40B4-BE49-F238E27FC236}">
                <a16:creationId xmlns:a16="http://schemas.microsoft.com/office/drawing/2014/main" id="{6E187610-53BC-9727-454F-DC9260F12B3E}"/>
              </a:ext>
            </a:extLst>
          </p:cNvPr>
          <p:cNvSpPr txBox="1"/>
          <p:nvPr/>
        </p:nvSpPr>
        <p:spPr>
          <a:xfrm>
            <a:off x="5869054" y="496618"/>
            <a:ext cx="3320512" cy="369332"/>
          </a:xfrm>
          <a:prstGeom prst="rect">
            <a:avLst/>
          </a:prstGeom>
          <a:noFill/>
        </p:spPr>
        <p:txBody>
          <a:bodyPr wrap="square" rtlCol="0">
            <a:spAutoFit/>
          </a:bodyPr>
          <a:lstStyle/>
          <a:p>
            <a:r>
              <a:rPr lang="en-US" dirty="0">
                <a:solidFill>
                  <a:srgbClr val="00B050"/>
                </a:solidFill>
              </a:rPr>
              <a:t>Organization </a:t>
            </a:r>
          </a:p>
        </p:txBody>
      </p:sp>
      <p:sp>
        <p:nvSpPr>
          <p:cNvPr id="20" name="TextBox 19">
            <a:extLst>
              <a:ext uri="{FF2B5EF4-FFF2-40B4-BE49-F238E27FC236}">
                <a16:creationId xmlns:a16="http://schemas.microsoft.com/office/drawing/2014/main" id="{32B92A50-BA25-49B8-50F8-44260E6E8338}"/>
              </a:ext>
            </a:extLst>
          </p:cNvPr>
          <p:cNvSpPr txBox="1"/>
          <p:nvPr/>
        </p:nvSpPr>
        <p:spPr>
          <a:xfrm>
            <a:off x="4572000" y="4316847"/>
            <a:ext cx="4476327" cy="600164"/>
          </a:xfrm>
          <a:prstGeom prst="rect">
            <a:avLst/>
          </a:prstGeom>
          <a:noFill/>
        </p:spPr>
        <p:txBody>
          <a:bodyPr wrap="square" rtlCol="0">
            <a:spAutoFit/>
          </a:bodyPr>
          <a:lstStyle/>
          <a:p>
            <a:r>
              <a:rPr lang="en-US" sz="1100" b="1" dirty="0">
                <a:solidFill>
                  <a:srgbClr val="00B050"/>
                </a:solidFill>
              </a:rPr>
              <a:t>Data sources: </a:t>
            </a:r>
            <a:r>
              <a:rPr lang="en-US" sz="1100" dirty="0"/>
              <a:t>Routine quantitative &amp; qualitative, Surveys, Other programs, NBS </a:t>
            </a:r>
          </a:p>
          <a:p>
            <a:r>
              <a:rPr lang="en-US" sz="1100" b="1" dirty="0">
                <a:solidFill>
                  <a:srgbClr val="00B050"/>
                </a:solidFill>
              </a:rPr>
              <a:t>Reflection and learning</a:t>
            </a:r>
            <a:r>
              <a:rPr lang="en-US" sz="1100" dirty="0"/>
              <a:t>: Quarterly and Bi-annual Data Review meetings</a:t>
            </a:r>
          </a:p>
        </p:txBody>
      </p:sp>
      <p:sp>
        <p:nvSpPr>
          <p:cNvPr id="21" name="TextBox 20">
            <a:extLst>
              <a:ext uri="{FF2B5EF4-FFF2-40B4-BE49-F238E27FC236}">
                <a16:creationId xmlns:a16="http://schemas.microsoft.com/office/drawing/2014/main" id="{AAD842A7-25AD-7209-BF70-6996876B0AFD}"/>
              </a:ext>
            </a:extLst>
          </p:cNvPr>
          <p:cNvSpPr txBox="1"/>
          <p:nvPr/>
        </p:nvSpPr>
        <p:spPr>
          <a:xfrm>
            <a:off x="3119911" y="4517475"/>
            <a:ext cx="1452089" cy="369332"/>
          </a:xfrm>
          <a:prstGeom prst="rect">
            <a:avLst/>
          </a:prstGeom>
          <a:noFill/>
        </p:spPr>
        <p:txBody>
          <a:bodyPr wrap="square" rtlCol="0">
            <a:spAutoFit/>
          </a:bodyPr>
          <a:lstStyle/>
          <a:p>
            <a:r>
              <a:rPr lang="en-US" sz="900" dirty="0"/>
              <a:t>*= Implementing Partners MEL officials</a:t>
            </a:r>
          </a:p>
        </p:txBody>
      </p:sp>
      <p:sp>
        <p:nvSpPr>
          <p:cNvPr id="2" name="TextBox 1">
            <a:extLst>
              <a:ext uri="{FF2B5EF4-FFF2-40B4-BE49-F238E27FC236}">
                <a16:creationId xmlns:a16="http://schemas.microsoft.com/office/drawing/2014/main" id="{7357F75A-A46B-C233-B1B7-66EC6E694B1B}"/>
              </a:ext>
            </a:extLst>
          </p:cNvPr>
          <p:cNvSpPr txBox="1"/>
          <p:nvPr/>
        </p:nvSpPr>
        <p:spPr>
          <a:xfrm>
            <a:off x="5456486" y="1290079"/>
            <a:ext cx="2881877" cy="276999"/>
          </a:xfrm>
          <a:prstGeom prst="rect">
            <a:avLst/>
          </a:prstGeom>
          <a:noFill/>
        </p:spPr>
        <p:txBody>
          <a:bodyPr wrap="square" rtlCol="0">
            <a:spAutoFit/>
          </a:bodyPr>
          <a:lstStyle/>
          <a:p>
            <a:r>
              <a:rPr lang="en-US" sz="1200" b="1" dirty="0">
                <a:latin typeface="Bahnschrift SemiLight" panose="020B0502040204020203" pitchFamily="34" charset="0"/>
              </a:rPr>
              <a:t>ETL      </a:t>
            </a:r>
            <a:r>
              <a:rPr lang="en-US" sz="1200" b="1" dirty="0" err="1">
                <a:latin typeface="Bahnschrift SemiLight" panose="020B0502040204020203" pitchFamily="34" charset="0"/>
              </a:rPr>
              <a:t>eLMIS</a:t>
            </a:r>
            <a:r>
              <a:rPr lang="en-US" sz="1200" b="1" dirty="0">
                <a:latin typeface="Bahnschrift SemiLight" panose="020B0502040204020203" pitchFamily="34" charset="0"/>
              </a:rPr>
              <a:t>, TBLIS   GX alert</a:t>
            </a:r>
          </a:p>
        </p:txBody>
      </p:sp>
      <p:sp>
        <p:nvSpPr>
          <p:cNvPr id="5" name="TextBox 4">
            <a:extLst>
              <a:ext uri="{FF2B5EF4-FFF2-40B4-BE49-F238E27FC236}">
                <a16:creationId xmlns:a16="http://schemas.microsoft.com/office/drawing/2014/main" id="{A9F19E8B-63FB-BE23-0A61-8A85F40F884E}"/>
              </a:ext>
            </a:extLst>
          </p:cNvPr>
          <p:cNvSpPr txBox="1"/>
          <p:nvPr/>
        </p:nvSpPr>
        <p:spPr>
          <a:xfrm>
            <a:off x="6392398" y="3973621"/>
            <a:ext cx="1078402" cy="276999"/>
          </a:xfrm>
          <a:prstGeom prst="rect">
            <a:avLst/>
          </a:prstGeom>
          <a:noFill/>
        </p:spPr>
        <p:txBody>
          <a:bodyPr wrap="square" rtlCol="0">
            <a:spAutoFit/>
          </a:bodyPr>
          <a:lstStyle/>
          <a:p>
            <a:r>
              <a:rPr lang="en-US" sz="1200" b="1" dirty="0">
                <a:latin typeface="Bahnschrift SemiLight" panose="020B0502040204020203" pitchFamily="34" charset="0"/>
              </a:rPr>
              <a:t>One Impact </a:t>
            </a:r>
          </a:p>
        </p:txBody>
      </p:sp>
    </p:spTree>
    <p:extLst>
      <p:ext uri="{BB962C8B-B14F-4D97-AF65-F5344CB8AC3E}">
        <p14:creationId xmlns:p14="http://schemas.microsoft.com/office/powerpoint/2010/main" val="248592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llytitle">
            <a:extLst>
              <a:ext uri="{FF2B5EF4-FFF2-40B4-BE49-F238E27FC236}">
                <a16:creationId xmlns:a16="http://schemas.microsoft.com/office/drawing/2014/main" id="{E3CAE0A6-ADD5-4FE1-84A5-E2EF0C6C1492}"/>
              </a:ext>
            </a:extLst>
          </p:cNvPr>
          <p:cNvSpPr/>
          <p:nvPr/>
        </p:nvSpPr>
        <p:spPr>
          <a:xfrm>
            <a:off x="317222" y="-100108"/>
            <a:ext cx="8758617" cy="461665"/>
          </a:xfrm>
          <a:prstGeom prst="rect">
            <a:avLst/>
          </a:prstGeom>
        </p:spPr>
        <p:txBody>
          <a:bodyPr wrap="square">
            <a:spAutoFit/>
          </a:bodyPr>
          <a:lstStyle/>
          <a:p>
            <a:pPr>
              <a:defRPr/>
            </a:pPr>
            <a:r>
              <a:rPr kumimoji="0" lang="en-US" sz="2400" b="1" i="0" u="none" strike="noStrike" kern="1200" cap="none" spc="0" normalizeH="0" baseline="0" noProof="0" dirty="0">
                <a:ln>
                  <a:noFill/>
                </a:ln>
                <a:solidFill>
                  <a:srgbClr val="222222"/>
                </a:solidFill>
                <a:effectLst/>
                <a:uLnTx/>
                <a:uFillTx/>
                <a:latin typeface="Gill Sans MT"/>
                <a:ea typeface="+mj-ea"/>
              </a:rPr>
              <a:t>TB surveillance: status, successes, and challenges</a:t>
            </a:r>
            <a:endParaRPr lang="en-US" sz="2250" dirty="0">
              <a:solidFill>
                <a:srgbClr val="3F3F3F"/>
              </a:solidFill>
              <a:latin typeface="Calibri" panose="020F0502020204030204"/>
            </a:endParaRPr>
          </a:p>
        </p:txBody>
      </p:sp>
      <p:sp>
        <p:nvSpPr>
          <p:cNvPr id="46" name="SullyTextbox2">
            <a:extLst>
              <a:ext uri="{FF2B5EF4-FFF2-40B4-BE49-F238E27FC236}">
                <a16:creationId xmlns:a16="http://schemas.microsoft.com/office/drawing/2014/main" id="{62E006A0-860C-4BC2-B307-4446A0575888}"/>
              </a:ext>
            </a:extLst>
          </p:cNvPr>
          <p:cNvSpPr/>
          <p:nvPr/>
        </p:nvSpPr>
        <p:spPr>
          <a:xfrm>
            <a:off x="1535276" y="2560655"/>
            <a:ext cx="1570850" cy="477416"/>
          </a:xfrm>
          <a:prstGeom prst="chevron">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200" dirty="0">
                <a:solidFill>
                  <a:schemeClr val="bg1"/>
                </a:solidFill>
              </a:rPr>
              <a:t>Case-based Roadmap /Blue print </a:t>
            </a:r>
          </a:p>
        </p:txBody>
      </p:sp>
      <p:sp>
        <p:nvSpPr>
          <p:cNvPr id="51" name="SullyTextbox1">
            <a:extLst>
              <a:ext uri="{FF2B5EF4-FFF2-40B4-BE49-F238E27FC236}">
                <a16:creationId xmlns:a16="http://schemas.microsoft.com/office/drawing/2014/main" id="{230D7A2E-E2F9-4D4D-BF91-A21A55B46847}"/>
              </a:ext>
            </a:extLst>
          </p:cNvPr>
          <p:cNvSpPr/>
          <p:nvPr/>
        </p:nvSpPr>
        <p:spPr>
          <a:xfrm>
            <a:off x="112541" y="2560655"/>
            <a:ext cx="1570850" cy="477416"/>
          </a:xfrm>
          <a:prstGeom prst="chevron">
            <a:avLst/>
          </a:pr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200" dirty="0">
                <a:solidFill>
                  <a:schemeClr val="bg1"/>
                </a:solidFill>
              </a:rPr>
              <a:t>Aggregate DHIS2</a:t>
            </a:r>
          </a:p>
        </p:txBody>
      </p:sp>
      <p:sp>
        <p:nvSpPr>
          <p:cNvPr id="52" name="SullyBullet1.1">
            <a:extLst>
              <a:ext uri="{FF2B5EF4-FFF2-40B4-BE49-F238E27FC236}">
                <a16:creationId xmlns:a16="http://schemas.microsoft.com/office/drawing/2014/main" id="{B3E5AB96-86B9-4F4C-A33D-A8316246FFEC}"/>
              </a:ext>
            </a:extLst>
          </p:cNvPr>
          <p:cNvSpPr txBox="1"/>
          <p:nvPr/>
        </p:nvSpPr>
        <p:spPr>
          <a:xfrm>
            <a:off x="119254" y="3131471"/>
            <a:ext cx="1329602" cy="1824018"/>
          </a:xfrm>
          <a:prstGeom prst="rect">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dirty="0">
                <a:solidFill>
                  <a:srgbClr val="3F3F3F"/>
                </a:solidFill>
              </a:rPr>
              <a:t>Adopted DHIS2 </a:t>
            </a:r>
          </a:p>
        </p:txBody>
      </p:sp>
      <p:sp>
        <p:nvSpPr>
          <p:cNvPr id="53" name="SullyTextbox3">
            <a:extLst>
              <a:ext uri="{FF2B5EF4-FFF2-40B4-BE49-F238E27FC236}">
                <a16:creationId xmlns:a16="http://schemas.microsoft.com/office/drawing/2014/main" id="{1E2FAFE4-6C26-4518-813E-CA863AF60B15}"/>
              </a:ext>
            </a:extLst>
          </p:cNvPr>
          <p:cNvSpPr/>
          <p:nvPr/>
        </p:nvSpPr>
        <p:spPr>
          <a:xfrm>
            <a:off x="2958011" y="2568824"/>
            <a:ext cx="1570850" cy="477416"/>
          </a:xfrm>
          <a:prstGeom prst="chevron">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200" dirty="0">
                <a:solidFill>
                  <a:schemeClr val="bg1"/>
                </a:solidFill>
              </a:rPr>
              <a:t>DHIS2 ETL</a:t>
            </a:r>
          </a:p>
        </p:txBody>
      </p:sp>
      <p:sp>
        <p:nvSpPr>
          <p:cNvPr id="54" name="SullyTextbox4">
            <a:extLst>
              <a:ext uri="{FF2B5EF4-FFF2-40B4-BE49-F238E27FC236}">
                <a16:creationId xmlns:a16="http://schemas.microsoft.com/office/drawing/2014/main" id="{2DFCD6F4-BB0E-4220-83EE-36D9E02DD69B}"/>
              </a:ext>
            </a:extLst>
          </p:cNvPr>
          <p:cNvSpPr/>
          <p:nvPr/>
        </p:nvSpPr>
        <p:spPr>
          <a:xfrm>
            <a:off x="4380746" y="2568824"/>
            <a:ext cx="1570850" cy="477416"/>
          </a:xfrm>
          <a:prstGeom prst="chevron">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200" dirty="0">
                <a:solidFill>
                  <a:schemeClr val="bg1"/>
                </a:solidFill>
              </a:rPr>
              <a:t>DHIS2 ETL</a:t>
            </a:r>
          </a:p>
        </p:txBody>
      </p:sp>
      <p:sp>
        <p:nvSpPr>
          <p:cNvPr id="55" name="SullyTextbox5">
            <a:extLst>
              <a:ext uri="{FF2B5EF4-FFF2-40B4-BE49-F238E27FC236}">
                <a16:creationId xmlns:a16="http://schemas.microsoft.com/office/drawing/2014/main" id="{44DA3AEF-77C3-4367-9F28-34AA0F9A8816}"/>
              </a:ext>
            </a:extLst>
          </p:cNvPr>
          <p:cNvSpPr/>
          <p:nvPr/>
        </p:nvSpPr>
        <p:spPr>
          <a:xfrm>
            <a:off x="5803481" y="2591880"/>
            <a:ext cx="1570850" cy="477416"/>
          </a:xfrm>
          <a:prstGeom prst="chevron">
            <a:avLst/>
          </a:prstGeom>
          <a:solidFill>
            <a:schemeClr val="bg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200" dirty="0">
                <a:solidFill>
                  <a:srgbClr val="3F3F3F"/>
                </a:solidFill>
              </a:rPr>
              <a:t>DHIS2 ETL-</a:t>
            </a:r>
          </a:p>
        </p:txBody>
      </p:sp>
      <p:sp>
        <p:nvSpPr>
          <p:cNvPr id="56" name="SullyTextbox6">
            <a:extLst>
              <a:ext uri="{FF2B5EF4-FFF2-40B4-BE49-F238E27FC236}">
                <a16:creationId xmlns:a16="http://schemas.microsoft.com/office/drawing/2014/main" id="{E6EC934D-FF10-432C-BCC1-FDF6071D7086}"/>
              </a:ext>
            </a:extLst>
          </p:cNvPr>
          <p:cNvSpPr/>
          <p:nvPr/>
        </p:nvSpPr>
        <p:spPr>
          <a:xfrm>
            <a:off x="7256743" y="2591880"/>
            <a:ext cx="1570850" cy="477416"/>
          </a:xfrm>
          <a:prstGeom prst="chevron">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200" dirty="0">
                <a:solidFill>
                  <a:schemeClr val="bg1"/>
                </a:solidFill>
              </a:rPr>
              <a:t>DHIS2 ETL-</a:t>
            </a:r>
          </a:p>
        </p:txBody>
      </p:sp>
      <p:sp>
        <p:nvSpPr>
          <p:cNvPr id="57" name="Rectangle 56">
            <a:extLst>
              <a:ext uri="{FF2B5EF4-FFF2-40B4-BE49-F238E27FC236}">
                <a16:creationId xmlns:a16="http://schemas.microsoft.com/office/drawing/2014/main" id="{EC4A34D1-9D50-44C7-A0F3-D1C0592642FC}"/>
              </a:ext>
            </a:extLst>
          </p:cNvPr>
          <p:cNvSpPr/>
          <p:nvPr/>
        </p:nvSpPr>
        <p:spPr>
          <a:xfrm>
            <a:off x="176930" y="1595461"/>
            <a:ext cx="1264921" cy="929078"/>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58" name="Rectangle 57">
            <a:extLst>
              <a:ext uri="{FF2B5EF4-FFF2-40B4-BE49-F238E27FC236}">
                <a16:creationId xmlns:a16="http://schemas.microsoft.com/office/drawing/2014/main" id="{A11DFD5C-AA73-49A2-B501-63DC4CBABCDD}"/>
              </a:ext>
            </a:extLst>
          </p:cNvPr>
          <p:cNvSpPr/>
          <p:nvPr/>
        </p:nvSpPr>
        <p:spPr>
          <a:xfrm>
            <a:off x="1576888" y="1575787"/>
            <a:ext cx="1234032" cy="938168"/>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59" name="Rectangle 58">
            <a:extLst>
              <a:ext uri="{FF2B5EF4-FFF2-40B4-BE49-F238E27FC236}">
                <a16:creationId xmlns:a16="http://schemas.microsoft.com/office/drawing/2014/main" id="{3DF59694-D74D-47C1-8525-C665F9E92B4E}"/>
              </a:ext>
            </a:extLst>
          </p:cNvPr>
          <p:cNvSpPr/>
          <p:nvPr/>
        </p:nvSpPr>
        <p:spPr>
          <a:xfrm>
            <a:off x="3096338" y="1512959"/>
            <a:ext cx="1294195" cy="100454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60" name="Rectangle 59">
            <a:extLst>
              <a:ext uri="{FF2B5EF4-FFF2-40B4-BE49-F238E27FC236}">
                <a16:creationId xmlns:a16="http://schemas.microsoft.com/office/drawing/2014/main" id="{1EF41DEF-71D8-4CCB-AD21-573B90BC11AA}"/>
              </a:ext>
            </a:extLst>
          </p:cNvPr>
          <p:cNvSpPr/>
          <p:nvPr/>
        </p:nvSpPr>
        <p:spPr>
          <a:xfrm>
            <a:off x="4575004" y="1503782"/>
            <a:ext cx="1254409" cy="100454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61" name="Rectangle 60">
            <a:extLst>
              <a:ext uri="{FF2B5EF4-FFF2-40B4-BE49-F238E27FC236}">
                <a16:creationId xmlns:a16="http://schemas.microsoft.com/office/drawing/2014/main" id="{F110A86F-277F-4071-BB40-42ACC5240086}"/>
              </a:ext>
            </a:extLst>
          </p:cNvPr>
          <p:cNvSpPr/>
          <p:nvPr/>
        </p:nvSpPr>
        <p:spPr>
          <a:xfrm>
            <a:off x="6065508" y="1509411"/>
            <a:ext cx="1254409" cy="100454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62" name="Rectangle 61">
            <a:extLst>
              <a:ext uri="{FF2B5EF4-FFF2-40B4-BE49-F238E27FC236}">
                <a16:creationId xmlns:a16="http://schemas.microsoft.com/office/drawing/2014/main" id="{E76AB556-10A0-4D75-A8DF-D8C117E94FC3}"/>
              </a:ext>
            </a:extLst>
          </p:cNvPr>
          <p:cNvSpPr/>
          <p:nvPr/>
        </p:nvSpPr>
        <p:spPr>
          <a:xfrm>
            <a:off x="7495565" y="1503781"/>
            <a:ext cx="1254409" cy="100454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63" name="SullyBullet2.1">
            <a:extLst>
              <a:ext uri="{FF2B5EF4-FFF2-40B4-BE49-F238E27FC236}">
                <a16:creationId xmlns:a16="http://schemas.microsoft.com/office/drawing/2014/main" id="{75A91C5F-7CBB-4CDB-BD6C-17F4943704AA}"/>
              </a:ext>
            </a:extLst>
          </p:cNvPr>
          <p:cNvSpPr txBox="1"/>
          <p:nvPr/>
        </p:nvSpPr>
        <p:spPr>
          <a:xfrm>
            <a:off x="1558237" y="3131471"/>
            <a:ext cx="1329602" cy="1824018"/>
          </a:xfrm>
          <a:prstGeom prst="rect">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defRPr sz="1200">
                <a:solidFill>
                  <a:schemeClr val="tx1">
                    <a:lumMod val="65000"/>
                    <a:lumOff val="35000"/>
                  </a:schemeClr>
                </a:solidFill>
              </a:defRPr>
            </a:lvl1pPr>
          </a:lstStyle>
          <a:p>
            <a:r>
              <a:rPr lang="en-US" sz="1050">
                <a:solidFill>
                  <a:srgbClr val="3F3F3F"/>
                </a:solidFill>
              </a:rPr>
              <a:t>Contract to UDSM &amp; Requirement gathering &amp;  Design</a:t>
            </a:r>
            <a:endParaRPr lang="en-US" sz="1050" dirty="0">
              <a:solidFill>
                <a:srgbClr val="3F3F3F"/>
              </a:solidFill>
            </a:endParaRPr>
          </a:p>
        </p:txBody>
      </p:sp>
      <p:sp>
        <p:nvSpPr>
          <p:cNvPr id="64" name="SullyBullet3.1">
            <a:extLst>
              <a:ext uri="{FF2B5EF4-FFF2-40B4-BE49-F238E27FC236}">
                <a16:creationId xmlns:a16="http://schemas.microsoft.com/office/drawing/2014/main" id="{B3B8A953-246B-4D66-9750-F7AF27DF15FB}"/>
              </a:ext>
            </a:extLst>
          </p:cNvPr>
          <p:cNvSpPr txBox="1"/>
          <p:nvPr/>
        </p:nvSpPr>
        <p:spPr>
          <a:xfrm>
            <a:off x="3118904" y="3097562"/>
            <a:ext cx="1329602" cy="1824018"/>
          </a:xfrm>
          <a:prstGeom prst="rect">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defRPr sz="1200">
                <a:solidFill>
                  <a:schemeClr val="tx1">
                    <a:lumMod val="65000"/>
                    <a:lumOff val="35000"/>
                  </a:schemeClr>
                </a:solidFill>
              </a:defRPr>
            </a:lvl1pPr>
          </a:lstStyle>
          <a:p>
            <a:r>
              <a:rPr lang="en-US" sz="1050" dirty="0">
                <a:solidFill>
                  <a:srgbClr val="3F3F3F"/>
                </a:solidFill>
              </a:rPr>
              <a:t>Pilot, Training and Evaluation for country rollout</a:t>
            </a:r>
          </a:p>
          <a:p>
            <a:endParaRPr lang="en-US" sz="1050" dirty="0">
              <a:solidFill>
                <a:srgbClr val="3F3F3F"/>
              </a:solidFill>
            </a:endParaRPr>
          </a:p>
        </p:txBody>
      </p:sp>
      <p:sp>
        <p:nvSpPr>
          <p:cNvPr id="65" name="SullyBullet4.1">
            <a:extLst>
              <a:ext uri="{FF2B5EF4-FFF2-40B4-BE49-F238E27FC236}">
                <a16:creationId xmlns:a16="http://schemas.microsoft.com/office/drawing/2014/main" id="{733336A1-9927-4AFD-B31C-B17A85FB212E}"/>
              </a:ext>
            </a:extLst>
          </p:cNvPr>
          <p:cNvSpPr txBox="1"/>
          <p:nvPr/>
        </p:nvSpPr>
        <p:spPr>
          <a:xfrm>
            <a:off x="4580438" y="3097562"/>
            <a:ext cx="1329602" cy="1824018"/>
          </a:xfrm>
          <a:prstGeom prst="rect">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defRPr sz="1200">
                <a:solidFill>
                  <a:schemeClr val="tx1">
                    <a:lumMod val="65000"/>
                    <a:lumOff val="35000"/>
                  </a:schemeClr>
                </a:solidFill>
              </a:defRPr>
            </a:lvl1pPr>
          </a:lstStyle>
          <a:p>
            <a:r>
              <a:rPr lang="en-US" sz="1050" dirty="0">
                <a:solidFill>
                  <a:srgbClr val="3F3F3F"/>
                </a:solidFill>
              </a:rPr>
              <a:t>Country roll out + Private facilities </a:t>
            </a:r>
          </a:p>
          <a:p>
            <a:r>
              <a:rPr lang="en-US" sz="1050" dirty="0">
                <a:solidFill>
                  <a:srgbClr val="3F3F3F"/>
                </a:solidFill>
              </a:rPr>
              <a:t>WHO S&amp;B Assessment </a:t>
            </a:r>
          </a:p>
        </p:txBody>
      </p:sp>
      <p:sp>
        <p:nvSpPr>
          <p:cNvPr id="66" name="SullyBullet5.1">
            <a:extLst>
              <a:ext uri="{FF2B5EF4-FFF2-40B4-BE49-F238E27FC236}">
                <a16:creationId xmlns:a16="http://schemas.microsoft.com/office/drawing/2014/main" id="{E92DBD41-F1F2-4FF5-82B3-DAB512156A0A}"/>
              </a:ext>
            </a:extLst>
          </p:cNvPr>
          <p:cNvSpPr txBox="1"/>
          <p:nvPr/>
        </p:nvSpPr>
        <p:spPr>
          <a:xfrm>
            <a:off x="6065508" y="3097562"/>
            <a:ext cx="1329602" cy="1824018"/>
          </a:xfrm>
          <a:prstGeom prst="rect">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defRPr sz="1200">
                <a:solidFill>
                  <a:schemeClr val="tx1">
                    <a:lumMod val="65000"/>
                    <a:lumOff val="35000"/>
                  </a:schemeClr>
                </a:solidFill>
              </a:defRPr>
            </a:lvl1pPr>
          </a:lstStyle>
          <a:p>
            <a:r>
              <a:rPr lang="en-US" sz="1050" dirty="0">
                <a:solidFill>
                  <a:srgbClr val="3F3F3F"/>
                </a:solidFill>
              </a:rPr>
              <a:t>Merged registers – DS &amp; DR TB </a:t>
            </a:r>
          </a:p>
          <a:p>
            <a:r>
              <a:rPr lang="en-US" sz="1050" dirty="0">
                <a:solidFill>
                  <a:srgbClr val="3F3F3F"/>
                </a:solidFill>
              </a:rPr>
              <a:t>Community app</a:t>
            </a:r>
          </a:p>
        </p:txBody>
      </p:sp>
      <p:sp>
        <p:nvSpPr>
          <p:cNvPr id="67" name="SullyBullet6.1">
            <a:extLst>
              <a:ext uri="{FF2B5EF4-FFF2-40B4-BE49-F238E27FC236}">
                <a16:creationId xmlns:a16="http://schemas.microsoft.com/office/drawing/2014/main" id="{D4E0B936-D686-480C-987B-D18155CEA661}"/>
              </a:ext>
            </a:extLst>
          </p:cNvPr>
          <p:cNvSpPr txBox="1"/>
          <p:nvPr/>
        </p:nvSpPr>
        <p:spPr>
          <a:xfrm>
            <a:off x="7486009" y="3097562"/>
            <a:ext cx="1329602" cy="1824018"/>
          </a:xfrm>
          <a:prstGeom prst="rect">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defRPr sz="1200">
                <a:solidFill>
                  <a:schemeClr val="tx1">
                    <a:lumMod val="65000"/>
                    <a:lumOff val="35000"/>
                  </a:schemeClr>
                </a:solidFill>
              </a:defRPr>
            </a:lvl1pPr>
          </a:lstStyle>
          <a:p>
            <a:r>
              <a:rPr lang="en-US" sz="1050" dirty="0">
                <a:solidFill>
                  <a:srgbClr val="3F3F3F"/>
                </a:solidFill>
              </a:rPr>
              <a:t>RDQA</a:t>
            </a:r>
          </a:p>
          <a:p>
            <a:r>
              <a:rPr lang="en-US" sz="1050" dirty="0">
                <a:solidFill>
                  <a:srgbClr val="3F3F3F"/>
                </a:solidFill>
              </a:rPr>
              <a:t>TPT</a:t>
            </a:r>
          </a:p>
          <a:p>
            <a:r>
              <a:rPr lang="en-US" sz="1050" dirty="0" err="1">
                <a:solidFill>
                  <a:srgbClr val="3F3F3F"/>
                </a:solidFill>
              </a:rPr>
              <a:t>Gxpert</a:t>
            </a:r>
            <a:endParaRPr lang="en-US" sz="1050" dirty="0">
              <a:solidFill>
                <a:srgbClr val="3F3F3F"/>
              </a:solidFill>
            </a:endParaRPr>
          </a:p>
          <a:p>
            <a:r>
              <a:rPr lang="en-US" sz="1050" dirty="0">
                <a:solidFill>
                  <a:srgbClr val="3F3F3F"/>
                </a:solidFill>
              </a:rPr>
              <a:t>WHO S&amp;B Assessment </a:t>
            </a:r>
          </a:p>
          <a:p>
            <a:endParaRPr lang="en-US" sz="1050" dirty="0">
              <a:solidFill>
                <a:srgbClr val="3F3F3F"/>
              </a:solidFill>
            </a:endParaRPr>
          </a:p>
          <a:p>
            <a:r>
              <a:rPr lang="en-US" sz="1050" dirty="0">
                <a:solidFill>
                  <a:srgbClr val="3F3F3F"/>
                </a:solidFill>
              </a:rPr>
              <a:t> </a:t>
            </a:r>
          </a:p>
        </p:txBody>
      </p:sp>
      <p:pic>
        <p:nvPicPr>
          <p:cNvPr id="2" name="Picture 1">
            <a:extLst>
              <a:ext uri="{FF2B5EF4-FFF2-40B4-BE49-F238E27FC236}">
                <a16:creationId xmlns:a16="http://schemas.microsoft.com/office/drawing/2014/main" id="{2B8E1129-2F6F-03F7-C8F1-6CF1888208E3}"/>
              </a:ext>
            </a:extLst>
          </p:cNvPr>
          <p:cNvPicPr>
            <a:picLocks noChangeAspect="1"/>
          </p:cNvPicPr>
          <p:nvPr/>
        </p:nvPicPr>
        <p:blipFill>
          <a:blip r:embed="rId2"/>
          <a:stretch>
            <a:fillRect/>
          </a:stretch>
        </p:blipFill>
        <p:spPr>
          <a:xfrm>
            <a:off x="2709945" y="320877"/>
            <a:ext cx="3267739" cy="1286367"/>
          </a:xfrm>
          <a:prstGeom prst="rect">
            <a:avLst/>
          </a:prstGeom>
        </p:spPr>
      </p:pic>
      <p:sp>
        <p:nvSpPr>
          <p:cNvPr id="3" name="TextBox 2">
            <a:extLst>
              <a:ext uri="{FF2B5EF4-FFF2-40B4-BE49-F238E27FC236}">
                <a16:creationId xmlns:a16="http://schemas.microsoft.com/office/drawing/2014/main" id="{88F2AF00-083B-89F7-5B0C-2E44B907CFCC}"/>
              </a:ext>
            </a:extLst>
          </p:cNvPr>
          <p:cNvSpPr txBox="1"/>
          <p:nvPr/>
        </p:nvSpPr>
        <p:spPr>
          <a:xfrm>
            <a:off x="409492" y="2015230"/>
            <a:ext cx="881977" cy="369332"/>
          </a:xfrm>
          <a:prstGeom prst="rect">
            <a:avLst/>
          </a:prstGeom>
          <a:noFill/>
        </p:spPr>
        <p:txBody>
          <a:bodyPr wrap="square" rtlCol="0">
            <a:spAutoFit/>
          </a:bodyPr>
          <a:lstStyle/>
          <a:p>
            <a:r>
              <a:rPr lang="en-US" dirty="0"/>
              <a:t>2013</a:t>
            </a:r>
          </a:p>
        </p:txBody>
      </p:sp>
      <p:sp>
        <p:nvSpPr>
          <p:cNvPr id="4" name="TextBox 3">
            <a:extLst>
              <a:ext uri="{FF2B5EF4-FFF2-40B4-BE49-F238E27FC236}">
                <a16:creationId xmlns:a16="http://schemas.microsoft.com/office/drawing/2014/main" id="{C9CC7022-C1C4-396F-E36B-0376E23E13B7}"/>
              </a:ext>
            </a:extLst>
          </p:cNvPr>
          <p:cNvSpPr txBox="1"/>
          <p:nvPr/>
        </p:nvSpPr>
        <p:spPr>
          <a:xfrm>
            <a:off x="1725433" y="2015230"/>
            <a:ext cx="999833" cy="369332"/>
          </a:xfrm>
          <a:prstGeom prst="rect">
            <a:avLst/>
          </a:prstGeom>
          <a:noFill/>
        </p:spPr>
        <p:txBody>
          <a:bodyPr wrap="square" rtlCol="0">
            <a:spAutoFit/>
          </a:bodyPr>
          <a:lstStyle/>
          <a:p>
            <a:r>
              <a:rPr lang="en-US" dirty="0"/>
              <a:t>2016</a:t>
            </a:r>
          </a:p>
        </p:txBody>
      </p:sp>
      <p:sp>
        <p:nvSpPr>
          <p:cNvPr id="5" name="TextBox 4">
            <a:extLst>
              <a:ext uri="{FF2B5EF4-FFF2-40B4-BE49-F238E27FC236}">
                <a16:creationId xmlns:a16="http://schemas.microsoft.com/office/drawing/2014/main" id="{4E80BBB8-99E4-8C3F-192E-64D9190E98F6}"/>
              </a:ext>
            </a:extLst>
          </p:cNvPr>
          <p:cNvSpPr txBox="1"/>
          <p:nvPr/>
        </p:nvSpPr>
        <p:spPr>
          <a:xfrm>
            <a:off x="3323645" y="2015230"/>
            <a:ext cx="994984" cy="369332"/>
          </a:xfrm>
          <a:prstGeom prst="rect">
            <a:avLst/>
          </a:prstGeom>
          <a:noFill/>
        </p:spPr>
        <p:txBody>
          <a:bodyPr wrap="square" rtlCol="0">
            <a:spAutoFit/>
          </a:bodyPr>
          <a:lstStyle/>
          <a:p>
            <a:r>
              <a:rPr lang="en-US" dirty="0"/>
              <a:t>2017</a:t>
            </a:r>
          </a:p>
        </p:txBody>
      </p:sp>
      <p:sp>
        <p:nvSpPr>
          <p:cNvPr id="6" name="TextBox 5">
            <a:extLst>
              <a:ext uri="{FF2B5EF4-FFF2-40B4-BE49-F238E27FC236}">
                <a16:creationId xmlns:a16="http://schemas.microsoft.com/office/drawing/2014/main" id="{3AB6452B-5D60-2F31-3EE4-45D7DA5246B2}"/>
              </a:ext>
            </a:extLst>
          </p:cNvPr>
          <p:cNvSpPr txBox="1"/>
          <p:nvPr/>
        </p:nvSpPr>
        <p:spPr>
          <a:xfrm>
            <a:off x="4838369" y="2043485"/>
            <a:ext cx="941720" cy="369332"/>
          </a:xfrm>
          <a:prstGeom prst="rect">
            <a:avLst/>
          </a:prstGeom>
          <a:noFill/>
        </p:spPr>
        <p:txBody>
          <a:bodyPr wrap="square" rtlCol="0">
            <a:spAutoFit/>
          </a:bodyPr>
          <a:lstStyle/>
          <a:p>
            <a:r>
              <a:rPr lang="en-US" dirty="0"/>
              <a:t>2018</a:t>
            </a:r>
          </a:p>
        </p:txBody>
      </p:sp>
      <p:sp>
        <p:nvSpPr>
          <p:cNvPr id="7" name="TextBox 6">
            <a:extLst>
              <a:ext uri="{FF2B5EF4-FFF2-40B4-BE49-F238E27FC236}">
                <a16:creationId xmlns:a16="http://schemas.microsoft.com/office/drawing/2014/main" id="{2B268FDB-9735-BF5B-5CED-2070CE05ABDC}"/>
              </a:ext>
            </a:extLst>
          </p:cNvPr>
          <p:cNvSpPr txBox="1"/>
          <p:nvPr/>
        </p:nvSpPr>
        <p:spPr>
          <a:xfrm>
            <a:off x="6237797" y="1900362"/>
            <a:ext cx="934279" cy="276999"/>
          </a:xfrm>
          <a:prstGeom prst="rect">
            <a:avLst/>
          </a:prstGeom>
          <a:noFill/>
        </p:spPr>
        <p:txBody>
          <a:bodyPr wrap="square" rtlCol="0">
            <a:spAutoFit/>
          </a:bodyPr>
          <a:lstStyle/>
          <a:p>
            <a:r>
              <a:rPr lang="en-US" sz="1200" dirty="0"/>
              <a:t>2020-2021</a:t>
            </a:r>
          </a:p>
        </p:txBody>
      </p:sp>
      <p:sp>
        <p:nvSpPr>
          <p:cNvPr id="8" name="TextBox 7">
            <a:extLst>
              <a:ext uri="{FF2B5EF4-FFF2-40B4-BE49-F238E27FC236}">
                <a16:creationId xmlns:a16="http://schemas.microsoft.com/office/drawing/2014/main" id="{6226EAD9-EE2E-F153-00C5-8C84D99DA532}"/>
              </a:ext>
            </a:extLst>
          </p:cNvPr>
          <p:cNvSpPr txBox="1"/>
          <p:nvPr/>
        </p:nvSpPr>
        <p:spPr>
          <a:xfrm>
            <a:off x="7567112" y="1820848"/>
            <a:ext cx="1167396" cy="276999"/>
          </a:xfrm>
          <a:prstGeom prst="rect">
            <a:avLst/>
          </a:prstGeom>
          <a:noFill/>
        </p:spPr>
        <p:txBody>
          <a:bodyPr wrap="square" rtlCol="0">
            <a:spAutoFit/>
          </a:bodyPr>
          <a:lstStyle/>
          <a:p>
            <a:r>
              <a:rPr lang="en-US" sz="1200" dirty="0"/>
              <a:t>2023-2024</a:t>
            </a:r>
          </a:p>
        </p:txBody>
      </p:sp>
    </p:spTree>
    <p:extLst>
      <p:ext uri="{BB962C8B-B14F-4D97-AF65-F5344CB8AC3E}">
        <p14:creationId xmlns:p14="http://schemas.microsoft.com/office/powerpoint/2010/main" val="143761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AB8D82-ED7D-2CC4-4909-C501C31E376E}"/>
              </a:ext>
            </a:extLst>
          </p:cNvPr>
          <p:cNvPicPr>
            <a:picLocks noGrp="1" noChangeAspect="1"/>
          </p:cNvPicPr>
          <p:nvPr>
            <p:ph idx="1"/>
          </p:nvPr>
        </p:nvPicPr>
        <p:blipFill>
          <a:blip r:embed="rId2"/>
          <a:stretch>
            <a:fillRect/>
          </a:stretch>
        </p:blipFill>
        <p:spPr>
          <a:xfrm>
            <a:off x="106059" y="2308926"/>
            <a:ext cx="2618544" cy="2270458"/>
          </a:xfrm>
          <a:prstGeom prst="rect">
            <a:avLst/>
          </a:prstGeom>
        </p:spPr>
      </p:pic>
      <p:sp>
        <p:nvSpPr>
          <p:cNvPr id="3" name="Slide Number Placeholder 2">
            <a:extLst>
              <a:ext uri="{FF2B5EF4-FFF2-40B4-BE49-F238E27FC236}">
                <a16:creationId xmlns:a16="http://schemas.microsoft.com/office/drawing/2014/main" id="{D2BAC509-B212-3E02-AD3F-0D666827A559}"/>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4" name="Title 3">
            <a:extLst>
              <a:ext uri="{FF2B5EF4-FFF2-40B4-BE49-F238E27FC236}">
                <a16:creationId xmlns:a16="http://schemas.microsoft.com/office/drawing/2014/main" id="{DB94478B-F23D-9810-E638-E9A201A27F83}"/>
              </a:ext>
            </a:extLst>
          </p:cNvPr>
          <p:cNvSpPr>
            <a:spLocks noGrp="1"/>
          </p:cNvSpPr>
          <p:nvPr>
            <p:ph type="title"/>
          </p:nvPr>
        </p:nvSpPr>
        <p:spPr>
          <a:xfrm>
            <a:off x="365385" y="19878"/>
            <a:ext cx="7772400" cy="830997"/>
          </a:xfrm>
        </p:spPr>
        <p:txBody>
          <a:bodyPr/>
          <a:lstStyle/>
          <a:p>
            <a:r>
              <a:rPr kumimoji="0" lang="en-US" sz="2400" b="1" i="0" u="none" strike="noStrike" kern="1200" cap="none" spc="0" normalizeH="0" baseline="0" noProof="0" dirty="0">
                <a:ln>
                  <a:noFill/>
                </a:ln>
                <a:solidFill>
                  <a:srgbClr val="222222"/>
                </a:solidFill>
                <a:effectLst/>
                <a:uLnTx/>
                <a:uFillTx/>
                <a:latin typeface="Gill Sans MT"/>
                <a:ea typeface="+mj-ea"/>
              </a:rPr>
              <a:t>TB surveillance: status, successes, and challenges</a:t>
            </a:r>
            <a:br>
              <a:rPr lang="en-US" sz="2250" dirty="0">
                <a:solidFill>
                  <a:srgbClr val="3F3F3F"/>
                </a:solidFill>
                <a:latin typeface="Calibri" panose="020F0502020204030204"/>
              </a:rPr>
            </a:br>
            <a:endParaRPr lang="en-US" dirty="0"/>
          </a:p>
        </p:txBody>
      </p:sp>
      <p:sp>
        <p:nvSpPr>
          <p:cNvPr id="7" name="TextBox 6">
            <a:extLst>
              <a:ext uri="{FF2B5EF4-FFF2-40B4-BE49-F238E27FC236}">
                <a16:creationId xmlns:a16="http://schemas.microsoft.com/office/drawing/2014/main" id="{792E4288-B366-1E8F-4D67-B80ED842275F}"/>
              </a:ext>
            </a:extLst>
          </p:cNvPr>
          <p:cNvSpPr txBox="1"/>
          <p:nvPr/>
        </p:nvSpPr>
        <p:spPr>
          <a:xfrm>
            <a:off x="186855" y="592928"/>
            <a:ext cx="2456953" cy="369332"/>
          </a:xfrm>
          <a:prstGeom prst="rect">
            <a:avLst/>
          </a:prstGeom>
          <a:noFill/>
        </p:spPr>
        <p:txBody>
          <a:bodyPr wrap="square" rtlCol="0">
            <a:spAutoFit/>
          </a:bodyPr>
          <a:lstStyle/>
          <a:p>
            <a:r>
              <a:rPr lang="en-US" dirty="0"/>
              <a:t>Successes </a:t>
            </a:r>
          </a:p>
        </p:txBody>
      </p:sp>
      <p:sp>
        <p:nvSpPr>
          <p:cNvPr id="8" name="TextBox 7">
            <a:extLst>
              <a:ext uri="{FF2B5EF4-FFF2-40B4-BE49-F238E27FC236}">
                <a16:creationId xmlns:a16="http://schemas.microsoft.com/office/drawing/2014/main" id="{26BF4263-7B9E-40E7-ECAC-E0061440CC67}"/>
              </a:ext>
            </a:extLst>
          </p:cNvPr>
          <p:cNvSpPr txBox="1"/>
          <p:nvPr/>
        </p:nvSpPr>
        <p:spPr>
          <a:xfrm>
            <a:off x="3106972" y="551741"/>
            <a:ext cx="3311718" cy="369332"/>
          </a:xfrm>
          <a:prstGeom prst="rect">
            <a:avLst/>
          </a:prstGeom>
          <a:noFill/>
        </p:spPr>
        <p:txBody>
          <a:bodyPr wrap="square" rtlCol="0">
            <a:spAutoFit/>
          </a:bodyPr>
          <a:lstStyle/>
          <a:p>
            <a:r>
              <a:rPr lang="en-US" dirty="0"/>
              <a:t>Challenges </a:t>
            </a:r>
          </a:p>
        </p:txBody>
      </p:sp>
      <p:sp>
        <p:nvSpPr>
          <p:cNvPr id="10" name="TextBox 9">
            <a:extLst>
              <a:ext uri="{FF2B5EF4-FFF2-40B4-BE49-F238E27FC236}">
                <a16:creationId xmlns:a16="http://schemas.microsoft.com/office/drawing/2014/main" id="{09DBA37B-9E2B-9DBD-A3FA-5B3D7B20AA7D}"/>
              </a:ext>
            </a:extLst>
          </p:cNvPr>
          <p:cNvSpPr txBox="1"/>
          <p:nvPr/>
        </p:nvSpPr>
        <p:spPr>
          <a:xfrm>
            <a:off x="18936" y="991271"/>
            <a:ext cx="308803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5 years-case based -ETL </a:t>
            </a:r>
          </a:p>
          <a:p>
            <a:pPr marL="285750" indent="-285750">
              <a:buFont typeface="Arial" panose="020B0604020202020204" pitchFamily="34" charset="0"/>
              <a:buChar char="•"/>
            </a:pPr>
            <a:r>
              <a:rPr lang="en-US" dirty="0"/>
              <a:t>Country-wide, all stakeholders</a:t>
            </a:r>
          </a:p>
          <a:p>
            <a:pPr marL="285750" indent="-285750">
              <a:buFont typeface="Arial" panose="020B0604020202020204" pitchFamily="34" charset="0"/>
              <a:buChar char="•"/>
            </a:pPr>
            <a:r>
              <a:rPr lang="en-US" dirty="0"/>
              <a:t>Integration </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7F955587-8394-D6C3-86C3-169BB3F7804F}"/>
              </a:ext>
            </a:extLst>
          </p:cNvPr>
          <p:cNvSpPr txBox="1"/>
          <p:nvPr/>
        </p:nvSpPr>
        <p:spPr>
          <a:xfrm>
            <a:off x="2940237" y="898735"/>
            <a:ext cx="3311719" cy="3816429"/>
          </a:xfrm>
          <a:prstGeom prst="rect">
            <a:avLst/>
          </a:prstGeom>
          <a:noFill/>
        </p:spPr>
        <p:txBody>
          <a:bodyPr wrap="square" rtlCol="0">
            <a:spAutoFit/>
          </a:bodyPr>
          <a:lstStyle/>
          <a:p>
            <a:pPr marL="285750" indent="-285750">
              <a:buFont typeface="Arial" panose="020B0604020202020204" pitchFamily="34" charset="0"/>
              <a:buChar char="•"/>
            </a:pPr>
            <a:r>
              <a:rPr lang="en-US" sz="1600" dirty="0"/>
              <a:t>Data entry is mainly by a district level manager ; few facilities have ability to enter data into DHIS2 ETL (520/5,597)</a:t>
            </a:r>
          </a:p>
          <a:p>
            <a:pPr marL="742950" lvl="1" indent="-285750">
              <a:buFont typeface="Arial" panose="020B0604020202020204" pitchFamily="34" charset="0"/>
              <a:buChar char="•"/>
            </a:pPr>
            <a:r>
              <a:rPr lang="en-US" sz="1600" dirty="0"/>
              <a:t>Inadequate trained staff at the facility level in using DHIS2 tracker</a:t>
            </a:r>
          </a:p>
          <a:p>
            <a:pPr marL="742950" lvl="1" indent="-285750">
              <a:buFont typeface="Arial" panose="020B0604020202020204" pitchFamily="34" charset="0"/>
              <a:buChar char="•"/>
            </a:pPr>
            <a:r>
              <a:rPr lang="en-US" sz="1600" dirty="0"/>
              <a:t>Inadequate ICT infrastructure at facility level</a:t>
            </a:r>
          </a:p>
          <a:p>
            <a:pPr marL="285750" indent="-285750">
              <a:buFont typeface="Arial" panose="020B0604020202020204" pitchFamily="34" charset="0"/>
              <a:buChar char="•"/>
            </a:pPr>
            <a:r>
              <a:rPr lang="en-US" sz="1600" dirty="0"/>
              <a:t>Low Data Quality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222"/>
                </a:solidFill>
                <a:effectLst/>
                <a:uLnTx/>
                <a:uFillTx/>
                <a:ea typeface="+mn-ea"/>
                <a:cs typeface="+mn-cs"/>
              </a:rPr>
              <a:t>Inadequate knowledge on data analysis and data use at subnational level</a:t>
            </a:r>
            <a:endParaRPr lang="en-US" sz="1600" dirty="0"/>
          </a:p>
          <a:p>
            <a:pPr marL="285750" indent="-285750">
              <a:buFont typeface="Arial" panose="020B0604020202020204" pitchFamily="34" charset="0"/>
              <a:buChar char="•"/>
            </a:pPr>
            <a:r>
              <a:rPr lang="en-US" sz="1600" dirty="0"/>
              <a:t>Not yet interoperable with EMRs </a:t>
            </a:r>
          </a:p>
          <a:p>
            <a:endParaRPr lang="en-US" dirty="0"/>
          </a:p>
        </p:txBody>
      </p:sp>
      <p:sp>
        <p:nvSpPr>
          <p:cNvPr id="2" name="TextBox 1">
            <a:extLst>
              <a:ext uri="{FF2B5EF4-FFF2-40B4-BE49-F238E27FC236}">
                <a16:creationId xmlns:a16="http://schemas.microsoft.com/office/drawing/2014/main" id="{4E34F687-AE0C-C5A9-16BE-1850B6A71327}"/>
              </a:ext>
            </a:extLst>
          </p:cNvPr>
          <p:cNvSpPr txBox="1"/>
          <p:nvPr/>
        </p:nvSpPr>
        <p:spPr>
          <a:xfrm>
            <a:off x="6251956" y="822480"/>
            <a:ext cx="2739643" cy="350865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j-lt"/>
              </a:rPr>
              <a:t>Develop and train existing DOT nurses/CTC Data officer for data entry</a:t>
            </a:r>
          </a:p>
          <a:p>
            <a:pPr marL="285750" indent="-285750">
              <a:buFont typeface="Arial" panose="020B0604020202020204" pitchFamily="34" charset="0"/>
              <a:buChar char="•"/>
            </a:pPr>
            <a:r>
              <a:rPr lang="en-US" sz="1600" dirty="0">
                <a:latin typeface="+mj-lt"/>
              </a:rPr>
              <a:t>Conduct need assessment and mobilize resources for ICT infrastructures-R/CHMT/IP</a:t>
            </a:r>
          </a:p>
          <a:p>
            <a:pPr marL="285750" indent="-285750">
              <a:buFont typeface="Arial" panose="020B0604020202020204" pitchFamily="34" charset="0"/>
              <a:buChar char="•"/>
            </a:pPr>
            <a:r>
              <a:rPr lang="it-IT" sz="1600" b="0" i="0" dirty="0">
                <a:solidFill>
                  <a:srgbClr val="222222"/>
                </a:solidFill>
                <a:effectLst/>
                <a:highlight>
                  <a:srgbClr val="FFFFFF"/>
                </a:highlight>
                <a:latin typeface="+mj-lt"/>
              </a:rPr>
              <a:t>Conduct Routine Data Quality Assurance </a:t>
            </a:r>
          </a:p>
          <a:p>
            <a:pPr marL="285750" indent="-285750">
              <a:buFont typeface="Arial" panose="020B0604020202020204" pitchFamily="34" charset="0"/>
              <a:buChar char="•"/>
            </a:pPr>
            <a:r>
              <a:rPr lang="en-US" sz="1600" dirty="0">
                <a:latin typeface="+mj-lt"/>
              </a:rPr>
              <a:t>Conduct training to R/DTLC on data analysis, and interpretation</a:t>
            </a:r>
          </a:p>
          <a:p>
            <a:pPr marL="285750" indent="-285750">
              <a:buFont typeface="Arial" panose="020B0604020202020204" pitchFamily="34" charset="0"/>
              <a:buChar char="•"/>
            </a:pPr>
            <a:r>
              <a:rPr lang="en-US" sz="1600" dirty="0">
                <a:latin typeface="+mj-lt"/>
              </a:rPr>
              <a:t>Link ETL with EMRs</a:t>
            </a:r>
          </a:p>
          <a:p>
            <a:pPr marL="285750" indent="-285750">
              <a:buFont typeface="Arial" panose="020B0604020202020204" pitchFamily="34" charset="0"/>
              <a:buChar char="•"/>
            </a:pPr>
            <a:endParaRPr lang="en-US" sz="1400" dirty="0">
              <a:latin typeface="+mj-lt"/>
            </a:endParaRPr>
          </a:p>
        </p:txBody>
      </p:sp>
      <p:sp>
        <p:nvSpPr>
          <p:cNvPr id="6" name="TextBox 5">
            <a:extLst>
              <a:ext uri="{FF2B5EF4-FFF2-40B4-BE49-F238E27FC236}">
                <a16:creationId xmlns:a16="http://schemas.microsoft.com/office/drawing/2014/main" id="{DE97E4CC-2653-56BC-DF0F-858B1469FB52}"/>
              </a:ext>
            </a:extLst>
          </p:cNvPr>
          <p:cNvSpPr txBox="1"/>
          <p:nvPr/>
        </p:nvSpPr>
        <p:spPr>
          <a:xfrm>
            <a:off x="6358448" y="541902"/>
            <a:ext cx="2359925" cy="369332"/>
          </a:xfrm>
          <a:prstGeom prst="rect">
            <a:avLst/>
          </a:prstGeom>
          <a:noFill/>
        </p:spPr>
        <p:txBody>
          <a:bodyPr wrap="square" rtlCol="0">
            <a:spAutoFit/>
          </a:bodyPr>
          <a:lstStyle/>
          <a:p>
            <a:r>
              <a:rPr lang="en-US" dirty="0"/>
              <a:t>Mitigation</a:t>
            </a:r>
          </a:p>
        </p:txBody>
      </p:sp>
    </p:spTree>
    <p:extLst>
      <p:ext uri="{BB962C8B-B14F-4D97-AF65-F5344CB8AC3E}">
        <p14:creationId xmlns:p14="http://schemas.microsoft.com/office/powerpoint/2010/main" val="1675301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C2A9E3-31FA-4BC0-A641-CBA893E39C64}" vid="{8BE891BA-62AF-40B5-9E21-9D22ABE668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18" ma:contentTypeDescription="Create a new document." ma:contentTypeScope="" ma:versionID="ad383e1735c938cb96aebbe739169a19">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256a16f75099712e537335b62795526c"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e2a4639-fd0e-4681-abc1-649aa37ee7ba}" ma:internalName="TaxCatchAll" ma:showField="CatchAllData" ma:web="d8573787-17db-43b5-9af3-2a45e79ab0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8573787-17db-43b5-9af3-2a45e79ab03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SharedWithUsers>
    <lcf76f155ced4ddcb4097134ff3c332f xmlns="13922b43-4eea-40f2-b18b-c20327cdf16c">
      <Terms xmlns="http://schemas.microsoft.com/office/infopath/2007/PartnerControls"/>
    </lcf76f155ced4ddcb4097134ff3c332f>
    <TaxCatchAll xmlns="d8573787-17db-43b5-9af3-2a45e79ab039"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0DFDCE6-48A1-49AB-B7AD-C184BDE2C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87C506-A6A9-4CF3-B46D-15DD566CAA56}">
  <ds:schemaRefs>
    <ds:schemaRef ds:uri="http://schemas.microsoft.com/sharepoint/v3/contenttype/forms"/>
  </ds:schemaRefs>
</ds:datastoreItem>
</file>

<file path=customXml/itemProps3.xml><?xml version="1.0" encoding="utf-8"?>
<ds:datastoreItem xmlns:ds="http://schemas.openxmlformats.org/officeDocument/2006/customXml" ds:itemID="{F9763E1D-10A2-4EC8-A0BD-10BFCE20FCEA}">
  <ds:schemaRefs>
    <ds:schemaRef ds:uri="http://purl.org/dc/elements/1.1/"/>
    <ds:schemaRef ds:uri="da5460a6-bbc2-4b3b-ab74-0656f9ce9569"/>
    <ds:schemaRef ds:uri="http://schemas.microsoft.com/office/2006/documentManagement/types"/>
    <ds:schemaRef ds:uri="http://www.w3.org/XML/1998/namespace"/>
    <ds:schemaRef ds:uri="http://schemas.microsoft.com/office/2006/metadata/properties"/>
    <ds:schemaRef ds:uri="http://purl.org/dc/dcmitype/"/>
    <ds:schemaRef ds:uri="http://schemas.microsoft.com/sharepoint/v3/fields"/>
    <ds:schemaRef ds:uri="http://schemas.microsoft.com/office/infopath/2007/PartnerControls"/>
    <ds:schemaRef ds:uri="7ecd4bcd-196e-45f0-9487-40b61984338d"/>
    <ds:schemaRef ds:uri="http://schemas.openxmlformats.org/package/2006/metadata/core-properties"/>
    <ds:schemaRef ds:uri="http://purl.org/dc/terms/"/>
    <ds:schemaRef ds:uri="d8573787-17db-43b5-9af3-2a45e79ab039"/>
    <ds:schemaRef ds:uri="13922b43-4eea-40f2-b18b-c20327cdf16c"/>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TB DIAH PPT Wide Template March 2024 (1)</Template>
  <TotalTime>911</TotalTime>
  <Words>743</Words>
  <Application>Microsoft Office PowerPoint</Application>
  <PresentationFormat>Custom</PresentationFormat>
  <Paragraphs>155</Paragraphs>
  <Slides>16</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Bahnschrift SemiLight</vt:lpstr>
      <vt:lpstr>Calibri</vt:lpstr>
      <vt:lpstr>Franklin Gothic Book</vt:lpstr>
      <vt:lpstr>Franklin Gothic Heavy</vt:lpstr>
      <vt:lpstr>Gill Sans MT</vt:lpstr>
      <vt:lpstr>Wingdings</vt:lpstr>
      <vt:lpstr>16.9-Template_12.7.2016</vt:lpstr>
      <vt:lpstr>1_16.9-Template_12.7.2016</vt:lpstr>
      <vt:lpstr>PowerPoint Presentation</vt:lpstr>
      <vt:lpstr>Country TB Profile and TB Situation Snapshot</vt:lpstr>
      <vt:lpstr>TB Profile 2023</vt:lpstr>
      <vt:lpstr>TB burden 2022 </vt:lpstr>
      <vt:lpstr>Data-Driven Strategies:  Update on national TB M&amp;E, surveillance, and data use</vt:lpstr>
      <vt:lpstr>PowerPoint Presentation</vt:lpstr>
      <vt:lpstr>TB M&amp;E </vt:lpstr>
      <vt:lpstr>PowerPoint Presentation</vt:lpstr>
      <vt:lpstr>TB surveillance: status, successes, and challenges </vt:lpstr>
      <vt:lpstr>Data use: strategies; success stories; and challenges in data quality, use, and analysis </vt:lpstr>
      <vt:lpstr>Plans for the Future </vt:lpstr>
      <vt:lpstr>TB M&amp;E Beyond Numbers: Understanding trends in  PBMEF core indicators</vt:lpstr>
      <vt:lpstr>Proportion of bacteriologically confirmed TB cases notified</vt:lpstr>
      <vt:lpstr>RR/MDR TB NOTIFICATION TREND</vt:lpstr>
      <vt:lpstr>ASANTE SANA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Adamou, Bridgit</dc:creator>
  <cp:lastModifiedBy>Adamou, Bridgit</cp:lastModifiedBy>
  <cp:revision>32</cp:revision>
  <dcterms:created xsi:type="dcterms:W3CDTF">2024-03-25T12:24:47Z</dcterms:created>
  <dcterms:modified xsi:type="dcterms:W3CDTF">2024-04-09T15:20:36Z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0x0101006E4A79819CA3F3428B644840049B5527</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TaxKeyword">
    <vt:lpwstr/>
  </property>
  <property fmtid="{D5CDD505-2E9C-101B-9397-08002B2CF9AE}" pid="6" name="MediaServiceImageTags">
    <vt:lpwstr/>
  </property>
</Properties>
</file>